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71" r:id="rId9"/>
    <p:sldId id="272" r:id="rId10"/>
    <p:sldId id="274" r:id="rId11"/>
    <p:sldId id="275" r:id="rId12"/>
    <p:sldId id="265" r:id="rId13"/>
    <p:sldId id="266" r:id="rId14"/>
    <p:sldId id="267" r:id="rId15"/>
    <p:sldId id="262" r:id="rId16"/>
    <p:sldId id="264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A5357-C250-4FF0-ABD2-82AB294BC1B5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1D1D-8EA3-4E24-A862-D6BDA27D152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1D1D-8EA3-4E24-A862-D6BDA27D152D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1D1D-8EA3-4E24-A862-D6BDA27D152D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1D1D-8EA3-4E24-A862-D6BDA27D152D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1D1D-8EA3-4E24-A862-D6BDA27D152D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108AE6-46CB-41AA-83EE-4555E2C7491D}" type="datetimeFigureOut">
              <a:rPr lang="id-ID" smtClean="0"/>
              <a:pPr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847AFB3-64BE-45F3-B083-ABC34C54DC8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7"/>
            <a:ext cx="7772400" cy="2171714"/>
          </a:xfrm>
        </p:spPr>
        <p:txBody>
          <a:bodyPr>
            <a:normAutofit/>
          </a:bodyPr>
          <a:lstStyle/>
          <a:p>
            <a:r>
              <a:rPr lang="id-ID" sz="8800" dirty="0" smtClean="0"/>
              <a:t>TREE</a:t>
            </a:r>
            <a:endParaRPr lang="id-ID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70C0"/>
                </a:solidFill>
              </a:rPr>
              <a:t>Labdas FIK 2016/2017</a:t>
            </a:r>
            <a:endParaRPr lang="id-ID" sz="4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Find 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Proses Find X (true)</a:t>
            </a:r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Proses Find X (false)</a:t>
            </a:r>
          </a:p>
          <a:p>
            <a:endParaRPr lang="id-ID" dirty="0"/>
          </a:p>
        </p:txBody>
      </p:sp>
      <p:pic>
        <p:nvPicPr>
          <p:cNvPr id="6" name="Picture 5" descr="proses find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786058"/>
            <a:ext cx="3429024" cy="3286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proses findX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733752"/>
            <a:ext cx="3714776" cy="3481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Find 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Source Code</a:t>
            </a:r>
          </a:p>
          <a:p>
            <a:endParaRPr lang="id-ID" dirty="0"/>
          </a:p>
        </p:txBody>
      </p:sp>
      <p:pic>
        <p:nvPicPr>
          <p:cNvPr id="4" name="Picture 3" descr="Source code find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357430"/>
            <a:ext cx="4572032" cy="4143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Metode Traversal “Binary Tree”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400" b="1" dirty="0" smtClean="0"/>
              <a:t>InOrder</a:t>
            </a:r>
          </a:p>
          <a:p>
            <a:pPr>
              <a:buNone/>
            </a:pPr>
            <a:r>
              <a:rPr lang="en-US" sz="2400" dirty="0" err="1" smtClean="0"/>
              <a:t>Kunjungan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inorder</a:t>
            </a:r>
            <a:r>
              <a:rPr lang="id-ID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Kunjungi</a:t>
            </a:r>
            <a:r>
              <a:rPr lang="en-US" sz="2400" dirty="0" smtClean="0"/>
              <a:t>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endParaRPr lang="en-US" sz="2400" dirty="0" smtClean="0"/>
          </a:p>
          <a:p>
            <a:r>
              <a:rPr lang="en-US" sz="2400" dirty="0" err="1" smtClean="0"/>
              <a:t>Cetak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dikunjungi</a:t>
            </a:r>
            <a:endParaRPr lang="en-US" sz="2400" dirty="0" smtClean="0"/>
          </a:p>
          <a:p>
            <a:r>
              <a:rPr lang="en-US" sz="2400" dirty="0" err="1" smtClean="0"/>
              <a:t>Kunjungi</a:t>
            </a:r>
            <a:r>
              <a:rPr lang="en-US" sz="2400" dirty="0" smtClean="0"/>
              <a:t>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endParaRPr lang="en-US" sz="2400" dirty="0" smtClean="0"/>
          </a:p>
          <a:p>
            <a:endParaRPr lang="id-ID" sz="2400" dirty="0" smtClean="0"/>
          </a:p>
          <a:p>
            <a:endParaRPr lang="id-ID" sz="2400" dirty="0" smtClean="0"/>
          </a:p>
        </p:txBody>
      </p:sp>
      <p:pic>
        <p:nvPicPr>
          <p:cNvPr id="4" name="Content Placeholder 3" descr="In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3786190"/>
            <a:ext cx="3143272" cy="2571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ource code printinor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3786190"/>
            <a:ext cx="3500462" cy="2571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Traversal “Binary Tree”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400" b="1" dirty="0" smtClean="0"/>
              <a:t>PreOrder</a:t>
            </a:r>
          </a:p>
          <a:p>
            <a:pPr>
              <a:buNone/>
            </a:pPr>
            <a:r>
              <a:rPr lang="en-US" sz="2400" dirty="0" err="1" smtClean="0"/>
              <a:t>Kunjungan</a:t>
            </a:r>
            <a:r>
              <a:rPr lang="en-US" sz="2400" dirty="0" smtClean="0"/>
              <a:t> preorder</a:t>
            </a:r>
            <a:r>
              <a:rPr lang="id-ID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en-US" sz="2400" dirty="0" err="1" smtClean="0"/>
              <a:t>Cetak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dikunjungi</a:t>
            </a:r>
            <a:endParaRPr lang="id-ID" sz="2400" dirty="0" smtClean="0"/>
          </a:p>
          <a:p>
            <a:r>
              <a:rPr lang="en-US" sz="2400" dirty="0" err="1" smtClean="0"/>
              <a:t>Kunjungi</a:t>
            </a:r>
            <a:r>
              <a:rPr lang="en-US" sz="2400" dirty="0" smtClean="0"/>
              <a:t>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endParaRPr lang="id-ID" sz="2400" dirty="0" smtClean="0"/>
          </a:p>
          <a:p>
            <a:r>
              <a:rPr lang="en-US" sz="2400" dirty="0" err="1" smtClean="0"/>
              <a:t>Kunjungi</a:t>
            </a:r>
            <a:r>
              <a:rPr lang="en-US" sz="2400" dirty="0" smtClean="0"/>
              <a:t>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endParaRPr lang="en-US" sz="2400" dirty="0" smtClean="0"/>
          </a:p>
          <a:p>
            <a:endParaRPr lang="id-ID" sz="2400" dirty="0"/>
          </a:p>
        </p:txBody>
      </p:sp>
      <p:pic>
        <p:nvPicPr>
          <p:cNvPr id="4" name="Picture 3" descr="Pre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3786190"/>
            <a:ext cx="3143272" cy="2500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ource code printpreor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3857628"/>
            <a:ext cx="3429024" cy="2428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Traversal “Binary Tree”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400" b="1" dirty="0" smtClean="0"/>
              <a:t>PostOrder</a:t>
            </a:r>
          </a:p>
          <a:p>
            <a:pPr>
              <a:buNone/>
            </a:pPr>
            <a:r>
              <a:rPr lang="en-US" sz="2400" dirty="0" err="1" smtClean="0"/>
              <a:t>Kunjungan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postorder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Kunjungi</a:t>
            </a:r>
            <a:r>
              <a:rPr lang="en-US" sz="2400" dirty="0" smtClean="0"/>
              <a:t>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endParaRPr lang="en-US" sz="2400" dirty="0" smtClean="0"/>
          </a:p>
          <a:p>
            <a:r>
              <a:rPr lang="en-US" sz="2400" dirty="0" err="1" smtClean="0"/>
              <a:t>Kunjungi</a:t>
            </a:r>
            <a:r>
              <a:rPr lang="en-US" sz="2400" dirty="0" smtClean="0"/>
              <a:t>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endParaRPr lang="en-US" sz="2400" dirty="0" smtClean="0"/>
          </a:p>
          <a:p>
            <a:r>
              <a:rPr lang="en-US" sz="2400" dirty="0" err="1" smtClean="0"/>
              <a:t>Cetak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dikunjungi</a:t>
            </a:r>
            <a:endParaRPr lang="en-US" sz="2400" dirty="0" smtClean="0"/>
          </a:p>
          <a:p>
            <a:endParaRPr lang="id-ID" sz="2400" dirty="0"/>
          </a:p>
        </p:txBody>
      </p:sp>
      <p:pic>
        <p:nvPicPr>
          <p:cNvPr id="4" name="Picture 3" descr="Post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3786190"/>
            <a:ext cx="3000396" cy="2428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ource code printpostor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3857628"/>
            <a:ext cx="3445291" cy="2357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ADT Primitif dan Selektor “Binary Tree” pada Header</a:t>
            </a:r>
            <a:endParaRPr lang="id-ID" dirty="0"/>
          </a:p>
        </p:txBody>
      </p:sp>
      <p:pic>
        <p:nvPicPr>
          <p:cNvPr id="2050" name="Picture 2" descr="C:\Users\MY PC\Pictures\Deklarasi Tre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0306"/>
            <a:ext cx="2571768" cy="321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8662" y="1571612"/>
            <a:ext cx="7617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Struktur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ADT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hampir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mirip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PSDA </a:t>
            </a:r>
            <a:r>
              <a:rPr lang="id-ID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9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yaitu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id-ID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List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Double Pointer, </a:t>
            </a:r>
            <a:endParaRPr lang="id-ID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hanya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penamaannya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berbeda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,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namun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secara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konsep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“</a:t>
            </a:r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mirip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</a:p>
          <a:p>
            <a:endParaRPr lang="id-ID" dirty="0"/>
          </a:p>
        </p:txBody>
      </p:sp>
      <p:pic>
        <p:nvPicPr>
          <p:cNvPr id="2051" name="Picture 3" descr="C:\Users\MY PC\Pictures\Deklarasi List Double Po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500306"/>
            <a:ext cx="3286148" cy="335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14480" y="221455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Bintree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5357818" y="2214554"/>
            <a:ext cx="20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List Double Pointer</a:t>
            </a:r>
            <a:endParaRPr lang="id-ID" dirty="0"/>
          </a:p>
        </p:txBody>
      </p:sp>
      <p:pic>
        <p:nvPicPr>
          <p:cNvPr id="12" name="Picture 11" descr="Struktur List Double Poin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5929330"/>
            <a:ext cx="2276793" cy="647790"/>
          </a:xfrm>
          <a:prstGeom prst="rect">
            <a:avLst/>
          </a:prstGeom>
        </p:spPr>
      </p:pic>
      <p:pic>
        <p:nvPicPr>
          <p:cNvPr id="13" name="Picture 12" descr="Capture Elmnt Tre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5857892"/>
            <a:ext cx="2228850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CD-Struktur Data, folder Materi Teori </a:t>
            </a:r>
          </a:p>
          <a:p>
            <a:pPr>
              <a:buNone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	&gt;&gt; 14a, 14b, 14c.</a:t>
            </a:r>
          </a:p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Diktat Struktur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Ilustrasi Tree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1643050"/>
            <a:ext cx="781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Implementasi Tree pada contoh Keluarga Berencana</a:t>
            </a:r>
            <a:endParaRPr lang="id-ID" sz="2800" dirty="0"/>
          </a:p>
        </p:txBody>
      </p:sp>
      <p:pic>
        <p:nvPicPr>
          <p:cNvPr id="6" name="Content Placeholder 5" descr="Capture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4546" y="2643182"/>
            <a:ext cx="4752975" cy="3190875"/>
          </a:xfrm>
          <a:ln w="2222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“Binary Tree”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/>
          </a:bodyPr>
          <a:lstStyle/>
          <a:p>
            <a:pPr>
              <a:buNone/>
            </a:pPr>
            <a:endParaRPr lang="id-ID" sz="2400" dirty="0" smtClean="0"/>
          </a:p>
          <a:p>
            <a:r>
              <a:rPr lang="id-ID" sz="2400" dirty="0" smtClean="0"/>
              <a:t>S</a:t>
            </a:r>
            <a:r>
              <a:rPr lang="en-US" sz="2400" dirty="0" err="1" smtClean="0"/>
              <a:t>ebuah</a:t>
            </a:r>
            <a:r>
              <a:rPr lang="en-US" sz="2400" dirty="0" smtClean="0"/>
              <a:t> </a:t>
            </a:r>
            <a:r>
              <a:rPr lang="en-US" sz="2400" dirty="0" err="1" smtClean="0"/>
              <a:t>pengorganisasian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hirarki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,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tidak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mempunyai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anak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lebih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dari</a:t>
            </a:r>
            <a:r>
              <a:rPr lang="en-US" sz="2400" dirty="0" smtClean="0">
                <a:solidFill>
                  <a:srgbClr val="00B050"/>
                </a:solidFill>
              </a:rPr>
              <a:t> 2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id-ID" sz="2400" dirty="0" smtClean="0">
                <a:solidFill>
                  <a:srgbClr val="FF0000"/>
                </a:solidFill>
              </a:rPr>
              <a:t>ode</a:t>
            </a:r>
            <a:r>
              <a:rPr lang="id-ID" sz="2400" dirty="0" smtClean="0"/>
              <a:t>.</a:t>
            </a:r>
          </a:p>
          <a:p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id-ID" sz="2400" dirty="0" smtClean="0"/>
              <a:t>tidak mempunyai simpul dibawahnya</a:t>
            </a:r>
            <a:r>
              <a:rPr lang="en-US" sz="2400" dirty="0" smtClean="0"/>
              <a:t>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l</a:t>
            </a:r>
            <a:r>
              <a:rPr lang="id-ID" sz="2400" dirty="0" smtClean="0">
                <a:solidFill>
                  <a:srgbClr val="0070C0"/>
                </a:solidFill>
              </a:rPr>
              <a:t>eaf.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" name="Picture 5" descr="Captur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3714752"/>
            <a:ext cx="3643338" cy="23241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"Binary Tree”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4857752" y="2357430"/>
            <a:ext cx="3857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Representasi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Binary Tree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PSDA 13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pohon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keadaan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terbalik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(root)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diatas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daun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(leaf)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dibawah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786182" y="3643314"/>
            <a:ext cx="97840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Content Placeholder 37" descr="Pohon terbalik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596" y="2357430"/>
            <a:ext cx="3258005" cy="3000794"/>
          </a:xfr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Struktur Dasar “Binary Tree”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200" dirty="0" smtClean="0"/>
              <a:t>*	Gambar di bawah ini merupakan struktur dasar untuk 1 buah elemen tree yang terdiri dari :</a:t>
            </a:r>
          </a:p>
          <a:p>
            <a:pPr>
              <a:buFont typeface="Wingdings" pitchFamily="2" charset="2"/>
              <a:buChar char="Ø"/>
            </a:pPr>
            <a:r>
              <a:rPr lang="id-ID" sz="2200" b="1" dirty="0" smtClean="0"/>
              <a:t>INFO</a:t>
            </a:r>
            <a:r>
              <a:rPr lang="id-ID" sz="2200" dirty="0" smtClean="0"/>
              <a:t> : berisi informasi setiap 1 buah elemen tree, bisa berupa bilangan (int), string, maupun address.</a:t>
            </a:r>
          </a:p>
          <a:p>
            <a:pPr>
              <a:buFont typeface="Wingdings" pitchFamily="2" charset="2"/>
              <a:buChar char="Ø"/>
            </a:pPr>
            <a:r>
              <a:rPr lang="id-ID" sz="2200" b="1" dirty="0" smtClean="0"/>
              <a:t>LEFT</a:t>
            </a:r>
            <a:r>
              <a:rPr lang="id-ID" sz="2200" dirty="0" smtClean="0"/>
              <a:t> : merupakan bagian elemen yang bertipe dasar “Address”, yaitu berisi alamat untuk menunjuk tree bagian </a:t>
            </a:r>
            <a:r>
              <a:rPr lang="id-ID" sz="2200" dirty="0" smtClean="0">
                <a:solidFill>
                  <a:srgbClr val="FF0000"/>
                </a:solidFill>
              </a:rPr>
              <a:t>kiri</a:t>
            </a:r>
            <a:r>
              <a:rPr lang="id-ID" sz="22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id-ID" sz="2200" b="1" dirty="0" smtClean="0"/>
              <a:t>RIGHT</a:t>
            </a:r>
            <a:r>
              <a:rPr lang="id-ID" sz="2200" dirty="0" smtClean="0"/>
              <a:t> : merupakan bagian elemen yang bertipe dasar “Address”, yaitu berisi alamat untuk menunjuk tree bagian </a:t>
            </a:r>
            <a:r>
              <a:rPr lang="id-ID" sz="2200" dirty="0" smtClean="0">
                <a:solidFill>
                  <a:srgbClr val="FF0000"/>
                </a:solidFill>
              </a:rPr>
              <a:t>kanan</a:t>
            </a:r>
            <a:r>
              <a:rPr lang="id-ID" sz="22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id-ID" sz="2400" dirty="0"/>
          </a:p>
        </p:txBody>
      </p:sp>
      <p:pic>
        <p:nvPicPr>
          <p:cNvPr id="16" name="Picture 15" descr="Struktur 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4714884"/>
            <a:ext cx="3571900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Bagian-bagian dari “Binary Tree”</a:t>
            </a:r>
            <a:endParaRPr lang="id-ID" dirty="0"/>
          </a:p>
        </p:txBody>
      </p:sp>
      <p:pic>
        <p:nvPicPr>
          <p:cNvPr id="4" name="Content Placeholder 3" descr="Bagian-bagian 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928802"/>
            <a:ext cx="6572296" cy="2928958"/>
          </a:xfrm>
        </p:spPr>
      </p:pic>
      <p:sp>
        <p:nvSpPr>
          <p:cNvPr id="5" name="TextBox 4"/>
          <p:cNvSpPr txBox="1"/>
          <p:nvPr/>
        </p:nvSpPr>
        <p:spPr>
          <a:xfrm>
            <a:off x="928662" y="5072075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latin typeface="Arial Black" pitchFamily="34" charset="0"/>
              </a:rPr>
              <a:t>InOrder (LAR</a:t>
            </a:r>
            <a:r>
              <a:rPr lang="id-ID" b="1" dirty="0" smtClean="0">
                <a:latin typeface="Arial Black" pitchFamily="34" charset="0"/>
              </a:rPr>
              <a:t>) Left Akar Right </a:t>
            </a:r>
            <a:r>
              <a:rPr lang="id-ID" b="1" dirty="0">
                <a:latin typeface="Arial Black" pitchFamily="34" charset="0"/>
              </a:rPr>
              <a:t>: 3, 9, 10, </a:t>
            </a:r>
            <a:r>
              <a:rPr lang="id-ID" b="1" dirty="0">
                <a:solidFill>
                  <a:srgbClr val="FF0000"/>
                </a:solidFill>
                <a:latin typeface="Arial Black" pitchFamily="34" charset="0"/>
              </a:rPr>
              <a:t>15</a:t>
            </a:r>
            <a:r>
              <a:rPr lang="id-ID" b="1" dirty="0">
                <a:latin typeface="Arial Black" pitchFamily="34" charset="0"/>
              </a:rPr>
              <a:t>, 17, 18, 20</a:t>
            </a:r>
            <a:endParaRPr lang="id-ID" dirty="0">
              <a:latin typeface="Arial Black" pitchFamily="34" charset="0"/>
            </a:endParaRPr>
          </a:p>
          <a:p>
            <a:r>
              <a:rPr lang="id-ID" b="1" dirty="0">
                <a:latin typeface="Arial Black" pitchFamily="34" charset="0"/>
              </a:rPr>
              <a:t>PreOrder (ALR) </a:t>
            </a:r>
            <a:r>
              <a:rPr lang="id-ID" b="1" dirty="0" smtClean="0">
                <a:latin typeface="Arial Black" pitchFamily="34" charset="0"/>
              </a:rPr>
              <a:t>Akar Left Right : </a:t>
            </a:r>
            <a:r>
              <a:rPr lang="id-ID" b="1" dirty="0">
                <a:solidFill>
                  <a:srgbClr val="FF0000"/>
                </a:solidFill>
                <a:latin typeface="Arial Black" pitchFamily="34" charset="0"/>
              </a:rPr>
              <a:t>15</a:t>
            </a:r>
            <a:r>
              <a:rPr lang="id-ID" b="1" dirty="0">
                <a:latin typeface="Arial Black" pitchFamily="34" charset="0"/>
              </a:rPr>
              <a:t>, 9, 3, 10, 18, 17, 20</a:t>
            </a:r>
            <a:endParaRPr lang="id-ID" dirty="0">
              <a:latin typeface="Arial Black" pitchFamily="34" charset="0"/>
            </a:endParaRPr>
          </a:p>
          <a:p>
            <a:r>
              <a:rPr lang="id-ID" b="1" dirty="0">
                <a:latin typeface="Arial Black" pitchFamily="34" charset="0"/>
              </a:rPr>
              <a:t>PostOrder (LRA</a:t>
            </a:r>
            <a:r>
              <a:rPr lang="id-ID" b="1" dirty="0" smtClean="0">
                <a:latin typeface="Arial Black" pitchFamily="34" charset="0"/>
              </a:rPr>
              <a:t>) Left Right Akar </a:t>
            </a:r>
            <a:r>
              <a:rPr lang="id-ID" b="1" dirty="0">
                <a:latin typeface="Arial Black" pitchFamily="34" charset="0"/>
              </a:rPr>
              <a:t>: 3, 10, 9, 17, 20, 18, </a:t>
            </a:r>
            <a:r>
              <a:rPr lang="id-ID" b="1" dirty="0">
                <a:solidFill>
                  <a:srgbClr val="FF0000"/>
                </a:solidFill>
                <a:latin typeface="Arial Black" pitchFamily="34" charset="0"/>
              </a:rPr>
              <a:t>15</a:t>
            </a:r>
            <a:endParaRPr lang="id-ID" dirty="0">
              <a:solidFill>
                <a:srgbClr val="FF0000"/>
              </a:solidFill>
              <a:latin typeface="Arial Black" pitchFamily="34" charset="0"/>
            </a:endParaRPr>
          </a:p>
          <a:p>
            <a:r>
              <a:rPr lang="id-ID" dirty="0" smtClean="0">
                <a:latin typeface="Arial Black" pitchFamily="34" charset="0"/>
              </a:rPr>
              <a:t>Level Order : </a:t>
            </a:r>
            <a:r>
              <a:rPr lang="id-ID" dirty="0" smtClean="0">
                <a:solidFill>
                  <a:srgbClr val="FF0000"/>
                </a:solidFill>
                <a:latin typeface="Arial Black" pitchFamily="34" charset="0"/>
              </a:rPr>
              <a:t>15</a:t>
            </a:r>
            <a:r>
              <a:rPr lang="id-ID" dirty="0" smtClean="0">
                <a:latin typeface="Arial Black" pitchFamily="34" charset="0"/>
              </a:rPr>
              <a:t>, 9, 18, 3, 10, 17, 20</a:t>
            </a:r>
            <a:endParaRPr lang="id-ID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InsertNode pada “Binary Tree”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Digunakan untuk menyisipkan node pada bintree yang sudah ada dengan menggunakan aturan minMax.</a:t>
            </a:r>
          </a:p>
          <a:p>
            <a:r>
              <a:rPr lang="id-ID" sz="2400" dirty="0" smtClean="0"/>
              <a:t>Langkah-langkah :</a:t>
            </a:r>
          </a:p>
          <a:p>
            <a:pPr>
              <a:buNone/>
            </a:pPr>
            <a:r>
              <a:rPr lang="id-ID" sz="2400" dirty="0" smtClean="0"/>
              <a:t>	1.Cek apakah bintree kosong?</a:t>
            </a:r>
          </a:p>
          <a:p>
            <a:pPr>
              <a:buNone/>
            </a:pPr>
            <a:r>
              <a:rPr lang="id-ID" sz="2400" dirty="0" smtClean="0"/>
              <a:t>	Jika ya, buat alokasi baru atau bisa langsung memanggil fungsi alokasi yang sudah ada.</a:t>
            </a:r>
          </a:p>
          <a:p>
            <a:pPr>
              <a:buNone/>
            </a:pPr>
            <a:r>
              <a:rPr lang="id-ID" sz="2400" dirty="0" smtClean="0"/>
              <a:t>	2.Cek nilai node dengan akar.</a:t>
            </a:r>
          </a:p>
          <a:p>
            <a:pPr>
              <a:buNone/>
            </a:pPr>
            <a:r>
              <a:rPr lang="id-ID" sz="2400" dirty="0" smtClean="0"/>
              <a:t>	Jika nilai node &gt;= nilai root/akar, masuk ke subtree bagian kanan.</a:t>
            </a:r>
          </a:p>
          <a:p>
            <a:pPr>
              <a:buNone/>
            </a:pPr>
            <a:r>
              <a:rPr lang="id-ID" sz="2400" dirty="0" smtClean="0"/>
              <a:t>	Jika nilai node &lt; nilai root/akar, masuk ke subtree bagian kiri.</a:t>
            </a:r>
          </a:p>
          <a:p>
            <a:pPr>
              <a:buNone/>
            </a:pP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InsertNode pada “Binary Tree”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3757610" cy="4623816"/>
          </a:xfrm>
        </p:spPr>
        <p:txBody>
          <a:bodyPr/>
          <a:lstStyle/>
          <a:p>
            <a:r>
              <a:rPr lang="id-ID" dirty="0" smtClean="0"/>
              <a:t>Proses InsertNode</a:t>
            </a:r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48" y="1773936"/>
            <a:ext cx="4714908" cy="4623816"/>
          </a:xfrm>
        </p:spPr>
        <p:txBody>
          <a:bodyPr/>
          <a:lstStyle/>
          <a:p>
            <a:r>
              <a:rPr lang="id-ID" dirty="0" smtClean="0"/>
              <a:t>Source Code</a:t>
            </a:r>
          </a:p>
          <a:p>
            <a:endParaRPr lang="id-ID" dirty="0"/>
          </a:p>
        </p:txBody>
      </p:sp>
      <p:pic>
        <p:nvPicPr>
          <p:cNvPr id="5" name="Picture 4" descr="proses insertn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571744"/>
            <a:ext cx="3357586" cy="3319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prosedur insertnode 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571744"/>
            <a:ext cx="4572032" cy="3357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Find 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Digunakan untuk mencari nilai X pada bintree.</a:t>
            </a:r>
          </a:p>
          <a:p>
            <a:r>
              <a:rPr lang="id-ID" sz="2400" dirty="0" smtClean="0"/>
              <a:t>Langkah-langkah :</a:t>
            </a:r>
          </a:p>
          <a:p>
            <a:pPr>
              <a:buNone/>
            </a:pPr>
            <a:r>
              <a:rPr lang="id-ID" sz="2400" dirty="0" smtClean="0"/>
              <a:t>	1. Apakah bintree kosong?</a:t>
            </a:r>
          </a:p>
          <a:p>
            <a:pPr>
              <a:buNone/>
            </a:pPr>
            <a:r>
              <a:rPr lang="id-ID" sz="2400" dirty="0" smtClean="0"/>
              <a:t>		Jika ya, mengembalikkan false.</a:t>
            </a:r>
          </a:p>
          <a:p>
            <a:pPr>
              <a:buNone/>
            </a:pPr>
            <a:r>
              <a:rPr lang="id-ID" sz="2400" dirty="0" smtClean="0"/>
              <a:t>	2. Apakah nilai X = nilai akar?</a:t>
            </a:r>
          </a:p>
          <a:p>
            <a:pPr>
              <a:buNone/>
            </a:pPr>
            <a:r>
              <a:rPr lang="id-ID" sz="2400" dirty="0" smtClean="0"/>
              <a:t>		Jika ya, mengembalikkan true.</a:t>
            </a:r>
          </a:p>
          <a:p>
            <a:pPr>
              <a:buNone/>
            </a:pPr>
            <a:r>
              <a:rPr lang="id-ID" sz="2400" dirty="0" smtClean="0"/>
              <a:t>	3. Jika nilai X &gt;= nilai akar, masuk ke subtree bagian kanan.</a:t>
            </a:r>
          </a:p>
          <a:p>
            <a:pPr>
              <a:buNone/>
            </a:pPr>
            <a:r>
              <a:rPr lang="id-ID" sz="2400" dirty="0" smtClean="0"/>
              <a:t>	4. Jika nilai X &lt; nilai akar, masuk ke subtree bagian kiri.</a:t>
            </a:r>
          </a:p>
          <a:p>
            <a:pPr>
              <a:buNone/>
            </a:pPr>
            <a:r>
              <a:rPr lang="id-ID" sz="24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2038</TotalTime>
  <Words>361</Words>
  <Application>Microsoft Office PowerPoint</Application>
  <PresentationFormat>On-screen Show (4:3)</PresentationFormat>
  <Paragraphs>79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TREE</vt:lpstr>
      <vt:lpstr>Ilustrasi Tree</vt:lpstr>
      <vt:lpstr> “Binary Tree”</vt:lpstr>
      <vt:lpstr>"Binary Tree”</vt:lpstr>
      <vt:lpstr>Struktur Dasar “Binary Tree”</vt:lpstr>
      <vt:lpstr>Bagian-bagian dari “Binary Tree”</vt:lpstr>
      <vt:lpstr>InsertNode pada “Binary Tree”</vt:lpstr>
      <vt:lpstr>InsertNode pada “Binary Tree”</vt:lpstr>
      <vt:lpstr>Find X</vt:lpstr>
      <vt:lpstr>Find X</vt:lpstr>
      <vt:lpstr>Find X</vt:lpstr>
      <vt:lpstr>Metode Traversal “Binary Tree”</vt:lpstr>
      <vt:lpstr>Metode Traversal “Binary Tree”</vt:lpstr>
      <vt:lpstr>Metode Traversal “Binary Tree”</vt:lpstr>
      <vt:lpstr>ADT Primitif dan Selektor “Binary Tree” pada Header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MY PC</dc:creator>
  <cp:lastModifiedBy>MY PC</cp:lastModifiedBy>
  <cp:revision>108</cp:revision>
  <dcterms:created xsi:type="dcterms:W3CDTF">2016-09-06T05:50:11Z</dcterms:created>
  <dcterms:modified xsi:type="dcterms:W3CDTF">2016-12-18T21:03:54Z</dcterms:modified>
</cp:coreProperties>
</file>