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6" r:id="rId15"/>
    <p:sldId id="274" r:id="rId16"/>
    <p:sldId id="277" r:id="rId17"/>
    <p:sldId id="279" r:id="rId18"/>
    <p:sldId id="280" r:id="rId19"/>
    <p:sldId id="281" r:id="rId20"/>
    <p:sldId id="283" r:id="rId21"/>
    <p:sldId id="284" r:id="rId22"/>
    <p:sldId id="286" r:id="rId23"/>
    <p:sldId id="262" r:id="rId24"/>
    <p:sldId id="263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or" initials="A" lastIdx="1" clrIdx="0">
    <p:extLst>
      <p:ext uri="{19B8F6BF-5375-455C-9EA6-DF929625EA0E}">
        <p15:presenceInfo xmlns:p15="http://schemas.microsoft.com/office/powerpoint/2012/main" userId="Ans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0AE15-9D84-4F6A-9860-D80C454BB96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0B9DB-25BF-4832-9340-227D58C9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B9DB-25BF-4832-9340-227D58C9C4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B9DB-25BF-4832-9340-227D58C9C4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3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B9DB-25BF-4832-9340-227D58C9C4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76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B9DB-25BF-4832-9340-227D58C9C4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7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B9DB-25BF-4832-9340-227D58C9C4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0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B9DB-25BF-4832-9340-227D58C9C4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B9DB-25BF-4832-9340-227D58C9C4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3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B9DB-25BF-4832-9340-227D58C9C4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5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B9DB-25BF-4832-9340-227D58C9C4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B9DB-25BF-4832-9340-227D58C9C4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B9DB-25BF-4832-9340-227D58C9C4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B9DB-25BF-4832-9340-227D58C9C4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B9DB-25BF-4832-9340-227D58C9C4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7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08D2-B68A-4043-9AFA-5C0F55262289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0119-E9B9-4861-B38D-A4D5CD7C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08D2-B68A-4043-9AFA-5C0F55262289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0119-E9B9-4861-B38D-A4D5CD7C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08D2-B68A-4043-9AFA-5C0F55262289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0119-E9B9-4861-B38D-A4D5CD7C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08D2-B68A-4043-9AFA-5C0F55262289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0119-E9B9-4861-B38D-A4D5CD7C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08D2-B68A-4043-9AFA-5C0F55262289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0119-E9B9-4861-B38D-A4D5CD7C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1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08D2-B68A-4043-9AFA-5C0F55262289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0119-E9B9-4861-B38D-A4D5CD7C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08D2-B68A-4043-9AFA-5C0F55262289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0119-E9B9-4861-B38D-A4D5CD7C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08D2-B68A-4043-9AFA-5C0F55262289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0119-E9B9-4861-B38D-A4D5CD7C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08D2-B68A-4043-9AFA-5C0F55262289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0119-E9B9-4861-B38D-A4D5CD7C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08D2-B68A-4043-9AFA-5C0F55262289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0119-E9B9-4861-B38D-A4D5CD7C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3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08D2-B68A-4043-9AFA-5C0F55262289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0119-E9B9-4861-B38D-A4D5CD7C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08D2-B68A-4043-9AFA-5C0F55262289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A0119-E9B9-4861-B38D-A4D5CD7C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ADT Linked List Linier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berkait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0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018421"/>
              </p:ext>
            </p:extLst>
          </p:nvPr>
        </p:nvGraphicFramePr>
        <p:xfrm>
          <a:off x="2061881" y="1879410"/>
          <a:ext cx="1714332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792"/>
                <a:gridCol w="4745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091516" y="1761562"/>
            <a:ext cx="5271249" cy="1775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1480" y="2057397"/>
            <a:ext cx="109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L;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88203" y="2305706"/>
            <a:ext cx="159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CreateList</a:t>
            </a:r>
            <a:r>
              <a:rPr lang="en-US" dirty="0" smtClean="0"/>
              <a:t>(&amp;L);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6884" y="1089312"/>
            <a:ext cx="8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First=&gt;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8203" y="2599726"/>
            <a:ext cx="111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IniTable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0727" y="1872731"/>
            <a:ext cx="14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r>
              <a:rPr lang="en-US" dirty="0" err="1" smtClean="0"/>
              <a:t>FirstAvail</a:t>
            </a:r>
            <a:endParaRPr lang="en-US" dirty="0"/>
          </a:p>
        </p:txBody>
      </p:sp>
      <p:cxnSp>
        <p:nvCxnSpPr>
          <p:cNvPr id="64" name="Curved Connector 63"/>
          <p:cNvCxnSpPr/>
          <p:nvPr/>
        </p:nvCxnSpPr>
        <p:spPr>
          <a:xfrm>
            <a:off x="3460375" y="2431205"/>
            <a:ext cx="354108" cy="327211"/>
          </a:xfrm>
          <a:prstGeom prst="curvedConnector3">
            <a:avLst>
              <a:gd name="adj1" fmla="val 1373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>
            <a:off x="3446928" y="2824306"/>
            <a:ext cx="354108" cy="327211"/>
          </a:xfrm>
          <a:prstGeom prst="curvedConnector3">
            <a:avLst>
              <a:gd name="adj1" fmla="val 1449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>
            <a:off x="3460375" y="2057827"/>
            <a:ext cx="354108" cy="327211"/>
          </a:xfrm>
          <a:prstGeom prst="curvedConnector3">
            <a:avLst>
              <a:gd name="adj1" fmla="val 1411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>
            <a:off x="3460375" y="392405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3435721" y="4266293"/>
            <a:ext cx="354108" cy="327211"/>
          </a:xfrm>
          <a:prstGeom prst="curvedConnector3">
            <a:avLst>
              <a:gd name="adj1" fmla="val 160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3433481" y="4649105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3433481" y="5004544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3446928" y="5388211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>
            <a:off x="3446928" y="317514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>
            <a:off x="3446928" y="3537089"/>
            <a:ext cx="354108" cy="327211"/>
          </a:xfrm>
          <a:prstGeom prst="curvedConnector3">
            <a:avLst>
              <a:gd name="adj1" fmla="val 1487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07976" y="561348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75009" y="188617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75009" y="225803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5009" y="263964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767412" y="299374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74009" y="335255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74009" y="3719232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773463" y="409527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775009" y="447343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52218" y="489214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640889" y="5199667"/>
            <a:ext cx="5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02558" y="5583797"/>
            <a:ext cx="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22010" y="1530293"/>
            <a:ext cx="61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00637" y="1523795"/>
            <a:ext cx="79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25324" y="1115372"/>
            <a:ext cx="479994" cy="32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218" y="802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91516" y="4131101"/>
            <a:ext cx="5271249" cy="157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1332" y="4316141"/>
            <a:ext cx="498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Inisialisasi</a:t>
            </a:r>
            <a:r>
              <a:rPr lang="en-US" dirty="0" smtClean="0"/>
              <a:t> List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L.</a:t>
            </a:r>
          </a:p>
          <a:p>
            <a:endParaRPr lang="en-US" dirty="0" smtClean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typedata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table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seolah</a:t>
            </a:r>
            <a:r>
              <a:rPr lang="en-US" dirty="0" smtClean="0"/>
              <a:t> </a:t>
            </a:r>
            <a:r>
              <a:rPr lang="en-US" dirty="0" err="1" smtClean="0"/>
              <a:t>olah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81332" y="4489544"/>
            <a:ext cx="485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L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diinisialisasi</a:t>
            </a:r>
            <a:r>
              <a:rPr lang="en-US" dirty="0" smtClean="0"/>
              <a:t> </a:t>
            </a:r>
            <a:r>
              <a:rPr lang="en-US" dirty="0" err="1" smtClean="0"/>
              <a:t>diawal</a:t>
            </a:r>
            <a:endParaRPr lang="en-US" dirty="0" smtClean="0"/>
          </a:p>
          <a:p>
            <a:r>
              <a:rPr lang="en-US" dirty="0" smtClean="0"/>
              <a:t>First List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Nil.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1332" y="4351045"/>
            <a:ext cx="485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/>
              <a:t>address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1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, Next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IndexMax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Nil </a:t>
            </a:r>
            <a:r>
              <a:rPr lang="en-US" dirty="0" err="1" smtClean="0"/>
              <a:t>dan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FirstAvail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indexMin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4" grpId="0"/>
      <p:bldP spid="15" grpId="0"/>
      <p:bldP spid="16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2" grpId="0"/>
      <p:bldP spid="32" grpId="0"/>
      <p:bldP spid="21" grpId="0" animBg="1"/>
      <p:bldP spid="22" grpId="0"/>
      <p:bldP spid="3" grpId="0" animBg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018421"/>
              </p:ext>
            </p:extLst>
          </p:nvPr>
        </p:nvGraphicFramePr>
        <p:xfrm>
          <a:off x="2061881" y="1879410"/>
          <a:ext cx="1714332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792"/>
                <a:gridCol w="4745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091516" y="1747914"/>
            <a:ext cx="5271249" cy="395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6884" y="1089312"/>
            <a:ext cx="8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First=&gt;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2737" y="1872731"/>
            <a:ext cx="14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r>
              <a:rPr lang="en-US" dirty="0" err="1" smtClean="0"/>
              <a:t>FirstAvail</a:t>
            </a:r>
            <a:endParaRPr lang="en-US" dirty="0"/>
          </a:p>
        </p:txBody>
      </p:sp>
      <p:cxnSp>
        <p:nvCxnSpPr>
          <p:cNvPr id="64" name="Curved Connector 63"/>
          <p:cNvCxnSpPr/>
          <p:nvPr/>
        </p:nvCxnSpPr>
        <p:spPr>
          <a:xfrm>
            <a:off x="3460375" y="2431205"/>
            <a:ext cx="354108" cy="327211"/>
          </a:xfrm>
          <a:prstGeom prst="curvedConnector3">
            <a:avLst>
              <a:gd name="adj1" fmla="val 1373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>
            <a:off x="3446928" y="2824306"/>
            <a:ext cx="354108" cy="327211"/>
          </a:xfrm>
          <a:prstGeom prst="curvedConnector3">
            <a:avLst>
              <a:gd name="adj1" fmla="val 1449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>
            <a:off x="3460375" y="2057827"/>
            <a:ext cx="354108" cy="327211"/>
          </a:xfrm>
          <a:prstGeom prst="curvedConnector3">
            <a:avLst>
              <a:gd name="adj1" fmla="val 1411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>
            <a:off x="3460375" y="392405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3435721" y="4266293"/>
            <a:ext cx="354108" cy="327211"/>
          </a:xfrm>
          <a:prstGeom prst="curvedConnector3">
            <a:avLst>
              <a:gd name="adj1" fmla="val 160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3433481" y="4649105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3433481" y="5004544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3446928" y="5388211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>
            <a:off x="3446928" y="317514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>
            <a:off x="3446928" y="3537089"/>
            <a:ext cx="354108" cy="327211"/>
          </a:xfrm>
          <a:prstGeom prst="curvedConnector3">
            <a:avLst>
              <a:gd name="adj1" fmla="val 1487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07976" y="561348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75009" y="188617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75009" y="225803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5009" y="263964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767412" y="299374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74009" y="335255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74009" y="3719232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773463" y="409527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775009" y="447343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52218" y="489214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640889" y="5199667"/>
            <a:ext cx="5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02558" y="5583797"/>
            <a:ext cx="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22010" y="1530293"/>
            <a:ext cx="61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00637" y="1523795"/>
            <a:ext cx="79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25324" y="1115372"/>
            <a:ext cx="479994" cy="32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218" y="802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6165" y="376291"/>
            <a:ext cx="314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INSERT DATA KE LIST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75811" y="2639640"/>
            <a:ext cx="4702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List, Insert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di </a:t>
            </a:r>
            <a:r>
              <a:rPr lang="en-US" dirty="0" err="1" smtClean="0"/>
              <a:t>depan</a:t>
            </a:r>
            <a:r>
              <a:rPr lang="en-US" dirty="0" smtClean="0"/>
              <a:t> (</a:t>
            </a:r>
            <a:r>
              <a:rPr lang="en-US" dirty="0" err="1" smtClean="0"/>
              <a:t>InsVfirst</a:t>
            </a:r>
            <a:r>
              <a:rPr lang="en-US" dirty="0" smtClean="0"/>
              <a:t>), di </a:t>
            </a:r>
            <a:r>
              <a:rPr lang="en-US" dirty="0" err="1" smtClean="0"/>
              <a:t>belakang</a:t>
            </a:r>
            <a:r>
              <a:rPr lang="en-US" dirty="0" smtClean="0"/>
              <a:t>(</a:t>
            </a:r>
            <a:r>
              <a:rPr lang="en-US" dirty="0" err="1" smtClean="0"/>
              <a:t>InsVLast</a:t>
            </a:r>
            <a:r>
              <a:rPr lang="en-US" dirty="0" smtClean="0"/>
              <a:t>) </a:t>
            </a:r>
            <a:r>
              <a:rPr lang="en-US" dirty="0" err="1" smtClean="0"/>
              <a:t>maupun</a:t>
            </a:r>
            <a:r>
              <a:rPr lang="en-US" dirty="0" smtClean="0"/>
              <a:t> di Tengah(</a:t>
            </a:r>
            <a:r>
              <a:rPr lang="en-US" dirty="0" err="1" smtClean="0"/>
              <a:t>InsVAfter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76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6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2" grpId="0"/>
      <p:bldP spid="32" grpId="0"/>
      <p:bldP spid="21" grpId="0" animBg="1"/>
      <p:bldP spid="2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018421"/>
              </p:ext>
            </p:extLst>
          </p:nvPr>
        </p:nvGraphicFramePr>
        <p:xfrm>
          <a:off x="2061881" y="1879410"/>
          <a:ext cx="1714332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792"/>
                <a:gridCol w="4745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091516" y="1747914"/>
            <a:ext cx="5271249" cy="142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6884" y="1089312"/>
            <a:ext cx="8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First=&gt;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2737" y="1872731"/>
            <a:ext cx="14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r>
              <a:rPr lang="en-US" dirty="0" err="1" smtClean="0"/>
              <a:t>FirstAvail</a:t>
            </a:r>
            <a:endParaRPr lang="en-US" dirty="0"/>
          </a:p>
        </p:txBody>
      </p:sp>
      <p:cxnSp>
        <p:nvCxnSpPr>
          <p:cNvPr id="64" name="Curved Connector 63"/>
          <p:cNvCxnSpPr/>
          <p:nvPr/>
        </p:nvCxnSpPr>
        <p:spPr>
          <a:xfrm>
            <a:off x="3460375" y="2431205"/>
            <a:ext cx="354108" cy="327211"/>
          </a:xfrm>
          <a:prstGeom prst="curvedConnector3">
            <a:avLst>
              <a:gd name="adj1" fmla="val 1373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>
            <a:off x="3446928" y="2824306"/>
            <a:ext cx="354108" cy="327211"/>
          </a:xfrm>
          <a:prstGeom prst="curvedConnector3">
            <a:avLst>
              <a:gd name="adj1" fmla="val 1449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>
            <a:off x="3460375" y="2057827"/>
            <a:ext cx="354108" cy="327211"/>
          </a:xfrm>
          <a:prstGeom prst="curvedConnector3">
            <a:avLst>
              <a:gd name="adj1" fmla="val 1411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>
            <a:off x="3460375" y="392405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3435721" y="4266293"/>
            <a:ext cx="354108" cy="327211"/>
          </a:xfrm>
          <a:prstGeom prst="curvedConnector3">
            <a:avLst>
              <a:gd name="adj1" fmla="val 160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3433481" y="4649105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3433481" y="5004544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3446928" y="5388211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>
            <a:off x="3446928" y="317514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>
            <a:off x="3446928" y="3537089"/>
            <a:ext cx="354108" cy="327211"/>
          </a:xfrm>
          <a:prstGeom prst="curvedConnector3">
            <a:avLst>
              <a:gd name="adj1" fmla="val 1487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07976" y="561348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75009" y="188617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75009" y="225803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5009" y="263964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767412" y="299374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74009" y="335255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74009" y="3719232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773463" y="409527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775009" y="447343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52218" y="489214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640889" y="5199667"/>
            <a:ext cx="5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02558" y="5583797"/>
            <a:ext cx="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22010" y="1530293"/>
            <a:ext cx="61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00637" y="1523795"/>
            <a:ext cx="79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25324" y="1115372"/>
            <a:ext cx="479994" cy="32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218" y="802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6165" y="376291"/>
            <a:ext cx="314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INSERT DATA KE LIST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78474" y="1924169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InsVFirst</a:t>
            </a:r>
            <a:r>
              <a:rPr lang="en-US" dirty="0" smtClean="0"/>
              <a:t>(&amp;L, 10)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91367" y="3502354"/>
            <a:ext cx="5371398" cy="2670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8074" y="3537089"/>
            <a:ext cx="42644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InsVFirst</a:t>
            </a:r>
            <a:r>
              <a:rPr lang="en-US" sz="1600" dirty="0"/>
              <a:t> (List *</a:t>
            </a:r>
            <a:r>
              <a:rPr lang="en-US" sz="1600" dirty="0" err="1"/>
              <a:t>L,InfoType</a:t>
            </a:r>
            <a:r>
              <a:rPr lang="en-US" sz="1600" dirty="0"/>
              <a:t> X</a:t>
            </a:r>
            <a:r>
              <a:rPr lang="en-US" sz="1600" dirty="0" smtClean="0"/>
              <a:t>) {</a:t>
            </a:r>
            <a:endParaRPr lang="en-US" sz="1600" dirty="0"/>
          </a:p>
          <a:p>
            <a:r>
              <a:rPr lang="en-US" sz="1600" dirty="0"/>
              <a:t>    address P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AllocTab</a:t>
            </a:r>
            <a:r>
              <a:rPr lang="en-US" sz="1600" dirty="0"/>
              <a:t>(&amp;P);</a:t>
            </a:r>
          </a:p>
          <a:p>
            <a:r>
              <a:rPr lang="en-US" sz="1600" dirty="0"/>
              <a:t>    if (P!=NIL)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INFO(P) = X;</a:t>
            </a:r>
          </a:p>
          <a:p>
            <a:r>
              <a:rPr lang="en-US" sz="1600" dirty="0"/>
              <a:t>        NEXT(P) = FIRST(*L);</a:t>
            </a:r>
          </a:p>
          <a:p>
            <a:r>
              <a:rPr lang="en-US" sz="1600" dirty="0"/>
              <a:t>        FIRST(*L) = P;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4624" y="188088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7337" y="1921518"/>
            <a:ext cx="5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3307976" y="188911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11989" y="3924054"/>
            <a:ext cx="2273356" cy="794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#</a:t>
            </a:r>
            <a:r>
              <a:rPr lang="en-US" sz="1400" dirty="0" err="1" smtClean="0"/>
              <a:t>AlocTab</a:t>
            </a:r>
            <a:endParaRPr lang="en-US" sz="1400" dirty="0" smtClean="0"/>
          </a:p>
          <a:p>
            <a:r>
              <a:rPr lang="en-US" sz="1400" dirty="0" smtClean="0"/>
              <a:t>(*</a:t>
            </a:r>
            <a:r>
              <a:rPr lang="en-US" sz="1400" dirty="0"/>
              <a:t>P) = </a:t>
            </a:r>
            <a:r>
              <a:rPr lang="en-US" sz="1400" dirty="0" err="1"/>
              <a:t>FirstAvail</a:t>
            </a:r>
            <a:r>
              <a:rPr lang="en-US" sz="1400" dirty="0"/>
              <a:t>;</a:t>
            </a:r>
          </a:p>
          <a:p>
            <a:r>
              <a:rPr lang="en-US" sz="1400" dirty="0" err="1" smtClean="0"/>
              <a:t>FirstAvail</a:t>
            </a:r>
            <a:r>
              <a:rPr lang="en-US" sz="1400" dirty="0" smtClean="0"/>
              <a:t> </a:t>
            </a:r>
            <a:r>
              <a:rPr lang="en-US" sz="1400" dirty="0"/>
              <a:t>= NEXT(</a:t>
            </a:r>
            <a:r>
              <a:rPr lang="en-US" sz="1400" dirty="0" err="1"/>
              <a:t>FirstAvail</a:t>
            </a:r>
            <a:r>
              <a:rPr lang="en-US" sz="1400" dirty="0"/>
              <a:t>);</a:t>
            </a:r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7843250" y="4251265"/>
            <a:ext cx="1068739" cy="7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80746" y="2172105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InsVFirst</a:t>
            </a:r>
            <a:r>
              <a:rPr lang="en-US" dirty="0" smtClean="0"/>
              <a:t>(&amp;L, 25)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230" y="21669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3400625" y="2052349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85229" y="2391740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InsVFirst</a:t>
            </a:r>
            <a:r>
              <a:rPr lang="en-US" dirty="0" smtClean="0"/>
              <a:t>(&amp;L, 50)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11123" y="237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flipV="1">
            <a:off x="3405108" y="2446795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1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5.55112E-17 L 0.00065 0.05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42955 -0.0069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00026 0.1143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0065 0.0532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544 L -0.00052 0.1118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42656 0.0115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28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1366 L 0.00039 0.16875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5324 L 0.00065 0.11065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088 L 0.00052 0.1629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-0.42708 0.03727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4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16829 L -0.00222 0.22338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6" grpId="0"/>
      <p:bldP spid="16" grpId="1"/>
      <p:bldP spid="16" grpId="2"/>
      <p:bldP spid="3" grpId="0"/>
      <p:bldP spid="7" grpId="0"/>
      <p:bldP spid="9" grpId="0"/>
      <p:bldP spid="9" grpId="1"/>
      <p:bldP spid="9" grpId="2"/>
      <p:bldP spid="11" grpId="0"/>
      <p:bldP spid="11" grpId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43" grpId="0"/>
      <p:bldP spid="17" grpId="0"/>
      <p:bldP spid="17" grpId="1"/>
      <p:bldP spid="50" grpId="0"/>
      <p:bldP spid="25" grpId="0"/>
      <p:bldP spid="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05886"/>
              </p:ext>
            </p:extLst>
          </p:nvPr>
        </p:nvGraphicFramePr>
        <p:xfrm>
          <a:off x="2061881" y="1879410"/>
          <a:ext cx="1714332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792"/>
                <a:gridCol w="474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091516" y="1747914"/>
            <a:ext cx="5271249" cy="142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9135" y="2630596"/>
            <a:ext cx="8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First=&gt;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2003" y="2966851"/>
            <a:ext cx="14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r>
              <a:rPr lang="en-US" dirty="0" err="1" smtClean="0"/>
              <a:t>FirstAvail</a:t>
            </a:r>
            <a:endParaRPr lang="en-US" dirty="0"/>
          </a:p>
        </p:txBody>
      </p:sp>
      <p:cxnSp>
        <p:nvCxnSpPr>
          <p:cNvPr id="71" name="Curved Connector 70"/>
          <p:cNvCxnSpPr/>
          <p:nvPr/>
        </p:nvCxnSpPr>
        <p:spPr>
          <a:xfrm>
            <a:off x="3460375" y="392405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3435721" y="4266293"/>
            <a:ext cx="354108" cy="327211"/>
          </a:xfrm>
          <a:prstGeom prst="curvedConnector3">
            <a:avLst>
              <a:gd name="adj1" fmla="val 160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3433481" y="4649105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3433481" y="5004544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3446928" y="5388211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>
            <a:off x="3446928" y="317514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>
            <a:off x="3446928" y="3537089"/>
            <a:ext cx="354108" cy="327211"/>
          </a:xfrm>
          <a:prstGeom prst="curvedConnector3">
            <a:avLst>
              <a:gd name="adj1" fmla="val 1487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07976" y="561348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75009" y="188617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75009" y="225803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5009" y="263964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767412" y="299374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74009" y="335255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74009" y="3719232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773463" y="409527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775009" y="447343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52218" y="489214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640889" y="5199667"/>
            <a:ext cx="5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02558" y="5583797"/>
            <a:ext cx="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22010" y="1530293"/>
            <a:ext cx="61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00637" y="1523795"/>
            <a:ext cx="79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25324" y="1115372"/>
            <a:ext cx="479994" cy="32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218" y="802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6165" y="376291"/>
            <a:ext cx="314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INSERT DATA KE LIST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78474" y="1924169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InsVLast</a:t>
            </a:r>
            <a:r>
              <a:rPr lang="en-US" dirty="0" smtClean="0"/>
              <a:t>(&amp;L, 20)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91367" y="3537089"/>
            <a:ext cx="5371398" cy="2670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8971" y="263948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3307976" y="188911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80746" y="2172105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3400625" y="2052349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85229" y="2391740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2" name="Curved Connector 51"/>
          <p:cNvCxnSpPr/>
          <p:nvPr/>
        </p:nvCxnSpPr>
        <p:spPr>
          <a:xfrm flipV="1">
            <a:off x="3405108" y="2446795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8474" y="3579860"/>
            <a:ext cx="4271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InsVLast</a:t>
            </a:r>
            <a:r>
              <a:rPr lang="en-US" dirty="0"/>
              <a:t> (List *</a:t>
            </a:r>
            <a:r>
              <a:rPr lang="en-US" dirty="0" err="1"/>
              <a:t>L,InfoType</a:t>
            </a:r>
            <a:r>
              <a:rPr lang="en-US" dirty="0"/>
              <a:t> X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address P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AllocTab</a:t>
            </a:r>
            <a:r>
              <a:rPr lang="en-US" dirty="0"/>
              <a:t>(&amp;P);</a:t>
            </a:r>
          </a:p>
          <a:p>
            <a:r>
              <a:rPr lang="en-US" dirty="0"/>
              <a:t>    if (P!=NIL)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INFO(P) = X;</a:t>
            </a:r>
          </a:p>
          <a:p>
            <a:r>
              <a:rPr lang="en-US" dirty="0"/>
              <a:t>        Last(L,P);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39281" y="4055209"/>
            <a:ext cx="2273356" cy="794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#</a:t>
            </a:r>
            <a:r>
              <a:rPr lang="en-US" sz="1400" dirty="0" err="1" smtClean="0"/>
              <a:t>AlocTab</a:t>
            </a:r>
            <a:endParaRPr lang="en-US" sz="1400" dirty="0" smtClean="0"/>
          </a:p>
          <a:p>
            <a:r>
              <a:rPr lang="en-US" sz="1400" dirty="0" smtClean="0"/>
              <a:t>(*</a:t>
            </a:r>
            <a:r>
              <a:rPr lang="en-US" sz="1400" dirty="0"/>
              <a:t>P) = </a:t>
            </a:r>
            <a:r>
              <a:rPr lang="en-US" sz="1400" dirty="0" err="1"/>
              <a:t>FirstAvail</a:t>
            </a:r>
            <a:r>
              <a:rPr lang="en-US" sz="1400" dirty="0"/>
              <a:t>;</a:t>
            </a:r>
          </a:p>
          <a:p>
            <a:r>
              <a:rPr lang="en-US" sz="1400" dirty="0" err="1" smtClean="0"/>
              <a:t>FirstAvail</a:t>
            </a:r>
            <a:r>
              <a:rPr lang="en-US" sz="1400" dirty="0" smtClean="0"/>
              <a:t> </a:t>
            </a:r>
            <a:r>
              <a:rPr lang="en-US" sz="1400" dirty="0"/>
              <a:t>= NEXT(</a:t>
            </a:r>
            <a:r>
              <a:rPr lang="en-US" sz="1400" dirty="0" err="1"/>
              <a:t>FirstAvail</a:t>
            </a:r>
            <a:r>
              <a:rPr lang="en-US" sz="1400" dirty="0"/>
              <a:t>);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038531" y="4320885"/>
            <a:ext cx="900753" cy="15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76863" y="1937517"/>
            <a:ext cx="5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00052 0.0511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00105 0.051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-0.425 0.1509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9" grpId="0"/>
      <p:bldP spid="6" grpId="0"/>
      <p:bldP spid="48" grpId="0" animBg="1"/>
      <p:bldP spid="48" grpId="6" animBg="1"/>
      <p:bldP spid="23" grpId="0"/>
      <p:bldP spid="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05886"/>
              </p:ext>
            </p:extLst>
          </p:nvPr>
        </p:nvGraphicFramePr>
        <p:xfrm>
          <a:off x="2061881" y="1879410"/>
          <a:ext cx="1714332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792"/>
                <a:gridCol w="474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091516" y="1747914"/>
            <a:ext cx="5271249" cy="142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3669" y="2657298"/>
            <a:ext cx="8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First=&gt;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2003" y="3348991"/>
            <a:ext cx="14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r>
              <a:rPr lang="en-US" dirty="0" err="1" smtClean="0"/>
              <a:t>FirstAvail</a:t>
            </a:r>
            <a:endParaRPr lang="en-US" dirty="0"/>
          </a:p>
        </p:txBody>
      </p:sp>
      <p:cxnSp>
        <p:nvCxnSpPr>
          <p:cNvPr id="71" name="Curved Connector 70"/>
          <p:cNvCxnSpPr/>
          <p:nvPr/>
        </p:nvCxnSpPr>
        <p:spPr>
          <a:xfrm>
            <a:off x="3460375" y="392405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3435721" y="4266293"/>
            <a:ext cx="354108" cy="327211"/>
          </a:xfrm>
          <a:prstGeom prst="curvedConnector3">
            <a:avLst>
              <a:gd name="adj1" fmla="val 160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3433481" y="4649105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3433481" y="5004544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3446928" y="5388211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>
            <a:off x="3446928" y="317514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>
            <a:off x="3446928" y="3537089"/>
            <a:ext cx="354108" cy="327211"/>
          </a:xfrm>
          <a:prstGeom prst="curvedConnector3">
            <a:avLst>
              <a:gd name="adj1" fmla="val 1487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07976" y="561348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75009" y="188617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75009" y="225803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5009" y="263964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767412" y="299374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74009" y="335255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74009" y="3719232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773463" y="409527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775009" y="447343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52218" y="489214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640889" y="5199667"/>
            <a:ext cx="5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02558" y="5583797"/>
            <a:ext cx="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22010" y="1530293"/>
            <a:ext cx="61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00637" y="1523795"/>
            <a:ext cx="79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25324" y="1115372"/>
            <a:ext cx="479994" cy="32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218" y="802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6165" y="376291"/>
            <a:ext cx="314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INSERT DATA KE LIST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78474" y="1924169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InsVLast</a:t>
            </a:r>
            <a:r>
              <a:rPr lang="en-US" dirty="0" smtClean="0"/>
              <a:t>(&amp;L, 20)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91367" y="3537089"/>
            <a:ext cx="5371398" cy="2670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8971" y="30079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3307976" y="188911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80746" y="2172105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3400625" y="2052349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85229" y="2391740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2" name="Curved Connector 51"/>
          <p:cNvCxnSpPr/>
          <p:nvPr/>
        </p:nvCxnSpPr>
        <p:spPr>
          <a:xfrm flipV="1">
            <a:off x="3405108" y="2446795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41191" y="4212545"/>
            <a:ext cx="427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linked list table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 </a:t>
            </a:r>
            <a:r>
              <a:rPr lang="en-US" dirty="0" err="1"/>
              <a:t>penunjuk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first,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element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traversal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5592" y="3008821"/>
            <a:ext cx="5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</a:t>
            </a:r>
            <a:r>
              <a:rPr lang="en-US" dirty="0" err="1" smtClean="0"/>
              <a:t>Mencari</a:t>
            </a:r>
            <a:r>
              <a:rPr lang="en-US" dirty="0" smtClean="0"/>
              <a:t> Last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726" y="2634015"/>
            <a:ext cx="1378424" cy="5322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21376" y="2900146"/>
            <a:ext cx="92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71251" y="2634015"/>
            <a:ext cx="0" cy="53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22212" y="2634014"/>
            <a:ext cx="1378424" cy="5322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00552" y="2888769"/>
            <a:ext cx="937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37698" y="2634014"/>
            <a:ext cx="1378424" cy="5322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939054" y="2622637"/>
            <a:ext cx="0" cy="53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22696" y="2622637"/>
            <a:ext cx="0" cy="53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28549" y="1828800"/>
            <a:ext cx="354842" cy="31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33014" y="1526912"/>
            <a:ext cx="5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cxnSp>
        <p:nvCxnSpPr>
          <p:cNvPr id="26" name="Elbow Connector 25"/>
          <p:cNvCxnSpPr>
            <a:stCxn id="23" idx="2"/>
            <a:endCxn id="4" idx="1"/>
          </p:cNvCxnSpPr>
          <p:nvPr/>
        </p:nvCxnSpPr>
        <p:spPr>
          <a:xfrm rot="16200000" flipH="1">
            <a:off x="1777624" y="2071045"/>
            <a:ext cx="757448" cy="900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037698" y="4585647"/>
            <a:ext cx="3875964" cy="184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void After (address </a:t>
            </a:r>
            <a:r>
              <a:rPr lang="en-US" dirty="0" err="1">
                <a:solidFill>
                  <a:schemeClr val="tx1"/>
                </a:solidFill>
              </a:rPr>
              <a:t>P,address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NEXT(P) = NEXT(</a:t>
            </a:r>
            <a:r>
              <a:rPr lang="en-US" dirty="0" err="1">
                <a:solidFill>
                  <a:schemeClr val="tx1"/>
                </a:solidFill>
              </a:rPr>
              <a:t>Prec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 NEXT(</a:t>
            </a:r>
            <a:r>
              <a:rPr lang="en-US" dirty="0" err="1">
                <a:solidFill>
                  <a:schemeClr val="tx1"/>
                </a:solidFill>
              </a:rPr>
              <a:t>Prec</a:t>
            </a:r>
            <a:r>
              <a:rPr lang="en-US" dirty="0">
                <a:solidFill>
                  <a:schemeClr val="tx1"/>
                </a:solidFill>
              </a:rPr>
              <a:t>) = P;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016700" y="4109603"/>
            <a:ext cx="4148920" cy="2318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void Last (List *</a:t>
            </a:r>
            <a:r>
              <a:rPr lang="en-US" dirty="0" err="1">
                <a:solidFill>
                  <a:schemeClr val="tx1"/>
                </a:solidFill>
              </a:rPr>
              <a:t>L,address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P){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ddress </a:t>
            </a:r>
            <a:r>
              <a:rPr lang="en-US" dirty="0" err="1" smtClean="0">
                <a:solidFill>
                  <a:schemeClr val="tx1"/>
                </a:solidFill>
              </a:rPr>
              <a:t>Prec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tx1"/>
                </a:solidFill>
              </a:rPr>
              <a:t>FIRST(*L);</a:t>
            </a:r>
          </a:p>
          <a:p>
            <a:r>
              <a:rPr lang="en-US" dirty="0">
                <a:solidFill>
                  <a:schemeClr val="tx1"/>
                </a:solidFill>
              </a:rPr>
              <a:t>        while (</a:t>
            </a:r>
            <a:r>
              <a:rPr lang="en-US" dirty="0" smtClean="0">
                <a:solidFill>
                  <a:schemeClr val="tx1"/>
                </a:solidFill>
              </a:rPr>
              <a:t>NEXT(</a:t>
            </a:r>
            <a:r>
              <a:rPr lang="en-US" dirty="0" err="1" smtClean="0">
                <a:solidFill>
                  <a:schemeClr val="tx1"/>
                </a:solidFill>
              </a:rPr>
              <a:t>Prec</a:t>
            </a:r>
            <a:r>
              <a:rPr lang="en-US" dirty="0" smtClean="0">
                <a:solidFill>
                  <a:schemeClr val="tx1"/>
                </a:solidFill>
              </a:rPr>
              <a:t>)!=</a:t>
            </a:r>
            <a:r>
              <a:rPr lang="en-US" dirty="0">
                <a:solidFill>
                  <a:schemeClr val="tx1"/>
                </a:solidFill>
              </a:rPr>
              <a:t>NIL)</a:t>
            </a:r>
          </a:p>
          <a:p>
            <a:r>
              <a:rPr lang="en-US" dirty="0">
                <a:solidFill>
                  <a:schemeClr val="tx1"/>
                </a:solidFill>
              </a:rPr>
              <a:t>    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 smtClean="0">
                <a:solidFill>
                  <a:schemeClr val="tx1"/>
                </a:solidFill>
              </a:rPr>
              <a:t>Prec</a:t>
            </a:r>
            <a:r>
              <a:rPr lang="en-US" dirty="0" smtClean="0">
                <a:solidFill>
                  <a:schemeClr val="tx1"/>
                </a:solidFill>
              </a:rPr>
              <a:t> = NEXT(</a:t>
            </a:r>
            <a:r>
              <a:rPr lang="en-US" dirty="0" err="1" smtClean="0">
                <a:solidFill>
                  <a:schemeClr val="tx1"/>
                </a:solidFill>
              </a:rPr>
              <a:t>Prec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smtClean="0">
                <a:solidFill>
                  <a:schemeClr val="tx1"/>
                </a:solidFill>
              </a:rPr>
              <a:t>After(</a:t>
            </a:r>
            <a:r>
              <a:rPr lang="en-US" dirty="0" err="1" smtClean="0">
                <a:solidFill>
                  <a:schemeClr val="tx1"/>
                </a:solidFill>
              </a:rPr>
              <a:t>P,Prec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35238" y="3343699"/>
            <a:ext cx="1378424" cy="5322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620236" y="3332322"/>
            <a:ext cx="0" cy="53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72806" y="38304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99126" y="3166277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94121" y="187448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Apakah</a:t>
            </a:r>
            <a:r>
              <a:rPr lang="en-US" dirty="0" smtClean="0"/>
              <a:t> next </a:t>
            </a:r>
            <a:r>
              <a:rPr lang="en-US" dirty="0" err="1" smtClean="0"/>
              <a:t>prec</a:t>
            </a:r>
            <a:r>
              <a:rPr lang="en-US" dirty="0" smtClean="0"/>
              <a:t> NIL 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78695" y="186300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Tidak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27096" y="1863008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Apakah</a:t>
            </a:r>
            <a:r>
              <a:rPr lang="en-US" dirty="0" smtClean="0"/>
              <a:t> next </a:t>
            </a:r>
            <a:r>
              <a:rPr lang="en-US" dirty="0" err="1" smtClean="0"/>
              <a:t>prec</a:t>
            </a:r>
            <a:r>
              <a:rPr lang="en-US" dirty="0" smtClean="0"/>
              <a:t> NIL ?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68221" y="18744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Tidak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62232" y="1850308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Apakah</a:t>
            </a:r>
            <a:r>
              <a:rPr lang="en-US" dirty="0" smtClean="0"/>
              <a:t> next </a:t>
            </a:r>
            <a:r>
              <a:rPr lang="en-US" dirty="0" err="1" smtClean="0"/>
              <a:t>prec</a:t>
            </a:r>
            <a:r>
              <a:rPr lang="en-US" dirty="0" smtClean="0"/>
              <a:t> NIL 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383707" y="1850308"/>
            <a:ext cx="39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Ya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0620236" y="3343699"/>
            <a:ext cx="293426" cy="520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30" idx="1"/>
          </p:cNvCxnSpPr>
          <p:nvPr/>
        </p:nvCxnSpPr>
        <p:spPr>
          <a:xfrm>
            <a:off x="8256896" y="2900145"/>
            <a:ext cx="1278342" cy="709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122696" y="2634014"/>
            <a:ext cx="293426" cy="520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9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17969 -0.00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-0.00116 L 0.36667 -0.0011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4" grpId="0"/>
      <p:bldP spid="34" grpId="1"/>
      <p:bldP spid="34" grpId="2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05886"/>
              </p:ext>
            </p:extLst>
          </p:nvPr>
        </p:nvGraphicFramePr>
        <p:xfrm>
          <a:off x="2061881" y="1879410"/>
          <a:ext cx="1714332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792"/>
                <a:gridCol w="474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091516" y="1747914"/>
            <a:ext cx="5271249" cy="142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3923" y="2616643"/>
            <a:ext cx="8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First=&gt;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2003" y="3348991"/>
            <a:ext cx="14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r>
              <a:rPr lang="en-US" dirty="0" err="1" smtClean="0"/>
              <a:t>FirstAvail</a:t>
            </a:r>
            <a:endParaRPr lang="en-US" dirty="0"/>
          </a:p>
        </p:txBody>
      </p:sp>
      <p:cxnSp>
        <p:nvCxnSpPr>
          <p:cNvPr id="71" name="Curved Connector 70"/>
          <p:cNvCxnSpPr/>
          <p:nvPr/>
        </p:nvCxnSpPr>
        <p:spPr>
          <a:xfrm>
            <a:off x="3460375" y="392405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3435721" y="4266293"/>
            <a:ext cx="354108" cy="327211"/>
          </a:xfrm>
          <a:prstGeom prst="curvedConnector3">
            <a:avLst>
              <a:gd name="adj1" fmla="val 160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3433481" y="4649105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3433481" y="5004544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3446928" y="5388211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>
            <a:off x="3446928" y="317514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>
            <a:off x="3446928" y="3537089"/>
            <a:ext cx="354108" cy="327211"/>
          </a:xfrm>
          <a:prstGeom prst="curvedConnector3">
            <a:avLst>
              <a:gd name="adj1" fmla="val 1487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07976" y="561348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75009" y="188617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75009" y="225803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5009" y="263964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767412" y="299374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74009" y="335255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74009" y="3719232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773463" y="409527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775009" y="447343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52218" y="489214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640889" y="5199667"/>
            <a:ext cx="5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02558" y="5583797"/>
            <a:ext cx="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22010" y="1530293"/>
            <a:ext cx="61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00637" y="1523795"/>
            <a:ext cx="79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25324" y="1115372"/>
            <a:ext cx="479994" cy="32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218" y="802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6165" y="376291"/>
            <a:ext cx="314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INSERT DATA KE LIST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78474" y="1924169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InsVLast</a:t>
            </a:r>
            <a:r>
              <a:rPr lang="en-US" dirty="0" smtClean="0"/>
              <a:t>(&amp;L, 20)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8971" y="30079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3307976" y="188911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3400625" y="2052349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flipV="1">
            <a:off x="3405108" y="2446795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75592" y="3008821"/>
            <a:ext cx="5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300639" y="2988860"/>
            <a:ext cx="438848" cy="3498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3616657" y="2074460"/>
            <a:ext cx="631862" cy="1064525"/>
          </a:xfrm>
          <a:custGeom>
            <a:avLst/>
            <a:gdLst>
              <a:gd name="connsiteX0" fmla="*/ 0 w 631862"/>
              <a:gd name="connsiteY0" fmla="*/ 0 h 1064525"/>
              <a:gd name="connsiteX1" fmla="*/ 627797 w 631862"/>
              <a:gd name="connsiteY1" fmla="*/ 859809 h 1064525"/>
              <a:gd name="connsiteX2" fmla="*/ 286603 w 631862"/>
              <a:gd name="connsiteY2" fmla="*/ 1064525 h 1064525"/>
              <a:gd name="connsiteX3" fmla="*/ 286603 w 631862"/>
              <a:gd name="connsiteY3" fmla="*/ 1064525 h 106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862" h="1064525">
                <a:moveTo>
                  <a:pt x="0" y="0"/>
                </a:moveTo>
                <a:cubicBezTo>
                  <a:pt x="290015" y="341194"/>
                  <a:pt x="580030" y="682388"/>
                  <a:pt x="627797" y="859809"/>
                </a:cubicBezTo>
                <a:cubicBezTo>
                  <a:pt x="675564" y="1037230"/>
                  <a:pt x="286603" y="1064525"/>
                  <a:pt x="286603" y="1064525"/>
                </a:cubicBezTo>
                <a:lnTo>
                  <a:pt x="286603" y="1064525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3801036" y="3138985"/>
            <a:ext cx="102224" cy="2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23412" y="1875015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Prec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05886"/>
              </p:ext>
            </p:extLst>
          </p:nvPr>
        </p:nvGraphicFramePr>
        <p:xfrm>
          <a:off x="2061881" y="1879410"/>
          <a:ext cx="1714332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792"/>
                <a:gridCol w="474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33923" y="2616643"/>
            <a:ext cx="8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First=&gt;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2003" y="3348991"/>
            <a:ext cx="14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r>
              <a:rPr lang="en-US" dirty="0" err="1" smtClean="0"/>
              <a:t>FirstAvail</a:t>
            </a:r>
            <a:endParaRPr lang="en-US" dirty="0"/>
          </a:p>
        </p:txBody>
      </p:sp>
      <p:cxnSp>
        <p:nvCxnSpPr>
          <p:cNvPr id="71" name="Curved Connector 70"/>
          <p:cNvCxnSpPr/>
          <p:nvPr/>
        </p:nvCxnSpPr>
        <p:spPr>
          <a:xfrm>
            <a:off x="3460375" y="392405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3435721" y="4266293"/>
            <a:ext cx="354108" cy="327211"/>
          </a:xfrm>
          <a:prstGeom prst="curvedConnector3">
            <a:avLst>
              <a:gd name="adj1" fmla="val 160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3433481" y="4649105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3433481" y="5004544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3446928" y="5388211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>
            <a:off x="3446928" y="3537089"/>
            <a:ext cx="354108" cy="327211"/>
          </a:xfrm>
          <a:prstGeom prst="curvedConnector3">
            <a:avLst>
              <a:gd name="adj1" fmla="val 1487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07976" y="561348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75009" y="188617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75009" y="225803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5009" y="263964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767412" y="299374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74009" y="335255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74009" y="3719232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773463" y="409527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775009" y="447343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52218" y="489214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640889" y="5199667"/>
            <a:ext cx="5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02558" y="5583797"/>
            <a:ext cx="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22010" y="1530293"/>
            <a:ext cx="61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00637" y="1523795"/>
            <a:ext cx="79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25324" y="1115372"/>
            <a:ext cx="479994" cy="32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218" y="802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6165" y="376291"/>
            <a:ext cx="353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DELETE DATA DARI LIST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628971" y="30079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3400625" y="2052349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flipV="1">
            <a:off x="3405108" y="2446795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75592" y="3008821"/>
            <a:ext cx="5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300639" y="2988860"/>
            <a:ext cx="438848" cy="3498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3616657" y="2074460"/>
            <a:ext cx="631862" cy="1064525"/>
          </a:xfrm>
          <a:custGeom>
            <a:avLst/>
            <a:gdLst>
              <a:gd name="connsiteX0" fmla="*/ 0 w 631862"/>
              <a:gd name="connsiteY0" fmla="*/ 0 h 1064525"/>
              <a:gd name="connsiteX1" fmla="*/ 627797 w 631862"/>
              <a:gd name="connsiteY1" fmla="*/ 859809 h 1064525"/>
              <a:gd name="connsiteX2" fmla="*/ 286603 w 631862"/>
              <a:gd name="connsiteY2" fmla="*/ 1064525 h 1064525"/>
              <a:gd name="connsiteX3" fmla="*/ 286603 w 631862"/>
              <a:gd name="connsiteY3" fmla="*/ 1064525 h 106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862" h="1064525">
                <a:moveTo>
                  <a:pt x="0" y="0"/>
                </a:moveTo>
                <a:cubicBezTo>
                  <a:pt x="290015" y="341194"/>
                  <a:pt x="580030" y="682388"/>
                  <a:pt x="627797" y="859809"/>
                </a:cubicBezTo>
                <a:cubicBezTo>
                  <a:pt x="675564" y="1037230"/>
                  <a:pt x="286603" y="1064525"/>
                  <a:pt x="286603" y="1064525"/>
                </a:cubicBezTo>
                <a:lnTo>
                  <a:pt x="286603" y="1064525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3801036" y="3138985"/>
            <a:ext cx="102224" cy="2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091516" y="1747914"/>
            <a:ext cx="5454490" cy="3513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75811" y="2639640"/>
            <a:ext cx="4788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List, Delete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Delete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di </a:t>
            </a:r>
            <a:r>
              <a:rPr lang="en-US" dirty="0" err="1" smtClean="0"/>
              <a:t>depan</a:t>
            </a:r>
            <a:r>
              <a:rPr lang="en-US" dirty="0" smtClean="0"/>
              <a:t> (</a:t>
            </a:r>
            <a:r>
              <a:rPr lang="en-US" dirty="0" err="1" smtClean="0"/>
              <a:t>DelVfirst</a:t>
            </a:r>
            <a:r>
              <a:rPr lang="en-US" dirty="0" smtClean="0"/>
              <a:t>), di </a:t>
            </a:r>
            <a:r>
              <a:rPr lang="en-US" dirty="0" err="1" smtClean="0"/>
              <a:t>belakang</a:t>
            </a:r>
            <a:r>
              <a:rPr lang="en-US" dirty="0" smtClean="0"/>
              <a:t>(</a:t>
            </a:r>
            <a:r>
              <a:rPr lang="en-US" dirty="0" err="1" smtClean="0"/>
              <a:t>DelVLast</a:t>
            </a:r>
            <a:r>
              <a:rPr lang="en-US" dirty="0" smtClean="0"/>
              <a:t>) </a:t>
            </a:r>
            <a:r>
              <a:rPr lang="en-US" dirty="0" err="1" smtClean="0"/>
              <a:t>maupun</a:t>
            </a:r>
            <a:r>
              <a:rPr lang="en-US" dirty="0" smtClean="0"/>
              <a:t> di Tengah(</a:t>
            </a:r>
            <a:r>
              <a:rPr lang="en-US" dirty="0" err="1" smtClean="0"/>
              <a:t>DelVAfter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6201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027625"/>
              </p:ext>
            </p:extLst>
          </p:nvPr>
        </p:nvGraphicFramePr>
        <p:xfrm>
          <a:off x="2061881" y="1879410"/>
          <a:ext cx="1714332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792"/>
                <a:gridCol w="474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33923" y="2616643"/>
            <a:ext cx="8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First=&gt;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2003" y="3348991"/>
            <a:ext cx="14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r>
              <a:rPr lang="en-US" dirty="0" err="1" smtClean="0"/>
              <a:t>FirstAvail</a:t>
            </a:r>
            <a:endParaRPr lang="en-US" dirty="0"/>
          </a:p>
        </p:txBody>
      </p:sp>
      <p:cxnSp>
        <p:nvCxnSpPr>
          <p:cNvPr id="71" name="Curved Connector 70"/>
          <p:cNvCxnSpPr/>
          <p:nvPr/>
        </p:nvCxnSpPr>
        <p:spPr>
          <a:xfrm>
            <a:off x="3460375" y="392405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3435721" y="4266293"/>
            <a:ext cx="354108" cy="327211"/>
          </a:xfrm>
          <a:prstGeom prst="curvedConnector3">
            <a:avLst>
              <a:gd name="adj1" fmla="val 160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3433481" y="4649105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3433481" y="5004544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3446928" y="5388211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>
            <a:off x="3446928" y="3537089"/>
            <a:ext cx="354108" cy="327211"/>
          </a:xfrm>
          <a:prstGeom prst="curvedConnector3">
            <a:avLst>
              <a:gd name="adj1" fmla="val 1487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07976" y="561348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75009" y="188617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75009" y="225803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5009" y="263964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767412" y="299374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74009" y="335255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74009" y="3719232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773463" y="409527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775009" y="447343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52218" y="489214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640889" y="5199667"/>
            <a:ext cx="5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02558" y="5583797"/>
            <a:ext cx="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22010" y="1530293"/>
            <a:ext cx="61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00637" y="1523795"/>
            <a:ext cx="79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25324" y="1115372"/>
            <a:ext cx="479994" cy="32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218" y="802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6165" y="376291"/>
            <a:ext cx="353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DELETE DATA DARI LIST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630650" y="26396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3400625" y="2052349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flipV="1">
            <a:off x="3405108" y="2446795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75592" y="3008821"/>
            <a:ext cx="5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300639" y="2988860"/>
            <a:ext cx="438848" cy="3498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3616657" y="2074460"/>
            <a:ext cx="631862" cy="1064525"/>
          </a:xfrm>
          <a:custGeom>
            <a:avLst/>
            <a:gdLst>
              <a:gd name="connsiteX0" fmla="*/ 0 w 631862"/>
              <a:gd name="connsiteY0" fmla="*/ 0 h 1064525"/>
              <a:gd name="connsiteX1" fmla="*/ 627797 w 631862"/>
              <a:gd name="connsiteY1" fmla="*/ 859809 h 1064525"/>
              <a:gd name="connsiteX2" fmla="*/ 286603 w 631862"/>
              <a:gd name="connsiteY2" fmla="*/ 1064525 h 1064525"/>
              <a:gd name="connsiteX3" fmla="*/ 286603 w 631862"/>
              <a:gd name="connsiteY3" fmla="*/ 1064525 h 106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862" h="1064525">
                <a:moveTo>
                  <a:pt x="0" y="0"/>
                </a:moveTo>
                <a:cubicBezTo>
                  <a:pt x="290015" y="341194"/>
                  <a:pt x="580030" y="682388"/>
                  <a:pt x="627797" y="859809"/>
                </a:cubicBezTo>
                <a:cubicBezTo>
                  <a:pt x="675564" y="1037230"/>
                  <a:pt x="286603" y="1064525"/>
                  <a:pt x="286603" y="1064525"/>
                </a:cubicBezTo>
                <a:lnTo>
                  <a:pt x="286603" y="1064525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3801036" y="3138985"/>
            <a:ext cx="102224" cy="22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091516" y="1747914"/>
            <a:ext cx="5271249" cy="142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78474" y="1924169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DelVFirst</a:t>
            </a:r>
            <a:r>
              <a:rPr lang="en-US" dirty="0" smtClean="0"/>
              <a:t>(&amp;L,&amp; X)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91367" y="3537089"/>
            <a:ext cx="5371398" cy="2670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541191" y="3801856"/>
            <a:ext cx="4271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void </a:t>
            </a:r>
            <a:r>
              <a:rPr lang="en-US" dirty="0" err="1"/>
              <a:t>DelVFirst</a:t>
            </a:r>
            <a:r>
              <a:rPr lang="en-US" dirty="0"/>
              <a:t> (List *</a:t>
            </a:r>
            <a:r>
              <a:rPr lang="en-US" dirty="0" err="1"/>
              <a:t>L,InfoType</a:t>
            </a:r>
            <a:r>
              <a:rPr lang="en-US" dirty="0"/>
              <a:t> *X</a:t>
            </a:r>
            <a:r>
              <a:rPr lang="en-US" dirty="0" smtClean="0"/>
              <a:t>){</a:t>
            </a:r>
            <a:endParaRPr lang="en-US" dirty="0"/>
          </a:p>
          <a:p>
            <a:pPr lvl="1" algn="just"/>
            <a:r>
              <a:rPr lang="en-US" dirty="0"/>
              <a:t>    address P</a:t>
            </a:r>
            <a:r>
              <a:rPr lang="en-US" dirty="0" smtClean="0"/>
              <a:t>;</a:t>
            </a:r>
            <a:endParaRPr lang="en-US" dirty="0"/>
          </a:p>
          <a:p>
            <a:pPr lvl="1" algn="just"/>
            <a:r>
              <a:rPr lang="en-US" dirty="0"/>
              <a:t>    </a:t>
            </a:r>
            <a:r>
              <a:rPr lang="en-US" dirty="0" err="1"/>
              <a:t>Del_First</a:t>
            </a:r>
            <a:r>
              <a:rPr lang="en-US" dirty="0"/>
              <a:t>(L,&amp;P);</a:t>
            </a:r>
          </a:p>
          <a:p>
            <a:pPr lvl="1" algn="just"/>
            <a:r>
              <a:rPr lang="en-US" dirty="0"/>
              <a:t>    *X = INFO(P);</a:t>
            </a:r>
          </a:p>
          <a:p>
            <a:pPr lvl="1" algn="just"/>
            <a:r>
              <a:rPr lang="en-US" dirty="0"/>
              <a:t>    NEXT(P) = NIL</a:t>
            </a:r>
            <a:r>
              <a:rPr lang="en-US" dirty="0" smtClean="0"/>
              <a:t>;</a:t>
            </a:r>
            <a:endParaRPr lang="en-US" dirty="0"/>
          </a:p>
          <a:p>
            <a:pPr lvl="1" algn="just"/>
            <a:r>
              <a:rPr lang="en-US" dirty="0"/>
              <a:t>   </a:t>
            </a:r>
            <a:r>
              <a:rPr lang="en-US" dirty="0" err="1"/>
              <a:t>DeAllocTab</a:t>
            </a:r>
            <a:r>
              <a:rPr lang="en-US" dirty="0"/>
              <a:t>(P);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08026" y="4251265"/>
            <a:ext cx="1969490" cy="753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#</a:t>
            </a:r>
            <a:r>
              <a:rPr lang="en-US" sz="1400" dirty="0" err="1" smtClean="0"/>
              <a:t>Del_First</a:t>
            </a:r>
            <a:endParaRPr lang="en-US" sz="1400" dirty="0" smtClean="0"/>
          </a:p>
          <a:p>
            <a:r>
              <a:rPr lang="en-US" sz="1200" dirty="0" smtClean="0"/>
              <a:t>*</a:t>
            </a:r>
            <a:r>
              <a:rPr lang="en-US" sz="1200" dirty="0"/>
              <a:t>P = FIRST(*L);</a:t>
            </a:r>
          </a:p>
          <a:p>
            <a:r>
              <a:rPr lang="en-US" sz="1200" dirty="0" smtClean="0"/>
              <a:t>FIRST</a:t>
            </a:r>
            <a:r>
              <a:rPr lang="en-US" sz="1200" dirty="0"/>
              <a:t>(*L) = NEXT(FIRST(*L));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807874" y="4593504"/>
            <a:ext cx="400152" cy="5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7995" y="2613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662" y="372809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*X = 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316513" y="2636086"/>
            <a:ext cx="438848" cy="3498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08026" y="4652403"/>
            <a:ext cx="1969490" cy="80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#</a:t>
            </a:r>
            <a:r>
              <a:rPr lang="en-US" sz="1400" dirty="0" err="1" smtClean="0"/>
              <a:t>DeAllocTab</a:t>
            </a:r>
            <a:endParaRPr lang="en-US" sz="1400" dirty="0" smtClean="0"/>
          </a:p>
          <a:p>
            <a:r>
              <a:rPr lang="en-US" sz="1400" dirty="0" smtClean="0"/>
              <a:t>NEXT(P</a:t>
            </a:r>
            <a:r>
              <a:rPr lang="en-US" sz="1400" dirty="0"/>
              <a:t>)=</a:t>
            </a:r>
            <a:r>
              <a:rPr lang="en-US" sz="1400" dirty="0" err="1"/>
              <a:t>FirstAvail</a:t>
            </a:r>
            <a:r>
              <a:rPr lang="en-US" sz="1400" dirty="0"/>
              <a:t>;</a:t>
            </a:r>
          </a:p>
          <a:p>
            <a:r>
              <a:rPr lang="en-US" sz="1400" dirty="0" err="1" smtClean="0"/>
              <a:t>FirstAvail</a:t>
            </a:r>
            <a:r>
              <a:rPr lang="en-US" sz="1400" dirty="0" smtClean="0"/>
              <a:t>=P</a:t>
            </a:r>
            <a:r>
              <a:rPr lang="en-US" sz="1400" dirty="0"/>
              <a:t>;</a:t>
            </a: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>
          <a:xfrm flipV="1">
            <a:off x="8677066" y="5053178"/>
            <a:ext cx="530960" cy="31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3630304" y="2825087"/>
            <a:ext cx="526463" cy="766385"/>
          </a:xfrm>
          <a:custGeom>
            <a:avLst/>
            <a:gdLst>
              <a:gd name="connsiteX0" fmla="*/ 0 w 526463"/>
              <a:gd name="connsiteY0" fmla="*/ 0 h 766385"/>
              <a:gd name="connsiteX1" fmla="*/ 518615 w 526463"/>
              <a:gd name="connsiteY1" fmla="*/ 586853 h 766385"/>
              <a:gd name="connsiteX2" fmla="*/ 313899 w 526463"/>
              <a:gd name="connsiteY2" fmla="*/ 750626 h 766385"/>
              <a:gd name="connsiteX3" fmla="*/ 327547 w 526463"/>
              <a:gd name="connsiteY3" fmla="*/ 750626 h 7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463" h="766385">
                <a:moveTo>
                  <a:pt x="0" y="0"/>
                </a:moveTo>
                <a:cubicBezTo>
                  <a:pt x="233149" y="230874"/>
                  <a:pt x="466299" y="461749"/>
                  <a:pt x="518615" y="586853"/>
                </a:cubicBezTo>
                <a:cubicBezTo>
                  <a:pt x="570931" y="711957"/>
                  <a:pt x="345744" y="723331"/>
                  <a:pt x="313899" y="750626"/>
                </a:cubicBezTo>
                <a:cubicBezTo>
                  <a:pt x="282054" y="777922"/>
                  <a:pt x="304800" y="764274"/>
                  <a:pt x="327547" y="750626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2"/>
          </p:cNvCxnSpPr>
          <p:nvPr/>
        </p:nvCxnSpPr>
        <p:spPr>
          <a:xfrm flipH="1">
            <a:off x="3801036" y="3575713"/>
            <a:ext cx="143167" cy="15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8192" y="26209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885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0117 -0.05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-0.1 0.1643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3.33333E-6 -0.1062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9" grpId="0"/>
      <p:bldP spid="38" grpId="0"/>
      <p:bldP spid="44" grpId="0"/>
      <p:bldP spid="3" grpId="0" animBg="1"/>
      <p:bldP spid="3" grpId="1" animBg="1"/>
      <p:bldP spid="13" grpId="0"/>
      <p:bldP spid="13" grpId="1"/>
      <p:bldP spid="15" grpId="0"/>
      <p:bldP spid="17" grpId="0" animBg="1"/>
      <p:bldP spid="24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027625"/>
              </p:ext>
            </p:extLst>
          </p:nvPr>
        </p:nvGraphicFramePr>
        <p:xfrm>
          <a:off x="2061881" y="1879410"/>
          <a:ext cx="1714332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792"/>
                <a:gridCol w="474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33923" y="2261795"/>
            <a:ext cx="8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First=&gt;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2003" y="2625658"/>
            <a:ext cx="14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r>
              <a:rPr lang="en-US" dirty="0" err="1" smtClean="0"/>
              <a:t>FirstAvail</a:t>
            </a:r>
            <a:endParaRPr lang="en-US" dirty="0"/>
          </a:p>
        </p:txBody>
      </p:sp>
      <p:cxnSp>
        <p:nvCxnSpPr>
          <p:cNvPr id="71" name="Curved Connector 70"/>
          <p:cNvCxnSpPr/>
          <p:nvPr/>
        </p:nvCxnSpPr>
        <p:spPr>
          <a:xfrm>
            <a:off x="3460375" y="392405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3435721" y="4266293"/>
            <a:ext cx="354108" cy="327211"/>
          </a:xfrm>
          <a:prstGeom prst="curvedConnector3">
            <a:avLst>
              <a:gd name="adj1" fmla="val 160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3433481" y="4649105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3433481" y="5004544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3446928" y="5388211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>
            <a:off x="3446928" y="3537089"/>
            <a:ext cx="354108" cy="327211"/>
          </a:xfrm>
          <a:prstGeom prst="curvedConnector3">
            <a:avLst>
              <a:gd name="adj1" fmla="val 1487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07976" y="561348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75009" y="188617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75009" y="225803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5009" y="263964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767412" y="299374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74009" y="335255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74009" y="3719232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773463" y="409527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775009" y="447343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52218" y="489214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640889" y="5199667"/>
            <a:ext cx="5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02558" y="5583797"/>
            <a:ext cx="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22010" y="1530293"/>
            <a:ext cx="61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00637" y="1523795"/>
            <a:ext cx="79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25324" y="1115372"/>
            <a:ext cx="479994" cy="32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218" y="802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6165" y="376291"/>
            <a:ext cx="353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DELETE DATA DARI LIST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630650" y="26396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3400625" y="2052349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75592" y="3008821"/>
            <a:ext cx="5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300639" y="2988860"/>
            <a:ext cx="438848" cy="3498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3616657" y="2074460"/>
            <a:ext cx="631862" cy="1064525"/>
          </a:xfrm>
          <a:custGeom>
            <a:avLst/>
            <a:gdLst>
              <a:gd name="connsiteX0" fmla="*/ 0 w 631862"/>
              <a:gd name="connsiteY0" fmla="*/ 0 h 1064525"/>
              <a:gd name="connsiteX1" fmla="*/ 627797 w 631862"/>
              <a:gd name="connsiteY1" fmla="*/ 859809 h 1064525"/>
              <a:gd name="connsiteX2" fmla="*/ 286603 w 631862"/>
              <a:gd name="connsiteY2" fmla="*/ 1064525 h 1064525"/>
              <a:gd name="connsiteX3" fmla="*/ 286603 w 631862"/>
              <a:gd name="connsiteY3" fmla="*/ 1064525 h 106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862" h="1064525">
                <a:moveTo>
                  <a:pt x="0" y="0"/>
                </a:moveTo>
                <a:cubicBezTo>
                  <a:pt x="290015" y="341194"/>
                  <a:pt x="580030" y="682388"/>
                  <a:pt x="627797" y="859809"/>
                </a:cubicBezTo>
                <a:cubicBezTo>
                  <a:pt x="675564" y="1037230"/>
                  <a:pt x="286603" y="1064525"/>
                  <a:pt x="286603" y="1064525"/>
                </a:cubicBezTo>
                <a:lnTo>
                  <a:pt x="286603" y="1064525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3801036" y="3138985"/>
            <a:ext cx="102224" cy="22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091516" y="1747914"/>
            <a:ext cx="5271249" cy="142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78474" y="1924169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DelVLast</a:t>
            </a:r>
            <a:r>
              <a:rPr lang="en-US" dirty="0" smtClean="0"/>
              <a:t>(&amp;L,&amp; X)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91367" y="3537089"/>
            <a:ext cx="5371398" cy="2670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Melakukan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DelVLast</a:t>
            </a:r>
            <a:r>
              <a:rPr lang="en-US" sz="2000" dirty="0" smtClean="0">
                <a:solidFill>
                  <a:schemeClr val="tx1"/>
                </a:solidFill>
              </a:rPr>
              <a:t>, Kita </a:t>
            </a:r>
            <a:r>
              <a:rPr lang="en-US" sz="2000" dirty="0" err="1" smtClean="0">
                <a:solidFill>
                  <a:schemeClr val="tx1"/>
                </a:solidFill>
              </a:rPr>
              <a:t>harus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melakukan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Trversal</a:t>
            </a:r>
            <a:r>
              <a:rPr lang="en-US" sz="2000" dirty="0" smtClean="0">
                <a:solidFill>
                  <a:schemeClr val="tx1"/>
                </a:solidFill>
              </a:rPr>
              <a:t> list 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mengetahui</a:t>
            </a:r>
            <a:r>
              <a:rPr lang="en-US" sz="2000" dirty="0" smtClean="0">
                <a:solidFill>
                  <a:schemeClr val="tx1"/>
                </a:solidFill>
              </a:rPr>
              <a:t> Element Last.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Proses </a:t>
            </a:r>
            <a:r>
              <a:rPr lang="en-US" sz="2000" dirty="0" err="1" smtClean="0">
                <a:solidFill>
                  <a:schemeClr val="tx1"/>
                </a:solidFill>
              </a:rPr>
              <a:t>traversalnya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hampir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sama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seperti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InsVLast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Tetapi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dibutuhkan</a:t>
            </a:r>
            <a:r>
              <a:rPr lang="en-US" sz="2000" dirty="0" smtClean="0">
                <a:solidFill>
                  <a:schemeClr val="tx1"/>
                </a:solidFill>
              </a:rPr>
              <a:t> 2 pointer 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agar </a:t>
            </a:r>
            <a:r>
              <a:rPr lang="en-US" sz="2000" dirty="0" err="1" smtClean="0">
                <a:solidFill>
                  <a:schemeClr val="tx1"/>
                </a:solidFill>
              </a:rPr>
              <a:t>nilai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dihapus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dapat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disimpan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pada</a:t>
            </a:r>
            <a:r>
              <a:rPr lang="en-US" sz="2000" dirty="0" smtClean="0">
                <a:solidFill>
                  <a:schemeClr val="tx1"/>
                </a:solidFill>
              </a:rPr>
              <a:t> variable.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3630304" y="2825087"/>
            <a:ext cx="526463" cy="766385"/>
          </a:xfrm>
          <a:custGeom>
            <a:avLst/>
            <a:gdLst>
              <a:gd name="connsiteX0" fmla="*/ 0 w 526463"/>
              <a:gd name="connsiteY0" fmla="*/ 0 h 766385"/>
              <a:gd name="connsiteX1" fmla="*/ 518615 w 526463"/>
              <a:gd name="connsiteY1" fmla="*/ 586853 h 766385"/>
              <a:gd name="connsiteX2" fmla="*/ 313899 w 526463"/>
              <a:gd name="connsiteY2" fmla="*/ 750626 h 766385"/>
              <a:gd name="connsiteX3" fmla="*/ 327547 w 526463"/>
              <a:gd name="connsiteY3" fmla="*/ 750626 h 7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463" h="766385">
                <a:moveTo>
                  <a:pt x="0" y="0"/>
                </a:moveTo>
                <a:cubicBezTo>
                  <a:pt x="233149" y="230874"/>
                  <a:pt x="466299" y="461749"/>
                  <a:pt x="518615" y="586853"/>
                </a:cubicBezTo>
                <a:cubicBezTo>
                  <a:pt x="570931" y="711957"/>
                  <a:pt x="345744" y="723331"/>
                  <a:pt x="313899" y="750626"/>
                </a:cubicBezTo>
                <a:cubicBezTo>
                  <a:pt x="282054" y="777922"/>
                  <a:pt x="304800" y="764274"/>
                  <a:pt x="327547" y="750626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2"/>
          </p:cNvCxnSpPr>
          <p:nvPr/>
        </p:nvCxnSpPr>
        <p:spPr>
          <a:xfrm flipH="1">
            <a:off x="3801036" y="3575713"/>
            <a:ext cx="143167" cy="15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57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Linier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List Linier : 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bertipe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.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2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:</a:t>
            </a:r>
          </a:p>
          <a:p>
            <a:pPr lvl="1"/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(Info)</a:t>
            </a:r>
          </a:p>
          <a:p>
            <a:pPr lvl="1"/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alaman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suksesor</a:t>
            </a:r>
            <a:r>
              <a:rPr lang="en-US" dirty="0"/>
              <a:t> (Next)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ElmtList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&lt;Info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Infotype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	Next : address 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43854" y="4893895"/>
            <a:ext cx="3438580" cy="1080120"/>
            <a:chOff x="2195736" y="5445224"/>
            <a:chExt cx="3438580" cy="1080120"/>
          </a:xfrm>
        </p:grpSpPr>
        <p:grpSp>
          <p:nvGrpSpPr>
            <p:cNvPr id="13" name="Group 12"/>
            <p:cNvGrpSpPr/>
            <p:nvPr/>
          </p:nvGrpSpPr>
          <p:grpSpPr>
            <a:xfrm>
              <a:off x="3779912" y="5445224"/>
              <a:ext cx="1854404" cy="648072"/>
              <a:chOff x="1403648" y="5445224"/>
              <a:chExt cx="1854404" cy="64807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403648" y="5445224"/>
                <a:ext cx="123584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639488" y="5445224"/>
                <a:ext cx="618564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122660" y="6156012"/>
              <a:ext cx="550343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Info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89729" y="6156012"/>
              <a:ext cx="644587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Next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5589240"/>
              <a:ext cx="923779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ElmtList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8" idx="1"/>
              <a:endCxn id="16" idx="3"/>
            </p:cNvCxnSpPr>
            <p:nvPr/>
          </p:nvCxnSpPr>
          <p:spPr>
            <a:xfrm flipH="1">
              <a:off x="3119515" y="5769260"/>
              <a:ext cx="660397" cy="464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7617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</a:t>
            </a:r>
            <a:r>
              <a:rPr lang="en-US" dirty="0" err="1" smtClean="0"/>
              <a:t>Mencari</a:t>
            </a:r>
            <a:r>
              <a:rPr lang="en-US" dirty="0" smtClean="0"/>
              <a:t> Last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726" y="2634015"/>
            <a:ext cx="1378424" cy="5322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21376" y="2900146"/>
            <a:ext cx="92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71251" y="2634015"/>
            <a:ext cx="0" cy="53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22212" y="2634014"/>
            <a:ext cx="1378424" cy="5322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100552" y="2888769"/>
            <a:ext cx="937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37698" y="2634014"/>
            <a:ext cx="1378424" cy="5322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939054" y="2622637"/>
            <a:ext cx="0" cy="53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22696" y="2622637"/>
            <a:ext cx="0" cy="53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28549" y="1828800"/>
            <a:ext cx="354842" cy="31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33014" y="1526912"/>
            <a:ext cx="5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cxnSp>
        <p:nvCxnSpPr>
          <p:cNvPr id="26" name="Elbow Connector 25"/>
          <p:cNvCxnSpPr>
            <a:stCxn id="23" idx="2"/>
            <a:endCxn id="4" idx="1"/>
          </p:cNvCxnSpPr>
          <p:nvPr/>
        </p:nvCxnSpPr>
        <p:spPr>
          <a:xfrm rot="16200000" flipH="1">
            <a:off x="1777624" y="2071045"/>
            <a:ext cx="757448" cy="900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106859" y="4109602"/>
            <a:ext cx="4148920" cy="2550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1737" y="3521119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Prec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8122696" y="2634014"/>
            <a:ext cx="293426" cy="520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51128" y="3207220"/>
            <a:ext cx="354842" cy="313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51128" y="3207220"/>
            <a:ext cx="354842" cy="313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5457" y="31355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77976" y="2094508"/>
            <a:ext cx="210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Apakah</a:t>
            </a:r>
            <a:r>
              <a:rPr lang="en-US" dirty="0" smtClean="0"/>
              <a:t> Next(P) Nil 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65883" y="4321005"/>
            <a:ext cx="342254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#</a:t>
            </a:r>
            <a:r>
              <a:rPr lang="en-US" sz="1600" dirty="0" err="1"/>
              <a:t>Del_Last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Prec</a:t>
            </a:r>
            <a:r>
              <a:rPr lang="en-US" sz="1600" dirty="0"/>
              <a:t> = NIL;</a:t>
            </a:r>
          </a:p>
          <a:p>
            <a:r>
              <a:rPr lang="en-US" sz="1600" dirty="0"/>
              <a:t>    *P = FIRST(*L);</a:t>
            </a:r>
          </a:p>
          <a:p>
            <a:r>
              <a:rPr lang="en-US" sz="1600" dirty="0"/>
              <a:t>    while (NEXT(*P)!=NIL)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Prec</a:t>
            </a:r>
            <a:r>
              <a:rPr lang="en-US" sz="1600" dirty="0"/>
              <a:t> = *P;</a:t>
            </a:r>
          </a:p>
          <a:p>
            <a:r>
              <a:rPr lang="en-US" sz="1600" dirty="0"/>
              <a:t>        *P = NEXT(*P);</a:t>
            </a:r>
          </a:p>
          <a:p>
            <a:r>
              <a:rPr lang="en-US" sz="1600" dirty="0"/>
              <a:t>    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84845" y="209845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Tidak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60655" y="2073349"/>
            <a:ext cx="210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Apakah</a:t>
            </a:r>
            <a:r>
              <a:rPr lang="en-US" dirty="0" smtClean="0"/>
              <a:t> Next(P) Nil 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8220" y="20583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Tidak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76141" y="2073349"/>
            <a:ext cx="210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Apakah</a:t>
            </a:r>
            <a:r>
              <a:rPr lang="en-US" dirty="0" smtClean="0"/>
              <a:t> Next(P) Nil ?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74516" y="2087793"/>
            <a:ext cx="39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Ya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502564" y="4109602"/>
            <a:ext cx="2975212" cy="2550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if (</a:t>
            </a:r>
            <a:r>
              <a:rPr lang="en-US" sz="1600" dirty="0" err="1">
                <a:solidFill>
                  <a:schemeClr val="tx1"/>
                </a:solidFill>
              </a:rPr>
              <a:t>Prec</a:t>
            </a:r>
            <a:r>
              <a:rPr lang="en-US" sz="1600" dirty="0">
                <a:solidFill>
                  <a:schemeClr val="tx1"/>
                </a:solidFill>
              </a:rPr>
              <a:t>==NIL)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    {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        FIRST(*L)=NIL;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    }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    else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    {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        NEXT(</a:t>
            </a:r>
            <a:r>
              <a:rPr lang="en-US" sz="1600" dirty="0" err="1">
                <a:solidFill>
                  <a:schemeClr val="tx1"/>
                </a:solidFill>
              </a:rPr>
              <a:t>Prec</a:t>
            </a:r>
            <a:r>
              <a:rPr lang="en-US" sz="1600" dirty="0">
                <a:solidFill>
                  <a:schemeClr val="tx1"/>
                </a:solidFill>
              </a:rPr>
              <a:t>)=NIL;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    }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5926539" y="2634012"/>
            <a:ext cx="274097" cy="537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838200" y="4086851"/>
            <a:ext cx="2983175" cy="2518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void </a:t>
            </a:r>
            <a:r>
              <a:rPr lang="en-US" sz="1600" dirty="0" err="1">
                <a:solidFill>
                  <a:schemeClr val="tx1"/>
                </a:solidFill>
              </a:rPr>
              <a:t>DelVLast</a:t>
            </a:r>
            <a:r>
              <a:rPr lang="en-US" sz="1600" dirty="0">
                <a:solidFill>
                  <a:schemeClr val="tx1"/>
                </a:solidFill>
              </a:rPr>
              <a:t> (List *</a:t>
            </a:r>
            <a:r>
              <a:rPr lang="en-US" sz="1600" dirty="0" err="1">
                <a:solidFill>
                  <a:schemeClr val="tx1"/>
                </a:solidFill>
              </a:rPr>
              <a:t>L,InfoType</a:t>
            </a:r>
            <a:r>
              <a:rPr lang="en-US" sz="1600" dirty="0">
                <a:solidFill>
                  <a:schemeClr val="tx1"/>
                </a:solidFill>
              </a:rPr>
              <a:t> *X)</a:t>
            </a:r>
          </a:p>
          <a:p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address P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Del_Last</a:t>
            </a:r>
            <a:r>
              <a:rPr lang="en-US" sz="1600" dirty="0">
                <a:solidFill>
                  <a:schemeClr val="tx1"/>
                </a:solidFill>
              </a:rPr>
              <a:t>(L,&amp;P</a:t>
            </a:r>
            <a:r>
              <a:rPr lang="en-US" sz="1600" dirty="0" smtClean="0">
                <a:solidFill>
                  <a:schemeClr val="tx1"/>
                </a:solidFill>
              </a:rPr>
              <a:t>);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*X = INFO(P);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NEXT(P) = NIL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err="1">
                <a:solidFill>
                  <a:schemeClr val="tx1"/>
                </a:solidFill>
              </a:rPr>
              <a:t>DeAllocTab</a:t>
            </a:r>
            <a:r>
              <a:rPr lang="en-US" sz="1600" dirty="0">
                <a:solidFill>
                  <a:schemeClr val="tx1"/>
                </a:solidFill>
              </a:rPr>
              <a:t>(P);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2" name="Straight Arrow Connector 51"/>
          <p:cNvCxnSpPr>
            <a:endCxn id="28" idx="1"/>
          </p:cNvCxnSpPr>
          <p:nvPr/>
        </p:nvCxnSpPr>
        <p:spPr>
          <a:xfrm>
            <a:off x="2606726" y="5377218"/>
            <a:ext cx="1500133" cy="7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6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0.1194 -0.054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18125 0.0018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4 -0.0544 L 0.29857 -0.054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0.00185 L 0.37383 0.0002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4" grpId="0"/>
      <p:bldP spid="34" grpId="1"/>
      <p:bldP spid="34" grpId="2"/>
      <p:bldP spid="32" grpId="0" animBg="1"/>
      <p:bldP spid="32" grpId="1" animBg="1"/>
      <p:bldP spid="15" grpId="0"/>
      <p:bldP spid="15" grpId="1"/>
      <p:bldP spid="15" grpId="2"/>
      <p:bldP spid="21" grpId="0"/>
      <p:bldP spid="21" grpId="1"/>
      <p:bldP spid="22" grpId="0"/>
      <p:bldP spid="22" grpId="1"/>
      <p:bldP spid="25" grpId="0"/>
      <p:bldP spid="25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29" grpId="0" animBg="1"/>
      <p:bldP spid="29" grpId="1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</a:t>
            </a:r>
            <a:r>
              <a:rPr lang="en-US" dirty="0" err="1" smtClean="0"/>
              <a:t>Mencari</a:t>
            </a:r>
            <a:r>
              <a:rPr lang="en-US" dirty="0" smtClean="0"/>
              <a:t> Last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726" y="2634015"/>
            <a:ext cx="1378424" cy="5322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21376" y="2900146"/>
            <a:ext cx="92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71251" y="2634015"/>
            <a:ext cx="0" cy="53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22212" y="2634014"/>
            <a:ext cx="1378424" cy="5322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7698" y="2634014"/>
            <a:ext cx="1378424" cy="5322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939054" y="2622637"/>
            <a:ext cx="0" cy="53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22696" y="2622637"/>
            <a:ext cx="0" cy="53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28549" y="1828800"/>
            <a:ext cx="354842" cy="31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33014" y="1526912"/>
            <a:ext cx="5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cxnSp>
        <p:nvCxnSpPr>
          <p:cNvPr id="26" name="Elbow Connector 25"/>
          <p:cNvCxnSpPr>
            <a:stCxn id="23" idx="2"/>
            <a:endCxn id="4" idx="1"/>
          </p:cNvCxnSpPr>
          <p:nvPr/>
        </p:nvCxnSpPr>
        <p:spPr>
          <a:xfrm rot="16200000" flipH="1">
            <a:off x="1777624" y="2071045"/>
            <a:ext cx="757448" cy="900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122696" y="2634014"/>
            <a:ext cx="293426" cy="520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926539" y="2634012"/>
            <a:ext cx="274097" cy="537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38200" y="4086851"/>
            <a:ext cx="2983175" cy="2518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void </a:t>
            </a:r>
            <a:r>
              <a:rPr lang="en-US" sz="1600" dirty="0" err="1">
                <a:solidFill>
                  <a:schemeClr val="tx1"/>
                </a:solidFill>
              </a:rPr>
              <a:t>DelVLast</a:t>
            </a:r>
            <a:r>
              <a:rPr lang="en-US" sz="1600" dirty="0">
                <a:solidFill>
                  <a:schemeClr val="tx1"/>
                </a:solidFill>
              </a:rPr>
              <a:t> (List *</a:t>
            </a:r>
            <a:r>
              <a:rPr lang="en-US" sz="1600" dirty="0" err="1">
                <a:solidFill>
                  <a:schemeClr val="tx1"/>
                </a:solidFill>
              </a:rPr>
              <a:t>L,InfoType</a:t>
            </a:r>
            <a:r>
              <a:rPr lang="en-US" sz="1600" dirty="0">
                <a:solidFill>
                  <a:schemeClr val="tx1"/>
                </a:solidFill>
              </a:rPr>
              <a:t> *X)</a:t>
            </a:r>
          </a:p>
          <a:p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address P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Del_Last</a:t>
            </a:r>
            <a:r>
              <a:rPr lang="en-US" sz="1600" dirty="0">
                <a:solidFill>
                  <a:schemeClr val="tx1"/>
                </a:solidFill>
              </a:rPr>
              <a:t>(L,&amp;P</a:t>
            </a:r>
            <a:r>
              <a:rPr lang="en-US" sz="1600" dirty="0" smtClean="0">
                <a:solidFill>
                  <a:schemeClr val="tx1"/>
                </a:solidFill>
              </a:rPr>
              <a:t>);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*X = INFO(P);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NEXT(P) = NIL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err="1">
                <a:solidFill>
                  <a:schemeClr val="tx1"/>
                </a:solidFill>
              </a:rPr>
              <a:t>DeAllocTab</a:t>
            </a:r>
            <a:r>
              <a:rPr lang="en-US" sz="1600" dirty="0">
                <a:solidFill>
                  <a:schemeClr val="tx1"/>
                </a:solidFill>
              </a:rPr>
              <a:t>(P);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80359" y="271775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*X =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5266" y="317765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6269" y="2707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7279 0.00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027625"/>
              </p:ext>
            </p:extLst>
          </p:nvPr>
        </p:nvGraphicFramePr>
        <p:xfrm>
          <a:off x="2061881" y="1879410"/>
          <a:ext cx="1714332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792"/>
                <a:gridCol w="474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33923" y="2261795"/>
            <a:ext cx="8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First=&gt;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2003" y="2625658"/>
            <a:ext cx="14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r>
              <a:rPr lang="en-US" dirty="0" err="1" smtClean="0"/>
              <a:t>FirstAvail</a:t>
            </a:r>
            <a:endParaRPr lang="en-US" dirty="0"/>
          </a:p>
        </p:txBody>
      </p:sp>
      <p:cxnSp>
        <p:nvCxnSpPr>
          <p:cNvPr id="71" name="Curved Connector 70"/>
          <p:cNvCxnSpPr/>
          <p:nvPr/>
        </p:nvCxnSpPr>
        <p:spPr>
          <a:xfrm>
            <a:off x="3460375" y="3924054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3435721" y="4266293"/>
            <a:ext cx="354108" cy="327211"/>
          </a:xfrm>
          <a:prstGeom prst="curvedConnector3">
            <a:avLst>
              <a:gd name="adj1" fmla="val 1601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3433481" y="4649105"/>
            <a:ext cx="354108" cy="327211"/>
          </a:xfrm>
          <a:prstGeom prst="curvedConnector3">
            <a:avLst>
              <a:gd name="adj1" fmla="val 152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3433481" y="5004544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3446928" y="5388211"/>
            <a:ext cx="354108" cy="327211"/>
          </a:xfrm>
          <a:prstGeom prst="curvedConnector3">
            <a:avLst>
              <a:gd name="adj1" fmla="val 144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>
            <a:off x="3446928" y="3537089"/>
            <a:ext cx="354108" cy="327211"/>
          </a:xfrm>
          <a:prstGeom prst="curvedConnector3">
            <a:avLst>
              <a:gd name="adj1" fmla="val 1487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07976" y="5613489"/>
            <a:ext cx="457857" cy="3435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75009" y="188617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75009" y="2258038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75009" y="2639640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767412" y="299374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74009" y="335255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74009" y="3719232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773463" y="4095275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775009" y="4473437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52218" y="4892141"/>
            <a:ext cx="2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640889" y="5199667"/>
            <a:ext cx="5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02558" y="5583797"/>
            <a:ext cx="5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22010" y="1530293"/>
            <a:ext cx="61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00637" y="1523795"/>
            <a:ext cx="79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25324" y="1115372"/>
            <a:ext cx="479994" cy="32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218" y="802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6165" y="376291"/>
            <a:ext cx="353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DELETE DATA DARI LIST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630650" y="298083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3400625" y="2052349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75592" y="3008821"/>
            <a:ext cx="5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300639" y="2988860"/>
            <a:ext cx="438848" cy="3498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091516" y="1747914"/>
            <a:ext cx="5271249" cy="142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78474" y="1924169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DelVLast</a:t>
            </a:r>
            <a:r>
              <a:rPr lang="en-US" dirty="0" smtClean="0"/>
              <a:t>(&amp;L,&amp; X)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91367" y="3537089"/>
            <a:ext cx="5371398" cy="2670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void </a:t>
            </a:r>
            <a:r>
              <a:rPr lang="en-US" sz="2000" dirty="0" err="1">
                <a:solidFill>
                  <a:schemeClr val="tx1"/>
                </a:solidFill>
              </a:rPr>
              <a:t>DelVLast</a:t>
            </a:r>
            <a:r>
              <a:rPr lang="en-US" sz="2000" dirty="0">
                <a:solidFill>
                  <a:schemeClr val="tx1"/>
                </a:solidFill>
              </a:rPr>
              <a:t> (List *</a:t>
            </a:r>
            <a:r>
              <a:rPr lang="en-US" sz="2000" dirty="0" err="1">
                <a:solidFill>
                  <a:schemeClr val="tx1"/>
                </a:solidFill>
              </a:rPr>
              <a:t>L,InfoType</a:t>
            </a:r>
            <a:r>
              <a:rPr lang="en-US" sz="2000" dirty="0">
                <a:solidFill>
                  <a:schemeClr val="tx1"/>
                </a:solidFill>
              </a:rPr>
              <a:t> *X)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address P;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Del_Last</a:t>
            </a:r>
            <a:r>
              <a:rPr lang="en-US" sz="2000" dirty="0">
                <a:solidFill>
                  <a:schemeClr val="tx1"/>
                </a:solidFill>
              </a:rPr>
              <a:t>(L,&amp;P);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*X = INFO(P);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NEXT(P) = NIL;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DeAllocTab</a:t>
            </a:r>
            <a:r>
              <a:rPr lang="en-US" sz="2000" dirty="0">
                <a:solidFill>
                  <a:schemeClr val="tx1"/>
                </a:solidFill>
              </a:rPr>
              <a:t>(P);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3630304" y="2825087"/>
            <a:ext cx="526463" cy="766385"/>
          </a:xfrm>
          <a:custGeom>
            <a:avLst/>
            <a:gdLst>
              <a:gd name="connsiteX0" fmla="*/ 0 w 526463"/>
              <a:gd name="connsiteY0" fmla="*/ 0 h 766385"/>
              <a:gd name="connsiteX1" fmla="*/ 518615 w 526463"/>
              <a:gd name="connsiteY1" fmla="*/ 586853 h 766385"/>
              <a:gd name="connsiteX2" fmla="*/ 313899 w 526463"/>
              <a:gd name="connsiteY2" fmla="*/ 750626 h 766385"/>
              <a:gd name="connsiteX3" fmla="*/ 327547 w 526463"/>
              <a:gd name="connsiteY3" fmla="*/ 750626 h 7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463" h="766385">
                <a:moveTo>
                  <a:pt x="0" y="0"/>
                </a:moveTo>
                <a:cubicBezTo>
                  <a:pt x="233149" y="230874"/>
                  <a:pt x="466299" y="461749"/>
                  <a:pt x="518615" y="586853"/>
                </a:cubicBezTo>
                <a:cubicBezTo>
                  <a:pt x="570931" y="711957"/>
                  <a:pt x="345744" y="723331"/>
                  <a:pt x="313899" y="750626"/>
                </a:cubicBezTo>
                <a:cubicBezTo>
                  <a:pt x="282054" y="777922"/>
                  <a:pt x="304800" y="764274"/>
                  <a:pt x="327547" y="75062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2"/>
          </p:cNvCxnSpPr>
          <p:nvPr/>
        </p:nvCxnSpPr>
        <p:spPr>
          <a:xfrm flipH="1">
            <a:off x="3801036" y="3575713"/>
            <a:ext cx="143167" cy="15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317480" y="1899625"/>
            <a:ext cx="438848" cy="3498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866830" y="4853428"/>
            <a:ext cx="1969490" cy="80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#</a:t>
            </a:r>
            <a:r>
              <a:rPr lang="en-US" sz="1400" dirty="0" err="1" smtClean="0"/>
              <a:t>DeAllocTab</a:t>
            </a:r>
            <a:endParaRPr lang="en-US" sz="1400" dirty="0" smtClean="0"/>
          </a:p>
          <a:p>
            <a:r>
              <a:rPr lang="en-US" sz="1400" dirty="0" smtClean="0"/>
              <a:t>NEXT(P</a:t>
            </a:r>
            <a:r>
              <a:rPr lang="en-US" sz="1400" dirty="0"/>
              <a:t>)=</a:t>
            </a:r>
            <a:r>
              <a:rPr lang="en-US" sz="1400" dirty="0" err="1"/>
              <a:t>FirstAvail</a:t>
            </a:r>
            <a:r>
              <a:rPr lang="en-US" sz="1400" dirty="0"/>
              <a:t>;</a:t>
            </a:r>
          </a:p>
          <a:p>
            <a:r>
              <a:rPr lang="en-US" sz="1400" dirty="0" err="1" smtClean="0"/>
              <a:t>FirstAvail</a:t>
            </a:r>
            <a:r>
              <a:rPr lang="en-US" sz="1400" dirty="0" smtClean="0"/>
              <a:t>=P</a:t>
            </a:r>
            <a:r>
              <a:rPr lang="en-US" sz="1400" dirty="0"/>
              <a:t>;</a:t>
            </a:r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>
          <a:xfrm flipV="1">
            <a:off x="7915701" y="5254203"/>
            <a:ext cx="951129" cy="39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flipV="1">
            <a:off x="3443841" y="2832548"/>
            <a:ext cx="382137" cy="358806"/>
          </a:xfrm>
          <a:prstGeom prst="curvedConnector3">
            <a:avLst>
              <a:gd name="adj1" fmla="val 1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0065 0.0532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ADT Linked Link List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581" y="1690688"/>
            <a:ext cx="6830867" cy="4637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128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ADT Linked Link List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470" y="1825625"/>
            <a:ext cx="841506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762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Any Question ??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6031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 err="1" smtClean="0"/>
              <a:t>Terima</a:t>
            </a:r>
            <a:r>
              <a:rPr lang="en-US" sz="8000" dirty="0" smtClean="0"/>
              <a:t> </a:t>
            </a:r>
            <a:r>
              <a:rPr lang="en-US" sz="8000" dirty="0" err="1" smtClean="0"/>
              <a:t>Kasih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196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Linier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b="1" dirty="0" smtClean="0"/>
              <a:t>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List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address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:</a:t>
            </a:r>
          </a:p>
          <a:p>
            <a:pPr lvl="1"/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L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diacu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First(L)</a:t>
            </a:r>
          </a:p>
          <a:p>
            <a:pPr lvl="1"/>
            <a:r>
              <a:rPr lang="en-US" sz="2800" dirty="0" err="1"/>
              <a:t>Elemen</a:t>
            </a:r>
            <a:r>
              <a:rPr lang="en-US" sz="2800" dirty="0"/>
              <a:t> yang </a:t>
            </a:r>
            <a:r>
              <a:rPr lang="en-US" sz="2800" dirty="0" err="1"/>
              <a:t>diacu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P </a:t>
            </a:r>
            <a:r>
              <a:rPr lang="en-US" sz="2800" dirty="0" err="1"/>
              <a:t>informasinya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diacu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selektor</a:t>
            </a:r>
            <a:r>
              <a:rPr lang="en-US" sz="2800" dirty="0"/>
              <a:t> :</a:t>
            </a:r>
          </a:p>
          <a:p>
            <a:pPr lvl="2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Info(P)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/>
              <a:t>,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addres</a:t>
            </a:r>
            <a:r>
              <a:rPr lang="en-US" sz="2400" dirty="0" smtClean="0"/>
              <a:t> </a:t>
            </a:r>
            <a:r>
              <a:rPr lang="en-US" sz="2400" dirty="0" err="1" smtClean="0"/>
              <a:t>tsb</a:t>
            </a:r>
            <a:endParaRPr lang="en-US" sz="2400" b="1" dirty="0" smtClean="0"/>
          </a:p>
          <a:p>
            <a:pPr lvl="2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Next(P)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suksesor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address </a:t>
            </a:r>
            <a:r>
              <a:rPr lang="en-US" sz="2400" dirty="0" err="1" smtClean="0"/>
              <a:t>tsb</a:t>
            </a:r>
            <a:endParaRPr lang="en-US" sz="24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33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List Linier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err="1" smtClean="0"/>
              <a:t>Representasi</a:t>
            </a:r>
            <a:r>
              <a:rPr lang="en-US" sz="3600" dirty="0" smtClean="0"/>
              <a:t> </a:t>
            </a:r>
            <a:r>
              <a:rPr lang="en-US" sz="3600" dirty="0" err="1"/>
              <a:t>Berkait</a:t>
            </a:r>
            <a:endParaRPr lang="en-US" sz="3600" dirty="0"/>
          </a:p>
          <a:p>
            <a:pPr lvl="2"/>
            <a:r>
              <a:rPr lang="en-US" sz="3200" dirty="0" err="1" smtClean="0"/>
              <a:t>Representasi</a:t>
            </a:r>
            <a:r>
              <a:rPr lang="en-US" sz="3200" dirty="0" smtClean="0"/>
              <a:t> </a:t>
            </a:r>
            <a:r>
              <a:rPr lang="en-US" sz="3200" dirty="0" err="1" smtClean="0"/>
              <a:t>Berkait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Pointer</a:t>
            </a:r>
          </a:p>
          <a:p>
            <a:pPr lvl="2"/>
            <a:r>
              <a:rPr lang="en-US" sz="3200" dirty="0" err="1" smtClean="0">
                <a:solidFill>
                  <a:srgbClr val="FF0000"/>
                </a:solidFill>
              </a:rPr>
              <a:t>Representasi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Berkait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dengan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Tabel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/>
            <a:r>
              <a:rPr lang="en-US" sz="3600" dirty="0" err="1"/>
              <a:t>Representasi</a:t>
            </a:r>
            <a:r>
              <a:rPr lang="en-US" sz="3600" dirty="0"/>
              <a:t> </a:t>
            </a:r>
            <a:r>
              <a:rPr lang="en-US" sz="3600" dirty="0" err="1"/>
              <a:t>Kontigu</a:t>
            </a:r>
            <a:endParaRPr lang="en-US" sz="3600" dirty="0"/>
          </a:p>
          <a:p>
            <a:pPr lvl="2"/>
            <a:r>
              <a:rPr lang="en-US" sz="3200" dirty="0" err="1" smtClean="0"/>
              <a:t>Representasi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tabel</a:t>
            </a:r>
            <a:endParaRPr lang="en-US" sz="32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49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Linked Link List</a:t>
            </a:r>
            <a:endParaRPr lang="en-US" dirty="0"/>
          </a:p>
        </p:txBody>
      </p:sp>
      <p:sp>
        <p:nvSpPr>
          <p:cNvPr id="4" name="TextBox 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id-ID" sz="2800" dirty="0" smtClean="0"/>
              <a:t>Mengapa menggunakan Tabel ??</a:t>
            </a:r>
            <a:endParaRPr lang="en-US" sz="2800" dirty="0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id-ID" sz="2800" dirty="0" smtClean="0"/>
              <a:t>Jika dalam struktur programnya tidak menyediakan struktur Pointer</a:t>
            </a:r>
            <a:endParaRPr lang="en-US" sz="2800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id-ID" sz="2800" dirty="0" smtClean="0"/>
              <a:t>Maka dari itu harus mengimplementasikan fisik tabel dengan alamat(address) dengan index tabel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039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Linked Link List Table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57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Apa yang harus dilakukan ??</a:t>
            </a:r>
            <a:endParaRPr lang="en-US" sz="2800" dirty="0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id-ID" sz="2800" dirty="0" smtClean="0"/>
              <a:t>Kita harus mendefinisikan variabel GLOBAL, yang setiap elementnya adalah element list yang di acu oleh alamat</a:t>
            </a:r>
            <a:endParaRPr lang="en-US" sz="2800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id-ID" sz="2800" dirty="0" smtClean="0"/>
              <a:t>Program akan melakukan simulasi pemakain memory dan merealisasikan alokasi dan dealokasi element yang merupakan bagian struktur data list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id-ID" sz="2800" dirty="0" smtClean="0"/>
              <a:t>Namun alokasi/dealokasi hanya berupa alokasi statis, karena ukuran tabel di definisikan pada kamus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88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635" y="1875492"/>
            <a:ext cx="494403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IndexMin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IndexMax</a:t>
            </a:r>
            <a:r>
              <a:rPr lang="en-US" dirty="0"/>
              <a:t>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InfoType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typedef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address;</a:t>
            </a:r>
          </a:p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tElmtList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InfoType</a:t>
            </a:r>
            <a:r>
              <a:rPr lang="en-US" dirty="0"/>
              <a:t> INFO;</a:t>
            </a:r>
          </a:p>
          <a:p>
            <a:pPr marL="0" indent="0">
              <a:buNone/>
            </a:pPr>
            <a:r>
              <a:rPr lang="en-US" dirty="0"/>
              <a:t>    address NEXT;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err="1"/>
              <a:t>ElmtList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4247" y="1690688"/>
            <a:ext cx="49395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typedef</a:t>
            </a:r>
            <a:r>
              <a:rPr lang="en-US" sz="2600" dirty="0"/>
              <a:t> </a:t>
            </a:r>
            <a:r>
              <a:rPr lang="en-US" sz="2600" dirty="0" err="1"/>
              <a:t>struct</a:t>
            </a:r>
            <a:endParaRPr lang="en-US" sz="2600" dirty="0"/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  address FIRST;</a:t>
            </a:r>
          </a:p>
          <a:p>
            <a:r>
              <a:rPr lang="en-US" sz="2600" dirty="0"/>
              <a:t>}List</a:t>
            </a:r>
            <a:r>
              <a:rPr lang="en-US" sz="2600" dirty="0" smtClean="0"/>
              <a:t>;</a:t>
            </a:r>
          </a:p>
          <a:p>
            <a:endParaRPr lang="en-US" sz="2600" dirty="0"/>
          </a:p>
          <a:p>
            <a:r>
              <a:rPr lang="en-US" sz="2600" dirty="0" err="1">
                <a:solidFill>
                  <a:srgbClr val="FF0000"/>
                </a:solidFill>
              </a:rPr>
              <a:t>ElmtList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TabElmt</a:t>
            </a:r>
            <a:r>
              <a:rPr lang="en-US" sz="2600" dirty="0">
                <a:solidFill>
                  <a:srgbClr val="FF0000"/>
                </a:solidFill>
              </a:rPr>
              <a:t>[</a:t>
            </a:r>
            <a:r>
              <a:rPr lang="en-US" sz="2600" dirty="0" err="1">
                <a:solidFill>
                  <a:srgbClr val="FF0000"/>
                </a:solidFill>
              </a:rPr>
              <a:t>IndexMax</a:t>
            </a:r>
            <a:r>
              <a:rPr lang="en-US" sz="2600" dirty="0">
                <a:solidFill>
                  <a:srgbClr val="FF0000"/>
                </a:solidFill>
              </a:rPr>
              <a:t>];</a:t>
            </a:r>
          </a:p>
          <a:p>
            <a:r>
              <a:rPr lang="en-US" sz="2600" dirty="0">
                <a:solidFill>
                  <a:srgbClr val="FF0000"/>
                </a:solidFill>
              </a:rPr>
              <a:t>address </a:t>
            </a:r>
            <a:r>
              <a:rPr lang="en-US" sz="2600" dirty="0" err="1">
                <a:solidFill>
                  <a:srgbClr val="FF0000"/>
                </a:solidFill>
              </a:rPr>
              <a:t>FirstAvail</a:t>
            </a:r>
            <a:r>
              <a:rPr lang="en-US" sz="2600" dirty="0">
                <a:solidFill>
                  <a:srgbClr val="FF0000"/>
                </a:solidFill>
              </a:rPr>
              <a:t>;</a:t>
            </a:r>
          </a:p>
          <a:p>
            <a:r>
              <a:rPr lang="en-US" sz="2600" dirty="0">
                <a:solidFill>
                  <a:srgbClr val="FF0000"/>
                </a:solidFill>
              </a:rPr>
              <a:t>List L</a:t>
            </a:r>
            <a:r>
              <a:rPr lang="en-US" sz="2600" dirty="0" smtClean="0">
                <a:solidFill>
                  <a:srgbClr val="FF0000"/>
                </a:solidFill>
              </a:rPr>
              <a:t>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#define FIRST(L) (L).FIRST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#define NEXT(P) </a:t>
            </a:r>
            <a:r>
              <a:rPr lang="en-US" sz="2400" dirty="0" err="1">
                <a:solidFill>
                  <a:srgbClr val="FF0000"/>
                </a:solidFill>
              </a:rPr>
              <a:t>TabElmt</a:t>
            </a:r>
            <a:r>
              <a:rPr lang="en-US" sz="2400" dirty="0">
                <a:solidFill>
                  <a:srgbClr val="FF0000"/>
                </a:solidFill>
              </a:rPr>
              <a:t>[P].NEXT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#define INFO(P) </a:t>
            </a:r>
            <a:r>
              <a:rPr lang="en-US" sz="2400" dirty="0" err="1">
                <a:solidFill>
                  <a:srgbClr val="FF0000"/>
                </a:solidFill>
              </a:rPr>
              <a:t>TabElmt</a:t>
            </a:r>
            <a:r>
              <a:rPr lang="en-US" sz="2400" dirty="0">
                <a:solidFill>
                  <a:srgbClr val="FF0000"/>
                </a:solidFill>
              </a:rPr>
              <a:t>[P].INFO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8965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List, </a:t>
            </a:r>
            <a:r>
              <a:rPr lang="en-US" dirty="0" err="1"/>
              <a:t>maka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err="1" smtClean="0"/>
              <a:t>Alokasi</a:t>
            </a:r>
            <a:r>
              <a:rPr lang="en-US" dirty="0" smtClean="0"/>
              <a:t>(X</a:t>
            </a:r>
            <a:r>
              <a:rPr lang="en-US" dirty="0"/>
              <a:t>) :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mengirimkan</a:t>
            </a:r>
            <a:r>
              <a:rPr lang="en-US" dirty="0"/>
              <a:t> address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P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smtClean="0"/>
              <a:t>nil.</a:t>
            </a:r>
          </a:p>
          <a:p>
            <a:r>
              <a:rPr lang="en-US" dirty="0" err="1" smtClean="0"/>
              <a:t>Dealokasi</a:t>
            </a:r>
            <a:r>
              <a:rPr lang="en-US" dirty="0" smtClean="0"/>
              <a:t>(P</a:t>
            </a:r>
            <a:r>
              <a:rPr lang="en-US" dirty="0"/>
              <a:t>) : </a:t>
            </a:r>
            <a:r>
              <a:rPr lang="en-US" dirty="0" err="1"/>
              <a:t>prosedur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dealokasi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P/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InitTabel</a:t>
            </a:r>
            <a:r>
              <a:rPr lang="en-US" dirty="0" smtClean="0"/>
              <a:t> </a:t>
            </a:r>
            <a:r>
              <a:rPr lang="en-US" dirty="0"/>
              <a:t>(L) : </a:t>
            </a:r>
            <a:r>
              <a:rPr lang="en-US" dirty="0" err="1" smtClean="0"/>
              <a:t>Menginisialisasi</a:t>
            </a:r>
            <a:r>
              <a:rPr lang="en-US" dirty="0" smtClean="0"/>
              <a:t> table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address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1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 smtClean="0"/>
              <a:t>lainnya</a:t>
            </a:r>
            <a:endParaRPr lang="en-US" dirty="0" smtClean="0"/>
          </a:p>
          <a:p>
            <a:r>
              <a:rPr lang="en-US" dirty="0" err="1" smtClean="0"/>
              <a:t>MemFull</a:t>
            </a:r>
            <a:r>
              <a:rPr lang="en-US" dirty="0" smtClean="0"/>
              <a:t> </a:t>
            </a:r>
            <a:r>
              <a:rPr lang="en-US" dirty="0"/>
              <a:t>() : </a:t>
            </a:r>
            <a:r>
              <a:rPr lang="en-US" dirty="0" err="1"/>
              <a:t>Mengecek</a:t>
            </a:r>
            <a:r>
              <a:rPr lang="en-US" dirty="0"/>
              <a:t> , </a:t>
            </a:r>
            <a:r>
              <a:rPr lang="en-US" dirty="0" err="1"/>
              <a:t>apakah</a:t>
            </a:r>
            <a:r>
              <a:rPr lang="en-US" dirty="0"/>
              <a:t> slot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tael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,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firstavail</a:t>
            </a:r>
            <a:r>
              <a:rPr lang="en-US" dirty="0"/>
              <a:t> == null. </a:t>
            </a:r>
          </a:p>
        </p:txBody>
      </p:sp>
    </p:spTree>
    <p:extLst>
      <p:ext uri="{BB962C8B-B14F-4D97-AF65-F5344CB8AC3E}">
        <p14:creationId xmlns:p14="http://schemas.microsoft.com/office/powerpoint/2010/main" val="254031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r>
              <a:rPr lang="en-US" dirty="0" err="1" smtClean="0"/>
              <a:t>pembangun</a:t>
            </a:r>
            <a:r>
              <a:rPr lang="en-US" dirty="0" smtClean="0"/>
              <a:t> ADT Linked list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CreateList</a:t>
            </a:r>
            <a:r>
              <a:rPr lang="en-US" dirty="0" smtClean="0"/>
              <a:t> </a:t>
            </a:r>
            <a:r>
              <a:rPr lang="en-US" dirty="0"/>
              <a:t>(List *L);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IniTabel</a:t>
            </a:r>
            <a:r>
              <a:rPr lang="en-US" dirty="0" smtClean="0"/>
              <a:t> </a:t>
            </a:r>
            <a:r>
              <a:rPr lang="en-US" dirty="0"/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First </a:t>
            </a:r>
            <a:r>
              <a:rPr lang="en-US" dirty="0"/>
              <a:t>(List *</a:t>
            </a:r>
            <a:r>
              <a:rPr lang="en-US" dirty="0" err="1"/>
              <a:t>L,InfoType</a:t>
            </a:r>
            <a:r>
              <a:rPr lang="en-US" dirty="0"/>
              <a:t> X</a:t>
            </a:r>
            <a:r>
              <a:rPr lang="en-US" dirty="0" smtClean="0"/>
              <a:t>);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InsV</a:t>
            </a:r>
            <a:r>
              <a:rPr lang="en-US" dirty="0" err="1" smtClean="0"/>
              <a:t>First</a:t>
            </a:r>
            <a:r>
              <a:rPr lang="en-US" dirty="0" smtClean="0"/>
              <a:t> </a:t>
            </a:r>
            <a:r>
              <a:rPr lang="en-US" dirty="0"/>
              <a:t>(List *</a:t>
            </a:r>
            <a:r>
              <a:rPr lang="en-US" dirty="0" err="1"/>
              <a:t>L,address</a:t>
            </a:r>
            <a:r>
              <a:rPr lang="en-US" dirty="0"/>
              <a:t> P);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Last </a:t>
            </a:r>
            <a:r>
              <a:rPr lang="en-US" dirty="0"/>
              <a:t>(List *</a:t>
            </a:r>
            <a:r>
              <a:rPr lang="en-US" dirty="0" err="1"/>
              <a:t>L,address</a:t>
            </a:r>
            <a:r>
              <a:rPr lang="en-US" dirty="0"/>
              <a:t> P);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InsVLast</a:t>
            </a:r>
            <a:r>
              <a:rPr lang="en-US" dirty="0" smtClean="0"/>
              <a:t> </a:t>
            </a:r>
            <a:r>
              <a:rPr lang="en-US" dirty="0"/>
              <a:t>(List *</a:t>
            </a:r>
            <a:r>
              <a:rPr lang="en-US" dirty="0" err="1"/>
              <a:t>L,InfoType</a:t>
            </a:r>
            <a:r>
              <a:rPr lang="en-US" dirty="0"/>
              <a:t> X);</a:t>
            </a:r>
          </a:p>
        </p:txBody>
      </p:sp>
    </p:spTree>
    <p:extLst>
      <p:ext uri="{BB962C8B-B14F-4D97-AF65-F5344CB8AC3E}">
        <p14:creationId xmlns:p14="http://schemas.microsoft.com/office/powerpoint/2010/main" val="337777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1378</Words>
  <Application>Microsoft Office PowerPoint</Application>
  <PresentationFormat>Widescreen</PresentationFormat>
  <Paragraphs>447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ADT Linked List Linier  Representasi Fisik dengan tabel berkait</vt:lpstr>
      <vt:lpstr>List Linier</vt:lpstr>
      <vt:lpstr>List Linier</vt:lpstr>
      <vt:lpstr>Macam representasi fisik List Linier </vt:lpstr>
      <vt:lpstr>ADT Linked Link List</vt:lpstr>
      <vt:lpstr>ADT Linked Link List Table</vt:lpstr>
      <vt:lpstr>File Header</vt:lpstr>
      <vt:lpstr>Definisi Selector</vt:lpstr>
      <vt:lpstr>Prototype pembangun ADT Linked list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Traversal Mencari Last</vt:lpstr>
      <vt:lpstr>PowerPoint Presentation</vt:lpstr>
      <vt:lpstr>PowerPoint Presentation</vt:lpstr>
      <vt:lpstr>PowerPoint Presentation</vt:lpstr>
      <vt:lpstr>PowerPoint Presentation</vt:lpstr>
      <vt:lpstr>Traversal Mencari Last</vt:lpstr>
      <vt:lpstr>Traversal Mencari Last</vt:lpstr>
      <vt:lpstr>PowerPoint Presentation</vt:lpstr>
      <vt:lpstr>Contoh ADT Linked Link List</vt:lpstr>
      <vt:lpstr>Contoh ADT Linked Link List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Linked List Linier  Representasi Fisik dengan tabel berkait</dc:title>
  <dc:creator>Ansor</dc:creator>
  <cp:lastModifiedBy>Laboran H</cp:lastModifiedBy>
  <cp:revision>51</cp:revision>
  <dcterms:created xsi:type="dcterms:W3CDTF">2016-09-08T01:02:17Z</dcterms:created>
  <dcterms:modified xsi:type="dcterms:W3CDTF">2016-10-02T23:55:14Z</dcterms:modified>
</cp:coreProperties>
</file>