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9" r:id="rId4"/>
    <p:sldId id="270" r:id="rId5"/>
    <p:sldId id="271" r:id="rId6"/>
    <p:sldId id="268" r:id="rId7"/>
    <p:sldId id="272" r:id="rId8"/>
    <p:sldId id="273" r:id="rId9"/>
    <p:sldId id="274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942"/>
    <a:srgbClr val="F4C336"/>
    <a:srgbClr val="109A8D"/>
    <a:srgbClr val="45B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9F056-E941-4EF2-8C90-E78B88459631}" type="datetimeFigureOut">
              <a:rPr lang="id-ID" smtClean="0"/>
              <a:pPr/>
              <a:t>10/10/2016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8889-5FD1-4116-847A-4D217A5C76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087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09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ryptCreep Heavy BB" panose="0200050600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78952"/>
            <a:ext cx="12192000" cy="501650"/>
          </a:xfrm>
          <a:prstGeom prst="rect">
            <a:avLst/>
          </a:prstGeom>
          <a:solidFill>
            <a:srgbClr val="3039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 userDrawn="1"/>
        </p:nvSpPr>
        <p:spPr>
          <a:xfrm>
            <a:off x="5314950" y="24566"/>
            <a:ext cx="1371600" cy="501650"/>
          </a:xfrm>
          <a:prstGeom prst="triangle">
            <a:avLst/>
          </a:prstGeom>
          <a:solidFill>
            <a:srgbClr val="109A8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28575">
            <a:solidFill>
              <a:srgbClr val="F4C33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51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8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9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09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818040"/>
            <a:ext cx="12192000" cy="4032702"/>
          </a:xfrm>
          <a:prstGeom prst="rect">
            <a:avLst/>
          </a:prstGeom>
          <a:solidFill>
            <a:srgbClr val="303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47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abo Drive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2514"/>
            <a:ext cx="10515600" cy="3114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3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09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rgbClr val="109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41679C1-DE79-4BF7-989B-D4DD0F36954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280E5-FAD5-404B-B979-A62AE0C24A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3039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314950" y="6356350"/>
            <a:ext cx="1371600" cy="501650"/>
          </a:xfrm>
          <a:prstGeom prst="triangle">
            <a:avLst/>
          </a:prstGeom>
          <a:solidFill>
            <a:srgbClr val="109A8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42648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abo Drive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3773714"/>
            <a:ext cx="10515600" cy="2403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453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109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3581398" y="0"/>
            <a:ext cx="8610602" cy="6858000"/>
          </a:xfrm>
          <a:prstGeom prst="rect">
            <a:avLst/>
          </a:prstGeom>
          <a:solidFill>
            <a:srgbClr val="303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672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93457" y="1372960"/>
            <a:ext cx="7006772" cy="1573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3893457" y="3167515"/>
            <a:ext cx="7006772" cy="1573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3893457" y="4962070"/>
            <a:ext cx="7006772" cy="1573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22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09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6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79C1-DE79-4BF7-989B-D4DD0F36954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280E5-FAD5-404B-B979-A62AE0C2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0629" y="1122363"/>
            <a:ext cx="12453258" cy="2387600"/>
          </a:xfrm>
        </p:spPr>
        <p:txBody>
          <a:bodyPr/>
          <a:lstStyle/>
          <a:p>
            <a:r>
              <a:rPr lang="en-US" dirty="0" err="1">
                <a:latin typeface="Gabo Drive" panose="020B0806030902050204" pitchFamily="34" charset="0"/>
              </a:rPr>
              <a:t>Representasi</a:t>
            </a:r>
            <a:r>
              <a:rPr lang="en-US" dirty="0">
                <a:latin typeface="Gabo Drive" panose="020B0806030902050204" pitchFamily="34" charset="0"/>
              </a:rPr>
              <a:t> </a:t>
            </a:r>
            <a:r>
              <a:rPr lang="en-US" dirty="0" err="1">
                <a:latin typeface="Gabo Drive" panose="020B0806030902050204" pitchFamily="34" charset="0"/>
              </a:rPr>
              <a:t>Fisik</a:t>
            </a:r>
            <a:r>
              <a:rPr lang="en-US" dirty="0">
                <a:latin typeface="Gabo Drive" panose="020B0806030902050204" pitchFamily="34" charset="0"/>
              </a:rPr>
              <a:t> List Linier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77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62524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Thank’s</a:t>
            </a:r>
            <a:r>
              <a:rPr lang="en-US" dirty="0">
                <a:solidFill>
                  <a:schemeClr val="bg1"/>
                </a:solidFill>
              </a:rPr>
              <a:t> for your </a:t>
            </a:r>
            <a:r>
              <a:rPr lang="en-US" dirty="0" smtClean="0">
                <a:solidFill>
                  <a:schemeClr val="bg1"/>
                </a:solidFill>
              </a:rPr>
              <a:t>Attention</a:t>
            </a:r>
            <a:r>
              <a:rPr lang="id-ID" dirty="0" smtClean="0">
                <a:solidFill>
                  <a:schemeClr val="bg1"/>
                </a:solidFill>
              </a:rPr>
              <a:t> Bitch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49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Kontigu</a:t>
            </a:r>
            <a:r>
              <a:rPr lang="en-US" dirty="0"/>
              <a:t> dg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858"/>
            <a:ext cx="10515600" cy="4544106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Mengandung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informasi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info(P)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tidak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lagi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strike="sngStrike" dirty="0">
                <a:solidFill>
                  <a:schemeClr val="bg1">
                    <a:lumMod val="95000"/>
                  </a:schemeClr>
                </a:solidFill>
              </a:rPr>
              <a:t>Next(P)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Cara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untuk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mengetahui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elemen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terakhir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adalah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dari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alamatnya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: 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P=N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adalah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lokasi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pada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table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tempat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menyimpan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elemen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terakhir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Memiliki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First(L)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Last(L)</a:t>
            </a: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8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Representasi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Fisik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dengan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Tabel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60" t="17601" b="21468"/>
          <a:stretch/>
        </p:blipFill>
        <p:spPr>
          <a:xfrm>
            <a:off x="2302771" y="152400"/>
            <a:ext cx="7586457" cy="5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1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Header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66" y="1468212"/>
            <a:ext cx="2967840" cy="35951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sz="3100" dirty="0">
                <a:solidFill>
                  <a:schemeClr val="bg2"/>
                </a:solidFill>
              </a:rPr>
              <a:t>#define IndexMin 1</a:t>
            </a:r>
          </a:p>
          <a:p>
            <a:pPr marL="0" indent="0">
              <a:buNone/>
            </a:pPr>
            <a:r>
              <a:rPr lang="id-ID" sz="3100" dirty="0">
                <a:solidFill>
                  <a:schemeClr val="bg2"/>
                </a:solidFill>
              </a:rPr>
              <a:t>#define IndexMax 100</a:t>
            </a:r>
          </a:p>
          <a:p>
            <a:pPr marL="0" indent="0">
              <a:buNone/>
            </a:pPr>
            <a:r>
              <a:rPr lang="id-ID" sz="3100" dirty="0">
                <a:solidFill>
                  <a:schemeClr val="bg2"/>
                </a:solidFill>
              </a:rPr>
              <a:t>#define Nil 0</a:t>
            </a:r>
          </a:p>
          <a:p>
            <a:endParaRPr lang="id-ID" sz="31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id-ID" sz="3100" dirty="0">
                <a:solidFill>
                  <a:schemeClr val="bg2"/>
                </a:solidFill>
              </a:rPr>
              <a:t>typedef int infotype;</a:t>
            </a:r>
          </a:p>
          <a:p>
            <a:pPr marL="0" indent="0">
              <a:buNone/>
            </a:pPr>
            <a:r>
              <a:rPr lang="id-ID" sz="3100" b="1" dirty="0">
                <a:solidFill>
                  <a:schemeClr val="bg1"/>
                </a:solidFill>
              </a:rPr>
              <a:t>typedef int address;</a:t>
            </a:r>
          </a:p>
          <a:p>
            <a:pPr marL="0" indent="0">
              <a:buNone/>
            </a:pPr>
            <a:r>
              <a:rPr lang="id-ID" sz="3100" dirty="0">
                <a:solidFill>
                  <a:schemeClr val="bg2"/>
                </a:solidFill>
              </a:rPr>
              <a:t>typedef struct {</a:t>
            </a:r>
          </a:p>
          <a:p>
            <a:pPr marL="0" indent="0">
              <a:buNone/>
            </a:pPr>
            <a:r>
              <a:rPr lang="id-ID" sz="3100" dirty="0">
                <a:solidFill>
                  <a:schemeClr val="bg2"/>
                </a:solidFill>
              </a:rPr>
              <a:t>    infotype Info;</a:t>
            </a:r>
          </a:p>
          <a:p>
            <a:pPr marL="0" indent="0">
              <a:buNone/>
            </a:pPr>
            <a:r>
              <a:rPr lang="id-ID" sz="3100" dirty="0">
                <a:solidFill>
                  <a:schemeClr val="bg2"/>
                </a:solidFill>
              </a:rPr>
              <a:t>} ElmtList;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7019529" y="1370856"/>
            <a:ext cx="464599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bg2"/>
                </a:solidFill>
              </a:rPr>
              <a:t>typedef struct {</a:t>
            </a:r>
          </a:p>
          <a:p>
            <a:r>
              <a:rPr lang="id-ID" sz="2400" dirty="0">
                <a:solidFill>
                  <a:schemeClr val="bg2"/>
                </a:solidFill>
              </a:rPr>
              <a:t>    ElmtList TabMem[IndexMax+1]</a:t>
            </a:r>
          </a:p>
          <a:p>
            <a:r>
              <a:rPr lang="id-ID" sz="2400" dirty="0">
                <a:solidFill>
                  <a:schemeClr val="bg2"/>
                </a:solidFill>
              </a:rPr>
              <a:t>    address N;</a:t>
            </a:r>
          </a:p>
          <a:p>
            <a:r>
              <a:rPr lang="id-ID" sz="2400" dirty="0">
                <a:solidFill>
                  <a:schemeClr val="bg2"/>
                </a:solidFill>
              </a:rPr>
              <a:t>} List;</a:t>
            </a:r>
          </a:p>
          <a:p>
            <a:endParaRPr lang="id-ID" sz="2400" dirty="0">
              <a:solidFill>
                <a:schemeClr val="bg2"/>
              </a:solidFill>
            </a:endParaRPr>
          </a:p>
          <a:p>
            <a:r>
              <a:rPr lang="id-ID" sz="2400" b="1" dirty="0">
                <a:solidFill>
                  <a:schemeClr val="bg1"/>
                </a:solidFill>
              </a:rPr>
              <a:t>address FirstAdd;</a:t>
            </a:r>
          </a:p>
          <a:p>
            <a:r>
              <a:rPr lang="id-ID" sz="2400" b="1" dirty="0">
                <a:solidFill>
                  <a:schemeClr val="bg1"/>
                </a:solidFill>
              </a:rPr>
              <a:t>address LastAdd;</a:t>
            </a:r>
            <a:endParaRPr lang="id-ID" sz="2400" dirty="0">
              <a:solidFill>
                <a:schemeClr val="bg1"/>
              </a:solidFill>
            </a:endParaRPr>
          </a:p>
          <a:p>
            <a:r>
              <a:rPr lang="id-ID" sz="2400" b="1" dirty="0">
                <a:solidFill>
                  <a:schemeClr val="bg1"/>
                </a:solidFill>
              </a:rPr>
              <a:t>#define First(L) FirstAdd</a:t>
            </a:r>
          </a:p>
          <a:p>
            <a:r>
              <a:rPr lang="id-ID" sz="2400" b="1" dirty="0">
                <a:solidFill>
                  <a:schemeClr val="bg1"/>
                </a:solidFill>
              </a:rPr>
              <a:t>#define Last(L) LastAdd</a:t>
            </a:r>
          </a:p>
          <a:p>
            <a:r>
              <a:rPr lang="id-ID" sz="2400" b="1" dirty="0">
                <a:solidFill>
                  <a:schemeClr val="bg1"/>
                </a:solidFill>
              </a:rPr>
              <a:t>#define Next(P) (P+1)</a:t>
            </a:r>
          </a:p>
          <a:p>
            <a:r>
              <a:rPr lang="id-ID" sz="2400" b="1" dirty="0">
                <a:solidFill>
                  <a:schemeClr val="bg1"/>
                </a:solidFill>
              </a:rPr>
              <a:t>#define Info(P) (L.TabMem[P].Info)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2738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45232" y="611866"/>
            <a:ext cx="4104853" cy="975707"/>
          </a:xfrm>
        </p:spPr>
        <p:txBody>
          <a:bodyPr/>
          <a:lstStyle/>
          <a:p>
            <a:pPr marL="0" indent="0">
              <a:buNone/>
            </a:pPr>
            <a:r>
              <a:rPr lang="id-ID" b="1" dirty="0">
                <a:solidFill>
                  <a:schemeClr val="bg1"/>
                </a:solidFill>
              </a:rPr>
              <a:t>Konstruktor dan Selector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037" y="1405721"/>
            <a:ext cx="4425699" cy="3913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400" dirty="0">
                <a:solidFill>
                  <a:schemeClr val="bg1"/>
                </a:solidFill>
              </a:rPr>
              <a:t>void CreateEmpty(List *L);</a:t>
            </a:r>
          </a:p>
          <a:p>
            <a:pPr>
              <a:lnSpc>
                <a:spcPct val="150000"/>
              </a:lnSpc>
            </a:pPr>
            <a:r>
              <a:rPr lang="id-ID" sz="2400" dirty="0">
                <a:solidFill>
                  <a:schemeClr val="bg1"/>
                </a:solidFill>
              </a:rPr>
              <a:t>address AdrMin(List L);</a:t>
            </a:r>
          </a:p>
          <a:p>
            <a:pPr>
              <a:lnSpc>
                <a:spcPct val="150000"/>
              </a:lnSpc>
            </a:pPr>
            <a:r>
              <a:rPr lang="id-ID" sz="2400" dirty="0">
                <a:solidFill>
                  <a:schemeClr val="bg1"/>
                </a:solidFill>
              </a:rPr>
              <a:t>address AdrMax(List L);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void </a:t>
            </a:r>
            <a:r>
              <a:rPr lang="en-US" sz="2400" dirty="0" err="1">
                <a:solidFill>
                  <a:schemeClr val="bg1"/>
                </a:solidFill>
              </a:rPr>
              <a:t>InsertFirst</a:t>
            </a:r>
            <a:r>
              <a:rPr lang="en-US" sz="2400" dirty="0">
                <a:solidFill>
                  <a:schemeClr val="bg1"/>
                </a:solidFill>
              </a:rPr>
              <a:t>(List *L, address P);</a:t>
            </a:r>
            <a:endParaRPr lang="id-ID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id-ID" sz="2400" dirty="0">
                <a:solidFill>
                  <a:schemeClr val="bg1"/>
                </a:solidFill>
              </a:rPr>
              <a:t>void InsVFirst(List *L, infotype X);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void </a:t>
            </a:r>
            <a:r>
              <a:rPr lang="en-US" sz="2400" dirty="0" err="1">
                <a:solidFill>
                  <a:schemeClr val="bg1"/>
                </a:solidFill>
              </a:rPr>
              <a:t>InsertLast</a:t>
            </a:r>
            <a:r>
              <a:rPr lang="en-US" sz="2400" dirty="0">
                <a:solidFill>
                  <a:schemeClr val="bg1"/>
                </a:solidFill>
              </a:rPr>
              <a:t>(List *L, address P);</a:t>
            </a:r>
            <a:endParaRPr lang="id-ID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id-ID" sz="2400" dirty="0">
                <a:solidFill>
                  <a:schemeClr val="bg1"/>
                </a:solidFill>
              </a:rPr>
              <a:t>void InsVLast(List *L, infotype X);</a:t>
            </a:r>
          </a:p>
        </p:txBody>
      </p:sp>
    </p:spTree>
    <p:extLst>
      <p:ext uri="{BB962C8B-B14F-4D97-AF65-F5344CB8AC3E}">
        <p14:creationId xmlns:p14="http://schemas.microsoft.com/office/powerpoint/2010/main" val="581392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Kontigu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264" t="29435" r="6307" b="18131"/>
          <a:stretch/>
        </p:blipFill>
        <p:spPr>
          <a:xfrm>
            <a:off x="2526659" y="1498599"/>
            <a:ext cx="7138682" cy="45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3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571984"/>
              </p:ext>
            </p:extLst>
          </p:nvPr>
        </p:nvGraphicFramePr>
        <p:xfrm>
          <a:off x="1889604" y="1508346"/>
          <a:ext cx="1714332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7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45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Rectangle: Rounded Corners 11"/>
          <p:cNvSpPr/>
          <p:nvPr/>
        </p:nvSpPr>
        <p:spPr>
          <a:xfrm>
            <a:off x="6506817" y="1508346"/>
            <a:ext cx="4846983" cy="13673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4139" y="1696278"/>
            <a:ext cx="27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List L;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513445" y="3317267"/>
            <a:ext cx="4846983" cy="13673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4626" y="3392557"/>
            <a:ext cx="4412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Inisialisasi</a:t>
            </a:r>
            <a:r>
              <a:rPr lang="en-US" dirty="0"/>
              <a:t> List </a:t>
            </a:r>
            <a:r>
              <a:rPr lang="en-US" dirty="0" err="1"/>
              <a:t>dengan</a:t>
            </a:r>
            <a:r>
              <a:rPr lang="en-US" dirty="0"/>
              <a:t> Nama L.</a:t>
            </a:r>
          </a:p>
          <a:p>
            <a:endParaRPr lang="en-US" dirty="0"/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typedata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table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seolah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  <a:p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1908311" y="715617"/>
            <a:ext cx="622852" cy="4638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1889604" y="410817"/>
            <a:ext cx="7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Nil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6367" y="1179443"/>
            <a:ext cx="8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Info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1373" y="3438651"/>
            <a:ext cx="44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L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diinisialisasi</a:t>
            </a:r>
            <a:r>
              <a:rPr lang="en-US" dirty="0"/>
              <a:t> </a:t>
            </a:r>
            <a:r>
              <a:rPr lang="en-US" dirty="0" err="1"/>
              <a:t>diawal</a:t>
            </a:r>
            <a:endParaRPr lang="en-US" dirty="0"/>
          </a:p>
          <a:p>
            <a:r>
              <a:rPr lang="id-ID" dirty="0"/>
              <a:t>Alamat dari N menunjuk ke Nil</a:t>
            </a:r>
            <a:endParaRPr lang="en-US" dirty="0"/>
          </a:p>
          <a:p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6930887" y="1944662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CreateEmpty(&amp;L);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8957" y="762864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sym typeface="Wingdings" panose="05000000000000000000" pitchFamily="2" charset="2"/>
              </a:rPr>
              <a:t>N </a:t>
            </a:r>
            <a:r>
              <a:rPr lang="id-ID" dirty="0">
                <a:sym typeface="Wingdings" panose="05000000000000000000" pitchFamily="2" charset="2"/>
              </a:rPr>
              <a:t> 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1602732" y="151512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02732" y="188698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2732" y="226858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95135" y="262268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01732" y="2981493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01732" y="3348174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01186" y="372421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02732" y="4102379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19697" y="446807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68612" y="4828609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dst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30281" y="5212739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4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5" grpId="1"/>
      <p:bldP spid="17" grpId="0" animBg="1"/>
      <p:bldP spid="18" grpId="0"/>
      <p:bldP spid="19" grpId="0"/>
      <p:bldP spid="21" grpId="0"/>
      <p:bldP spid="22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InsVFirst(List *L, Infotype X)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126234"/>
              </p:ext>
            </p:extLst>
          </p:nvPr>
        </p:nvGraphicFramePr>
        <p:xfrm>
          <a:off x="1889604" y="1508346"/>
          <a:ext cx="1714332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61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3714750" y="2642261"/>
            <a:ext cx="2840937" cy="7602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366" y="2665437"/>
            <a:ext cx="27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InsVFirst(&amp;L, 10);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664841" y="1096322"/>
            <a:ext cx="4846983" cy="51587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8311" y="715617"/>
            <a:ext cx="622852" cy="4638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889604" y="410817"/>
            <a:ext cx="7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Nil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6367" y="1179443"/>
            <a:ext cx="8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Info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2732" y="151512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2732" y="188698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2732" y="226858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95135" y="262268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01732" y="2981493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1732" y="3348174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1186" y="372421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2732" y="4102379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79941" y="4521083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68612" y="4828609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30281" y="5212739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100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88695" y="1149625"/>
            <a:ext cx="43997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/>
              <a:t>void InsVFirst(List *L, infotype X) {</a:t>
            </a:r>
          </a:p>
          <a:p>
            <a:r>
              <a:rPr lang="id-ID" sz="1500" dirty="0"/>
              <a:t>    int i</a:t>
            </a:r>
            <a:r>
              <a:rPr lang="id-ID" sz="1500" dirty="0" smtClean="0"/>
              <a:t>;</a:t>
            </a:r>
          </a:p>
          <a:p>
            <a:endParaRPr lang="id-ID" sz="1500" dirty="0"/>
          </a:p>
          <a:p>
            <a:r>
              <a:rPr lang="id-ID" sz="1500" dirty="0"/>
              <a:t>    if(ListEmpty(*L)) {</a:t>
            </a:r>
          </a:p>
          <a:p>
            <a:r>
              <a:rPr lang="id-ID" sz="1500" dirty="0"/>
              <a:t>        First(*L) = IndexMin;</a:t>
            </a:r>
          </a:p>
          <a:p>
            <a:r>
              <a:rPr lang="id-ID" sz="1500" dirty="0"/>
              <a:t>        Last(*L) = First(*L);</a:t>
            </a:r>
          </a:p>
          <a:p>
            <a:r>
              <a:rPr lang="id-ID" sz="1500" dirty="0"/>
              <a:t>        (*L).N = Last(*L);</a:t>
            </a:r>
          </a:p>
          <a:p>
            <a:r>
              <a:rPr lang="id-ID" sz="1500" dirty="0"/>
              <a:t>        (*L).TabMem[FirstAdd].Info = X;</a:t>
            </a:r>
          </a:p>
          <a:p>
            <a:r>
              <a:rPr lang="id-ID" sz="1500" dirty="0"/>
              <a:t>    }</a:t>
            </a:r>
          </a:p>
          <a:p>
            <a:r>
              <a:rPr lang="id-ID" sz="1500" dirty="0"/>
              <a:t>    else </a:t>
            </a:r>
            <a:r>
              <a:rPr lang="id-ID" sz="1500" dirty="0" smtClean="0"/>
              <a:t>{</a:t>
            </a:r>
            <a:endParaRPr lang="id-ID" sz="1500" dirty="0"/>
          </a:p>
          <a:p>
            <a:r>
              <a:rPr lang="id-ID" sz="1500" dirty="0"/>
              <a:t>        InsertFirst(&amp;(*L</a:t>
            </a:r>
            <a:r>
              <a:rPr lang="id-ID" sz="1500" dirty="0" smtClean="0"/>
              <a:t>));</a:t>
            </a:r>
            <a:endParaRPr lang="id-ID" sz="1500" dirty="0"/>
          </a:p>
          <a:p>
            <a:r>
              <a:rPr lang="id-ID" sz="1500" dirty="0"/>
              <a:t>        i = Last(*L);</a:t>
            </a:r>
          </a:p>
          <a:p>
            <a:endParaRPr lang="id-ID" sz="1500" dirty="0"/>
          </a:p>
          <a:p>
            <a:r>
              <a:rPr lang="id-ID" sz="1500" dirty="0"/>
              <a:t>        while(i!=First(*L)) {</a:t>
            </a:r>
          </a:p>
          <a:p>
            <a:r>
              <a:rPr lang="id-ID" sz="1500" dirty="0"/>
              <a:t>            (*L).TabMem[i].Info = (*L).TabMem[i-1].Info;</a:t>
            </a:r>
          </a:p>
          <a:p>
            <a:r>
              <a:rPr lang="id-ID" sz="1500" dirty="0"/>
              <a:t>            i--;</a:t>
            </a:r>
          </a:p>
          <a:p>
            <a:r>
              <a:rPr lang="id-ID" sz="1500" dirty="0"/>
              <a:t>        }</a:t>
            </a:r>
          </a:p>
          <a:p>
            <a:r>
              <a:rPr lang="id-ID" sz="1500" dirty="0"/>
              <a:t>        (*L).</a:t>
            </a:r>
            <a:r>
              <a:rPr lang="id-ID" sz="1500" dirty="0" smtClean="0"/>
              <a:t>TabMem[FirstAdd</a:t>
            </a:r>
            <a:r>
              <a:rPr lang="id-ID" sz="1500" dirty="0" smtClean="0"/>
              <a:t>].</a:t>
            </a:r>
            <a:r>
              <a:rPr lang="id-ID" sz="1500" dirty="0"/>
              <a:t>Info = X;</a:t>
            </a:r>
          </a:p>
          <a:p>
            <a:r>
              <a:rPr lang="id-ID" sz="1500" dirty="0"/>
              <a:t>    }</a:t>
            </a:r>
          </a:p>
          <a:p>
            <a:r>
              <a:rPr lang="id-ID" sz="1500" dirty="0"/>
              <a:t>}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977809" y="1548775"/>
            <a:ext cx="68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13916" y="1401951"/>
            <a:ext cx="23342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>
                <a:solidFill>
                  <a:srgbClr val="FF0000"/>
                </a:solidFill>
              </a:rPr>
              <a:t>Inisialisasi buat looping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984974" y="2240871"/>
            <a:ext cx="38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356037" y="1961323"/>
            <a:ext cx="1669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>
                <a:solidFill>
                  <a:srgbClr val="FF0000"/>
                </a:solidFill>
              </a:rPr>
              <a:t>Mengecek list kosong atau tidak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10612" y="1122824"/>
            <a:ext cx="11909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>
                <a:solidFill>
                  <a:schemeClr val="bg1"/>
                </a:solidFill>
              </a:rPr>
              <a:t>First(*L)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70854" y="1508160"/>
            <a:ext cx="9743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500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id-ID" sz="1500" dirty="0">
                <a:solidFill>
                  <a:schemeClr val="bg1"/>
                </a:solidFill>
              </a:rPr>
              <a:t>Last(*L)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77364" y="1509019"/>
            <a:ext cx="51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50368" y="2981493"/>
            <a:ext cx="1789042" cy="36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InsVFirst(&amp;L, 11);</a:t>
            </a:r>
          </a:p>
        </p:txBody>
      </p:sp>
      <p:sp>
        <p:nvSpPr>
          <p:cNvPr id="47" name="Rectangle: Rounded Corners 46"/>
          <p:cNvSpPr/>
          <p:nvPr/>
        </p:nvSpPr>
        <p:spPr>
          <a:xfrm>
            <a:off x="9263273" y="3538330"/>
            <a:ext cx="2862470" cy="75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TextBox 47"/>
          <p:cNvSpPr txBox="1"/>
          <p:nvPr/>
        </p:nvSpPr>
        <p:spPr>
          <a:xfrm>
            <a:off x="9435547" y="3448595"/>
            <a:ext cx="2756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InsertFirst</a:t>
            </a:r>
            <a:r>
              <a:rPr lang="en-US" sz="1400" dirty="0"/>
              <a:t>(List *</a:t>
            </a:r>
            <a:r>
              <a:rPr lang="en-US" sz="1400" dirty="0" smtClean="0"/>
              <a:t>L) </a:t>
            </a:r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Last</a:t>
            </a:r>
            <a:r>
              <a:rPr lang="id-ID" sz="1400" dirty="0"/>
              <a:t>(*L)++</a:t>
            </a:r>
            <a:r>
              <a:rPr lang="en-US" sz="1400" dirty="0" smtClean="0"/>
              <a:t>;</a:t>
            </a:r>
            <a:endParaRPr lang="id-ID" sz="1400" dirty="0" smtClean="0"/>
          </a:p>
          <a:p>
            <a:r>
              <a:rPr lang="id-ID" sz="1400" dirty="0" smtClean="0"/>
              <a:t>    (*L).N=Last(*L); </a:t>
            </a:r>
          </a:p>
          <a:p>
            <a:r>
              <a:rPr lang="en-US" sz="1400" dirty="0" smtClean="0"/>
              <a:t>}</a:t>
            </a:r>
            <a:endParaRPr lang="id-ID" sz="1400" dirty="0"/>
          </a:p>
        </p:txBody>
      </p:sp>
      <p:cxnSp>
        <p:nvCxnSpPr>
          <p:cNvPr id="50" name="Straight Arrow Connector 49"/>
          <p:cNvCxnSpPr>
            <a:stCxn id="36" idx="1"/>
          </p:cNvCxnSpPr>
          <p:nvPr/>
        </p:nvCxnSpPr>
        <p:spPr>
          <a:xfrm flipH="1">
            <a:off x="3564839" y="1284407"/>
            <a:ext cx="145773" cy="2875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18614" y="1895494"/>
            <a:ext cx="25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442278" y="4705749"/>
            <a:ext cx="25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5135218" y="4471711"/>
            <a:ext cx="2307060" cy="57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55"/>
          <p:cNvSpPr txBox="1"/>
          <p:nvPr/>
        </p:nvSpPr>
        <p:spPr>
          <a:xfrm>
            <a:off x="5325871" y="4494579"/>
            <a:ext cx="20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Mengecek apakah i sama dengan First(*L)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79371" y="1508346"/>
            <a:ext cx="5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25871" y="1895494"/>
            <a:ext cx="2116407" cy="499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5365554" y="1895494"/>
            <a:ext cx="2238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ListEmpty</a:t>
            </a:r>
            <a:r>
              <a:rPr lang="en-US" sz="1400" dirty="0"/>
              <a:t>(List L) {</a:t>
            </a:r>
          </a:p>
          <a:p>
            <a:r>
              <a:rPr lang="en-US" sz="1400" dirty="0"/>
              <a:t>    return ((L).N==Nil</a:t>
            </a:r>
            <a:r>
              <a:rPr lang="en-US" sz="1400" dirty="0" smtClean="0"/>
              <a:t>);</a:t>
            </a:r>
            <a:r>
              <a:rPr lang="id-ID" sz="1400" dirty="0" smtClean="0"/>
              <a:t> </a:t>
            </a:r>
            <a:r>
              <a:rPr lang="en-US" sz="1400" dirty="0" smtClean="0"/>
              <a:t>}</a:t>
            </a:r>
            <a:endParaRPr lang="id-ID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003759" y="863013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sym typeface="Wingdings" panose="05000000000000000000" pitchFamily="2" charset="2"/>
              </a:rPr>
              <a:t>N </a:t>
            </a:r>
            <a:r>
              <a:rPr lang="id-ID" dirty="0">
                <a:sym typeface="Wingdings" panose="05000000000000000000" pitchFamily="2" charset="2"/>
              </a:rPr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1256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6249E-6 4.81481E-6 L -0.00117 0.09976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9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4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1.48148E-6 L -0.003 0.0696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0.09977 L -0.00105 0.1588 " pathEditMode="fixed" rAng="0" ptsTypes="AA">
                                      <p:cBhvr>
                                        <p:cTn id="94" dur="2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-2.91667E-6 0.05833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0926 L 1.25E-6 -0.0648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3" grpId="0"/>
      <p:bldP spid="29" grpId="0"/>
      <p:bldP spid="32" grpId="0"/>
      <p:bldP spid="32" grpId="1"/>
      <p:bldP spid="36" grpId="0"/>
      <p:bldP spid="37" grpId="0"/>
      <p:bldP spid="44" grpId="0"/>
      <p:bldP spid="44" grpId="1"/>
      <p:bldP spid="45" grpId="0"/>
      <p:bldP spid="47" grpId="0" animBg="1"/>
      <p:bldP spid="48" grpId="0"/>
      <p:bldP spid="51" grpId="0"/>
      <p:bldP spid="57" grpId="0" animBg="1"/>
      <p:bldP spid="56" grpId="0"/>
      <p:bldP spid="58" grpId="0"/>
      <p:bldP spid="8" grpId="0" animBg="1"/>
      <p:bldP spid="12" grpId="0"/>
      <p:bldP spid="63" grpId="0" build="allAtOnce"/>
      <p:bldP spid="63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InsVLast(List </a:t>
            </a:r>
            <a:r>
              <a:rPr lang="id-ID" dirty="0"/>
              <a:t>*L, Infotype X)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037392"/>
              </p:ext>
            </p:extLst>
          </p:nvPr>
        </p:nvGraphicFramePr>
        <p:xfrm>
          <a:off x="1889604" y="1508346"/>
          <a:ext cx="1714332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61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3714750" y="2642261"/>
            <a:ext cx="2840937" cy="7602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6"/>
          <p:cNvSpPr/>
          <p:nvPr/>
        </p:nvSpPr>
        <p:spPr>
          <a:xfrm>
            <a:off x="6664841" y="1096322"/>
            <a:ext cx="4846983" cy="51587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8311" y="715617"/>
            <a:ext cx="622852" cy="4638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1889604" y="410817"/>
            <a:ext cx="7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Nil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6367" y="1179443"/>
            <a:ext cx="8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Info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2732" y="151512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2732" y="188698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2732" y="226858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5135" y="262268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1732" y="2981493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1732" y="3348174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1186" y="372421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2732" y="4102379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79941" y="4521083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68612" y="4828609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30281" y="5212739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0366" y="2665437"/>
            <a:ext cx="27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InsVLast(&amp;</a:t>
            </a:r>
            <a:r>
              <a:rPr lang="id-ID" dirty="0"/>
              <a:t>L, </a:t>
            </a:r>
            <a:r>
              <a:rPr lang="id-ID" dirty="0" smtClean="0"/>
              <a:t>5);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6928086" y="1304167"/>
            <a:ext cx="43997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/>
              <a:t>void InsVLast(List *L, infotype X) {</a:t>
            </a:r>
          </a:p>
          <a:p>
            <a:r>
              <a:rPr lang="id-ID" sz="1500" dirty="0"/>
              <a:t>    int i</a:t>
            </a:r>
            <a:r>
              <a:rPr lang="id-ID" sz="1500" dirty="0" smtClean="0"/>
              <a:t>;</a:t>
            </a:r>
            <a:endParaRPr lang="id-ID" sz="1500" dirty="0"/>
          </a:p>
          <a:p>
            <a:endParaRPr lang="id-ID" sz="1500" dirty="0"/>
          </a:p>
          <a:p>
            <a:r>
              <a:rPr lang="id-ID" sz="1500" dirty="0"/>
              <a:t>    if(ListEmpty(*L)) {</a:t>
            </a:r>
          </a:p>
          <a:p>
            <a:r>
              <a:rPr lang="id-ID" sz="1500" dirty="0"/>
              <a:t>        </a:t>
            </a:r>
            <a:r>
              <a:rPr lang="id-ID" sz="1500" dirty="0" smtClean="0"/>
              <a:t>First(*L) </a:t>
            </a:r>
            <a:r>
              <a:rPr lang="id-ID" sz="1500" dirty="0"/>
              <a:t>= IndexMin;</a:t>
            </a:r>
          </a:p>
          <a:p>
            <a:r>
              <a:rPr lang="id-ID" sz="1500" dirty="0"/>
              <a:t>        </a:t>
            </a:r>
            <a:r>
              <a:rPr lang="id-ID" sz="1500" dirty="0" smtClean="0"/>
              <a:t>Last(*L) </a:t>
            </a:r>
            <a:r>
              <a:rPr lang="id-ID" sz="1500" dirty="0"/>
              <a:t>= </a:t>
            </a:r>
            <a:r>
              <a:rPr lang="id-ID" sz="1500" dirty="0" smtClean="0"/>
              <a:t>First(*L);</a:t>
            </a:r>
            <a:endParaRPr lang="id-ID" sz="1500" dirty="0"/>
          </a:p>
          <a:p>
            <a:r>
              <a:rPr lang="id-ID" sz="1500" dirty="0"/>
              <a:t>        (*L).N = </a:t>
            </a:r>
            <a:r>
              <a:rPr lang="id-ID" sz="1500" dirty="0" smtClean="0"/>
              <a:t>Last(*L);</a:t>
            </a:r>
            <a:endParaRPr lang="id-ID" sz="1500" dirty="0"/>
          </a:p>
          <a:p>
            <a:r>
              <a:rPr lang="id-ID" sz="1500" dirty="0"/>
              <a:t>        (*L).TabMem[FirstAdd].Info = X;</a:t>
            </a:r>
          </a:p>
          <a:p>
            <a:r>
              <a:rPr lang="id-ID" sz="1500" dirty="0"/>
              <a:t>    }</a:t>
            </a:r>
          </a:p>
          <a:p>
            <a:r>
              <a:rPr lang="id-ID" sz="1500" dirty="0"/>
              <a:t>    else </a:t>
            </a:r>
            <a:r>
              <a:rPr lang="id-ID" sz="1500" dirty="0" smtClean="0"/>
              <a:t>{</a:t>
            </a:r>
            <a:endParaRPr lang="id-ID" sz="1500" dirty="0"/>
          </a:p>
          <a:p>
            <a:r>
              <a:rPr lang="id-ID" sz="1500" dirty="0"/>
              <a:t>        InsertLast(&amp;(*L</a:t>
            </a:r>
            <a:r>
              <a:rPr lang="id-ID" sz="1500" dirty="0" smtClean="0"/>
              <a:t>));</a:t>
            </a:r>
            <a:endParaRPr lang="id-ID" sz="1500" dirty="0"/>
          </a:p>
          <a:p>
            <a:r>
              <a:rPr lang="id-ID" sz="1500" dirty="0"/>
              <a:t>        (*L).</a:t>
            </a:r>
            <a:r>
              <a:rPr lang="id-ID" sz="1500" dirty="0" smtClean="0"/>
              <a:t>TabMem[LastAdd].</a:t>
            </a:r>
            <a:r>
              <a:rPr lang="id-ID" sz="1500" dirty="0"/>
              <a:t>Info = X;</a:t>
            </a:r>
          </a:p>
          <a:p>
            <a:r>
              <a:rPr lang="id-ID" sz="1500" dirty="0"/>
              <a:t>    }</a:t>
            </a:r>
          </a:p>
          <a:p>
            <a:r>
              <a:rPr lang="id-ID" sz="1500" dirty="0"/>
              <a:t>}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14553" y="1717312"/>
            <a:ext cx="68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50660" y="1570488"/>
            <a:ext cx="23342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>
                <a:solidFill>
                  <a:srgbClr val="FF0000"/>
                </a:solidFill>
              </a:rPr>
              <a:t>Inisialisasi buat looping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648529" y="2381046"/>
            <a:ext cx="38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019592" y="2101498"/>
            <a:ext cx="1669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>
                <a:solidFill>
                  <a:srgbClr val="FF0000"/>
                </a:solidFill>
              </a:rPr>
              <a:t>Mengecek list kosong atau tidak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856154" y="1928026"/>
            <a:ext cx="2116407" cy="499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4921599" y="1928026"/>
            <a:ext cx="2238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ListEmpty</a:t>
            </a:r>
            <a:r>
              <a:rPr lang="en-US" sz="1400" dirty="0"/>
              <a:t>(List L) {</a:t>
            </a:r>
          </a:p>
          <a:p>
            <a:r>
              <a:rPr lang="en-US" sz="1400" dirty="0"/>
              <a:t>    return ((L).N==Nil</a:t>
            </a:r>
            <a:r>
              <a:rPr lang="en-US" sz="1400" dirty="0" smtClean="0"/>
              <a:t>);</a:t>
            </a:r>
            <a:r>
              <a:rPr lang="id-ID" sz="1400" dirty="0" smtClean="0"/>
              <a:t> </a:t>
            </a:r>
            <a:r>
              <a:rPr lang="en-US" sz="1400" dirty="0" smtClean="0"/>
              <a:t>}</a:t>
            </a:r>
            <a:endParaRPr lang="id-ID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710612" y="1122824"/>
            <a:ext cx="11909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>
                <a:solidFill>
                  <a:schemeClr val="bg1"/>
                </a:solidFill>
              </a:rPr>
              <a:t>First(*L)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3564839" y="1284407"/>
            <a:ext cx="145773" cy="2875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0854" y="1508160"/>
            <a:ext cx="9743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500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id-ID" sz="1500" dirty="0">
                <a:solidFill>
                  <a:schemeClr val="bg1"/>
                </a:solidFill>
              </a:rPr>
              <a:t>Last(*L)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3427" y="762864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sym typeface="Wingdings" panose="05000000000000000000" pitchFamily="2" charset="2"/>
              </a:rPr>
              <a:t>N </a:t>
            </a:r>
            <a:r>
              <a:rPr lang="id-ID" dirty="0">
                <a:sym typeface="Wingdings" panose="05000000000000000000" pitchFamily="2" charset="2"/>
              </a:rPr>
              <a:t> 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2279371" y="1508346"/>
            <a:ext cx="5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0368" y="2981493"/>
            <a:ext cx="1789042" cy="36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InsVLast(&amp;</a:t>
            </a:r>
            <a:r>
              <a:rPr lang="id-ID" dirty="0"/>
              <a:t>L, </a:t>
            </a:r>
            <a:r>
              <a:rPr lang="id-ID" dirty="0" smtClean="0"/>
              <a:t>8);</a:t>
            </a:r>
            <a:endParaRPr lang="id-ID" dirty="0"/>
          </a:p>
        </p:txBody>
      </p:sp>
      <p:sp>
        <p:nvSpPr>
          <p:cNvPr id="40" name="Rounded Rectangle 39"/>
          <p:cNvSpPr/>
          <p:nvPr/>
        </p:nvSpPr>
        <p:spPr>
          <a:xfrm>
            <a:off x="9142412" y="4615401"/>
            <a:ext cx="2575775" cy="169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TextBox 40"/>
          <p:cNvSpPr txBox="1"/>
          <p:nvPr/>
        </p:nvSpPr>
        <p:spPr>
          <a:xfrm>
            <a:off x="9189121" y="4722526"/>
            <a:ext cx="2597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/>
              <a:t>void InsertLast(List *</a:t>
            </a:r>
            <a:r>
              <a:rPr lang="id-ID" sz="1500" dirty="0" smtClean="0"/>
              <a:t>L) {</a:t>
            </a:r>
            <a:endParaRPr lang="id-ID" sz="1500" dirty="0"/>
          </a:p>
          <a:p>
            <a:r>
              <a:rPr lang="id-ID" sz="1500" dirty="0"/>
              <a:t>    </a:t>
            </a:r>
            <a:r>
              <a:rPr lang="id-ID" sz="1500" dirty="0" smtClean="0"/>
              <a:t>Last(*L)++;</a:t>
            </a:r>
            <a:endParaRPr lang="id-ID" sz="1500" dirty="0"/>
          </a:p>
          <a:p>
            <a:r>
              <a:rPr lang="id-ID" sz="1500" dirty="0"/>
              <a:t>    (*L).N = </a:t>
            </a:r>
            <a:r>
              <a:rPr lang="id-ID" sz="1500" dirty="0" smtClean="0"/>
              <a:t>Last(*L);</a:t>
            </a:r>
          </a:p>
          <a:p>
            <a:r>
              <a:rPr lang="id-ID" sz="1500" dirty="0" smtClean="0"/>
              <a:t>}</a:t>
            </a:r>
            <a:endParaRPr lang="id-ID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05317" y="1876510"/>
            <a:ext cx="1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8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3219" y="2170011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sz="15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4307" y="1868853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5562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9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4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0013 0.11343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1.48148E-6 L -0.003 0.0696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1343 L 0.00013 0.16852 " pathEditMode="fixed" rAng="0" ptsTypes="AA">
                                      <p:cBhvr>
                                        <p:cTn id="99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  <p:bldP spid="22" grpId="0"/>
      <p:bldP spid="24" grpId="0"/>
      <p:bldP spid="28" grpId="0"/>
      <p:bldP spid="28" grpId="1"/>
      <p:bldP spid="28" grpId="2"/>
      <p:bldP spid="29" grpId="0" animBg="1"/>
      <p:bldP spid="30" grpId="0"/>
      <p:bldP spid="31" grpId="0"/>
      <p:bldP spid="35" grpId="0"/>
      <p:bldP spid="36" grpId="0" build="allAtOnce"/>
      <p:bldP spid="37" grpId="0"/>
      <p:bldP spid="38" grpId="0"/>
      <p:bldP spid="40" grpId="0" animBg="1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624</Words>
  <Application>Microsoft Office PowerPoint</Application>
  <PresentationFormat>Widescreen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CryptCreep Heavy BB</vt:lpstr>
      <vt:lpstr>Gabo Drive</vt:lpstr>
      <vt:lpstr>Wingdings</vt:lpstr>
      <vt:lpstr>Office Theme</vt:lpstr>
      <vt:lpstr>Representasi Fisik List Linier</vt:lpstr>
      <vt:lpstr>Representasi Fisik secara Kontigu dg Tabel</vt:lpstr>
      <vt:lpstr>PowerPoint Presentation</vt:lpstr>
      <vt:lpstr>Header </vt:lpstr>
      <vt:lpstr>PowerPoint Presentation</vt:lpstr>
      <vt:lpstr>Perbedaan Representasi Kontigu</vt:lpstr>
      <vt:lpstr>PowerPoint Presentation</vt:lpstr>
      <vt:lpstr>InsVFirst(List *L, Infotype X)</vt:lpstr>
      <vt:lpstr>InsVLast(List *L, Infotype X)</vt:lpstr>
      <vt:lpstr>Thank’s for your Attention Bitch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Variasi list linier</dc:title>
  <dc:creator>System32</dc:creator>
  <cp:lastModifiedBy>LABDAS</cp:lastModifiedBy>
  <cp:revision>70</cp:revision>
  <dcterms:created xsi:type="dcterms:W3CDTF">2015-10-17T02:01:49Z</dcterms:created>
  <dcterms:modified xsi:type="dcterms:W3CDTF">2016-10-10T02:30:44Z</dcterms:modified>
</cp:coreProperties>
</file>