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57" r:id="rId3"/>
    <p:sldId id="261" r:id="rId4"/>
    <p:sldId id="260" r:id="rId5"/>
    <p:sldId id="259" r:id="rId6"/>
    <p:sldId id="276" r:id="rId7"/>
    <p:sldId id="265" r:id="rId8"/>
    <p:sldId id="272" r:id="rId9"/>
    <p:sldId id="262" r:id="rId10"/>
    <p:sldId id="263" r:id="rId11"/>
    <p:sldId id="26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9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6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78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1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1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1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3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9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4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1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1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94475-4A1C-4176-B796-DCE4DB65FF9D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2B32-8CFF-4B2A-B854-EE54D7A72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Variasi List dengan Dummy</a:t>
            </a:r>
            <a:endParaRPr lang="en-GB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6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id-ID" sz="3600"/>
              <a:t>address Search(List L, infotype X)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22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5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30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90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698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108865" y="3111058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116977" y="3098660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783633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4934267" y="3386692"/>
            <a:ext cx="7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02519" y="3374294"/>
            <a:ext cx="906346" cy="2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32305" y="1730845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cxnSp>
        <p:nvCxnSpPr>
          <p:cNvPr id="14" name="Straight Arrow Connector 13"/>
          <p:cNvCxnSpPr>
            <a:stCxn id="10" idx="2"/>
            <a:endCxn id="4" idx="0"/>
          </p:cNvCxnSpPr>
          <p:nvPr/>
        </p:nvCxnSpPr>
        <p:spPr>
          <a:xfrm>
            <a:off x="3310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8" idx="0"/>
          </p:cNvCxnSpPr>
          <p:nvPr/>
        </p:nvCxnSpPr>
        <p:spPr>
          <a:xfrm flipH="1">
            <a:off x="8612921" y="2100178"/>
            <a:ext cx="73976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116978" y="311105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20336" y="314096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30211" y="1730845"/>
            <a:ext cx="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Pt</a:t>
            </a:r>
            <a:endParaRPr lang="en-GB" b="1"/>
          </a:p>
        </p:txBody>
      </p:sp>
      <p:cxnSp>
        <p:nvCxnSpPr>
          <p:cNvPr id="29" name="Straight Arrow Connector 28"/>
          <p:cNvCxnSpPr>
            <a:stCxn id="27" idx="2"/>
            <a:endCxn id="4" idx="0"/>
          </p:cNvCxnSpPr>
          <p:nvPr/>
        </p:nvCxnSpPr>
        <p:spPr>
          <a:xfrm flipH="1">
            <a:off x="3926155" y="2100178"/>
            <a:ext cx="83961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9130" y="4437112"/>
            <a:ext cx="14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X = 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98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id-ID" sz="3600"/>
              <a:t>address Search(List L, infotype X)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22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5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30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90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698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108865" y="3111058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116977" y="3098660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783633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4934267" y="3386692"/>
            <a:ext cx="7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02519" y="3374294"/>
            <a:ext cx="906346" cy="2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32305" y="1730845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cxnSp>
        <p:nvCxnSpPr>
          <p:cNvPr id="14" name="Straight Arrow Connector 13"/>
          <p:cNvCxnSpPr>
            <a:stCxn id="10" idx="2"/>
            <a:endCxn id="4" idx="0"/>
          </p:cNvCxnSpPr>
          <p:nvPr/>
        </p:nvCxnSpPr>
        <p:spPr>
          <a:xfrm>
            <a:off x="3310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8" idx="0"/>
          </p:cNvCxnSpPr>
          <p:nvPr/>
        </p:nvCxnSpPr>
        <p:spPr>
          <a:xfrm flipH="1">
            <a:off x="8612921" y="2100178"/>
            <a:ext cx="73976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116978" y="311105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20336" y="314096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430211" y="1730845"/>
            <a:ext cx="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Pt</a:t>
            </a:r>
            <a:endParaRPr lang="en-GB" b="1"/>
          </a:p>
        </p:txBody>
      </p:sp>
      <p:cxnSp>
        <p:nvCxnSpPr>
          <p:cNvPr id="27" name="Straight Arrow Connector 26"/>
          <p:cNvCxnSpPr>
            <a:stCxn id="26" idx="2"/>
            <a:endCxn id="6" idx="0"/>
          </p:cNvCxnSpPr>
          <p:nvPr/>
        </p:nvCxnSpPr>
        <p:spPr>
          <a:xfrm>
            <a:off x="4765767" y="2100178"/>
            <a:ext cx="1428640" cy="998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9130" y="4437112"/>
            <a:ext cx="14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X = 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010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2625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dirty="0" smtClean="0">
                <a:solidFill>
                  <a:schemeClr val="tx1"/>
                </a:solidFill>
              </a:rPr>
              <a:t>Terima Kasih </a:t>
            </a:r>
            <a:r>
              <a:rPr lang="id-ID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7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: First(L)</a:t>
            </a:r>
          </a:p>
          <a:p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terakhir</a:t>
            </a:r>
            <a:r>
              <a:rPr lang="en-GB" dirty="0"/>
              <a:t> : Last(L</a:t>
            </a:r>
            <a:r>
              <a:rPr lang="en-GB" dirty="0" smtClean="0"/>
              <a:t>) </a:t>
            </a:r>
            <a:r>
              <a:rPr lang="en-GB" dirty="0"/>
              <a:t>= dummy@</a:t>
            </a:r>
          </a:p>
          <a:p>
            <a:r>
              <a:rPr lang="en-GB" dirty="0"/>
              <a:t>List </a:t>
            </a:r>
            <a:r>
              <a:rPr lang="en-GB" dirty="0" err="1"/>
              <a:t>kosong</a:t>
            </a:r>
            <a:r>
              <a:rPr lang="en-GB" dirty="0"/>
              <a:t> : First(L) = Last(L) = dummy@</a:t>
            </a:r>
          </a:p>
        </p:txBody>
      </p:sp>
    </p:spTree>
    <p:extLst>
      <p:ext uri="{BB962C8B-B14F-4D97-AF65-F5344CB8AC3E}">
        <p14:creationId xmlns:p14="http://schemas.microsoft.com/office/powerpoint/2010/main" val="376631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48114" y="2070140"/>
            <a:ext cx="1962529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10642" y="1914064"/>
            <a:ext cx="882098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74654" y="4274688"/>
            <a:ext cx="243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/>
              <a:t>List Kosong</a:t>
            </a:r>
            <a:endParaRPr lang="en-GB" sz="24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47611" y="2924944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55723" y="2912546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55724" y="2924944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59082" y="2954854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2362" y="1544731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sp>
        <p:nvSpPr>
          <p:cNvPr id="28" name="TextBox 27"/>
          <p:cNvSpPr txBox="1"/>
          <p:nvPr/>
        </p:nvSpPr>
        <p:spPr>
          <a:xfrm>
            <a:off x="3170071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9754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0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698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7202519" y="3374294"/>
            <a:ext cx="906346" cy="2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3548113" y="2070140"/>
            <a:ext cx="2646294" cy="1028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12921" y="2100178"/>
            <a:ext cx="882098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74654" y="4274688"/>
            <a:ext cx="243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/>
              <a:t>List 1 element</a:t>
            </a:r>
            <a:endParaRPr lang="en-GB" sz="24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108865" y="3111058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9116977" y="3098660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116978" y="311105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20336" y="314096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70071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sp>
        <p:nvSpPr>
          <p:cNvPr id="28" name="TextBox 27"/>
          <p:cNvSpPr txBox="1"/>
          <p:nvPr/>
        </p:nvSpPr>
        <p:spPr>
          <a:xfrm>
            <a:off x="8974641" y="1730845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4634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2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30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90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98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108865" y="3111058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116977" y="3098660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783633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4934267" y="3386692"/>
            <a:ext cx="7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8" idx="1"/>
          </p:cNvCxnSpPr>
          <p:nvPr/>
        </p:nvCxnSpPr>
        <p:spPr>
          <a:xfrm>
            <a:off x="7202519" y="3374294"/>
            <a:ext cx="906346" cy="2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32305" y="1730845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cxnSp>
        <p:nvCxnSpPr>
          <p:cNvPr id="18" name="Straight Arrow Connector 17"/>
          <p:cNvCxnSpPr>
            <a:stCxn id="10" idx="2"/>
            <a:endCxn id="4" idx="0"/>
          </p:cNvCxnSpPr>
          <p:nvPr/>
        </p:nvCxnSpPr>
        <p:spPr>
          <a:xfrm>
            <a:off x="3310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8" idx="0"/>
          </p:cNvCxnSpPr>
          <p:nvPr/>
        </p:nvCxnSpPr>
        <p:spPr>
          <a:xfrm flipH="1">
            <a:off x="8612921" y="2100178"/>
            <a:ext cx="73976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974654" y="4274688"/>
            <a:ext cx="243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/>
              <a:t>List 2 element</a:t>
            </a:r>
            <a:endParaRPr lang="en-GB" sz="240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116978" y="311105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20336" y="314096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5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Header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18612"/>
            <a:ext cx="483930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 smtClean="0"/>
              <a:t>	#</a:t>
            </a:r>
            <a:r>
              <a:rPr lang="id-ID" sz="1800" dirty="0"/>
              <a:t>define true 1</a:t>
            </a:r>
          </a:p>
          <a:p>
            <a:pPr marL="0" indent="0">
              <a:buNone/>
            </a:pPr>
            <a:r>
              <a:rPr lang="id-ID" sz="1800" dirty="0" smtClean="0"/>
              <a:t>	#</a:t>
            </a:r>
            <a:r>
              <a:rPr lang="id-ID" sz="1800" dirty="0"/>
              <a:t>define false 0</a:t>
            </a:r>
          </a:p>
          <a:p>
            <a:pPr marL="0" indent="0">
              <a:buNone/>
            </a:pPr>
            <a:r>
              <a:rPr lang="id-ID" sz="1800" dirty="0" smtClean="0"/>
              <a:t>	#</a:t>
            </a:r>
            <a:r>
              <a:rPr lang="id-ID" sz="1800" dirty="0"/>
              <a:t>define boolean unsigned char</a:t>
            </a:r>
          </a:p>
          <a:p>
            <a:endParaRPr lang="id-ID" sz="1800" dirty="0"/>
          </a:p>
          <a:p>
            <a:pPr marL="0" indent="0">
              <a:buNone/>
            </a:pPr>
            <a:r>
              <a:rPr lang="id-ID" sz="1800" dirty="0" smtClean="0"/>
              <a:t>	#</a:t>
            </a:r>
            <a:r>
              <a:rPr lang="id-ID" sz="1800" dirty="0"/>
              <a:t>define Nil NULL</a:t>
            </a:r>
          </a:p>
          <a:p>
            <a:pPr marL="457200" lvl="1" indent="0">
              <a:buNone/>
            </a:pPr>
            <a:r>
              <a:rPr lang="id-ID" sz="1600" dirty="0" smtClean="0"/>
              <a:t>typedef </a:t>
            </a:r>
            <a:r>
              <a:rPr lang="id-ID" sz="1600" dirty="0"/>
              <a:t>int infotype;</a:t>
            </a:r>
          </a:p>
          <a:p>
            <a:pPr marL="0" indent="0">
              <a:buNone/>
            </a:pPr>
            <a:r>
              <a:rPr lang="id-ID" sz="1800" dirty="0" smtClean="0"/>
              <a:t>	typedef </a:t>
            </a:r>
            <a:r>
              <a:rPr lang="id-ID" sz="1800" dirty="0"/>
              <a:t>struct tElmtList *address;</a:t>
            </a:r>
          </a:p>
          <a:p>
            <a:pPr marL="0" indent="0">
              <a:buNone/>
            </a:pPr>
            <a:r>
              <a:rPr lang="id-ID" sz="1800" dirty="0" smtClean="0"/>
              <a:t>	typedef </a:t>
            </a:r>
            <a:r>
              <a:rPr lang="id-ID" sz="1800" dirty="0"/>
              <a:t>struct tElmtList {</a:t>
            </a:r>
          </a:p>
          <a:p>
            <a:pPr marL="0" indent="0">
              <a:buNone/>
            </a:pPr>
            <a:r>
              <a:rPr lang="id-ID" sz="1800" dirty="0" smtClean="0"/>
              <a:t>	  </a:t>
            </a:r>
            <a:r>
              <a:rPr lang="id-ID" sz="1800" dirty="0"/>
              <a:t>infotype info;</a:t>
            </a:r>
          </a:p>
          <a:p>
            <a:pPr marL="0" indent="0">
              <a:buNone/>
            </a:pPr>
            <a:r>
              <a:rPr lang="id-ID" sz="1800" dirty="0" smtClean="0"/>
              <a:t>	  </a:t>
            </a:r>
            <a:r>
              <a:rPr lang="id-ID" sz="1800" dirty="0"/>
              <a:t>address next;</a:t>
            </a:r>
          </a:p>
          <a:p>
            <a:pPr marL="0" indent="0">
              <a:buNone/>
            </a:pPr>
            <a:r>
              <a:rPr lang="id-ID" sz="1800" dirty="0" smtClean="0"/>
              <a:t>	} </a:t>
            </a:r>
            <a:r>
              <a:rPr lang="id-ID" sz="1800" dirty="0"/>
              <a:t>ElmtList</a:t>
            </a:r>
            <a:r>
              <a:rPr lang="id-ID" sz="1800" dirty="0" smtClean="0"/>
              <a:t>;</a:t>
            </a:r>
            <a:endParaRPr lang="id-ID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1813679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 address First;</a:t>
            </a:r>
          </a:p>
          <a:p>
            <a:r>
              <a:rPr lang="en-US" dirty="0"/>
              <a:t>    address Last;</a:t>
            </a:r>
          </a:p>
          <a:p>
            <a:r>
              <a:rPr lang="en-US" dirty="0"/>
              <a:t>} List;</a:t>
            </a:r>
          </a:p>
          <a:p>
            <a:endParaRPr lang="en-US" dirty="0"/>
          </a:p>
          <a:p>
            <a:r>
              <a:rPr lang="en-US" dirty="0"/>
              <a:t>address dummy;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Info(P) (P)-&gt;info</a:t>
            </a:r>
          </a:p>
          <a:p>
            <a:r>
              <a:rPr lang="en-US" dirty="0"/>
              <a:t>#define Next(P) (P)-&gt;next</a:t>
            </a:r>
          </a:p>
          <a:p>
            <a:r>
              <a:rPr lang="en-US" dirty="0"/>
              <a:t>#define First(L) ((L).First)</a:t>
            </a:r>
          </a:p>
          <a:p>
            <a:r>
              <a:rPr lang="en-US" dirty="0"/>
              <a:t>#define Last(L) ((L).Last)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612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6305" y="1295400"/>
            <a:ext cx="4940895" cy="525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15253" y="2753676"/>
            <a:ext cx="3000547" cy="108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56021" y="206185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id-ID" sz="3600" dirty="0"/>
              <a:t>v</a:t>
            </a:r>
            <a:r>
              <a:rPr lang="id-ID" sz="3600" dirty="0"/>
              <a:t>oid </a:t>
            </a:r>
            <a:r>
              <a:rPr lang="id-ID" sz="3600" dirty="0" smtClean="0"/>
              <a:t>InsVFirst(List </a:t>
            </a:r>
            <a:r>
              <a:rPr lang="id-ID" sz="3600" dirty="0"/>
              <a:t>*L, </a:t>
            </a:r>
            <a:r>
              <a:rPr lang="id-ID" sz="3600" dirty="0" smtClean="0"/>
              <a:t>infotype X)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60374" y="2085527"/>
            <a:ext cx="1962529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22902" y="1929451"/>
            <a:ext cx="882098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3789" y="5304059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413637" y="526340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53789" y="5744491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39502" y="57038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481011" y="4264077"/>
            <a:ext cx="349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Keadaan List Kosong</a:t>
            </a:r>
            <a:endParaRPr lang="en-GB" sz="24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210458" y="5219134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10459" y="5219135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4109" y="5222759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355268" y="2943442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363380" y="2931044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363381" y="2943442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66739" y="2973352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84622" y="1560118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Last(*L)</a:t>
            </a:r>
            <a:endParaRPr lang="en-GB" b="1"/>
          </a:p>
        </p:txBody>
      </p:sp>
      <p:sp>
        <p:nvSpPr>
          <p:cNvPr id="42" name="TextBox 41"/>
          <p:cNvSpPr txBox="1"/>
          <p:nvPr/>
        </p:nvSpPr>
        <p:spPr>
          <a:xfrm>
            <a:off x="2582331" y="1716195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First(*L)</a:t>
            </a:r>
            <a:endParaRPr lang="en-GB" b="1" dirty="0"/>
          </a:p>
        </p:txBody>
      </p:sp>
      <p:sp>
        <p:nvSpPr>
          <p:cNvPr id="44" name="Rectangle 43"/>
          <p:cNvSpPr/>
          <p:nvPr/>
        </p:nvSpPr>
        <p:spPr>
          <a:xfrm>
            <a:off x="609600" y="265541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1617712" y="264301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16020" y="1810611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P</a:t>
            </a:r>
            <a:endParaRPr lang="en-GB" b="1" dirty="0"/>
          </a:p>
        </p:txBody>
      </p:sp>
      <p:cxnSp>
        <p:nvCxnSpPr>
          <p:cNvPr id="49" name="Straight Arrow Connector 48"/>
          <p:cNvCxnSpPr>
            <a:stCxn id="47" idx="2"/>
            <a:endCxn id="44" idx="0"/>
          </p:cNvCxnSpPr>
          <p:nvPr/>
        </p:nvCxnSpPr>
        <p:spPr>
          <a:xfrm flipH="1">
            <a:off x="1113656" y="2179944"/>
            <a:ext cx="229224" cy="47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617713" y="2655410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21071" y="2685320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1729" y="1358767"/>
            <a:ext cx="3721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void InsVFirst(List *L, infotype X) {</a:t>
            </a:r>
          </a:p>
          <a:p>
            <a:r>
              <a:rPr lang="id-ID" dirty="0">
                <a:solidFill>
                  <a:schemeClr val="bg1"/>
                </a:solidFill>
              </a:rPr>
              <a:t>    address P;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    P = Alokasi(X);</a:t>
            </a:r>
          </a:p>
          <a:p>
            <a:r>
              <a:rPr lang="id-ID" dirty="0">
                <a:solidFill>
                  <a:schemeClr val="bg1"/>
                </a:solidFill>
              </a:rPr>
              <a:t>    if(P!=Nil) {</a:t>
            </a:r>
          </a:p>
          <a:p>
            <a:r>
              <a:rPr lang="id-ID" dirty="0">
                <a:solidFill>
                  <a:schemeClr val="bg1"/>
                </a:solidFill>
              </a:rPr>
              <a:t>        </a:t>
            </a:r>
            <a:r>
              <a:rPr lang="id-ID" dirty="0" smtClean="0">
                <a:solidFill>
                  <a:schemeClr val="bg1"/>
                </a:solidFill>
              </a:rPr>
              <a:t>InsertFirst(L,P</a:t>
            </a:r>
            <a:r>
              <a:rPr lang="id-ID" dirty="0">
                <a:solidFill>
                  <a:schemeClr val="bg1"/>
                </a:solidFill>
              </a:rPr>
              <a:t>);</a:t>
            </a:r>
          </a:p>
          <a:p>
            <a:r>
              <a:rPr lang="id-ID" dirty="0">
                <a:solidFill>
                  <a:schemeClr val="bg1"/>
                </a:solidFill>
              </a:rPr>
              <a:t>    }</a:t>
            </a:r>
          </a:p>
          <a:p>
            <a:r>
              <a:rPr lang="id-ID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6740" y="3924300"/>
            <a:ext cx="3320260" cy="26289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7001729" y="4107865"/>
            <a:ext cx="35138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/>
              <a:t>address Alokasi(infotype X) {</a:t>
            </a:r>
          </a:p>
          <a:p>
            <a:endParaRPr lang="id-ID" sz="1300" dirty="0"/>
          </a:p>
          <a:p>
            <a:r>
              <a:rPr lang="id-ID" sz="1300" dirty="0"/>
              <a:t>    P = (address)malloc(sizeof(ElmtList));</a:t>
            </a:r>
          </a:p>
          <a:p>
            <a:r>
              <a:rPr lang="id-ID" sz="1300" dirty="0"/>
              <a:t>    if(P!=Nil) {</a:t>
            </a:r>
          </a:p>
          <a:p>
            <a:r>
              <a:rPr lang="id-ID" sz="1300" dirty="0"/>
              <a:t>        Info(P) = X;</a:t>
            </a:r>
          </a:p>
          <a:p>
            <a:r>
              <a:rPr lang="id-ID" sz="1300" dirty="0"/>
              <a:t>        Next(P) = Nil;</a:t>
            </a:r>
          </a:p>
          <a:p>
            <a:r>
              <a:rPr lang="id-ID" sz="1300" dirty="0"/>
              <a:t>    }</a:t>
            </a:r>
          </a:p>
          <a:p>
            <a:r>
              <a:rPr lang="id-ID" sz="13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956078" y="2753676"/>
            <a:ext cx="25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9142962" y="2903144"/>
            <a:ext cx="2899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void </a:t>
            </a:r>
            <a:r>
              <a:rPr lang="en-US" sz="1300" dirty="0" err="1"/>
              <a:t>InsertFirst</a:t>
            </a:r>
            <a:r>
              <a:rPr lang="en-US" sz="1300" dirty="0"/>
              <a:t>(List *L, address P) {</a:t>
            </a:r>
          </a:p>
          <a:p>
            <a:r>
              <a:rPr lang="en-US" sz="1300" dirty="0"/>
              <a:t>    Next(P) = First(*L);</a:t>
            </a:r>
          </a:p>
          <a:p>
            <a:r>
              <a:rPr lang="en-US" sz="1300" dirty="0"/>
              <a:t>    First(*L) = P;</a:t>
            </a:r>
          </a:p>
          <a:p>
            <a:r>
              <a:rPr lang="en-US" sz="1300" dirty="0"/>
              <a:t>}</a:t>
            </a:r>
            <a:endParaRPr lang="id-ID" sz="1300" dirty="0"/>
          </a:p>
        </p:txBody>
      </p:sp>
      <p:cxnSp>
        <p:nvCxnSpPr>
          <p:cNvPr id="15" name="Straight Arrow Connector 14"/>
          <p:cNvCxnSpPr>
            <a:stCxn id="45" idx="3"/>
            <a:endCxn id="37" idx="1"/>
          </p:cNvCxnSpPr>
          <p:nvPr/>
        </p:nvCxnSpPr>
        <p:spPr>
          <a:xfrm>
            <a:off x="2121768" y="2931044"/>
            <a:ext cx="2233500" cy="30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2" idx="1"/>
            <a:endCxn id="44" idx="0"/>
          </p:cNvCxnSpPr>
          <p:nvPr/>
        </p:nvCxnSpPr>
        <p:spPr>
          <a:xfrm flipH="1">
            <a:off x="1113656" y="1900861"/>
            <a:ext cx="1468675" cy="7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21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3" grpId="0"/>
      <p:bldP spid="42" grpId="0"/>
      <p:bldP spid="42" grpId="1"/>
      <p:bldP spid="44" grpId="0" animBg="1"/>
      <p:bldP spid="45" grpId="0" animBg="1"/>
      <p:bldP spid="47" grpId="0"/>
      <p:bldP spid="4" grpId="0"/>
      <p:bldP spid="5" grpId="0" animBg="1"/>
      <p:bldP spid="6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989071" y="302134"/>
            <a:ext cx="7922840" cy="613872"/>
          </a:xfrm>
        </p:spPr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US" sz="2800" dirty="0"/>
              <a:t>oid </a:t>
            </a:r>
            <a:r>
              <a:rPr lang="en-US" sz="2800" dirty="0" smtClean="0"/>
              <a:t>Ins</a:t>
            </a:r>
            <a:r>
              <a:rPr lang="id-ID" sz="2800" dirty="0" smtClean="0"/>
              <a:t>V</a:t>
            </a:r>
            <a:r>
              <a:rPr lang="en-US" sz="2800" dirty="0" smtClean="0"/>
              <a:t>Last(List </a:t>
            </a:r>
            <a:r>
              <a:rPr lang="en-US" sz="2800" dirty="0"/>
              <a:t>*</a:t>
            </a:r>
            <a:r>
              <a:rPr lang="en-US" sz="2800" dirty="0" smtClean="0"/>
              <a:t>L,</a:t>
            </a:r>
            <a:r>
              <a:rPr lang="id-ID" sz="2800" dirty="0" smtClean="0"/>
              <a:t>infotype X</a:t>
            </a:r>
            <a:r>
              <a:rPr lang="en-US" sz="2800" dirty="0" smtClean="0"/>
              <a:t>)</a:t>
            </a:r>
            <a:endParaRPr lang="en-GB" sz="3200" dirty="0"/>
          </a:p>
        </p:txBody>
      </p:sp>
      <p:sp>
        <p:nvSpPr>
          <p:cNvPr id="37" name="Rectangle 36"/>
          <p:cNvSpPr/>
          <p:nvPr/>
        </p:nvSpPr>
        <p:spPr>
          <a:xfrm>
            <a:off x="799634" y="297180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5</a:t>
            </a:r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807746" y="295940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606615" y="2968161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</a:t>
            </a: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614727" y="2955763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443808" y="2951024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5451920" y="2938626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61168" y="1561550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cxnSp>
        <p:nvCxnSpPr>
          <p:cNvPr id="44" name="Straight Connector 43"/>
          <p:cNvCxnSpPr>
            <a:stCxn id="38" idx="3"/>
            <a:endCxn id="39" idx="1"/>
          </p:cNvCxnSpPr>
          <p:nvPr/>
        </p:nvCxnSpPr>
        <p:spPr>
          <a:xfrm>
            <a:off x="2311802" y="3247434"/>
            <a:ext cx="294813" cy="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3"/>
            <a:endCxn id="41" idx="1"/>
          </p:cNvCxnSpPr>
          <p:nvPr/>
        </p:nvCxnSpPr>
        <p:spPr>
          <a:xfrm flipV="1">
            <a:off x="4118783" y="3239056"/>
            <a:ext cx="325025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67248" y="1570811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cxnSp>
        <p:nvCxnSpPr>
          <p:cNvPr id="47" name="Straight Arrow Connector 46"/>
          <p:cNvCxnSpPr>
            <a:stCxn id="43" idx="2"/>
            <a:endCxn id="37" idx="0"/>
          </p:cNvCxnSpPr>
          <p:nvPr/>
        </p:nvCxnSpPr>
        <p:spPr>
          <a:xfrm>
            <a:off x="688028" y="1930882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41" idx="0"/>
          </p:cNvCxnSpPr>
          <p:nvPr/>
        </p:nvCxnSpPr>
        <p:spPr>
          <a:xfrm flipH="1">
            <a:off x="4947864" y="1940144"/>
            <a:ext cx="73976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51921" y="2951024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55279" y="2980934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73335" y="1591587"/>
            <a:ext cx="8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</a:t>
            </a:r>
            <a:endParaRPr lang="en-GB" b="1" dirty="0"/>
          </a:p>
        </p:txBody>
      </p:sp>
      <p:cxnSp>
        <p:nvCxnSpPr>
          <p:cNvPr id="53" name="Straight Arrow Connector 52"/>
          <p:cNvCxnSpPr>
            <a:stCxn id="52" idx="2"/>
            <a:endCxn id="37" idx="0"/>
          </p:cNvCxnSpPr>
          <p:nvPr/>
        </p:nvCxnSpPr>
        <p:spPr>
          <a:xfrm flipH="1">
            <a:off x="1303691" y="1960920"/>
            <a:ext cx="977899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06615" y="424227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3614727" y="422988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>
            <a:endCxn id="54" idx="2"/>
          </p:cNvCxnSpPr>
          <p:nvPr/>
        </p:nvCxnSpPr>
        <p:spPr>
          <a:xfrm flipH="1" flipV="1">
            <a:off x="3110671" y="4818342"/>
            <a:ext cx="38792" cy="40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14728" y="424227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8086" y="427218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22603" y="5040967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P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6177827" y="1295400"/>
            <a:ext cx="4940895" cy="525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6233251" y="1358767"/>
            <a:ext cx="3721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void InsVLast(List *L, infotype X) {</a:t>
            </a:r>
          </a:p>
          <a:p>
            <a:r>
              <a:rPr lang="id-ID" dirty="0">
                <a:solidFill>
                  <a:schemeClr val="bg1"/>
                </a:solidFill>
              </a:rPr>
              <a:t>    address P;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    P = Alokasi(X);</a:t>
            </a:r>
          </a:p>
          <a:p>
            <a:r>
              <a:rPr lang="id-ID" dirty="0">
                <a:solidFill>
                  <a:schemeClr val="bg1"/>
                </a:solidFill>
              </a:rPr>
              <a:t>    if(P!=Nil) {</a:t>
            </a:r>
          </a:p>
          <a:p>
            <a:r>
              <a:rPr lang="id-ID" dirty="0">
                <a:solidFill>
                  <a:schemeClr val="bg1"/>
                </a:solidFill>
              </a:rPr>
              <a:t>        InsertLast(L,P);</a:t>
            </a:r>
          </a:p>
          <a:p>
            <a:r>
              <a:rPr lang="id-ID" dirty="0">
                <a:solidFill>
                  <a:schemeClr val="bg1"/>
                </a:solidFill>
              </a:rPr>
              <a:t>    }</a:t>
            </a:r>
          </a:p>
          <a:p>
            <a:r>
              <a:rPr lang="id-ID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21484" y="4007457"/>
            <a:ext cx="3320260" cy="26289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5356473" y="4191022"/>
            <a:ext cx="35138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/>
              <a:t>address Alokasi(infotype X) {</a:t>
            </a:r>
          </a:p>
          <a:p>
            <a:endParaRPr lang="id-ID" sz="1300" dirty="0"/>
          </a:p>
          <a:p>
            <a:r>
              <a:rPr lang="id-ID" sz="1300" dirty="0"/>
              <a:t>    P = (address)malloc(sizeof(ElmtList));</a:t>
            </a:r>
          </a:p>
          <a:p>
            <a:r>
              <a:rPr lang="id-ID" sz="1300" dirty="0"/>
              <a:t>    if(P!=Nil) {</a:t>
            </a:r>
          </a:p>
          <a:p>
            <a:r>
              <a:rPr lang="id-ID" sz="1300" dirty="0"/>
              <a:t>        Info(P) = X;</a:t>
            </a:r>
          </a:p>
          <a:p>
            <a:r>
              <a:rPr lang="id-ID" sz="1300" dirty="0"/>
              <a:t>        Next(P) = Nil;</a:t>
            </a:r>
          </a:p>
          <a:p>
            <a:r>
              <a:rPr lang="id-ID" sz="1300" dirty="0"/>
              <a:t>    }</a:t>
            </a:r>
          </a:p>
          <a:p>
            <a:r>
              <a:rPr lang="id-ID" sz="1300" dirty="0"/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2984732" y="4331499"/>
            <a:ext cx="25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8715990" y="1930882"/>
            <a:ext cx="3323610" cy="311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715990" y="1930882"/>
            <a:ext cx="325907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void </a:t>
            </a:r>
            <a:r>
              <a:rPr lang="en-US" sz="1300" dirty="0" err="1"/>
              <a:t>InsertLast</a:t>
            </a:r>
            <a:r>
              <a:rPr lang="en-US" sz="1300" dirty="0"/>
              <a:t>(List *L, address P) {</a:t>
            </a:r>
          </a:p>
          <a:p>
            <a:r>
              <a:rPr lang="en-US" sz="1300" dirty="0"/>
              <a:t>    address last;</a:t>
            </a:r>
          </a:p>
          <a:p>
            <a:endParaRPr lang="en-US" sz="1300" dirty="0"/>
          </a:p>
          <a:p>
            <a:r>
              <a:rPr lang="en-US" sz="1300" dirty="0"/>
              <a:t>    if (</a:t>
            </a:r>
            <a:r>
              <a:rPr lang="en-US" sz="1300" dirty="0" err="1"/>
              <a:t>ListEmpty</a:t>
            </a:r>
            <a:r>
              <a:rPr lang="en-US" sz="1300" dirty="0"/>
              <a:t>(*L))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InsertFirst</a:t>
            </a:r>
            <a:r>
              <a:rPr lang="en-US" sz="1300" dirty="0"/>
              <a:t>(L,P);</a:t>
            </a:r>
          </a:p>
          <a:p>
            <a:r>
              <a:rPr lang="en-US" sz="1300" dirty="0"/>
              <a:t>    } else {</a:t>
            </a:r>
          </a:p>
          <a:p>
            <a:r>
              <a:rPr lang="en-US" sz="1300" dirty="0"/>
              <a:t>        last = First(*L);</a:t>
            </a:r>
          </a:p>
          <a:p>
            <a:r>
              <a:rPr lang="en-US" sz="1300" dirty="0"/>
              <a:t>        while (Next(last) != Last(*L)) {</a:t>
            </a:r>
          </a:p>
          <a:p>
            <a:r>
              <a:rPr lang="en-US" sz="1300" dirty="0"/>
              <a:t>            last = Next(last);</a:t>
            </a:r>
          </a:p>
          <a:p>
            <a:r>
              <a:rPr lang="en-US" sz="1300" dirty="0"/>
              <a:t>        </a:t>
            </a:r>
            <a:r>
              <a:rPr lang="en-US" sz="1300" dirty="0" smtClean="0"/>
              <a:t>}</a:t>
            </a:r>
            <a:endParaRPr lang="en-US" sz="1300" dirty="0"/>
          </a:p>
          <a:p>
            <a:r>
              <a:rPr lang="en-US" sz="1300" dirty="0"/>
              <a:t>        </a:t>
            </a:r>
            <a:r>
              <a:rPr lang="en-US" sz="1300" dirty="0" err="1"/>
              <a:t>InsertAfter</a:t>
            </a:r>
            <a:r>
              <a:rPr lang="en-US" sz="1300" dirty="0"/>
              <a:t>(</a:t>
            </a:r>
            <a:r>
              <a:rPr lang="en-US" sz="1300" dirty="0" err="1"/>
              <a:t>L,P,last</a:t>
            </a:r>
            <a:r>
              <a:rPr lang="en-US" sz="1300" dirty="0"/>
              <a:t>);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}</a:t>
            </a:r>
            <a:endParaRPr lang="id-ID" sz="1300" dirty="0"/>
          </a:p>
        </p:txBody>
      </p:sp>
      <p:sp>
        <p:nvSpPr>
          <p:cNvPr id="9" name="Rectangle 8"/>
          <p:cNvSpPr/>
          <p:nvPr/>
        </p:nvSpPr>
        <p:spPr>
          <a:xfrm>
            <a:off x="7010400" y="5562600"/>
            <a:ext cx="4724400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079917" y="5562600"/>
            <a:ext cx="4529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void </a:t>
            </a:r>
            <a:r>
              <a:rPr lang="en-US" sz="1500" dirty="0" err="1">
                <a:solidFill>
                  <a:schemeClr val="bg1"/>
                </a:solidFill>
              </a:rPr>
              <a:t>InsertAfter</a:t>
            </a:r>
            <a:r>
              <a:rPr lang="en-US" sz="1500" dirty="0">
                <a:solidFill>
                  <a:schemeClr val="bg1"/>
                </a:solidFill>
              </a:rPr>
              <a:t>(List *L, address P, address </a:t>
            </a:r>
            <a:r>
              <a:rPr lang="id-ID" sz="1500" dirty="0" smtClean="0">
                <a:solidFill>
                  <a:schemeClr val="bg1"/>
                </a:solidFill>
              </a:rPr>
              <a:t>last</a:t>
            </a:r>
            <a:r>
              <a:rPr lang="en-US" sz="1500" dirty="0" smtClean="0">
                <a:solidFill>
                  <a:schemeClr val="bg1"/>
                </a:solidFill>
              </a:rPr>
              <a:t>) </a:t>
            </a:r>
            <a:r>
              <a:rPr lang="en-US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Next(P) = </a:t>
            </a:r>
            <a:r>
              <a:rPr lang="en-US" sz="1500" dirty="0" smtClean="0">
                <a:solidFill>
                  <a:schemeClr val="bg1"/>
                </a:solidFill>
              </a:rPr>
              <a:t>Next(</a:t>
            </a:r>
            <a:r>
              <a:rPr lang="id-ID" sz="1500" dirty="0" smtClean="0">
                <a:solidFill>
                  <a:schemeClr val="bg1"/>
                </a:solidFill>
              </a:rPr>
              <a:t>last</a:t>
            </a:r>
            <a:r>
              <a:rPr lang="en-US" sz="1500" dirty="0" smtClean="0">
                <a:solidFill>
                  <a:schemeClr val="bg1"/>
                </a:solidFill>
              </a:rPr>
              <a:t>);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smtClean="0">
                <a:solidFill>
                  <a:schemeClr val="bg1"/>
                </a:solidFill>
              </a:rPr>
              <a:t>Next(</a:t>
            </a:r>
            <a:r>
              <a:rPr lang="id-ID" sz="1500" dirty="0" smtClean="0">
                <a:solidFill>
                  <a:schemeClr val="bg1"/>
                </a:solidFill>
              </a:rPr>
              <a:t>last</a:t>
            </a:r>
            <a:r>
              <a:rPr lang="en-US" sz="1500" dirty="0" smtClean="0">
                <a:solidFill>
                  <a:schemeClr val="bg1"/>
                </a:solidFill>
              </a:rPr>
              <a:t>) </a:t>
            </a:r>
            <a:r>
              <a:rPr lang="en-US" sz="1500" dirty="0">
                <a:solidFill>
                  <a:schemeClr val="bg1"/>
                </a:solidFill>
              </a:rPr>
              <a:t>= P;</a:t>
            </a:r>
          </a:p>
          <a:p>
            <a:r>
              <a:rPr lang="en-US" sz="1500" dirty="0">
                <a:solidFill>
                  <a:schemeClr val="bg1"/>
                </a:solidFill>
              </a:rPr>
              <a:t>}</a:t>
            </a:r>
            <a:endParaRPr lang="id-ID" sz="1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2" idx="2"/>
          </p:cNvCxnSpPr>
          <p:nvPr/>
        </p:nvCxnSpPr>
        <p:spPr>
          <a:xfrm>
            <a:off x="2281590" y="1960919"/>
            <a:ext cx="955020" cy="97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3"/>
            <a:endCxn id="41" idx="2"/>
          </p:cNvCxnSpPr>
          <p:nvPr/>
        </p:nvCxnSpPr>
        <p:spPr>
          <a:xfrm flipV="1">
            <a:off x="4118783" y="3527088"/>
            <a:ext cx="829081" cy="99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0" idx="2"/>
            <a:endCxn id="54" idx="0"/>
          </p:cNvCxnSpPr>
          <p:nvPr/>
        </p:nvCxnSpPr>
        <p:spPr>
          <a:xfrm flipH="1">
            <a:off x="3110671" y="3531827"/>
            <a:ext cx="756084" cy="71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5" grpId="0" animBg="1"/>
      <p:bldP spid="59" grpId="0"/>
      <p:bldP spid="31" grpId="0" animBg="1"/>
      <p:bldP spid="32" grpId="0"/>
      <p:bldP spid="35" grpId="0" animBg="1"/>
      <p:bldP spid="60" grpId="0"/>
      <p:bldP spid="61" grpId="0"/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id-ID" sz="3600"/>
              <a:t>address Search(List L, infotype X)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422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5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430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690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98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08865" y="3111058"/>
            <a:ext cx="100811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16977" y="3098660"/>
            <a:ext cx="50405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83633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First(L)</a:t>
            </a:r>
            <a:endParaRPr lang="en-GB" b="1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4934267" y="3386692"/>
            <a:ext cx="7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7202519" y="3374294"/>
            <a:ext cx="906346" cy="2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32305" y="1730845"/>
            <a:ext cx="10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Last(L)</a:t>
            </a:r>
            <a:endParaRPr lang="en-GB" b="1"/>
          </a:p>
        </p:txBody>
      </p:sp>
      <p:cxnSp>
        <p:nvCxnSpPr>
          <p:cNvPr id="13" name="Straight Arrow Connector 12"/>
          <p:cNvCxnSpPr>
            <a:stCxn id="9" idx="2"/>
            <a:endCxn id="3" idx="0"/>
          </p:cNvCxnSpPr>
          <p:nvPr/>
        </p:nvCxnSpPr>
        <p:spPr>
          <a:xfrm>
            <a:off x="3310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7" idx="0"/>
          </p:cNvCxnSpPr>
          <p:nvPr/>
        </p:nvCxnSpPr>
        <p:spPr>
          <a:xfrm flipH="1">
            <a:off x="8612921" y="2100178"/>
            <a:ext cx="739762" cy="101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51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011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Elemen List</a:t>
            </a: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51584" y="5885656"/>
            <a:ext cx="5040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037297" y="58450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Dummy@</a:t>
            </a:r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116978" y="3111058"/>
            <a:ext cx="507415" cy="5636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20336" y="3140968"/>
            <a:ext cx="504056" cy="5512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8253" y="5360299"/>
            <a:ext cx="293070" cy="328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08254" y="5360300"/>
            <a:ext cx="315639" cy="37295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1904" y="5363924"/>
            <a:ext cx="2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Menunjuk NIL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479130" y="4437112"/>
            <a:ext cx="14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/>
              <a:t>X = 3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6279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473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Variasi List dengan Dummy</vt:lpstr>
      <vt:lpstr>PowerPoint Presentation</vt:lpstr>
      <vt:lpstr>PowerPoint Presentation</vt:lpstr>
      <vt:lpstr>PowerPoint Presentation</vt:lpstr>
      <vt:lpstr>PowerPoint Presentation</vt:lpstr>
      <vt:lpstr>Header </vt:lpstr>
      <vt:lpstr>void InsVFirst(List *L, infotype X)</vt:lpstr>
      <vt:lpstr>void InsVLast(List *L,infotype X)</vt:lpstr>
      <vt:lpstr>address Search(List L, infotype X)</vt:lpstr>
      <vt:lpstr>address Search(List L, infotype X)</vt:lpstr>
      <vt:lpstr>address Search(List L, infotype X)</vt:lpstr>
      <vt:lpstr>PowerPoint Presentation</vt:lpstr>
    </vt:vector>
  </TitlesOfParts>
  <Company>pank5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pitra</dc:creator>
  <cp:lastModifiedBy>Ryfu</cp:lastModifiedBy>
  <cp:revision>24</cp:revision>
  <dcterms:created xsi:type="dcterms:W3CDTF">2012-11-12T22:33:07Z</dcterms:created>
  <dcterms:modified xsi:type="dcterms:W3CDTF">2016-10-15T06:31:34Z</dcterms:modified>
</cp:coreProperties>
</file>