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F287-C974-410B-B666-846C694E1049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2042-6576-4389-A04C-F435F4D18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76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F287-C974-410B-B666-846C694E1049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2042-6576-4389-A04C-F435F4D18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71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F287-C974-410B-B666-846C694E1049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2042-6576-4389-A04C-F435F4D18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23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F287-C974-410B-B666-846C694E1049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2042-6576-4389-A04C-F435F4D18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26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F287-C974-410B-B666-846C694E1049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2042-6576-4389-A04C-F435F4D18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48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F287-C974-410B-B666-846C694E1049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2042-6576-4389-A04C-F435F4D18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93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F287-C974-410B-B666-846C694E1049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2042-6576-4389-A04C-F435F4D18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99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F287-C974-410B-B666-846C694E1049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2042-6576-4389-A04C-F435F4D18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9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F287-C974-410B-B666-846C694E1049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2042-6576-4389-A04C-F435F4D18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7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F287-C974-410B-B666-846C694E1049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2042-6576-4389-A04C-F435F4D18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63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F287-C974-410B-B666-846C694E1049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2042-6576-4389-A04C-F435F4D18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96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1F287-C974-410B-B666-846C694E1049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42042-6576-4389-A04C-F435F4D18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44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</a:t>
            </a:r>
            <a:r>
              <a:rPr lang="en-US" dirty="0" err="1" smtClean="0"/>
              <a:t>Kombinasi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while(</a:t>
            </a:r>
            <a:r>
              <a:rPr lang="en-US" sz="2400" dirty="0" err="1" smtClean="0">
                <a:solidFill>
                  <a:srgbClr val="FF0000"/>
                </a:solidFill>
              </a:rPr>
              <a:t>kondisi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dirty="0" smtClean="0"/>
          </a:p>
          <a:p>
            <a:pPr marL="914400" lvl="2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{</a:t>
            </a:r>
          </a:p>
          <a:p>
            <a:pPr marL="914400" lvl="2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for(</a:t>
            </a:r>
            <a:r>
              <a:rPr lang="en-US" sz="2400" dirty="0" err="1" smtClean="0">
                <a:solidFill>
                  <a:srgbClr val="00B0F0"/>
                </a:solidFill>
              </a:rPr>
              <a:t>awal;batas;increment</a:t>
            </a:r>
            <a:r>
              <a:rPr lang="en-US" sz="2400" dirty="0" smtClean="0">
                <a:solidFill>
                  <a:srgbClr val="00B0F0"/>
                </a:solidFill>
              </a:rPr>
              <a:t>)</a:t>
            </a:r>
            <a:endParaRPr lang="en-US" sz="2400" dirty="0" smtClean="0"/>
          </a:p>
          <a:p>
            <a:pPr marL="914400" lvl="2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{</a:t>
            </a:r>
          </a:p>
          <a:p>
            <a:pPr marL="914400" lvl="2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do 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	{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		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increment;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	} while(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kondisi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2400" dirty="0" smtClean="0"/>
          </a:p>
          <a:p>
            <a:pPr marL="914400" lvl="2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}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increment;</a:t>
            </a:r>
            <a:r>
              <a:rPr lang="en-US" sz="2400" dirty="0">
                <a:solidFill>
                  <a:srgbClr val="FF0000"/>
                </a:solidFill>
              </a:rPr>
              <a:t>	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784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err="1" smtClean="0"/>
              <a:t>Buatlah</a:t>
            </a:r>
            <a:r>
              <a:rPr lang="en-US" dirty="0" smtClean="0"/>
              <a:t> 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kepoin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Buat</a:t>
            </a:r>
            <a:r>
              <a:rPr lang="en-US" dirty="0" smtClean="0"/>
              <a:t> program </a:t>
            </a:r>
            <a:r>
              <a:rPr lang="en-US" dirty="0" err="1" smtClean="0"/>
              <a:t>supaya</a:t>
            </a:r>
            <a:r>
              <a:rPr lang="en-US" dirty="0" smtClean="0"/>
              <a:t> bias </a:t>
            </a:r>
            <a:r>
              <a:rPr lang="en-US" dirty="0" err="1" smtClean="0"/>
              <a:t>menjawab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</a:p>
          <a:p>
            <a:pPr marL="914400" lvl="2" indent="0">
              <a:buNone/>
            </a:pPr>
            <a:r>
              <a:rPr lang="en-US" sz="2400" dirty="0" smtClean="0"/>
              <a:t>- </a:t>
            </a:r>
            <a:r>
              <a:rPr lang="en-US" sz="2400" dirty="0" err="1" smtClean="0"/>
              <a:t>Ujian</a:t>
            </a:r>
            <a:r>
              <a:rPr lang="en-US" sz="2400" dirty="0" smtClean="0"/>
              <a:t> </a:t>
            </a:r>
            <a:r>
              <a:rPr lang="en-US" sz="2400" dirty="0" err="1" smtClean="0"/>
              <a:t>berapa</a:t>
            </a:r>
            <a:r>
              <a:rPr lang="en-US" sz="2400" dirty="0" smtClean="0"/>
              <a:t> </a:t>
            </a:r>
            <a:r>
              <a:rPr lang="en-US" sz="2400" dirty="0" err="1" smtClean="0"/>
              <a:t>hari</a:t>
            </a:r>
            <a:r>
              <a:rPr lang="en-US" sz="2400" dirty="0" smtClean="0"/>
              <a:t> ? </a:t>
            </a:r>
          </a:p>
          <a:p>
            <a:pPr marL="914400" lvl="2" indent="0">
              <a:buNone/>
            </a:pPr>
            <a:r>
              <a:rPr lang="en-US" sz="2400" dirty="0" smtClean="0"/>
              <a:t>- </a:t>
            </a:r>
            <a:r>
              <a:rPr lang="en-US" sz="2400" dirty="0" err="1" smtClean="0"/>
              <a:t>Ujiannya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berapa</a:t>
            </a:r>
            <a:r>
              <a:rPr lang="en-US" sz="2400" dirty="0" smtClean="0"/>
              <a:t> </a:t>
            </a:r>
            <a:r>
              <a:rPr lang="en-US" sz="2400" dirty="0" err="1" smtClean="0"/>
              <a:t>makul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sehari</a:t>
            </a:r>
            <a:r>
              <a:rPr lang="en-US" sz="2400" dirty="0" smtClean="0"/>
              <a:t> ?</a:t>
            </a:r>
          </a:p>
          <a:p>
            <a:pPr marL="914400" lvl="2" indent="0">
              <a:buNone/>
            </a:pPr>
            <a:r>
              <a:rPr lang="en-US" sz="2400" dirty="0" smtClean="0"/>
              <a:t>- </a:t>
            </a:r>
            <a:r>
              <a:rPr lang="en-US" sz="2400" dirty="0" err="1" smtClean="0"/>
              <a:t>Ujiannya</a:t>
            </a:r>
            <a:r>
              <a:rPr lang="en-US" sz="2400" dirty="0" smtClean="0"/>
              <a:t> </a:t>
            </a:r>
            <a:r>
              <a:rPr lang="en-US" sz="2400" dirty="0" err="1" smtClean="0"/>
              <a:t>makul</a:t>
            </a:r>
            <a:r>
              <a:rPr lang="en-US" sz="2400" dirty="0" smtClean="0"/>
              <a:t> </a:t>
            </a:r>
            <a:r>
              <a:rPr lang="en-US" sz="2400" dirty="0" err="1" smtClean="0"/>
              <a:t>apa</a:t>
            </a:r>
            <a:r>
              <a:rPr lang="en-US" sz="2400" dirty="0" smtClean="0"/>
              <a:t> </a:t>
            </a:r>
            <a:r>
              <a:rPr lang="en-US" sz="2400" dirty="0" err="1" smtClean="0"/>
              <a:t>saja</a:t>
            </a:r>
            <a:r>
              <a:rPr lang="en-US" sz="2400" dirty="0" smtClean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866217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Output 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719" y="1690688"/>
            <a:ext cx="9604562" cy="481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26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 yang </a:t>
            </a:r>
            <a:r>
              <a:rPr lang="en-US" dirty="0" err="1"/>
              <a:t>dimaksudkan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letaknya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 yang </a:t>
            </a:r>
            <a:r>
              <a:rPr lang="en-US" dirty="0" err="1"/>
              <a:t>menggunakannya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Program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yang </a:t>
            </a:r>
            <a:r>
              <a:rPr lang="en-US" dirty="0" err="1"/>
              <a:t>jelas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(main())</a:t>
            </a:r>
            <a:r>
              <a:rPr lang="en-US" dirty="0" smtClean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pendek</a:t>
            </a:r>
            <a:r>
              <a:rPr lang="en-US" dirty="0"/>
              <a:t>,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dimengerti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berulang-ulang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4285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tambah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a,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jumlah</a:t>
            </a:r>
            <a:r>
              <a:rPr lang="en-US" dirty="0" smtClean="0"/>
              <a:t> = a + b;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jumlah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72783" y="2113433"/>
            <a:ext cx="1869141" cy="416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 Formal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57721" y="2113433"/>
            <a:ext cx="1402975" cy="416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8548" y="2088777"/>
            <a:ext cx="1320048" cy="416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</a:t>
            </a:r>
            <a:r>
              <a:rPr lang="en-US" dirty="0" err="1" smtClean="0"/>
              <a:t>Fungsi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6" idx="2"/>
          </p:cNvCxnSpPr>
          <p:nvPr/>
        </p:nvCxnSpPr>
        <p:spPr>
          <a:xfrm flipV="1">
            <a:off x="1143000" y="2505636"/>
            <a:ext cx="395572" cy="51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2"/>
          </p:cNvCxnSpPr>
          <p:nvPr/>
        </p:nvCxnSpPr>
        <p:spPr>
          <a:xfrm flipV="1">
            <a:off x="2045634" y="2530292"/>
            <a:ext cx="1013575" cy="49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2"/>
          </p:cNvCxnSpPr>
          <p:nvPr/>
        </p:nvCxnSpPr>
        <p:spPr>
          <a:xfrm flipV="1">
            <a:off x="3192278" y="2530292"/>
            <a:ext cx="1815076" cy="53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4096870" y="3804792"/>
            <a:ext cx="488576" cy="64545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14049" y="3943021"/>
            <a:ext cx="1896034" cy="36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Proses </a:t>
            </a:r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033691" y="5256349"/>
            <a:ext cx="1896034" cy="36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Balikan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>
          <a:xfrm flipV="1">
            <a:off x="3644153" y="5440849"/>
            <a:ext cx="1389538" cy="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462704" y="4450251"/>
            <a:ext cx="2662512" cy="1452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Ingat</a:t>
            </a:r>
            <a:r>
              <a:rPr lang="en-US" dirty="0" smtClean="0"/>
              <a:t> :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terletak</a:t>
            </a:r>
            <a:r>
              <a:rPr lang="en-US" dirty="0" smtClean="0"/>
              <a:t> </a:t>
            </a:r>
            <a:r>
              <a:rPr lang="en-US" dirty="0" err="1" smtClean="0"/>
              <a:t>terpisah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main()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51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main()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b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</a:t>
            </a:r>
            <a:r>
              <a:rPr lang="en-US" dirty="0" err="1" smtClean="0">
                <a:solidFill>
                  <a:srgbClr val="00B0F0"/>
                </a:solidFill>
              </a:rPr>
              <a:t>a</a:t>
            </a:r>
            <a:r>
              <a:rPr lang="en-US" dirty="0" smtClean="0"/>
              <a:t>);  </a:t>
            </a:r>
            <a:r>
              <a:rPr lang="en-US" dirty="0" err="1" smtClean="0"/>
              <a:t>scanf</a:t>
            </a:r>
            <a:r>
              <a:rPr lang="en-US" dirty="0"/>
              <a:t>(“%</a:t>
            </a:r>
            <a:r>
              <a:rPr lang="en-US" dirty="0" err="1"/>
              <a:t>d</a:t>
            </a:r>
            <a:r>
              <a:rPr lang="en-US" dirty="0" err="1" smtClean="0"/>
              <a:t>”,&amp;</a:t>
            </a:r>
            <a:r>
              <a:rPr lang="en-US" dirty="0" err="1" smtClean="0">
                <a:solidFill>
                  <a:srgbClr val="00B0F0"/>
                </a:solidFill>
              </a:rPr>
              <a:t>b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en-US" dirty="0" err="1" smtClean="0"/>
              <a:t>jumlah</a:t>
            </a:r>
            <a:r>
              <a:rPr lang="en-US" dirty="0" smtClean="0"/>
              <a:t> a + b = %d”, </a:t>
            </a:r>
            <a:r>
              <a:rPr lang="en-US" dirty="0" err="1" smtClean="0">
                <a:solidFill>
                  <a:srgbClr val="FF0000"/>
                </a:solidFill>
              </a:rPr>
              <a:t>tambah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00B0F0"/>
                </a:solidFill>
              </a:rPr>
              <a:t>a</a:t>
            </a:r>
            <a:r>
              <a:rPr lang="en-US" dirty="0" err="1" smtClean="0">
                <a:solidFill>
                  <a:srgbClr val="FF0000"/>
                </a:solidFill>
              </a:rPr>
              <a:t>,</a:t>
            </a:r>
            <a:r>
              <a:rPr lang="en-US" dirty="0" err="1" smtClean="0">
                <a:solidFill>
                  <a:srgbClr val="00B0F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194176" y="5325035"/>
            <a:ext cx="1828800" cy="3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 </a:t>
            </a:r>
            <a:r>
              <a:rPr lang="en-US" dirty="0" err="1" smtClean="0"/>
              <a:t>Aktual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7207624" y="4262718"/>
            <a:ext cx="900952" cy="106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38481" y="5325035"/>
            <a:ext cx="1515037" cy="3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/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 flipH="1">
            <a:off x="6096000" y="4222376"/>
            <a:ext cx="129988" cy="110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610599" y="1822450"/>
            <a:ext cx="2743201" cy="1056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Cara 1 :</a:t>
            </a:r>
          </a:p>
          <a:p>
            <a:pPr algn="just"/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ditampung</a:t>
            </a:r>
            <a:r>
              <a:rPr lang="en-US" dirty="0" smtClean="0"/>
              <a:t>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01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main()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b, </a:t>
            </a:r>
            <a:r>
              <a:rPr lang="en-US" dirty="0" err="1" smtClean="0">
                <a:solidFill>
                  <a:srgbClr val="00B050"/>
                </a:solidFill>
              </a:rPr>
              <a:t>jum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</a:t>
            </a:r>
            <a:r>
              <a:rPr lang="en-US" dirty="0" err="1" smtClean="0">
                <a:solidFill>
                  <a:srgbClr val="00B0F0"/>
                </a:solidFill>
              </a:rPr>
              <a:t>a</a:t>
            </a:r>
            <a:r>
              <a:rPr lang="en-US" dirty="0" smtClean="0"/>
              <a:t>);  </a:t>
            </a:r>
            <a:r>
              <a:rPr lang="en-US" dirty="0" err="1" smtClean="0"/>
              <a:t>scanf</a:t>
            </a:r>
            <a:r>
              <a:rPr lang="en-US" dirty="0"/>
              <a:t>(“%</a:t>
            </a:r>
            <a:r>
              <a:rPr lang="en-US" dirty="0" err="1"/>
              <a:t>d</a:t>
            </a:r>
            <a:r>
              <a:rPr lang="en-US" dirty="0" err="1" smtClean="0"/>
              <a:t>”,&amp;</a:t>
            </a:r>
            <a:r>
              <a:rPr lang="en-US" dirty="0" err="1" smtClean="0">
                <a:solidFill>
                  <a:srgbClr val="00B0F0"/>
                </a:solidFill>
              </a:rPr>
              <a:t>b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00B050"/>
                </a:solidFill>
              </a:rPr>
              <a:t>jum</a:t>
            </a:r>
            <a:r>
              <a:rPr lang="en-US" dirty="0" smtClean="0"/>
              <a:t> = </a:t>
            </a:r>
            <a:r>
              <a:rPr lang="en-US" dirty="0" err="1">
                <a:solidFill>
                  <a:srgbClr val="FF0000"/>
                </a:solidFill>
              </a:rPr>
              <a:t>tambah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a</a:t>
            </a:r>
            <a:r>
              <a:rPr lang="en-US" dirty="0" err="1">
                <a:solidFill>
                  <a:srgbClr val="FF0000"/>
                </a:solidFill>
              </a:rPr>
              <a:t>,</a:t>
            </a:r>
            <a:r>
              <a:rPr lang="en-US" dirty="0" err="1">
                <a:solidFill>
                  <a:srgbClr val="00B0F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en-US" dirty="0" err="1" smtClean="0"/>
              <a:t>jumlah</a:t>
            </a:r>
            <a:r>
              <a:rPr lang="en-US" dirty="0" smtClean="0"/>
              <a:t> a + b = %d”, </a:t>
            </a:r>
            <a:r>
              <a:rPr lang="en-US" dirty="0" err="1" smtClean="0">
                <a:solidFill>
                  <a:srgbClr val="00B050"/>
                </a:solidFill>
              </a:rPr>
              <a:t>jum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610599" y="1822450"/>
            <a:ext cx="2743201" cy="1056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Cara 1 :</a:t>
            </a:r>
          </a:p>
          <a:p>
            <a:pPr algn="just"/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ditampung</a:t>
            </a:r>
            <a:r>
              <a:rPr lang="en-US" dirty="0" smtClean="0"/>
              <a:t>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91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pengurangan</a:t>
            </a:r>
            <a:r>
              <a:rPr lang="en-US" dirty="0" smtClean="0"/>
              <a:t>, </a:t>
            </a:r>
            <a:r>
              <a:rPr lang="en-US" dirty="0" err="1" smtClean="0"/>
              <a:t>perkalian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pembagian</a:t>
            </a:r>
            <a:r>
              <a:rPr lang="en-US" dirty="0" smtClean="0"/>
              <a:t> 2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panggil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main().</a:t>
            </a:r>
          </a:p>
        </p:txBody>
      </p:sp>
    </p:spTree>
    <p:extLst>
      <p:ext uri="{BB962C8B-B14F-4D97-AF65-F5344CB8AC3E}">
        <p14:creationId xmlns:p14="http://schemas.microsoft.com/office/powerpoint/2010/main" val="2848650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30" y="28393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 smtClean="0"/>
              <a:t>Terimakasih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6286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Loop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mengulang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statement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program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nn-NO" dirty="0" smtClean="0"/>
              <a:t>Syntax :</a:t>
            </a:r>
            <a:endParaRPr lang="nn-NO" b="0" dirty="0" smtClean="0">
              <a:effectLst/>
            </a:endParaRPr>
          </a:p>
          <a:p>
            <a:pPr marL="0" indent="0">
              <a:buNone/>
            </a:pPr>
            <a:r>
              <a:rPr lang="nn-NO" dirty="0" smtClean="0"/>
              <a:t>	</a:t>
            </a:r>
            <a:r>
              <a:rPr lang="nn-NO" dirty="0" smtClean="0">
                <a:solidFill>
                  <a:schemeClr val="accent6"/>
                </a:solidFill>
              </a:rPr>
              <a:t>int i;</a:t>
            </a:r>
            <a:endParaRPr lang="nn-NO" b="0" dirty="0" smtClean="0">
              <a:solidFill>
                <a:schemeClr val="accent6"/>
              </a:solidFill>
              <a:effectLst/>
            </a:endParaRPr>
          </a:p>
          <a:p>
            <a:pPr marL="0" indent="0">
              <a:buNone/>
            </a:pPr>
            <a:r>
              <a:rPr lang="nn-NO" dirty="0" smtClean="0"/>
              <a:t>		</a:t>
            </a:r>
            <a:r>
              <a:rPr lang="nn-NO" dirty="0" smtClean="0">
                <a:solidFill>
                  <a:srgbClr val="FF0000"/>
                </a:solidFill>
              </a:rPr>
              <a:t>for( i=0 ; i&lt;n ; i++)</a:t>
            </a:r>
          </a:p>
          <a:p>
            <a:pPr marL="0" indent="0">
              <a:buNone/>
            </a:pPr>
            <a:r>
              <a:rPr lang="nn-NO" dirty="0">
                <a:solidFill>
                  <a:srgbClr val="FF0000"/>
                </a:solidFill>
              </a:rPr>
              <a:t>	</a:t>
            </a:r>
            <a:r>
              <a:rPr lang="nn-NO" dirty="0" smtClean="0">
                <a:solidFill>
                  <a:srgbClr val="FF0000"/>
                </a:solidFill>
              </a:rPr>
              <a:t>	{</a:t>
            </a:r>
            <a:endParaRPr lang="nn-NO" b="0" dirty="0" smtClean="0">
              <a:solidFill>
                <a:srgbClr val="FF0000"/>
              </a:solidFill>
              <a:effectLst/>
            </a:endParaRPr>
          </a:p>
          <a:p>
            <a:pPr marL="0" indent="0">
              <a:buNone/>
            </a:pPr>
            <a:r>
              <a:rPr lang="nn-NO" dirty="0" smtClean="0"/>
              <a:t>			</a:t>
            </a:r>
            <a:r>
              <a:rPr lang="nn-NO" dirty="0" smtClean="0">
                <a:solidFill>
                  <a:srgbClr val="00B0F0"/>
                </a:solidFill>
              </a:rPr>
              <a:t>Statement;    //ngapain aja ketika proses loop</a:t>
            </a:r>
            <a:endParaRPr lang="nn-NO" b="0" dirty="0" smtClean="0">
              <a:solidFill>
                <a:srgbClr val="00B0F0"/>
              </a:solidFill>
              <a:effectLst/>
            </a:endParaRPr>
          </a:p>
          <a:p>
            <a:pPr marL="0" indent="0">
              <a:buNone/>
            </a:pPr>
            <a:r>
              <a:rPr lang="nn-NO" dirty="0" smtClean="0"/>
              <a:t>		</a:t>
            </a:r>
            <a:r>
              <a:rPr lang="nn-NO" dirty="0" smtClean="0">
                <a:solidFill>
                  <a:srgbClr val="FF0000"/>
                </a:solidFill>
              </a:rPr>
              <a:t>}</a:t>
            </a:r>
            <a:r>
              <a:rPr lang="nn-NO" b="0" dirty="0" smtClean="0">
                <a:effectLst/>
              </a:rPr>
              <a:t/>
            </a:r>
            <a:br>
              <a:rPr lang="nn-NO" b="0" dirty="0" smtClean="0">
                <a:effectLst/>
              </a:rPr>
            </a:br>
            <a:r>
              <a:rPr lang="nn-NO" dirty="0" smtClean="0"/>
              <a:t>Perulangan diatas akan dimulai dari </a:t>
            </a:r>
            <a:r>
              <a:rPr lang="nn-NO" dirty="0" smtClean="0">
                <a:solidFill>
                  <a:schemeClr val="accent2"/>
                </a:solidFill>
              </a:rPr>
              <a:t>0 </a:t>
            </a:r>
            <a:r>
              <a:rPr lang="nn-NO" dirty="0" smtClean="0"/>
              <a:t>dan akan berhenti ketika</a:t>
            </a:r>
            <a:r>
              <a:rPr lang="nn-NO" dirty="0" smtClean="0">
                <a:solidFill>
                  <a:schemeClr val="accent2"/>
                </a:solidFill>
              </a:rPr>
              <a:t> &lt; 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45660" y="2702859"/>
            <a:ext cx="1425388" cy="34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86195" y="2702859"/>
            <a:ext cx="1712263" cy="34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Berhenti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13605" y="2702858"/>
            <a:ext cx="1712263" cy="34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Iterasi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958353" y="3052481"/>
            <a:ext cx="470647" cy="94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886195" y="3052481"/>
            <a:ext cx="876308" cy="978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75630" y="3052481"/>
            <a:ext cx="2194106" cy="996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064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for()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221" y="1850044"/>
            <a:ext cx="4913779" cy="42011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541" y="1850044"/>
            <a:ext cx="5141259" cy="288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70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While() { do 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Syntax :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= 0</a:t>
            </a:r>
            <a:r>
              <a:rPr lang="en-US" dirty="0" smtClean="0"/>
              <a:t>;  </a:t>
            </a:r>
            <a:r>
              <a:rPr lang="en-US" dirty="0" smtClean="0">
                <a:solidFill>
                  <a:schemeClr val="accent6"/>
                </a:solidFill>
              </a:rPr>
              <a:t>//</a:t>
            </a:r>
            <a:r>
              <a:rPr lang="en-US" dirty="0" err="1" smtClean="0">
                <a:solidFill>
                  <a:schemeClr val="accent6"/>
                </a:solidFill>
              </a:rPr>
              <a:t>kondisi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awal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variablenya</a:t>
            </a:r>
            <a:endParaRPr lang="en-US" b="0" dirty="0" smtClean="0">
              <a:solidFill>
                <a:schemeClr val="accent6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while 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&lt; n) </a:t>
            </a:r>
            <a:r>
              <a:rPr lang="en-US" dirty="0" smtClean="0">
                <a:solidFill>
                  <a:schemeClr val="accent6"/>
                </a:solidFill>
              </a:rPr>
              <a:t>// </a:t>
            </a:r>
            <a:r>
              <a:rPr lang="en-US" dirty="0" err="1" smtClean="0">
                <a:solidFill>
                  <a:schemeClr val="accent6"/>
                </a:solidFill>
              </a:rPr>
              <a:t>baca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aja</a:t>
            </a:r>
            <a:r>
              <a:rPr lang="en-US" dirty="0" smtClean="0">
                <a:solidFill>
                  <a:schemeClr val="accent6"/>
                </a:solidFill>
              </a:rPr>
              <a:t> “</a:t>
            </a:r>
            <a:r>
              <a:rPr lang="en-US" dirty="0" err="1" smtClean="0">
                <a:solidFill>
                  <a:schemeClr val="accent6"/>
                </a:solidFill>
              </a:rPr>
              <a:t>ketika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i</a:t>
            </a:r>
            <a:r>
              <a:rPr lang="en-US" dirty="0" smtClean="0">
                <a:solidFill>
                  <a:schemeClr val="accent6"/>
                </a:solidFill>
              </a:rPr>
              <a:t> &lt; n </a:t>
            </a:r>
            <a:r>
              <a:rPr lang="en-US" dirty="0" err="1" smtClean="0">
                <a:solidFill>
                  <a:schemeClr val="accent6"/>
                </a:solidFill>
              </a:rPr>
              <a:t>maka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perulangan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dikerjakan</a:t>
            </a:r>
            <a:r>
              <a:rPr lang="en-US" dirty="0" smtClean="0">
                <a:solidFill>
                  <a:schemeClr val="accent6"/>
                </a:solidFill>
              </a:rPr>
              <a:t>”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{</a:t>
            </a:r>
            <a:endParaRPr lang="en-US" b="0" dirty="0" smtClean="0">
              <a:solidFill>
                <a:srgbClr val="FF0000"/>
              </a:solidFill>
              <a:effectLst/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Statement; </a:t>
            </a:r>
            <a:r>
              <a:rPr lang="en-US" dirty="0" smtClean="0">
                <a:solidFill>
                  <a:schemeClr val="accent6"/>
                </a:solidFill>
              </a:rPr>
              <a:t>//</a:t>
            </a:r>
            <a:r>
              <a:rPr lang="en-US" dirty="0" err="1" smtClean="0">
                <a:solidFill>
                  <a:schemeClr val="accent6"/>
                </a:solidFill>
              </a:rPr>
              <a:t>ngapain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aja</a:t>
            </a:r>
            <a:endParaRPr lang="en-US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++;  </a:t>
            </a:r>
            <a:r>
              <a:rPr lang="en-US" dirty="0" smtClean="0">
                <a:solidFill>
                  <a:schemeClr val="accent6"/>
                </a:solidFill>
              </a:rPr>
              <a:t>// </a:t>
            </a:r>
            <a:r>
              <a:rPr lang="en-US" dirty="0" err="1" smtClean="0">
                <a:solidFill>
                  <a:schemeClr val="accent6"/>
                </a:solidFill>
              </a:rPr>
              <a:t>supaya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loopnya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bisa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berhenti</a:t>
            </a:r>
            <a:endParaRPr lang="en-US" b="0" dirty="0" smtClean="0">
              <a:solidFill>
                <a:schemeClr val="accent6"/>
              </a:solidFill>
              <a:effectLst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nn-NO" dirty="0" smtClean="0"/>
              <a:t>Perulangan diatas akan dimulai dari </a:t>
            </a:r>
            <a:r>
              <a:rPr lang="nn-NO" dirty="0" smtClean="0">
                <a:solidFill>
                  <a:schemeClr val="accent2"/>
                </a:solidFill>
              </a:rPr>
              <a:t>0 </a:t>
            </a:r>
            <a:r>
              <a:rPr lang="nn-NO" dirty="0" smtClean="0"/>
              <a:t>dan akan berhenti ketika</a:t>
            </a:r>
            <a:r>
              <a:rPr lang="nn-NO" dirty="0" smtClean="0">
                <a:solidFill>
                  <a:schemeClr val="accent2"/>
                </a:solidFill>
              </a:rPr>
              <a:t> &lt; 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5309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While() { do }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358" y="2287915"/>
            <a:ext cx="5022477" cy="39664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223" y="2287915"/>
            <a:ext cx="5221322" cy="171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84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o{ } while()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Syntax :				</a:t>
            </a:r>
          </a:p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0</a:t>
            </a:r>
            <a:r>
              <a:rPr lang="en-US" dirty="0" smtClean="0"/>
              <a:t>;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do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{</a:t>
            </a:r>
            <a:endParaRPr lang="en-US" b="0" dirty="0" smtClean="0">
              <a:solidFill>
                <a:srgbClr val="FF0000"/>
              </a:solidFill>
              <a:effectLst/>
            </a:endParaRP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70C0"/>
                </a:solidFill>
              </a:rPr>
              <a:t>Statement(s);</a:t>
            </a:r>
            <a:endParaRPr lang="en-US" b="0" dirty="0" smtClean="0">
              <a:solidFill>
                <a:srgbClr val="0070C0"/>
              </a:solidFill>
              <a:effectLst/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		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++;</a:t>
            </a:r>
            <a:endParaRPr lang="en-US" b="0" dirty="0" smtClean="0">
              <a:solidFill>
                <a:srgbClr val="FF0000"/>
              </a:solidFill>
              <a:effectLst/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while(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 </a:t>
            </a:r>
            <a:r>
              <a:rPr lang="en-US" dirty="0" err="1">
                <a:solidFill>
                  <a:srgbClr val="FF0000"/>
                </a:solidFill>
              </a:rPr>
              <a:t>batasan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63671" y="1690688"/>
            <a:ext cx="619012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perulangan</a:t>
            </a:r>
            <a:r>
              <a:rPr lang="en-US" sz="3200" dirty="0"/>
              <a:t> </a:t>
            </a:r>
            <a:r>
              <a:rPr lang="en-US" sz="3200" dirty="0" err="1" smtClean="0"/>
              <a:t>menggunakan</a:t>
            </a:r>
            <a:r>
              <a:rPr lang="en-US" sz="3200" dirty="0" smtClean="0"/>
              <a:t> do while, statement </a:t>
            </a:r>
            <a:r>
              <a:rPr lang="en-US" sz="3200" dirty="0" err="1" smtClean="0"/>
              <a:t>akan</a:t>
            </a:r>
            <a:r>
              <a:rPr lang="en-US" sz="3200" dirty="0" smtClean="0"/>
              <a:t> </a:t>
            </a:r>
            <a:r>
              <a:rPr lang="en-US" sz="3200" dirty="0" err="1" smtClean="0"/>
              <a:t>dikerjakan</a:t>
            </a:r>
            <a:r>
              <a:rPr lang="en-US" sz="3200" dirty="0" smtClean="0"/>
              <a:t> </a:t>
            </a:r>
            <a:r>
              <a:rPr lang="en-US" sz="3200" dirty="0"/>
              <a:t>minimal </a:t>
            </a:r>
            <a:r>
              <a:rPr lang="en-US" sz="3200" dirty="0" err="1" smtClean="0"/>
              <a:t>satu</a:t>
            </a:r>
            <a:r>
              <a:rPr lang="en-US" sz="3200" dirty="0" smtClean="0"/>
              <a:t> kali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67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for()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2800" dirty="0" smtClean="0"/>
              <a:t>Syntax :</a:t>
            </a:r>
          </a:p>
          <a:p>
            <a:pPr marL="914400" lvl="2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for ( </a:t>
            </a:r>
            <a:r>
              <a:rPr lang="en-US" sz="2800" dirty="0" err="1" smtClean="0">
                <a:solidFill>
                  <a:srgbClr val="FF0000"/>
                </a:solidFill>
              </a:rPr>
              <a:t>awal</a:t>
            </a:r>
            <a:r>
              <a:rPr lang="en-US" sz="2800" dirty="0" smtClean="0">
                <a:solidFill>
                  <a:srgbClr val="FF0000"/>
                </a:solidFill>
              </a:rPr>
              <a:t>; </a:t>
            </a:r>
            <a:r>
              <a:rPr lang="en-US" sz="2800" dirty="0" err="1" smtClean="0">
                <a:solidFill>
                  <a:srgbClr val="FF0000"/>
                </a:solidFill>
              </a:rPr>
              <a:t>berhenti</a:t>
            </a:r>
            <a:r>
              <a:rPr lang="en-US" sz="2800" dirty="0" smtClean="0">
                <a:solidFill>
                  <a:srgbClr val="FF0000"/>
                </a:solidFill>
              </a:rPr>
              <a:t>; increment ) </a:t>
            </a:r>
          </a:p>
          <a:p>
            <a:pPr marL="914400" lvl="2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{</a:t>
            </a:r>
          </a:p>
          <a:p>
            <a:pPr marL="914400" lvl="2" indent="0">
              <a:buNone/>
            </a:pPr>
            <a:r>
              <a:rPr lang="en-US" sz="2800" dirty="0" smtClean="0"/>
              <a:t>  	 </a:t>
            </a:r>
            <a:r>
              <a:rPr lang="en-US" sz="2800" dirty="0" smtClean="0">
                <a:solidFill>
                  <a:srgbClr val="0070C0"/>
                </a:solidFill>
              </a:rPr>
              <a:t>for ( </a:t>
            </a:r>
            <a:r>
              <a:rPr lang="en-US" sz="2800" dirty="0" err="1" smtClean="0">
                <a:solidFill>
                  <a:srgbClr val="0070C0"/>
                </a:solidFill>
              </a:rPr>
              <a:t>awal</a:t>
            </a:r>
            <a:r>
              <a:rPr lang="en-US" sz="2800" dirty="0" smtClean="0">
                <a:solidFill>
                  <a:srgbClr val="0070C0"/>
                </a:solidFill>
              </a:rPr>
              <a:t>; </a:t>
            </a:r>
            <a:r>
              <a:rPr lang="en-US" sz="2800" dirty="0" err="1" smtClean="0">
                <a:solidFill>
                  <a:srgbClr val="0070C0"/>
                </a:solidFill>
              </a:rPr>
              <a:t>berhenti</a:t>
            </a:r>
            <a:r>
              <a:rPr lang="en-US" sz="2800" dirty="0" smtClean="0">
                <a:solidFill>
                  <a:srgbClr val="0070C0"/>
                </a:solidFill>
              </a:rPr>
              <a:t>; increment ) 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{</a:t>
            </a:r>
          </a:p>
          <a:p>
            <a:pPr marL="914400" lvl="2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      	statement(s);</a:t>
            </a:r>
          </a:p>
          <a:p>
            <a:pPr marL="914400" lvl="2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	}</a:t>
            </a:r>
          </a:p>
          <a:p>
            <a:pPr marL="914400" lvl="2" indent="0">
              <a:buNone/>
            </a:pPr>
            <a:r>
              <a:rPr lang="en-US" sz="2800" dirty="0" smtClean="0"/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statement(s);</a:t>
            </a:r>
          </a:p>
          <a:p>
            <a:pPr marL="914400" lvl="2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2092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</a:t>
            </a:r>
            <a:r>
              <a:rPr lang="en-US" dirty="0"/>
              <a:t>w</a:t>
            </a:r>
            <a:r>
              <a:rPr lang="en-US" dirty="0" smtClean="0"/>
              <a:t>hile()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2400" dirty="0" smtClean="0"/>
              <a:t>Syntax :</a:t>
            </a:r>
          </a:p>
          <a:p>
            <a:pPr marL="914400" lvl="2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while(condition)</a:t>
            </a:r>
          </a:p>
          <a:p>
            <a:pPr marL="914400" lvl="2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{</a:t>
            </a:r>
          </a:p>
          <a:p>
            <a:pPr marL="914400" lvl="2" indent="0">
              <a:buNone/>
            </a:pPr>
            <a:r>
              <a:rPr lang="en-US" sz="2400" dirty="0" smtClean="0"/>
              <a:t>   	</a:t>
            </a:r>
            <a:r>
              <a:rPr lang="en-US" sz="2400" dirty="0" smtClean="0">
                <a:solidFill>
                  <a:srgbClr val="0070C0"/>
                </a:solidFill>
              </a:rPr>
              <a:t>while(condition)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 {</a:t>
            </a:r>
          </a:p>
          <a:p>
            <a:pPr marL="914400" lvl="2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    		statement(s);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increment </a:t>
            </a:r>
            <a:r>
              <a:rPr lang="en-US" sz="2400" dirty="0" smtClean="0">
                <a:solidFill>
                  <a:srgbClr val="0070C0"/>
                </a:solidFill>
              </a:rPr>
              <a:t>;</a:t>
            </a:r>
          </a:p>
          <a:p>
            <a:pPr marL="914400" lvl="2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	 }</a:t>
            </a:r>
            <a:r>
              <a:rPr lang="en-US" sz="2400" dirty="0" smtClean="0"/>
              <a:t>	</a:t>
            </a:r>
          </a:p>
          <a:p>
            <a:pPr marL="914400" lvl="2" indent="0">
              <a:buNone/>
            </a:pP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statement(s);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increment;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}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329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do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do </a:t>
            </a:r>
            <a:r>
              <a:rPr lang="en-US" sz="3200" dirty="0" smtClean="0"/>
              <a:t>{</a:t>
            </a:r>
            <a:endParaRPr lang="en-US" sz="3200" dirty="0"/>
          </a:p>
          <a:p>
            <a:pPr marL="914400" lvl="2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  </a:t>
            </a:r>
            <a:r>
              <a:rPr lang="en-US" sz="3200" dirty="0" smtClean="0">
                <a:solidFill>
                  <a:srgbClr val="FF00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statement(s</a:t>
            </a:r>
            <a:r>
              <a:rPr lang="en-US" sz="3200" dirty="0" smtClean="0">
                <a:solidFill>
                  <a:srgbClr val="FF0000"/>
                </a:solidFill>
              </a:rPr>
              <a:t>);</a:t>
            </a:r>
            <a:r>
              <a:rPr lang="en-US" sz="3200" dirty="0"/>
              <a:t>	</a:t>
            </a:r>
          </a:p>
          <a:p>
            <a:pPr marL="914400" lvl="2" indent="0">
              <a:buNone/>
            </a:pPr>
            <a:r>
              <a:rPr lang="en-US" sz="3200" dirty="0"/>
              <a:t>   </a:t>
            </a:r>
            <a:r>
              <a:rPr lang="en-US" sz="3200" dirty="0" smtClean="0"/>
              <a:t>    </a:t>
            </a:r>
            <a:r>
              <a:rPr lang="en-US" sz="3200" dirty="0" smtClean="0">
                <a:solidFill>
                  <a:srgbClr val="0070C0"/>
                </a:solidFill>
              </a:rPr>
              <a:t>do </a:t>
            </a:r>
            <a:r>
              <a:rPr lang="en-US" sz="3200" dirty="0">
                <a:solidFill>
                  <a:srgbClr val="FFC000"/>
                </a:solidFill>
              </a:rPr>
              <a:t>{</a:t>
            </a:r>
          </a:p>
          <a:p>
            <a:pPr marL="914400" lvl="2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      </a:t>
            </a:r>
            <a:r>
              <a:rPr lang="en-US" sz="3200" dirty="0" smtClean="0">
                <a:solidFill>
                  <a:srgbClr val="0070C0"/>
                </a:solidFill>
              </a:rPr>
              <a:t>        statement(s);</a:t>
            </a:r>
          </a:p>
          <a:p>
            <a:pPr marL="914400" lvl="2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	</a:t>
            </a:r>
            <a:r>
              <a:rPr lang="en-US" sz="3200" dirty="0" smtClean="0">
                <a:solidFill>
                  <a:srgbClr val="0070C0"/>
                </a:solidFill>
              </a:rPr>
              <a:t>  	</a:t>
            </a:r>
            <a:r>
              <a:rPr lang="en-US" sz="3200" dirty="0" smtClean="0">
                <a:solidFill>
                  <a:srgbClr val="0070C0"/>
                </a:solidFill>
              </a:rPr>
              <a:t>increment;</a:t>
            </a:r>
            <a:endParaRPr lang="en-US" sz="3200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   </a:t>
            </a:r>
            <a:r>
              <a:rPr lang="en-US" sz="3200" dirty="0" smtClean="0">
                <a:solidFill>
                  <a:srgbClr val="0070C0"/>
                </a:solidFill>
              </a:rPr>
              <a:t>          </a:t>
            </a:r>
            <a:r>
              <a:rPr lang="en-US" sz="3200" dirty="0" smtClean="0">
                <a:solidFill>
                  <a:srgbClr val="FFC000"/>
                </a:solidFill>
              </a:rPr>
              <a:t>}</a:t>
            </a:r>
            <a:r>
              <a:rPr lang="en-US" sz="3200" dirty="0">
                <a:solidFill>
                  <a:srgbClr val="0070C0"/>
                </a:solidFill>
              </a:rPr>
              <a:t>while( </a:t>
            </a:r>
            <a:r>
              <a:rPr lang="en-US" sz="3200" dirty="0" smtClean="0">
                <a:solidFill>
                  <a:srgbClr val="0070C0"/>
                </a:solidFill>
              </a:rPr>
              <a:t>condition </a:t>
            </a:r>
            <a:r>
              <a:rPr lang="en-US" sz="3200" dirty="0">
                <a:solidFill>
                  <a:srgbClr val="0070C0"/>
                </a:solidFill>
              </a:rPr>
              <a:t>);</a:t>
            </a:r>
          </a:p>
          <a:p>
            <a:pPr marL="914400" lvl="2" indent="0">
              <a:buNone/>
            </a:pPr>
            <a:r>
              <a:rPr lang="en-US" sz="3200" dirty="0" smtClean="0"/>
              <a:t>       </a:t>
            </a:r>
            <a:r>
              <a:rPr lang="en-US" sz="3200" dirty="0" smtClean="0">
                <a:solidFill>
                  <a:srgbClr val="FF0000"/>
                </a:solidFill>
              </a:rPr>
              <a:t>increment;</a:t>
            </a:r>
            <a:endParaRPr lang="en-US" sz="3200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sz="3200" dirty="0"/>
              <a:t>}</a:t>
            </a:r>
            <a:r>
              <a:rPr lang="en-US" sz="3200" dirty="0">
                <a:solidFill>
                  <a:srgbClr val="FF0000"/>
                </a:solidFill>
              </a:rPr>
              <a:t>while( </a:t>
            </a:r>
            <a:r>
              <a:rPr lang="en-US" sz="3200" dirty="0" smtClean="0">
                <a:solidFill>
                  <a:srgbClr val="FF0000"/>
                </a:solidFill>
              </a:rPr>
              <a:t>condition );	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47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306</Words>
  <Application>Microsoft Office PowerPoint</Application>
  <PresentationFormat>Widescreen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Pertemuan 8</vt:lpstr>
      <vt:lpstr>for()</vt:lpstr>
      <vt:lpstr>for()</vt:lpstr>
      <vt:lpstr>While() { do }</vt:lpstr>
      <vt:lpstr>While() { do }</vt:lpstr>
      <vt:lpstr>do{ } while()</vt:lpstr>
      <vt:lpstr>Nested Loop for()</vt:lpstr>
      <vt:lpstr>Nested Loop while()</vt:lpstr>
      <vt:lpstr>Nested Loop do while</vt:lpstr>
      <vt:lpstr>Nested Loop Kombinasi</vt:lpstr>
      <vt:lpstr>Contoh kasus</vt:lpstr>
      <vt:lpstr>Contoh Output Program</vt:lpstr>
      <vt:lpstr>Fungsi</vt:lpstr>
      <vt:lpstr>Contoh Fungsi</vt:lpstr>
      <vt:lpstr>Memanggil fungsi pada main()</vt:lpstr>
      <vt:lpstr>Memanggil fungsi pada main()</vt:lpstr>
      <vt:lpstr>Latihan</vt:lpstr>
      <vt:lpstr>Terimakasih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8</dc:title>
  <dc:creator>Ansor</dc:creator>
  <cp:lastModifiedBy>Ansor</cp:lastModifiedBy>
  <cp:revision>41</cp:revision>
  <dcterms:created xsi:type="dcterms:W3CDTF">2015-11-14T17:49:56Z</dcterms:created>
  <dcterms:modified xsi:type="dcterms:W3CDTF">2015-11-15T17:18:17Z</dcterms:modified>
</cp:coreProperties>
</file>