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67" r:id="rId3"/>
    <p:sldId id="259" r:id="rId4"/>
    <p:sldId id="266" r:id="rId5"/>
    <p:sldId id="271" r:id="rId6"/>
    <p:sldId id="270" r:id="rId7"/>
    <p:sldId id="269" r:id="rId8"/>
    <p:sldId id="268" r:id="rId9"/>
    <p:sldId id="263" r:id="rId10"/>
    <p:sldId id="265" r:id="rId11"/>
    <p:sldId id="260" r:id="rId12"/>
    <p:sldId id="26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9F2D2E5-EB81-423C-91CA-6F7C9A556F54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E358764-5773-4F6F-9EEF-4BF4485A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4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D2E5-EB81-423C-91CA-6F7C9A556F54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58764-5773-4F6F-9EEF-4BF4485A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6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D2E5-EB81-423C-91CA-6F7C9A556F54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58764-5773-4F6F-9EEF-4BF4485A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4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D2E5-EB81-423C-91CA-6F7C9A556F54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58764-5773-4F6F-9EEF-4BF4485A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52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D2E5-EB81-423C-91CA-6F7C9A556F54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58764-5773-4F6F-9EEF-4BF4485A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8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D2E5-EB81-423C-91CA-6F7C9A556F54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58764-5773-4F6F-9EEF-4BF4485A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4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D2E5-EB81-423C-91CA-6F7C9A556F54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58764-5773-4F6F-9EEF-4BF4485A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0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D2E5-EB81-423C-91CA-6F7C9A556F54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58764-5773-4F6F-9EEF-4BF4485A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6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D2E5-EB81-423C-91CA-6F7C9A556F54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58764-5773-4F6F-9EEF-4BF4485A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36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D2E5-EB81-423C-91CA-6F7C9A556F54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E358764-5773-4F6F-9EEF-4BF4485A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5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9F2D2E5-EB81-423C-91CA-6F7C9A556F54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E358764-5773-4F6F-9EEF-4BF4485A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8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79F2D2E5-EB81-423C-91CA-6F7C9A556F54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E358764-5773-4F6F-9EEF-4BF4485A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2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41BE7-7CC5-4616-9AE1-5BBC5AC6B7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Mortgage Delinquency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300E1-3412-474F-85D5-03800F246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By Chinedum Ibeabuchi</a:t>
            </a:r>
          </a:p>
        </p:txBody>
      </p:sp>
      <p:pic>
        <p:nvPicPr>
          <p:cNvPr id="4" name="Picture 4" descr="Kaggle - Wikipedia">
            <a:extLst>
              <a:ext uri="{FF2B5EF4-FFF2-40B4-BE49-F238E27FC236}">
                <a16:creationId xmlns:a16="http://schemas.microsoft.com/office/drawing/2014/main" id="{6765DC06-1153-4C59-B290-2C0DED6A9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77" y="6240298"/>
            <a:ext cx="1393399" cy="53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16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94203C-047B-4AEB-968F-3DA0300D6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15A7A7E7-5781-4FB7-9571-B2EE489F9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53452"/>
              </p:ext>
            </p:extLst>
          </p:nvPr>
        </p:nvGraphicFramePr>
        <p:xfrm>
          <a:off x="857250" y="1447800"/>
          <a:ext cx="5905500" cy="3200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{6E25E649-3F16-4E02-A733-19D2CDBF48F0}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999654982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564773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Classifier Algorithm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ROC AUC (Test)</a:t>
                      </a:r>
                      <a:endParaRPr lang="en-US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249162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Ridge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0.73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419009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Stochastic Gradient Descent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0.64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045028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Gaussian Naïve Bayes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0.69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822453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Decision Tree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0.54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310305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AdaBoost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0.74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881749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Random Forest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0.71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82243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XGBoost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0.74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6096942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8FB9A2-80DA-49E1-9EE9-46743B8D7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Prep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Default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Top three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SMOTE/ADASYN</a:t>
            </a:r>
          </a:p>
        </p:txBody>
      </p:sp>
    </p:spTree>
    <p:extLst>
      <p:ext uri="{BB962C8B-B14F-4D97-AF65-F5344CB8AC3E}">
        <p14:creationId xmlns:p14="http://schemas.microsoft.com/office/powerpoint/2010/main" val="2739016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194A79E-B74C-43E8-9A45-8B893C421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FB90A8-D3FA-4B84-A2FF-5E9DDCD87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3212" y="499533"/>
            <a:ext cx="3401568" cy="1920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AF6F4CE5-E344-4A48-BA8B-D582EB185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77" y="640080"/>
            <a:ext cx="5866772" cy="5588101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8CF648-BA22-49E9-910E-E6269588C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73212" y="2419773"/>
            <a:ext cx="3401568" cy="335809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Classifier</a:t>
            </a:r>
          </a:p>
          <a:p>
            <a:pPr marL="285750" indent="-28575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Test/Train ROC AUCs similar</a:t>
            </a:r>
          </a:p>
          <a:p>
            <a:pPr marL="285750" indent="-28575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improvement from SMOTE/ADASYN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05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>
            <a:extLst>
              <a:ext uri="{FF2B5EF4-FFF2-40B4-BE49-F238E27FC236}">
                <a16:creationId xmlns:a16="http://schemas.microsoft.com/office/drawing/2014/main" id="{6194A79E-B74C-43E8-9A45-8B893C421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FB90A8-D3FA-4B84-A2FF-5E9DDCD87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3212" y="499533"/>
            <a:ext cx="3401568" cy="1920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A4944A70-D1DE-4CE8-97A7-430669BD2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244494"/>
            <a:ext cx="6278529" cy="4379273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8CF648-BA22-49E9-910E-E6269588C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73212" y="2419773"/>
            <a:ext cx="3401568" cy="3358092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Fraudulent/Hand-hold</a:t>
            </a:r>
          </a:p>
          <a:p>
            <a:pPr marL="342900" indent="-34290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Engineer additional features</a:t>
            </a:r>
          </a:p>
          <a:p>
            <a:pPr marL="342900" indent="-34290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Penalized Models</a:t>
            </a:r>
          </a:p>
          <a:p>
            <a:pPr marL="342900" indent="-34290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scores (Recall)</a:t>
            </a:r>
          </a:p>
          <a:p>
            <a:pPr marL="342900" indent="-34290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SMOTE/ADASYN</a:t>
            </a:r>
          </a:p>
          <a:p>
            <a:pPr marL="342900" indent="-342900">
              <a:lnSpc>
                <a:spcPct val="85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85000"/>
              </a:lnSpc>
              <a:buFont typeface="Arial" pitchFamily="34" charset="0"/>
              <a:buChar char=" 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585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CF8503-30BE-48CE-86A3-E093B4A5F5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2B93C2A-4A46-4EAB-8383-23FABBE36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40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7E93B-D9D7-40B6-87C8-C0166CB00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400" b="0" i="0" dirty="0">
                <a:solidFill>
                  <a:srgbClr val="101820"/>
                </a:solidFill>
                <a:effectLst/>
                <a:latin typeface="Avenir Next"/>
              </a:rPr>
              <a:t>2.2% of mortgages nation wide were 30 – 89 days delinquent in January 2020</a:t>
            </a:r>
            <a:endParaRPr lang="en-US" sz="4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32B97-2DDB-4116-BDFD-3F7898393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75982" y="762001"/>
            <a:ext cx="3398520" cy="4876800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Potential to default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Potential fraud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Hurts both parties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Goal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create a model, with the assistance of machine learning, that will predict which borrowers will be delinquent in early mortgage payments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B93650-9DB1-4C71-B65B-D35D015E710F}"/>
              </a:ext>
            </a:extLst>
          </p:cNvPr>
          <p:cNvSpPr txBox="1"/>
          <p:nvPr/>
        </p:nvSpPr>
        <p:spPr>
          <a:xfrm>
            <a:off x="762000" y="4452497"/>
            <a:ext cx="609738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https://www.consumerfinance.gov/data-research/mortgage-performance-trends/mortgages-30-89-days-delinquent/</a:t>
            </a:r>
          </a:p>
        </p:txBody>
      </p:sp>
    </p:spTree>
    <p:extLst>
      <p:ext uri="{BB962C8B-B14F-4D97-AF65-F5344CB8AC3E}">
        <p14:creationId xmlns:p14="http://schemas.microsoft.com/office/powerpoint/2010/main" val="128585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194A79E-B74C-43E8-9A45-8B893C421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3F4F1-62A3-4AC4-B1D5-DE197D90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3212" y="499533"/>
            <a:ext cx="3401568" cy="1920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8E8C9-C825-4DD9-94C9-1DA23D317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73212" y="2419773"/>
            <a:ext cx="3401568" cy="335809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Kaggle</a:t>
            </a:r>
          </a:p>
          <a:p>
            <a:pPr marL="285750" indent="-28575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307,511 Application Records</a:t>
            </a:r>
          </a:p>
          <a:p>
            <a:pPr marL="285750" indent="-28575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120 Features</a:t>
            </a:r>
          </a:p>
          <a:p>
            <a:pPr marL="285750" indent="-28575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 records not Delinquent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156B0B-B443-4DCE-8782-23F79C529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710" y="762000"/>
            <a:ext cx="6086580" cy="4572000"/>
          </a:xfrm>
        </p:spPr>
      </p:pic>
    </p:spTree>
    <p:extLst>
      <p:ext uri="{BB962C8B-B14F-4D97-AF65-F5344CB8AC3E}">
        <p14:creationId xmlns:p14="http://schemas.microsoft.com/office/powerpoint/2010/main" val="124396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19EC7C-5F52-48CC-A9F9-CDC2782AE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83" y="0"/>
            <a:ext cx="120344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13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5CBEB2-42F8-4BCC-904F-A21EEF4CA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04" y="0"/>
            <a:ext cx="113457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10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9F59B5-337C-4BCF-8123-A12944357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83" y="0"/>
            <a:ext cx="11759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703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1FF025D-E85A-4D91-88F8-A9CC3A476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13" y="0"/>
            <a:ext cx="115097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319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9B9DF7-692A-4A4A-9989-E1014CDA3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2" y="0"/>
            <a:ext cx="119918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89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C090937-65B6-4E69-8A51-DC43F550C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F7346FD-8E51-4F5D-B59A-34A02D11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70" y="1059893"/>
            <a:ext cx="3462229" cy="47382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Important Features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EF8026-88C8-40AD-89D3-AB638002A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157F35-4884-4736-8AE5-56D94973E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80674" y="1059894"/>
            <a:ext cx="6349708" cy="47179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</a:p>
          <a:p>
            <a:pPr marL="285750" indent="-28575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Length of Employment</a:t>
            </a:r>
          </a:p>
          <a:p>
            <a:pPr marL="285750" indent="-28575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Rating of the region where the client lives (1 – 3)</a:t>
            </a:r>
          </a:p>
          <a:p>
            <a:pPr marL="285750" indent="-28575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Income Type (working/pensioner)</a:t>
            </a:r>
          </a:p>
          <a:p>
            <a:pPr marL="285750" indent="-28575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Gender</a:t>
            </a:r>
          </a:p>
          <a:p>
            <a:pPr marL="285750" indent="-28575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Highest Education (Higher Education)</a:t>
            </a:r>
          </a:p>
          <a:p>
            <a:pPr marL="285750" indent="-28575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many people social circle were 30/60 days past due</a:t>
            </a:r>
          </a:p>
          <a:p>
            <a:pPr marL="285750" indent="-285750">
              <a:lnSpc>
                <a:spcPct val="85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159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etropolita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2765</TotalTime>
  <Words>193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</vt:lpstr>
      <vt:lpstr>Calibri</vt:lpstr>
      <vt:lpstr>Calibri Light</vt:lpstr>
      <vt:lpstr>Metropolitan</vt:lpstr>
      <vt:lpstr>Mortgage Delinquency</vt:lpstr>
      <vt:lpstr>PowerPoint Presentation</vt:lpstr>
      <vt:lpstr>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Important Features</vt:lpstr>
      <vt:lpstr>Approach</vt:lpstr>
      <vt:lpstr>Summary</vt:lpstr>
      <vt:lpstr>Discussion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Mortgage Delinquency</dc:title>
  <dc:creator>Ibeabuchi Family</dc:creator>
  <cp:lastModifiedBy>Ibeabuchi Family</cp:lastModifiedBy>
  <cp:revision>32</cp:revision>
  <dcterms:created xsi:type="dcterms:W3CDTF">2020-12-23T09:54:37Z</dcterms:created>
  <dcterms:modified xsi:type="dcterms:W3CDTF">2020-12-26T16:57:28Z</dcterms:modified>
</cp:coreProperties>
</file>