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7747000" cx="10807700"/>
  <p:notesSz cx="10807700" cy="7747000"/>
  <p:embeddedFontLst>
    <p:embeddedFont>
      <p:font typeface="Montserrat"/>
      <p:regular r:id="rId54"/>
      <p:bold r:id="rId55"/>
      <p:italic r:id="rId56"/>
      <p:boldItalic r:id="rId57"/>
    </p:embeddedFont>
    <p:embeddedFont>
      <p:font typeface="Noto Sans Symbols"/>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60" roundtripDataSignature="AMtx7mggG86QhFzpFGqWOiju2G7rWLBt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363F32-08A8-4D4C-B0BF-EFABB0A8A0F0}">
  <a:tblStyle styleId="{73363F32-08A8-4D4C-B0BF-EFABB0A8A0F0}"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Montserrat-bold.fntdata"/><Relationship Id="rId10" Type="http://schemas.openxmlformats.org/officeDocument/2006/relationships/slide" Target="slides/slide4.xml"/><Relationship Id="rId54" Type="http://schemas.openxmlformats.org/officeDocument/2006/relationships/font" Target="fonts/Montserrat-regular.fntdata"/><Relationship Id="rId13" Type="http://schemas.openxmlformats.org/officeDocument/2006/relationships/slide" Target="slides/slide7.xml"/><Relationship Id="rId57" Type="http://schemas.openxmlformats.org/officeDocument/2006/relationships/font" Target="fonts/Montserrat-boldItalic.fntdata"/><Relationship Id="rId12" Type="http://schemas.openxmlformats.org/officeDocument/2006/relationships/slide" Target="slides/slide6.xml"/><Relationship Id="rId56" Type="http://schemas.openxmlformats.org/officeDocument/2006/relationships/font" Target="fonts/Montserrat-italic.fntdata"/><Relationship Id="rId15" Type="http://schemas.openxmlformats.org/officeDocument/2006/relationships/slide" Target="slides/slide9.xml"/><Relationship Id="rId59" Type="http://schemas.openxmlformats.org/officeDocument/2006/relationships/font" Target="fonts/NotoSansSymbols-bold.fntdata"/><Relationship Id="rId14" Type="http://schemas.openxmlformats.org/officeDocument/2006/relationships/slide" Target="slides/slide8.xml"/><Relationship Id="rId58" Type="http://schemas.openxmlformats.org/officeDocument/2006/relationships/font" Target="fonts/NotoSansSymbols-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80750" y="3679825"/>
            <a:ext cx="8646150" cy="3486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1: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4: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5: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6: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7: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8: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9: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0: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1: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2: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3: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4: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5: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6: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7: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8: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9: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0: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0: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1: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2: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3: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3: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4: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4: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5: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5: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6: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6: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37: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7: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38: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39: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9: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40: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0: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41: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1: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42: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2: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43: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3: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44: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4: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45: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5: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46: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6: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47: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7: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1080750" y="3679825"/>
            <a:ext cx="8646150" cy="3486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notes"/>
          <p:cNvSpPr/>
          <p:nvPr>
            <p:ph idx="2" type="sldImg"/>
          </p:nvPr>
        </p:nvSpPr>
        <p:spPr>
          <a:xfrm>
            <a:off x="1801625" y="581025"/>
            <a:ext cx="7205475" cy="2905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ORTADA">
  <p:cSld name="1_PORTADA">
    <p:spTree>
      <p:nvGrpSpPr>
        <p:cNvPr id="6" name="Shape 6"/>
        <p:cNvGrpSpPr/>
        <p:nvPr/>
      </p:nvGrpSpPr>
      <p:grpSpPr>
        <a:xfrm>
          <a:off x="0" y="0"/>
          <a:ext cx="0" cy="0"/>
          <a:chOff x="0" y="0"/>
          <a:chExt cx="0" cy="0"/>
        </a:xfrm>
      </p:grpSpPr>
      <p:sp>
        <p:nvSpPr>
          <p:cNvPr id="7" name="Google Shape;7;p49"/>
          <p:cNvSpPr/>
          <p:nvPr/>
        </p:nvSpPr>
        <p:spPr>
          <a:xfrm>
            <a:off x="0" y="1"/>
            <a:ext cx="10807700" cy="6159500"/>
          </a:xfrm>
          <a:prstGeom prst="rect">
            <a:avLst/>
          </a:prstGeom>
          <a:solidFill>
            <a:srgbClr val="328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 name="Google Shape;8;p49"/>
          <p:cNvSpPr txBox="1"/>
          <p:nvPr>
            <p:ph idx="1" type="body"/>
          </p:nvPr>
        </p:nvSpPr>
        <p:spPr>
          <a:xfrm>
            <a:off x="552415" y="2425700"/>
            <a:ext cx="5115602" cy="1635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9090"/>
              </a:lnSpc>
              <a:spcBef>
                <a:spcPts val="0"/>
              </a:spcBef>
              <a:spcAft>
                <a:spcPts val="0"/>
              </a:spcAft>
              <a:buClr>
                <a:schemeClr val="lt1"/>
              </a:buClr>
              <a:buSzPts val="5500"/>
              <a:buFont typeface="Arial"/>
              <a:buNone/>
              <a:defRPr b="1" i="0" sz="5500" u="none" cap="none" strike="noStrike">
                <a:solidFill>
                  <a:schemeClr val="lt1"/>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49"/>
          <p:cNvSpPr txBox="1"/>
          <p:nvPr>
            <p:ph idx="2" type="body"/>
          </p:nvPr>
        </p:nvSpPr>
        <p:spPr>
          <a:xfrm>
            <a:off x="552415" y="4060932"/>
            <a:ext cx="6106202" cy="8491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250000"/>
              </a:lnSpc>
              <a:spcBef>
                <a:spcPts val="0"/>
              </a:spcBef>
              <a:spcAft>
                <a:spcPts val="0"/>
              </a:spcAft>
              <a:buClr>
                <a:srgbClr val="061121"/>
              </a:buClr>
              <a:buSzPts val="2400"/>
              <a:buFont typeface="Arial"/>
              <a:buNone/>
              <a:defRPr b="1" i="0" sz="2400" u="none" cap="none" strike="noStrike">
                <a:solidFill>
                  <a:srgbClr val="061121"/>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pic>
        <p:nvPicPr>
          <p:cNvPr id="10" name="Google Shape;10;p49"/>
          <p:cNvPicPr preferRelativeResize="0"/>
          <p:nvPr/>
        </p:nvPicPr>
        <p:blipFill rotWithShape="1">
          <a:blip r:embed="rId2">
            <a:alphaModFix/>
          </a:blip>
          <a:srcRect b="0" l="0" r="0" t="0"/>
          <a:stretch/>
        </p:blipFill>
        <p:spPr>
          <a:xfrm>
            <a:off x="4606524" y="222250"/>
            <a:ext cx="8253269" cy="6042132"/>
          </a:xfrm>
          <a:prstGeom prst="rect">
            <a:avLst/>
          </a:prstGeom>
          <a:noFill/>
          <a:ln>
            <a:noFill/>
          </a:ln>
        </p:spPr>
      </p:pic>
      <p:pic>
        <p:nvPicPr>
          <p:cNvPr descr="Interfaz de usuario gráfica&#10;&#10;Descripción generada automáticamente" id="11" name="Google Shape;11;p49"/>
          <p:cNvPicPr preferRelativeResize="0"/>
          <p:nvPr/>
        </p:nvPicPr>
        <p:blipFill rotWithShape="1">
          <a:blip r:embed="rId3">
            <a:alphaModFix/>
          </a:blip>
          <a:srcRect b="0" l="0" r="0" t="0"/>
          <a:stretch/>
        </p:blipFill>
        <p:spPr>
          <a:xfrm>
            <a:off x="603240" y="6036192"/>
            <a:ext cx="9601220" cy="145999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LIDE 2" showMasterSp="0">
  <p:cSld name="1_SLIDE 2">
    <p:bg>
      <p:bgPr>
        <a:solidFill>
          <a:schemeClr val="lt1"/>
        </a:solidFill>
      </p:bgPr>
    </p:bg>
    <p:spTree>
      <p:nvGrpSpPr>
        <p:cNvPr id="61" name="Shape 61"/>
        <p:cNvGrpSpPr/>
        <p:nvPr/>
      </p:nvGrpSpPr>
      <p:grpSpPr>
        <a:xfrm>
          <a:off x="0" y="0"/>
          <a:ext cx="0" cy="0"/>
          <a:chOff x="0" y="0"/>
          <a:chExt cx="0" cy="0"/>
        </a:xfrm>
      </p:grpSpPr>
      <p:sp>
        <p:nvSpPr>
          <p:cNvPr id="62" name="Google Shape;62;p58"/>
          <p:cNvSpPr/>
          <p:nvPr/>
        </p:nvSpPr>
        <p:spPr>
          <a:xfrm>
            <a:off x="0" y="7454900"/>
            <a:ext cx="10807700" cy="301356"/>
          </a:xfrm>
          <a:prstGeom prst="rect">
            <a:avLst/>
          </a:prstGeom>
          <a:solidFill>
            <a:srgbClr val="328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 name="Google Shape;63;p58"/>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s-ES" sz="900">
                <a:solidFill>
                  <a:srgbClr val="3288D4"/>
                </a:solidFill>
                <a:latin typeface="Arial"/>
                <a:ea typeface="Arial"/>
                <a:cs typeface="Arial"/>
                <a:sym typeface="Arial"/>
              </a:rPr>
              <a:t>‹#›</a:t>
            </a:fld>
            <a:endParaRPr b="1" sz="900">
              <a:solidFill>
                <a:srgbClr val="3288D4"/>
              </a:solidFill>
              <a:latin typeface="Arial"/>
              <a:ea typeface="Arial"/>
              <a:cs typeface="Arial"/>
              <a:sym typeface="Arial"/>
            </a:endParaRPr>
          </a:p>
        </p:txBody>
      </p:sp>
      <p:pic>
        <p:nvPicPr>
          <p:cNvPr id="64" name="Google Shape;64;p58"/>
          <p:cNvPicPr preferRelativeResize="0"/>
          <p:nvPr/>
        </p:nvPicPr>
        <p:blipFill rotWithShape="1">
          <a:blip r:embed="rId2">
            <a:alphaModFix/>
          </a:blip>
          <a:srcRect b="0" l="0" r="0" t="0"/>
          <a:stretch/>
        </p:blipFill>
        <p:spPr>
          <a:xfrm>
            <a:off x="606424" y="215900"/>
            <a:ext cx="9445625" cy="698578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CIÓN" showMasterSp="0">
  <p:cSld name="SECCIÓN">
    <p:bg>
      <p:bgPr>
        <a:solidFill>
          <a:srgbClr val="3288D4"/>
        </a:solidFill>
      </p:bgPr>
    </p:bg>
    <p:spTree>
      <p:nvGrpSpPr>
        <p:cNvPr id="65" name="Shape 65"/>
        <p:cNvGrpSpPr/>
        <p:nvPr/>
      </p:nvGrpSpPr>
      <p:grpSpPr>
        <a:xfrm>
          <a:off x="0" y="0"/>
          <a:ext cx="0" cy="0"/>
          <a:chOff x="0" y="0"/>
          <a:chExt cx="0" cy="0"/>
        </a:xfrm>
      </p:grpSpPr>
      <p:sp>
        <p:nvSpPr>
          <p:cNvPr id="66" name="Google Shape;66;p59"/>
          <p:cNvSpPr txBox="1"/>
          <p:nvPr>
            <p:ph idx="1" type="body"/>
          </p:nvPr>
        </p:nvSpPr>
        <p:spPr>
          <a:xfrm>
            <a:off x="755650" y="669278"/>
            <a:ext cx="5943600" cy="46102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67" name="Google Shape;67;p59"/>
          <p:cNvSpPr txBox="1"/>
          <p:nvPr/>
        </p:nvSpPr>
        <p:spPr>
          <a:xfrm>
            <a:off x="717550" y="3042503"/>
            <a:ext cx="93726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4800"/>
              <a:buFont typeface="Calibri"/>
              <a:buNone/>
            </a:pPr>
            <a:r>
              <a:rPr b="0" lang="es-ES" sz="4800">
                <a:solidFill>
                  <a:schemeClr val="lt1"/>
                </a:solidFill>
                <a:latin typeface="Arial"/>
                <a:ea typeface="Arial"/>
                <a:cs typeface="Arial"/>
                <a:sym typeface="Arial"/>
              </a:rPr>
              <a:t>1. Introducción a Apache Spark</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CIÓN" showMasterSp="0">
  <p:cSld name="2_SECCIÓN">
    <p:bg>
      <p:bgPr>
        <a:solidFill>
          <a:srgbClr val="3288D4"/>
        </a:solidFill>
      </p:bgPr>
    </p:bg>
    <p:spTree>
      <p:nvGrpSpPr>
        <p:cNvPr id="68" name="Shape 68"/>
        <p:cNvGrpSpPr/>
        <p:nvPr/>
      </p:nvGrpSpPr>
      <p:grpSpPr>
        <a:xfrm>
          <a:off x="0" y="0"/>
          <a:ext cx="0" cy="0"/>
          <a:chOff x="0" y="0"/>
          <a:chExt cx="0" cy="0"/>
        </a:xfrm>
      </p:grpSpPr>
      <p:sp>
        <p:nvSpPr>
          <p:cNvPr id="69" name="Google Shape;69;p60"/>
          <p:cNvSpPr txBox="1"/>
          <p:nvPr>
            <p:ph idx="1" type="body"/>
          </p:nvPr>
        </p:nvSpPr>
        <p:spPr>
          <a:xfrm>
            <a:off x="755650" y="669278"/>
            <a:ext cx="5943600" cy="46102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70" name="Google Shape;70;p60"/>
          <p:cNvSpPr txBox="1"/>
          <p:nvPr/>
        </p:nvSpPr>
        <p:spPr>
          <a:xfrm>
            <a:off x="984250" y="3032160"/>
            <a:ext cx="92202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0" lang="es-ES" sz="4800">
                <a:solidFill>
                  <a:schemeClr val="lt1"/>
                </a:solidFill>
                <a:latin typeface="Arial"/>
                <a:ea typeface="Arial"/>
                <a:cs typeface="Arial"/>
                <a:sym typeface="Arial"/>
              </a:rPr>
              <a:t>2. ¿Por Qué Spark?</a:t>
            </a:r>
            <a:endParaRPr/>
          </a:p>
          <a:p>
            <a:pPr indent="0" lvl="0" marL="0" marR="0" rtl="0" algn="l">
              <a:lnSpc>
                <a:spcPct val="100000"/>
              </a:lnSpc>
              <a:spcBef>
                <a:spcPts val="0"/>
              </a:spcBef>
              <a:spcAft>
                <a:spcPts val="0"/>
              </a:spcAft>
              <a:buClr>
                <a:schemeClr val="dk1"/>
              </a:buClr>
              <a:buSzPts val="4800"/>
              <a:buFont typeface="Calibri"/>
              <a:buNone/>
            </a:pPr>
            <a:r>
              <a:t/>
            </a:r>
            <a:endParaRPr b="0" sz="480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CIÓN" showMasterSp="0">
  <p:cSld name="4_SECCIÓN">
    <p:bg>
      <p:bgPr>
        <a:solidFill>
          <a:srgbClr val="3288D4"/>
        </a:solidFill>
      </p:bgPr>
    </p:bg>
    <p:spTree>
      <p:nvGrpSpPr>
        <p:cNvPr id="71" name="Shape 71"/>
        <p:cNvGrpSpPr/>
        <p:nvPr/>
      </p:nvGrpSpPr>
      <p:grpSpPr>
        <a:xfrm>
          <a:off x="0" y="0"/>
          <a:ext cx="0" cy="0"/>
          <a:chOff x="0" y="0"/>
          <a:chExt cx="0" cy="0"/>
        </a:xfrm>
      </p:grpSpPr>
      <p:sp>
        <p:nvSpPr>
          <p:cNvPr id="72" name="Google Shape;72;p61"/>
          <p:cNvSpPr txBox="1"/>
          <p:nvPr>
            <p:ph idx="1" type="body"/>
          </p:nvPr>
        </p:nvSpPr>
        <p:spPr>
          <a:xfrm>
            <a:off x="755650" y="669278"/>
            <a:ext cx="5943600" cy="46102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73" name="Google Shape;73;p61"/>
          <p:cNvSpPr txBox="1"/>
          <p:nvPr/>
        </p:nvSpPr>
        <p:spPr>
          <a:xfrm>
            <a:off x="984250" y="3032160"/>
            <a:ext cx="9220200"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0" lang="es-ES" sz="4800">
                <a:solidFill>
                  <a:schemeClr val="lt1"/>
                </a:solidFill>
                <a:latin typeface="Arial"/>
                <a:ea typeface="Arial"/>
                <a:cs typeface="Arial"/>
                <a:sym typeface="Arial"/>
              </a:rPr>
              <a:t>3. Componentes de Spark</a:t>
            </a:r>
            <a:endParaRPr/>
          </a:p>
          <a:p>
            <a:pPr indent="0" lvl="0" marL="0" marR="0" rtl="0" algn="l">
              <a:lnSpc>
                <a:spcPct val="100000"/>
              </a:lnSpc>
              <a:spcBef>
                <a:spcPts val="0"/>
              </a:spcBef>
              <a:spcAft>
                <a:spcPts val="0"/>
              </a:spcAft>
              <a:buClr>
                <a:schemeClr val="dk1"/>
              </a:buClr>
              <a:buSzPts val="4800"/>
              <a:buFont typeface="Calibri"/>
              <a:buNone/>
            </a:pPr>
            <a:r>
              <a:t/>
            </a:r>
            <a:endParaRPr b="0" sz="4800">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800"/>
              <a:buFont typeface="Calibri"/>
              <a:buNone/>
            </a:pPr>
            <a:r>
              <a:t/>
            </a:r>
            <a:endParaRPr b="0" sz="480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CIÓN" showMasterSp="0">
  <p:cSld name="3_SECCIÓN">
    <p:bg>
      <p:bgPr>
        <a:solidFill>
          <a:srgbClr val="3288D4"/>
        </a:solidFill>
      </p:bgPr>
    </p:bg>
    <p:spTree>
      <p:nvGrpSpPr>
        <p:cNvPr id="74" name="Shape 74"/>
        <p:cNvGrpSpPr/>
        <p:nvPr/>
      </p:nvGrpSpPr>
      <p:grpSpPr>
        <a:xfrm>
          <a:off x="0" y="0"/>
          <a:ext cx="0" cy="0"/>
          <a:chOff x="0" y="0"/>
          <a:chExt cx="0" cy="0"/>
        </a:xfrm>
      </p:grpSpPr>
      <p:sp>
        <p:nvSpPr>
          <p:cNvPr id="75" name="Google Shape;75;p62"/>
          <p:cNvSpPr txBox="1"/>
          <p:nvPr>
            <p:ph idx="1" type="body"/>
          </p:nvPr>
        </p:nvSpPr>
        <p:spPr>
          <a:xfrm>
            <a:off x="755650" y="669278"/>
            <a:ext cx="5943600" cy="46102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76" name="Google Shape;76;p62"/>
          <p:cNvSpPr txBox="1"/>
          <p:nvPr/>
        </p:nvSpPr>
        <p:spPr>
          <a:xfrm>
            <a:off x="527050" y="3032160"/>
            <a:ext cx="9677400"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0" lang="es-ES" sz="4800">
                <a:solidFill>
                  <a:schemeClr val="lt1"/>
                </a:solidFill>
                <a:latin typeface="Arial"/>
                <a:ea typeface="Arial"/>
                <a:cs typeface="Arial"/>
                <a:sym typeface="Arial"/>
              </a:rPr>
              <a:t>4. Arquitectura de un </a:t>
            </a:r>
            <a:endParaRPr/>
          </a:p>
          <a:p>
            <a:pPr indent="0" lvl="0" marL="0" marR="0" rtl="0" algn="l">
              <a:lnSpc>
                <a:spcPct val="100000"/>
              </a:lnSpc>
              <a:spcBef>
                <a:spcPts val="0"/>
              </a:spcBef>
              <a:spcAft>
                <a:spcPts val="0"/>
              </a:spcAft>
              <a:buClr>
                <a:schemeClr val="lt1"/>
              </a:buClr>
              <a:buSzPts val="4800"/>
              <a:buFont typeface="Calibri"/>
              <a:buNone/>
            </a:pPr>
            <a:r>
              <a:rPr b="0" lang="es-ES" sz="4800">
                <a:solidFill>
                  <a:schemeClr val="lt1"/>
                </a:solidFill>
                <a:latin typeface="Arial"/>
                <a:ea typeface="Arial"/>
                <a:cs typeface="Arial"/>
                <a:sym typeface="Arial"/>
              </a:rPr>
              <a:t>Clúster de Apache Spark</a:t>
            </a:r>
            <a:endParaRPr b="0" sz="4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800"/>
              <a:buFont typeface="Calibri"/>
              <a:buNone/>
            </a:pPr>
            <a:r>
              <a:t/>
            </a:r>
            <a:endParaRPr b="0" sz="480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CIÓN" showMasterSp="0">
  <p:cSld name="5_SECCIÓN">
    <p:bg>
      <p:bgPr>
        <a:solidFill>
          <a:srgbClr val="3288D4"/>
        </a:solidFill>
      </p:bgPr>
    </p:bg>
    <p:spTree>
      <p:nvGrpSpPr>
        <p:cNvPr id="77" name="Shape 77"/>
        <p:cNvGrpSpPr/>
        <p:nvPr/>
      </p:nvGrpSpPr>
      <p:grpSpPr>
        <a:xfrm>
          <a:off x="0" y="0"/>
          <a:ext cx="0" cy="0"/>
          <a:chOff x="0" y="0"/>
          <a:chExt cx="0" cy="0"/>
        </a:xfrm>
      </p:grpSpPr>
      <p:sp>
        <p:nvSpPr>
          <p:cNvPr id="78" name="Google Shape;78;p63"/>
          <p:cNvSpPr txBox="1"/>
          <p:nvPr>
            <p:ph idx="1" type="body"/>
          </p:nvPr>
        </p:nvSpPr>
        <p:spPr>
          <a:xfrm>
            <a:off x="755650" y="669278"/>
            <a:ext cx="5943600" cy="46102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79" name="Google Shape;79;p63"/>
          <p:cNvSpPr txBox="1"/>
          <p:nvPr/>
        </p:nvSpPr>
        <p:spPr>
          <a:xfrm>
            <a:off x="527050" y="3032160"/>
            <a:ext cx="96774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0" lang="es-ES" sz="4800">
                <a:solidFill>
                  <a:schemeClr val="lt1"/>
                </a:solidFill>
                <a:latin typeface="Arial"/>
                <a:ea typeface="Arial"/>
                <a:cs typeface="Arial"/>
                <a:sym typeface="Arial"/>
              </a:rPr>
              <a:t>               5. Ejercicios</a:t>
            </a:r>
            <a:endParaRPr b="0" sz="4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800"/>
              <a:buFont typeface="Calibri"/>
              <a:buNone/>
            </a:pPr>
            <a:r>
              <a:t/>
            </a:r>
            <a:endParaRPr b="0" sz="480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showMasterSp="0">
  <p:cSld name="SLIDE 3">
    <p:bg>
      <p:bgPr>
        <a:solidFill>
          <a:schemeClr val="lt1"/>
        </a:solidFill>
      </p:bgPr>
    </p:bg>
    <p:spTree>
      <p:nvGrpSpPr>
        <p:cNvPr id="80" name="Shape 80"/>
        <p:cNvGrpSpPr/>
        <p:nvPr/>
      </p:nvGrpSpPr>
      <p:grpSpPr>
        <a:xfrm>
          <a:off x="0" y="0"/>
          <a:ext cx="0" cy="0"/>
          <a:chOff x="0" y="0"/>
          <a:chExt cx="0" cy="0"/>
        </a:xfrm>
      </p:grpSpPr>
      <p:sp>
        <p:nvSpPr>
          <p:cNvPr id="81" name="Google Shape;81;p64"/>
          <p:cNvSpPr/>
          <p:nvPr/>
        </p:nvSpPr>
        <p:spPr>
          <a:xfrm>
            <a:off x="0" y="7454900"/>
            <a:ext cx="10807700" cy="301356"/>
          </a:xfrm>
          <a:prstGeom prst="rect">
            <a:avLst/>
          </a:prstGeom>
          <a:solidFill>
            <a:srgbClr val="328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 name="Google Shape;82;p64"/>
          <p:cNvSpPr txBox="1"/>
          <p:nvPr>
            <p:ph idx="1" type="body"/>
          </p:nvPr>
        </p:nvSpPr>
        <p:spPr>
          <a:xfrm>
            <a:off x="450850" y="210394"/>
            <a:ext cx="7162800" cy="3013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3288D4"/>
              </a:buClr>
              <a:buSzPts val="1600"/>
              <a:buFont typeface="Arial"/>
              <a:buNone/>
              <a:defRPr b="0" i="0" sz="1600" u="none" cap="none" strike="noStrike">
                <a:solidFill>
                  <a:srgbClr val="3288D4"/>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3" name="Google Shape;83;p64"/>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s-ES" sz="900">
                <a:solidFill>
                  <a:srgbClr val="3288D4"/>
                </a:solidFill>
                <a:latin typeface="Arial"/>
                <a:ea typeface="Arial"/>
                <a:cs typeface="Arial"/>
                <a:sym typeface="Arial"/>
              </a:rPr>
              <a:t>‹#›</a:t>
            </a:fld>
            <a:endParaRPr b="1" sz="900">
              <a:solidFill>
                <a:srgbClr val="3288D4"/>
              </a:solidFill>
              <a:latin typeface="Arial"/>
              <a:ea typeface="Arial"/>
              <a:cs typeface="Arial"/>
              <a:sym typeface="Arial"/>
            </a:endParaRPr>
          </a:p>
        </p:txBody>
      </p:sp>
      <p:sp>
        <p:nvSpPr>
          <p:cNvPr id="84" name="Google Shape;84;p64"/>
          <p:cNvSpPr txBox="1"/>
          <p:nvPr/>
        </p:nvSpPr>
        <p:spPr>
          <a:xfrm>
            <a:off x="0" y="1054100"/>
            <a:ext cx="10649466"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Hoy en día se genera gran cantidad de datos en campos como la i</a:t>
            </a:r>
            <a:r>
              <a:rPr b="1" i="0" lang="es-ES" sz="2800" u="none" strike="noStrike">
                <a:solidFill>
                  <a:schemeClr val="dk1"/>
                </a:solidFill>
                <a:latin typeface="Arial"/>
                <a:ea typeface="Arial"/>
                <a:cs typeface="Arial"/>
                <a:sym typeface="Arial"/>
              </a:rPr>
              <a:t>ndustria y la ciencia, por ello, es necesario herramientas como Apache Spark para trabajar con estos datos.</a:t>
            </a:r>
            <a:endParaRPr/>
          </a:p>
          <a:p>
            <a:pPr indent="0" lvl="0" marL="0" marR="0" rtl="0" algn="l">
              <a:spcBef>
                <a:spcPts val="0"/>
              </a:spcBef>
              <a:spcAft>
                <a:spcPts val="0"/>
              </a:spcAft>
              <a:buNone/>
            </a:pPr>
            <a:r>
              <a:t/>
            </a:r>
            <a:endParaRPr b="0" i="0" sz="2800" u="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Por otra parte, algunas industrias están utilizando Hadoop para para almacenar, procesar y analizar grandes volúmenes de datos.</a:t>
            </a:r>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 </a:t>
            </a:r>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Hadoop se basa en el modelo de programación</a:t>
            </a:r>
            <a:r>
              <a:rPr b="1" i="0" lang="es-ES" sz="2800" u="none" strike="noStrike">
                <a:solidFill>
                  <a:schemeClr val="dk1"/>
                </a:solidFill>
                <a:latin typeface="Arial"/>
                <a:ea typeface="Arial"/>
                <a:cs typeface="Arial"/>
                <a:sym typeface="Arial"/>
              </a:rPr>
              <a:t> </a:t>
            </a:r>
            <a:r>
              <a:rPr b="1" i="1" lang="es-ES" sz="2800" u="none" strike="noStrike">
                <a:solidFill>
                  <a:schemeClr val="dk1"/>
                </a:solidFill>
                <a:latin typeface="Arial"/>
                <a:ea typeface="Arial"/>
                <a:cs typeface="Arial"/>
                <a:sym typeface="Arial"/>
              </a:rPr>
              <a:t>MapReduce </a:t>
            </a:r>
            <a:r>
              <a:rPr b="0" i="0" lang="es-ES" sz="2800" u="none" strike="noStrike">
                <a:solidFill>
                  <a:schemeClr val="dk1"/>
                </a:solidFill>
                <a:latin typeface="Arial"/>
                <a:ea typeface="Arial"/>
                <a:cs typeface="Arial"/>
                <a:sym typeface="Arial"/>
              </a:rPr>
              <a:t>y permite una solución de computación que es… </a:t>
            </a:r>
            <a:endParaRPr/>
          </a:p>
          <a:p>
            <a:pPr indent="0" lvl="0" marL="0" marR="0" rtl="0" algn="l">
              <a:spcBef>
                <a:spcPts val="0"/>
              </a:spcBef>
              <a:spcAft>
                <a:spcPts val="0"/>
              </a:spcAft>
              <a:buNone/>
            </a:pPr>
            <a:r>
              <a:rPr b="1" i="0" lang="es-ES" sz="2800" u="none" strike="noStrike">
                <a:solidFill>
                  <a:schemeClr val="dk1"/>
                </a:solidFill>
                <a:latin typeface="Arial"/>
                <a:ea typeface="Arial"/>
                <a:cs typeface="Arial"/>
                <a:sym typeface="Arial"/>
              </a:rPr>
              <a:t>escalable, tolerante a fallos, flexible y rentable.</a:t>
            </a:r>
            <a:r>
              <a:rPr b="0" i="0" lang="es-ES" sz="2800" u="none" strike="noStrike">
                <a:solidFill>
                  <a:schemeClr val="dk1"/>
                </a:solidFill>
                <a:latin typeface="Arial"/>
                <a:ea typeface="Arial"/>
                <a:cs typeface="Arial"/>
                <a:sym typeface="Arial"/>
              </a:rPr>
              <a:t> </a:t>
            </a:r>
            <a:endParaRPr sz="2800">
              <a:solidFill>
                <a:schemeClr val="dk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LIDE 3" showMasterSp="0">
  <p:cSld name="2_SLIDE 3">
    <p:bg>
      <p:bgPr>
        <a:solidFill>
          <a:schemeClr val="lt1"/>
        </a:solidFill>
      </p:bgPr>
    </p:bg>
    <p:spTree>
      <p:nvGrpSpPr>
        <p:cNvPr id="85" name="Shape 85"/>
        <p:cNvGrpSpPr/>
        <p:nvPr/>
      </p:nvGrpSpPr>
      <p:grpSpPr>
        <a:xfrm>
          <a:off x="0" y="0"/>
          <a:ext cx="0" cy="0"/>
          <a:chOff x="0" y="0"/>
          <a:chExt cx="0" cy="0"/>
        </a:xfrm>
      </p:grpSpPr>
      <p:sp>
        <p:nvSpPr>
          <p:cNvPr id="86" name="Google Shape;86;p65"/>
          <p:cNvSpPr/>
          <p:nvPr/>
        </p:nvSpPr>
        <p:spPr>
          <a:xfrm>
            <a:off x="0" y="7454900"/>
            <a:ext cx="10807700" cy="301356"/>
          </a:xfrm>
          <a:prstGeom prst="rect">
            <a:avLst/>
          </a:prstGeom>
          <a:solidFill>
            <a:srgbClr val="328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 name="Google Shape;87;p65"/>
          <p:cNvSpPr txBox="1"/>
          <p:nvPr>
            <p:ph idx="1" type="body"/>
          </p:nvPr>
        </p:nvSpPr>
        <p:spPr>
          <a:xfrm>
            <a:off x="450850" y="210394"/>
            <a:ext cx="7162800" cy="3013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3288D4"/>
              </a:buClr>
              <a:buSzPts val="1600"/>
              <a:buFont typeface="Arial"/>
              <a:buNone/>
              <a:defRPr b="0" i="0" sz="1600" u="none" cap="none" strike="noStrike">
                <a:solidFill>
                  <a:srgbClr val="3288D4"/>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8" name="Google Shape;88;p65"/>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s-ES" sz="900">
                <a:solidFill>
                  <a:srgbClr val="3288D4"/>
                </a:solidFill>
                <a:latin typeface="Arial"/>
                <a:ea typeface="Arial"/>
                <a:cs typeface="Arial"/>
                <a:sym typeface="Arial"/>
              </a:rPr>
              <a:t>‹#›</a:t>
            </a:fld>
            <a:endParaRPr b="1" sz="900">
              <a:solidFill>
                <a:srgbClr val="3288D4"/>
              </a:solidFill>
              <a:latin typeface="Arial"/>
              <a:ea typeface="Arial"/>
              <a:cs typeface="Arial"/>
              <a:sym typeface="Arial"/>
            </a:endParaRPr>
          </a:p>
        </p:txBody>
      </p:sp>
      <p:sp>
        <p:nvSpPr>
          <p:cNvPr id="89" name="Google Shape;89;p65"/>
          <p:cNvSpPr txBox="1"/>
          <p:nvPr/>
        </p:nvSpPr>
        <p:spPr>
          <a:xfrm>
            <a:off x="0" y="1054100"/>
            <a:ext cx="10649466"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La principal preocupación que presenta Hadoop es mantener la velocidad de espera entre las consultas y el tiempo para ejecutar el programa en el procesamiento de grandes conjuntos de datos.</a:t>
            </a:r>
            <a:endParaRPr/>
          </a:p>
          <a:p>
            <a:pPr indent="0" lvl="0" marL="0" marR="0" rtl="0" algn="l">
              <a:spcBef>
                <a:spcPts val="0"/>
              </a:spcBef>
              <a:spcAft>
                <a:spcPts val="0"/>
              </a:spcAft>
              <a:buNone/>
            </a:pPr>
            <a:r>
              <a:t/>
            </a:r>
            <a:endParaRPr b="0" i="0" sz="2800" u="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Posteriormente salio a la luz Apache Spark introducido por la empresa </a:t>
            </a:r>
            <a:r>
              <a:rPr b="0" i="1" lang="es-ES" sz="2800" u="none" strike="noStrike">
                <a:solidFill>
                  <a:schemeClr val="dk1"/>
                </a:solidFill>
                <a:latin typeface="Arial"/>
                <a:ea typeface="Arial"/>
                <a:cs typeface="Arial"/>
                <a:sym typeface="Arial"/>
              </a:rPr>
              <a:t>Apache Software Foundation </a:t>
            </a:r>
            <a:r>
              <a:rPr b="0" i="0" lang="es-ES" sz="2800" u="none" strike="noStrike">
                <a:solidFill>
                  <a:schemeClr val="dk1"/>
                </a:solidFill>
                <a:latin typeface="Arial"/>
                <a:ea typeface="Arial"/>
                <a:cs typeface="Arial"/>
                <a:sym typeface="Arial"/>
              </a:rPr>
              <a:t>para acelerar el proceso de software de calculo computacional Hadoop.</a:t>
            </a:r>
            <a:endParaRPr/>
          </a:p>
          <a:p>
            <a:pPr indent="0" lvl="0" marL="0" marR="0" rtl="0" algn="l">
              <a:spcBef>
                <a:spcPts val="0"/>
              </a:spcBef>
              <a:spcAft>
                <a:spcPts val="0"/>
              </a:spcAft>
              <a:buNone/>
            </a:pPr>
            <a:r>
              <a:t/>
            </a:r>
            <a:endParaRPr b="0" i="0" sz="2800" u="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Aunque es importante mencionar que Apache Spark depende de Hadoop, ya que lo utiliza para propositos de almacenamiento. </a:t>
            </a:r>
            <a:endParaRPr sz="2800">
              <a:solidFill>
                <a:schemeClr val="dk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LIDE 3" showMasterSp="0">
  <p:cSld name="3_SLIDE 3">
    <p:bg>
      <p:bgPr>
        <a:solidFill>
          <a:schemeClr val="lt1"/>
        </a:solidFill>
      </p:bgPr>
    </p:bg>
    <p:spTree>
      <p:nvGrpSpPr>
        <p:cNvPr id="90" name="Shape 90"/>
        <p:cNvGrpSpPr/>
        <p:nvPr/>
      </p:nvGrpSpPr>
      <p:grpSpPr>
        <a:xfrm>
          <a:off x="0" y="0"/>
          <a:ext cx="0" cy="0"/>
          <a:chOff x="0" y="0"/>
          <a:chExt cx="0" cy="0"/>
        </a:xfrm>
      </p:grpSpPr>
      <p:sp>
        <p:nvSpPr>
          <p:cNvPr id="91" name="Google Shape;91;p66"/>
          <p:cNvSpPr/>
          <p:nvPr/>
        </p:nvSpPr>
        <p:spPr>
          <a:xfrm>
            <a:off x="0" y="7454900"/>
            <a:ext cx="10807700" cy="301356"/>
          </a:xfrm>
          <a:prstGeom prst="rect">
            <a:avLst/>
          </a:prstGeom>
          <a:solidFill>
            <a:srgbClr val="328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66"/>
          <p:cNvSpPr txBox="1"/>
          <p:nvPr>
            <p:ph idx="1" type="body"/>
          </p:nvPr>
        </p:nvSpPr>
        <p:spPr>
          <a:xfrm>
            <a:off x="450850" y="210394"/>
            <a:ext cx="7162800" cy="3013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3288D4"/>
              </a:buClr>
              <a:buSzPts val="1600"/>
              <a:buFont typeface="Arial"/>
              <a:buNone/>
              <a:defRPr b="0" i="0" sz="1600" u="none" cap="none" strike="noStrike">
                <a:solidFill>
                  <a:srgbClr val="3288D4"/>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3" name="Google Shape;93;p66"/>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s-ES" sz="900">
                <a:solidFill>
                  <a:srgbClr val="3288D4"/>
                </a:solidFill>
                <a:latin typeface="Arial"/>
                <a:ea typeface="Arial"/>
                <a:cs typeface="Arial"/>
                <a:sym typeface="Arial"/>
              </a:rPr>
              <a:t>‹#›</a:t>
            </a:fld>
            <a:endParaRPr b="1" sz="900">
              <a:solidFill>
                <a:srgbClr val="3288D4"/>
              </a:solidFill>
              <a:latin typeface="Arial"/>
              <a:ea typeface="Arial"/>
              <a:cs typeface="Arial"/>
              <a:sym typeface="Arial"/>
            </a:endParaRPr>
          </a:p>
        </p:txBody>
      </p:sp>
      <p:sp>
        <p:nvSpPr>
          <p:cNvPr id="94" name="Google Shape;94;p66"/>
          <p:cNvSpPr txBox="1"/>
          <p:nvPr/>
        </p:nvSpPr>
        <p:spPr>
          <a:xfrm>
            <a:off x="14074" y="749300"/>
            <a:ext cx="10952375"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2800" u="none" strike="noStrike">
                <a:solidFill>
                  <a:schemeClr val="dk1"/>
                </a:solidFill>
                <a:latin typeface="Arial"/>
                <a:ea typeface="Arial"/>
                <a:cs typeface="Arial"/>
                <a:sym typeface="Arial"/>
              </a:rPr>
              <a:t>Apache Spark es una infraestructura informática de cluster de código abierto usado con frecuencia para cargas de trabajo de Big Data</a:t>
            </a:r>
            <a:r>
              <a:rPr b="1" i="0" lang="es-ES" sz="1050" u="none" strike="noStrike">
                <a:solidFill>
                  <a:schemeClr val="dk1"/>
                </a:solidFill>
                <a:latin typeface="Arial"/>
                <a:ea typeface="Arial"/>
                <a:cs typeface="Arial"/>
                <a:sym typeface="Arial"/>
              </a:rPr>
              <a:t>1</a:t>
            </a:r>
            <a:r>
              <a:rPr b="0" i="0" lang="es-ES" sz="2800" u="none" strike="noStrike">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b="0" i="0" sz="2800" u="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Ademas ofrece un desempeño rápido , ya que el almacenamiento de datos se gestiona en memoria, lo que mejora el desempeño de</a:t>
            </a:r>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cargas de trabajo interactivas sin costos de E/S </a:t>
            </a:r>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(perifericos de entrada/salida). </a:t>
            </a:r>
            <a:endParaRPr/>
          </a:p>
          <a:p>
            <a:pPr indent="0" lvl="0" marL="0" marR="0" rtl="0" algn="l">
              <a:spcBef>
                <a:spcPts val="0"/>
              </a:spcBef>
              <a:spcAft>
                <a:spcPts val="0"/>
              </a:spcAft>
              <a:buNone/>
            </a:pPr>
            <a:r>
              <a:t/>
            </a:r>
            <a:endParaRPr b="0" i="0" sz="2800" u="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Por otro lado, Apache Spark es compatible con las bases de datos de gráficos, el análisis de transmisiones, el procesamiento general por lotes, las consultas ad-hoc y el aprendizaje automático.</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LIDE 3" showMasterSp="0">
  <p:cSld name="4_SLIDE 3">
    <p:bg>
      <p:bgPr>
        <a:solidFill>
          <a:schemeClr val="lt1"/>
        </a:solidFill>
      </p:bgPr>
    </p:bg>
    <p:spTree>
      <p:nvGrpSpPr>
        <p:cNvPr id="95" name="Shape 95"/>
        <p:cNvGrpSpPr/>
        <p:nvPr/>
      </p:nvGrpSpPr>
      <p:grpSpPr>
        <a:xfrm>
          <a:off x="0" y="0"/>
          <a:ext cx="0" cy="0"/>
          <a:chOff x="0" y="0"/>
          <a:chExt cx="0" cy="0"/>
        </a:xfrm>
      </p:grpSpPr>
      <p:sp>
        <p:nvSpPr>
          <p:cNvPr id="96" name="Google Shape;96;p67"/>
          <p:cNvSpPr/>
          <p:nvPr/>
        </p:nvSpPr>
        <p:spPr>
          <a:xfrm>
            <a:off x="0" y="7454900"/>
            <a:ext cx="10807700" cy="301356"/>
          </a:xfrm>
          <a:prstGeom prst="rect">
            <a:avLst/>
          </a:prstGeom>
          <a:solidFill>
            <a:srgbClr val="328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7" name="Google Shape;97;p67"/>
          <p:cNvSpPr txBox="1"/>
          <p:nvPr>
            <p:ph idx="1" type="body"/>
          </p:nvPr>
        </p:nvSpPr>
        <p:spPr>
          <a:xfrm>
            <a:off x="450850" y="210394"/>
            <a:ext cx="7162800" cy="3013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3288D4"/>
              </a:buClr>
              <a:buSzPts val="1600"/>
              <a:buFont typeface="Arial"/>
              <a:buNone/>
              <a:defRPr b="0" i="0" sz="1600" u="none" cap="none" strike="noStrike">
                <a:solidFill>
                  <a:srgbClr val="3288D4"/>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8" name="Google Shape;98;p67"/>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s-ES" sz="900">
                <a:solidFill>
                  <a:srgbClr val="3288D4"/>
                </a:solidFill>
                <a:latin typeface="Arial"/>
                <a:ea typeface="Arial"/>
                <a:cs typeface="Arial"/>
                <a:sym typeface="Arial"/>
              </a:rPr>
              <a:t>‹#›</a:t>
            </a:fld>
            <a:endParaRPr b="1" sz="900">
              <a:solidFill>
                <a:srgbClr val="3288D4"/>
              </a:solidFill>
              <a:latin typeface="Arial"/>
              <a:ea typeface="Arial"/>
              <a:cs typeface="Arial"/>
              <a:sym typeface="Arial"/>
            </a:endParaRPr>
          </a:p>
        </p:txBody>
      </p:sp>
      <p:sp>
        <p:nvSpPr>
          <p:cNvPr id="99" name="Google Shape;99;p67"/>
          <p:cNvSpPr txBox="1"/>
          <p:nvPr/>
        </p:nvSpPr>
        <p:spPr>
          <a:xfrm>
            <a:off x="46536" y="749300"/>
            <a:ext cx="10649466" cy="65556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Arial"/>
                <a:ea typeface="Arial"/>
                <a:cs typeface="Arial"/>
                <a:sym typeface="Arial"/>
              </a:rPr>
              <a:t>Puede usar muchos otros sistemas como fuente o destino de datos, incluyendo:</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−Sistemas de archivo locales o en red.</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−Repositorios de objetos (como Amazon S3 o Ceph).</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−Bases de datos relacionales.</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−Bases de datos NoSQL ,incluyendo Apache Cassandra , −Sistemas de mensajes (como Kafka).</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Empresas como Alibaba Taobao y Tencent, ya están utilizando Apache Spark como gestor de datos. </a:t>
            </a:r>
            <a:endParaRPr/>
          </a:p>
          <a:p>
            <a:pPr indent="0" lvl="0" marL="0" marR="0" rtl="0" algn="l">
              <a:spcBef>
                <a:spcPts val="0"/>
              </a:spcBef>
              <a:spcAft>
                <a:spcPts val="0"/>
              </a:spcAft>
              <a:buNone/>
            </a:pPr>
            <a:r>
              <a:t/>
            </a:r>
            <a:endParaRPr b="0" i="0" sz="2800" u="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La empresa Tencent posee actualmente 800 millones de usuarios activos, generando un total de 700 TB de datos procesados al día en un clúster de mas de 8000 nodos de computación.</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50"/>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3309" u="none" cap="none" strike="noStrike">
                <a:solidFill>
                  <a:srgbClr val="455F5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50"/>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1" i="0" sz="1891" u="none" cap="none" strike="noStrike">
                <a:solidFill>
                  <a:schemeClr val="dk1"/>
                </a:solidFill>
                <a:latin typeface="Courier New"/>
                <a:ea typeface="Courier New"/>
                <a:cs typeface="Courier New"/>
                <a:sym typeface="Courier New"/>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5" name="Google Shape;15;p50"/>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2127"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50"/>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2127"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50"/>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46531" marR="0" rtl="0" algn="l">
              <a:lnSpc>
                <a:spcPct val="116126"/>
              </a:lnSpc>
              <a:spcBef>
                <a:spcPts val="0"/>
              </a:spcBef>
              <a:buNone/>
              <a:defRPr b="0" i="0" sz="2127" u="none" cap="none" strike="noStrike">
                <a:solidFill>
                  <a:schemeClr val="lt1"/>
                </a:solidFill>
                <a:latin typeface="Arial"/>
                <a:ea typeface="Arial"/>
                <a:cs typeface="Arial"/>
                <a:sym typeface="Arial"/>
              </a:defRPr>
            </a:lvl1pPr>
            <a:lvl2pPr indent="0" lvl="1" marL="46531" marR="0" rtl="0" algn="l">
              <a:lnSpc>
                <a:spcPct val="116126"/>
              </a:lnSpc>
              <a:spcBef>
                <a:spcPts val="0"/>
              </a:spcBef>
              <a:buNone/>
              <a:defRPr b="0" i="0" sz="2127" u="none" cap="none" strike="noStrike">
                <a:solidFill>
                  <a:schemeClr val="lt1"/>
                </a:solidFill>
                <a:latin typeface="Arial"/>
                <a:ea typeface="Arial"/>
                <a:cs typeface="Arial"/>
                <a:sym typeface="Arial"/>
              </a:defRPr>
            </a:lvl2pPr>
            <a:lvl3pPr indent="0" lvl="2" marL="46531" marR="0" rtl="0" algn="l">
              <a:lnSpc>
                <a:spcPct val="116126"/>
              </a:lnSpc>
              <a:spcBef>
                <a:spcPts val="0"/>
              </a:spcBef>
              <a:buNone/>
              <a:defRPr b="0" i="0" sz="2127" u="none" cap="none" strike="noStrike">
                <a:solidFill>
                  <a:schemeClr val="lt1"/>
                </a:solidFill>
                <a:latin typeface="Arial"/>
                <a:ea typeface="Arial"/>
                <a:cs typeface="Arial"/>
                <a:sym typeface="Arial"/>
              </a:defRPr>
            </a:lvl3pPr>
            <a:lvl4pPr indent="0" lvl="3" marL="46531" marR="0" rtl="0" algn="l">
              <a:lnSpc>
                <a:spcPct val="116126"/>
              </a:lnSpc>
              <a:spcBef>
                <a:spcPts val="0"/>
              </a:spcBef>
              <a:buNone/>
              <a:defRPr b="0" i="0" sz="2127" u="none" cap="none" strike="noStrike">
                <a:solidFill>
                  <a:schemeClr val="lt1"/>
                </a:solidFill>
                <a:latin typeface="Arial"/>
                <a:ea typeface="Arial"/>
                <a:cs typeface="Arial"/>
                <a:sym typeface="Arial"/>
              </a:defRPr>
            </a:lvl4pPr>
            <a:lvl5pPr indent="0" lvl="4" marL="46531" marR="0" rtl="0" algn="l">
              <a:lnSpc>
                <a:spcPct val="116126"/>
              </a:lnSpc>
              <a:spcBef>
                <a:spcPts val="0"/>
              </a:spcBef>
              <a:buNone/>
              <a:defRPr b="0" i="0" sz="2127" u="none" cap="none" strike="noStrike">
                <a:solidFill>
                  <a:schemeClr val="lt1"/>
                </a:solidFill>
                <a:latin typeface="Arial"/>
                <a:ea typeface="Arial"/>
                <a:cs typeface="Arial"/>
                <a:sym typeface="Arial"/>
              </a:defRPr>
            </a:lvl5pPr>
            <a:lvl6pPr indent="0" lvl="5" marL="46531" marR="0" rtl="0" algn="l">
              <a:lnSpc>
                <a:spcPct val="116126"/>
              </a:lnSpc>
              <a:spcBef>
                <a:spcPts val="0"/>
              </a:spcBef>
              <a:buNone/>
              <a:defRPr b="0" i="0" sz="2127" u="none" cap="none" strike="noStrike">
                <a:solidFill>
                  <a:schemeClr val="lt1"/>
                </a:solidFill>
                <a:latin typeface="Arial"/>
                <a:ea typeface="Arial"/>
                <a:cs typeface="Arial"/>
                <a:sym typeface="Arial"/>
              </a:defRPr>
            </a:lvl6pPr>
            <a:lvl7pPr indent="0" lvl="6" marL="46531" marR="0" rtl="0" algn="l">
              <a:lnSpc>
                <a:spcPct val="116126"/>
              </a:lnSpc>
              <a:spcBef>
                <a:spcPts val="0"/>
              </a:spcBef>
              <a:buNone/>
              <a:defRPr b="0" i="0" sz="2127" u="none" cap="none" strike="noStrike">
                <a:solidFill>
                  <a:schemeClr val="lt1"/>
                </a:solidFill>
                <a:latin typeface="Arial"/>
                <a:ea typeface="Arial"/>
                <a:cs typeface="Arial"/>
                <a:sym typeface="Arial"/>
              </a:defRPr>
            </a:lvl7pPr>
            <a:lvl8pPr indent="0" lvl="7" marL="46531" marR="0" rtl="0" algn="l">
              <a:lnSpc>
                <a:spcPct val="116126"/>
              </a:lnSpc>
              <a:spcBef>
                <a:spcPts val="0"/>
              </a:spcBef>
              <a:buNone/>
              <a:defRPr b="0" i="0" sz="2127" u="none" cap="none" strike="noStrike">
                <a:solidFill>
                  <a:schemeClr val="lt1"/>
                </a:solidFill>
                <a:latin typeface="Arial"/>
                <a:ea typeface="Arial"/>
                <a:cs typeface="Arial"/>
                <a:sym typeface="Arial"/>
              </a:defRPr>
            </a:lvl8pPr>
            <a:lvl9pPr indent="0" lvl="8" marL="46531" marR="0" rtl="0" algn="l">
              <a:lnSpc>
                <a:spcPct val="116126"/>
              </a:lnSpc>
              <a:spcBef>
                <a:spcPts val="0"/>
              </a:spcBef>
              <a:buNone/>
              <a:defRPr b="0" i="0" sz="2127" u="none" cap="none" strike="noStrike">
                <a:solidFill>
                  <a:schemeClr val="lt1"/>
                </a:solidFill>
                <a:latin typeface="Arial"/>
                <a:ea typeface="Arial"/>
                <a:cs typeface="Arial"/>
                <a:sym typeface="Arial"/>
              </a:defRPr>
            </a:lvl9pPr>
          </a:lstStyle>
          <a:p>
            <a:pPr indent="0" lvl="0" marL="46531"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LIDE 3" showMasterSp="0">
  <p:cSld name="8_SLIDE 3">
    <p:bg>
      <p:bgPr>
        <a:solidFill>
          <a:schemeClr val="lt1"/>
        </a:solidFill>
      </p:bgPr>
    </p:bg>
    <p:spTree>
      <p:nvGrpSpPr>
        <p:cNvPr id="100" name="Shape 100"/>
        <p:cNvGrpSpPr/>
        <p:nvPr/>
      </p:nvGrpSpPr>
      <p:grpSpPr>
        <a:xfrm>
          <a:off x="0" y="0"/>
          <a:ext cx="0" cy="0"/>
          <a:chOff x="0" y="0"/>
          <a:chExt cx="0" cy="0"/>
        </a:xfrm>
      </p:grpSpPr>
      <p:sp>
        <p:nvSpPr>
          <p:cNvPr id="101" name="Google Shape;101;p68"/>
          <p:cNvSpPr/>
          <p:nvPr/>
        </p:nvSpPr>
        <p:spPr>
          <a:xfrm>
            <a:off x="0" y="7454900"/>
            <a:ext cx="10807700" cy="301356"/>
          </a:xfrm>
          <a:prstGeom prst="rect">
            <a:avLst/>
          </a:prstGeom>
          <a:solidFill>
            <a:srgbClr val="328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2" name="Google Shape;102;p68"/>
          <p:cNvSpPr txBox="1"/>
          <p:nvPr>
            <p:ph idx="1" type="body"/>
          </p:nvPr>
        </p:nvSpPr>
        <p:spPr>
          <a:xfrm>
            <a:off x="450850" y="210394"/>
            <a:ext cx="7162800" cy="3013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3288D4"/>
              </a:buClr>
              <a:buSzPts val="1600"/>
              <a:buFont typeface="Arial"/>
              <a:buNone/>
              <a:defRPr b="0" i="0" sz="1600" u="none" cap="none" strike="noStrike">
                <a:solidFill>
                  <a:srgbClr val="3288D4"/>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3" name="Google Shape;103;p68"/>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s-ES" sz="900">
                <a:solidFill>
                  <a:srgbClr val="3288D4"/>
                </a:solidFill>
                <a:latin typeface="Arial"/>
                <a:ea typeface="Arial"/>
                <a:cs typeface="Arial"/>
                <a:sym typeface="Arial"/>
              </a:rPr>
              <a:t>‹#›</a:t>
            </a:fld>
            <a:endParaRPr b="1" sz="900">
              <a:solidFill>
                <a:srgbClr val="3288D4"/>
              </a:solidFill>
              <a:latin typeface="Arial"/>
              <a:ea typeface="Arial"/>
              <a:cs typeface="Arial"/>
              <a:sym typeface="Arial"/>
            </a:endParaRPr>
          </a:p>
        </p:txBody>
      </p:sp>
      <p:sp>
        <p:nvSpPr>
          <p:cNvPr id="104" name="Google Shape;104;p68"/>
          <p:cNvSpPr txBox="1"/>
          <p:nvPr/>
        </p:nvSpPr>
        <p:spPr>
          <a:xfrm>
            <a:off x="0" y="901700"/>
            <a:ext cx="10649466"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Arial"/>
                <a:ea typeface="Arial"/>
                <a:cs typeface="Arial"/>
                <a:sym typeface="Arial"/>
              </a:rPr>
              <a:t>Ideado para resolver eficientemente:</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−Programas iterativos.</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−Consultas interactivas.</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Unifica procesamiento fuera de línea y streaming (tiempo real).</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s-ES" sz="2800">
                <a:solidFill>
                  <a:schemeClr val="dk1"/>
                </a:solidFill>
                <a:latin typeface="Arial"/>
                <a:ea typeface="Arial"/>
                <a:cs typeface="Arial"/>
                <a:sym typeface="Arial"/>
              </a:rPr>
              <a:t>•Tipos de aplicaciones adaptadas para usar Spark:</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−Aplicaciones Extract-Transform-Load (ETL).</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−Análisis predictivo y aprendizaje computacional.</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−Operaciones de acceso a datos (consultas SQL, visualizaciones)</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−Procesamiento de eventos en tiempo real y streaming.</a:t>
            </a:r>
            <a:endParaRPr/>
          </a:p>
          <a:p>
            <a:pPr indent="0" lvl="0" marL="0" marR="0" rtl="0" algn="l">
              <a:spcBef>
                <a:spcPts val="0"/>
              </a:spcBef>
              <a:spcAft>
                <a:spcPts val="0"/>
              </a:spcAft>
              <a:buNone/>
            </a:pPr>
            <a:r>
              <a:rPr lang="es-ES" sz="2800">
                <a:solidFill>
                  <a:schemeClr val="dk1"/>
                </a:solidFill>
                <a:latin typeface="Arial"/>
                <a:ea typeface="Arial"/>
                <a:cs typeface="Arial"/>
                <a:sym typeface="Arial"/>
              </a:rPr>
              <a:t>−Procesamiento y minería de texto, aplicaciones de grafos, reconocimiento de patrones, motores de recomendación…</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LIDE 3" showMasterSp="0">
  <p:cSld name="5_SLIDE 3">
    <p:bg>
      <p:bgPr>
        <a:solidFill>
          <a:schemeClr val="lt1"/>
        </a:solidFill>
      </p:bgPr>
    </p:bg>
    <p:spTree>
      <p:nvGrpSpPr>
        <p:cNvPr id="105" name="Shape 105"/>
        <p:cNvGrpSpPr/>
        <p:nvPr/>
      </p:nvGrpSpPr>
      <p:grpSpPr>
        <a:xfrm>
          <a:off x="0" y="0"/>
          <a:ext cx="0" cy="0"/>
          <a:chOff x="0" y="0"/>
          <a:chExt cx="0" cy="0"/>
        </a:xfrm>
      </p:grpSpPr>
      <p:sp>
        <p:nvSpPr>
          <p:cNvPr id="106" name="Google Shape;106;p69"/>
          <p:cNvSpPr/>
          <p:nvPr/>
        </p:nvSpPr>
        <p:spPr>
          <a:xfrm>
            <a:off x="0" y="7454900"/>
            <a:ext cx="10807700" cy="301356"/>
          </a:xfrm>
          <a:prstGeom prst="rect">
            <a:avLst/>
          </a:prstGeom>
          <a:solidFill>
            <a:srgbClr val="328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 name="Google Shape;107;p69"/>
          <p:cNvSpPr txBox="1"/>
          <p:nvPr>
            <p:ph idx="1" type="body"/>
          </p:nvPr>
        </p:nvSpPr>
        <p:spPr>
          <a:xfrm>
            <a:off x="450850" y="210394"/>
            <a:ext cx="7162800" cy="3013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3288D4"/>
              </a:buClr>
              <a:buSzPts val="1600"/>
              <a:buFont typeface="Arial"/>
              <a:buNone/>
              <a:defRPr b="0" i="0" sz="1600" u="none" cap="none" strike="noStrike">
                <a:solidFill>
                  <a:srgbClr val="3288D4"/>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8" name="Google Shape;108;p69"/>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s-ES" sz="900">
                <a:solidFill>
                  <a:srgbClr val="3288D4"/>
                </a:solidFill>
                <a:latin typeface="Arial"/>
                <a:ea typeface="Arial"/>
                <a:cs typeface="Arial"/>
                <a:sym typeface="Arial"/>
              </a:rPr>
              <a:t>‹#›</a:t>
            </a:fld>
            <a:endParaRPr b="1" sz="900">
              <a:solidFill>
                <a:srgbClr val="3288D4"/>
              </a:solidFill>
              <a:latin typeface="Arial"/>
              <a:ea typeface="Arial"/>
              <a:cs typeface="Arial"/>
              <a:sym typeface="Arial"/>
            </a:endParaRPr>
          </a:p>
        </p:txBody>
      </p:sp>
      <p:sp>
        <p:nvSpPr>
          <p:cNvPr id="109" name="Google Shape;109;p69"/>
          <p:cNvSpPr txBox="1"/>
          <p:nvPr/>
        </p:nvSpPr>
        <p:spPr>
          <a:xfrm>
            <a:off x="0" y="1054100"/>
            <a:ext cx="10649466"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Hoy en día se genera gran cantidad de datos en campos como la i</a:t>
            </a:r>
            <a:r>
              <a:rPr b="1" i="0" lang="es-ES" sz="2800" u="none" strike="noStrike">
                <a:solidFill>
                  <a:schemeClr val="dk1"/>
                </a:solidFill>
                <a:latin typeface="Arial"/>
                <a:ea typeface="Arial"/>
                <a:cs typeface="Arial"/>
                <a:sym typeface="Arial"/>
              </a:rPr>
              <a:t>ndustria y la ciencia, por ello, es necesario herramientas como Apache Spark para trabajar con estos datos.</a:t>
            </a:r>
            <a:endParaRPr/>
          </a:p>
          <a:p>
            <a:pPr indent="0" lvl="0" marL="0" marR="0" rtl="0" algn="l">
              <a:spcBef>
                <a:spcPts val="0"/>
              </a:spcBef>
              <a:spcAft>
                <a:spcPts val="0"/>
              </a:spcAft>
              <a:buNone/>
            </a:pPr>
            <a:r>
              <a:t/>
            </a:r>
            <a:endParaRPr b="0" i="0" sz="2800" u="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Por otra parte, algunas industrias están utilizando Hadoop para para almacenar, procesar y analizar grandes volúmenes de datos.</a:t>
            </a:r>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 </a:t>
            </a:r>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Hadoop se basa en el modelo de programación</a:t>
            </a:r>
            <a:r>
              <a:rPr b="1" i="0" lang="es-ES" sz="2800" u="none" strike="noStrike">
                <a:solidFill>
                  <a:schemeClr val="dk1"/>
                </a:solidFill>
                <a:latin typeface="Arial"/>
                <a:ea typeface="Arial"/>
                <a:cs typeface="Arial"/>
                <a:sym typeface="Arial"/>
              </a:rPr>
              <a:t> </a:t>
            </a:r>
            <a:r>
              <a:rPr b="1" i="1" lang="es-ES" sz="2800" u="none" strike="noStrike">
                <a:solidFill>
                  <a:schemeClr val="dk1"/>
                </a:solidFill>
                <a:latin typeface="Arial"/>
                <a:ea typeface="Arial"/>
                <a:cs typeface="Arial"/>
                <a:sym typeface="Arial"/>
              </a:rPr>
              <a:t>MapReduce </a:t>
            </a:r>
            <a:r>
              <a:rPr b="0" i="0" lang="es-ES" sz="2800" u="none" strike="noStrike">
                <a:solidFill>
                  <a:schemeClr val="dk1"/>
                </a:solidFill>
                <a:latin typeface="Arial"/>
                <a:ea typeface="Arial"/>
                <a:cs typeface="Arial"/>
                <a:sym typeface="Arial"/>
              </a:rPr>
              <a:t>y permite una solución de computación que es… </a:t>
            </a:r>
            <a:endParaRPr/>
          </a:p>
          <a:p>
            <a:pPr indent="0" lvl="0" marL="0" marR="0" rtl="0" algn="l">
              <a:spcBef>
                <a:spcPts val="0"/>
              </a:spcBef>
              <a:spcAft>
                <a:spcPts val="0"/>
              </a:spcAft>
              <a:buNone/>
            </a:pPr>
            <a:r>
              <a:rPr b="1" i="0" lang="es-ES" sz="2800" u="none" strike="noStrike">
                <a:solidFill>
                  <a:schemeClr val="dk1"/>
                </a:solidFill>
                <a:latin typeface="Arial"/>
                <a:ea typeface="Arial"/>
                <a:cs typeface="Arial"/>
                <a:sym typeface="Arial"/>
              </a:rPr>
              <a:t>escalable, tolerante a fallos, flexible y rentable.</a:t>
            </a:r>
            <a:r>
              <a:rPr b="0" i="0" lang="es-ES" sz="2800" u="none" strike="noStrike">
                <a:solidFill>
                  <a:schemeClr val="dk1"/>
                </a:solidFill>
                <a:latin typeface="Arial"/>
                <a:ea typeface="Arial"/>
                <a:cs typeface="Arial"/>
                <a:sym typeface="Arial"/>
              </a:rPr>
              <a:t> </a:t>
            </a:r>
            <a:endParaRPr sz="2800">
              <a:solidFill>
                <a:schemeClr val="dk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SLIDE 3" showMasterSp="0">
  <p:cSld name="6_SLIDE 3">
    <p:bg>
      <p:bgPr>
        <a:solidFill>
          <a:schemeClr val="lt1"/>
        </a:solidFill>
      </p:bgPr>
    </p:bg>
    <p:spTree>
      <p:nvGrpSpPr>
        <p:cNvPr id="110" name="Shape 110"/>
        <p:cNvGrpSpPr/>
        <p:nvPr/>
      </p:nvGrpSpPr>
      <p:grpSpPr>
        <a:xfrm>
          <a:off x="0" y="0"/>
          <a:ext cx="0" cy="0"/>
          <a:chOff x="0" y="0"/>
          <a:chExt cx="0" cy="0"/>
        </a:xfrm>
      </p:grpSpPr>
      <p:sp>
        <p:nvSpPr>
          <p:cNvPr id="111" name="Google Shape;111;p70"/>
          <p:cNvSpPr/>
          <p:nvPr/>
        </p:nvSpPr>
        <p:spPr>
          <a:xfrm>
            <a:off x="0" y="7454900"/>
            <a:ext cx="10807700" cy="301356"/>
          </a:xfrm>
          <a:prstGeom prst="rect">
            <a:avLst/>
          </a:prstGeom>
          <a:solidFill>
            <a:srgbClr val="328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70"/>
          <p:cNvSpPr txBox="1"/>
          <p:nvPr>
            <p:ph idx="1" type="body"/>
          </p:nvPr>
        </p:nvSpPr>
        <p:spPr>
          <a:xfrm>
            <a:off x="450850" y="210394"/>
            <a:ext cx="7162800" cy="3013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3288D4"/>
              </a:buClr>
              <a:buSzPts val="1600"/>
              <a:buFont typeface="Arial"/>
              <a:buNone/>
              <a:defRPr b="0" i="0" sz="1600" u="none" cap="none" strike="noStrike">
                <a:solidFill>
                  <a:srgbClr val="3288D4"/>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13" name="Google Shape;113;p70"/>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s-ES" sz="900">
                <a:solidFill>
                  <a:srgbClr val="3288D4"/>
                </a:solidFill>
                <a:latin typeface="Arial"/>
                <a:ea typeface="Arial"/>
                <a:cs typeface="Arial"/>
                <a:sym typeface="Arial"/>
              </a:rPr>
              <a:t>‹#›</a:t>
            </a:fld>
            <a:endParaRPr b="1" sz="900">
              <a:solidFill>
                <a:srgbClr val="3288D4"/>
              </a:solidFill>
              <a:latin typeface="Arial"/>
              <a:ea typeface="Arial"/>
              <a:cs typeface="Arial"/>
              <a:sym typeface="Arial"/>
            </a:endParaRPr>
          </a:p>
        </p:txBody>
      </p:sp>
      <p:sp>
        <p:nvSpPr>
          <p:cNvPr id="114" name="Google Shape;114;p70"/>
          <p:cNvSpPr txBox="1"/>
          <p:nvPr/>
        </p:nvSpPr>
        <p:spPr>
          <a:xfrm>
            <a:off x="0" y="1054100"/>
            <a:ext cx="10649466"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Hoy en día se genera gran cantidad de datos en campos como la i</a:t>
            </a:r>
            <a:r>
              <a:rPr b="1" i="0" lang="es-ES" sz="2800" u="none" strike="noStrike">
                <a:solidFill>
                  <a:schemeClr val="dk1"/>
                </a:solidFill>
                <a:latin typeface="Arial"/>
                <a:ea typeface="Arial"/>
                <a:cs typeface="Arial"/>
                <a:sym typeface="Arial"/>
              </a:rPr>
              <a:t>ndustria y la ciencia, por ello, es necesario herramientas como Apache Spark para trabajar con estos datos.</a:t>
            </a:r>
            <a:endParaRPr/>
          </a:p>
          <a:p>
            <a:pPr indent="0" lvl="0" marL="0" marR="0" rtl="0" algn="l">
              <a:spcBef>
                <a:spcPts val="0"/>
              </a:spcBef>
              <a:spcAft>
                <a:spcPts val="0"/>
              </a:spcAft>
              <a:buNone/>
            </a:pPr>
            <a:r>
              <a:t/>
            </a:r>
            <a:endParaRPr b="0" i="0" sz="2800" u="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Por otra parte, algunas industrias están utilizando Hadoop para para almacenar, procesar y analizar grandes volúmenes de datos.</a:t>
            </a:r>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 </a:t>
            </a:r>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Hadoop se basa en el modelo de programación</a:t>
            </a:r>
            <a:r>
              <a:rPr b="1" i="0" lang="es-ES" sz="2800" u="none" strike="noStrike">
                <a:solidFill>
                  <a:schemeClr val="dk1"/>
                </a:solidFill>
                <a:latin typeface="Arial"/>
                <a:ea typeface="Arial"/>
                <a:cs typeface="Arial"/>
                <a:sym typeface="Arial"/>
              </a:rPr>
              <a:t> </a:t>
            </a:r>
            <a:r>
              <a:rPr b="1" i="1" lang="es-ES" sz="2800" u="none" strike="noStrike">
                <a:solidFill>
                  <a:schemeClr val="dk1"/>
                </a:solidFill>
                <a:latin typeface="Arial"/>
                <a:ea typeface="Arial"/>
                <a:cs typeface="Arial"/>
                <a:sym typeface="Arial"/>
              </a:rPr>
              <a:t>MapReduce </a:t>
            </a:r>
            <a:r>
              <a:rPr b="0" i="0" lang="es-ES" sz="2800" u="none" strike="noStrike">
                <a:solidFill>
                  <a:schemeClr val="dk1"/>
                </a:solidFill>
                <a:latin typeface="Arial"/>
                <a:ea typeface="Arial"/>
                <a:cs typeface="Arial"/>
                <a:sym typeface="Arial"/>
              </a:rPr>
              <a:t>y permite una solución de computación que es… </a:t>
            </a:r>
            <a:endParaRPr/>
          </a:p>
          <a:p>
            <a:pPr indent="0" lvl="0" marL="0" marR="0" rtl="0" algn="l">
              <a:spcBef>
                <a:spcPts val="0"/>
              </a:spcBef>
              <a:spcAft>
                <a:spcPts val="0"/>
              </a:spcAft>
              <a:buNone/>
            </a:pPr>
            <a:r>
              <a:rPr b="1" i="0" lang="es-ES" sz="2800" u="none" strike="noStrike">
                <a:solidFill>
                  <a:schemeClr val="dk1"/>
                </a:solidFill>
                <a:latin typeface="Arial"/>
                <a:ea typeface="Arial"/>
                <a:cs typeface="Arial"/>
                <a:sym typeface="Arial"/>
              </a:rPr>
              <a:t>escalable, tolerante a fallos, flexible y rentable.</a:t>
            </a:r>
            <a:r>
              <a:rPr b="0" i="0" lang="es-ES" sz="2800" u="none" strike="noStrike">
                <a:solidFill>
                  <a:schemeClr val="dk1"/>
                </a:solidFill>
                <a:latin typeface="Arial"/>
                <a:ea typeface="Arial"/>
                <a:cs typeface="Arial"/>
                <a:sym typeface="Arial"/>
              </a:rPr>
              <a:t> </a:t>
            </a:r>
            <a:endParaRPr sz="2800">
              <a:solidFill>
                <a:schemeClr val="dk1"/>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SLIDE 3" showMasterSp="0">
  <p:cSld name="7_SLIDE 3">
    <p:bg>
      <p:bgPr>
        <a:solidFill>
          <a:schemeClr val="lt1"/>
        </a:solidFill>
      </p:bgPr>
    </p:bg>
    <p:spTree>
      <p:nvGrpSpPr>
        <p:cNvPr id="115" name="Shape 115"/>
        <p:cNvGrpSpPr/>
        <p:nvPr/>
      </p:nvGrpSpPr>
      <p:grpSpPr>
        <a:xfrm>
          <a:off x="0" y="0"/>
          <a:ext cx="0" cy="0"/>
          <a:chOff x="0" y="0"/>
          <a:chExt cx="0" cy="0"/>
        </a:xfrm>
      </p:grpSpPr>
      <p:sp>
        <p:nvSpPr>
          <p:cNvPr id="116" name="Google Shape;116;p71"/>
          <p:cNvSpPr/>
          <p:nvPr/>
        </p:nvSpPr>
        <p:spPr>
          <a:xfrm>
            <a:off x="0" y="7454900"/>
            <a:ext cx="10807700" cy="301356"/>
          </a:xfrm>
          <a:prstGeom prst="rect">
            <a:avLst/>
          </a:prstGeom>
          <a:solidFill>
            <a:srgbClr val="328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71"/>
          <p:cNvSpPr txBox="1"/>
          <p:nvPr>
            <p:ph idx="1" type="body"/>
          </p:nvPr>
        </p:nvSpPr>
        <p:spPr>
          <a:xfrm>
            <a:off x="450850" y="210394"/>
            <a:ext cx="7162800" cy="3013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3288D4"/>
              </a:buClr>
              <a:buSzPts val="1600"/>
              <a:buFont typeface="Arial"/>
              <a:buNone/>
              <a:defRPr b="0" i="0" sz="1600" u="none" cap="none" strike="noStrike">
                <a:solidFill>
                  <a:srgbClr val="3288D4"/>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18" name="Google Shape;118;p71"/>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s-ES" sz="900">
                <a:solidFill>
                  <a:srgbClr val="3288D4"/>
                </a:solidFill>
                <a:latin typeface="Arial"/>
                <a:ea typeface="Arial"/>
                <a:cs typeface="Arial"/>
                <a:sym typeface="Arial"/>
              </a:rPr>
              <a:t>‹#›</a:t>
            </a:fld>
            <a:endParaRPr b="1" sz="900">
              <a:solidFill>
                <a:srgbClr val="3288D4"/>
              </a:solidFill>
              <a:latin typeface="Arial"/>
              <a:ea typeface="Arial"/>
              <a:cs typeface="Arial"/>
              <a:sym typeface="Arial"/>
            </a:endParaRPr>
          </a:p>
        </p:txBody>
      </p:sp>
      <p:sp>
        <p:nvSpPr>
          <p:cNvPr id="119" name="Google Shape;119;p71"/>
          <p:cNvSpPr txBox="1"/>
          <p:nvPr/>
        </p:nvSpPr>
        <p:spPr>
          <a:xfrm>
            <a:off x="0" y="1054100"/>
            <a:ext cx="10649466"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Hoy en día se genera gran cantidad de datos en campos como la i</a:t>
            </a:r>
            <a:r>
              <a:rPr b="1" i="0" lang="es-ES" sz="2800" u="none" strike="noStrike">
                <a:solidFill>
                  <a:schemeClr val="dk1"/>
                </a:solidFill>
                <a:latin typeface="Arial"/>
                <a:ea typeface="Arial"/>
                <a:cs typeface="Arial"/>
                <a:sym typeface="Arial"/>
              </a:rPr>
              <a:t>ndustria y la ciencia, por ello, es necesario herramientas como Apache Spark para trabajar con estos datos.</a:t>
            </a:r>
            <a:endParaRPr/>
          </a:p>
          <a:p>
            <a:pPr indent="0" lvl="0" marL="0" marR="0" rtl="0" algn="l">
              <a:spcBef>
                <a:spcPts val="0"/>
              </a:spcBef>
              <a:spcAft>
                <a:spcPts val="0"/>
              </a:spcAft>
              <a:buNone/>
            </a:pPr>
            <a:r>
              <a:t/>
            </a:r>
            <a:endParaRPr b="0" i="0" sz="2800" u="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Por otra parte, algunas industrias están utilizando Hadoop para para almacenar, procesar y analizar grandes volúmenes de datos.</a:t>
            </a:r>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 </a:t>
            </a:r>
            <a:endParaRPr/>
          </a:p>
          <a:p>
            <a:pPr indent="0" lvl="0" marL="0" marR="0" rtl="0" algn="l">
              <a:spcBef>
                <a:spcPts val="0"/>
              </a:spcBef>
              <a:spcAft>
                <a:spcPts val="0"/>
              </a:spcAft>
              <a:buNone/>
            </a:pPr>
            <a:r>
              <a:rPr b="0" i="0" lang="es-ES" sz="2800" u="none" strike="noStrike">
                <a:solidFill>
                  <a:schemeClr val="dk1"/>
                </a:solidFill>
                <a:latin typeface="Arial"/>
                <a:ea typeface="Arial"/>
                <a:cs typeface="Arial"/>
                <a:sym typeface="Arial"/>
              </a:rPr>
              <a:t>Hadoop se basa en el modelo de programación</a:t>
            </a:r>
            <a:r>
              <a:rPr b="1" i="0" lang="es-ES" sz="2800" u="none" strike="noStrike">
                <a:solidFill>
                  <a:schemeClr val="dk1"/>
                </a:solidFill>
                <a:latin typeface="Arial"/>
                <a:ea typeface="Arial"/>
                <a:cs typeface="Arial"/>
                <a:sym typeface="Arial"/>
              </a:rPr>
              <a:t> </a:t>
            </a:r>
            <a:r>
              <a:rPr b="1" i="1" lang="es-ES" sz="2800" u="none" strike="noStrike">
                <a:solidFill>
                  <a:schemeClr val="dk1"/>
                </a:solidFill>
                <a:latin typeface="Arial"/>
                <a:ea typeface="Arial"/>
                <a:cs typeface="Arial"/>
                <a:sym typeface="Arial"/>
              </a:rPr>
              <a:t>MapReduce </a:t>
            </a:r>
            <a:r>
              <a:rPr b="0" i="0" lang="es-ES" sz="2800" u="none" strike="noStrike">
                <a:solidFill>
                  <a:schemeClr val="dk1"/>
                </a:solidFill>
                <a:latin typeface="Arial"/>
                <a:ea typeface="Arial"/>
                <a:cs typeface="Arial"/>
                <a:sym typeface="Arial"/>
              </a:rPr>
              <a:t>y permite una solución de computación que es… </a:t>
            </a:r>
            <a:endParaRPr/>
          </a:p>
          <a:p>
            <a:pPr indent="0" lvl="0" marL="0" marR="0" rtl="0" algn="l">
              <a:spcBef>
                <a:spcPts val="0"/>
              </a:spcBef>
              <a:spcAft>
                <a:spcPts val="0"/>
              </a:spcAft>
              <a:buNone/>
            </a:pPr>
            <a:r>
              <a:rPr b="1" i="0" lang="es-ES" sz="2800" u="none" strike="noStrike">
                <a:solidFill>
                  <a:schemeClr val="dk1"/>
                </a:solidFill>
                <a:latin typeface="Arial"/>
                <a:ea typeface="Arial"/>
                <a:cs typeface="Arial"/>
                <a:sym typeface="Arial"/>
              </a:rPr>
              <a:t>escalable, tolerante a fallos, flexible y rentable.</a:t>
            </a:r>
            <a:r>
              <a:rPr b="0" i="0" lang="es-ES" sz="2800" u="none" strike="noStrike">
                <a:solidFill>
                  <a:schemeClr val="dk1"/>
                </a:solidFill>
                <a:latin typeface="Arial"/>
                <a:ea typeface="Arial"/>
                <a:cs typeface="Arial"/>
                <a:sym typeface="Arial"/>
              </a:rPr>
              <a:t> </a:t>
            </a:r>
            <a:endParaRPr sz="2800">
              <a:solidFill>
                <a:schemeClr val="dk1"/>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LIDE 3" showMasterSp="0">
  <p:cSld name="1_SLIDE 3">
    <p:bg>
      <p:bgPr>
        <a:solidFill>
          <a:schemeClr val="lt1"/>
        </a:solidFill>
      </p:bgPr>
    </p:bg>
    <p:spTree>
      <p:nvGrpSpPr>
        <p:cNvPr id="120" name="Shape 120"/>
        <p:cNvGrpSpPr/>
        <p:nvPr/>
      </p:nvGrpSpPr>
      <p:grpSpPr>
        <a:xfrm>
          <a:off x="0" y="0"/>
          <a:ext cx="0" cy="0"/>
          <a:chOff x="0" y="0"/>
          <a:chExt cx="0" cy="0"/>
        </a:xfrm>
      </p:grpSpPr>
      <p:sp>
        <p:nvSpPr>
          <p:cNvPr id="121" name="Google Shape;121;p72"/>
          <p:cNvSpPr/>
          <p:nvPr/>
        </p:nvSpPr>
        <p:spPr>
          <a:xfrm>
            <a:off x="0" y="7454900"/>
            <a:ext cx="10807700" cy="301356"/>
          </a:xfrm>
          <a:prstGeom prst="rect">
            <a:avLst/>
          </a:prstGeom>
          <a:solidFill>
            <a:srgbClr val="328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72"/>
          <p:cNvSpPr txBox="1"/>
          <p:nvPr>
            <p:ph idx="1" type="body"/>
          </p:nvPr>
        </p:nvSpPr>
        <p:spPr>
          <a:xfrm>
            <a:off x="450850" y="210394"/>
            <a:ext cx="7162800" cy="3013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3288D4"/>
              </a:buClr>
              <a:buSzPts val="1600"/>
              <a:buFont typeface="Arial"/>
              <a:buNone/>
              <a:defRPr b="0" i="0" sz="1600" u="none" cap="none" strike="noStrike">
                <a:solidFill>
                  <a:srgbClr val="3288D4"/>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3" name="Google Shape;123;p72"/>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s-ES" sz="900">
                <a:solidFill>
                  <a:srgbClr val="3288D4"/>
                </a:solidFill>
                <a:latin typeface="Arial"/>
                <a:ea typeface="Arial"/>
                <a:cs typeface="Arial"/>
                <a:sym typeface="Arial"/>
              </a:rPr>
              <a:t>‹#›</a:t>
            </a:fld>
            <a:endParaRPr b="1" sz="900">
              <a:solidFill>
                <a:srgbClr val="3288D4"/>
              </a:solidFill>
              <a:latin typeface="Arial"/>
              <a:ea typeface="Arial"/>
              <a:cs typeface="Arial"/>
              <a:sym typeface="Arial"/>
            </a:endParaRPr>
          </a:p>
        </p:txBody>
      </p:sp>
      <p:sp>
        <p:nvSpPr>
          <p:cNvPr id="124" name="Google Shape;124;p72"/>
          <p:cNvSpPr txBox="1"/>
          <p:nvPr/>
        </p:nvSpPr>
        <p:spPr>
          <a:xfrm>
            <a:off x="351444" y="739757"/>
            <a:ext cx="9558779"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chemeClr val="dk1"/>
                </a:solidFill>
                <a:latin typeface="Arial"/>
                <a:ea typeface="Arial"/>
                <a:cs typeface="Arial"/>
                <a:sym typeface="Arial"/>
              </a:rPr>
              <a:t>Hoy en dia se genera gran cantidad de datos en campos como la industria y la ciencia, por</a:t>
            </a:r>
            <a:endParaRPr/>
          </a:p>
          <a:p>
            <a:pPr indent="0" lvl="0" marL="0" marR="0" rtl="0" algn="l">
              <a:spcBef>
                <a:spcPts val="0"/>
              </a:spcBef>
              <a:spcAft>
                <a:spcPts val="0"/>
              </a:spcAft>
              <a:buNone/>
            </a:pPr>
            <a:r>
              <a:rPr b="0" i="0" lang="es-ES" sz="1800" u="none" strike="noStrike">
                <a:solidFill>
                  <a:schemeClr val="dk1"/>
                </a:solidFill>
                <a:latin typeface="Arial"/>
                <a:ea typeface="Arial"/>
                <a:cs typeface="Arial"/>
                <a:sym typeface="Arial"/>
              </a:rPr>
              <a:t>ello, es necesario herramientas como Apache Spark para trabajar con estos datos.</a:t>
            </a:r>
            <a:endParaRPr/>
          </a:p>
          <a:p>
            <a:pPr indent="0" lvl="0" marL="0" marR="0" rtl="0" algn="l">
              <a:spcBef>
                <a:spcPts val="0"/>
              </a:spcBef>
              <a:spcAft>
                <a:spcPts val="0"/>
              </a:spcAft>
              <a:buNone/>
            </a:pPr>
            <a:r>
              <a:rPr b="0" i="0" lang="es-ES" sz="1800" u="none" strike="noStrike">
                <a:solidFill>
                  <a:schemeClr val="dk1"/>
                </a:solidFill>
                <a:latin typeface="Arial"/>
                <a:ea typeface="Arial"/>
                <a:cs typeface="Arial"/>
                <a:sym typeface="Arial"/>
              </a:rPr>
              <a:t>Por otra parte, algunas industrias estan utilizando Hadoop para para almacenar, procesar y</a:t>
            </a:r>
            <a:endParaRPr/>
          </a:p>
          <a:p>
            <a:pPr indent="0" lvl="0" marL="0" marR="0" rtl="0" algn="l">
              <a:spcBef>
                <a:spcPts val="0"/>
              </a:spcBef>
              <a:spcAft>
                <a:spcPts val="0"/>
              </a:spcAft>
              <a:buNone/>
            </a:pPr>
            <a:r>
              <a:rPr b="0" i="0" lang="es-ES" sz="1800" u="none" strike="noStrike">
                <a:solidFill>
                  <a:schemeClr val="dk1"/>
                </a:solidFill>
                <a:latin typeface="Arial"/>
                <a:ea typeface="Arial"/>
                <a:cs typeface="Arial"/>
                <a:sym typeface="Arial"/>
              </a:rPr>
              <a:t>analizar grandes volumenes de datos. Hadoop se basa en el modelo de programacion</a:t>
            </a:r>
            <a:endParaRPr b="0" i="0" sz="1800" u="none" strike="noStrike">
              <a:solidFill>
                <a:schemeClr val="dk1"/>
              </a:solidFill>
              <a:latin typeface="Arial"/>
              <a:ea typeface="Arial"/>
              <a:cs typeface="Arial"/>
              <a:sym typeface="Arial"/>
            </a:endParaRPr>
          </a:p>
          <a:p>
            <a:pPr indent="0" lvl="0" marL="0" marR="0" rtl="0" algn="l">
              <a:spcBef>
                <a:spcPts val="0"/>
              </a:spcBef>
              <a:spcAft>
                <a:spcPts val="0"/>
              </a:spcAft>
              <a:buNone/>
            </a:pPr>
            <a:r>
              <a:rPr b="0" i="1" lang="es-ES" sz="1800" u="none" strike="noStrike">
                <a:solidFill>
                  <a:schemeClr val="dk1"/>
                </a:solidFill>
                <a:latin typeface="Arial"/>
                <a:ea typeface="Arial"/>
                <a:cs typeface="Arial"/>
                <a:sym typeface="Arial"/>
              </a:rPr>
              <a:t>MapReduce </a:t>
            </a:r>
            <a:r>
              <a:rPr b="0" i="0" lang="es-ES" sz="1800" u="none" strike="noStrike">
                <a:solidFill>
                  <a:schemeClr val="dk1"/>
                </a:solidFill>
                <a:latin typeface="Arial"/>
                <a:ea typeface="Arial"/>
                <a:cs typeface="Arial"/>
                <a:sym typeface="Arial"/>
              </a:rPr>
              <a:t>y permite una solucion de computacion que es escalable tolerante a fallos,</a:t>
            </a:r>
            <a:endParaRPr/>
          </a:p>
          <a:p>
            <a:pPr indent="0" lvl="0" marL="0" marR="0" rtl="0" algn="l">
              <a:spcBef>
                <a:spcPts val="0"/>
              </a:spcBef>
              <a:spcAft>
                <a:spcPts val="0"/>
              </a:spcAft>
              <a:buNone/>
            </a:pPr>
            <a:r>
              <a:rPr b="0" i="0" lang="es-ES" sz="1800" u="none" strike="noStrike">
                <a:solidFill>
                  <a:schemeClr val="dk1"/>
                </a:solidFill>
                <a:latin typeface="Arial"/>
                <a:ea typeface="Arial"/>
                <a:cs typeface="Arial"/>
                <a:sym typeface="Arial"/>
              </a:rPr>
              <a:t>flexible y rentable. La principal preocupacion que presenta Hadoop es mantener la velocidad</a:t>
            </a:r>
            <a:endParaRPr/>
          </a:p>
          <a:p>
            <a:pPr indent="0" lvl="0" marL="0" marR="0" rtl="0" algn="l">
              <a:spcBef>
                <a:spcPts val="0"/>
              </a:spcBef>
              <a:spcAft>
                <a:spcPts val="0"/>
              </a:spcAft>
              <a:buNone/>
            </a:pPr>
            <a:r>
              <a:rPr b="0" i="0" lang="es-ES" sz="1800" u="none" strike="noStrike">
                <a:solidFill>
                  <a:schemeClr val="dk1"/>
                </a:solidFill>
                <a:latin typeface="Arial"/>
                <a:ea typeface="Arial"/>
                <a:cs typeface="Arial"/>
                <a:sym typeface="Arial"/>
              </a:rPr>
              <a:t>de espera entre las consultas y el tiempo para ejecutar el programa en el procesamiento de</a:t>
            </a:r>
            <a:endParaRPr/>
          </a:p>
          <a:p>
            <a:pPr indent="0" lvl="0" marL="0" marR="0" rtl="0" algn="l">
              <a:spcBef>
                <a:spcPts val="0"/>
              </a:spcBef>
              <a:spcAft>
                <a:spcPts val="0"/>
              </a:spcAft>
              <a:buNone/>
            </a:pPr>
            <a:r>
              <a:rPr b="0" i="0" lang="es-ES" sz="1800" u="none" strike="noStrike">
                <a:solidFill>
                  <a:schemeClr val="dk1"/>
                </a:solidFill>
                <a:latin typeface="Arial"/>
                <a:ea typeface="Arial"/>
                <a:cs typeface="Arial"/>
                <a:sym typeface="Arial"/>
              </a:rPr>
              <a:t>grandes conjuntos de datos.</a:t>
            </a:r>
            <a:endParaRPr/>
          </a:p>
          <a:p>
            <a:pPr indent="0" lvl="0" marL="0" marR="0" rtl="0" algn="l">
              <a:spcBef>
                <a:spcPts val="0"/>
              </a:spcBef>
              <a:spcAft>
                <a:spcPts val="0"/>
              </a:spcAft>
              <a:buNone/>
            </a:pPr>
            <a:r>
              <a:rPr b="0" i="0" lang="es-ES" sz="1800" u="none" strike="noStrike">
                <a:solidFill>
                  <a:schemeClr val="dk1"/>
                </a:solidFill>
                <a:latin typeface="Arial"/>
                <a:ea typeface="Arial"/>
                <a:cs typeface="Arial"/>
                <a:sym typeface="Arial"/>
              </a:rPr>
              <a:t>Posteriormente salio a la luz Apache Spark introducido por la empresa </a:t>
            </a:r>
            <a:r>
              <a:rPr b="0" i="1" lang="es-ES" sz="1800" u="none" strike="noStrike">
                <a:solidFill>
                  <a:schemeClr val="dk1"/>
                </a:solidFill>
                <a:latin typeface="Arial"/>
                <a:ea typeface="Arial"/>
                <a:cs typeface="Arial"/>
                <a:sym typeface="Arial"/>
              </a:rPr>
              <a:t>Apache Software</a:t>
            </a:r>
            <a:endParaRPr/>
          </a:p>
          <a:p>
            <a:pPr indent="0" lvl="0" marL="0" marR="0" rtl="0" algn="l">
              <a:spcBef>
                <a:spcPts val="0"/>
              </a:spcBef>
              <a:spcAft>
                <a:spcPts val="0"/>
              </a:spcAft>
              <a:buNone/>
            </a:pPr>
            <a:r>
              <a:rPr b="0" i="1" lang="es-ES" sz="1800" u="none" strike="noStrike">
                <a:solidFill>
                  <a:schemeClr val="dk1"/>
                </a:solidFill>
                <a:latin typeface="Arial"/>
                <a:ea typeface="Arial"/>
                <a:cs typeface="Arial"/>
                <a:sym typeface="Arial"/>
              </a:rPr>
              <a:t>Foundation </a:t>
            </a:r>
            <a:r>
              <a:rPr b="0" i="0" lang="es-ES" sz="1800" u="none" strike="noStrike">
                <a:solidFill>
                  <a:schemeClr val="dk1"/>
                </a:solidFill>
                <a:latin typeface="Arial"/>
                <a:ea typeface="Arial"/>
                <a:cs typeface="Arial"/>
                <a:sym typeface="Arial"/>
              </a:rPr>
              <a:t>para acelerar el proceso de software de calculo computacional Hadoop.</a:t>
            </a:r>
            <a:endParaRPr/>
          </a:p>
          <a:p>
            <a:pPr indent="0" lvl="0" marL="0" marR="0" rtl="0" algn="l">
              <a:spcBef>
                <a:spcPts val="0"/>
              </a:spcBef>
              <a:spcAft>
                <a:spcPts val="0"/>
              </a:spcAft>
              <a:buNone/>
            </a:pPr>
            <a:r>
              <a:rPr b="0" i="0" lang="es-ES" sz="1800" u="none" strike="noStrike">
                <a:solidFill>
                  <a:schemeClr val="dk1"/>
                </a:solidFill>
                <a:latin typeface="Arial"/>
                <a:ea typeface="Arial"/>
                <a:cs typeface="Arial"/>
                <a:sym typeface="Arial"/>
              </a:rPr>
              <a:t>Aunque es importante mencionar que Apache Spark depende de Hadoop, ya que lo utiliza</a:t>
            </a:r>
            <a:endParaRPr/>
          </a:p>
          <a:p>
            <a:pPr indent="0" lvl="0" marL="0" marR="0" rtl="0" algn="l">
              <a:spcBef>
                <a:spcPts val="0"/>
              </a:spcBef>
              <a:spcAft>
                <a:spcPts val="0"/>
              </a:spcAft>
              <a:buNone/>
            </a:pPr>
            <a:r>
              <a:rPr b="0" i="0" lang="es-ES" sz="1800" u="none" strike="noStrike">
                <a:solidFill>
                  <a:schemeClr val="dk1"/>
                </a:solidFill>
                <a:latin typeface="Arial"/>
                <a:ea typeface="Arial"/>
                <a:cs typeface="Arial"/>
                <a:sym typeface="Arial"/>
              </a:rPr>
              <a:t>para propositos de almacenamiento.</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8" name="Shape 18"/>
        <p:cNvGrpSpPr/>
        <p:nvPr/>
      </p:nvGrpSpPr>
      <p:grpSpPr>
        <a:xfrm>
          <a:off x="0" y="0"/>
          <a:ext cx="0" cy="0"/>
          <a:chOff x="0" y="0"/>
          <a:chExt cx="0" cy="0"/>
        </a:xfrm>
      </p:grpSpPr>
      <p:sp>
        <p:nvSpPr>
          <p:cNvPr id="19" name="Google Shape;19;p51"/>
          <p:cNvSpPr/>
          <p:nvPr/>
        </p:nvSpPr>
        <p:spPr>
          <a:xfrm>
            <a:off x="0" y="0"/>
            <a:ext cx="10807700" cy="7747000"/>
          </a:xfrm>
          <a:custGeom>
            <a:rect b="b" l="l" r="r" t="t"/>
            <a:pathLst>
              <a:path extrusionOk="0" h="7747000" w="10807700">
                <a:moveTo>
                  <a:pt x="10807699" y="7746999"/>
                </a:moveTo>
                <a:lnTo>
                  <a:pt x="0" y="7746999"/>
                </a:lnTo>
                <a:lnTo>
                  <a:pt x="0" y="0"/>
                </a:lnTo>
                <a:lnTo>
                  <a:pt x="10807699" y="0"/>
                </a:lnTo>
                <a:lnTo>
                  <a:pt x="10807699" y="7746999"/>
                </a:lnTo>
                <a:close/>
              </a:path>
            </a:pathLst>
          </a:custGeom>
          <a:solidFill>
            <a:srgbClr val="3188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51"/>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6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51"/>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51"/>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51"/>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showMasterSp="0">
  <p:cSld name="SLIDE 1">
    <p:bg>
      <p:bgPr>
        <a:solidFill>
          <a:schemeClr val="lt1"/>
        </a:solidFill>
      </p:bgPr>
    </p:bg>
    <p:spTree>
      <p:nvGrpSpPr>
        <p:cNvPr id="24" name="Shape 24"/>
        <p:cNvGrpSpPr/>
        <p:nvPr/>
      </p:nvGrpSpPr>
      <p:grpSpPr>
        <a:xfrm>
          <a:off x="0" y="0"/>
          <a:ext cx="0" cy="0"/>
          <a:chOff x="0" y="0"/>
          <a:chExt cx="0" cy="0"/>
        </a:xfrm>
      </p:grpSpPr>
      <p:sp>
        <p:nvSpPr>
          <p:cNvPr id="25" name="Google Shape;25;p52"/>
          <p:cNvSpPr/>
          <p:nvPr/>
        </p:nvSpPr>
        <p:spPr>
          <a:xfrm>
            <a:off x="0" y="7454900"/>
            <a:ext cx="10807700" cy="301356"/>
          </a:xfrm>
          <a:prstGeom prst="rect">
            <a:avLst/>
          </a:prstGeom>
          <a:solidFill>
            <a:srgbClr val="328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 name="Google Shape;26;p52"/>
          <p:cNvSpPr txBox="1"/>
          <p:nvPr>
            <p:ph type="title"/>
          </p:nvPr>
        </p:nvSpPr>
        <p:spPr>
          <a:xfrm>
            <a:off x="831850" y="1501158"/>
            <a:ext cx="3755488" cy="60956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800" u="none" cap="none" strike="noStrike">
                <a:solidFill>
                  <a:srgbClr val="3288D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52"/>
          <p:cNvSpPr txBox="1"/>
          <p:nvPr>
            <p:ph idx="1" type="body"/>
          </p:nvPr>
        </p:nvSpPr>
        <p:spPr>
          <a:xfrm>
            <a:off x="755650" y="669278"/>
            <a:ext cx="4038600" cy="2769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3288D4"/>
              </a:buClr>
              <a:buSzPts val="900"/>
              <a:buFont typeface="Arial"/>
              <a:buNone/>
              <a:defRPr b="0" i="0" sz="900" u="none" cap="none" strike="noStrike">
                <a:solidFill>
                  <a:srgbClr val="3288D4"/>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8" name="Google Shape;28;p52"/>
          <p:cNvSpPr txBox="1"/>
          <p:nvPr>
            <p:ph idx="2" type="body"/>
          </p:nvPr>
        </p:nvSpPr>
        <p:spPr>
          <a:xfrm>
            <a:off x="831850" y="2169721"/>
            <a:ext cx="3755488" cy="117037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Font typeface="Calibri"/>
              <a:buNone/>
              <a:defRPr b="0" i="0" sz="1400" u="none" cap="none" strike="noStrike">
                <a:latin typeface="Calibri"/>
                <a:ea typeface="Calibri"/>
                <a:cs typeface="Calibri"/>
                <a:sym typeface="Calibri"/>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9" name="Google Shape;29;p52"/>
          <p:cNvSpPr txBox="1"/>
          <p:nvPr>
            <p:ph idx="3" type="body"/>
          </p:nvPr>
        </p:nvSpPr>
        <p:spPr>
          <a:xfrm>
            <a:off x="820276" y="3558683"/>
            <a:ext cx="3755488" cy="117037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Font typeface="Calibri"/>
              <a:buNone/>
              <a:defRPr b="0" i="0" sz="1400" u="none" cap="none" strike="noStrike">
                <a:latin typeface="Calibri"/>
                <a:ea typeface="Calibri"/>
                <a:cs typeface="Calibri"/>
                <a:sym typeface="Calibri"/>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30" name="Google Shape;30;p52"/>
          <p:cNvSpPr txBox="1"/>
          <p:nvPr>
            <p:ph idx="4" type="body"/>
          </p:nvPr>
        </p:nvSpPr>
        <p:spPr>
          <a:xfrm>
            <a:off x="820276" y="4947645"/>
            <a:ext cx="3755488" cy="117037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Font typeface="Calibri"/>
              <a:buNone/>
              <a:defRPr b="0" i="0" sz="1400" u="none" cap="none" strike="noStrike">
                <a:latin typeface="Calibri"/>
                <a:ea typeface="Calibri"/>
                <a:cs typeface="Calibri"/>
                <a:sym typeface="Calibri"/>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31" name="Google Shape;31;p52"/>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s-ES" sz="900">
                <a:solidFill>
                  <a:srgbClr val="3288D4"/>
                </a:solidFill>
                <a:latin typeface="Arial"/>
                <a:ea typeface="Arial"/>
                <a:cs typeface="Arial"/>
                <a:sym typeface="Arial"/>
              </a:rPr>
              <a:t>‹#›</a:t>
            </a:fld>
            <a:endParaRPr b="1" sz="900">
              <a:solidFill>
                <a:srgbClr val="3288D4"/>
              </a:solidFill>
              <a:latin typeface="Arial"/>
              <a:ea typeface="Arial"/>
              <a:cs typeface="Arial"/>
              <a:sym typeface="Arial"/>
            </a:endParaRPr>
          </a:p>
        </p:txBody>
      </p:sp>
      <p:pic>
        <p:nvPicPr>
          <p:cNvPr id="32" name="Google Shape;32;p52"/>
          <p:cNvPicPr preferRelativeResize="0"/>
          <p:nvPr/>
        </p:nvPicPr>
        <p:blipFill rotWithShape="1">
          <a:blip r:embed="rId2">
            <a:alphaModFix/>
          </a:blip>
          <a:srcRect b="0" l="0" r="0" t="0"/>
          <a:stretch/>
        </p:blipFill>
        <p:spPr>
          <a:xfrm>
            <a:off x="5724457" y="1446077"/>
            <a:ext cx="4788483" cy="61595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LIDE 2" showMasterSp="0">
  <p:cSld name="2_SLIDE 2">
    <p:bg>
      <p:bgPr>
        <a:solidFill>
          <a:schemeClr val="lt1"/>
        </a:solidFill>
      </p:bgPr>
    </p:bg>
    <p:spTree>
      <p:nvGrpSpPr>
        <p:cNvPr id="33" name="Shape 33"/>
        <p:cNvGrpSpPr/>
        <p:nvPr/>
      </p:nvGrpSpPr>
      <p:grpSpPr>
        <a:xfrm>
          <a:off x="0" y="0"/>
          <a:ext cx="0" cy="0"/>
          <a:chOff x="0" y="0"/>
          <a:chExt cx="0" cy="0"/>
        </a:xfrm>
      </p:grpSpPr>
      <p:sp>
        <p:nvSpPr>
          <p:cNvPr id="34" name="Google Shape;34;p53"/>
          <p:cNvSpPr txBox="1"/>
          <p:nvPr>
            <p:ph idx="1" type="body"/>
          </p:nvPr>
        </p:nvSpPr>
        <p:spPr>
          <a:xfrm>
            <a:off x="755650" y="430237"/>
            <a:ext cx="8763000" cy="2769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35" name="Google Shape;35;p53"/>
          <p:cNvSpPr txBox="1"/>
          <p:nvPr>
            <p:ph idx="2" type="body"/>
          </p:nvPr>
        </p:nvSpPr>
        <p:spPr>
          <a:xfrm>
            <a:off x="717924" y="2684219"/>
            <a:ext cx="8763000" cy="117037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61121"/>
              </a:buClr>
              <a:buSzPts val="2000"/>
              <a:buFont typeface="Arial"/>
              <a:buNone/>
              <a:defRPr b="1" i="0" sz="2000" u="none" cap="none" strike="noStrike">
                <a:solidFill>
                  <a:srgbClr val="061121"/>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36" name="Google Shape;36;p53"/>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s-ES" sz="900">
                <a:solidFill>
                  <a:srgbClr val="061121"/>
                </a:solidFill>
                <a:latin typeface="Arial"/>
                <a:ea typeface="Arial"/>
                <a:cs typeface="Arial"/>
                <a:sym typeface="Arial"/>
              </a:rPr>
              <a:t>‹#›</a:t>
            </a:fld>
            <a:endParaRPr b="1" sz="900">
              <a:solidFill>
                <a:srgbClr val="061121"/>
              </a:solidFill>
              <a:latin typeface="Arial"/>
              <a:ea typeface="Arial"/>
              <a:cs typeface="Arial"/>
              <a:sym typeface="Arial"/>
            </a:endParaRPr>
          </a:p>
        </p:txBody>
      </p:sp>
      <p:sp>
        <p:nvSpPr>
          <p:cNvPr id="37" name="Google Shape;37;p53"/>
          <p:cNvSpPr txBox="1"/>
          <p:nvPr>
            <p:ph type="title"/>
          </p:nvPr>
        </p:nvSpPr>
        <p:spPr>
          <a:xfrm>
            <a:off x="755650" y="896701"/>
            <a:ext cx="8763000" cy="60956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800" u="none" cap="none" strike="noStrike">
                <a:solidFill>
                  <a:srgbClr val="22D3C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53"/>
          <p:cNvSpPr txBox="1"/>
          <p:nvPr>
            <p:ph idx="3" type="body"/>
          </p:nvPr>
        </p:nvSpPr>
        <p:spPr>
          <a:xfrm>
            <a:off x="729422" y="1885192"/>
            <a:ext cx="8763000" cy="55488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22D3C6"/>
              </a:buClr>
              <a:buSzPts val="2000"/>
              <a:buFont typeface="Arial"/>
              <a:buNone/>
              <a:defRPr b="1" i="0" sz="2000" u="none" cap="none" strike="noStrike">
                <a:solidFill>
                  <a:srgbClr val="22D3C6"/>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39" name="Google Shape;39;p53"/>
          <p:cNvSpPr/>
          <p:nvPr/>
        </p:nvSpPr>
        <p:spPr>
          <a:xfrm>
            <a:off x="0" y="7454900"/>
            <a:ext cx="10807700" cy="30135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RAPORTADA" showMasterSp="0">
  <p:cSld name="CONTRAPORTADA">
    <p:bg>
      <p:bgPr>
        <a:solidFill>
          <a:schemeClr val="lt1"/>
        </a:solidFill>
      </p:bgPr>
    </p:bg>
    <p:spTree>
      <p:nvGrpSpPr>
        <p:cNvPr id="40" name="Shape 40"/>
        <p:cNvGrpSpPr/>
        <p:nvPr/>
      </p:nvGrpSpPr>
      <p:grpSpPr>
        <a:xfrm>
          <a:off x="0" y="0"/>
          <a:ext cx="0" cy="0"/>
          <a:chOff x="0" y="0"/>
          <a:chExt cx="0" cy="0"/>
        </a:xfrm>
      </p:grpSpPr>
      <p:sp>
        <p:nvSpPr>
          <p:cNvPr id="41" name="Google Shape;41;p54"/>
          <p:cNvSpPr/>
          <p:nvPr/>
        </p:nvSpPr>
        <p:spPr>
          <a:xfrm>
            <a:off x="0" y="7454900"/>
            <a:ext cx="10807700" cy="301356"/>
          </a:xfrm>
          <a:prstGeom prst="rect">
            <a:avLst/>
          </a:prstGeom>
          <a:solidFill>
            <a:srgbClr val="328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54"/>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900">
              <a:solidFill>
                <a:srgbClr val="3288D4"/>
              </a:solidFill>
              <a:latin typeface="Arial"/>
              <a:ea typeface="Arial"/>
              <a:cs typeface="Arial"/>
              <a:sym typeface="Arial"/>
            </a:endParaRPr>
          </a:p>
        </p:txBody>
      </p:sp>
      <p:pic>
        <p:nvPicPr>
          <p:cNvPr id="43" name="Google Shape;43;p54"/>
          <p:cNvPicPr preferRelativeResize="0"/>
          <p:nvPr/>
        </p:nvPicPr>
        <p:blipFill rotWithShape="1">
          <a:blip r:embed="rId2">
            <a:alphaModFix/>
          </a:blip>
          <a:srcRect b="0" l="0" r="0" t="0"/>
          <a:stretch/>
        </p:blipFill>
        <p:spPr>
          <a:xfrm>
            <a:off x="1728270" y="2730500"/>
            <a:ext cx="7351160" cy="1371600"/>
          </a:xfrm>
          <a:prstGeom prst="rect">
            <a:avLst/>
          </a:prstGeom>
          <a:noFill/>
          <a:ln>
            <a:noFill/>
          </a:ln>
        </p:spPr>
      </p:pic>
      <p:pic>
        <p:nvPicPr>
          <p:cNvPr descr="Un dibujo de una cara feliz&#10;&#10;Descripción generada automáticamente con confianza baja" id="44" name="Google Shape;44;p54"/>
          <p:cNvPicPr preferRelativeResize="0"/>
          <p:nvPr/>
        </p:nvPicPr>
        <p:blipFill rotWithShape="1">
          <a:blip r:embed="rId3">
            <a:alphaModFix/>
          </a:blip>
          <a:srcRect b="0" l="0" r="0" t="0"/>
          <a:stretch/>
        </p:blipFill>
        <p:spPr>
          <a:xfrm>
            <a:off x="3879850" y="4704994"/>
            <a:ext cx="3352800" cy="84490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PORTADA">
    <p:spTree>
      <p:nvGrpSpPr>
        <p:cNvPr id="45" name="Shape 45"/>
        <p:cNvGrpSpPr/>
        <p:nvPr/>
      </p:nvGrpSpPr>
      <p:grpSpPr>
        <a:xfrm>
          <a:off x="0" y="0"/>
          <a:ext cx="0" cy="0"/>
          <a:chOff x="0" y="0"/>
          <a:chExt cx="0" cy="0"/>
        </a:xfrm>
      </p:grpSpPr>
      <p:sp>
        <p:nvSpPr>
          <p:cNvPr id="46" name="Google Shape;46;p55"/>
          <p:cNvSpPr/>
          <p:nvPr/>
        </p:nvSpPr>
        <p:spPr>
          <a:xfrm>
            <a:off x="0" y="1"/>
            <a:ext cx="10807700" cy="6159500"/>
          </a:xfrm>
          <a:prstGeom prst="rect">
            <a:avLst/>
          </a:prstGeom>
          <a:solidFill>
            <a:srgbClr val="328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 name="Google Shape;47;p55"/>
          <p:cNvSpPr txBox="1"/>
          <p:nvPr>
            <p:ph idx="1" type="body"/>
          </p:nvPr>
        </p:nvSpPr>
        <p:spPr>
          <a:xfrm>
            <a:off x="206982" y="1739900"/>
            <a:ext cx="6451635" cy="1635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9090"/>
              </a:lnSpc>
              <a:spcBef>
                <a:spcPts val="0"/>
              </a:spcBef>
              <a:spcAft>
                <a:spcPts val="0"/>
              </a:spcAft>
              <a:buClr>
                <a:schemeClr val="lt1"/>
              </a:buClr>
              <a:buSzPts val="5500"/>
              <a:buFont typeface="Arial"/>
              <a:buNone/>
              <a:defRPr b="1" i="0" sz="5500" u="none" cap="none" strike="noStrike">
                <a:solidFill>
                  <a:schemeClr val="lt1"/>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pic>
        <p:nvPicPr>
          <p:cNvPr id="48" name="Google Shape;48;p55"/>
          <p:cNvPicPr preferRelativeResize="0"/>
          <p:nvPr/>
        </p:nvPicPr>
        <p:blipFill rotWithShape="1">
          <a:blip r:embed="rId2">
            <a:alphaModFix/>
          </a:blip>
          <a:srcRect b="0" l="0" r="0" t="0"/>
          <a:stretch/>
        </p:blipFill>
        <p:spPr>
          <a:xfrm>
            <a:off x="4606524" y="222250"/>
            <a:ext cx="8253269" cy="6042132"/>
          </a:xfrm>
          <a:prstGeom prst="rect">
            <a:avLst/>
          </a:prstGeom>
          <a:noFill/>
          <a:ln>
            <a:noFill/>
          </a:ln>
        </p:spPr>
      </p:pic>
      <p:pic>
        <p:nvPicPr>
          <p:cNvPr id="49" name="Google Shape;49;p55"/>
          <p:cNvPicPr preferRelativeResize="0"/>
          <p:nvPr/>
        </p:nvPicPr>
        <p:blipFill rotWithShape="1">
          <a:blip r:embed="rId3">
            <a:alphaModFix/>
          </a:blip>
          <a:srcRect b="0" l="0" r="0" t="0"/>
          <a:stretch/>
        </p:blipFill>
        <p:spPr>
          <a:xfrm>
            <a:off x="600717" y="6475625"/>
            <a:ext cx="6057900" cy="1130300"/>
          </a:xfrm>
          <a:prstGeom prst="rect">
            <a:avLst/>
          </a:prstGeom>
          <a:noFill/>
          <a:ln>
            <a:noFill/>
          </a:ln>
        </p:spPr>
      </p:pic>
      <p:pic>
        <p:nvPicPr>
          <p:cNvPr descr="Un dibujo de una cara feliz&#10;&#10;Descripción generada automáticamente con confianza baja" id="50" name="Google Shape;50;p55"/>
          <p:cNvPicPr preferRelativeResize="0"/>
          <p:nvPr/>
        </p:nvPicPr>
        <p:blipFill rotWithShape="1">
          <a:blip r:embed="rId4">
            <a:alphaModFix/>
          </a:blip>
          <a:srcRect b="0" l="0" r="0" t="0"/>
          <a:stretch/>
        </p:blipFill>
        <p:spPr>
          <a:xfrm>
            <a:off x="8147050" y="6733536"/>
            <a:ext cx="2438400" cy="61447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showMasterSp="0">
  <p:cSld name="SLIDE 2">
    <p:bg>
      <p:bgPr>
        <a:solidFill>
          <a:schemeClr val="lt1"/>
        </a:solidFill>
      </p:bgPr>
    </p:bg>
    <p:spTree>
      <p:nvGrpSpPr>
        <p:cNvPr id="51" name="Shape 51"/>
        <p:cNvGrpSpPr/>
        <p:nvPr/>
      </p:nvGrpSpPr>
      <p:grpSpPr>
        <a:xfrm>
          <a:off x="0" y="0"/>
          <a:ext cx="0" cy="0"/>
          <a:chOff x="0" y="0"/>
          <a:chExt cx="0" cy="0"/>
        </a:xfrm>
      </p:grpSpPr>
      <p:sp>
        <p:nvSpPr>
          <p:cNvPr id="52" name="Google Shape;52;p56"/>
          <p:cNvSpPr/>
          <p:nvPr/>
        </p:nvSpPr>
        <p:spPr>
          <a:xfrm>
            <a:off x="0" y="7454900"/>
            <a:ext cx="10807700" cy="301356"/>
          </a:xfrm>
          <a:prstGeom prst="rect">
            <a:avLst/>
          </a:prstGeom>
          <a:solidFill>
            <a:srgbClr val="328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 name="Google Shape;53;p56"/>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s-ES" sz="900">
                <a:solidFill>
                  <a:srgbClr val="3288D4"/>
                </a:solidFill>
                <a:latin typeface="Arial"/>
                <a:ea typeface="Arial"/>
                <a:cs typeface="Arial"/>
                <a:sym typeface="Arial"/>
              </a:rPr>
              <a:t>‹#›</a:t>
            </a:fld>
            <a:endParaRPr b="1" sz="900">
              <a:solidFill>
                <a:srgbClr val="3288D4"/>
              </a:solidFill>
              <a:latin typeface="Arial"/>
              <a:ea typeface="Arial"/>
              <a:cs typeface="Arial"/>
              <a:sym typeface="Arial"/>
            </a:endParaRPr>
          </a:p>
        </p:txBody>
      </p:sp>
      <p:pic>
        <p:nvPicPr>
          <p:cNvPr id="54" name="Google Shape;54;p56"/>
          <p:cNvPicPr preferRelativeResize="0"/>
          <p:nvPr/>
        </p:nvPicPr>
        <p:blipFill rotWithShape="1">
          <a:blip r:embed="rId2">
            <a:alphaModFix/>
          </a:blip>
          <a:srcRect b="0" l="0" r="0" t="0"/>
          <a:stretch/>
        </p:blipFill>
        <p:spPr>
          <a:xfrm>
            <a:off x="606424" y="215900"/>
            <a:ext cx="9445625" cy="698578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ÍNDICE" showMasterSp="0">
  <p:cSld name="ÍNDICE">
    <p:bg>
      <p:bgPr>
        <a:solidFill>
          <a:srgbClr val="3288D4"/>
        </a:solidFill>
      </p:bgPr>
    </p:bg>
    <p:spTree>
      <p:nvGrpSpPr>
        <p:cNvPr id="55" name="Shape 55"/>
        <p:cNvGrpSpPr/>
        <p:nvPr/>
      </p:nvGrpSpPr>
      <p:grpSpPr>
        <a:xfrm>
          <a:off x="0" y="0"/>
          <a:ext cx="0" cy="0"/>
          <a:chOff x="0" y="0"/>
          <a:chExt cx="0" cy="0"/>
        </a:xfrm>
      </p:grpSpPr>
      <p:sp>
        <p:nvSpPr>
          <p:cNvPr id="56" name="Google Shape;56;p57"/>
          <p:cNvSpPr/>
          <p:nvPr/>
        </p:nvSpPr>
        <p:spPr>
          <a:xfrm>
            <a:off x="6350" y="6350"/>
            <a:ext cx="10800080" cy="7731125"/>
          </a:xfrm>
          <a:custGeom>
            <a:rect b="b" l="l" r="r" t="t"/>
            <a:pathLst>
              <a:path extrusionOk="0" h="7731125" w="10800080">
                <a:moveTo>
                  <a:pt x="10800003" y="7730858"/>
                </a:moveTo>
                <a:lnTo>
                  <a:pt x="0" y="7730858"/>
                </a:lnTo>
                <a:lnTo>
                  <a:pt x="0" y="0"/>
                </a:lnTo>
                <a:lnTo>
                  <a:pt x="10800003" y="0"/>
                </a:lnTo>
                <a:lnTo>
                  <a:pt x="10800003" y="7730858"/>
                </a:lnTo>
                <a:close/>
              </a:path>
            </a:pathLst>
          </a:custGeom>
          <a:noFill/>
          <a:ln cap="flat" cmpd="sng" w="12700">
            <a:solidFill>
              <a:srgbClr val="1D1D1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a:solidFill>
                <a:schemeClr val="dk1"/>
              </a:solidFill>
              <a:latin typeface="Arial"/>
              <a:ea typeface="Arial"/>
              <a:cs typeface="Arial"/>
              <a:sym typeface="Arial"/>
            </a:endParaRPr>
          </a:p>
        </p:txBody>
      </p:sp>
      <p:sp>
        <p:nvSpPr>
          <p:cNvPr id="57" name="Google Shape;57;p57"/>
          <p:cNvSpPr txBox="1"/>
          <p:nvPr>
            <p:ph type="title"/>
          </p:nvPr>
        </p:nvSpPr>
        <p:spPr>
          <a:xfrm>
            <a:off x="831850" y="1501158"/>
            <a:ext cx="1828800" cy="4308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57"/>
          <p:cNvSpPr txBox="1"/>
          <p:nvPr/>
        </p:nvSpPr>
        <p:spPr>
          <a:xfrm>
            <a:off x="3877921" y="1014586"/>
            <a:ext cx="3460496" cy="27699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t/>
            </a:r>
            <a:endParaRPr b="0" i="0" sz="1800">
              <a:solidFill>
                <a:srgbClr val="888888"/>
              </a:solidFill>
              <a:latin typeface="Arial"/>
              <a:ea typeface="Arial"/>
              <a:cs typeface="Arial"/>
              <a:sym typeface="Arial"/>
            </a:endParaRPr>
          </a:p>
        </p:txBody>
      </p:sp>
      <p:sp>
        <p:nvSpPr>
          <p:cNvPr id="59" name="Google Shape;59;p57"/>
          <p:cNvSpPr txBox="1"/>
          <p:nvPr>
            <p:ph idx="1" type="body"/>
          </p:nvPr>
        </p:nvSpPr>
        <p:spPr>
          <a:xfrm>
            <a:off x="755650" y="669278"/>
            <a:ext cx="7086600" cy="2769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228600" lvl="1" marL="9144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2pPr>
            <a:lvl3pPr indent="-228600" lvl="2" marL="13716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3pPr>
            <a:lvl4pPr indent="-228600" lvl="3" marL="18288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4pPr>
            <a:lvl5pPr indent="-228600" lvl="4" marL="2286000" marR="0" rtl="0" algn="l">
              <a:lnSpc>
                <a:spcPct val="114823"/>
              </a:lnSpc>
              <a:spcBef>
                <a:spcPts val="0"/>
              </a:spcBef>
              <a:spcAft>
                <a:spcPts val="0"/>
              </a:spcAft>
              <a:buSzPts val="1400"/>
              <a:buNone/>
              <a:defRPr b="0" i="0" sz="425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60" name="Google Shape;60;p57"/>
          <p:cNvSpPr txBox="1"/>
          <p:nvPr/>
        </p:nvSpPr>
        <p:spPr>
          <a:xfrm>
            <a:off x="578969" y="2571719"/>
            <a:ext cx="10058400" cy="206210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3200"/>
              <a:buFont typeface="Calibri"/>
              <a:buAutoNum type="arabicPeriod"/>
            </a:pPr>
            <a:r>
              <a:rPr b="0" lang="es-ES" sz="3200">
                <a:solidFill>
                  <a:schemeClr val="lt1"/>
                </a:solidFill>
                <a:latin typeface="Arial"/>
                <a:ea typeface="Arial"/>
                <a:cs typeface="Arial"/>
                <a:sym typeface="Arial"/>
              </a:rPr>
              <a:t>Introducción a Apache Spark</a:t>
            </a:r>
            <a:endParaRPr/>
          </a:p>
          <a:p>
            <a:pPr indent="-457200" lvl="0" marL="457200" marR="0" rtl="0" algn="l">
              <a:spcBef>
                <a:spcPts val="0"/>
              </a:spcBef>
              <a:spcAft>
                <a:spcPts val="0"/>
              </a:spcAft>
              <a:buClr>
                <a:schemeClr val="lt1"/>
              </a:buClr>
              <a:buSzPts val="3200"/>
              <a:buFont typeface="Calibri"/>
              <a:buAutoNum type="arabicPeriod"/>
            </a:pPr>
            <a:r>
              <a:rPr b="0" lang="es-ES" sz="3200">
                <a:solidFill>
                  <a:schemeClr val="lt1"/>
                </a:solidFill>
                <a:latin typeface="Arial"/>
                <a:ea typeface="Arial"/>
                <a:cs typeface="Arial"/>
                <a:sym typeface="Arial"/>
              </a:rPr>
              <a:t>¿Por Qué Spark?</a:t>
            </a:r>
            <a:endParaRPr/>
          </a:p>
          <a:p>
            <a:pPr indent="-457200" lvl="0" marL="457200" marR="0" rtl="0" algn="l">
              <a:spcBef>
                <a:spcPts val="0"/>
              </a:spcBef>
              <a:spcAft>
                <a:spcPts val="0"/>
              </a:spcAft>
              <a:buClr>
                <a:schemeClr val="lt1"/>
              </a:buClr>
              <a:buSzPts val="3200"/>
              <a:buFont typeface="Calibri"/>
              <a:buAutoNum type="arabicPeriod"/>
            </a:pPr>
            <a:r>
              <a:rPr b="0" lang="es-ES" sz="3200">
                <a:solidFill>
                  <a:schemeClr val="lt1"/>
                </a:solidFill>
                <a:latin typeface="Arial"/>
                <a:ea typeface="Arial"/>
                <a:cs typeface="Arial"/>
                <a:sym typeface="Arial"/>
              </a:rPr>
              <a:t>Componentes de Spark</a:t>
            </a:r>
            <a:endParaRPr/>
          </a:p>
          <a:p>
            <a:pPr indent="-457200" lvl="0" marL="457200" marR="0" rtl="0" algn="l">
              <a:spcBef>
                <a:spcPts val="0"/>
              </a:spcBef>
              <a:spcAft>
                <a:spcPts val="0"/>
              </a:spcAft>
              <a:buClr>
                <a:schemeClr val="lt1"/>
              </a:buClr>
              <a:buSzPts val="3200"/>
              <a:buFont typeface="Calibri"/>
              <a:buAutoNum type="arabicPeriod"/>
            </a:pPr>
            <a:r>
              <a:rPr b="0" lang="es-ES" sz="3200">
                <a:solidFill>
                  <a:schemeClr val="lt1"/>
                </a:solidFill>
                <a:latin typeface="Arial"/>
                <a:ea typeface="Arial"/>
                <a:cs typeface="Arial"/>
                <a:sym typeface="Arial"/>
              </a:rPr>
              <a:t>Arquitectura de un Clúster de Apache Spark</a:t>
            </a:r>
            <a:endParaRPr b="0" sz="2400">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
          <p:cNvSpPr txBox="1"/>
          <p:nvPr/>
        </p:nvSpPr>
        <p:spPr>
          <a:xfrm>
            <a:off x="-82550" y="1663700"/>
            <a:ext cx="6429374" cy="258532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ES" sz="5400" u="none" cap="none" strike="noStrike">
                <a:solidFill>
                  <a:schemeClr val="lt1"/>
                </a:solidFill>
                <a:latin typeface="Calibri"/>
                <a:ea typeface="Calibri"/>
                <a:cs typeface="Calibri"/>
                <a:sym typeface="Calibri"/>
              </a:rPr>
              <a:t>Arquitecturas Cloud </a:t>
            </a:r>
            <a:endParaRPr/>
          </a:p>
          <a:p>
            <a:pPr indent="0" lvl="0" marL="0" marR="0" rtl="0" algn="ctr">
              <a:spcBef>
                <a:spcPts val="0"/>
              </a:spcBef>
              <a:spcAft>
                <a:spcPts val="0"/>
              </a:spcAft>
              <a:buNone/>
            </a:pPr>
            <a:r>
              <a:rPr b="1" i="0" lang="es-ES" sz="5400" u="none" cap="none" strike="noStrike">
                <a:solidFill>
                  <a:schemeClr val="lt1"/>
                </a:solidFill>
                <a:latin typeface="Calibri"/>
                <a:ea typeface="Calibri"/>
                <a:cs typeface="Calibri"/>
                <a:sym typeface="Calibri"/>
              </a:rPr>
              <a:t>Y </a:t>
            </a:r>
            <a:endParaRPr/>
          </a:p>
          <a:p>
            <a:pPr indent="0" lvl="0" marL="0" marR="0" rtl="0" algn="ctr">
              <a:spcBef>
                <a:spcPts val="0"/>
              </a:spcBef>
              <a:spcAft>
                <a:spcPts val="0"/>
              </a:spcAft>
              <a:buNone/>
            </a:pPr>
            <a:r>
              <a:rPr b="1" i="0" lang="es-ES" sz="5400" u="none" cap="none" strike="noStrike">
                <a:solidFill>
                  <a:schemeClr val="lt1"/>
                </a:solidFill>
                <a:latin typeface="Calibri"/>
                <a:ea typeface="Calibri"/>
                <a:cs typeface="Calibri"/>
                <a:sym typeface="Calibri"/>
              </a:rPr>
              <a:t>Big Data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0"/>
          <p:cNvSpPr txBox="1"/>
          <p:nvPr>
            <p:ph idx="10" type="dt"/>
          </p:nvPr>
        </p:nvSpPr>
        <p:spPr>
          <a:xfrm>
            <a:off x="0" y="833835"/>
            <a:ext cx="0" cy="8656216"/>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Máster en Big Data y Data Science</a:t>
            </a:r>
            <a:endParaRPr/>
          </a:p>
        </p:txBody>
      </p:sp>
      <p:sp>
        <p:nvSpPr>
          <p:cNvPr id="233" name="Google Shape;233;p10"/>
          <p:cNvSpPr txBox="1"/>
          <p:nvPr>
            <p:ph idx="11" type="ftr"/>
          </p:nvPr>
        </p:nvSpPr>
        <p:spPr>
          <a:xfrm>
            <a:off x="0" y="833835"/>
            <a:ext cx="0" cy="4809009"/>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Ecosistema Spark</a:t>
            </a:r>
            <a:endParaRPr/>
          </a:p>
        </p:txBody>
      </p:sp>
      <p:sp>
        <p:nvSpPr>
          <p:cNvPr id="234" name="Google Shape;234;p10"/>
          <p:cNvSpPr txBox="1"/>
          <p:nvPr>
            <p:ph idx="12" type="sldNum"/>
          </p:nvPr>
        </p:nvSpPr>
        <p:spPr>
          <a:xfrm>
            <a:off x="0" y="833835"/>
            <a:ext cx="0" cy="656182"/>
          </a:xfrm>
          <a:prstGeom prst="rect">
            <a:avLst/>
          </a:prstGeom>
          <a:noFill/>
          <a:ln>
            <a:noFill/>
          </a:ln>
        </p:spPr>
        <p:txBody>
          <a:bodyPr anchorCtr="0" anchor="t" bIns="0" lIns="0" spcFirstLastPara="1" rIns="0" wrap="square" tIns="1500">
            <a:spAutoFit/>
          </a:bodyPr>
          <a:lstStyle/>
          <a:p>
            <a:pPr indent="0" lvl="0" marL="45030" rtl="0" algn="l">
              <a:spcBef>
                <a:spcPts val="0"/>
              </a:spcBef>
              <a:spcAft>
                <a:spcPts val="0"/>
              </a:spcAft>
              <a:buNone/>
            </a:pPr>
            <a:r>
              <a:rPr lang="es-ES"/>
              <a:t>45</a:t>
            </a:r>
            <a:endParaRPr/>
          </a:p>
        </p:txBody>
      </p:sp>
      <p:sp>
        <p:nvSpPr>
          <p:cNvPr id="235" name="Google Shape;235;p10"/>
          <p:cNvSpPr/>
          <p:nvPr/>
        </p:nvSpPr>
        <p:spPr>
          <a:xfrm>
            <a:off x="224248" y="129084"/>
            <a:ext cx="425090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000">
                <a:solidFill>
                  <a:srgbClr val="BDD1F9"/>
                </a:solidFill>
                <a:latin typeface="Arial"/>
                <a:ea typeface="Arial"/>
                <a:cs typeface="Arial"/>
                <a:sym typeface="Arial"/>
              </a:rPr>
              <a:t>Acción “collect"</a:t>
            </a:r>
            <a:endParaRPr/>
          </a:p>
        </p:txBody>
      </p:sp>
      <p:sp>
        <p:nvSpPr>
          <p:cNvPr id="236" name="Google Shape;236;p10"/>
          <p:cNvSpPr txBox="1"/>
          <p:nvPr/>
        </p:nvSpPr>
        <p:spPr>
          <a:xfrm>
            <a:off x="624145" y="1130300"/>
            <a:ext cx="8806024" cy="3126266"/>
          </a:xfrm>
          <a:prstGeom prst="rect">
            <a:avLst/>
          </a:prstGeom>
          <a:noFill/>
          <a:ln>
            <a:noFill/>
          </a:ln>
        </p:spPr>
        <p:txBody>
          <a:bodyPr anchorCtr="0" anchor="t" bIns="0" lIns="0" spcFirstLastPara="1" rIns="0" wrap="square" tIns="15000">
            <a:spAutoFit/>
          </a:bodyPr>
          <a:lstStyle/>
          <a:p>
            <a:pPr indent="-378255" lvl="0" marL="393265" marR="0" rtl="0" algn="l">
              <a:spcBef>
                <a:spcPts val="0"/>
              </a:spcBef>
              <a:spcAft>
                <a:spcPts val="0"/>
              </a:spcAft>
              <a:buClr>
                <a:srgbClr val="89B833"/>
              </a:buClr>
              <a:buSzPts val="1329"/>
              <a:buFont typeface="Noto Sans Symbols"/>
              <a:buChar char="⮚"/>
            </a:pPr>
            <a:r>
              <a:rPr lang="es-ES" sz="2200">
                <a:solidFill>
                  <a:schemeClr val="dk1"/>
                </a:solidFill>
                <a:latin typeface="Arial"/>
                <a:ea typeface="Arial"/>
                <a:cs typeface="Arial"/>
                <a:sym typeface="Arial"/>
              </a:rPr>
              <a:t>Devuelve una lista con todos los elementos del RDD</a:t>
            </a:r>
            <a:endParaRPr sz="2200">
              <a:solidFill>
                <a:schemeClr val="dk1"/>
              </a:solidFill>
              <a:latin typeface="Arial"/>
              <a:ea typeface="Arial"/>
              <a:cs typeface="Arial"/>
              <a:sym typeface="Arial"/>
            </a:endParaRPr>
          </a:p>
          <a:p>
            <a:pPr indent="0" lvl="0" marL="15010" marR="0" rtl="0" algn="l">
              <a:spcBef>
                <a:spcPts val="118"/>
              </a:spcBef>
              <a:spcAft>
                <a:spcPts val="0"/>
              </a:spcAft>
              <a:buNone/>
            </a:pPr>
            <a:r>
              <a:t/>
            </a:r>
            <a:endParaRPr sz="2200">
              <a:solidFill>
                <a:schemeClr val="dk1"/>
              </a:solidFill>
              <a:latin typeface="Arial"/>
              <a:ea typeface="Arial"/>
              <a:cs typeface="Arial"/>
              <a:sym typeface="Arial"/>
            </a:endParaRPr>
          </a:p>
          <a:p>
            <a:pPr indent="-378255" lvl="0" marL="393265" marR="0" rtl="0" algn="l">
              <a:spcBef>
                <a:spcPts val="118"/>
              </a:spcBef>
              <a:spcAft>
                <a:spcPts val="0"/>
              </a:spcAft>
              <a:buClr>
                <a:srgbClr val="89B833"/>
              </a:buClr>
              <a:buSzPts val="1329"/>
              <a:buFont typeface="Noto Sans Symbols"/>
              <a:buChar char="⮚"/>
            </a:pPr>
            <a:r>
              <a:rPr lang="es-ES" sz="2200">
                <a:solidFill>
                  <a:srgbClr val="FF0000"/>
                </a:solidFill>
                <a:latin typeface="Arial"/>
                <a:ea typeface="Arial"/>
                <a:cs typeface="Arial"/>
                <a:sym typeface="Arial"/>
              </a:rPr>
              <a:t>¡¡OJO!!: </a:t>
            </a:r>
            <a:r>
              <a:rPr lang="es-ES" sz="2200">
                <a:solidFill>
                  <a:schemeClr val="dk1"/>
                </a:solidFill>
                <a:latin typeface="Arial"/>
                <a:ea typeface="Arial"/>
                <a:cs typeface="Arial"/>
                <a:sym typeface="Arial"/>
              </a:rPr>
              <a:t>por debajo recupera todas las particiones del RDD de los nodos workers en los que se encuentre repartidos y lo lleva al nodo DRIVER  === &gt; </a:t>
            </a:r>
            <a:r>
              <a:rPr lang="es-ES" sz="2200" u="sng">
                <a:solidFill>
                  <a:schemeClr val="dk1"/>
                </a:solidFill>
                <a:latin typeface="Arial"/>
                <a:ea typeface="Arial"/>
                <a:cs typeface="Arial"/>
                <a:sym typeface="Arial"/>
              </a:rPr>
              <a:t>POSIBLES PROBLEMAS DE MEMORIA</a:t>
            </a:r>
            <a:endParaRPr/>
          </a:p>
          <a:p>
            <a:pPr indent="-293853" lvl="0" marL="393265" marR="0" rtl="0" algn="l">
              <a:spcBef>
                <a:spcPts val="118"/>
              </a:spcBef>
              <a:spcAft>
                <a:spcPts val="0"/>
              </a:spcAft>
              <a:buClr>
                <a:srgbClr val="89B833"/>
              </a:buClr>
              <a:buSzPts val="1329"/>
              <a:buFont typeface="Noto Sans Symbols"/>
              <a:buNone/>
            </a:pPr>
            <a:r>
              <a:t/>
            </a:r>
            <a:endParaRPr sz="2200">
              <a:solidFill>
                <a:schemeClr val="dk1"/>
              </a:solidFill>
              <a:latin typeface="Arial"/>
              <a:ea typeface="Arial"/>
              <a:cs typeface="Arial"/>
              <a:sym typeface="Arial"/>
            </a:endParaRPr>
          </a:p>
          <a:p>
            <a:pPr indent="-378255" lvl="0" marL="393265" marR="0" rtl="0" algn="l">
              <a:spcBef>
                <a:spcPts val="118"/>
              </a:spcBef>
              <a:spcAft>
                <a:spcPts val="0"/>
              </a:spcAft>
              <a:buClr>
                <a:srgbClr val="89B833"/>
              </a:buClr>
              <a:buSzPts val="1329"/>
              <a:buFont typeface="Noto Sans Symbols"/>
              <a:buChar char="⮚"/>
            </a:pPr>
            <a:r>
              <a:rPr lang="es-ES" sz="2200">
                <a:solidFill>
                  <a:schemeClr val="dk1"/>
                </a:solidFill>
                <a:latin typeface="Arial"/>
                <a:ea typeface="Arial"/>
                <a:cs typeface="Arial"/>
                <a:sym typeface="Arial"/>
              </a:rPr>
              <a:t>Sólo se debe utilizar si estamos seguros del tamaño de lo que se va a recuperar</a:t>
            </a:r>
            <a:endParaRPr sz="2200">
              <a:solidFill>
                <a:schemeClr val="dk1"/>
              </a:solidFill>
              <a:latin typeface="Arial"/>
              <a:ea typeface="Arial"/>
              <a:cs typeface="Arial"/>
              <a:sym typeface="Arial"/>
            </a:endParaRPr>
          </a:p>
          <a:p>
            <a:pPr indent="0" lvl="0" marL="15010" marR="0" rtl="0" algn="l">
              <a:spcBef>
                <a:spcPts val="118"/>
              </a:spcBef>
              <a:spcAft>
                <a:spcPts val="0"/>
              </a:spcAft>
              <a:buNone/>
            </a:pPr>
            <a:r>
              <a:t/>
            </a:r>
            <a:endParaRPr sz="2200">
              <a:solidFill>
                <a:schemeClr val="dk1"/>
              </a:solidFill>
              <a:latin typeface="Arial"/>
              <a:ea typeface="Arial"/>
              <a:cs typeface="Arial"/>
              <a:sym typeface="Arial"/>
            </a:endParaRPr>
          </a:p>
        </p:txBody>
      </p:sp>
      <p:sp>
        <p:nvSpPr>
          <p:cNvPr id="237" name="Google Shape;237;p10"/>
          <p:cNvSpPr txBox="1"/>
          <p:nvPr/>
        </p:nvSpPr>
        <p:spPr>
          <a:xfrm>
            <a:off x="755650" y="6430909"/>
            <a:ext cx="5786478" cy="490591"/>
          </a:xfrm>
          <a:prstGeom prst="rect">
            <a:avLst/>
          </a:prstGeom>
          <a:noFill/>
          <a:ln>
            <a:noFill/>
          </a:ln>
        </p:spPr>
        <p:txBody>
          <a:bodyPr anchorCtr="0" anchor="t" bIns="0" lIns="0" spcFirstLastPara="1" rIns="0" wrap="square" tIns="120075">
            <a:spAutoFit/>
          </a:bodyPr>
          <a:lstStyle/>
          <a:p>
            <a:pPr indent="-378255" lvl="0" marL="393265" marR="0" rtl="0" algn="l">
              <a:spcBef>
                <a:spcPts val="0"/>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Resultado:  [5, 3, 2, 1, 4]</a:t>
            </a:r>
            <a:endParaRPr sz="2400">
              <a:solidFill>
                <a:schemeClr val="dk1"/>
              </a:solidFill>
              <a:latin typeface="Arial"/>
              <a:ea typeface="Arial"/>
              <a:cs typeface="Arial"/>
              <a:sym typeface="Arial"/>
            </a:endParaRPr>
          </a:p>
        </p:txBody>
      </p:sp>
      <p:sp>
        <p:nvSpPr>
          <p:cNvPr id="238" name="Google Shape;238;p10"/>
          <p:cNvSpPr txBox="1"/>
          <p:nvPr/>
        </p:nvSpPr>
        <p:spPr>
          <a:xfrm>
            <a:off x="908050" y="4499442"/>
            <a:ext cx="7585654" cy="1126658"/>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6571" marR="0" rtl="0" algn="l">
              <a:spcBef>
                <a:spcPts val="0"/>
              </a:spcBef>
              <a:spcAft>
                <a:spcPts val="0"/>
              </a:spcAft>
              <a:buNone/>
            </a:pPr>
            <a:r>
              <a:rPr b="1" lang="es-ES" sz="1891">
                <a:solidFill>
                  <a:schemeClr val="dk1"/>
                </a:solidFill>
                <a:latin typeface="Courier New"/>
                <a:ea typeface="Courier New"/>
                <a:cs typeface="Courier New"/>
                <a:sym typeface="Courier New"/>
              </a:rPr>
              <a:t>numeros = sc.parallelize([5,3,2,1,4])</a:t>
            </a:r>
            <a:endParaRPr sz="1891">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2127">
              <a:solidFill>
                <a:schemeClr val="dk1"/>
              </a:solidFill>
              <a:latin typeface="Courier New"/>
              <a:ea typeface="Courier New"/>
              <a:cs typeface="Courier New"/>
              <a:sym typeface="Courier New"/>
            </a:endParaRPr>
          </a:p>
          <a:p>
            <a:pPr indent="0" lvl="0" marL="106571" marR="0" rtl="0" algn="l">
              <a:spcBef>
                <a:spcPts val="1519"/>
              </a:spcBef>
              <a:spcAft>
                <a:spcPts val="0"/>
              </a:spcAft>
              <a:buNone/>
            </a:pPr>
            <a:r>
              <a:rPr b="1" lang="es-ES" sz="1891">
                <a:solidFill>
                  <a:schemeClr val="dk1"/>
                </a:solidFill>
                <a:latin typeface="Courier New"/>
                <a:ea typeface="Courier New"/>
                <a:cs typeface="Courier New"/>
                <a:sym typeface="Courier New"/>
              </a:rPr>
              <a:t>print(numeros.collect())</a:t>
            </a:r>
            <a:endParaRPr sz="1891">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1"/>
          <p:cNvSpPr txBox="1"/>
          <p:nvPr>
            <p:ph idx="10" type="dt"/>
          </p:nvPr>
        </p:nvSpPr>
        <p:spPr>
          <a:xfrm>
            <a:off x="0" y="833835"/>
            <a:ext cx="0" cy="8656216"/>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Máster en Big Data y Data Science</a:t>
            </a:r>
            <a:endParaRPr/>
          </a:p>
        </p:txBody>
      </p:sp>
      <p:sp>
        <p:nvSpPr>
          <p:cNvPr id="244" name="Google Shape;244;p11"/>
          <p:cNvSpPr txBox="1"/>
          <p:nvPr>
            <p:ph idx="11" type="ftr"/>
          </p:nvPr>
        </p:nvSpPr>
        <p:spPr>
          <a:xfrm>
            <a:off x="0" y="833835"/>
            <a:ext cx="0" cy="4809009"/>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Ecosistema Spark</a:t>
            </a:r>
            <a:endParaRPr/>
          </a:p>
        </p:txBody>
      </p:sp>
      <p:sp>
        <p:nvSpPr>
          <p:cNvPr id="245" name="Google Shape;245;p11"/>
          <p:cNvSpPr txBox="1"/>
          <p:nvPr>
            <p:ph idx="12" type="sldNum"/>
          </p:nvPr>
        </p:nvSpPr>
        <p:spPr>
          <a:xfrm>
            <a:off x="0" y="833835"/>
            <a:ext cx="0" cy="656182"/>
          </a:xfrm>
          <a:prstGeom prst="rect">
            <a:avLst/>
          </a:prstGeom>
          <a:noFill/>
          <a:ln>
            <a:noFill/>
          </a:ln>
        </p:spPr>
        <p:txBody>
          <a:bodyPr anchorCtr="0" anchor="t" bIns="0" lIns="0" spcFirstLastPara="1" rIns="0" wrap="square" tIns="1500">
            <a:spAutoFit/>
          </a:bodyPr>
          <a:lstStyle/>
          <a:p>
            <a:pPr indent="0" lvl="0" marL="45030" rtl="0" algn="l">
              <a:spcBef>
                <a:spcPts val="0"/>
              </a:spcBef>
              <a:spcAft>
                <a:spcPts val="0"/>
              </a:spcAft>
              <a:buNone/>
            </a:pPr>
            <a:r>
              <a:rPr lang="es-ES"/>
              <a:t>44</a:t>
            </a:r>
            <a:endParaRPr/>
          </a:p>
        </p:txBody>
      </p:sp>
      <p:sp>
        <p:nvSpPr>
          <p:cNvPr id="246" name="Google Shape;246;p11"/>
          <p:cNvSpPr/>
          <p:nvPr/>
        </p:nvSpPr>
        <p:spPr>
          <a:xfrm>
            <a:off x="81372" y="230162"/>
            <a:ext cx="425090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000">
                <a:solidFill>
                  <a:srgbClr val="BDD1F9"/>
                </a:solidFill>
                <a:latin typeface="Arial"/>
                <a:ea typeface="Arial"/>
                <a:cs typeface="Arial"/>
                <a:sym typeface="Arial"/>
              </a:rPr>
              <a:t>Acción “take"</a:t>
            </a:r>
            <a:endParaRPr/>
          </a:p>
        </p:txBody>
      </p:sp>
      <p:sp>
        <p:nvSpPr>
          <p:cNvPr id="247" name="Google Shape;247;p11"/>
          <p:cNvSpPr txBox="1"/>
          <p:nvPr/>
        </p:nvSpPr>
        <p:spPr>
          <a:xfrm>
            <a:off x="260352" y="1529183"/>
            <a:ext cx="10286995" cy="1518133"/>
          </a:xfrm>
          <a:prstGeom prst="rect">
            <a:avLst/>
          </a:prstGeom>
          <a:noFill/>
          <a:ln>
            <a:noFill/>
          </a:ln>
        </p:spPr>
        <p:txBody>
          <a:bodyPr anchorCtr="0" anchor="t" bIns="0" lIns="0" spcFirstLastPara="1" rIns="0" wrap="square" tIns="15000">
            <a:spAutoFit/>
          </a:bodyPr>
          <a:lstStyle/>
          <a:p>
            <a:pPr indent="-92073" lvl="0" marL="15010" marR="6004" rtl="0" algn="l">
              <a:spcBef>
                <a:spcPts val="0"/>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 Devuelve una lista con los primeros "n" elementos del  RDD</a:t>
            </a:r>
            <a:endParaRPr sz="2400">
              <a:solidFill>
                <a:schemeClr val="dk1"/>
              </a:solidFill>
              <a:latin typeface="Arial"/>
              <a:ea typeface="Arial"/>
              <a:cs typeface="Arial"/>
              <a:sym typeface="Arial"/>
            </a:endParaRPr>
          </a:p>
          <a:p>
            <a:pPr indent="0" lvl="0" marL="15010" marR="6004" rtl="0" algn="l">
              <a:spcBef>
                <a:spcPts val="118"/>
              </a:spcBef>
              <a:spcAft>
                <a:spcPts val="0"/>
              </a:spcAft>
              <a:buClr>
                <a:srgbClr val="89B833"/>
              </a:buClr>
              <a:buSzPts val="1450"/>
              <a:buFont typeface="Noto Sans Symbols"/>
              <a:buNone/>
            </a:pPr>
            <a:r>
              <a:t/>
            </a:r>
            <a:endParaRPr sz="2400">
              <a:solidFill>
                <a:schemeClr val="dk1"/>
              </a:solidFill>
              <a:latin typeface="Arial"/>
              <a:ea typeface="Arial"/>
              <a:cs typeface="Arial"/>
              <a:sym typeface="Arial"/>
            </a:endParaRPr>
          </a:p>
          <a:p>
            <a:pPr indent="-92073" lvl="0" marL="15010" marR="6004" rtl="0" algn="l">
              <a:spcBef>
                <a:spcPts val="118"/>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 Útil en aquellos casos que por tamaño el uso de “collect() para recuperar contenido penaliza</a:t>
            </a:r>
            <a:endParaRPr sz="2400">
              <a:solidFill>
                <a:schemeClr val="dk1"/>
              </a:solidFill>
              <a:latin typeface="Arial"/>
              <a:ea typeface="Arial"/>
              <a:cs typeface="Arial"/>
              <a:sym typeface="Arial"/>
            </a:endParaRPr>
          </a:p>
        </p:txBody>
      </p:sp>
      <p:sp>
        <p:nvSpPr>
          <p:cNvPr id="248" name="Google Shape;248;p11"/>
          <p:cNvSpPr txBox="1"/>
          <p:nvPr/>
        </p:nvSpPr>
        <p:spPr>
          <a:xfrm>
            <a:off x="2355850" y="5927411"/>
            <a:ext cx="4571999" cy="384489"/>
          </a:xfrm>
          <a:prstGeom prst="rect">
            <a:avLst/>
          </a:prstGeom>
          <a:noFill/>
          <a:ln>
            <a:noFill/>
          </a:ln>
        </p:spPr>
        <p:txBody>
          <a:bodyPr anchorCtr="0" anchor="t" bIns="0" lIns="0" spcFirstLastPara="1" rIns="0" wrap="square" tIns="15000">
            <a:spAutoFit/>
          </a:bodyPr>
          <a:lstStyle/>
          <a:p>
            <a:pPr indent="-378255" lvl="0" marL="393265" marR="0" rtl="0" algn="l">
              <a:spcBef>
                <a:spcPts val="0"/>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Resultado:  [5,3,2]</a:t>
            </a:r>
            <a:endParaRPr sz="2400">
              <a:solidFill>
                <a:schemeClr val="dk1"/>
              </a:solidFill>
              <a:latin typeface="Arial"/>
              <a:ea typeface="Arial"/>
              <a:cs typeface="Arial"/>
              <a:sym typeface="Arial"/>
            </a:endParaRPr>
          </a:p>
        </p:txBody>
      </p:sp>
      <p:sp>
        <p:nvSpPr>
          <p:cNvPr id="249" name="Google Shape;249;p11"/>
          <p:cNvSpPr txBox="1"/>
          <p:nvPr/>
        </p:nvSpPr>
        <p:spPr>
          <a:xfrm>
            <a:off x="1136650" y="3747724"/>
            <a:ext cx="7585654" cy="1202255"/>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6571" marR="0" rtl="0" algn="l">
              <a:spcBef>
                <a:spcPts val="0"/>
              </a:spcBef>
              <a:spcAft>
                <a:spcPts val="0"/>
              </a:spcAft>
              <a:buNone/>
            </a:pPr>
            <a:r>
              <a:rPr b="1" lang="es-ES" sz="2000">
                <a:solidFill>
                  <a:schemeClr val="dk1"/>
                </a:solidFill>
                <a:latin typeface="Courier New"/>
                <a:ea typeface="Courier New"/>
                <a:cs typeface="Courier New"/>
                <a:sym typeface="Courier New"/>
              </a:rPr>
              <a:t>numeros = sc.parallelize([5,3,2,1,4])</a:t>
            </a:r>
            <a:endParaRPr sz="20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106571" marR="0" rtl="0" algn="l">
              <a:spcBef>
                <a:spcPts val="1519"/>
              </a:spcBef>
              <a:spcAft>
                <a:spcPts val="0"/>
              </a:spcAft>
              <a:buNone/>
            </a:pPr>
            <a:r>
              <a:rPr b="1" lang="es-ES" sz="2000">
                <a:solidFill>
                  <a:schemeClr val="dk1"/>
                </a:solidFill>
                <a:latin typeface="Courier New"/>
                <a:ea typeface="Courier New"/>
                <a:cs typeface="Courier New"/>
                <a:sym typeface="Courier New"/>
              </a:rPr>
              <a:t>print(numeros.take(3))</a:t>
            </a:r>
            <a:endParaRPr sz="2000">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2"/>
          <p:cNvSpPr txBox="1"/>
          <p:nvPr>
            <p:ph idx="10" type="dt"/>
          </p:nvPr>
        </p:nvSpPr>
        <p:spPr>
          <a:xfrm>
            <a:off x="0" y="833835"/>
            <a:ext cx="0" cy="8656216"/>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Máster en Big Data y Data Science</a:t>
            </a:r>
            <a:endParaRPr/>
          </a:p>
        </p:txBody>
      </p:sp>
      <p:sp>
        <p:nvSpPr>
          <p:cNvPr id="255" name="Google Shape;255;p12"/>
          <p:cNvSpPr txBox="1"/>
          <p:nvPr>
            <p:ph idx="11" type="ftr"/>
          </p:nvPr>
        </p:nvSpPr>
        <p:spPr>
          <a:xfrm>
            <a:off x="0" y="833835"/>
            <a:ext cx="0" cy="4809009"/>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Ecosistema Spark</a:t>
            </a:r>
            <a:endParaRPr/>
          </a:p>
        </p:txBody>
      </p:sp>
      <p:sp>
        <p:nvSpPr>
          <p:cNvPr id="256" name="Google Shape;256;p12"/>
          <p:cNvSpPr txBox="1"/>
          <p:nvPr>
            <p:ph idx="12" type="sldNum"/>
          </p:nvPr>
        </p:nvSpPr>
        <p:spPr>
          <a:xfrm>
            <a:off x="0" y="833835"/>
            <a:ext cx="0" cy="656182"/>
          </a:xfrm>
          <a:prstGeom prst="rect">
            <a:avLst/>
          </a:prstGeom>
          <a:noFill/>
          <a:ln>
            <a:noFill/>
          </a:ln>
        </p:spPr>
        <p:txBody>
          <a:bodyPr anchorCtr="0" anchor="t" bIns="0" lIns="0" spcFirstLastPara="1" rIns="0" wrap="square" tIns="1500">
            <a:spAutoFit/>
          </a:bodyPr>
          <a:lstStyle/>
          <a:p>
            <a:pPr indent="0" lvl="0" marL="45030" rtl="0" algn="l">
              <a:spcBef>
                <a:spcPts val="0"/>
              </a:spcBef>
              <a:spcAft>
                <a:spcPts val="0"/>
              </a:spcAft>
              <a:buNone/>
            </a:pPr>
            <a:r>
              <a:rPr lang="es-ES"/>
              <a:t>46</a:t>
            </a:r>
            <a:endParaRPr/>
          </a:p>
        </p:txBody>
      </p:sp>
      <p:sp>
        <p:nvSpPr>
          <p:cNvPr id="257" name="Google Shape;257;p12"/>
          <p:cNvSpPr txBox="1"/>
          <p:nvPr/>
        </p:nvSpPr>
        <p:spPr>
          <a:xfrm>
            <a:off x="298453" y="1158856"/>
            <a:ext cx="10509248" cy="1000043"/>
          </a:xfrm>
          <a:prstGeom prst="rect">
            <a:avLst/>
          </a:prstGeom>
          <a:noFill/>
          <a:ln>
            <a:noFill/>
          </a:ln>
        </p:spPr>
        <p:txBody>
          <a:bodyPr anchorCtr="0" anchor="t" bIns="0" lIns="0" spcFirstLastPara="1" rIns="0" wrap="square" tIns="15000">
            <a:spAutoFit/>
          </a:bodyPr>
          <a:lstStyle/>
          <a:p>
            <a:pPr indent="-122765" lvl="0" marL="15010" marR="6004" rtl="0" algn="l">
              <a:spcBef>
                <a:spcPts val="0"/>
              </a:spcBef>
              <a:spcAft>
                <a:spcPts val="0"/>
              </a:spcAft>
              <a:buClr>
                <a:srgbClr val="89B833"/>
              </a:buClr>
              <a:buSzPts val="1933"/>
              <a:buFont typeface="Noto Sans Symbols"/>
              <a:buChar char="⮚"/>
            </a:pPr>
            <a:r>
              <a:rPr lang="es-ES" sz="3200">
                <a:solidFill>
                  <a:schemeClr val="dk1"/>
                </a:solidFill>
                <a:latin typeface="Arial"/>
                <a:ea typeface="Arial"/>
                <a:cs typeface="Arial"/>
                <a:sym typeface="Arial"/>
              </a:rPr>
              <a:t> Devuelve una lista con los primeros n elementos del  RDD en orden ascendente</a:t>
            </a:r>
            <a:endParaRPr sz="3200">
              <a:solidFill>
                <a:schemeClr val="dk1"/>
              </a:solidFill>
              <a:latin typeface="Arial"/>
              <a:ea typeface="Arial"/>
              <a:cs typeface="Arial"/>
              <a:sym typeface="Arial"/>
            </a:endParaRPr>
          </a:p>
        </p:txBody>
      </p:sp>
      <p:sp>
        <p:nvSpPr>
          <p:cNvPr id="258" name="Google Shape;258;p12"/>
          <p:cNvSpPr txBox="1"/>
          <p:nvPr/>
        </p:nvSpPr>
        <p:spPr>
          <a:xfrm>
            <a:off x="831818" y="5945202"/>
            <a:ext cx="9072626" cy="1012867"/>
          </a:xfrm>
          <a:prstGeom prst="rect">
            <a:avLst/>
          </a:prstGeom>
          <a:noFill/>
          <a:ln>
            <a:noFill/>
          </a:ln>
        </p:spPr>
        <p:txBody>
          <a:bodyPr anchorCtr="0" anchor="t" bIns="0" lIns="0" spcFirstLastPara="1" rIns="0" wrap="square" tIns="15000">
            <a:spAutoFit/>
          </a:bodyPr>
          <a:lstStyle/>
          <a:p>
            <a:pPr indent="-378255" lvl="0" marL="393265" marR="0" rtl="0" algn="l">
              <a:spcBef>
                <a:spcPts val="0"/>
              </a:spcBef>
              <a:spcAft>
                <a:spcPts val="0"/>
              </a:spcAft>
              <a:buClr>
                <a:srgbClr val="89B833"/>
              </a:buClr>
              <a:buSzPts val="1933"/>
              <a:buFont typeface="Noto Sans Symbols"/>
              <a:buChar char="⮚"/>
            </a:pPr>
            <a:r>
              <a:rPr lang="es-ES" sz="3200">
                <a:solidFill>
                  <a:schemeClr val="dk1"/>
                </a:solidFill>
                <a:latin typeface="Arial"/>
                <a:ea typeface="Arial"/>
                <a:cs typeface="Arial"/>
                <a:sym typeface="Arial"/>
              </a:rPr>
              <a:t>Resultado </a:t>
            </a:r>
            <a:r>
              <a:rPr lang="es-ES" sz="3200">
                <a:solidFill>
                  <a:schemeClr val="dk1"/>
                </a:solidFill>
                <a:latin typeface="Noto Sans Symbols"/>
                <a:ea typeface="Noto Sans Symbols"/>
                <a:cs typeface="Noto Sans Symbols"/>
                <a:sym typeface="Noto Sans Symbols"/>
              </a:rPr>
              <a:t>🡪</a:t>
            </a:r>
            <a:r>
              <a:rPr lang="es-ES" sz="3200">
                <a:solidFill>
                  <a:schemeClr val="dk1"/>
                </a:solidFill>
                <a:latin typeface="Times New Roman"/>
                <a:ea typeface="Times New Roman"/>
                <a:cs typeface="Times New Roman"/>
                <a:sym typeface="Times New Roman"/>
              </a:rPr>
              <a:t> </a:t>
            </a:r>
            <a:r>
              <a:rPr lang="es-ES" sz="3200">
                <a:solidFill>
                  <a:schemeClr val="dk1"/>
                </a:solidFill>
                <a:latin typeface="Arial"/>
                <a:ea typeface="Arial"/>
                <a:cs typeface="Arial"/>
                <a:sym typeface="Arial"/>
              </a:rPr>
              <a:t>[1,2,3]</a:t>
            </a:r>
            <a:endParaRPr sz="3200">
              <a:solidFill>
                <a:schemeClr val="dk1"/>
              </a:solidFill>
              <a:latin typeface="Arial"/>
              <a:ea typeface="Arial"/>
              <a:cs typeface="Arial"/>
              <a:sym typeface="Arial"/>
            </a:endParaRPr>
          </a:p>
          <a:p>
            <a:pPr indent="-378255" lvl="0" marL="393265" marR="0" rtl="0" algn="l">
              <a:spcBef>
                <a:spcPts val="118"/>
              </a:spcBef>
              <a:spcAft>
                <a:spcPts val="0"/>
              </a:spcAft>
              <a:buNone/>
            </a:pPr>
            <a:r>
              <a:t/>
            </a:r>
            <a:endParaRPr sz="3200">
              <a:solidFill>
                <a:schemeClr val="dk1"/>
              </a:solidFill>
              <a:latin typeface="Arial"/>
              <a:ea typeface="Arial"/>
              <a:cs typeface="Arial"/>
              <a:sym typeface="Arial"/>
            </a:endParaRPr>
          </a:p>
        </p:txBody>
      </p:sp>
      <p:sp>
        <p:nvSpPr>
          <p:cNvPr id="259" name="Google Shape;259;p12"/>
          <p:cNvSpPr txBox="1"/>
          <p:nvPr/>
        </p:nvSpPr>
        <p:spPr>
          <a:xfrm>
            <a:off x="831818" y="3016244"/>
            <a:ext cx="9082874" cy="1948613"/>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6571" marR="0" rtl="0" algn="l">
              <a:spcBef>
                <a:spcPts val="0"/>
              </a:spcBef>
              <a:spcAft>
                <a:spcPts val="0"/>
              </a:spcAft>
              <a:buNone/>
            </a:pPr>
            <a:r>
              <a:rPr b="1" lang="es-ES" sz="2400">
                <a:solidFill>
                  <a:schemeClr val="dk1"/>
                </a:solidFill>
                <a:latin typeface="Courier New"/>
                <a:ea typeface="Courier New"/>
                <a:cs typeface="Courier New"/>
                <a:sym typeface="Courier New"/>
              </a:rPr>
              <a:t>numeros = sc.parallelize([3,2,1,4,5])</a:t>
            </a:r>
            <a:endParaRPr sz="24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2800">
              <a:solidFill>
                <a:schemeClr val="dk1"/>
              </a:solidFill>
              <a:latin typeface="Courier New"/>
              <a:ea typeface="Courier New"/>
              <a:cs typeface="Courier New"/>
              <a:sym typeface="Courier New"/>
            </a:endParaRPr>
          </a:p>
          <a:p>
            <a:pPr indent="0" lvl="0" marL="106571" marR="0" rtl="0" algn="l">
              <a:spcBef>
                <a:spcPts val="1519"/>
              </a:spcBef>
              <a:spcAft>
                <a:spcPts val="0"/>
              </a:spcAft>
              <a:buNone/>
            </a:pPr>
            <a:r>
              <a:rPr b="1" lang="es-ES" sz="2400">
                <a:solidFill>
                  <a:schemeClr val="dk1"/>
                </a:solidFill>
                <a:latin typeface="Courier New"/>
                <a:ea typeface="Courier New"/>
                <a:cs typeface="Courier New"/>
                <a:sym typeface="Courier New"/>
              </a:rPr>
              <a:t>print(numeros.takeOrdered(3))</a:t>
            </a:r>
            <a:endParaRPr/>
          </a:p>
          <a:p>
            <a:pPr indent="0" lvl="0" marL="106571" marR="0" rtl="0" algn="l">
              <a:spcBef>
                <a:spcPts val="1519"/>
              </a:spcBef>
              <a:spcAft>
                <a:spcPts val="0"/>
              </a:spcAft>
              <a:buNone/>
            </a:pPr>
            <a:r>
              <a:t/>
            </a:r>
            <a:endParaRPr sz="2400">
              <a:solidFill>
                <a:schemeClr val="dk1"/>
              </a:solidFill>
              <a:latin typeface="Courier New"/>
              <a:ea typeface="Courier New"/>
              <a:cs typeface="Courier New"/>
              <a:sym typeface="Courier New"/>
            </a:endParaRPr>
          </a:p>
        </p:txBody>
      </p:sp>
      <p:sp>
        <p:nvSpPr>
          <p:cNvPr id="260" name="Google Shape;260;p12"/>
          <p:cNvSpPr/>
          <p:nvPr/>
        </p:nvSpPr>
        <p:spPr>
          <a:xfrm>
            <a:off x="224248" y="230162"/>
            <a:ext cx="575110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000">
                <a:solidFill>
                  <a:srgbClr val="BDD1F9"/>
                </a:solidFill>
                <a:latin typeface="Arial"/>
                <a:ea typeface="Arial"/>
                <a:cs typeface="Arial"/>
                <a:sym typeface="Arial"/>
              </a:rPr>
              <a:t>Acción “takeOrdered"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3"/>
          <p:cNvSpPr txBox="1"/>
          <p:nvPr>
            <p:ph idx="10" type="dt"/>
          </p:nvPr>
        </p:nvSpPr>
        <p:spPr>
          <a:xfrm>
            <a:off x="0" y="833835"/>
            <a:ext cx="0" cy="8656216"/>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Máster en Big Data y Data Science</a:t>
            </a:r>
            <a:endParaRPr/>
          </a:p>
        </p:txBody>
      </p:sp>
      <p:sp>
        <p:nvSpPr>
          <p:cNvPr id="266" name="Google Shape;266;p13"/>
          <p:cNvSpPr txBox="1"/>
          <p:nvPr>
            <p:ph idx="11" type="ftr"/>
          </p:nvPr>
        </p:nvSpPr>
        <p:spPr>
          <a:xfrm>
            <a:off x="0" y="833835"/>
            <a:ext cx="0" cy="4809009"/>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Ecosistema Spark</a:t>
            </a:r>
            <a:endParaRPr/>
          </a:p>
        </p:txBody>
      </p:sp>
      <p:sp>
        <p:nvSpPr>
          <p:cNvPr id="267" name="Google Shape;267;p13"/>
          <p:cNvSpPr txBox="1"/>
          <p:nvPr>
            <p:ph idx="12" type="sldNum"/>
          </p:nvPr>
        </p:nvSpPr>
        <p:spPr>
          <a:xfrm>
            <a:off x="0" y="833835"/>
            <a:ext cx="0" cy="656182"/>
          </a:xfrm>
          <a:prstGeom prst="rect">
            <a:avLst/>
          </a:prstGeom>
          <a:noFill/>
          <a:ln>
            <a:noFill/>
          </a:ln>
        </p:spPr>
        <p:txBody>
          <a:bodyPr anchorCtr="0" anchor="t" bIns="0" lIns="0" spcFirstLastPara="1" rIns="0" wrap="square" tIns="1500">
            <a:spAutoFit/>
          </a:bodyPr>
          <a:lstStyle/>
          <a:p>
            <a:pPr indent="0" lvl="0" marL="45030" rtl="0" algn="l">
              <a:spcBef>
                <a:spcPts val="0"/>
              </a:spcBef>
              <a:spcAft>
                <a:spcPts val="0"/>
              </a:spcAft>
              <a:buNone/>
            </a:pPr>
            <a:r>
              <a:rPr lang="es-ES"/>
              <a:t>47</a:t>
            </a:r>
            <a:endParaRPr/>
          </a:p>
        </p:txBody>
      </p:sp>
      <p:sp>
        <p:nvSpPr>
          <p:cNvPr id="268" name="Google Shape;268;p13"/>
          <p:cNvSpPr/>
          <p:nvPr/>
        </p:nvSpPr>
        <p:spPr>
          <a:xfrm>
            <a:off x="160376" y="225097"/>
            <a:ext cx="10076147"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200">
                <a:solidFill>
                  <a:srgbClr val="BDD1F9"/>
                </a:solidFill>
                <a:latin typeface="Arial"/>
                <a:ea typeface="Arial"/>
                <a:cs typeface="Arial"/>
                <a:sym typeface="Arial"/>
              </a:rPr>
              <a:t>Acción “takeOrdered“: cambiar criterio ordenación</a:t>
            </a:r>
            <a:endParaRPr/>
          </a:p>
        </p:txBody>
      </p:sp>
      <p:sp>
        <p:nvSpPr>
          <p:cNvPr id="269" name="Google Shape;269;p13"/>
          <p:cNvSpPr txBox="1"/>
          <p:nvPr/>
        </p:nvSpPr>
        <p:spPr>
          <a:xfrm>
            <a:off x="381813" y="1209204"/>
            <a:ext cx="10044074" cy="2774887"/>
          </a:xfrm>
          <a:prstGeom prst="rect">
            <a:avLst/>
          </a:prstGeom>
          <a:noFill/>
          <a:ln>
            <a:noFill/>
          </a:ln>
        </p:spPr>
        <p:txBody>
          <a:bodyPr anchorCtr="0" anchor="t" bIns="0" lIns="0" spcFirstLastPara="1" rIns="0" wrap="square" tIns="15000">
            <a:spAutoFit/>
          </a:bodyPr>
          <a:lstStyle/>
          <a:p>
            <a:pPr indent="-84401" lvl="0" marL="15010" marR="6004" rtl="0" algn="l">
              <a:spcBef>
                <a:spcPts val="0"/>
              </a:spcBef>
              <a:spcAft>
                <a:spcPts val="0"/>
              </a:spcAft>
              <a:buClr>
                <a:srgbClr val="89B833"/>
              </a:buClr>
              <a:buSzPts val="1329"/>
              <a:buFont typeface="Noto Sans Symbols"/>
              <a:buChar char="⮚"/>
            </a:pPr>
            <a:r>
              <a:rPr lang="es-ES" sz="2200">
                <a:solidFill>
                  <a:schemeClr val="dk1"/>
                </a:solidFill>
                <a:latin typeface="Arial"/>
                <a:ea typeface="Arial"/>
                <a:cs typeface="Arial"/>
                <a:sym typeface="Arial"/>
              </a:rPr>
              <a:t>  Podemos alterar el criterio de ordenación ascendente</a:t>
            </a:r>
            <a:endParaRPr/>
          </a:p>
          <a:p>
            <a:pPr indent="0" lvl="0" marL="15010" marR="6004" rtl="0" algn="l">
              <a:spcBef>
                <a:spcPts val="118"/>
              </a:spcBef>
              <a:spcAft>
                <a:spcPts val="0"/>
              </a:spcAft>
              <a:buClr>
                <a:srgbClr val="89B833"/>
              </a:buClr>
              <a:buSzPts val="1329"/>
              <a:buFont typeface="Noto Sans Symbols"/>
              <a:buNone/>
            </a:pPr>
            <a:r>
              <a:t/>
            </a:r>
            <a:endParaRPr sz="2200">
              <a:solidFill>
                <a:schemeClr val="dk1"/>
              </a:solidFill>
              <a:latin typeface="Arial"/>
              <a:ea typeface="Arial"/>
              <a:cs typeface="Arial"/>
              <a:sym typeface="Arial"/>
            </a:endParaRPr>
          </a:p>
          <a:p>
            <a:pPr indent="-84401" lvl="0" marL="15010" marR="6004" rtl="0" algn="l">
              <a:spcBef>
                <a:spcPts val="118"/>
              </a:spcBef>
              <a:spcAft>
                <a:spcPts val="0"/>
              </a:spcAft>
              <a:buClr>
                <a:srgbClr val="89B833"/>
              </a:buClr>
              <a:buSzPts val="1329"/>
              <a:buFont typeface="Noto Sans Symbols"/>
              <a:buChar char="⮚"/>
            </a:pPr>
            <a:r>
              <a:rPr lang="es-ES" sz="2200">
                <a:solidFill>
                  <a:schemeClr val="dk1"/>
                </a:solidFill>
                <a:latin typeface="Arial"/>
                <a:ea typeface="Arial"/>
                <a:cs typeface="Arial"/>
                <a:sym typeface="Arial"/>
              </a:rPr>
              <a:t> Para ello debemos pasar una </a:t>
            </a:r>
            <a:r>
              <a:rPr b="1" lang="es-ES" sz="2200">
                <a:solidFill>
                  <a:schemeClr val="dk1"/>
                </a:solidFill>
                <a:latin typeface="Arial"/>
                <a:ea typeface="Arial"/>
                <a:cs typeface="Arial"/>
                <a:sym typeface="Arial"/>
              </a:rPr>
              <a:t>función</a:t>
            </a:r>
            <a:r>
              <a:rPr lang="es-ES" sz="2200">
                <a:solidFill>
                  <a:schemeClr val="dk1"/>
                </a:solidFill>
                <a:latin typeface="Arial"/>
                <a:ea typeface="Arial"/>
                <a:cs typeface="Arial"/>
                <a:sym typeface="Arial"/>
              </a:rPr>
              <a:t> como </a:t>
            </a:r>
            <a:r>
              <a:rPr b="1" lang="es-ES" sz="2200">
                <a:solidFill>
                  <a:schemeClr val="dk1"/>
                </a:solidFill>
                <a:latin typeface="Arial"/>
                <a:ea typeface="Arial"/>
                <a:cs typeface="Arial"/>
                <a:sym typeface="Arial"/>
              </a:rPr>
              <a:t>parámetro</a:t>
            </a:r>
            <a:r>
              <a:rPr lang="es-ES" sz="2200">
                <a:solidFill>
                  <a:schemeClr val="dk1"/>
                </a:solidFill>
                <a:latin typeface="Arial"/>
                <a:ea typeface="Arial"/>
                <a:cs typeface="Arial"/>
                <a:sym typeface="Arial"/>
              </a:rPr>
              <a:t> (función o “clave” de ordenación interna)</a:t>
            </a:r>
            <a:endParaRPr/>
          </a:p>
          <a:p>
            <a:pPr indent="0" lvl="0" marL="15010" marR="6004" rtl="0" algn="l">
              <a:spcBef>
                <a:spcPts val="118"/>
              </a:spcBef>
              <a:spcAft>
                <a:spcPts val="0"/>
              </a:spcAft>
              <a:buClr>
                <a:srgbClr val="89B833"/>
              </a:buClr>
              <a:buSzPts val="1329"/>
              <a:buFont typeface="Noto Sans Symbols"/>
              <a:buNone/>
            </a:pPr>
            <a:r>
              <a:t/>
            </a:r>
            <a:endParaRPr sz="2200">
              <a:solidFill>
                <a:schemeClr val="dk1"/>
              </a:solidFill>
              <a:latin typeface="Arial"/>
              <a:ea typeface="Arial"/>
              <a:cs typeface="Arial"/>
              <a:sym typeface="Arial"/>
            </a:endParaRPr>
          </a:p>
          <a:p>
            <a:pPr indent="-84401" lvl="0" marL="15010" marR="6004" rtl="0" algn="l">
              <a:spcBef>
                <a:spcPts val="118"/>
              </a:spcBef>
              <a:spcAft>
                <a:spcPts val="0"/>
              </a:spcAft>
              <a:buClr>
                <a:srgbClr val="89B833"/>
              </a:buClr>
              <a:buSzPts val="1329"/>
              <a:buFont typeface="Noto Sans Symbols"/>
              <a:buChar char="⮚"/>
            </a:pPr>
            <a:r>
              <a:rPr lang="es-ES" sz="2200">
                <a:solidFill>
                  <a:schemeClr val="dk1"/>
                </a:solidFill>
                <a:latin typeface="Arial"/>
                <a:ea typeface="Arial"/>
                <a:cs typeface="Arial"/>
                <a:sym typeface="Arial"/>
              </a:rPr>
              <a:t> Dicha función se utilizará a nivel interno, </a:t>
            </a:r>
            <a:r>
              <a:rPr b="1" lang="es-ES" sz="2200">
                <a:solidFill>
                  <a:schemeClr val="dk1"/>
                </a:solidFill>
                <a:latin typeface="Arial"/>
                <a:ea typeface="Arial"/>
                <a:cs typeface="Arial"/>
                <a:sym typeface="Arial"/>
              </a:rPr>
              <a:t>devolviéndose los elementos originales correspondientes</a:t>
            </a:r>
            <a:r>
              <a:rPr lang="es-ES" sz="2200">
                <a:solidFill>
                  <a:schemeClr val="dk1"/>
                </a:solidFill>
                <a:latin typeface="Arial"/>
                <a:ea typeface="Arial"/>
                <a:cs typeface="Arial"/>
                <a:sym typeface="Arial"/>
              </a:rPr>
              <a:t> (no sus “claves” internas), para ordenar  según el criterio que queramos (ejplo descendente)</a:t>
            </a:r>
            <a:endParaRPr sz="2200">
              <a:solidFill>
                <a:schemeClr val="dk1"/>
              </a:solidFill>
              <a:latin typeface="Arial"/>
              <a:ea typeface="Arial"/>
              <a:cs typeface="Arial"/>
              <a:sym typeface="Arial"/>
            </a:endParaRPr>
          </a:p>
        </p:txBody>
      </p:sp>
      <p:sp>
        <p:nvSpPr>
          <p:cNvPr id="270" name="Google Shape;270;p13"/>
          <p:cNvSpPr txBox="1"/>
          <p:nvPr/>
        </p:nvSpPr>
        <p:spPr>
          <a:xfrm>
            <a:off x="755650" y="5667428"/>
            <a:ext cx="8604130" cy="1683813"/>
          </a:xfrm>
          <a:prstGeom prst="rect">
            <a:avLst/>
          </a:prstGeom>
          <a:noFill/>
          <a:ln>
            <a:noFill/>
          </a:ln>
        </p:spPr>
        <p:txBody>
          <a:bodyPr anchorCtr="0" anchor="t" bIns="0" lIns="0" spcFirstLastPara="1" rIns="0" wrap="square" tIns="119325">
            <a:spAutoFit/>
          </a:bodyPr>
          <a:lstStyle/>
          <a:p>
            <a:pPr indent="-378255" lvl="0" marL="393265" marR="0" rtl="0" algn="l">
              <a:lnSpc>
                <a:spcPct val="150000"/>
              </a:lnSpc>
              <a:spcBef>
                <a:spcPts val="0"/>
              </a:spcBef>
              <a:spcAft>
                <a:spcPts val="0"/>
              </a:spcAft>
              <a:buClr>
                <a:srgbClr val="89B833"/>
              </a:buClr>
              <a:buSzPts val="1329"/>
              <a:buFont typeface="Noto Sans Symbols"/>
              <a:buChar char="⮚"/>
            </a:pPr>
            <a:r>
              <a:rPr lang="es-ES" sz="2200">
                <a:solidFill>
                  <a:schemeClr val="dk1"/>
                </a:solidFill>
                <a:latin typeface="Arial"/>
                <a:ea typeface="Arial"/>
                <a:cs typeface="Arial"/>
                <a:sym typeface="Arial"/>
              </a:rPr>
              <a:t>Resultado:  [5,4,3]</a:t>
            </a:r>
            <a:endParaRPr sz="2200">
              <a:solidFill>
                <a:schemeClr val="dk1"/>
              </a:solidFill>
              <a:latin typeface="Arial"/>
              <a:ea typeface="Arial"/>
              <a:cs typeface="Arial"/>
              <a:sym typeface="Arial"/>
            </a:endParaRPr>
          </a:p>
          <a:p>
            <a:pPr indent="-378255" lvl="0" marL="393265" marR="6004" rtl="0" algn="l">
              <a:lnSpc>
                <a:spcPct val="150000"/>
              </a:lnSpc>
              <a:spcBef>
                <a:spcPts val="821"/>
              </a:spcBef>
              <a:spcAft>
                <a:spcPts val="0"/>
              </a:spcAft>
              <a:buClr>
                <a:srgbClr val="89B833"/>
              </a:buClr>
              <a:buSzPts val="1329"/>
              <a:buFont typeface="Noto Sans Symbols"/>
              <a:buChar char="⮚"/>
            </a:pPr>
            <a:r>
              <a:rPr lang="es-ES" sz="2200">
                <a:solidFill>
                  <a:schemeClr val="dk1"/>
                </a:solidFill>
                <a:latin typeface="Arial"/>
                <a:ea typeface="Arial"/>
                <a:cs typeface="Arial"/>
                <a:sym typeface="Arial"/>
              </a:rPr>
              <a:t>¿Cómo ordenarías para que primero aparezcan los  pares ordenados y luego los impares?</a:t>
            </a:r>
            <a:endParaRPr sz="2200">
              <a:solidFill>
                <a:schemeClr val="dk1"/>
              </a:solidFill>
              <a:latin typeface="Arial"/>
              <a:ea typeface="Arial"/>
              <a:cs typeface="Arial"/>
              <a:sym typeface="Arial"/>
            </a:endParaRPr>
          </a:p>
        </p:txBody>
      </p:sp>
      <p:sp>
        <p:nvSpPr>
          <p:cNvPr id="271" name="Google Shape;271;p13"/>
          <p:cNvSpPr txBox="1"/>
          <p:nvPr/>
        </p:nvSpPr>
        <p:spPr>
          <a:xfrm>
            <a:off x="381813" y="4257204"/>
            <a:ext cx="9525000" cy="1233000"/>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6571" marR="0" rtl="0" algn="l">
              <a:spcBef>
                <a:spcPts val="0"/>
              </a:spcBef>
              <a:spcAft>
                <a:spcPts val="0"/>
              </a:spcAft>
              <a:buNone/>
            </a:pPr>
            <a:r>
              <a:rPr b="1" lang="es-ES" sz="2200">
                <a:solidFill>
                  <a:schemeClr val="dk1"/>
                </a:solidFill>
                <a:latin typeface="Courier New"/>
                <a:ea typeface="Courier New"/>
                <a:cs typeface="Courier New"/>
                <a:sym typeface="Courier New"/>
              </a:rPr>
              <a:t>numeros = sc.parallelize([3,2,1,4,5])</a:t>
            </a:r>
            <a:endParaRPr sz="2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2200">
              <a:solidFill>
                <a:schemeClr val="dk1"/>
              </a:solidFill>
              <a:latin typeface="Courier New"/>
              <a:ea typeface="Courier New"/>
              <a:cs typeface="Courier New"/>
              <a:sym typeface="Courier New"/>
            </a:endParaRPr>
          </a:p>
          <a:p>
            <a:pPr indent="0" lvl="0" marL="106571" marR="0" rtl="0" algn="l">
              <a:spcBef>
                <a:spcPts val="1519"/>
              </a:spcBef>
              <a:spcAft>
                <a:spcPts val="0"/>
              </a:spcAft>
              <a:buNone/>
            </a:pPr>
            <a:r>
              <a:rPr b="1" lang="es-ES" sz="2200">
                <a:solidFill>
                  <a:schemeClr val="dk1"/>
                </a:solidFill>
                <a:latin typeface="Courier New"/>
                <a:ea typeface="Courier New"/>
                <a:cs typeface="Courier New"/>
                <a:sym typeface="Courier New"/>
              </a:rPr>
              <a:t>print(numeros.takeOrdered(3, lambda elem: -elem))</a:t>
            </a:r>
            <a:endParaRPr sz="2200">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4"/>
          <p:cNvSpPr txBox="1"/>
          <p:nvPr>
            <p:ph type="title"/>
          </p:nvPr>
        </p:nvSpPr>
        <p:spPr>
          <a:xfrm>
            <a:off x="1189008" y="1373170"/>
            <a:ext cx="8294089" cy="4844852"/>
          </a:xfrm>
          <a:prstGeom prst="rect">
            <a:avLst/>
          </a:prstGeom>
          <a:noFill/>
          <a:ln>
            <a:noFill/>
          </a:ln>
        </p:spPr>
        <p:txBody>
          <a:bodyPr anchorCtr="0" anchor="t" bIns="0" lIns="0" spcFirstLastPara="1" rIns="0" wrap="square" tIns="12700">
            <a:spAutoFit/>
          </a:bodyPr>
          <a:lstStyle/>
          <a:p>
            <a:pPr indent="0" lvl="0" marL="12065" rtl="0" algn="ctr">
              <a:lnSpc>
                <a:spcPct val="150000"/>
              </a:lnSpc>
              <a:spcBef>
                <a:spcPts val="0"/>
              </a:spcBef>
              <a:spcAft>
                <a:spcPts val="0"/>
              </a:spcAft>
              <a:buNone/>
            </a:pPr>
            <a:r>
              <a:rPr lang="es-ES" sz="5400">
                <a:solidFill>
                  <a:srgbClr val="FFFFFF"/>
                </a:solidFill>
                <a:latin typeface="Arial"/>
                <a:ea typeface="Arial"/>
                <a:cs typeface="Arial"/>
                <a:sym typeface="Arial"/>
              </a:rPr>
              <a:t>2. </a:t>
            </a:r>
            <a:r>
              <a:rPr b="1" lang="es-ES" sz="5400">
                <a:solidFill>
                  <a:schemeClr val="lt1"/>
                </a:solidFill>
                <a:latin typeface="Arial"/>
                <a:ea typeface="Arial"/>
                <a:cs typeface="Arial"/>
                <a:sym typeface="Arial"/>
              </a:rPr>
              <a:t>EJERCICIO PRÁCTICO: archivo de texto</a:t>
            </a:r>
            <a:br>
              <a:rPr b="1" lang="es-ES" sz="5400">
                <a:solidFill>
                  <a:schemeClr val="lt1"/>
                </a:solidFill>
              </a:rPr>
            </a:br>
            <a:endParaRPr sz="54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5"/>
          <p:cNvSpPr txBox="1"/>
          <p:nvPr>
            <p:ph type="title"/>
          </p:nvPr>
        </p:nvSpPr>
        <p:spPr>
          <a:xfrm>
            <a:off x="188876" y="230162"/>
            <a:ext cx="8991600" cy="4308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s-ES"/>
              <a:t>EJERCICIO 1 Contar palabras de un fichero</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6"/>
          <p:cNvSpPr txBox="1"/>
          <p:nvPr>
            <p:ph idx="10" type="dt"/>
          </p:nvPr>
        </p:nvSpPr>
        <p:spPr>
          <a:xfrm>
            <a:off x="0" y="833835"/>
            <a:ext cx="0" cy="8656216"/>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Máster en Big Data y Data Science</a:t>
            </a:r>
            <a:endParaRPr/>
          </a:p>
        </p:txBody>
      </p:sp>
      <p:sp>
        <p:nvSpPr>
          <p:cNvPr id="287" name="Google Shape;287;p16"/>
          <p:cNvSpPr txBox="1"/>
          <p:nvPr>
            <p:ph idx="11" type="ftr"/>
          </p:nvPr>
        </p:nvSpPr>
        <p:spPr>
          <a:xfrm>
            <a:off x="0" y="833835"/>
            <a:ext cx="0" cy="4809009"/>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Ecosistema Spark</a:t>
            </a:r>
            <a:endParaRPr/>
          </a:p>
        </p:txBody>
      </p:sp>
      <p:sp>
        <p:nvSpPr>
          <p:cNvPr id="288" name="Google Shape;288;p16"/>
          <p:cNvSpPr txBox="1"/>
          <p:nvPr>
            <p:ph idx="12" type="sldNum"/>
          </p:nvPr>
        </p:nvSpPr>
        <p:spPr>
          <a:xfrm>
            <a:off x="0" y="833835"/>
            <a:ext cx="0" cy="656182"/>
          </a:xfrm>
          <a:prstGeom prst="rect">
            <a:avLst/>
          </a:prstGeom>
          <a:noFill/>
          <a:ln>
            <a:noFill/>
          </a:ln>
        </p:spPr>
        <p:txBody>
          <a:bodyPr anchorCtr="0" anchor="t" bIns="0" lIns="0" spcFirstLastPara="1" rIns="0" wrap="square" tIns="1500">
            <a:spAutoFit/>
          </a:bodyPr>
          <a:lstStyle/>
          <a:p>
            <a:pPr indent="0" lvl="0" marL="45030" rtl="0" algn="l">
              <a:spcBef>
                <a:spcPts val="0"/>
              </a:spcBef>
              <a:spcAft>
                <a:spcPts val="0"/>
              </a:spcAft>
              <a:buNone/>
            </a:pPr>
            <a:r>
              <a:rPr lang="es-ES"/>
              <a:t>52</a:t>
            </a:r>
            <a:endParaRPr/>
          </a:p>
        </p:txBody>
      </p:sp>
      <p:pic>
        <p:nvPicPr>
          <p:cNvPr id="289" name="Google Shape;289;p16"/>
          <p:cNvPicPr preferRelativeResize="0"/>
          <p:nvPr/>
        </p:nvPicPr>
        <p:blipFill rotWithShape="1">
          <a:blip r:embed="rId3">
            <a:alphaModFix/>
          </a:blip>
          <a:srcRect b="0" l="0" r="0" t="0"/>
          <a:stretch/>
        </p:blipFill>
        <p:spPr>
          <a:xfrm>
            <a:off x="474628" y="2163766"/>
            <a:ext cx="9822108" cy="5424510"/>
          </a:xfrm>
          <a:prstGeom prst="rect">
            <a:avLst/>
          </a:prstGeom>
          <a:noFill/>
          <a:ln>
            <a:noFill/>
          </a:ln>
        </p:spPr>
      </p:pic>
      <p:sp>
        <p:nvSpPr>
          <p:cNvPr id="290" name="Google Shape;290;p16"/>
          <p:cNvSpPr/>
          <p:nvPr/>
        </p:nvSpPr>
        <p:spPr>
          <a:xfrm>
            <a:off x="117438" y="158724"/>
            <a:ext cx="939444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000">
                <a:solidFill>
                  <a:srgbClr val="BDD1F9"/>
                </a:solidFill>
                <a:latin typeface="Arial"/>
                <a:ea typeface="Arial"/>
                <a:cs typeface="Arial"/>
                <a:sym typeface="Arial"/>
              </a:rPr>
              <a:t>Cómo “subimos” un archivo de texto</a:t>
            </a:r>
            <a:endParaRPr/>
          </a:p>
        </p:txBody>
      </p:sp>
      <p:sp>
        <p:nvSpPr>
          <p:cNvPr id="291" name="Google Shape;291;p16"/>
          <p:cNvSpPr txBox="1"/>
          <p:nvPr/>
        </p:nvSpPr>
        <p:spPr>
          <a:xfrm>
            <a:off x="546066" y="1087418"/>
            <a:ext cx="9358378" cy="778016"/>
          </a:xfrm>
          <a:prstGeom prst="rect">
            <a:avLst/>
          </a:prstGeom>
          <a:noFill/>
          <a:ln>
            <a:noFill/>
          </a:ln>
        </p:spPr>
        <p:txBody>
          <a:bodyPr anchorCtr="0" anchor="t" bIns="0" lIns="0" spcFirstLastPara="1" rIns="0" wrap="square" tIns="59275">
            <a:spAutoFit/>
          </a:bodyPr>
          <a:lstStyle/>
          <a:p>
            <a:pPr indent="-378255" lvl="0" marL="393265" marR="6004" rtl="0" algn="l">
              <a:lnSpc>
                <a:spcPct val="117208"/>
              </a:lnSpc>
              <a:spcBef>
                <a:spcPts val="0"/>
              </a:spcBef>
              <a:spcAft>
                <a:spcPts val="0"/>
              </a:spcAft>
              <a:buClr>
                <a:srgbClr val="89B833"/>
              </a:buClr>
              <a:buSzPts val="1418"/>
              <a:buFont typeface="Noto Sans Symbols"/>
              <a:buChar char="⮚"/>
            </a:pPr>
            <a:r>
              <a:rPr lang="es-ES" sz="2400">
                <a:solidFill>
                  <a:schemeClr val="dk1"/>
                </a:solidFill>
                <a:latin typeface="Arial"/>
                <a:ea typeface="Arial"/>
                <a:cs typeface="Arial"/>
                <a:sym typeface="Arial"/>
              </a:rPr>
              <a:t>En el notebook nos vemos en el menú de arriba a “File”, desplegamos y picamos en “Upload Data”</a:t>
            </a:r>
            <a:endParaRPr sz="24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7"/>
          <p:cNvSpPr txBox="1"/>
          <p:nvPr>
            <p:ph idx="10" type="dt"/>
          </p:nvPr>
        </p:nvSpPr>
        <p:spPr>
          <a:xfrm>
            <a:off x="0" y="833835"/>
            <a:ext cx="0" cy="8656216"/>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Máster en Big Data y Data Science</a:t>
            </a:r>
            <a:endParaRPr/>
          </a:p>
        </p:txBody>
      </p:sp>
      <p:sp>
        <p:nvSpPr>
          <p:cNvPr id="297" name="Google Shape;297;p17"/>
          <p:cNvSpPr txBox="1"/>
          <p:nvPr>
            <p:ph idx="11" type="ftr"/>
          </p:nvPr>
        </p:nvSpPr>
        <p:spPr>
          <a:xfrm>
            <a:off x="0" y="833835"/>
            <a:ext cx="0" cy="4809009"/>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Ecosistema Spark</a:t>
            </a:r>
            <a:endParaRPr/>
          </a:p>
        </p:txBody>
      </p:sp>
      <p:sp>
        <p:nvSpPr>
          <p:cNvPr id="298" name="Google Shape;298;p17"/>
          <p:cNvSpPr txBox="1"/>
          <p:nvPr>
            <p:ph idx="12" type="sldNum"/>
          </p:nvPr>
        </p:nvSpPr>
        <p:spPr>
          <a:xfrm>
            <a:off x="0" y="833835"/>
            <a:ext cx="0" cy="656182"/>
          </a:xfrm>
          <a:prstGeom prst="rect">
            <a:avLst/>
          </a:prstGeom>
          <a:noFill/>
          <a:ln>
            <a:noFill/>
          </a:ln>
        </p:spPr>
        <p:txBody>
          <a:bodyPr anchorCtr="0" anchor="t" bIns="0" lIns="0" spcFirstLastPara="1" rIns="0" wrap="square" tIns="1500">
            <a:spAutoFit/>
          </a:bodyPr>
          <a:lstStyle/>
          <a:p>
            <a:pPr indent="0" lvl="0" marL="45030" rtl="0" algn="l">
              <a:spcBef>
                <a:spcPts val="0"/>
              </a:spcBef>
              <a:spcAft>
                <a:spcPts val="0"/>
              </a:spcAft>
              <a:buNone/>
            </a:pPr>
            <a:r>
              <a:rPr lang="es-ES"/>
              <a:t>52</a:t>
            </a:r>
            <a:endParaRPr/>
          </a:p>
        </p:txBody>
      </p:sp>
      <p:sp>
        <p:nvSpPr>
          <p:cNvPr id="299" name="Google Shape;299;p17"/>
          <p:cNvSpPr/>
          <p:nvPr/>
        </p:nvSpPr>
        <p:spPr>
          <a:xfrm>
            <a:off x="117438" y="158724"/>
            <a:ext cx="939444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000">
                <a:solidFill>
                  <a:srgbClr val="BDD1F9"/>
                </a:solidFill>
                <a:latin typeface="Arial"/>
                <a:ea typeface="Arial"/>
                <a:cs typeface="Arial"/>
                <a:sym typeface="Arial"/>
              </a:rPr>
              <a:t>Cómo “subimos” un archivo de texto</a:t>
            </a:r>
            <a:endParaRPr/>
          </a:p>
        </p:txBody>
      </p:sp>
      <p:sp>
        <p:nvSpPr>
          <p:cNvPr id="300" name="Google Shape;300;p17"/>
          <p:cNvSpPr txBox="1"/>
          <p:nvPr/>
        </p:nvSpPr>
        <p:spPr>
          <a:xfrm>
            <a:off x="546066" y="1087418"/>
            <a:ext cx="9358378" cy="778016"/>
          </a:xfrm>
          <a:prstGeom prst="rect">
            <a:avLst/>
          </a:prstGeom>
          <a:noFill/>
          <a:ln>
            <a:noFill/>
          </a:ln>
        </p:spPr>
        <p:txBody>
          <a:bodyPr anchorCtr="0" anchor="t" bIns="0" lIns="0" spcFirstLastPara="1" rIns="0" wrap="square" tIns="59275">
            <a:spAutoFit/>
          </a:bodyPr>
          <a:lstStyle/>
          <a:p>
            <a:pPr indent="-378255" lvl="0" marL="393265" marR="6004" rtl="0" algn="l">
              <a:lnSpc>
                <a:spcPct val="117208"/>
              </a:lnSpc>
              <a:spcBef>
                <a:spcPts val="0"/>
              </a:spcBef>
              <a:spcAft>
                <a:spcPts val="0"/>
              </a:spcAft>
              <a:buClr>
                <a:srgbClr val="89B833"/>
              </a:buClr>
              <a:buSzPts val="1418"/>
              <a:buFont typeface="Noto Sans Symbols"/>
              <a:buChar char="⮚"/>
            </a:pPr>
            <a:r>
              <a:rPr lang="es-ES" sz="2400">
                <a:solidFill>
                  <a:schemeClr val="dk1"/>
                </a:solidFill>
                <a:latin typeface="Arial"/>
                <a:ea typeface="Arial"/>
                <a:cs typeface="Arial"/>
                <a:sym typeface="Arial"/>
              </a:rPr>
              <a:t>En la nueva ventana podemos clickar para buscar el archivo, o directamente arrastrar al recuadro de fondo gris el archivo.</a:t>
            </a:r>
            <a:endParaRPr sz="2400">
              <a:solidFill>
                <a:schemeClr val="dk1"/>
              </a:solidFill>
              <a:latin typeface="Arial"/>
              <a:ea typeface="Arial"/>
              <a:cs typeface="Arial"/>
              <a:sym typeface="Arial"/>
            </a:endParaRPr>
          </a:p>
        </p:txBody>
      </p:sp>
      <p:pic>
        <p:nvPicPr>
          <p:cNvPr id="301" name="Google Shape;301;p17"/>
          <p:cNvPicPr preferRelativeResize="0"/>
          <p:nvPr/>
        </p:nvPicPr>
        <p:blipFill rotWithShape="1">
          <a:blip r:embed="rId3">
            <a:alphaModFix/>
          </a:blip>
          <a:srcRect b="0" l="0" r="0" t="0"/>
          <a:stretch/>
        </p:blipFill>
        <p:spPr>
          <a:xfrm>
            <a:off x="1189008" y="2087550"/>
            <a:ext cx="8215370" cy="54370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idx="10" type="dt"/>
          </p:nvPr>
        </p:nvSpPr>
        <p:spPr>
          <a:xfrm>
            <a:off x="0" y="833835"/>
            <a:ext cx="0" cy="8656216"/>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Máster en Big Data y Data Science</a:t>
            </a:r>
            <a:endParaRPr/>
          </a:p>
        </p:txBody>
      </p:sp>
      <p:sp>
        <p:nvSpPr>
          <p:cNvPr id="307" name="Google Shape;307;p18"/>
          <p:cNvSpPr txBox="1"/>
          <p:nvPr>
            <p:ph idx="11" type="ftr"/>
          </p:nvPr>
        </p:nvSpPr>
        <p:spPr>
          <a:xfrm>
            <a:off x="0" y="833835"/>
            <a:ext cx="0" cy="4809009"/>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Ecosistema Spark</a:t>
            </a:r>
            <a:endParaRPr/>
          </a:p>
        </p:txBody>
      </p:sp>
      <p:sp>
        <p:nvSpPr>
          <p:cNvPr id="308" name="Google Shape;308;p18"/>
          <p:cNvSpPr txBox="1"/>
          <p:nvPr>
            <p:ph idx="12" type="sldNum"/>
          </p:nvPr>
        </p:nvSpPr>
        <p:spPr>
          <a:xfrm>
            <a:off x="0" y="833835"/>
            <a:ext cx="0" cy="656182"/>
          </a:xfrm>
          <a:prstGeom prst="rect">
            <a:avLst/>
          </a:prstGeom>
          <a:noFill/>
          <a:ln>
            <a:noFill/>
          </a:ln>
        </p:spPr>
        <p:txBody>
          <a:bodyPr anchorCtr="0" anchor="t" bIns="0" lIns="0" spcFirstLastPara="1" rIns="0" wrap="square" tIns="1500">
            <a:spAutoFit/>
          </a:bodyPr>
          <a:lstStyle/>
          <a:p>
            <a:pPr indent="0" lvl="0" marL="45030" rtl="0" algn="l">
              <a:spcBef>
                <a:spcPts val="0"/>
              </a:spcBef>
              <a:spcAft>
                <a:spcPts val="0"/>
              </a:spcAft>
              <a:buNone/>
            </a:pPr>
            <a:r>
              <a:rPr lang="es-ES"/>
              <a:t>52</a:t>
            </a:r>
            <a:endParaRPr/>
          </a:p>
        </p:txBody>
      </p:sp>
      <p:sp>
        <p:nvSpPr>
          <p:cNvPr id="309" name="Google Shape;309;p18"/>
          <p:cNvSpPr/>
          <p:nvPr/>
        </p:nvSpPr>
        <p:spPr>
          <a:xfrm>
            <a:off x="117438" y="15848"/>
            <a:ext cx="939444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000">
                <a:solidFill>
                  <a:srgbClr val="BDD1F9"/>
                </a:solidFill>
                <a:latin typeface="Arial"/>
                <a:ea typeface="Arial"/>
                <a:cs typeface="Arial"/>
                <a:sym typeface="Arial"/>
              </a:rPr>
              <a:t>Cómo “subimos” un archivo de texto</a:t>
            </a:r>
            <a:endParaRPr/>
          </a:p>
        </p:txBody>
      </p:sp>
      <p:sp>
        <p:nvSpPr>
          <p:cNvPr id="310" name="Google Shape;310;p18"/>
          <p:cNvSpPr txBox="1"/>
          <p:nvPr/>
        </p:nvSpPr>
        <p:spPr>
          <a:xfrm>
            <a:off x="546066" y="944542"/>
            <a:ext cx="9358378" cy="778016"/>
          </a:xfrm>
          <a:prstGeom prst="rect">
            <a:avLst/>
          </a:prstGeom>
          <a:noFill/>
          <a:ln>
            <a:noFill/>
          </a:ln>
        </p:spPr>
        <p:txBody>
          <a:bodyPr anchorCtr="0" anchor="t" bIns="0" lIns="0" spcFirstLastPara="1" rIns="0" wrap="square" tIns="59275">
            <a:spAutoFit/>
          </a:bodyPr>
          <a:lstStyle/>
          <a:p>
            <a:pPr indent="-378255" lvl="0" marL="393265" marR="6004" rtl="0" algn="l">
              <a:lnSpc>
                <a:spcPct val="117208"/>
              </a:lnSpc>
              <a:spcBef>
                <a:spcPts val="0"/>
              </a:spcBef>
              <a:spcAft>
                <a:spcPts val="0"/>
              </a:spcAft>
              <a:buClr>
                <a:srgbClr val="89B833"/>
              </a:buClr>
              <a:buSzPts val="1418"/>
              <a:buFont typeface="Noto Sans Symbols"/>
              <a:buChar char="⮚"/>
            </a:pPr>
            <a:r>
              <a:rPr lang="es-ES" sz="2400">
                <a:solidFill>
                  <a:schemeClr val="dk1"/>
                </a:solidFill>
                <a:latin typeface="Arial"/>
                <a:ea typeface="Arial"/>
                <a:cs typeface="Arial"/>
                <a:sym typeface="Arial"/>
              </a:rPr>
              <a:t>Una vez subido (tarda según el tamaño del archivo, conexión) le damos al botón “</a:t>
            </a:r>
            <a:r>
              <a:rPr b="1" lang="es-ES" sz="2400">
                <a:solidFill>
                  <a:schemeClr val="dk1"/>
                </a:solidFill>
                <a:latin typeface="Arial"/>
                <a:ea typeface="Arial"/>
                <a:cs typeface="Arial"/>
                <a:sym typeface="Arial"/>
              </a:rPr>
              <a:t>Next</a:t>
            </a:r>
            <a:r>
              <a:rPr lang="es-E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pic>
        <p:nvPicPr>
          <p:cNvPr id="311" name="Google Shape;311;p18"/>
          <p:cNvPicPr preferRelativeResize="0"/>
          <p:nvPr/>
        </p:nvPicPr>
        <p:blipFill rotWithShape="1">
          <a:blip r:embed="rId3">
            <a:alphaModFix/>
          </a:blip>
          <a:srcRect b="0" l="0" r="0" t="0"/>
          <a:stretch/>
        </p:blipFill>
        <p:spPr>
          <a:xfrm>
            <a:off x="1260446" y="1944674"/>
            <a:ext cx="8601075" cy="5591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idx="10" type="dt"/>
          </p:nvPr>
        </p:nvSpPr>
        <p:spPr>
          <a:xfrm>
            <a:off x="0" y="833835"/>
            <a:ext cx="0" cy="8656216"/>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Máster en Big Data y Data Science</a:t>
            </a:r>
            <a:endParaRPr/>
          </a:p>
        </p:txBody>
      </p:sp>
      <p:sp>
        <p:nvSpPr>
          <p:cNvPr id="317" name="Google Shape;317;p19"/>
          <p:cNvSpPr txBox="1"/>
          <p:nvPr>
            <p:ph idx="11" type="ftr"/>
          </p:nvPr>
        </p:nvSpPr>
        <p:spPr>
          <a:xfrm>
            <a:off x="0" y="833835"/>
            <a:ext cx="0" cy="4809009"/>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Ecosistema Spark</a:t>
            </a:r>
            <a:endParaRPr/>
          </a:p>
        </p:txBody>
      </p:sp>
      <p:sp>
        <p:nvSpPr>
          <p:cNvPr id="318" name="Google Shape;318;p19"/>
          <p:cNvSpPr txBox="1"/>
          <p:nvPr>
            <p:ph idx="12" type="sldNum"/>
          </p:nvPr>
        </p:nvSpPr>
        <p:spPr>
          <a:xfrm>
            <a:off x="0" y="833835"/>
            <a:ext cx="0" cy="656182"/>
          </a:xfrm>
          <a:prstGeom prst="rect">
            <a:avLst/>
          </a:prstGeom>
          <a:noFill/>
          <a:ln>
            <a:noFill/>
          </a:ln>
        </p:spPr>
        <p:txBody>
          <a:bodyPr anchorCtr="0" anchor="t" bIns="0" lIns="0" spcFirstLastPara="1" rIns="0" wrap="square" tIns="1500">
            <a:spAutoFit/>
          </a:bodyPr>
          <a:lstStyle/>
          <a:p>
            <a:pPr indent="0" lvl="0" marL="45030" rtl="0" algn="l">
              <a:spcBef>
                <a:spcPts val="0"/>
              </a:spcBef>
              <a:spcAft>
                <a:spcPts val="0"/>
              </a:spcAft>
              <a:buNone/>
            </a:pPr>
            <a:r>
              <a:rPr lang="es-ES"/>
              <a:t>52</a:t>
            </a:r>
            <a:endParaRPr/>
          </a:p>
        </p:txBody>
      </p:sp>
      <p:sp>
        <p:nvSpPr>
          <p:cNvPr id="319" name="Google Shape;319;p19"/>
          <p:cNvSpPr/>
          <p:nvPr/>
        </p:nvSpPr>
        <p:spPr>
          <a:xfrm>
            <a:off x="117438" y="15848"/>
            <a:ext cx="939444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000">
                <a:solidFill>
                  <a:srgbClr val="BDD1F9"/>
                </a:solidFill>
                <a:latin typeface="Arial"/>
                <a:ea typeface="Arial"/>
                <a:cs typeface="Arial"/>
                <a:sym typeface="Arial"/>
              </a:rPr>
              <a:t>Cómo “subimos” un archivo de texto</a:t>
            </a:r>
            <a:endParaRPr/>
          </a:p>
        </p:txBody>
      </p:sp>
      <p:sp>
        <p:nvSpPr>
          <p:cNvPr id="320" name="Google Shape;320;p19"/>
          <p:cNvSpPr txBox="1"/>
          <p:nvPr/>
        </p:nvSpPr>
        <p:spPr>
          <a:xfrm>
            <a:off x="260314" y="1015980"/>
            <a:ext cx="10358510" cy="778016"/>
          </a:xfrm>
          <a:prstGeom prst="rect">
            <a:avLst/>
          </a:prstGeom>
          <a:noFill/>
          <a:ln>
            <a:noFill/>
          </a:ln>
        </p:spPr>
        <p:txBody>
          <a:bodyPr anchorCtr="0" anchor="t" bIns="0" lIns="0" spcFirstLastPara="1" rIns="0" wrap="square" tIns="59275">
            <a:spAutoFit/>
          </a:bodyPr>
          <a:lstStyle/>
          <a:p>
            <a:pPr indent="-378255" lvl="0" marL="393265" marR="6004" rtl="0" algn="l">
              <a:lnSpc>
                <a:spcPct val="117208"/>
              </a:lnSpc>
              <a:spcBef>
                <a:spcPts val="0"/>
              </a:spcBef>
              <a:spcAft>
                <a:spcPts val="0"/>
              </a:spcAft>
              <a:buClr>
                <a:srgbClr val="89B833"/>
              </a:buClr>
              <a:buSzPts val="1418"/>
              <a:buFont typeface="Noto Sans Symbols"/>
              <a:buChar char="⮚"/>
            </a:pPr>
            <a:r>
              <a:rPr lang="es-ES" sz="2400">
                <a:solidFill>
                  <a:schemeClr val="dk1"/>
                </a:solidFill>
                <a:latin typeface="Arial"/>
                <a:ea typeface="Arial"/>
                <a:cs typeface="Arial"/>
                <a:sym typeface="Arial"/>
              </a:rPr>
              <a:t>En esta nueva ventana solo clickamos en “</a:t>
            </a:r>
            <a:r>
              <a:rPr b="1" lang="es-ES" sz="2400">
                <a:solidFill>
                  <a:schemeClr val="dk1"/>
                </a:solidFill>
                <a:latin typeface="Arial"/>
                <a:ea typeface="Arial"/>
                <a:cs typeface="Arial"/>
                <a:sym typeface="Arial"/>
              </a:rPr>
              <a:t>Copy</a:t>
            </a:r>
            <a:r>
              <a:rPr lang="es-ES" sz="2400">
                <a:solidFill>
                  <a:schemeClr val="dk1"/>
                </a:solidFill>
                <a:latin typeface="Arial"/>
                <a:ea typeface="Arial"/>
                <a:cs typeface="Arial"/>
                <a:sym typeface="Arial"/>
              </a:rPr>
              <a:t>” en la esquina inferior derecha (resto opciones por defecto las dejamos) y finalmente a “</a:t>
            </a:r>
            <a:r>
              <a:rPr b="1" lang="es-ES" sz="2400">
                <a:solidFill>
                  <a:schemeClr val="dk1"/>
                </a:solidFill>
                <a:latin typeface="Arial"/>
                <a:ea typeface="Arial"/>
                <a:cs typeface="Arial"/>
                <a:sym typeface="Arial"/>
              </a:rPr>
              <a:t>Done</a:t>
            </a:r>
            <a:r>
              <a:rPr lang="es-E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pic>
        <p:nvPicPr>
          <p:cNvPr id="321" name="Google Shape;321;p19"/>
          <p:cNvPicPr preferRelativeResize="0"/>
          <p:nvPr/>
        </p:nvPicPr>
        <p:blipFill rotWithShape="1">
          <a:blip r:embed="rId3">
            <a:alphaModFix/>
          </a:blip>
          <a:srcRect b="0" l="0" r="0" t="0"/>
          <a:stretch/>
        </p:blipFill>
        <p:spPr>
          <a:xfrm>
            <a:off x="1189008" y="2230426"/>
            <a:ext cx="8334375" cy="5267325"/>
          </a:xfrm>
          <a:prstGeom prst="rect">
            <a:avLst/>
          </a:prstGeom>
          <a:noFill/>
          <a:ln>
            <a:noFill/>
          </a:ln>
        </p:spPr>
      </p:pic>
      <p:cxnSp>
        <p:nvCxnSpPr>
          <p:cNvPr id="322" name="Google Shape;322;p19"/>
          <p:cNvCxnSpPr/>
          <p:nvPr/>
        </p:nvCxnSpPr>
        <p:spPr>
          <a:xfrm>
            <a:off x="7384958" y="5181307"/>
            <a:ext cx="663416" cy="642398"/>
          </a:xfrm>
          <a:prstGeom prst="straightConnector1">
            <a:avLst/>
          </a:prstGeom>
          <a:noFill/>
          <a:ln cap="flat" cmpd="sng" w="19050">
            <a:solidFill>
              <a:srgbClr val="FF0000"/>
            </a:solidFill>
            <a:prstDash val="solid"/>
            <a:round/>
            <a:headEnd len="sm" w="sm" type="none"/>
            <a:tailEnd len="lg" w="lg" type="triangle"/>
          </a:ln>
        </p:spPr>
      </p:cxnSp>
      <p:sp>
        <p:nvSpPr>
          <p:cNvPr id="323" name="Google Shape;323;p19"/>
          <p:cNvSpPr/>
          <p:nvPr/>
        </p:nvSpPr>
        <p:spPr>
          <a:xfrm>
            <a:off x="7772154" y="5943307"/>
            <a:ext cx="1104941" cy="428628"/>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cxnSp>
        <p:nvCxnSpPr>
          <p:cNvPr id="324" name="Google Shape;324;p19"/>
          <p:cNvCxnSpPr/>
          <p:nvPr/>
        </p:nvCxnSpPr>
        <p:spPr>
          <a:xfrm>
            <a:off x="5372489" y="6470832"/>
            <a:ext cx="2552065" cy="310675"/>
          </a:xfrm>
          <a:prstGeom prst="straightConnector1">
            <a:avLst/>
          </a:prstGeom>
          <a:noFill/>
          <a:ln cap="flat" cmpd="sng" w="19050">
            <a:solidFill>
              <a:srgbClr val="FF0000"/>
            </a:solidFill>
            <a:prstDash val="solid"/>
            <a:round/>
            <a:headEnd len="sm" w="sm" type="none"/>
            <a:tailEnd len="lg" w="lg" type="triangle"/>
          </a:ln>
        </p:spPr>
      </p:cxnSp>
      <p:sp>
        <p:nvSpPr>
          <p:cNvPr id="325" name="Google Shape;325;p19"/>
          <p:cNvSpPr txBox="1"/>
          <p:nvPr/>
        </p:nvSpPr>
        <p:spPr>
          <a:xfrm>
            <a:off x="7010154" y="4737596"/>
            <a:ext cx="285752" cy="443711"/>
          </a:xfrm>
          <a:prstGeom prst="rect">
            <a:avLst/>
          </a:prstGeom>
          <a:noFill/>
          <a:ln cap="flat" cmpd="sng" w="25400">
            <a:solidFill>
              <a:schemeClr val="dk1"/>
            </a:solidFill>
            <a:prstDash val="solid"/>
            <a:round/>
            <a:headEnd len="sm" w="sm" type="none"/>
            <a:tailEnd len="sm" w="sm" type="none"/>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B050"/>
              </a:buClr>
              <a:buSzPts val="2800"/>
              <a:buFont typeface="Montserrat"/>
              <a:buNone/>
            </a:pPr>
            <a:r>
              <a:rPr b="1" i="0" lang="es-ES" sz="2800" u="none" cap="none" strike="noStrike">
                <a:solidFill>
                  <a:srgbClr val="00B050"/>
                </a:solidFill>
                <a:latin typeface="Montserrat"/>
                <a:ea typeface="Montserrat"/>
                <a:cs typeface="Montserrat"/>
                <a:sym typeface="Montserrat"/>
              </a:rPr>
              <a:t>1</a:t>
            </a:r>
            <a:endParaRPr/>
          </a:p>
        </p:txBody>
      </p:sp>
      <p:sp>
        <p:nvSpPr>
          <p:cNvPr id="326" name="Google Shape;326;p19"/>
          <p:cNvSpPr txBox="1"/>
          <p:nvPr/>
        </p:nvSpPr>
        <p:spPr>
          <a:xfrm>
            <a:off x="4971802" y="6138233"/>
            <a:ext cx="285752" cy="443711"/>
          </a:xfrm>
          <a:prstGeom prst="rect">
            <a:avLst/>
          </a:prstGeom>
          <a:noFill/>
          <a:ln cap="flat" cmpd="sng" w="25400">
            <a:solidFill>
              <a:schemeClr val="dk1"/>
            </a:solidFill>
            <a:prstDash val="solid"/>
            <a:round/>
            <a:headEnd len="sm" w="sm" type="none"/>
            <a:tailEnd len="sm" w="sm" type="none"/>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B050"/>
              </a:buClr>
              <a:buSzPts val="2800"/>
              <a:buFont typeface="Montserrat"/>
              <a:buNone/>
            </a:pPr>
            <a:r>
              <a:rPr b="1" i="0" lang="es-ES" sz="2800" u="none" cap="none" strike="noStrike">
                <a:solidFill>
                  <a:srgbClr val="00B050"/>
                </a:solidFill>
                <a:latin typeface="Montserrat"/>
                <a:ea typeface="Montserrat"/>
                <a:cs typeface="Montserrat"/>
                <a:sym typeface="Montserrat"/>
              </a:rPr>
              <a:t>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p:nvPr/>
        </p:nvSpPr>
        <p:spPr>
          <a:xfrm>
            <a:off x="0" y="0"/>
            <a:ext cx="10807700" cy="7747000"/>
          </a:xfrm>
          <a:custGeom>
            <a:rect b="b" l="l" r="r" t="t"/>
            <a:pathLst>
              <a:path extrusionOk="0" h="7747000" w="10807700">
                <a:moveTo>
                  <a:pt x="10807699" y="7746999"/>
                </a:moveTo>
                <a:lnTo>
                  <a:pt x="0" y="7746999"/>
                </a:lnTo>
                <a:lnTo>
                  <a:pt x="0" y="0"/>
                </a:lnTo>
                <a:lnTo>
                  <a:pt x="10807699" y="0"/>
                </a:lnTo>
                <a:lnTo>
                  <a:pt x="10807699" y="7746999"/>
                </a:lnTo>
                <a:close/>
              </a:path>
            </a:pathLst>
          </a:custGeom>
          <a:solidFill>
            <a:srgbClr val="3188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2"/>
          <p:cNvSpPr/>
          <p:nvPr/>
        </p:nvSpPr>
        <p:spPr>
          <a:xfrm>
            <a:off x="6350" y="6350"/>
            <a:ext cx="10800080" cy="7731125"/>
          </a:xfrm>
          <a:custGeom>
            <a:rect b="b" l="l" r="r" t="t"/>
            <a:pathLst>
              <a:path extrusionOk="0" h="7731125" w="10800080">
                <a:moveTo>
                  <a:pt x="10800002" y="7730857"/>
                </a:moveTo>
                <a:lnTo>
                  <a:pt x="0" y="7730857"/>
                </a:lnTo>
                <a:lnTo>
                  <a:pt x="0" y="0"/>
                </a:lnTo>
                <a:lnTo>
                  <a:pt x="10800002" y="0"/>
                </a:lnTo>
                <a:lnTo>
                  <a:pt x="10800002" y="7730857"/>
                </a:lnTo>
                <a:close/>
              </a:path>
            </a:pathLst>
          </a:custGeom>
          <a:noFill/>
          <a:ln cap="flat" cmpd="sng" w="12675">
            <a:solidFill>
              <a:srgbClr val="1C1C1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2"/>
          <p:cNvSpPr txBox="1"/>
          <p:nvPr>
            <p:ph type="title"/>
          </p:nvPr>
        </p:nvSpPr>
        <p:spPr>
          <a:xfrm>
            <a:off x="435298" y="166065"/>
            <a:ext cx="3786214" cy="75148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s-ES" sz="4800">
                <a:solidFill>
                  <a:schemeClr val="lt1"/>
                </a:solidFill>
                <a:latin typeface="Arial"/>
                <a:ea typeface="Arial"/>
                <a:cs typeface="Arial"/>
                <a:sym typeface="Arial"/>
              </a:rPr>
              <a:t>Índice</a:t>
            </a:r>
            <a:endParaRPr sz="4800">
              <a:solidFill>
                <a:schemeClr val="lt1"/>
              </a:solidFill>
              <a:latin typeface="Arial"/>
              <a:ea typeface="Arial"/>
              <a:cs typeface="Arial"/>
              <a:sym typeface="Arial"/>
            </a:endParaRPr>
          </a:p>
        </p:txBody>
      </p:sp>
      <p:sp>
        <p:nvSpPr>
          <p:cNvPr id="137" name="Google Shape;137;p2"/>
          <p:cNvSpPr txBox="1"/>
          <p:nvPr/>
        </p:nvSpPr>
        <p:spPr>
          <a:xfrm>
            <a:off x="839093" y="1275347"/>
            <a:ext cx="9441557" cy="6414577"/>
          </a:xfrm>
          <a:prstGeom prst="rect">
            <a:avLst/>
          </a:prstGeom>
          <a:noFill/>
          <a:ln>
            <a:noFill/>
          </a:ln>
        </p:spPr>
        <p:txBody>
          <a:bodyPr anchorCtr="0" anchor="t" bIns="0" lIns="0" spcFirstLastPara="1" rIns="0" wrap="square" tIns="12700">
            <a:spAutoFit/>
          </a:bodyPr>
          <a:lstStyle/>
          <a:p>
            <a:pPr indent="-523240" lvl="0" marL="535305" marR="0" rtl="0" algn="l">
              <a:lnSpc>
                <a:spcPct val="100000"/>
              </a:lnSpc>
              <a:spcBef>
                <a:spcPts val="0"/>
              </a:spcBef>
              <a:spcAft>
                <a:spcPts val="0"/>
              </a:spcAft>
              <a:buClr>
                <a:schemeClr val="lt1"/>
              </a:buClr>
              <a:buSzPts val="3200"/>
              <a:buFont typeface="Calibri"/>
              <a:buAutoNum type="arabicPeriod"/>
            </a:pPr>
            <a:r>
              <a:rPr b="1" lang="es-ES" sz="3200">
                <a:solidFill>
                  <a:schemeClr val="lt1"/>
                </a:solidFill>
                <a:latin typeface="Arial"/>
                <a:ea typeface="Arial"/>
                <a:cs typeface="Arial"/>
                <a:sym typeface="Arial"/>
              </a:rPr>
              <a:t>RDDs: Acciones</a:t>
            </a:r>
            <a:endParaRPr b="1" sz="3200">
              <a:solidFill>
                <a:schemeClr val="lt1"/>
              </a:solidFill>
              <a:latin typeface="Arial"/>
              <a:ea typeface="Arial"/>
              <a:cs typeface="Arial"/>
              <a:sym typeface="Arial"/>
            </a:endParaRPr>
          </a:p>
          <a:p>
            <a:pPr indent="0" lvl="0" marL="0" marR="0" rtl="0" algn="l">
              <a:lnSpc>
                <a:spcPct val="100000"/>
              </a:lnSpc>
              <a:spcBef>
                <a:spcPts val="40"/>
              </a:spcBef>
              <a:spcAft>
                <a:spcPts val="0"/>
              </a:spcAft>
              <a:buClr>
                <a:srgbClr val="FFFFFF"/>
              </a:buClr>
              <a:buSzPts val="3200"/>
              <a:buFont typeface="Calibri"/>
              <a:buNone/>
            </a:pPr>
            <a:r>
              <a:t/>
            </a:r>
            <a:endParaRPr b="1" sz="3200">
              <a:solidFill>
                <a:schemeClr val="lt1"/>
              </a:solidFill>
              <a:latin typeface="Arial"/>
              <a:ea typeface="Arial"/>
              <a:cs typeface="Arial"/>
              <a:sym typeface="Arial"/>
            </a:endParaRPr>
          </a:p>
          <a:p>
            <a:pPr indent="-523240" lvl="0" marL="535305" marR="0" rtl="0" algn="l">
              <a:lnSpc>
                <a:spcPct val="100000"/>
              </a:lnSpc>
              <a:spcBef>
                <a:spcPts val="0"/>
              </a:spcBef>
              <a:spcAft>
                <a:spcPts val="0"/>
              </a:spcAft>
              <a:buClr>
                <a:schemeClr val="lt1"/>
              </a:buClr>
              <a:buSzPts val="3200"/>
              <a:buFont typeface="Calibri"/>
              <a:buAutoNum type="arabicPeriod"/>
            </a:pPr>
            <a:r>
              <a:rPr b="1" lang="es-ES" sz="3200">
                <a:solidFill>
                  <a:schemeClr val="lt1"/>
                </a:solidFill>
                <a:latin typeface="Arial"/>
                <a:ea typeface="Arial"/>
                <a:cs typeface="Arial"/>
                <a:sym typeface="Arial"/>
              </a:rPr>
              <a:t>Ejercicio práctico: archivo de texto</a:t>
            </a:r>
            <a:endParaRPr/>
          </a:p>
          <a:p>
            <a:pPr indent="-320040" lvl="0" marL="535305" marR="0" rtl="0" algn="l">
              <a:lnSpc>
                <a:spcPct val="100000"/>
              </a:lnSpc>
              <a:spcBef>
                <a:spcPts val="0"/>
              </a:spcBef>
              <a:spcAft>
                <a:spcPts val="0"/>
              </a:spcAft>
              <a:buClr>
                <a:schemeClr val="dk1"/>
              </a:buClr>
              <a:buSzPts val="3200"/>
              <a:buFont typeface="Calibri"/>
              <a:buNone/>
            </a:pPr>
            <a:r>
              <a:t/>
            </a:r>
            <a:endParaRPr b="1" i="0" sz="3200">
              <a:solidFill>
                <a:schemeClr val="lt1"/>
              </a:solidFill>
              <a:latin typeface="Arial"/>
              <a:ea typeface="Arial"/>
              <a:cs typeface="Arial"/>
              <a:sym typeface="Arial"/>
            </a:endParaRPr>
          </a:p>
          <a:p>
            <a:pPr indent="-523240" lvl="0" marL="535305" marR="0" rtl="0" algn="l">
              <a:spcBef>
                <a:spcPts val="0"/>
              </a:spcBef>
              <a:spcAft>
                <a:spcPts val="0"/>
              </a:spcAft>
              <a:buClr>
                <a:schemeClr val="lt1"/>
              </a:buClr>
              <a:buSzPts val="3200"/>
              <a:buFont typeface="Calibri"/>
              <a:buAutoNum type="arabicPeriod"/>
            </a:pPr>
            <a:r>
              <a:rPr b="1" lang="es-ES" sz="3200">
                <a:solidFill>
                  <a:schemeClr val="lt1"/>
                </a:solidFill>
                <a:latin typeface="Arial"/>
                <a:ea typeface="Arial"/>
                <a:cs typeface="Arial"/>
                <a:sym typeface="Arial"/>
              </a:rPr>
              <a:t>Ejercicio práctico: archivo con valores numéricos</a:t>
            </a:r>
            <a:endParaRPr/>
          </a:p>
          <a:p>
            <a:pPr indent="-320040" lvl="0" marL="535305" marR="0" rtl="0" algn="l">
              <a:spcBef>
                <a:spcPts val="0"/>
              </a:spcBef>
              <a:spcAft>
                <a:spcPts val="0"/>
              </a:spcAft>
              <a:buClr>
                <a:schemeClr val="dk1"/>
              </a:buClr>
              <a:buSzPts val="3200"/>
              <a:buFont typeface="Calibri"/>
              <a:buNone/>
            </a:pPr>
            <a:r>
              <a:t/>
            </a:r>
            <a:endParaRPr b="1" sz="3200">
              <a:solidFill>
                <a:schemeClr val="lt1"/>
              </a:solidFill>
              <a:latin typeface="Arial"/>
              <a:ea typeface="Arial"/>
              <a:cs typeface="Arial"/>
              <a:sym typeface="Arial"/>
            </a:endParaRPr>
          </a:p>
          <a:p>
            <a:pPr indent="-523240" lvl="0" marL="535305" marR="0" rtl="0" algn="l">
              <a:spcBef>
                <a:spcPts val="0"/>
              </a:spcBef>
              <a:spcAft>
                <a:spcPts val="0"/>
              </a:spcAft>
              <a:buClr>
                <a:schemeClr val="lt1"/>
              </a:buClr>
              <a:buSzPts val="3200"/>
              <a:buFont typeface="Calibri"/>
              <a:buAutoNum type="arabicPeriod"/>
            </a:pPr>
            <a:r>
              <a:rPr b="1" lang="es-ES" sz="3200">
                <a:solidFill>
                  <a:schemeClr val="lt1"/>
                </a:solidFill>
                <a:latin typeface="Arial"/>
                <a:ea typeface="Arial"/>
                <a:cs typeface="Arial"/>
                <a:sym typeface="Arial"/>
              </a:rPr>
              <a:t>RDDs pares clave-valor (K,V). Transformaciones</a:t>
            </a:r>
            <a:endParaRPr/>
          </a:p>
          <a:p>
            <a:pPr indent="-320040" lvl="0" marL="535305" marR="0" rtl="0" algn="l">
              <a:spcBef>
                <a:spcPts val="0"/>
              </a:spcBef>
              <a:spcAft>
                <a:spcPts val="0"/>
              </a:spcAft>
              <a:buClr>
                <a:schemeClr val="dk1"/>
              </a:buClr>
              <a:buSzPts val="3200"/>
              <a:buFont typeface="Calibri"/>
              <a:buNone/>
            </a:pPr>
            <a:r>
              <a:t/>
            </a:r>
            <a:endParaRPr b="1" sz="3200">
              <a:solidFill>
                <a:schemeClr val="lt1"/>
              </a:solidFill>
              <a:latin typeface="Arial"/>
              <a:ea typeface="Arial"/>
              <a:cs typeface="Arial"/>
              <a:sym typeface="Arial"/>
            </a:endParaRPr>
          </a:p>
          <a:p>
            <a:pPr indent="-523240" lvl="0" marL="535305" marR="0" rtl="0" algn="l">
              <a:spcBef>
                <a:spcPts val="0"/>
              </a:spcBef>
              <a:spcAft>
                <a:spcPts val="0"/>
              </a:spcAft>
              <a:buClr>
                <a:schemeClr val="lt1"/>
              </a:buClr>
              <a:buSzPts val="3200"/>
              <a:buFont typeface="Calibri"/>
              <a:buAutoNum type="arabicPeriod"/>
            </a:pPr>
            <a:r>
              <a:rPr b="1" lang="es-ES" sz="3200">
                <a:solidFill>
                  <a:schemeClr val="lt1"/>
                </a:solidFill>
                <a:latin typeface="Arial"/>
                <a:ea typeface="Arial"/>
                <a:cs typeface="Arial"/>
                <a:sym typeface="Arial"/>
              </a:rPr>
              <a:t>Ejercicio: Transformaciones pares clave-valor (K,V)</a:t>
            </a:r>
            <a:endParaRPr/>
          </a:p>
          <a:p>
            <a:pPr indent="-320040" lvl="0" marL="535305" marR="0" rtl="0" algn="l">
              <a:lnSpc>
                <a:spcPct val="100000"/>
              </a:lnSpc>
              <a:spcBef>
                <a:spcPts val="0"/>
              </a:spcBef>
              <a:spcAft>
                <a:spcPts val="0"/>
              </a:spcAft>
              <a:buClr>
                <a:schemeClr val="dk1"/>
              </a:buClr>
              <a:buSzPts val="3200"/>
              <a:buFont typeface="Calibri"/>
              <a:buNone/>
            </a:pPr>
            <a:r>
              <a:t/>
            </a:r>
            <a:endParaRPr b="1" sz="320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0"/>
          <p:cNvSpPr txBox="1"/>
          <p:nvPr>
            <p:ph idx="10" type="dt"/>
          </p:nvPr>
        </p:nvSpPr>
        <p:spPr>
          <a:xfrm>
            <a:off x="0" y="833835"/>
            <a:ext cx="0" cy="8656216"/>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Máster en Big Data y Data Science</a:t>
            </a:r>
            <a:endParaRPr/>
          </a:p>
        </p:txBody>
      </p:sp>
      <p:sp>
        <p:nvSpPr>
          <p:cNvPr id="332" name="Google Shape;332;p20"/>
          <p:cNvSpPr txBox="1"/>
          <p:nvPr>
            <p:ph idx="11" type="ftr"/>
          </p:nvPr>
        </p:nvSpPr>
        <p:spPr>
          <a:xfrm>
            <a:off x="0" y="833835"/>
            <a:ext cx="0" cy="4809009"/>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Ecosistema Spark</a:t>
            </a:r>
            <a:endParaRPr/>
          </a:p>
        </p:txBody>
      </p:sp>
      <p:sp>
        <p:nvSpPr>
          <p:cNvPr id="333" name="Google Shape;333;p20"/>
          <p:cNvSpPr txBox="1"/>
          <p:nvPr>
            <p:ph idx="12" type="sldNum"/>
          </p:nvPr>
        </p:nvSpPr>
        <p:spPr>
          <a:xfrm>
            <a:off x="0" y="833835"/>
            <a:ext cx="0" cy="656182"/>
          </a:xfrm>
          <a:prstGeom prst="rect">
            <a:avLst/>
          </a:prstGeom>
          <a:noFill/>
          <a:ln>
            <a:noFill/>
          </a:ln>
        </p:spPr>
        <p:txBody>
          <a:bodyPr anchorCtr="0" anchor="t" bIns="0" lIns="0" spcFirstLastPara="1" rIns="0" wrap="square" tIns="1500">
            <a:spAutoFit/>
          </a:bodyPr>
          <a:lstStyle/>
          <a:p>
            <a:pPr indent="0" lvl="0" marL="45030" rtl="0" algn="l">
              <a:spcBef>
                <a:spcPts val="0"/>
              </a:spcBef>
              <a:spcAft>
                <a:spcPts val="0"/>
              </a:spcAft>
              <a:buNone/>
            </a:pPr>
            <a:r>
              <a:rPr lang="es-ES"/>
              <a:t>52</a:t>
            </a:r>
            <a:endParaRPr/>
          </a:p>
        </p:txBody>
      </p:sp>
      <p:sp>
        <p:nvSpPr>
          <p:cNvPr id="334" name="Google Shape;334;p20"/>
          <p:cNvSpPr/>
          <p:nvPr/>
        </p:nvSpPr>
        <p:spPr>
          <a:xfrm>
            <a:off x="117438" y="15848"/>
            <a:ext cx="939444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000">
                <a:solidFill>
                  <a:srgbClr val="BDD1F9"/>
                </a:solidFill>
                <a:latin typeface="Arial"/>
                <a:ea typeface="Arial"/>
                <a:cs typeface="Arial"/>
                <a:sym typeface="Arial"/>
              </a:rPr>
              <a:t>Cómo “subimos” un archivo de texto</a:t>
            </a:r>
            <a:endParaRPr/>
          </a:p>
        </p:txBody>
      </p:sp>
      <p:sp>
        <p:nvSpPr>
          <p:cNvPr id="335" name="Google Shape;335;p20"/>
          <p:cNvSpPr txBox="1"/>
          <p:nvPr/>
        </p:nvSpPr>
        <p:spPr>
          <a:xfrm>
            <a:off x="260314" y="1015980"/>
            <a:ext cx="10358510" cy="778016"/>
          </a:xfrm>
          <a:prstGeom prst="rect">
            <a:avLst/>
          </a:prstGeom>
          <a:noFill/>
          <a:ln>
            <a:noFill/>
          </a:ln>
        </p:spPr>
        <p:txBody>
          <a:bodyPr anchorCtr="0" anchor="t" bIns="0" lIns="0" spcFirstLastPara="1" rIns="0" wrap="square" tIns="59275">
            <a:spAutoFit/>
          </a:bodyPr>
          <a:lstStyle/>
          <a:p>
            <a:pPr indent="-378255" lvl="0" marL="393265" marR="6004" rtl="0" algn="l">
              <a:lnSpc>
                <a:spcPct val="117208"/>
              </a:lnSpc>
              <a:spcBef>
                <a:spcPts val="0"/>
              </a:spcBef>
              <a:spcAft>
                <a:spcPts val="0"/>
              </a:spcAft>
              <a:buClr>
                <a:srgbClr val="89B833"/>
              </a:buClr>
              <a:buSzPts val="1418"/>
              <a:buFont typeface="Noto Sans Symbols"/>
              <a:buChar char="⮚"/>
            </a:pPr>
            <a:r>
              <a:rPr lang="es-ES" sz="2400">
                <a:solidFill>
                  <a:schemeClr val="dk1"/>
                </a:solidFill>
                <a:latin typeface="Arial"/>
                <a:ea typeface="Arial"/>
                <a:cs typeface="Arial"/>
                <a:sym typeface="Arial"/>
              </a:rPr>
              <a:t>Volvemos al notebook y en una de las celdas copiamos el contenido. Ya tenemos la ruta del archivo.</a:t>
            </a:r>
            <a:endParaRPr sz="2400">
              <a:solidFill>
                <a:schemeClr val="dk1"/>
              </a:solidFill>
              <a:latin typeface="Arial"/>
              <a:ea typeface="Arial"/>
              <a:cs typeface="Arial"/>
              <a:sym typeface="Arial"/>
            </a:endParaRPr>
          </a:p>
        </p:txBody>
      </p:sp>
      <p:pic>
        <p:nvPicPr>
          <p:cNvPr id="336" name="Google Shape;336;p20"/>
          <p:cNvPicPr preferRelativeResize="0"/>
          <p:nvPr/>
        </p:nvPicPr>
        <p:blipFill rotWithShape="1">
          <a:blip r:embed="rId3">
            <a:alphaModFix/>
          </a:blip>
          <a:srcRect b="0" l="0" r="6074" t="0"/>
          <a:stretch/>
        </p:blipFill>
        <p:spPr>
          <a:xfrm>
            <a:off x="0" y="2301864"/>
            <a:ext cx="4202113" cy="4624383"/>
          </a:xfrm>
          <a:prstGeom prst="rect">
            <a:avLst/>
          </a:prstGeom>
          <a:noFill/>
          <a:ln>
            <a:noFill/>
          </a:ln>
        </p:spPr>
      </p:pic>
      <p:pic>
        <p:nvPicPr>
          <p:cNvPr id="337" name="Google Shape;337;p20"/>
          <p:cNvPicPr preferRelativeResize="0"/>
          <p:nvPr/>
        </p:nvPicPr>
        <p:blipFill rotWithShape="1">
          <a:blip r:embed="rId4">
            <a:alphaModFix/>
          </a:blip>
          <a:srcRect b="0" l="0" r="0" t="0"/>
          <a:stretch/>
        </p:blipFill>
        <p:spPr>
          <a:xfrm>
            <a:off x="4657661" y="2158988"/>
            <a:ext cx="6150039" cy="48386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1"/>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343" name="Google Shape;343;p21"/>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4" name="Google Shape;344;p21"/>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345" name="Google Shape;345;p21"/>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grpSp>
        <p:nvGrpSpPr>
          <p:cNvPr id="346" name="Google Shape;346;p21"/>
          <p:cNvGrpSpPr/>
          <p:nvPr/>
        </p:nvGrpSpPr>
        <p:grpSpPr>
          <a:xfrm>
            <a:off x="3249407" y="4696490"/>
            <a:ext cx="1925843" cy="1586223"/>
            <a:chOff x="2340482" y="3363848"/>
            <a:chExt cx="1224280" cy="1008380"/>
          </a:xfrm>
        </p:grpSpPr>
        <p:sp>
          <p:nvSpPr>
            <p:cNvPr id="347" name="Google Shape;347;p21"/>
            <p:cNvSpPr/>
            <p:nvPr/>
          </p:nvSpPr>
          <p:spPr>
            <a:xfrm>
              <a:off x="2340482" y="3363848"/>
              <a:ext cx="1224280" cy="1008380"/>
            </a:xfrm>
            <a:custGeom>
              <a:rect b="b" l="l" r="r" t="t"/>
              <a:pathLst>
                <a:path extrusionOk="0" h="1008379" w="1224279">
                  <a:moveTo>
                    <a:pt x="1055751" y="0"/>
                  </a:moveTo>
                  <a:lnTo>
                    <a:pt x="168021" y="0"/>
                  </a:lnTo>
                  <a:lnTo>
                    <a:pt x="123339" y="5998"/>
                  </a:lnTo>
                  <a:lnTo>
                    <a:pt x="83199" y="22930"/>
                  </a:lnTo>
                  <a:lnTo>
                    <a:pt x="49196" y="49196"/>
                  </a:lnTo>
                  <a:lnTo>
                    <a:pt x="22930" y="83199"/>
                  </a:lnTo>
                  <a:lnTo>
                    <a:pt x="5998" y="123339"/>
                  </a:lnTo>
                  <a:lnTo>
                    <a:pt x="0" y="168020"/>
                  </a:lnTo>
                  <a:lnTo>
                    <a:pt x="0" y="840104"/>
                  </a:lnTo>
                  <a:lnTo>
                    <a:pt x="5998" y="884772"/>
                  </a:lnTo>
                  <a:lnTo>
                    <a:pt x="22930" y="924909"/>
                  </a:lnTo>
                  <a:lnTo>
                    <a:pt x="49196" y="958915"/>
                  </a:lnTo>
                  <a:lnTo>
                    <a:pt x="83199" y="985186"/>
                  </a:lnTo>
                  <a:lnTo>
                    <a:pt x="123339" y="1002124"/>
                  </a:lnTo>
                  <a:lnTo>
                    <a:pt x="168021" y="1008126"/>
                  </a:lnTo>
                  <a:lnTo>
                    <a:pt x="1055751" y="1008126"/>
                  </a:lnTo>
                  <a:lnTo>
                    <a:pt x="1100432" y="1002124"/>
                  </a:lnTo>
                  <a:lnTo>
                    <a:pt x="1140572" y="985186"/>
                  </a:lnTo>
                  <a:lnTo>
                    <a:pt x="1174575" y="958915"/>
                  </a:lnTo>
                  <a:lnTo>
                    <a:pt x="1200841" y="924909"/>
                  </a:lnTo>
                  <a:lnTo>
                    <a:pt x="1217773" y="884772"/>
                  </a:lnTo>
                  <a:lnTo>
                    <a:pt x="1223771" y="840104"/>
                  </a:lnTo>
                  <a:lnTo>
                    <a:pt x="1223771" y="168020"/>
                  </a:lnTo>
                  <a:lnTo>
                    <a:pt x="1217773" y="123339"/>
                  </a:lnTo>
                  <a:lnTo>
                    <a:pt x="1200841" y="83199"/>
                  </a:lnTo>
                  <a:lnTo>
                    <a:pt x="1174575" y="49196"/>
                  </a:lnTo>
                  <a:lnTo>
                    <a:pt x="1140572" y="22930"/>
                  </a:lnTo>
                  <a:lnTo>
                    <a:pt x="1100432" y="5998"/>
                  </a:lnTo>
                  <a:lnTo>
                    <a:pt x="1055751" y="0"/>
                  </a:lnTo>
                  <a:close/>
                </a:path>
              </a:pathLst>
            </a:custGeom>
            <a:solidFill>
              <a:srgbClr val="539E3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127"/>
                <a:buFont typeface="Calibri"/>
                <a:buNone/>
              </a:pPr>
              <a:r>
                <a:t/>
              </a:r>
              <a:endParaRPr b="0" i="0" sz="2127" u="none" cap="none" strike="noStrike">
                <a:solidFill>
                  <a:srgbClr val="000000"/>
                </a:solidFill>
                <a:latin typeface="Calibri"/>
                <a:ea typeface="Calibri"/>
                <a:cs typeface="Calibri"/>
                <a:sym typeface="Calibri"/>
              </a:endParaRPr>
            </a:p>
          </p:txBody>
        </p:sp>
        <p:sp>
          <p:nvSpPr>
            <p:cNvPr id="348" name="Google Shape;348;p21"/>
            <p:cNvSpPr/>
            <p:nvPr/>
          </p:nvSpPr>
          <p:spPr>
            <a:xfrm>
              <a:off x="2340482" y="3363848"/>
              <a:ext cx="1224280" cy="1008380"/>
            </a:xfrm>
            <a:custGeom>
              <a:rect b="b" l="l" r="r" t="t"/>
              <a:pathLst>
                <a:path extrusionOk="0" h="1008379" w="1224279">
                  <a:moveTo>
                    <a:pt x="0" y="168020"/>
                  </a:moveTo>
                  <a:lnTo>
                    <a:pt x="5998" y="123339"/>
                  </a:lnTo>
                  <a:lnTo>
                    <a:pt x="22930" y="83199"/>
                  </a:lnTo>
                  <a:lnTo>
                    <a:pt x="49196" y="49196"/>
                  </a:lnTo>
                  <a:lnTo>
                    <a:pt x="83199" y="22930"/>
                  </a:lnTo>
                  <a:lnTo>
                    <a:pt x="123339" y="5998"/>
                  </a:lnTo>
                  <a:lnTo>
                    <a:pt x="168021" y="0"/>
                  </a:lnTo>
                  <a:lnTo>
                    <a:pt x="1055751" y="0"/>
                  </a:lnTo>
                  <a:lnTo>
                    <a:pt x="1100432" y="5998"/>
                  </a:lnTo>
                  <a:lnTo>
                    <a:pt x="1140572" y="22930"/>
                  </a:lnTo>
                  <a:lnTo>
                    <a:pt x="1174575" y="49196"/>
                  </a:lnTo>
                  <a:lnTo>
                    <a:pt x="1200841" y="83199"/>
                  </a:lnTo>
                  <a:lnTo>
                    <a:pt x="1217773" y="123339"/>
                  </a:lnTo>
                  <a:lnTo>
                    <a:pt x="1223771" y="168020"/>
                  </a:lnTo>
                  <a:lnTo>
                    <a:pt x="1223771" y="840104"/>
                  </a:lnTo>
                  <a:lnTo>
                    <a:pt x="1217773" y="884772"/>
                  </a:lnTo>
                  <a:lnTo>
                    <a:pt x="1200841" y="924909"/>
                  </a:lnTo>
                  <a:lnTo>
                    <a:pt x="1174575" y="958915"/>
                  </a:lnTo>
                  <a:lnTo>
                    <a:pt x="1140572" y="985186"/>
                  </a:lnTo>
                  <a:lnTo>
                    <a:pt x="1100432" y="1002124"/>
                  </a:lnTo>
                  <a:lnTo>
                    <a:pt x="1055751" y="1008126"/>
                  </a:lnTo>
                  <a:lnTo>
                    <a:pt x="168021" y="1008126"/>
                  </a:lnTo>
                  <a:lnTo>
                    <a:pt x="123339" y="1002124"/>
                  </a:lnTo>
                  <a:lnTo>
                    <a:pt x="83199" y="985186"/>
                  </a:lnTo>
                  <a:lnTo>
                    <a:pt x="49196" y="958915"/>
                  </a:lnTo>
                  <a:lnTo>
                    <a:pt x="22930" y="924909"/>
                  </a:lnTo>
                  <a:lnTo>
                    <a:pt x="5998" y="884772"/>
                  </a:lnTo>
                  <a:lnTo>
                    <a:pt x="0" y="840104"/>
                  </a:lnTo>
                  <a:lnTo>
                    <a:pt x="0" y="168020"/>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127"/>
                <a:buFont typeface="Calibri"/>
                <a:buNone/>
              </a:pPr>
              <a:r>
                <a:t/>
              </a:r>
              <a:endParaRPr b="0" i="0" sz="2127" u="none" cap="none" strike="noStrike">
                <a:solidFill>
                  <a:srgbClr val="000000"/>
                </a:solidFill>
                <a:latin typeface="Calibri"/>
                <a:ea typeface="Calibri"/>
                <a:cs typeface="Calibri"/>
                <a:sym typeface="Calibri"/>
              </a:endParaRPr>
            </a:p>
          </p:txBody>
        </p:sp>
      </p:grpSp>
      <p:sp>
        <p:nvSpPr>
          <p:cNvPr id="349" name="Google Shape;349;p21"/>
          <p:cNvSpPr txBox="1"/>
          <p:nvPr/>
        </p:nvSpPr>
        <p:spPr>
          <a:xfrm>
            <a:off x="8070834" y="4860611"/>
            <a:ext cx="2286016" cy="1284736"/>
          </a:xfrm>
          <a:prstGeom prst="rect">
            <a:avLst/>
          </a:prstGeom>
          <a:noFill/>
          <a:ln>
            <a:noFill/>
          </a:ln>
        </p:spPr>
        <p:txBody>
          <a:bodyPr anchorCtr="0" anchor="t" bIns="0" lIns="0" spcFirstLastPara="1" rIns="0" wrap="square" tIns="15000">
            <a:spAutoFit/>
          </a:bodyPr>
          <a:lstStyle/>
          <a:p>
            <a:pPr indent="0" lvl="0" marL="15010" marR="0" rtl="0" algn="l">
              <a:spcBef>
                <a:spcPts val="0"/>
              </a:spcBef>
              <a:spcAft>
                <a:spcPts val="0"/>
              </a:spcAft>
              <a:buNone/>
            </a:pPr>
            <a:r>
              <a:rPr b="0" i="0" lang="es-ES" sz="2000" u="none" cap="none" strike="noStrike">
                <a:solidFill>
                  <a:srgbClr val="000000"/>
                </a:solidFill>
                <a:latin typeface="Arial"/>
                <a:ea typeface="Arial"/>
                <a:cs typeface="Arial"/>
                <a:sym typeface="Arial"/>
              </a:rPr>
              <a:t>[“En un lugar” , </a:t>
            </a:r>
            <a:endParaRPr/>
          </a:p>
          <a:p>
            <a:pPr indent="0" lvl="0" marL="15010" marR="0" rtl="0" algn="l">
              <a:spcBef>
                <a:spcPts val="118"/>
              </a:spcBef>
              <a:spcAft>
                <a:spcPts val="0"/>
              </a:spcAft>
              <a:buNone/>
            </a:pPr>
            <a:r>
              <a:rPr b="0" i="0" lang="es-ES" sz="2000" u="none" cap="none" strike="noStrike">
                <a:solidFill>
                  <a:srgbClr val="000000"/>
                </a:solidFill>
                <a:latin typeface="Arial"/>
                <a:ea typeface="Arial"/>
                <a:cs typeface="Arial"/>
                <a:sym typeface="Arial"/>
              </a:rPr>
              <a:t>“de la Mancha” ,</a:t>
            </a:r>
            <a:endParaRPr/>
          </a:p>
          <a:p>
            <a:pPr indent="0" lvl="0" marL="15010" marR="0" rtl="0" algn="l">
              <a:spcBef>
                <a:spcPts val="118"/>
              </a:spcBef>
              <a:spcAft>
                <a:spcPts val="0"/>
              </a:spcAft>
              <a:buNone/>
            </a:pPr>
            <a:r>
              <a:rPr b="0" i="0" lang="es-ES" sz="2000" u="none" cap="none" strike="noStrike">
                <a:solidFill>
                  <a:srgbClr val="000000"/>
                </a:solidFill>
                <a:latin typeface="Arial"/>
                <a:ea typeface="Arial"/>
                <a:cs typeface="Arial"/>
                <a:sym typeface="Arial"/>
              </a:rPr>
              <a:t> “de cuyo no-” ,</a:t>
            </a:r>
            <a:endParaRPr b="0" i="0" sz="2000" u="none" cap="none" strike="noStrike">
              <a:solidFill>
                <a:srgbClr val="000000"/>
              </a:solidFill>
              <a:latin typeface="Arial"/>
              <a:ea typeface="Arial"/>
              <a:cs typeface="Arial"/>
              <a:sym typeface="Arial"/>
            </a:endParaRPr>
          </a:p>
          <a:p>
            <a:pPr indent="0" lvl="0" marL="15010" marR="0" rtl="0" algn="l">
              <a:lnSpc>
                <a:spcPct val="100000"/>
              </a:lnSpc>
              <a:spcBef>
                <a:spcPts val="118"/>
              </a:spcBef>
              <a:spcAft>
                <a:spcPts val="0"/>
              </a:spcAft>
              <a:buClr>
                <a:srgbClr val="000000"/>
              </a:buClr>
              <a:buSzPts val="2000"/>
              <a:buFont typeface="Arial"/>
              <a:buNone/>
            </a:pPr>
            <a:r>
              <a:rPr b="0" i="0" lang="es-E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
        <p:nvSpPr>
          <p:cNvPr id="350" name="Google Shape;350;p21"/>
          <p:cNvSpPr/>
          <p:nvPr/>
        </p:nvSpPr>
        <p:spPr>
          <a:xfrm>
            <a:off x="5369013" y="5592531"/>
            <a:ext cx="2286016" cy="134472"/>
          </a:xfrm>
          <a:custGeom>
            <a:rect b="b" l="l" r="r" t="t"/>
            <a:pathLst>
              <a:path extrusionOk="0" h="76200" w="642620">
                <a:moveTo>
                  <a:pt x="565912" y="0"/>
                </a:moveTo>
                <a:lnTo>
                  <a:pt x="565912" y="76199"/>
                </a:lnTo>
                <a:lnTo>
                  <a:pt x="629412" y="44449"/>
                </a:lnTo>
                <a:lnTo>
                  <a:pt x="578612" y="44449"/>
                </a:lnTo>
                <a:lnTo>
                  <a:pt x="578612" y="31749"/>
                </a:lnTo>
                <a:lnTo>
                  <a:pt x="629412" y="31749"/>
                </a:lnTo>
                <a:lnTo>
                  <a:pt x="565912" y="0"/>
                </a:lnTo>
                <a:close/>
              </a:path>
              <a:path extrusionOk="0" h="76200" w="642620">
                <a:moveTo>
                  <a:pt x="565912" y="31749"/>
                </a:moveTo>
                <a:lnTo>
                  <a:pt x="0" y="31749"/>
                </a:lnTo>
                <a:lnTo>
                  <a:pt x="0" y="44449"/>
                </a:lnTo>
                <a:lnTo>
                  <a:pt x="565912" y="44449"/>
                </a:lnTo>
                <a:lnTo>
                  <a:pt x="565912" y="31749"/>
                </a:lnTo>
                <a:close/>
              </a:path>
              <a:path extrusionOk="0" h="76200" w="642620">
                <a:moveTo>
                  <a:pt x="629412" y="31749"/>
                </a:moveTo>
                <a:lnTo>
                  <a:pt x="578612" y="31749"/>
                </a:lnTo>
                <a:lnTo>
                  <a:pt x="578612" y="44449"/>
                </a:lnTo>
                <a:lnTo>
                  <a:pt x="629412" y="44449"/>
                </a:lnTo>
                <a:lnTo>
                  <a:pt x="642112" y="38099"/>
                </a:lnTo>
                <a:lnTo>
                  <a:pt x="629412" y="31749"/>
                </a:lnTo>
                <a:close/>
              </a:path>
            </a:pathLst>
          </a:custGeom>
          <a:solidFill>
            <a:srgbClr val="539E3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127"/>
              <a:buFont typeface="Calibri"/>
              <a:buNone/>
            </a:pPr>
            <a:r>
              <a:t/>
            </a:r>
            <a:endParaRPr b="0" i="0" sz="2127" u="none" cap="none" strike="noStrike">
              <a:solidFill>
                <a:srgbClr val="000000"/>
              </a:solidFill>
              <a:latin typeface="Calibri"/>
              <a:ea typeface="Calibri"/>
              <a:cs typeface="Calibri"/>
              <a:sym typeface="Calibri"/>
            </a:endParaRPr>
          </a:p>
        </p:txBody>
      </p:sp>
      <p:sp>
        <p:nvSpPr>
          <p:cNvPr id="351" name="Google Shape;351;p21"/>
          <p:cNvSpPr txBox="1"/>
          <p:nvPr/>
        </p:nvSpPr>
        <p:spPr>
          <a:xfrm>
            <a:off x="5826229" y="5046073"/>
            <a:ext cx="1357322" cy="384489"/>
          </a:xfrm>
          <a:prstGeom prst="rect">
            <a:avLst/>
          </a:prstGeom>
          <a:noFill/>
          <a:ln>
            <a:noFill/>
          </a:ln>
        </p:spPr>
        <p:txBody>
          <a:bodyPr anchorCtr="0" anchor="t" bIns="0" lIns="0" spcFirstLastPara="1" rIns="0" wrap="square" tIns="15000">
            <a:spAutoFit/>
          </a:bodyPr>
          <a:lstStyle/>
          <a:p>
            <a:pPr indent="0" lvl="0" marL="15010" marR="0" rtl="0" algn="l">
              <a:lnSpc>
                <a:spcPct val="100000"/>
              </a:lnSpc>
              <a:spcBef>
                <a:spcPts val="0"/>
              </a:spcBef>
              <a:spcAft>
                <a:spcPts val="0"/>
              </a:spcAft>
              <a:buClr>
                <a:srgbClr val="000000"/>
              </a:buClr>
              <a:buSzPts val="2400"/>
              <a:buFont typeface="Calibri"/>
              <a:buNone/>
            </a:pPr>
            <a:r>
              <a:rPr b="0" i="0" lang="es-ES" sz="2400" u="none" cap="none" strike="noStrike">
                <a:solidFill>
                  <a:srgbClr val="000000"/>
                </a:solidFill>
                <a:latin typeface="Calibri"/>
                <a:ea typeface="Calibri"/>
                <a:cs typeface="Calibri"/>
                <a:sym typeface="Calibri"/>
              </a:rPr>
              <a:t>take(…)</a:t>
            </a:r>
            <a:endParaRPr b="0" i="0" sz="2127" u="none" cap="none" strike="noStrike">
              <a:solidFill>
                <a:srgbClr val="000000"/>
              </a:solidFill>
              <a:latin typeface="Arial"/>
              <a:ea typeface="Arial"/>
              <a:cs typeface="Arial"/>
              <a:sym typeface="Arial"/>
            </a:endParaRPr>
          </a:p>
        </p:txBody>
      </p:sp>
      <p:grpSp>
        <p:nvGrpSpPr>
          <p:cNvPr id="352" name="Google Shape;352;p21"/>
          <p:cNvGrpSpPr/>
          <p:nvPr/>
        </p:nvGrpSpPr>
        <p:grpSpPr>
          <a:xfrm>
            <a:off x="345845" y="4693230"/>
            <a:ext cx="1786668" cy="1589483"/>
            <a:chOff x="468248" y="3363848"/>
            <a:chExt cx="1133475" cy="1008380"/>
          </a:xfrm>
        </p:grpSpPr>
        <p:sp>
          <p:nvSpPr>
            <p:cNvPr id="353" name="Google Shape;353;p21"/>
            <p:cNvSpPr/>
            <p:nvPr/>
          </p:nvSpPr>
          <p:spPr>
            <a:xfrm>
              <a:off x="468248" y="3363848"/>
              <a:ext cx="1133475" cy="1008380"/>
            </a:xfrm>
            <a:custGeom>
              <a:rect b="b" l="l" r="r" t="t"/>
              <a:pathLst>
                <a:path extrusionOk="0" h="1008379" w="1133475">
                  <a:moveTo>
                    <a:pt x="1133094" y="0"/>
                  </a:moveTo>
                  <a:lnTo>
                    <a:pt x="0" y="0"/>
                  </a:lnTo>
                  <a:lnTo>
                    <a:pt x="0" y="1008126"/>
                  </a:lnTo>
                  <a:lnTo>
                    <a:pt x="965073" y="1008126"/>
                  </a:lnTo>
                  <a:lnTo>
                    <a:pt x="1133094" y="840104"/>
                  </a:lnTo>
                  <a:lnTo>
                    <a:pt x="1133094" y="0"/>
                  </a:lnTo>
                  <a:close/>
                </a:path>
              </a:pathLst>
            </a:custGeom>
            <a:solidFill>
              <a:srgbClr val="539E3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127"/>
                <a:buFont typeface="Calibri"/>
                <a:buNone/>
              </a:pPr>
              <a:r>
                <a:t/>
              </a:r>
              <a:endParaRPr b="0" i="0" sz="2127" u="none" cap="none" strike="noStrike">
                <a:solidFill>
                  <a:srgbClr val="000000"/>
                </a:solidFill>
                <a:latin typeface="Calibri"/>
                <a:ea typeface="Calibri"/>
                <a:cs typeface="Calibri"/>
                <a:sym typeface="Calibri"/>
              </a:endParaRPr>
            </a:p>
          </p:txBody>
        </p:sp>
        <p:sp>
          <p:nvSpPr>
            <p:cNvPr id="354" name="Google Shape;354;p21"/>
            <p:cNvSpPr/>
            <p:nvPr/>
          </p:nvSpPr>
          <p:spPr>
            <a:xfrm>
              <a:off x="1433321" y="4203953"/>
              <a:ext cx="168275" cy="168275"/>
            </a:xfrm>
            <a:custGeom>
              <a:rect b="b" l="l" r="r" t="t"/>
              <a:pathLst>
                <a:path extrusionOk="0" h="168275" w="168275">
                  <a:moveTo>
                    <a:pt x="168021" y="0"/>
                  </a:moveTo>
                  <a:lnTo>
                    <a:pt x="33655" y="33604"/>
                  </a:lnTo>
                  <a:lnTo>
                    <a:pt x="0" y="168021"/>
                  </a:lnTo>
                  <a:lnTo>
                    <a:pt x="168021" y="0"/>
                  </a:lnTo>
                  <a:close/>
                </a:path>
              </a:pathLst>
            </a:custGeom>
            <a:solidFill>
              <a:srgbClr val="447E2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127"/>
                <a:buFont typeface="Calibri"/>
                <a:buNone/>
              </a:pPr>
              <a:r>
                <a:t/>
              </a:r>
              <a:endParaRPr b="0" i="0" sz="2127" u="none" cap="none" strike="noStrike">
                <a:solidFill>
                  <a:srgbClr val="000000"/>
                </a:solidFill>
                <a:latin typeface="Calibri"/>
                <a:ea typeface="Calibri"/>
                <a:cs typeface="Calibri"/>
                <a:sym typeface="Calibri"/>
              </a:endParaRPr>
            </a:p>
          </p:txBody>
        </p:sp>
        <p:sp>
          <p:nvSpPr>
            <p:cNvPr id="355" name="Google Shape;355;p21"/>
            <p:cNvSpPr/>
            <p:nvPr/>
          </p:nvSpPr>
          <p:spPr>
            <a:xfrm>
              <a:off x="468248" y="3363848"/>
              <a:ext cx="1133475" cy="1008380"/>
            </a:xfrm>
            <a:custGeom>
              <a:rect b="b" l="l" r="r" t="t"/>
              <a:pathLst>
                <a:path extrusionOk="0" h="1008379" w="1133475">
                  <a:moveTo>
                    <a:pt x="965073" y="1008126"/>
                  </a:moveTo>
                  <a:lnTo>
                    <a:pt x="998728" y="873709"/>
                  </a:lnTo>
                  <a:lnTo>
                    <a:pt x="1133094" y="840104"/>
                  </a:lnTo>
                  <a:lnTo>
                    <a:pt x="965073" y="1008126"/>
                  </a:lnTo>
                  <a:lnTo>
                    <a:pt x="0" y="1008126"/>
                  </a:lnTo>
                  <a:lnTo>
                    <a:pt x="0" y="0"/>
                  </a:lnTo>
                  <a:lnTo>
                    <a:pt x="1133094" y="0"/>
                  </a:lnTo>
                  <a:lnTo>
                    <a:pt x="1133094" y="840104"/>
                  </a:lnTo>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127"/>
                <a:buFont typeface="Calibri"/>
                <a:buNone/>
              </a:pPr>
              <a:r>
                <a:t/>
              </a:r>
              <a:endParaRPr b="0" i="0" sz="2127" u="none" cap="none" strike="noStrike">
                <a:solidFill>
                  <a:srgbClr val="000000"/>
                </a:solidFill>
                <a:latin typeface="Calibri"/>
                <a:ea typeface="Calibri"/>
                <a:cs typeface="Calibri"/>
                <a:sym typeface="Calibri"/>
              </a:endParaRPr>
            </a:p>
          </p:txBody>
        </p:sp>
      </p:grpSp>
      <p:sp>
        <p:nvSpPr>
          <p:cNvPr id="356" name="Google Shape;356;p21"/>
          <p:cNvSpPr txBox="1"/>
          <p:nvPr/>
        </p:nvSpPr>
        <p:spPr>
          <a:xfrm>
            <a:off x="461413" y="4999485"/>
            <a:ext cx="1390549" cy="900785"/>
          </a:xfrm>
          <a:prstGeom prst="rect">
            <a:avLst/>
          </a:prstGeom>
          <a:noFill/>
          <a:ln>
            <a:noFill/>
          </a:ln>
        </p:spPr>
        <p:txBody>
          <a:bodyPr anchorCtr="0" anchor="t" bIns="0" lIns="0" spcFirstLastPara="1" rIns="0" wrap="square" tIns="15000">
            <a:spAutoFit/>
          </a:bodyPr>
          <a:lstStyle/>
          <a:p>
            <a:pPr indent="0" lvl="0" marL="15010" marR="6004" rtl="0" algn="l">
              <a:lnSpc>
                <a:spcPct val="100000"/>
              </a:lnSpc>
              <a:spcBef>
                <a:spcPts val="0"/>
              </a:spcBef>
              <a:spcAft>
                <a:spcPts val="0"/>
              </a:spcAft>
              <a:buClr>
                <a:schemeClr val="dk1"/>
              </a:buClr>
              <a:buSzPts val="1418"/>
              <a:buFont typeface="Calibri"/>
              <a:buNone/>
            </a:pPr>
            <a:r>
              <a:t/>
            </a:r>
            <a:endParaRPr b="0" i="0" sz="1418" u="none" cap="none" strike="noStrike">
              <a:solidFill>
                <a:srgbClr val="000000"/>
              </a:solidFill>
              <a:latin typeface="Arial"/>
              <a:ea typeface="Arial"/>
              <a:cs typeface="Arial"/>
              <a:sym typeface="Arial"/>
            </a:endParaRPr>
          </a:p>
          <a:p>
            <a:pPr indent="0" lvl="0" marL="15010" marR="6004" rtl="0" algn="l">
              <a:lnSpc>
                <a:spcPct val="100000"/>
              </a:lnSpc>
              <a:spcBef>
                <a:spcPts val="118"/>
              </a:spcBef>
              <a:spcAft>
                <a:spcPts val="0"/>
              </a:spcAft>
              <a:buClr>
                <a:srgbClr val="000000"/>
              </a:buClr>
              <a:buSzPts val="1418"/>
              <a:buFont typeface="Arial"/>
              <a:buNone/>
            </a:pPr>
            <a:r>
              <a:rPr b="0" i="0" lang="es-ES" sz="1418" u="none" cap="none" strike="noStrike">
                <a:solidFill>
                  <a:srgbClr val="000000"/>
                </a:solidFill>
                <a:latin typeface="Arial"/>
                <a:ea typeface="Arial"/>
                <a:cs typeface="Arial"/>
                <a:sym typeface="Arial"/>
              </a:rPr>
              <a:t>En un lugar  de la Mancha</a:t>
            </a:r>
            <a:endParaRPr b="0" i="0" sz="1418" u="none" cap="none" strike="noStrike">
              <a:solidFill>
                <a:srgbClr val="000000"/>
              </a:solidFill>
              <a:latin typeface="Arial"/>
              <a:ea typeface="Arial"/>
              <a:cs typeface="Arial"/>
              <a:sym typeface="Arial"/>
            </a:endParaRPr>
          </a:p>
          <a:p>
            <a:pPr indent="0" lvl="0" marL="15010" marR="0" rtl="0" algn="l">
              <a:lnSpc>
                <a:spcPct val="100000"/>
              </a:lnSpc>
              <a:spcBef>
                <a:spcPts val="0"/>
              </a:spcBef>
              <a:spcAft>
                <a:spcPts val="0"/>
              </a:spcAft>
              <a:buClr>
                <a:srgbClr val="000000"/>
              </a:buClr>
              <a:buSzPts val="1418"/>
              <a:buFont typeface="Arial"/>
              <a:buNone/>
            </a:pPr>
            <a:r>
              <a:rPr b="0" i="0" lang="es-ES" sz="1418" u="none" cap="none" strike="noStrike">
                <a:solidFill>
                  <a:srgbClr val="000000"/>
                </a:solidFill>
                <a:latin typeface="Arial"/>
                <a:ea typeface="Arial"/>
                <a:cs typeface="Arial"/>
                <a:sym typeface="Arial"/>
              </a:rPr>
              <a:t>…</a:t>
            </a:r>
            <a:endParaRPr/>
          </a:p>
        </p:txBody>
      </p:sp>
      <p:sp>
        <p:nvSpPr>
          <p:cNvPr id="357" name="Google Shape;357;p21"/>
          <p:cNvSpPr/>
          <p:nvPr/>
        </p:nvSpPr>
        <p:spPr>
          <a:xfrm>
            <a:off x="2355850" y="5429972"/>
            <a:ext cx="746011" cy="426561"/>
          </a:xfrm>
          <a:custGeom>
            <a:rect b="b" l="l" r="r" t="t"/>
            <a:pathLst>
              <a:path extrusionOk="0" h="288289" w="504189">
                <a:moveTo>
                  <a:pt x="0" y="72009"/>
                </a:moveTo>
                <a:lnTo>
                  <a:pt x="359663" y="72009"/>
                </a:lnTo>
                <a:lnTo>
                  <a:pt x="359663" y="0"/>
                </a:lnTo>
                <a:lnTo>
                  <a:pt x="503681" y="144018"/>
                </a:lnTo>
                <a:lnTo>
                  <a:pt x="359663" y="288036"/>
                </a:lnTo>
                <a:lnTo>
                  <a:pt x="359663" y="216027"/>
                </a:lnTo>
                <a:lnTo>
                  <a:pt x="0" y="216027"/>
                </a:lnTo>
                <a:lnTo>
                  <a:pt x="0" y="72009"/>
                </a:lnTo>
                <a:close/>
              </a:path>
            </a:pathLst>
          </a:custGeom>
          <a:solidFill>
            <a:srgbClr val="00B050"/>
          </a:solid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127"/>
              <a:buFont typeface="Calibri"/>
              <a:buNone/>
            </a:pPr>
            <a:r>
              <a:t/>
            </a:r>
            <a:endParaRPr b="0" i="0" sz="2127" u="none" cap="none" strike="noStrike">
              <a:solidFill>
                <a:srgbClr val="000000"/>
              </a:solidFill>
              <a:latin typeface="Calibri"/>
              <a:ea typeface="Calibri"/>
              <a:cs typeface="Calibri"/>
              <a:sym typeface="Calibri"/>
            </a:endParaRPr>
          </a:p>
        </p:txBody>
      </p:sp>
      <p:sp>
        <p:nvSpPr>
          <p:cNvPr id="358" name="Google Shape;358;p21"/>
          <p:cNvSpPr txBox="1"/>
          <p:nvPr/>
        </p:nvSpPr>
        <p:spPr>
          <a:xfrm>
            <a:off x="3318526" y="4025900"/>
            <a:ext cx="1843417" cy="2112147"/>
          </a:xfrm>
          <a:prstGeom prst="rect">
            <a:avLst/>
          </a:prstGeom>
          <a:noFill/>
          <a:ln>
            <a:noFill/>
          </a:ln>
        </p:spPr>
        <p:txBody>
          <a:bodyPr anchorCtr="0" anchor="t" bIns="0" lIns="0" spcFirstLastPara="1" rIns="0" wrap="square" tIns="172600">
            <a:spAutoFit/>
          </a:bodyPr>
          <a:lstStyle/>
          <a:p>
            <a:pPr indent="0" lvl="0" marL="0" marR="0" rtl="0" algn="ctr">
              <a:lnSpc>
                <a:spcPct val="100000"/>
              </a:lnSpc>
              <a:spcBef>
                <a:spcPts val="0"/>
              </a:spcBef>
              <a:spcAft>
                <a:spcPts val="0"/>
              </a:spcAft>
              <a:buClr>
                <a:srgbClr val="000000"/>
              </a:buClr>
              <a:buSzPts val="2127"/>
              <a:buFont typeface="Arial"/>
              <a:buNone/>
            </a:pPr>
            <a:r>
              <a:rPr b="0" i="0" lang="es-ES" sz="2127" u="none" cap="none" strike="noStrike">
                <a:solidFill>
                  <a:srgbClr val="000000"/>
                </a:solidFill>
                <a:latin typeface="Arial"/>
                <a:ea typeface="Arial"/>
                <a:cs typeface="Arial"/>
                <a:sym typeface="Arial"/>
              </a:rPr>
              <a:t>RDD: líneas</a:t>
            </a:r>
            <a:endParaRPr b="0" i="0" sz="2127" u="none" cap="none" strike="noStrike">
              <a:solidFill>
                <a:srgbClr val="000000"/>
              </a:solidFill>
              <a:latin typeface="Arial"/>
              <a:ea typeface="Arial"/>
              <a:cs typeface="Arial"/>
              <a:sym typeface="Arial"/>
            </a:endParaRPr>
          </a:p>
          <a:p>
            <a:pPr indent="0" lvl="0" marL="111075" marR="151602" rtl="0" algn="ctr">
              <a:lnSpc>
                <a:spcPct val="100000"/>
              </a:lnSpc>
              <a:spcBef>
                <a:spcPts val="827"/>
              </a:spcBef>
              <a:spcAft>
                <a:spcPts val="0"/>
              </a:spcAft>
              <a:buClr>
                <a:schemeClr val="dk1"/>
              </a:buClr>
              <a:buSzPts val="2127"/>
              <a:buFont typeface="Calibri"/>
              <a:buNone/>
            </a:pPr>
            <a:r>
              <a:t/>
            </a:r>
            <a:endParaRPr sz="2127">
              <a:solidFill>
                <a:srgbClr val="000000"/>
              </a:solidFill>
              <a:latin typeface="Arial"/>
              <a:ea typeface="Arial"/>
              <a:cs typeface="Arial"/>
              <a:sym typeface="Arial"/>
            </a:endParaRPr>
          </a:p>
          <a:p>
            <a:pPr indent="0" lvl="0" marL="111075" marR="151602" rtl="0" algn="ctr">
              <a:lnSpc>
                <a:spcPct val="100000"/>
              </a:lnSpc>
              <a:spcBef>
                <a:spcPts val="827"/>
              </a:spcBef>
              <a:spcAft>
                <a:spcPts val="0"/>
              </a:spcAft>
              <a:buClr>
                <a:srgbClr val="000000"/>
              </a:buClr>
              <a:buSzPts val="1418"/>
              <a:buFont typeface="Arial"/>
              <a:buNone/>
            </a:pPr>
            <a:r>
              <a:rPr b="0" i="0" lang="es-ES" sz="1418" u="none" cap="none" strike="noStrike">
                <a:solidFill>
                  <a:srgbClr val="000000"/>
                </a:solidFill>
                <a:latin typeface="Arial"/>
                <a:ea typeface="Arial"/>
                <a:cs typeface="Arial"/>
                <a:sym typeface="Arial"/>
              </a:rPr>
              <a:t>“En un lugar”   </a:t>
            </a:r>
            <a:endParaRPr/>
          </a:p>
          <a:p>
            <a:pPr indent="0" lvl="0" marL="111075" marR="151602" rtl="0" algn="ctr">
              <a:lnSpc>
                <a:spcPct val="100000"/>
              </a:lnSpc>
              <a:spcBef>
                <a:spcPts val="827"/>
              </a:spcBef>
              <a:spcAft>
                <a:spcPts val="0"/>
              </a:spcAft>
              <a:buClr>
                <a:srgbClr val="000000"/>
              </a:buClr>
              <a:buSzPts val="1418"/>
              <a:buFont typeface="Arial"/>
              <a:buNone/>
            </a:pPr>
            <a:r>
              <a:rPr b="0" i="0" lang="es-ES" sz="1418" u="none" cap="none" strike="noStrike">
                <a:solidFill>
                  <a:srgbClr val="000000"/>
                </a:solidFill>
                <a:latin typeface="Arial"/>
                <a:ea typeface="Arial"/>
                <a:cs typeface="Arial"/>
                <a:sym typeface="Arial"/>
              </a:rPr>
              <a:t>“de la Mancha”  </a:t>
            </a:r>
            <a:endParaRPr b="0" i="0" sz="1418" u="none" cap="none" strike="noStrike">
              <a:solidFill>
                <a:srgbClr val="000000"/>
              </a:solidFill>
              <a:latin typeface="Arial"/>
              <a:ea typeface="Arial"/>
              <a:cs typeface="Arial"/>
              <a:sym typeface="Arial"/>
            </a:endParaRPr>
          </a:p>
          <a:p>
            <a:pPr indent="0" lvl="0" marL="111075" marR="151602" rtl="0" algn="ctr">
              <a:lnSpc>
                <a:spcPct val="100000"/>
              </a:lnSpc>
              <a:spcBef>
                <a:spcPts val="827"/>
              </a:spcBef>
              <a:spcAft>
                <a:spcPts val="0"/>
              </a:spcAft>
              <a:buClr>
                <a:srgbClr val="000000"/>
              </a:buClr>
              <a:buSzPts val="1418"/>
              <a:buFont typeface="Arial"/>
              <a:buNone/>
            </a:pPr>
            <a:r>
              <a:rPr b="0" i="0" lang="es-ES" sz="1418" u="none" cap="none" strike="noStrike">
                <a:solidFill>
                  <a:srgbClr val="000000"/>
                </a:solidFill>
                <a:latin typeface="Arial"/>
                <a:ea typeface="Arial"/>
                <a:cs typeface="Arial"/>
                <a:sym typeface="Arial"/>
              </a:rPr>
              <a:t>“de cuyo no-”</a:t>
            </a:r>
            <a:endParaRPr b="0" i="0" sz="1418" u="none" cap="none" strike="noStrike">
              <a:solidFill>
                <a:srgbClr val="000000"/>
              </a:solidFill>
              <a:latin typeface="Arial"/>
              <a:ea typeface="Arial"/>
              <a:cs typeface="Arial"/>
              <a:sym typeface="Arial"/>
            </a:endParaRPr>
          </a:p>
          <a:p>
            <a:pPr indent="0" lvl="0" marL="0" marR="40527" rtl="0" algn="ctr">
              <a:lnSpc>
                <a:spcPct val="100000"/>
              </a:lnSpc>
              <a:spcBef>
                <a:spcPts val="0"/>
              </a:spcBef>
              <a:spcAft>
                <a:spcPts val="0"/>
              </a:spcAft>
              <a:buClr>
                <a:srgbClr val="000000"/>
              </a:buClr>
              <a:buSzPts val="1418"/>
              <a:buFont typeface="Arial"/>
              <a:buNone/>
            </a:pPr>
            <a:r>
              <a:rPr b="0" i="0" lang="es-ES" sz="1418" u="none" cap="none" strike="noStrike">
                <a:solidFill>
                  <a:srgbClr val="000000"/>
                </a:solidFill>
                <a:latin typeface="Arial"/>
                <a:ea typeface="Arial"/>
                <a:cs typeface="Arial"/>
                <a:sym typeface="Arial"/>
              </a:rPr>
              <a:t>…</a:t>
            </a:r>
            <a:endParaRPr/>
          </a:p>
        </p:txBody>
      </p:sp>
      <p:sp>
        <p:nvSpPr>
          <p:cNvPr id="359" name="Google Shape;359;p21"/>
          <p:cNvSpPr txBox="1"/>
          <p:nvPr/>
        </p:nvSpPr>
        <p:spPr>
          <a:xfrm>
            <a:off x="450850" y="4154176"/>
            <a:ext cx="2056890" cy="481324"/>
          </a:xfrm>
          <a:prstGeom prst="rect">
            <a:avLst/>
          </a:prstGeom>
          <a:noFill/>
          <a:ln>
            <a:noFill/>
          </a:ln>
        </p:spPr>
        <p:txBody>
          <a:bodyPr anchorCtr="0" anchor="t" bIns="0" lIns="0" spcFirstLastPara="1" rIns="0" wrap="square" tIns="15000">
            <a:spAutoFit/>
          </a:bodyPr>
          <a:lstStyle/>
          <a:p>
            <a:pPr indent="0" lvl="0" marL="15010" marR="0" rtl="0" algn="l">
              <a:lnSpc>
                <a:spcPct val="100000"/>
              </a:lnSpc>
              <a:spcBef>
                <a:spcPts val="0"/>
              </a:spcBef>
              <a:spcAft>
                <a:spcPts val="0"/>
              </a:spcAft>
              <a:buClr>
                <a:srgbClr val="000000"/>
              </a:buClr>
              <a:buSzPts val="2400"/>
              <a:buFont typeface="Calibri"/>
              <a:buNone/>
            </a:pPr>
            <a:r>
              <a:rPr b="0" i="0" lang="es-ES" sz="2400" u="none" cap="none" strike="noStrike">
                <a:solidFill>
                  <a:srgbClr val="000000"/>
                </a:solidFill>
                <a:latin typeface="Calibri"/>
                <a:ea typeface="Calibri"/>
                <a:cs typeface="Calibri"/>
                <a:sym typeface="Calibri"/>
              </a:rPr>
              <a:t>quijote.txt</a:t>
            </a:r>
            <a:endParaRPr b="0" i="0" sz="2127" u="none" cap="none" strike="noStrike">
              <a:solidFill>
                <a:srgbClr val="000000"/>
              </a:solidFill>
              <a:latin typeface="Arial"/>
              <a:ea typeface="Arial"/>
              <a:cs typeface="Arial"/>
              <a:sym typeface="Arial"/>
            </a:endParaRPr>
          </a:p>
        </p:txBody>
      </p:sp>
      <p:sp>
        <p:nvSpPr>
          <p:cNvPr id="360" name="Google Shape;360;p21"/>
          <p:cNvSpPr txBox="1"/>
          <p:nvPr/>
        </p:nvSpPr>
        <p:spPr>
          <a:xfrm>
            <a:off x="1851962" y="6537011"/>
            <a:ext cx="1714512" cy="384489"/>
          </a:xfrm>
          <a:prstGeom prst="rect">
            <a:avLst/>
          </a:prstGeom>
          <a:solidFill>
            <a:srgbClr val="FFC000"/>
          </a:solidFill>
          <a:ln>
            <a:noFill/>
          </a:ln>
        </p:spPr>
        <p:txBody>
          <a:bodyPr anchorCtr="0" anchor="t" bIns="0" lIns="0" spcFirstLastPara="1" rIns="0" wrap="square" tIns="15000">
            <a:spAutoFit/>
          </a:bodyPr>
          <a:lstStyle/>
          <a:p>
            <a:pPr indent="0" lvl="0" marL="15010" marR="0" rtl="0" algn="l">
              <a:lnSpc>
                <a:spcPct val="100000"/>
              </a:lnSpc>
              <a:spcBef>
                <a:spcPts val="0"/>
              </a:spcBef>
              <a:spcAft>
                <a:spcPts val="0"/>
              </a:spcAft>
              <a:buClr>
                <a:srgbClr val="000000"/>
              </a:buClr>
              <a:buSzPts val="2400"/>
              <a:buFont typeface="Calibri"/>
              <a:buNone/>
            </a:pPr>
            <a:r>
              <a:rPr b="1" i="0" lang="es-ES" sz="2400" u="none" cap="none" strike="noStrike">
                <a:solidFill>
                  <a:srgbClr val="000000"/>
                </a:solidFill>
                <a:latin typeface="Calibri"/>
                <a:ea typeface="Calibri"/>
                <a:cs typeface="Calibri"/>
                <a:sym typeface="Calibri"/>
              </a:rPr>
              <a:t>sc.textFile(…)</a:t>
            </a:r>
            <a:endParaRPr b="1" i="0" sz="2127" u="none" cap="none" strike="noStrike">
              <a:solidFill>
                <a:srgbClr val="000000"/>
              </a:solidFill>
              <a:latin typeface="Arial"/>
              <a:ea typeface="Arial"/>
              <a:cs typeface="Arial"/>
              <a:sym typeface="Arial"/>
            </a:endParaRPr>
          </a:p>
        </p:txBody>
      </p:sp>
      <p:sp>
        <p:nvSpPr>
          <p:cNvPr id="361" name="Google Shape;361;p21"/>
          <p:cNvSpPr txBox="1"/>
          <p:nvPr/>
        </p:nvSpPr>
        <p:spPr>
          <a:xfrm>
            <a:off x="260314" y="1373170"/>
            <a:ext cx="10358510" cy="2412202"/>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7322" marR="0" rtl="0" algn="l">
              <a:spcBef>
                <a:spcPts val="0"/>
              </a:spcBef>
              <a:spcAft>
                <a:spcPts val="0"/>
              </a:spcAft>
              <a:buNone/>
            </a:pPr>
            <a:r>
              <a:rPr b="1" lang="es-ES" sz="1891">
                <a:solidFill>
                  <a:schemeClr val="dk1"/>
                </a:solidFill>
                <a:latin typeface="Courier New"/>
                <a:ea typeface="Courier New"/>
                <a:cs typeface="Courier New"/>
                <a:sym typeface="Courier New"/>
              </a:rPr>
              <a:t>file = 'dbfs:/FileStore/shared_uploads/edurf.cld@gmail.com/quijote.txt'</a:t>
            </a:r>
            <a:endParaRPr/>
          </a:p>
          <a:p>
            <a:pPr indent="0" lvl="0" marL="107322" marR="0" rtl="0" algn="l">
              <a:spcBef>
                <a:spcPts val="195"/>
              </a:spcBef>
              <a:spcAft>
                <a:spcPts val="0"/>
              </a:spcAft>
              <a:buNone/>
            </a:pPr>
            <a:r>
              <a:t/>
            </a:r>
            <a:endParaRPr b="1" sz="1891">
              <a:solidFill>
                <a:schemeClr val="dk1"/>
              </a:solidFill>
              <a:latin typeface="Courier New"/>
              <a:ea typeface="Courier New"/>
              <a:cs typeface="Courier New"/>
              <a:sym typeface="Courier New"/>
            </a:endParaRPr>
          </a:p>
          <a:p>
            <a:pPr indent="0" lvl="0" marL="107322" marR="0" rtl="0" algn="l">
              <a:spcBef>
                <a:spcPts val="195"/>
              </a:spcBef>
              <a:spcAft>
                <a:spcPts val="0"/>
              </a:spcAft>
              <a:buNone/>
            </a:pPr>
            <a:r>
              <a:rPr b="1" lang="es-ES" sz="1891">
                <a:solidFill>
                  <a:schemeClr val="dk1"/>
                </a:solidFill>
                <a:latin typeface="Courier New"/>
                <a:ea typeface="Courier New"/>
                <a:cs typeface="Courier New"/>
                <a:sym typeface="Courier New"/>
              </a:rPr>
              <a:t>lineas = sc.textFile(file)</a:t>
            </a:r>
            <a:endParaRPr sz="1891">
              <a:solidFill>
                <a:schemeClr val="dk1"/>
              </a:solidFill>
              <a:latin typeface="Courier New"/>
              <a:ea typeface="Courier New"/>
              <a:cs typeface="Courier New"/>
              <a:sym typeface="Courier New"/>
            </a:endParaRPr>
          </a:p>
          <a:p>
            <a:pPr indent="0" lvl="0" marL="107322" marR="806794" rtl="0" algn="l">
              <a:lnSpc>
                <a:spcPct val="272800"/>
              </a:lnSpc>
              <a:spcBef>
                <a:spcPts val="12"/>
              </a:spcBef>
              <a:spcAft>
                <a:spcPts val="0"/>
              </a:spcAft>
              <a:buNone/>
            </a:pPr>
            <a:r>
              <a:rPr b="1" lang="es-ES" sz="1891">
                <a:solidFill>
                  <a:schemeClr val="dk1"/>
                </a:solidFill>
                <a:latin typeface="Courier New"/>
                <a:ea typeface="Courier New"/>
                <a:cs typeface="Courier New"/>
                <a:sym typeface="Courier New"/>
              </a:rPr>
              <a:t>lineas.take(5)</a:t>
            </a:r>
            <a:endParaRPr/>
          </a:p>
          <a:p>
            <a:pPr indent="0" lvl="0" marL="107322" marR="806794" rtl="0" algn="l">
              <a:lnSpc>
                <a:spcPct val="272800"/>
              </a:lnSpc>
              <a:spcBef>
                <a:spcPts val="12"/>
              </a:spcBef>
              <a:spcAft>
                <a:spcPts val="0"/>
              </a:spcAft>
              <a:buNone/>
            </a:pPr>
            <a:r>
              <a:t/>
            </a:r>
            <a:endParaRPr sz="1891">
              <a:solidFill>
                <a:schemeClr val="dk1"/>
              </a:solidFill>
              <a:latin typeface="Courier New"/>
              <a:ea typeface="Courier New"/>
              <a:cs typeface="Courier New"/>
              <a:sym typeface="Courier New"/>
            </a:endParaRPr>
          </a:p>
        </p:txBody>
      </p:sp>
      <p:sp>
        <p:nvSpPr>
          <p:cNvPr id="362" name="Google Shape;362;p21"/>
          <p:cNvSpPr/>
          <p:nvPr/>
        </p:nvSpPr>
        <p:spPr>
          <a:xfrm>
            <a:off x="117438" y="130825"/>
            <a:ext cx="838275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rgbClr val="BDD1F9"/>
                </a:solidFill>
                <a:latin typeface="Arial"/>
                <a:ea typeface="Arial"/>
                <a:cs typeface="Arial"/>
                <a:sym typeface="Arial"/>
              </a:rPr>
              <a:t>Ejercicio 1: Fase leer archivo de texto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2"/>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368" name="Google Shape;368;p22"/>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9" name="Google Shape;369;p22"/>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370" name="Google Shape;370;p22"/>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grpSp>
        <p:nvGrpSpPr>
          <p:cNvPr id="371" name="Google Shape;371;p22"/>
          <p:cNvGrpSpPr/>
          <p:nvPr/>
        </p:nvGrpSpPr>
        <p:grpSpPr>
          <a:xfrm>
            <a:off x="2395217" y="1130300"/>
            <a:ext cx="5366087" cy="2321459"/>
            <a:chOff x="1903388" y="2158988"/>
            <a:chExt cx="5366087" cy="2321459"/>
          </a:xfrm>
        </p:grpSpPr>
        <p:grpSp>
          <p:nvGrpSpPr>
            <p:cNvPr id="372" name="Google Shape;372;p22"/>
            <p:cNvGrpSpPr/>
            <p:nvPr/>
          </p:nvGrpSpPr>
          <p:grpSpPr>
            <a:xfrm>
              <a:off x="4226065" y="3518292"/>
              <a:ext cx="841729" cy="481291"/>
              <a:chOff x="1764410" y="3795903"/>
              <a:chExt cx="504190" cy="288290"/>
            </a:xfrm>
          </p:grpSpPr>
          <p:sp>
            <p:nvSpPr>
              <p:cNvPr id="373" name="Google Shape;373;p22"/>
              <p:cNvSpPr/>
              <p:nvPr/>
            </p:nvSpPr>
            <p:spPr>
              <a:xfrm>
                <a:off x="1764410" y="3795903"/>
                <a:ext cx="504190" cy="288290"/>
              </a:xfrm>
              <a:custGeom>
                <a:rect b="b" l="l" r="r" t="t"/>
                <a:pathLst>
                  <a:path extrusionOk="0" h="288289" w="504189">
                    <a:moveTo>
                      <a:pt x="359663" y="0"/>
                    </a:moveTo>
                    <a:lnTo>
                      <a:pt x="359663" y="72009"/>
                    </a:lnTo>
                    <a:lnTo>
                      <a:pt x="0" y="72009"/>
                    </a:lnTo>
                    <a:lnTo>
                      <a:pt x="0" y="216027"/>
                    </a:lnTo>
                    <a:lnTo>
                      <a:pt x="359663" y="216027"/>
                    </a:lnTo>
                    <a:lnTo>
                      <a:pt x="359663" y="288036"/>
                    </a:lnTo>
                    <a:lnTo>
                      <a:pt x="503681" y="144018"/>
                    </a:lnTo>
                    <a:lnTo>
                      <a:pt x="359663"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374" name="Google Shape;374;p22"/>
              <p:cNvSpPr/>
              <p:nvPr/>
            </p:nvSpPr>
            <p:spPr>
              <a:xfrm>
                <a:off x="1764410" y="3795903"/>
                <a:ext cx="504190" cy="288290"/>
              </a:xfrm>
              <a:custGeom>
                <a:rect b="b" l="l" r="r" t="t"/>
                <a:pathLst>
                  <a:path extrusionOk="0" h="288289" w="504189">
                    <a:moveTo>
                      <a:pt x="0" y="72009"/>
                    </a:moveTo>
                    <a:lnTo>
                      <a:pt x="359663" y="72009"/>
                    </a:lnTo>
                    <a:lnTo>
                      <a:pt x="359663" y="0"/>
                    </a:lnTo>
                    <a:lnTo>
                      <a:pt x="503681" y="144018"/>
                    </a:lnTo>
                    <a:lnTo>
                      <a:pt x="359663" y="288036"/>
                    </a:lnTo>
                    <a:lnTo>
                      <a:pt x="359663" y="216027"/>
                    </a:lnTo>
                    <a:lnTo>
                      <a:pt x="0" y="216027"/>
                    </a:lnTo>
                    <a:lnTo>
                      <a:pt x="0" y="72009"/>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grpSp>
          <p:nvGrpSpPr>
            <p:cNvPr id="375" name="Google Shape;375;p22"/>
            <p:cNvGrpSpPr/>
            <p:nvPr/>
          </p:nvGrpSpPr>
          <p:grpSpPr>
            <a:xfrm>
              <a:off x="5187799" y="2158988"/>
              <a:ext cx="2081676" cy="2321459"/>
              <a:chOff x="5187799" y="2158988"/>
              <a:chExt cx="2081676" cy="2321459"/>
            </a:xfrm>
          </p:grpSpPr>
          <p:grpSp>
            <p:nvGrpSpPr>
              <p:cNvPr id="376" name="Google Shape;376;p22"/>
              <p:cNvGrpSpPr/>
              <p:nvPr/>
            </p:nvGrpSpPr>
            <p:grpSpPr>
              <a:xfrm>
                <a:off x="5187799" y="2796991"/>
                <a:ext cx="2043895" cy="1683457"/>
                <a:chOff x="2340482" y="3363848"/>
                <a:chExt cx="1224280" cy="1008380"/>
              </a:xfrm>
            </p:grpSpPr>
            <p:sp>
              <p:nvSpPr>
                <p:cNvPr id="377" name="Google Shape;377;p22"/>
                <p:cNvSpPr/>
                <p:nvPr/>
              </p:nvSpPr>
              <p:spPr>
                <a:xfrm>
                  <a:off x="2340482" y="3363848"/>
                  <a:ext cx="1224280" cy="1008380"/>
                </a:xfrm>
                <a:custGeom>
                  <a:rect b="b" l="l" r="r" t="t"/>
                  <a:pathLst>
                    <a:path extrusionOk="0" h="1008379" w="1224279">
                      <a:moveTo>
                        <a:pt x="1055751" y="0"/>
                      </a:moveTo>
                      <a:lnTo>
                        <a:pt x="168021" y="0"/>
                      </a:lnTo>
                      <a:lnTo>
                        <a:pt x="123339" y="5998"/>
                      </a:lnTo>
                      <a:lnTo>
                        <a:pt x="83199" y="22930"/>
                      </a:lnTo>
                      <a:lnTo>
                        <a:pt x="49196" y="49196"/>
                      </a:lnTo>
                      <a:lnTo>
                        <a:pt x="22930" y="83199"/>
                      </a:lnTo>
                      <a:lnTo>
                        <a:pt x="5998" y="123339"/>
                      </a:lnTo>
                      <a:lnTo>
                        <a:pt x="0" y="168020"/>
                      </a:lnTo>
                      <a:lnTo>
                        <a:pt x="0" y="840104"/>
                      </a:lnTo>
                      <a:lnTo>
                        <a:pt x="5998" y="884772"/>
                      </a:lnTo>
                      <a:lnTo>
                        <a:pt x="22930" y="924909"/>
                      </a:lnTo>
                      <a:lnTo>
                        <a:pt x="49196" y="958915"/>
                      </a:lnTo>
                      <a:lnTo>
                        <a:pt x="83199" y="985186"/>
                      </a:lnTo>
                      <a:lnTo>
                        <a:pt x="123339" y="1002124"/>
                      </a:lnTo>
                      <a:lnTo>
                        <a:pt x="168021" y="1008126"/>
                      </a:lnTo>
                      <a:lnTo>
                        <a:pt x="1055751" y="1008126"/>
                      </a:lnTo>
                      <a:lnTo>
                        <a:pt x="1100432" y="1002124"/>
                      </a:lnTo>
                      <a:lnTo>
                        <a:pt x="1140572" y="985186"/>
                      </a:lnTo>
                      <a:lnTo>
                        <a:pt x="1174575" y="958915"/>
                      </a:lnTo>
                      <a:lnTo>
                        <a:pt x="1200841" y="924909"/>
                      </a:lnTo>
                      <a:lnTo>
                        <a:pt x="1217773" y="884772"/>
                      </a:lnTo>
                      <a:lnTo>
                        <a:pt x="1223771" y="840104"/>
                      </a:lnTo>
                      <a:lnTo>
                        <a:pt x="1223771" y="168020"/>
                      </a:lnTo>
                      <a:lnTo>
                        <a:pt x="1217773" y="123339"/>
                      </a:lnTo>
                      <a:lnTo>
                        <a:pt x="1200841" y="83199"/>
                      </a:lnTo>
                      <a:lnTo>
                        <a:pt x="1174575" y="49196"/>
                      </a:lnTo>
                      <a:lnTo>
                        <a:pt x="1140572" y="22930"/>
                      </a:lnTo>
                      <a:lnTo>
                        <a:pt x="1100432" y="5998"/>
                      </a:lnTo>
                      <a:lnTo>
                        <a:pt x="1055751"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378" name="Google Shape;378;p22"/>
                <p:cNvSpPr/>
                <p:nvPr/>
              </p:nvSpPr>
              <p:spPr>
                <a:xfrm>
                  <a:off x="2340482" y="3363848"/>
                  <a:ext cx="1224280" cy="1008380"/>
                </a:xfrm>
                <a:custGeom>
                  <a:rect b="b" l="l" r="r" t="t"/>
                  <a:pathLst>
                    <a:path extrusionOk="0" h="1008379" w="1224279">
                      <a:moveTo>
                        <a:pt x="0" y="168020"/>
                      </a:moveTo>
                      <a:lnTo>
                        <a:pt x="5998" y="123339"/>
                      </a:lnTo>
                      <a:lnTo>
                        <a:pt x="22930" y="83199"/>
                      </a:lnTo>
                      <a:lnTo>
                        <a:pt x="49196" y="49196"/>
                      </a:lnTo>
                      <a:lnTo>
                        <a:pt x="83199" y="22930"/>
                      </a:lnTo>
                      <a:lnTo>
                        <a:pt x="123339" y="5998"/>
                      </a:lnTo>
                      <a:lnTo>
                        <a:pt x="168021" y="0"/>
                      </a:lnTo>
                      <a:lnTo>
                        <a:pt x="1055751" y="0"/>
                      </a:lnTo>
                      <a:lnTo>
                        <a:pt x="1100432" y="5998"/>
                      </a:lnTo>
                      <a:lnTo>
                        <a:pt x="1140572" y="22930"/>
                      </a:lnTo>
                      <a:lnTo>
                        <a:pt x="1174575" y="49196"/>
                      </a:lnTo>
                      <a:lnTo>
                        <a:pt x="1200841" y="83199"/>
                      </a:lnTo>
                      <a:lnTo>
                        <a:pt x="1217773" y="123339"/>
                      </a:lnTo>
                      <a:lnTo>
                        <a:pt x="1223771" y="168020"/>
                      </a:lnTo>
                      <a:lnTo>
                        <a:pt x="1223771" y="840104"/>
                      </a:lnTo>
                      <a:lnTo>
                        <a:pt x="1217773" y="884772"/>
                      </a:lnTo>
                      <a:lnTo>
                        <a:pt x="1200841" y="924909"/>
                      </a:lnTo>
                      <a:lnTo>
                        <a:pt x="1174575" y="958915"/>
                      </a:lnTo>
                      <a:lnTo>
                        <a:pt x="1140572" y="985186"/>
                      </a:lnTo>
                      <a:lnTo>
                        <a:pt x="1100432" y="1002124"/>
                      </a:lnTo>
                      <a:lnTo>
                        <a:pt x="1055751" y="1008126"/>
                      </a:lnTo>
                      <a:lnTo>
                        <a:pt x="168021" y="1008126"/>
                      </a:lnTo>
                      <a:lnTo>
                        <a:pt x="123339" y="1002124"/>
                      </a:lnTo>
                      <a:lnTo>
                        <a:pt x="83199" y="985186"/>
                      </a:lnTo>
                      <a:lnTo>
                        <a:pt x="49196" y="958915"/>
                      </a:lnTo>
                      <a:lnTo>
                        <a:pt x="22930" y="924909"/>
                      </a:lnTo>
                      <a:lnTo>
                        <a:pt x="5998" y="884772"/>
                      </a:lnTo>
                      <a:lnTo>
                        <a:pt x="0" y="840104"/>
                      </a:lnTo>
                      <a:lnTo>
                        <a:pt x="0" y="168020"/>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379" name="Google Shape;379;p22"/>
              <p:cNvSpPr txBox="1"/>
              <p:nvPr/>
            </p:nvSpPr>
            <p:spPr>
              <a:xfrm>
                <a:off x="5189536" y="2158988"/>
                <a:ext cx="2079939" cy="1900422"/>
              </a:xfrm>
              <a:prstGeom prst="rect">
                <a:avLst/>
              </a:prstGeom>
              <a:noFill/>
              <a:ln>
                <a:noFill/>
              </a:ln>
            </p:spPr>
            <p:txBody>
              <a:bodyPr anchorCtr="0" anchor="t" bIns="0" lIns="0" spcFirstLastPara="1" rIns="0" wrap="square" tIns="172600">
                <a:spAutoFit/>
              </a:bodyPr>
              <a:lstStyle/>
              <a:p>
                <a:pPr indent="0" lvl="0" marL="0" marR="0" rtl="0" algn="ctr">
                  <a:spcBef>
                    <a:spcPts val="0"/>
                  </a:spcBef>
                  <a:spcAft>
                    <a:spcPts val="0"/>
                  </a:spcAft>
                  <a:buNone/>
                </a:pPr>
                <a:r>
                  <a:rPr lang="es-ES" sz="2127">
                    <a:solidFill>
                      <a:schemeClr val="dk1"/>
                    </a:solidFill>
                    <a:latin typeface="Arial"/>
                    <a:ea typeface="Arial"/>
                    <a:cs typeface="Arial"/>
                    <a:sym typeface="Arial"/>
                  </a:rPr>
                  <a:t>RDD: lineas</a:t>
                </a:r>
                <a:endParaRPr sz="2127">
                  <a:solidFill>
                    <a:schemeClr val="dk1"/>
                  </a:solidFill>
                  <a:latin typeface="Arial"/>
                  <a:ea typeface="Arial"/>
                  <a:cs typeface="Arial"/>
                  <a:sym typeface="Arial"/>
                </a:endParaRPr>
              </a:p>
              <a:p>
                <a:pPr indent="0" lvl="0" marL="111075" marR="151602" rtl="0" algn="ctr">
                  <a:spcBef>
                    <a:spcPts val="827"/>
                  </a:spcBef>
                  <a:spcAft>
                    <a:spcPts val="0"/>
                  </a:spcAft>
                  <a:buNone/>
                </a:pPr>
                <a:r>
                  <a:t/>
                </a:r>
                <a:endParaRPr sz="1418">
                  <a:solidFill>
                    <a:schemeClr val="dk1"/>
                  </a:solidFill>
                  <a:latin typeface="Arial"/>
                  <a:ea typeface="Arial"/>
                  <a:cs typeface="Arial"/>
                  <a:sym typeface="Arial"/>
                </a:endParaRPr>
              </a:p>
              <a:p>
                <a:pPr indent="0" lvl="0" marL="111075" marR="151602" rtl="0" algn="ctr">
                  <a:spcBef>
                    <a:spcPts val="827"/>
                  </a:spcBef>
                  <a:spcAft>
                    <a:spcPts val="0"/>
                  </a:spcAft>
                  <a:buNone/>
                </a:pPr>
                <a:r>
                  <a:t/>
                </a:r>
                <a:endParaRPr sz="1418">
                  <a:solidFill>
                    <a:schemeClr val="dk1"/>
                  </a:solidFill>
                  <a:latin typeface="Arial"/>
                  <a:ea typeface="Arial"/>
                  <a:cs typeface="Arial"/>
                  <a:sym typeface="Arial"/>
                </a:endParaRPr>
              </a:p>
              <a:p>
                <a:pPr indent="0" lvl="0" marL="111075" marR="151602" rtl="0" algn="ctr">
                  <a:spcBef>
                    <a:spcPts val="827"/>
                  </a:spcBef>
                  <a:spcAft>
                    <a:spcPts val="0"/>
                  </a:spcAft>
                  <a:buNone/>
                </a:pPr>
                <a:r>
                  <a:rPr lang="es-ES" sz="1418">
                    <a:solidFill>
                      <a:schemeClr val="dk1"/>
                    </a:solidFill>
                    <a:latin typeface="Arial"/>
                    <a:ea typeface="Arial"/>
                    <a:cs typeface="Arial"/>
                    <a:sym typeface="Arial"/>
                  </a:rPr>
                  <a:t>“En un lugar”  “de la Mancha”  “de cuyo no-”</a:t>
                </a:r>
                <a:endParaRPr sz="1418">
                  <a:solidFill>
                    <a:schemeClr val="dk1"/>
                  </a:solidFill>
                  <a:latin typeface="Arial"/>
                  <a:ea typeface="Arial"/>
                  <a:cs typeface="Arial"/>
                  <a:sym typeface="Arial"/>
                </a:endParaRPr>
              </a:p>
              <a:p>
                <a:pPr indent="0" lvl="0" marL="0" marR="40527" rtl="0" algn="ctr">
                  <a:spcBef>
                    <a:spcPts val="0"/>
                  </a:spcBef>
                  <a:spcAft>
                    <a:spcPts val="0"/>
                  </a:spcAft>
                  <a:buNone/>
                </a:pPr>
                <a:r>
                  <a:rPr lang="es-ES" sz="1418">
                    <a:solidFill>
                      <a:schemeClr val="dk1"/>
                    </a:solidFill>
                    <a:latin typeface="Arial"/>
                    <a:ea typeface="Arial"/>
                    <a:cs typeface="Arial"/>
                    <a:sym typeface="Arial"/>
                  </a:rPr>
                  <a:t>…</a:t>
                </a:r>
                <a:endParaRPr sz="1418">
                  <a:solidFill>
                    <a:schemeClr val="dk1"/>
                  </a:solidFill>
                  <a:latin typeface="Arial"/>
                  <a:ea typeface="Arial"/>
                  <a:cs typeface="Arial"/>
                  <a:sym typeface="Arial"/>
                </a:endParaRPr>
              </a:p>
            </p:txBody>
          </p:sp>
        </p:grpSp>
        <p:grpSp>
          <p:nvGrpSpPr>
            <p:cNvPr id="380" name="Google Shape;380;p22"/>
            <p:cNvGrpSpPr/>
            <p:nvPr/>
          </p:nvGrpSpPr>
          <p:grpSpPr>
            <a:xfrm>
              <a:off x="1903388" y="2158988"/>
              <a:ext cx="2079939" cy="2321459"/>
              <a:chOff x="1903388" y="2158988"/>
              <a:chExt cx="2079939" cy="2321459"/>
            </a:xfrm>
          </p:grpSpPr>
          <p:grpSp>
            <p:nvGrpSpPr>
              <p:cNvPr id="381" name="Google Shape;381;p22"/>
              <p:cNvGrpSpPr/>
              <p:nvPr/>
            </p:nvGrpSpPr>
            <p:grpSpPr>
              <a:xfrm>
                <a:off x="2062166" y="2796991"/>
                <a:ext cx="1892300" cy="1683457"/>
                <a:chOff x="553443" y="2374734"/>
                <a:chExt cx="1339705" cy="1191849"/>
              </a:xfrm>
            </p:grpSpPr>
            <p:grpSp>
              <p:nvGrpSpPr>
                <p:cNvPr id="382" name="Google Shape;382;p22"/>
                <p:cNvGrpSpPr/>
                <p:nvPr/>
              </p:nvGrpSpPr>
              <p:grpSpPr>
                <a:xfrm>
                  <a:off x="553443" y="2374734"/>
                  <a:ext cx="1339705" cy="1191849"/>
                  <a:chOff x="468248" y="3363848"/>
                  <a:chExt cx="1133475" cy="1008380"/>
                </a:xfrm>
              </p:grpSpPr>
              <p:sp>
                <p:nvSpPr>
                  <p:cNvPr id="383" name="Google Shape;383;p22"/>
                  <p:cNvSpPr/>
                  <p:nvPr/>
                </p:nvSpPr>
                <p:spPr>
                  <a:xfrm>
                    <a:off x="468248" y="3363848"/>
                    <a:ext cx="1133475" cy="1008380"/>
                  </a:xfrm>
                  <a:custGeom>
                    <a:rect b="b" l="l" r="r" t="t"/>
                    <a:pathLst>
                      <a:path extrusionOk="0" h="1008379" w="1133475">
                        <a:moveTo>
                          <a:pt x="1133094" y="0"/>
                        </a:moveTo>
                        <a:lnTo>
                          <a:pt x="0" y="0"/>
                        </a:lnTo>
                        <a:lnTo>
                          <a:pt x="0" y="1008126"/>
                        </a:lnTo>
                        <a:lnTo>
                          <a:pt x="965073" y="1008126"/>
                        </a:lnTo>
                        <a:lnTo>
                          <a:pt x="1133094" y="840104"/>
                        </a:lnTo>
                        <a:lnTo>
                          <a:pt x="1133094"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384" name="Google Shape;384;p22"/>
                  <p:cNvSpPr/>
                  <p:nvPr/>
                </p:nvSpPr>
                <p:spPr>
                  <a:xfrm>
                    <a:off x="1433321" y="4203953"/>
                    <a:ext cx="168275" cy="168275"/>
                  </a:xfrm>
                  <a:custGeom>
                    <a:rect b="b" l="l" r="r" t="t"/>
                    <a:pathLst>
                      <a:path extrusionOk="0" h="168275" w="168275">
                        <a:moveTo>
                          <a:pt x="168021" y="0"/>
                        </a:moveTo>
                        <a:lnTo>
                          <a:pt x="33655" y="33604"/>
                        </a:lnTo>
                        <a:lnTo>
                          <a:pt x="0" y="168021"/>
                        </a:lnTo>
                        <a:lnTo>
                          <a:pt x="168021" y="0"/>
                        </a:lnTo>
                        <a:close/>
                      </a:path>
                    </a:pathLst>
                  </a:custGeom>
                  <a:solidFill>
                    <a:srgbClr val="447E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385" name="Google Shape;385;p22"/>
                  <p:cNvSpPr/>
                  <p:nvPr/>
                </p:nvSpPr>
                <p:spPr>
                  <a:xfrm>
                    <a:off x="468248" y="3363848"/>
                    <a:ext cx="1133475" cy="1008380"/>
                  </a:xfrm>
                  <a:custGeom>
                    <a:rect b="b" l="l" r="r" t="t"/>
                    <a:pathLst>
                      <a:path extrusionOk="0" h="1008379" w="1133475">
                        <a:moveTo>
                          <a:pt x="965073" y="1008126"/>
                        </a:moveTo>
                        <a:lnTo>
                          <a:pt x="998728" y="873709"/>
                        </a:lnTo>
                        <a:lnTo>
                          <a:pt x="1133094" y="840104"/>
                        </a:lnTo>
                        <a:lnTo>
                          <a:pt x="965073" y="1008126"/>
                        </a:lnTo>
                        <a:lnTo>
                          <a:pt x="0" y="1008126"/>
                        </a:lnTo>
                        <a:lnTo>
                          <a:pt x="0" y="0"/>
                        </a:lnTo>
                        <a:lnTo>
                          <a:pt x="1133094" y="0"/>
                        </a:lnTo>
                        <a:lnTo>
                          <a:pt x="1133094" y="840104"/>
                        </a:lnTo>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386" name="Google Shape;386;p22"/>
                <p:cNvSpPr txBox="1"/>
                <p:nvPr/>
              </p:nvSpPr>
              <p:spPr>
                <a:xfrm>
                  <a:off x="645760" y="2587616"/>
                  <a:ext cx="1110791" cy="637735"/>
                </a:xfrm>
                <a:prstGeom prst="rect">
                  <a:avLst/>
                </a:prstGeom>
                <a:noFill/>
                <a:ln>
                  <a:noFill/>
                </a:ln>
              </p:spPr>
              <p:txBody>
                <a:bodyPr anchorCtr="0" anchor="t" bIns="0" lIns="0" spcFirstLastPara="1" rIns="0" wrap="square" tIns="15000">
                  <a:spAutoFit/>
                </a:bodyPr>
                <a:lstStyle/>
                <a:p>
                  <a:pPr indent="0" lvl="0" marL="15010" marR="6004" rtl="0" algn="l">
                    <a:spcBef>
                      <a:spcPts val="0"/>
                    </a:spcBef>
                    <a:spcAft>
                      <a:spcPts val="0"/>
                    </a:spcAft>
                    <a:buNone/>
                  </a:pPr>
                  <a:r>
                    <a:t/>
                  </a:r>
                  <a:endParaRPr sz="1418">
                    <a:solidFill>
                      <a:schemeClr val="dk1"/>
                    </a:solidFill>
                    <a:latin typeface="Arial"/>
                    <a:ea typeface="Arial"/>
                    <a:cs typeface="Arial"/>
                    <a:sym typeface="Arial"/>
                  </a:endParaRPr>
                </a:p>
                <a:p>
                  <a:pPr indent="0" lvl="0" marL="15010" marR="6004" rtl="0" algn="l">
                    <a:spcBef>
                      <a:spcPts val="118"/>
                    </a:spcBef>
                    <a:spcAft>
                      <a:spcPts val="0"/>
                    </a:spcAft>
                    <a:buNone/>
                  </a:pPr>
                  <a:r>
                    <a:rPr lang="es-ES" sz="1418">
                      <a:solidFill>
                        <a:schemeClr val="dk1"/>
                      </a:solidFill>
                      <a:latin typeface="Arial"/>
                      <a:ea typeface="Arial"/>
                      <a:cs typeface="Arial"/>
                      <a:sym typeface="Arial"/>
                    </a:rPr>
                    <a:t>En un lugar  de la Mancha</a:t>
                  </a:r>
                  <a:endParaRPr sz="1418">
                    <a:solidFill>
                      <a:schemeClr val="dk1"/>
                    </a:solidFill>
                    <a:latin typeface="Arial"/>
                    <a:ea typeface="Arial"/>
                    <a:cs typeface="Arial"/>
                    <a:sym typeface="Arial"/>
                  </a:endParaRPr>
                </a:p>
                <a:p>
                  <a:pPr indent="0" lvl="0" marL="15010" marR="0" rtl="0" algn="l">
                    <a:spcBef>
                      <a:spcPts val="0"/>
                    </a:spcBef>
                    <a:spcAft>
                      <a:spcPts val="0"/>
                    </a:spcAft>
                    <a:buNone/>
                  </a:pPr>
                  <a:r>
                    <a:rPr lang="es-ES" sz="1418">
                      <a:solidFill>
                        <a:schemeClr val="dk1"/>
                      </a:solidFill>
                      <a:latin typeface="Arial"/>
                      <a:ea typeface="Arial"/>
                      <a:cs typeface="Arial"/>
                      <a:sym typeface="Arial"/>
                    </a:rPr>
                    <a:t>…</a:t>
                  </a:r>
                  <a:endParaRPr sz="1418">
                    <a:solidFill>
                      <a:schemeClr val="dk1"/>
                    </a:solidFill>
                    <a:latin typeface="Arial"/>
                    <a:ea typeface="Arial"/>
                    <a:cs typeface="Arial"/>
                    <a:sym typeface="Arial"/>
                  </a:endParaRPr>
                </a:p>
              </p:txBody>
            </p:sp>
          </p:grpSp>
          <p:sp>
            <p:nvSpPr>
              <p:cNvPr id="387" name="Google Shape;387;p22"/>
              <p:cNvSpPr txBox="1"/>
              <p:nvPr/>
            </p:nvSpPr>
            <p:spPr>
              <a:xfrm>
                <a:off x="1903388" y="2158988"/>
                <a:ext cx="2079939" cy="719843"/>
              </a:xfrm>
              <a:prstGeom prst="rect">
                <a:avLst/>
              </a:prstGeom>
              <a:noFill/>
              <a:ln>
                <a:noFill/>
              </a:ln>
            </p:spPr>
            <p:txBody>
              <a:bodyPr anchorCtr="0" anchor="t" bIns="0" lIns="0" spcFirstLastPara="1" rIns="0" wrap="square" tIns="172600">
                <a:spAutoFit/>
              </a:bodyPr>
              <a:lstStyle/>
              <a:p>
                <a:pPr indent="0" lvl="0" marL="0" marR="0" rtl="0" algn="ctr">
                  <a:spcBef>
                    <a:spcPts val="0"/>
                  </a:spcBef>
                  <a:spcAft>
                    <a:spcPts val="0"/>
                  </a:spcAft>
                  <a:buNone/>
                </a:pPr>
                <a:r>
                  <a:rPr lang="es-ES" sz="2127">
                    <a:solidFill>
                      <a:schemeClr val="dk1"/>
                    </a:solidFill>
                    <a:latin typeface="Arial"/>
                    <a:ea typeface="Arial"/>
                    <a:cs typeface="Arial"/>
                    <a:sym typeface="Arial"/>
                  </a:rPr>
                  <a:t>Quijote.txt</a:t>
                </a:r>
                <a:endParaRPr sz="2127">
                  <a:solidFill>
                    <a:schemeClr val="dk1"/>
                  </a:solidFill>
                  <a:latin typeface="Arial"/>
                  <a:ea typeface="Arial"/>
                  <a:cs typeface="Arial"/>
                  <a:sym typeface="Arial"/>
                </a:endParaRPr>
              </a:p>
              <a:p>
                <a:pPr indent="0" lvl="0" marL="0" marR="40527" rtl="0" algn="ctr">
                  <a:spcBef>
                    <a:spcPts val="0"/>
                  </a:spcBef>
                  <a:spcAft>
                    <a:spcPts val="0"/>
                  </a:spcAft>
                  <a:buNone/>
                </a:pPr>
                <a:r>
                  <a:rPr lang="es-ES" sz="1418">
                    <a:solidFill>
                      <a:schemeClr val="dk1"/>
                    </a:solidFill>
                    <a:latin typeface="Arial"/>
                    <a:ea typeface="Arial"/>
                    <a:cs typeface="Arial"/>
                    <a:sym typeface="Arial"/>
                  </a:rPr>
                  <a:t>…</a:t>
                </a:r>
                <a:endParaRPr/>
              </a:p>
            </p:txBody>
          </p:sp>
        </p:grpSp>
      </p:grpSp>
      <p:sp>
        <p:nvSpPr>
          <p:cNvPr id="388" name="Google Shape;388;p22"/>
          <p:cNvSpPr txBox="1"/>
          <p:nvPr/>
        </p:nvSpPr>
        <p:spPr>
          <a:xfrm>
            <a:off x="214314" y="4078493"/>
            <a:ext cx="10404510" cy="2952628"/>
          </a:xfrm>
          <a:prstGeom prst="rect">
            <a:avLst/>
          </a:prstGeom>
          <a:noFill/>
          <a:ln>
            <a:noFill/>
          </a:ln>
        </p:spPr>
        <p:txBody>
          <a:bodyPr anchorCtr="0" anchor="t" bIns="0" lIns="0" spcFirstLastPara="1" rIns="0" wrap="square" tIns="15000">
            <a:spAutoFit/>
          </a:bodyPr>
          <a:lstStyle/>
          <a:p>
            <a:pPr indent="-378255" lvl="0" marL="393265" marR="0" rtl="0" algn="l">
              <a:spcBef>
                <a:spcPts val="0"/>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Posibles elementos a utilizar (no hay solución única):</a:t>
            </a:r>
            <a:endParaRPr/>
          </a:p>
          <a:p>
            <a:pPr indent="-378255" lvl="0" marL="393265" marR="0" rtl="0" algn="l">
              <a:spcBef>
                <a:spcPts val="118"/>
              </a:spcBef>
              <a:spcAft>
                <a:spcPts val="0"/>
              </a:spcAft>
              <a:buNone/>
            </a:pPr>
            <a:r>
              <a:t/>
            </a:r>
            <a:endParaRPr sz="2400">
              <a:solidFill>
                <a:schemeClr val="dk1"/>
              </a:solidFill>
              <a:latin typeface="Arial"/>
              <a:ea typeface="Arial"/>
              <a:cs typeface="Arial"/>
              <a:sym typeface="Arial"/>
            </a:endParaRPr>
          </a:p>
          <a:p>
            <a:pPr indent="-457200" lvl="0" marL="472210" marR="0" rtl="0" algn="l">
              <a:lnSpc>
                <a:spcPct val="150000"/>
              </a:lnSpc>
              <a:spcBef>
                <a:spcPts val="118"/>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cadena.split(‘carácter’): crea lista de subcadenas separadas por ‘carácter’ (si no se especifica, por defecto el carácter es un espacio)</a:t>
            </a:r>
            <a:endParaRPr/>
          </a:p>
          <a:p>
            <a:pPr indent="-457200" lvl="0" marL="472210" marR="0" rtl="0" algn="l">
              <a:lnSpc>
                <a:spcPct val="150000"/>
              </a:lnSpc>
              <a:spcBef>
                <a:spcPts val="118"/>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len(lista): devuelve nº de elementos de la lista</a:t>
            </a:r>
            <a:endParaRPr/>
          </a:p>
          <a:p>
            <a:pPr indent="-457200" lvl="0" marL="472210" marR="0" rtl="0" algn="l">
              <a:lnSpc>
                <a:spcPct val="150000"/>
              </a:lnSpc>
              <a:spcBef>
                <a:spcPts val="118"/>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Acción count()</a:t>
            </a:r>
            <a:endParaRPr sz="2400">
              <a:solidFill>
                <a:schemeClr val="dk1"/>
              </a:solidFill>
              <a:latin typeface="Arial"/>
              <a:ea typeface="Arial"/>
              <a:cs typeface="Arial"/>
              <a:sym typeface="Arial"/>
            </a:endParaRPr>
          </a:p>
        </p:txBody>
      </p:sp>
      <p:sp>
        <p:nvSpPr>
          <p:cNvPr id="389" name="Google Shape;389;p22"/>
          <p:cNvSpPr/>
          <p:nvPr/>
        </p:nvSpPr>
        <p:spPr>
          <a:xfrm>
            <a:off x="117438" y="130825"/>
            <a:ext cx="888681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rgbClr val="BDD1F9"/>
                </a:solidFill>
                <a:latin typeface="Arial"/>
                <a:ea typeface="Arial"/>
                <a:cs typeface="Arial"/>
                <a:sym typeface="Arial"/>
              </a:rPr>
              <a:t>Ejercicio 1: Contar palabras del archivo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3"/>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395" name="Google Shape;395;p23"/>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6" name="Google Shape;396;p23"/>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397" name="Google Shape;397;p23"/>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grpSp>
        <p:nvGrpSpPr>
          <p:cNvPr id="398" name="Google Shape;398;p23"/>
          <p:cNvGrpSpPr/>
          <p:nvPr/>
        </p:nvGrpSpPr>
        <p:grpSpPr>
          <a:xfrm>
            <a:off x="553443" y="4957330"/>
            <a:ext cx="1339705" cy="1191849"/>
            <a:chOff x="468248" y="3363848"/>
            <a:chExt cx="1133475" cy="1008380"/>
          </a:xfrm>
        </p:grpSpPr>
        <p:sp>
          <p:nvSpPr>
            <p:cNvPr id="399" name="Google Shape;399;p23"/>
            <p:cNvSpPr/>
            <p:nvPr/>
          </p:nvSpPr>
          <p:spPr>
            <a:xfrm>
              <a:off x="468248" y="3363848"/>
              <a:ext cx="1133475" cy="1008380"/>
            </a:xfrm>
            <a:custGeom>
              <a:rect b="b" l="l" r="r" t="t"/>
              <a:pathLst>
                <a:path extrusionOk="0" h="1008379" w="1133475">
                  <a:moveTo>
                    <a:pt x="1133094" y="0"/>
                  </a:moveTo>
                  <a:lnTo>
                    <a:pt x="0" y="0"/>
                  </a:lnTo>
                  <a:lnTo>
                    <a:pt x="0" y="1008126"/>
                  </a:lnTo>
                  <a:lnTo>
                    <a:pt x="965073" y="1008126"/>
                  </a:lnTo>
                  <a:lnTo>
                    <a:pt x="1133094" y="840104"/>
                  </a:lnTo>
                  <a:lnTo>
                    <a:pt x="1133094"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400" name="Google Shape;400;p23"/>
            <p:cNvSpPr/>
            <p:nvPr/>
          </p:nvSpPr>
          <p:spPr>
            <a:xfrm>
              <a:off x="1433321" y="4203953"/>
              <a:ext cx="168275" cy="168275"/>
            </a:xfrm>
            <a:custGeom>
              <a:rect b="b" l="l" r="r" t="t"/>
              <a:pathLst>
                <a:path extrusionOk="0" h="168275" w="168275">
                  <a:moveTo>
                    <a:pt x="168021" y="0"/>
                  </a:moveTo>
                  <a:lnTo>
                    <a:pt x="33655" y="33604"/>
                  </a:lnTo>
                  <a:lnTo>
                    <a:pt x="0" y="168021"/>
                  </a:lnTo>
                  <a:lnTo>
                    <a:pt x="168021" y="0"/>
                  </a:lnTo>
                  <a:close/>
                </a:path>
              </a:pathLst>
            </a:custGeom>
            <a:solidFill>
              <a:srgbClr val="447E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401" name="Google Shape;401;p23"/>
            <p:cNvSpPr/>
            <p:nvPr/>
          </p:nvSpPr>
          <p:spPr>
            <a:xfrm>
              <a:off x="468248" y="3363848"/>
              <a:ext cx="1133475" cy="1008380"/>
            </a:xfrm>
            <a:custGeom>
              <a:rect b="b" l="l" r="r" t="t"/>
              <a:pathLst>
                <a:path extrusionOk="0" h="1008379" w="1133475">
                  <a:moveTo>
                    <a:pt x="965073" y="1008126"/>
                  </a:moveTo>
                  <a:lnTo>
                    <a:pt x="998728" y="873709"/>
                  </a:lnTo>
                  <a:lnTo>
                    <a:pt x="1133094" y="840104"/>
                  </a:lnTo>
                  <a:lnTo>
                    <a:pt x="965073" y="1008126"/>
                  </a:lnTo>
                  <a:lnTo>
                    <a:pt x="0" y="1008126"/>
                  </a:lnTo>
                  <a:lnTo>
                    <a:pt x="0" y="0"/>
                  </a:lnTo>
                  <a:lnTo>
                    <a:pt x="1133094" y="0"/>
                  </a:lnTo>
                  <a:lnTo>
                    <a:pt x="1133094" y="840104"/>
                  </a:lnTo>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402" name="Google Shape;402;p23"/>
          <p:cNvSpPr txBox="1"/>
          <p:nvPr/>
        </p:nvSpPr>
        <p:spPr>
          <a:xfrm>
            <a:off x="645760" y="5109689"/>
            <a:ext cx="1110791" cy="669760"/>
          </a:xfrm>
          <a:prstGeom prst="rect">
            <a:avLst/>
          </a:prstGeom>
          <a:noFill/>
          <a:ln>
            <a:noFill/>
          </a:ln>
        </p:spPr>
        <p:txBody>
          <a:bodyPr anchorCtr="0" anchor="t" bIns="0" lIns="0" spcFirstLastPara="1" rIns="0" wrap="square" tIns="15000">
            <a:spAutoFit/>
          </a:bodyPr>
          <a:lstStyle/>
          <a:p>
            <a:pPr indent="0" lvl="0" marL="15010" marR="6004" rtl="0" algn="l">
              <a:spcBef>
                <a:spcPts val="0"/>
              </a:spcBef>
              <a:spcAft>
                <a:spcPts val="0"/>
              </a:spcAft>
              <a:buNone/>
            </a:pPr>
            <a:r>
              <a:rPr lang="es-ES" sz="1418">
                <a:solidFill>
                  <a:schemeClr val="dk1"/>
                </a:solidFill>
                <a:latin typeface="Arial"/>
                <a:ea typeface="Arial"/>
                <a:cs typeface="Arial"/>
                <a:sym typeface="Arial"/>
              </a:rPr>
              <a:t>En un lugar  de la Mancha</a:t>
            </a:r>
            <a:endParaRPr sz="1418">
              <a:solidFill>
                <a:schemeClr val="dk1"/>
              </a:solidFill>
              <a:latin typeface="Arial"/>
              <a:ea typeface="Arial"/>
              <a:cs typeface="Arial"/>
              <a:sym typeface="Arial"/>
            </a:endParaRPr>
          </a:p>
          <a:p>
            <a:pPr indent="0" lvl="0" marL="15010" marR="0" rtl="0" algn="l">
              <a:spcBef>
                <a:spcPts val="0"/>
              </a:spcBef>
              <a:spcAft>
                <a:spcPts val="0"/>
              </a:spcAft>
              <a:buNone/>
            </a:pPr>
            <a:r>
              <a:rPr lang="es-ES" sz="1418">
                <a:solidFill>
                  <a:schemeClr val="dk1"/>
                </a:solidFill>
                <a:latin typeface="Arial"/>
                <a:ea typeface="Arial"/>
                <a:cs typeface="Arial"/>
                <a:sym typeface="Arial"/>
              </a:rPr>
              <a:t>…</a:t>
            </a:r>
            <a:endParaRPr sz="1418">
              <a:solidFill>
                <a:schemeClr val="dk1"/>
              </a:solidFill>
              <a:latin typeface="Arial"/>
              <a:ea typeface="Arial"/>
              <a:cs typeface="Arial"/>
              <a:sym typeface="Arial"/>
            </a:endParaRPr>
          </a:p>
        </p:txBody>
      </p:sp>
      <p:grpSp>
        <p:nvGrpSpPr>
          <p:cNvPr id="403" name="Google Shape;403;p23"/>
          <p:cNvGrpSpPr/>
          <p:nvPr/>
        </p:nvGrpSpPr>
        <p:grpSpPr>
          <a:xfrm>
            <a:off x="2057522" y="5467995"/>
            <a:ext cx="595925" cy="340743"/>
            <a:chOff x="1764410" y="3795903"/>
            <a:chExt cx="504190" cy="288290"/>
          </a:xfrm>
        </p:grpSpPr>
        <p:sp>
          <p:nvSpPr>
            <p:cNvPr id="404" name="Google Shape;404;p23"/>
            <p:cNvSpPr/>
            <p:nvPr/>
          </p:nvSpPr>
          <p:spPr>
            <a:xfrm>
              <a:off x="1764410" y="3795903"/>
              <a:ext cx="504190" cy="288290"/>
            </a:xfrm>
            <a:custGeom>
              <a:rect b="b" l="l" r="r" t="t"/>
              <a:pathLst>
                <a:path extrusionOk="0" h="288289" w="504189">
                  <a:moveTo>
                    <a:pt x="359663" y="0"/>
                  </a:moveTo>
                  <a:lnTo>
                    <a:pt x="359663" y="72009"/>
                  </a:lnTo>
                  <a:lnTo>
                    <a:pt x="0" y="72009"/>
                  </a:lnTo>
                  <a:lnTo>
                    <a:pt x="0" y="216027"/>
                  </a:lnTo>
                  <a:lnTo>
                    <a:pt x="359663" y="216027"/>
                  </a:lnTo>
                  <a:lnTo>
                    <a:pt x="359663" y="288036"/>
                  </a:lnTo>
                  <a:lnTo>
                    <a:pt x="503681" y="144018"/>
                  </a:lnTo>
                  <a:lnTo>
                    <a:pt x="359663"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405" name="Google Shape;405;p23"/>
            <p:cNvSpPr/>
            <p:nvPr/>
          </p:nvSpPr>
          <p:spPr>
            <a:xfrm>
              <a:off x="1764410" y="3795903"/>
              <a:ext cx="504190" cy="288290"/>
            </a:xfrm>
            <a:custGeom>
              <a:rect b="b" l="l" r="r" t="t"/>
              <a:pathLst>
                <a:path extrusionOk="0" h="288289" w="504189">
                  <a:moveTo>
                    <a:pt x="0" y="72009"/>
                  </a:moveTo>
                  <a:lnTo>
                    <a:pt x="359663" y="72009"/>
                  </a:lnTo>
                  <a:lnTo>
                    <a:pt x="359663" y="0"/>
                  </a:lnTo>
                  <a:lnTo>
                    <a:pt x="503681" y="144018"/>
                  </a:lnTo>
                  <a:lnTo>
                    <a:pt x="359663" y="288036"/>
                  </a:lnTo>
                  <a:lnTo>
                    <a:pt x="359663" y="216027"/>
                  </a:lnTo>
                  <a:lnTo>
                    <a:pt x="0" y="216027"/>
                  </a:lnTo>
                  <a:lnTo>
                    <a:pt x="0" y="72009"/>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grpSp>
        <p:nvGrpSpPr>
          <p:cNvPr id="406" name="Google Shape;406;p23"/>
          <p:cNvGrpSpPr/>
          <p:nvPr/>
        </p:nvGrpSpPr>
        <p:grpSpPr>
          <a:xfrm>
            <a:off x="2745455" y="4404486"/>
            <a:ext cx="1472549" cy="1744693"/>
            <a:chOff x="2745455" y="4256872"/>
            <a:chExt cx="1472549" cy="1744693"/>
          </a:xfrm>
        </p:grpSpPr>
        <p:grpSp>
          <p:nvGrpSpPr>
            <p:cNvPr id="407" name="Google Shape;407;p23"/>
            <p:cNvGrpSpPr/>
            <p:nvPr/>
          </p:nvGrpSpPr>
          <p:grpSpPr>
            <a:xfrm>
              <a:off x="2766320" y="4809716"/>
              <a:ext cx="1447031" cy="1191849"/>
              <a:chOff x="2340482" y="3363848"/>
              <a:chExt cx="1224280" cy="1008380"/>
            </a:xfrm>
          </p:grpSpPr>
          <p:sp>
            <p:nvSpPr>
              <p:cNvPr id="408" name="Google Shape;408;p23"/>
              <p:cNvSpPr/>
              <p:nvPr/>
            </p:nvSpPr>
            <p:spPr>
              <a:xfrm>
                <a:off x="2340482" y="3363848"/>
                <a:ext cx="1224280" cy="1008380"/>
              </a:xfrm>
              <a:custGeom>
                <a:rect b="b" l="l" r="r" t="t"/>
                <a:pathLst>
                  <a:path extrusionOk="0" h="1008379" w="1224279">
                    <a:moveTo>
                      <a:pt x="1055751" y="0"/>
                    </a:moveTo>
                    <a:lnTo>
                      <a:pt x="168021" y="0"/>
                    </a:lnTo>
                    <a:lnTo>
                      <a:pt x="123339" y="5998"/>
                    </a:lnTo>
                    <a:lnTo>
                      <a:pt x="83199" y="22930"/>
                    </a:lnTo>
                    <a:lnTo>
                      <a:pt x="49196" y="49196"/>
                    </a:lnTo>
                    <a:lnTo>
                      <a:pt x="22930" y="83199"/>
                    </a:lnTo>
                    <a:lnTo>
                      <a:pt x="5998" y="123339"/>
                    </a:lnTo>
                    <a:lnTo>
                      <a:pt x="0" y="168020"/>
                    </a:lnTo>
                    <a:lnTo>
                      <a:pt x="0" y="840104"/>
                    </a:lnTo>
                    <a:lnTo>
                      <a:pt x="5998" y="884772"/>
                    </a:lnTo>
                    <a:lnTo>
                      <a:pt x="22930" y="924909"/>
                    </a:lnTo>
                    <a:lnTo>
                      <a:pt x="49196" y="958915"/>
                    </a:lnTo>
                    <a:lnTo>
                      <a:pt x="83199" y="985186"/>
                    </a:lnTo>
                    <a:lnTo>
                      <a:pt x="123339" y="1002124"/>
                    </a:lnTo>
                    <a:lnTo>
                      <a:pt x="168021" y="1008126"/>
                    </a:lnTo>
                    <a:lnTo>
                      <a:pt x="1055751" y="1008126"/>
                    </a:lnTo>
                    <a:lnTo>
                      <a:pt x="1100432" y="1002124"/>
                    </a:lnTo>
                    <a:lnTo>
                      <a:pt x="1140572" y="985186"/>
                    </a:lnTo>
                    <a:lnTo>
                      <a:pt x="1174575" y="958915"/>
                    </a:lnTo>
                    <a:lnTo>
                      <a:pt x="1200841" y="924909"/>
                    </a:lnTo>
                    <a:lnTo>
                      <a:pt x="1217773" y="884772"/>
                    </a:lnTo>
                    <a:lnTo>
                      <a:pt x="1223771" y="840104"/>
                    </a:lnTo>
                    <a:lnTo>
                      <a:pt x="1223771" y="168020"/>
                    </a:lnTo>
                    <a:lnTo>
                      <a:pt x="1217773" y="123339"/>
                    </a:lnTo>
                    <a:lnTo>
                      <a:pt x="1200841" y="83199"/>
                    </a:lnTo>
                    <a:lnTo>
                      <a:pt x="1174575" y="49196"/>
                    </a:lnTo>
                    <a:lnTo>
                      <a:pt x="1140572" y="22930"/>
                    </a:lnTo>
                    <a:lnTo>
                      <a:pt x="1100432" y="5998"/>
                    </a:lnTo>
                    <a:lnTo>
                      <a:pt x="1055751"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409" name="Google Shape;409;p23"/>
              <p:cNvSpPr/>
              <p:nvPr/>
            </p:nvSpPr>
            <p:spPr>
              <a:xfrm>
                <a:off x="2340482" y="3363848"/>
                <a:ext cx="1224280" cy="1008380"/>
              </a:xfrm>
              <a:custGeom>
                <a:rect b="b" l="l" r="r" t="t"/>
                <a:pathLst>
                  <a:path extrusionOk="0" h="1008379" w="1224279">
                    <a:moveTo>
                      <a:pt x="0" y="168020"/>
                    </a:moveTo>
                    <a:lnTo>
                      <a:pt x="5998" y="123339"/>
                    </a:lnTo>
                    <a:lnTo>
                      <a:pt x="22930" y="83199"/>
                    </a:lnTo>
                    <a:lnTo>
                      <a:pt x="49196" y="49196"/>
                    </a:lnTo>
                    <a:lnTo>
                      <a:pt x="83199" y="22930"/>
                    </a:lnTo>
                    <a:lnTo>
                      <a:pt x="123339" y="5998"/>
                    </a:lnTo>
                    <a:lnTo>
                      <a:pt x="168021" y="0"/>
                    </a:lnTo>
                    <a:lnTo>
                      <a:pt x="1055751" y="0"/>
                    </a:lnTo>
                    <a:lnTo>
                      <a:pt x="1100432" y="5998"/>
                    </a:lnTo>
                    <a:lnTo>
                      <a:pt x="1140572" y="22930"/>
                    </a:lnTo>
                    <a:lnTo>
                      <a:pt x="1174575" y="49196"/>
                    </a:lnTo>
                    <a:lnTo>
                      <a:pt x="1200841" y="83199"/>
                    </a:lnTo>
                    <a:lnTo>
                      <a:pt x="1217773" y="123339"/>
                    </a:lnTo>
                    <a:lnTo>
                      <a:pt x="1223771" y="168020"/>
                    </a:lnTo>
                    <a:lnTo>
                      <a:pt x="1223771" y="840104"/>
                    </a:lnTo>
                    <a:lnTo>
                      <a:pt x="1217773" y="884772"/>
                    </a:lnTo>
                    <a:lnTo>
                      <a:pt x="1200841" y="924909"/>
                    </a:lnTo>
                    <a:lnTo>
                      <a:pt x="1174575" y="958915"/>
                    </a:lnTo>
                    <a:lnTo>
                      <a:pt x="1140572" y="985186"/>
                    </a:lnTo>
                    <a:lnTo>
                      <a:pt x="1100432" y="1002124"/>
                    </a:lnTo>
                    <a:lnTo>
                      <a:pt x="1055751" y="1008126"/>
                    </a:lnTo>
                    <a:lnTo>
                      <a:pt x="168021" y="1008126"/>
                    </a:lnTo>
                    <a:lnTo>
                      <a:pt x="123339" y="1002124"/>
                    </a:lnTo>
                    <a:lnTo>
                      <a:pt x="83199" y="985186"/>
                    </a:lnTo>
                    <a:lnTo>
                      <a:pt x="49196" y="958915"/>
                    </a:lnTo>
                    <a:lnTo>
                      <a:pt x="22930" y="924909"/>
                    </a:lnTo>
                    <a:lnTo>
                      <a:pt x="5998" y="884772"/>
                    </a:lnTo>
                    <a:lnTo>
                      <a:pt x="0" y="840104"/>
                    </a:lnTo>
                    <a:lnTo>
                      <a:pt x="0" y="168020"/>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410" name="Google Shape;410;p23"/>
            <p:cNvSpPr txBox="1"/>
            <p:nvPr/>
          </p:nvSpPr>
          <p:spPr>
            <a:xfrm>
              <a:off x="2745455" y="4256872"/>
              <a:ext cx="1472549" cy="1477038"/>
            </a:xfrm>
            <a:prstGeom prst="rect">
              <a:avLst/>
            </a:prstGeom>
            <a:noFill/>
            <a:ln>
              <a:noFill/>
            </a:ln>
          </p:spPr>
          <p:txBody>
            <a:bodyPr anchorCtr="0" anchor="t" bIns="0" lIns="0" spcFirstLastPara="1" rIns="0" wrap="square" tIns="172600">
              <a:spAutoFit/>
            </a:bodyPr>
            <a:lstStyle/>
            <a:p>
              <a:pPr indent="0" lvl="0" marL="0" marR="0" rtl="0" algn="ctr">
                <a:spcBef>
                  <a:spcPts val="0"/>
                </a:spcBef>
                <a:spcAft>
                  <a:spcPts val="0"/>
                </a:spcAft>
                <a:buNone/>
              </a:pPr>
              <a:r>
                <a:rPr lang="es-ES" sz="2127">
                  <a:solidFill>
                    <a:schemeClr val="dk1"/>
                  </a:solidFill>
                  <a:latin typeface="Arial"/>
                  <a:ea typeface="Arial"/>
                  <a:cs typeface="Arial"/>
                  <a:sym typeface="Arial"/>
                </a:rPr>
                <a:t>RDD: lineas</a:t>
              </a:r>
              <a:endParaRPr sz="2127">
                <a:solidFill>
                  <a:schemeClr val="dk1"/>
                </a:solidFill>
                <a:latin typeface="Arial"/>
                <a:ea typeface="Arial"/>
                <a:cs typeface="Arial"/>
                <a:sym typeface="Arial"/>
              </a:endParaRPr>
            </a:p>
            <a:p>
              <a:pPr indent="0" lvl="0" marL="111075" marR="151602" rtl="0" algn="ctr">
                <a:spcBef>
                  <a:spcPts val="827"/>
                </a:spcBef>
                <a:spcAft>
                  <a:spcPts val="0"/>
                </a:spcAft>
                <a:buNone/>
              </a:pPr>
              <a:r>
                <a:rPr lang="es-ES" sz="1418">
                  <a:solidFill>
                    <a:schemeClr val="dk1"/>
                  </a:solidFill>
                  <a:latin typeface="Arial"/>
                  <a:ea typeface="Arial"/>
                  <a:cs typeface="Arial"/>
                  <a:sym typeface="Arial"/>
                </a:rPr>
                <a:t>“En un lugar”  “de la Mancha”  “de cuyo …”</a:t>
              </a:r>
              <a:endParaRPr sz="1418">
                <a:solidFill>
                  <a:schemeClr val="dk1"/>
                </a:solidFill>
                <a:latin typeface="Arial"/>
                <a:ea typeface="Arial"/>
                <a:cs typeface="Arial"/>
                <a:sym typeface="Arial"/>
              </a:endParaRPr>
            </a:p>
            <a:p>
              <a:pPr indent="0" lvl="0" marL="0" marR="40527" rtl="0" algn="ctr">
                <a:spcBef>
                  <a:spcPts val="0"/>
                </a:spcBef>
                <a:spcAft>
                  <a:spcPts val="0"/>
                </a:spcAft>
                <a:buNone/>
              </a:pPr>
              <a:r>
                <a:rPr lang="es-ES" sz="1418">
                  <a:solidFill>
                    <a:schemeClr val="dk1"/>
                  </a:solidFill>
                  <a:latin typeface="Arial"/>
                  <a:ea typeface="Arial"/>
                  <a:cs typeface="Arial"/>
                  <a:sym typeface="Arial"/>
                </a:rPr>
                <a:t>…</a:t>
              </a:r>
              <a:endParaRPr sz="1418">
                <a:solidFill>
                  <a:schemeClr val="dk1"/>
                </a:solidFill>
                <a:latin typeface="Arial"/>
                <a:ea typeface="Arial"/>
                <a:cs typeface="Arial"/>
                <a:sym typeface="Arial"/>
              </a:endParaRPr>
            </a:p>
          </p:txBody>
        </p:sp>
      </p:grpSp>
      <p:grpSp>
        <p:nvGrpSpPr>
          <p:cNvPr id="411" name="Google Shape;411;p23"/>
          <p:cNvGrpSpPr/>
          <p:nvPr/>
        </p:nvGrpSpPr>
        <p:grpSpPr>
          <a:xfrm>
            <a:off x="4439477" y="5477901"/>
            <a:ext cx="595925" cy="340743"/>
            <a:chOff x="3648836" y="3804284"/>
            <a:chExt cx="504190" cy="288290"/>
          </a:xfrm>
        </p:grpSpPr>
        <p:sp>
          <p:nvSpPr>
            <p:cNvPr id="412" name="Google Shape;412;p23"/>
            <p:cNvSpPr/>
            <p:nvPr/>
          </p:nvSpPr>
          <p:spPr>
            <a:xfrm>
              <a:off x="3648836" y="3804284"/>
              <a:ext cx="504190" cy="288290"/>
            </a:xfrm>
            <a:custGeom>
              <a:rect b="b" l="l" r="r" t="t"/>
              <a:pathLst>
                <a:path extrusionOk="0" h="288289" w="504189">
                  <a:moveTo>
                    <a:pt x="359663" y="0"/>
                  </a:moveTo>
                  <a:lnTo>
                    <a:pt x="359663" y="72008"/>
                  </a:lnTo>
                  <a:lnTo>
                    <a:pt x="0" y="72008"/>
                  </a:lnTo>
                  <a:lnTo>
                    <a:pt x="0" y="216026"/>
                  </a:lnTo>
                  <a:lnTo>
                    <a:pt x="359663" y="216026"/>
                  </a:lnTo>
                  <a:lnTo>
                    <a:pt x="359663" y="288035"/>
                  </a:lnTo>
                  <a:lnTo>
                    <a:pt x="503682" y="144017"/>
                  </a:lnTo>
                  <a:lnTo>
                    <a:pt x="359663"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413" name="Google Shape;413;p23"/>
            <p:cNvSpPr/>
            <p:nvPr/>
          </p:nvSpPr>
          <p:spPr>
            <a:xfrm>
              <a:off x="3648836" y="3804284"/>
              <a:ext cx="504190" cy="288290"/>
            </a:xfrm>
            <a:custGeom>
              <a:rect b="b" l="l" r="r" t="t"/>
              <a:pathLst>
                <a:path extrusionOk="0" h="288289" w="504189">
                  <a:moveTo>
                    <a:pt x="0" y="72008"/>
                  </a:moveTo>
                  <a:lnTo>
                    <a:pt x="359663" y="72008"/>
                  </a:lnTo>
                  <a:lnTo>
                    <a:pt x="359663" y="0"/>
                  </a:lnTo>
                  <a:lnTo>
                    <a:pt x="503682" y="144017"/>
                  </a:lnTo>
                  <a:lnTo>
                    <a:pt x="359663" y="288035"/>
                  </a:lnTo>
                  <a:lnTo>
                    <a:pt x="359663" y="216026"/>
                  </a:lnTo>
                  <a:lnTo>
                    <a:pt x="0" y="216026"/>
                  </a:lnTo>
                  <a:lnTo>
                    <a:pt x="0" y="72008"/>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grpSp>
        <p:nvGrpSpPr>
          <p:cNvPr id="414" name="Google Shape;414;p23"/>
          <p:cNvGrpSpPr/>
          <p:nvPr/>
        </p:nvGrpSpPr>
        <p:grpSpPr>
          <a:xfrm>
            <a:off x="8589031" y="4961147"/>
            <a:ext cx="1447031" cy="1191849"/>
            <a:chOff x="4224909" y="3372230"/>
            <a:chExt cx="1224280" cy="1008380"/>
          </a:xfrm>
        </p:grpSpPr>
        <p:sp>
          <p:nvSpPr>
            <p:cNvPr id="415" name="Google Shape;415;p23"/>
            <p:cNvSpPr/>
            <p:nvPr/>
          </p:nvSpPr>
          <p:spPr>
            <a:xfrm>
              <a:off x="4224909" y="3372230"/>
              <a:ext cx="1224280" cy="1008380"/>
            </a:xfrm>
            <a:custGeom>
              <a:rect b="b" l="l" r="r" t="t"/>
              <a:pathLst>
                <a:path extrusionOk="0" h="1008379" w="1224279">
                  <a:moveTo>
                    <a:pt x="1055751" y="0"/>
                  </a:moveTo>
                  <a:lnTo>
                    <a:pt x="168020" y="0"/>
                  </a:lnTo>
                  <a:lnTo>
                    <a:pt x="123339" y="5998"/>
                  </a:lnTo>
                  <a:lnTo>
                    <a:pt x="83199" y="22930"/>
                  </a:lnTo>
                  <a:lnTo>
                    <a:pt x="49196" y="49196"/>
                  </a:lnTo>
                  <a:lnTo>
                    <a:pt x="22930" y="83199"/>
                  </a:lnTo>
                  <a:lnTo>
                    <a:pt x="5998" y="123339"/>
                  </a:lnTo>
                  <a:lnTo>
                    <a:pt x="0" y="168021"/>
                  </a:lnTo>
                  <a:lnTo>
                    <a:pt x="0" y="840105"/>
                  </a:lnTo>
                  <a:lnTo>
                    <a:pt x="5998" y="884772"/>
                  </a:lnTo>
                  <a:lnTo>
                    <a:pt x="22930" y="924909"/>
                  </a:lnTo>
                  <a:lnTo>
                    <a:pt x="49196" y="958915"/>
                  </a:lnTo>
                  <a:lnTo>
                    <a:pt x="83199" y="985186"/>
                  </a:lnTo>
                  <a:lnTo>
                    <a:pt x="123339" y="1002124"/>
                  </a:lnTo>
                  <a:lnTo>
                    <a:pt x="168020" y="1008126"/>
                  </a:lnTo>
                  <a:lnTo>
                    <a:pt x="1055751" y="1008126"/>
                  </a:lnTo>
                  <a:lnTo>
                    <a:pt x="1100432" y="1002124"/>
                  </a:lnTo>
                  <a:lnTo>
                    <a:pt x="1140572" y="985186"/>
                  </a:lnTo>
                  <a:lnTo>
                    <a:pt x="1174575" y="958915"/>
                  </a:lnTo>
                  <a:lnTo>
                    <a:pt x="1200841" y="924909"/>
                  </a:lnTo>
                  <a:lnTo>
                    <a:pt x="1217773" y="884772"/>
                  </a:lnTo>
                  <a:lnTo>
                    <a:pt x="1223771" y="840105"/>
                  </a:lnTo>
                  <a:lnTo>
                    <a:pt x="1223771" y="168021"/>
                  </a:lnTo>
                  <a:lnTo>
                    <a:pt x="1217773" y="123339"/>
                  </a:lnTo>
                  <a:lnTo>
                    <a:pt x="1200841" y="83199"/>
                  </a:lnTo>
                  <a:lnTo>
                    <a:pt x="1174575" y="49196"/>
                  </a:lnTo>
                  <a:lnTo>
                    <a:pt x="1140572" y="22930"/>
                  </a:lnTo>
                  <a:lnTo>
                    <a:pt x="1100432" y="5998"/>
                  </a:lnTo>
                  <a:lnTo>
                    <a:pt x="1055751"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416" name="Google Shape;416;p23"/>
            <p:cNvSpPr/>
            <p:nvPr/>
          </p:nvSpPr>
          <p:spPr>
            <a:xfrm>
              <a:off x="4224909" y="3372230"/>
              <a:ext cx="1224280" cy="1008380"/>
            </a:xfrm>
            <a:custGeom>
              <a:rect b="b" l="l" r="r" t="t"/>
              <a:pathLst>
                <a:path extrusionOk="0" h="1008379" w="1224279">
                  <a:moveTo>
                    <a:pt x="0" y="168021"/>
                  </a:moveTo>
                  <a:lnTo>
                    <a:pt x="5998" y="123339"/>
                  </a:lnTo>
                  <a:lnTo>
                    <a:pt x="22930" y="83199"/>
                  </a:lnTo>
                  <a:lnTo>
                    <a:pt x="49196" y="49196"/>
                  </a:lnTo>
                  <a:lnTo>
                    <a:pt x="83199" y="22930"/>
                  </a:lnTo>
                  <a:lnTo>
                    <a:pt x="123339" y="5998"/>
                  </a:lnTo>
                  <a:lnTo>
                    <a:pt x="168020" y="0"/>
                  </a:lnTo>
                  <a:lnTo>
                    <a:pt x="1055751" y="0"/>
                  </a:lnTo>
                  <a:lnTo>
                    <a:pt x="1100432" y="5998"/>
                  </a:lnTo>
                  <a:lnTo>
                    <a:pt x="1140572" y="22930"/>
                  </a:lnTo>
                  <a:lnTo>
                    <a:pt x="1174575" y="49196"/>
                  </a:lnTo>
                  <a:lnTo>
                    <a:pt x="1200841" y="83199"/>
                  </a:lnTo>
                  <a:lnTo>
                    <a:pt x="1217773" y="123339"/>
                  </a:lnTo>
                  <a:lnTo>
                    <a:pt x="1223771" y="168021"/>
                  </a:lnTo>
                  <a:lnTo>
                    <a:pt x="1223771" y="840105"/>
                  </a:lnTo>
                  <a:lnTo>
                    <a:pt x="1217773" y="884772"/>
                  </a:lnTo>
                  <a:lnTo>
                    <a:pt x="1200841" y="924909"/>
                  </a:lnTo>
                  <a:lnTo>
                    <a:pt x="1174575" y="958915"/>
                  </a:lnTo>
                  <a:lnTo>
                    <a:pt x="1140572" y="985186"/>
                  </a:lnTo>
                  <a:lnTo>
                    <a:pt x="1100432" y="1002124"/>
                  </a:lnTo>
                  <a:lnTo>
                    <a:pt x="1055751" y="1008126"/>
                  </a:lnTo>
                  <a:lnTo>
                    <a:pt x="168020" y="1008126"/>
                  </a:lnTo>
                  <a:lnTo>
                    <a:pt x="123339" y="1002124"/>
                  </a:lnTo>
                  <a:lnTo>
                    <a:pt x="83199" y="985186"/>
                  </a:lnTo>
                  <a:lnTo>
                    <a:pt x="49196" y="958915"/>
                  </a:lnTo>
                  <a:lnTo>
                    <a:pt x="22930" y="924909"/>
                  </a:lnTo>
                  <a:lnTo>
                    <a:pt x="5998" y="884772"/>
                  </a:lnTo>
                  <a:lnTo>
                    <a:pt x="0" y="840105"/>
                  </a:lnTo>
                  <a:lnTo>
                    <a:pt x="0" y="168021"/>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417" name="Google Shape;417;p23"/>
          <p:cNvSpPr txBox="1"/>
          <p:nvPr/>
        </p:nvSpPr>
        <p:spPr>
          <a:xfrm>
            <a:off x="7984988" y="4427002"/>
            <a:ext cx="2633836" cy="1463396"/>
          </a:xfrm>
          <a:prstGeom prst="rect">
            <a:avLst/>
          </a:prstGeom>
          <a:noFill/>
          <a:ln>
            <a:noFill/>
          </a:ln>
        </p:spPr>
        <p:txBody>
          <a:bodyPr anchorCtr="0" anchor="t" bIns="0" lIns="0" spcFirstLastPara="1" rIns="0" wrap="square" tIns="159100">
            <a:spAutoFit/>
          </a:bodyPr>
          <a:lstStyle/>
          <a:p>
            <a:pPr indent="0" lvl="0" marL="15010" marR="0" rtl="0" algn="l">
              <a:spcBef>
                <a:spcPts val="0"/>
              </a:spcBef>
              <a:spcAft>
                <a:spcPts val="0"/>
              </a:spcAft>
              <a:buNone/>
            </a:pPr>
            <a:r>
              <a:rPr lang="es-ES" sz="2127">
                <a:solidFill>
                  <a:schemeClr val="dk1"/>
                </a:solidFill>
                <a:latin typeface="Arial"/>
                <a:ea typeface="Arial"/>
                <a:cs typeface="Arial"/>
                <a:sym typeface="Arial"/>
              </a:rPr>
              <a:t>RDD: num palabras</a:t>
            </a:r>
            <a:endParaRPr sz="2127">
              <a:solidFill>
                <a:schemeClr val="dk1"/>
              </a:solidFill>
              <a:latin typeface="Arial"/>
              <a:ea typeface="Arial"/>
              <a:cs typeface="Arial"/>
              <a:sym typeface="Arial"/>
            </a:endParaRPr>
          </a:p>
          <a:p>
            <a:pPr indent="0" lvl="0" marL="0" marR="68296" rtl="0" algn="ctr">
              <a:spcBef>
                <a:spcPts val="756"/>
              </a:spcBef>
              <a:spcAft>
                <a:spcPts val="0"/>
              </a:spcAft>
              <a:buNone/>
            </a:pPr>
            <a:r>
              <a:rPr lang="es-ES" sz="1418">
                <a:solidFill>
                  <a:schemeClr val="dk1"/>
                </a:solidFill>
                <a:latin typeface="Arial"/>
                <a:ea typeface="Arial"/>
                <a:cs typeface="Arial"/>
                <a:sym typeface="Arial"/>
              </a:rPr>
              <a:t>11</a:t>
            </a:r>
            <a:endParaRPr sz="1418">
              <a:solidFill>
                <a:schemeClr val="dk1"/>
              </a:solidFill>
              <a:latin typeface="Arial"/>
              <a:ea typeface="Arial"/>
              <a:cs typeface="Arial"/>
              <a:sym typeface="Arial"/>
            </a:endParaRPr>
          </a:p>
          <a:p>
            <a:pPr indent="0" lvl="0" marL="0" marR="55537" rtl="0" algn="ctr">
              <a:spcBef>
                <a:spcPts val="0"/>
              </a:spcBef>
              <a:spcAft>
                <a:spcPts val="0"/>
              </a:spcAft>
              <a:buNone/>
            </a:pPr>
            <a:r>
              <a:rPr lang="es-ES" sz="1418">
                <a:solidFill>
                  <a:schemeClr val="dk1"/>
                </a:solidFill>
                <a:latin typeface="Arial"/>
                <a:ea typeface="Arial"/>
                <a:cs typeface="Arial"/>
                <a:sym typeface="Arial"/>
              </a:rPr>
              <a:t>12</a:t>
            </a:r>
            <a:endParaRPr sz="1418">
              <a:solidFill>
                <a:schemeClr val="dk1"/>
              </a:solidFill>
              <a:latin typeface="Arial"/>
              <a:ea typeface="Arial"/>
              <a:cs typeface="Arial"/>
              <a:sym typeface="Arial"/>
            </a:endParaRPr>
          </a:p>
          <a:p>
            <a:pPr indent="0" lvl="0" marL="0" marR="68296" rtl="0" algn="ctr">
              <a:spcBef>
                <a:spcPts val="0"/>
              </a:spcBef>
              <a:spcAft>
                <a:spcPts val="0"/>
              </a:spcAft>
              <a:buNone/>
            </a:pPr>
            <a:r>
              <a:rPr lang="es-ES" sz="1418">
                <a:solidFill>
                  <a:schemeClr val="dk1"/>
                </a:solidFill>
                <a:latin typeface="Arial"/>
                <a:ea typeface="Arial"/>
                <a:cs typeface="Arial"/>
                <a:sym typeface="Arial"/>
              </a:rPr>
              <a:t>11</a:t>
            </a:r>
            <a:endParaRPr sz="1418">
              <a:solidFill>
                <a:schemeClr val="dk1"/>
              </a:solidFill>
              <a:latin typeface="Arial"/>
              <a:ea typeface="Arial"/>
              <a:cs typeface="Arial"/>
              <a:sym typeface="Arial"/>
            </a:endParaRPr>
          </a:p>
          <a:p>
            <a:pPr indent="0" lvl="0" marL="0" marR="55537" rtl="0" algn="ctr">
              <a:spcBef>
                <a:spcPts val="0"/>
              </a:spcBef>
              <a:spcAft>
                <a:spcPts val="0"/>
              </a:spcAft>
              <a:buNone/>
            </a:pPr>
            <a:r>
              <a:rPr lang="es-ES" sz="1418">
                <a:solidFill>
                  <a:schemeClr val="dk1"/>
                </a:solidFill>
                <a:latin typeface="Arial"/>
                <a:ea typeface="Arial"/>
                <a:cs typeface="Arial"/>
                <a:sym typeface="Arial"/>
              </a:rPr>
              <a:t>…</a:t>
            </a:r>
            <a:endParaRPr sz="1418">
              <a:solidFill>
                <a:schemeClr val="dk1"/>
              </a:solidFill>
              <a:latin typeface="Arial"/>
              <a:ea typeface="Arial"/>
              <a:cs typeface="Arial"/>
              <a:sym typeface="Arial"/>
            </a:endParaRPr>
          </a:p>
        </p:txBody>
      </p:sp>
      <p:sp>
        <p:nvSpPr>
          <p:cNvPr id="418" name="Google Shape;418;p23"/>
          <p:cNvSpPr txBox="1"/>
          <p:nvPr/>
        </p:nvSpPr>
        <p:spPr>
          <a:xfrm>
            <a:off x="5118098" y="6747280"/>
            <a:ext cx="2857520" cy="507600"/>
          </a:xfrm>
          <a:prstGeom prst="rect">
            <a:avLst/>
          </a:prstGeom>
          <a:noFill/>
          <a:ln>
            <a:noFill/>
          </a:ln>
        </p:spPr>
        <p:txBody>
          <a:bodyPr anchorCtr="0" anchor="t" bIns="0" lIns="0" spcFirstLastPara="1" rIns="0" wrap="square" tIns="15000">
            <a:spAutoFit/>
          </a:bodyPr>
          <a:lstStyle/>
          <a:p>
            <a:pPr indent="0" lvl="0" marL="15010" marR="0" rtl="0" algn="l">
              <a:spcBef>
                <a:spcPts val="0"/>
              </a:spcBef>
              <a:spcAft>
                <a:spcPts val="0"/>
              </a:spcAft>
              <a:buNone/>
            </a:pPr>
            <a:r>
              <a:rPr lang="es-ES" sz="3200">
                <a:solidFill>
                  <a:schemeClr val="dk1"/>
                </a:solidFill>
                <a:latin typeface="Calibri"/>
                <a:ea typeface="Calibri"/>
                <a:cs typeface="Calibri"/>
                <a:sym typeface="Calibri"/>
              </a:rPr>
              <a:t>total_palabras</a:t>
            </a:r>
            <a:endParaRPr sz="2800">
              <a:solidFill>
                <a:schemeClr val="dk1"/>
              </a:solidFill>
              <a:latin typeface="Arial"/>
              <a:ea typeface="Arial"/>
              <a:cs typeface="Arial"/>
              <a:sym typeface="Arial"/>
            </a:endParaRPr>
          </a:p>
        </p:txBody>
      </p:sp>
      <p:grpSp>
        <p:nvGrpSpPr>
          <p:cNvPr id="419" name="Google Shape;419;p23"/>
          <p:cNvGrpSpPr/>
          <p:nvPr/>
        </p:nvGrpSpPr>
        <p:grpSpPr>
          <a:xfrm>
            <a:off x="5293202" y="4961147"/>
            <a:ext cx="1713589" cy="1191849"/>
            <a:chOff x="2340482" y="3363848"/>
            <a:chExt cx="1224280" cy="1008380"/>
          </a:xfrm>
        </p:grpSpPr>
        <p:sp>
          <p:nvSpPr>
            <p:cNvPr id="420" name="Google Shape;420;p23"/>
            <p:cNvSpPr/>
            <p:nvPr/>
          </p:nvSpPr>
          <p:spPr>
            <a:xfrm>
              <a:off x="2340482" y="3363848"/>
              <a:ext cx="1224280" cy="1008380"/>
            </a:xfrm>
            <a:custGeom>
              <a:rect b="b" l="l" r="r" t="t"/>
              <a:pathLst>
                <a:path extrusionOk="0" h="1008379" w="1224279">
                  <a:moveTo>
                    <a:pt x="1055751" y="0"/>
                  </a:moveTo>
                  <a:lnTo>
                    <a:pt x="168021" y="0"/>
                  </a:lnTo>
                  <a:lnTo>
                    <a:pt x="123339" y="5998"/>
                  </a:lnTo>
                  <a:lnTo>
                    <a:pt x="83199" y="22930"/>
                  </a:lnTo>
                  <a:lnTo>
                    <a:pt x="49196" y="49196"/>
                  </a:lnTo>
                  <a:lnTo>
                    <a:pt x="22930" y="83199"/>
                  </a:lnTo>
                  <a:lnTo>
                    <a:pt x="5998" y="123339"/>
                  </a:lnTo>
                  <a:lnTo>
                    <a:pt x="0" y="168020"/>
                  </a:lnTo>
                  <a:lnTo>
                    <a:pt x="0" y="840104"/>
                  </a:lnTo>
                  <a:lnTo>
                    <a:pt x="5998" y="884772"/>
                  </a:lnTo>
                  <a:lnTo>
                    <a:pt x="22930" y="924909"/>
                  </a:lnTo>
                  <a:lnTo>
                    <a:pt x="49196" y="958915"/>
                  </a:lnTo>
                  <a:lnTo>
                    <a:pt x="83199" y="985186"/>
                  </a:lnTo>
                  <a:lnTo>
                    <a:pt x="123339" y="1002124"/>
                  </a:lnTo>
                  <a:lnTo>
                    <a:pt x="168021" y="1008126"/>
                  </a:lnTo>
                  <a:lnTo>
                    <a:pt x="1055751" y="1008126"/>
                  </a:lnTo>
                  <a:lnTo>
                    <a:pt x="1100432" y="1002124"/>
                  </a:lnTo>
                  <a:lnTo>
                    <a:pt x="1140572" y="985186"/>
                  </a:lnTo>
                  <a:lnTo>
                    <a:pt x="1174575" y="958915"/>
                  </a:lnTo>
                  <a:lnTo>
                    <a:pt x="1200841" y="924909"/>
                  </a:lnTo>
                  <a:lnTo>
                    <a:pt x="1217773" y="884772"/>
                  </a:lnTo>
                  <a:lnTo>
                    <a:pt x="1223771" y="840104"/>
                  </a:lnTo>
                  <a:lnTo>
                    <a:pt x="1223771" y="168020"/>
                  </a:lnTo>
                  <a:lnTo>
                    <a:pt x="1217773" y="123339"/>
                  </a:lnTo>
                  <a:lnTo>
                    <a:pt x="1200841" y="83199"/>
                  </a:lnTo>
                  <a:lnTo>
                    <a:pt x="1174575" y="49196"/>
                  </a:lnTo>
                  <a:lnTo>
                    <a:pt x="1140572" y="22930"/>
                  </a:lnTo>
                  <a:lnTo>
                    <a:pt x="1100432" y="5998"/>
                  </a:lnTo>
                  <a:lnTo>
                    <a:pt x="1055751"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421" name="Google Shape;421;p23"/>
            <p:cNvSpPr/>
            <p:nvPr/>
          </p:nvSpPr>
          <p:spPr>
            <a:xfrm>
              <a:off x="2340482" y="3363848"/>
              <a:ext cx="1224280" cy="1008380"/>
            </a:xfrm>
            <a:custGeom>
              <a:rect b="b" l="l" r="r" t="t"/>
              <a:pathLst>
                <a:path extrusionOk="0" h="1008379" w="1224279">
                  <a:moveTo>
                    <a:pt x="0" y="168020"/>
                  </a:moveTo>
                  <a:lnTo>
                    <a:pt x="5998" y="123339"/>
                  </a:lnTo>
                  <a:lnTo>
                    <a:pt x="22930" y="83199"/>
                  </a:lnTo>
                  <a:lnTo>
                    <a:pt x="49196" y="49196"/>
                  </a:lnTo>
                  <a:lnTo>
                    <a:pt x="83199" y="22930"/>
                  </a:lnTo>
                  <a:lnTo>
                    <a:pt x="123339" y="5998"/>
                  </a:lnTo>
                  <a:lnTo>
                    <a:pt x="168021" y="0"/>
                  </a:lnTo>
                  <a:lnTo>
                    <a:pt x="1055751" y="0"/>
                  </a:lnTo>
                  <a:lnTo>
                    <a:pt x="1100432" y="5998"/>
                  </a:lnTo>
                  <a:lnTo>
                    <a:pt x="1140572" y="22930"/>
                  </a:lnTo>
                  <a:lnTo>
                    <a:pt x="1174575" y="49196"/>
                  </a:lnTo>
                  <a:lnTo>
                    <a:pt x="1200841" y="83199"/>
                  </a:lnTo>
                  <a:lnTo>
                    <a:pt x="1217773" y="123339"/>
                  </a:lnTo>
                  <a:lnTo>
                    <a:pt x="1223771" y="168020"/>
                  </a:lnTo>
                  <a:lnTo>
                    <a:pt x="1223771" y="840104"/>
                  </a:lnTo>
                  <a:lnTo>
                    <a:pt x="1217773" y="884772"/>
                  </a:lnTo>
                  <a:lnTo>
                    <a:pt x="1200841" y="924909"/>
                  </a:lnTo>
                  <a:lnTo>
                    <a:pt x="1174575" y="958915"/>
                  </a:lnTo>
                  <a:lnTo>
                    <a:pt x="1140572" y="985186"/>
                  </a:lnTo>
                  <a:lnTo>
                    <a:pt x="1100432" y="1002124"/>
                  </a:lnTo>
                  <a:lnTo>
                    <a:pt x="1055751" y="1008126"/>
                  </a:lnTo>
                  <a:lnTo>
                    <a:pt x="168021" y="1008126"/>
                  </a:lnTo>
                  <a:lnTo>
                    <a:pt x="123339" y="1002124"/>
                  </a:lnTo>
                  <a:lnTo>
                    <a:pt x="83199" y="985186"/>
                  </a:lnTo>
                  <a:lnTo>
                    <a:pt x="49196" y="958915"/>
                  </a:lnTo>
                  <a:lnTo>
                    <a:pt x="22930" y="924909"/>
                  </a:lnTo>
                  <a:lnTo>
                    <a:pt x="5998" y="884772"/>
                  </a:lnTo>
                  <a:lnTo>
                    <a:pt x="0" y="840104"/>
                  </a:lnTo>
                  <a:lnTo>
                    <a:pt x="0" y="168020"/>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422" name="Google Shape;422;p23"/>
          <p:cNvSpPr txBox="1"/>
          <p:nvPr/>
        </p:nvSpPr>
        <p:spPr>
          <a:xfrm>
            <a:off x="4832346" y="4378304"/>
            <a:ext cx="2786082" cy="1682222"/>
          </a:xfrm>
          <a:prstGeom prst="rect">
            <a:avLst/>
          </a:prstGeom>
          <a:noFill/>
          <a:ln>
            <a:noFill/>
          </a:ln>
        </p:spPr>
        <p:txBody>
          <a:bodyPr anchorCtr="0" anchor="t" bIns="0" lIns="0" spcFirstLastPara="1" rIns="0" wrap="square" tIns="172600">
            <a:spAutoFit/>
          </a:bodyPr>
          <a:lstStyle/>
          <a:p>
            <a:pPr indent="0" lvl="0" marL="0" marR="0" rtl="0" algn="ctr">
              <a:spcBef>
                <a:spcPts val="0"/>
              </a:spcBef>
              <a:spcAft>
                <a:spcPts val="0"/>
              </a:spcAft>
              <a:buNone/>
            </a:pPr>
            <a:r>
              <a:rPr lang="es-ES" sz="2127">
                <a:solidFill>
                  <a:schemeClr val="dk1"/>
                </a:solidFill>
                <a:latin typeface="Arial"/>
                <a:ea typeface="Arial"/>
                <a:cs typeface="Arial"/>
                <a:sym typeface="Arial"/>
              </a:rPr>
              <a:t>RDD: separar palabras</a:t>
            </a:r>
            <a:endParaRPr sz="2127">
              <a:solidFill>
                <a:schemeClr val="dk1"/>
              </a:solidFill>
              <a:latin typeface="Arial"/>
              <a:ea typeface="Arial"/>
              <a:cs typeface="Arial"/>
              <a:sym typeface="Arial"/>
            </a:endParaRPr>
          </a:p>
          <a:p>
            <a:pPr indent="0" lvl="0" marL="111075" marR="151602" rtl="0" algn="ctr">
              <a:spcBef>
                <a:spcPts val="827"/>
              </a:spcBef>
              <a:spcAft>
                <a:spcPts val="0"/>
              </a:spcAft>
              <a:buNone/>
            </a:pPr>
            <a:r>
              <a:rPr lang="es-ES" sz="1418">
                <a:solidFill>
                  <a:schemeClr val="dk1"/>
                </a:solidFill>
                <a:latin typeface="Arial"/>
                <a:ea typeface="Arial"/>
                <a:cs typeface="Arial"/>
                <a:sym typeface="Arial"/>
              </a:rPr>
              <a:t>[“En“, “un“,” lugar”] , </a:t>
            </a:r>
            <a:endParaRPr/>
          </a:p>
          <a:p>
            <a:pPr indent="0" lvl="0" marL="111075" marR="151602" rtl="0" algn="ctr">
              <a:spcBef>
                <a:spcPts val="827"/>
              </a:spcBef>
              <a:spcAft>
                <a:spcPts val="0"/>
              </a:spcAft>
              <a:buNone/>
            </a:pPr>
            <a:r>
              <a:rPr lang="es-ES" sz="1418">
                <a:solidFill>
                  <a:schemeClr val="dk1"/>
                </a:solidFill>
                <a:latin typeface="Arial"/>
                <a:ea typeface="Arial"/>
                <a:cs typeface="Arial"/>
                <a:sym typeface="Arial"/>
              </a:rPr>
              <a:t>  [“de“,” la“,”Mancha”] ,</a:t>
            </a:r>
            <a:endParaRPr/>
          </a:p>
          <a:p>
            <a:pPr indent="0" lvl="0" marL="111075" marR="151602" rtl="0" algn="ctr">
              <a:spcBef>
                <a:spcPts val="827"/>
              </a:spcBef>
              <a:spcAft>
                <a:spcPts val="0"/>
              </a:spcAft>
              <a:buNone/>
            </a:pPr>
            <a:r>
              <a:rPr lang="es-ES" sz="1418">
                <a:solidFill>
                  <a:schemeClr val="dk1"/>
                </a:solidFill>
                <a:latin typeface="Arial"/>
                <a:ea typeface="Arial"/>
                <a:cs typeface="Arial"/>
                <a:sym typeface="Arial"/>
              </a:rPr>
              <a:t>[  “de“,”cuyo“, …]</a:t>
            </a:r>
            <a:endParaRPr sz="1418">
              <a:solidFill>
                <a:schemeClr val="dk1"/>
              </a:solidFill>
              <a:latin typeface="Arial"/>
              <a:ea typeface="Arial"/>
              <a:cs typeface="Arial"/>
              <a:sym typeface="Arial"/>
            </a:endParaRPr>
          </a:p>
          <a:p>
            <a:pPr indent="0" lvl="0" marL="0" marR="40527" rtl="0" algn="ctr">
              <a:spcBef>
                <a:spcPts val="0"/>
              </a:spcBef>
              <a:spcAft>
                <a:spcPts val="0"/>
              </a:spcAft>
              <a:buNone/>
            </a:pPr>
            <a:r>
              <a:rPr lang="es-ES" sz="1418">
                <a:solidFill>
                  <a:schemeClr val="dk1"/>
                </a:solidFill>
                <a:latin typeface="Arial"/>
                <a:ea typeface="Arial"/>
                <a:cs typeface="Arial"/>
                <a:sym typeface="Arial"/>
              </a:rPr>
              <a:t>…</a:t>
            </a:r>
            <a:endParaRPr sz="1418">
              <a:solidFill>
                <a:schemeClr val="dk1"/>
              </a:solidFill>
              <a:latin typeface="Arial"/>
              <a:ea typeface="Arial"/>
              <a:cs typeface="Arial"/>
              <a:sym typeface="Arial"/>
            </a:endParaRPr>
          </a:p>
        </p:txBody>
      </p:sp>
      <p:grpSp>
        <p:nvGrpSpPr>
          <p:cNvPr id="423" name="Google Shape;423;p23"/>
          <p:cNvGrpSpPr/>
          <p:nvPr/>
        </p:nvGrpSpPr>
        <p:grpSpPr>
          <a:xfrm>
            <a:off x="7486810" y="5461132"/>
            <a:ext cx="595925" cy="340743"/>
            <a:chOff x="3648836" y="3804284"/>
            <a:chExt cx="504190" cy="288290"/>
          </a:xfrm>
        </p:grpSpPr>
        <p:sp>
          <p:nvSpPr>
            <p:cNvPr id="424" name="Google Shape;424;p23"/>
            <p:cNvSpPr/>
            <p:nvPr/>
          </p:nvSpPr>
          <p:spPr>
            <a:xfrm>
              <a:off x="3648836" y="3804284"/>
              <a:ext cx="504190" cy="288290"/>
            </a:xfrm>
            <a:custGeom>
              <a:rect b="b" l="l" r="r" t="t"/>
              <a:pathLst>
                <a:path extrusionOk="0" h="288289" w="504189">
                  <a:moveTo>
                    <a:pt x="359663" y="0"/>
                  </a:moveTo>
                  <a:lnTo>
                    <a:pt x="359663" y="72008"/>
                  </a:lnTo>
                  <a:lnTo>
                    <a:pt x="0" y="72008"/>
                  </a:lnTo>
                  <a:lnTo>
                    <a:pt x="0" y="216026"/>
                  </a:lnTo>
                  <a:lnTo>
                    <a:pt x="359663" y="216026"/>
                  </a:lnTo>
                  <a:lnTo>
                    <a:pt x="359663" y="288035"/>
                  </a:lnTo>
                  <a:lnTo>
                    <a:pt x="503682" y="144017"/>
                  </a:lnTo>
                  <a:lnTo>
                    <a:pt x="359663"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425" name="Google Shape;425;p23"/>
            <p:cNvSpPr/>
            <p:nvPr/>
          </p:nvSpPr>
          <p:spPr>
            <a:xfrm>
              <a:off x="3648836" y="3804284"/>
              <a:ext cx="504190" cy="288290"/>
            </a:xfrm>
            <a:custGeom>
              <a:rect b="b" l="l" r="r" t="t"/>
              <a:pathLst>
                <a:path extrusionOk="0" h="288289" w="504189">
                  <a:moveTo>
                    <a:pt x="0" y="72008"/>
                  </a:moveTo>
                  <a:lnTo>
                    <a:pt x="359663" y="72008"/>
                  </a:lnTo>
                  <a:lnTo>
                    <a:pt x="359663" y="0"/>
                  </a:lnTo>
                  <a:lnTo>
                    <a:pt x="503682" y="144017"/>
                  </a:lnTo>
                  <a:lnTo>
                    <a:pt x="359663" y="288035"/>
                  </a:lnTo>
                  <a:lnTo>
                    <a:pt x="359663" y="216026"/>
                  </a:lnTo>
                  <a:lnTo>
                    <a:pt x="0" y="216026"/>
                  </a:lnTo>
                  <a:lnTo>
                    <a:pt x="0" y="72008"/>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426" name="Google Shape;426;p23"/>
          <p:cNvSpPr/>
          <p:nvPr/>
        </p:nvSpPr>
        <p:spPr>
          <a:xfrm>
            <a:off x="2403454" y="6977533"/>
            <a:ext cx="2286016" cy="134472"/>
          </a:xfrm>
          <a:custGeom>
            <a:rect b="b" l="l" r="r" t="t"/>
            <a:pathLst>
              <a:path extrusionOk="0" h="76200" w="642620">
                <a:moveTo>
                  <a:pt x="565912" y="0"/>
                </a:moveTo>
                <a:lnTo>
                  <a:pt x="565912" y="76199"/>
                </a:lnTo>
                <a:lnTo>
                  <a:pt x="629412" y="44449"/>
                </a:lnTo>
                <a:lnTo>
                  <a:pt x="578612" y="44449"/>
                </a:lnTo>
                <a:lnTo>
                  <a:pt x="578612" y="31749"/>
                </a:lnTo>
                <a:lnTo>
                  <a:pt x="629412" y="31749"/>
                </a:lnTo>
                <a:lnTo>
                  <a:pt x="565912" y="0"/>
                </a:lnTo>
                <a:close/>
              </a:path>
              <a:path extrusionOk="0" h="76200" w="642620">
                <a:moveTo>
                  <a:pt x="565912" y="31749"/>
                </a:moveTo>
                <a:lnTo>
                  <a:pt x="0" y="31749"/>
                </a:lnTo>
                <a:lnTo>
                  <a:pt x="0" y="44449"/>
                </a:lnTo>
                <a:lnTo>
                  <a:pt x="565912" y="44449"/>
                </a:lnTo>
                <a:lnTo>
                  <a:pt x="565912" y="31749"/>
                </a:lnTo>
                <a:close/>
              </a:path>
              <a:path extrusionOk="0" h="76200" w="642620">
                <a:moveTo>
                  <a:pt x="629412" y="31749"/>
                </a:moveTo>
                <a:lnTo>
                  <a:pt x="578612" y="31749"/>
                </a:lnTo>
                <a:lnTo>
                  <a:pt x="578612" y="44449"/>
                </a:lnTo>
                <a:lnTo>
                  <a:pt x="629412" y="44449"/>
                </a:lnTo>
                <a:lnTo>
                  <a:pt x="642112" y="38099"/>
                </a:lnTo>
                <a:lnTo>
                  <a:pt x="629412" y="31749"/>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427" name="Google Shape;427;p23"/>
          <p:cNvSpPr txBox="1"/>
          <p:nvPr/>
        </p:nvSpPr>
        <p:spPr>
          <a:xfrm>
            <a:off x="2617768" y="6540500"/>
            <a:ext cx="1357322" cy="384489"/>
          </a:xfrm>
          <a:prstGeom prst="rect">
            <a:avLst/>
          </a:prstGeom>
          <a:noFill/>
          <a:ln>
            <a:noFill/>
          </a:ln>
        </p:spPr>
        <p:txBody>
          <a:bodyPr anchorCtr="0" anchor="t" bIns="0" lIns="0" spcFirstLastPara="1" rIns="0" wrap="square" tIns="15000">
            <a:spAutoFit/>
          </a:bodyPr>
          <a:lstStyle/>
          <a:p>
            <a:pPr indent="0" lvl="0" marL="15010" marR="0" rtl="0" algn="l">
              <a:spcBef>
                <a:spcPts val="0"/>
              </a:spcBef>
              <a:spcAft>
                <a:spcPts val="0"/>
              </a:spcAft>
              <a:buNone/>
            </a:pPr>
            <a:r>
              <a:rPr lang="es-ES" sz="2400">
                <a:solidFill>
                  <a:schemeClr val="dk1"/>
                </a:solidFill>
                <a:latin typeface="Calibri"/>
                <a:ea typeface="Calibri"/>
                <a:cs typeface="Calibri"/>
                <a:sym typeface="Calibri"/>
              </a:rPr>
              <a:t>reduce(…)</a:t>
            </a:r>
            <a:endParaRPr sz="2127">
              <a:solidFill>
                <a:schemeClr val="dk1"/>
              </a:solidFill>
              <a:latin typeface="Arial"/>
              <a:ea typeface="Arial"/>
              <a:cs typeface="Arial"/>
              <a:sym typeface="Arial"/>
            </a:endParaRPr>
          </a:p>
        </p:txBody>
      </p:sp>
      <p:sp>
        <p:nvSpPr>
          <p:cNvPr id="428" name="Google Shape;428;p23"/>
          <p:cNvSpPr txBox="1"/>
          <p:nvPr/>
        </p:nvSpPr>
        <p:spPr>
          <a:xfrm>
            <a:off x="260314" y="1163594"/>
            <a:ext cx="10358510" cy="2848988"/>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7322" marR="0" rtl="0" algn="l">
              <a:spcBef>
                <a:spcPts val="0"/>
              </a:spcBef>
              <a:spcAft>
                <a:spcPts val="0"/>
              </a:spcAft>
              <a:buNone/>
            </a:pPr>
            <a:r>
              <a:rPr b="1" lang="es-ES" sz="1891">
                <a:solidFill>
                  <a:schemeClr val="dk1"/>
                </a:solidFill>
                <a:latin typeface="Courier New"/>
                <a:ea typeface="Courier New"/>
                <a:cs typeface="Courier New"/>
                <a:sym typeface="Courier New"/>
              </a:rPr>
              <a:t>file = 'dbfs:/FileStore/shared_uploads/edurf.cld@gmail.com/quijote.txt'</a:t>
            </a:r>
            <a:endParaRPr/>
          </a:p>
          <a:p>
            <a:pPr indent="0" lvl="0" marL="107322" marR="0" rtl="0" algn="l">
              <a:spcBef>
                <a:spcPts val="195"/>
              </a:spcBef>
              <a:spcAft>
                <a:spcPts val="0"/>
              </a:spcAft>
              <a:buNone/>
            </a:pPr>
            <a:r>
              <a:t/>
            </a:r>
            <a:endParaRPr b="1" sz="1891">
              <a:solidFill>
                <a:schemeClr val="dk1"/>
              </a:solidFill>
              <a:latin typeface="Courier New"/>
              <a:ea typeface="Courier New"/>
              <a:cs typeface="Courier New"/>
              <a:sym typeface="Courier New"/>
            </a:endParaRPr>
          </a:p>
          <a:p>
            <a:pPr indent="0" lvl="0" marL="107322" marR="0" rtl="0" algn="l">
              <a:spcBef>
                <a:spcPts val="195"/>
              </a:spcBef>
              <a:spcAft>
                <a:spcPts val="0"/>
              </a:spcAft>
              <a:buNone/>
            </a:pPr>
            <a:r>
              <a:rPr b="1" lang="es-ES" sz="1891">
                <a:solidFill>
                  <a:schemeClr val="dk1"/>
                </a:solidFill>
                <a:latin typeface="Courier New"/>
                <a:ea typeface="Courier New"/>
                <a:cs typeface="Courier New"/>
                <a:sym typeface="Courier New"/>
              </a:rPr>
              <a:t>lineas = sc.textFile(file)</a:t>
            </a:r>
            <a:endParaRPr/>
          </a:p>
          <a:p>
            <a:pPr indent="0" lvl="0" marL="107322" marR="0" rtl="0" algn="l">
              <a:spcBef>
                <a:spcPts val="195"/>
              </a:spcBef>
              <a:spcAft>
                <a:spcPts val="0"/>
              </a:spcAft>
              <a:buNone/>
            </a:pPr>
            <a:r>
              <a:t/>
            </a:r>
            <a:endParaRPr b="1" sz="1891">
              <a:solidFill>
                <a:schemeClr val="dk1"/>
              </a:solidFill>
              <a:latin typeface="Courier New"/>
              <a:ea typeface="Courier New"/>
              <a:cs typeface="Courier New"/>
              <a:sym typeface="Courier New"/>
            </a:endParaRPr>
          </a:p>
          <a:p>
            <a:pPr indent="0" lvl="0" marL="107322" marR="0" rtl="0" algn="l">
              <a:spcBef>
                <a:spcPts val="195"/>
              </a:spcBef>
              <a:spcAft>
                <a:spcPts val="0"/>
              </a:spcAft>
              <a:buNone/>
            </a:pPr>
            <a:r>
              <a:rPr b="1" lang="es-ES" sz="1891">
                <a:solidFill>
                  <a:schemeClr val="dk1"/>
                </a:solidFill>
                <a:latin typeface="Courier New"/>
                <a:ea typeface="Courier New"/>
                <a:cs typeface="Courier New"/>
                <a:sym typeface="Courier New"/>
              </a:rPr>
              <a:t>separar_palabras = lineas.map(lambda elto: elto.split())</a:t>
            </a:r>
            <a:endParaRPr/>
          </a:p>
          <a:p>
            <a:pPr indent="0" lvl="0" marL="107322" marR="0" rtl="0" algn="l">
              <a:spcBef>
                <a:spcPts val="195"/>
              </a:spcBef>
              <a:spcAft>
                <a:spcPts val="0"/>
              </a:spcAft>
              <a:buNone/>
            </a:pPr>
            <a:r>
              <a:t/>
            </a:r>
            <a:endParaRPr b="1" sz="1891">
              <a:solidFill>
                <a:schemeClr val="dk1"/>
              </a:solidFill>
              <a:latin typeface="Courier New"/>
              <a:ea typeface="Courier New"/>
              <a:cs typeface="Courier New"/>
              <a:sym typeface="Courier New"/>
            </a:endParaRPr>
          </a:p>
          <a:p>
            <a:pPr indent="0" lvl="0" marL="107322" marR="0" rtl="0" algn="l">
              <a:spcBef>
                <a:spcPts val="195"/>
              </a:spcBef>
              <a:spcAft>
                <a:spcPts val="0"/>
              </a:spcAft>
              <a:buNone/>
            </a:pPr>
            <a:r>
              <a:rPr b="1" lang="es-ES" sz="1891">
                <a:solidFill>
                  <a:schemeClr val="dk1"/>
                </a:solidFill>
                <a:latin typeface="Courier New"/>
                <a:ea typeface="Courier New"/>
                <a:cs typeface="Courier New"/>
                <a:sym typeface="Courier New"/>
              </a:rPr>
              <a:t>num_palabras = separar_palabras.map(lambda elemento: len(elemento))</a:t>
            </a:r>
            <a:endParaRPr/>
          </a:p>
          <a:p>
            <a:pPr indent="0" lvl="0" marL="107322" marR="0" rtl="0" algn="l">
              <a:spcBef>
                <a:spcPts val="195"/>
              </a:spcBef>
              <a:spcAft>
                <a:spcPts val="0"/>
              </a:spcAft>
              <a:buNone/>
            </a:pPr>
            <a:r>
              <a:t/>
            </a:r>
            <a:endParaRPr b="1" sz="1891">
              <a:solidFill>
                <a:schemeClr val="dk1"/>
              </a:solidFill>
              <a:latin typeface="Courier New"/>
              <a:ea typeface="Courier New"/>
              <a:cs typeface="Courier New"/>
              <a:sym typeface="Courier New"/>
            </a:endParaRPr>
          </a:p>
          <a:p>
            <a:pPr indent="0" lvl="0" marL="107322" marR="0" rtl="0" algn="l">
              <a:spcBef>
                <a:spcPts val="195"/>
              </a:spcBef>
              <a:spcAft>
                <a:spcPts val="0"/>
              </a:spcAft>
              <a:buNone/>
            </a:pPr>
            <a:r>
              <a:rPr b="1" lang="es-ES" sz="1891">
                <a:solidFill>
                  <a:schemeClr val="dk1"/>
                </a:solidFill>
                <a:latin typeface="Courier New"/>
                <a:ea typeface="Courier New"/>
                <a:cs typeface="Courier New"/>
                <a:sym typeface="Courier New"/>
              </a:rPr>
              <a:t>total_palabras = num_palabras.reduce(lambda e1,e2: e1+e2)</a:t>
            </a:r>
            <a:endParaRPr sz="1891">
              <a:solidFill>
                <a:schemeClr val="dk1"/>
              </a:solidFill>
              <a:latin typeface="Courier New"/>
              <a:ea typeface="Courier New"/>
              <a:cs typeface="Courier New"/>
              <a:sym typeface="Courier New"/>
            </a:endParaRPr>
          </a:p>
        </p:txBody>
      </p:sp>
      <p:sp>
        <p:nvSpPr>
          <p:cNvPr id="429" name="Google Shape;429;p23"/>
          <p:cNvSpPr/>
          <p:nvPr/>
        </p:nvSpPr>
        <p:spPr>
          <a:xfrm>
            <a:off x="117438" y="130825"/>
            <a:ext cx="888681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rgbClr val="BDD1F9"/>
                </a:solidFill>
                <a:latin typeface="Arial"/>
                <a:ea typeface="Arial"/>
                <a:cs typeface="Arial"/>
                <a:sym typeface="Arial"/>
              </a:rPr>
              <a:t>Ejercicio 1: Contar palabras del archivo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4"/>
          <p:cNvSpPr txBox="1"/>
          <p:nvPr>
            <p:ph type="title"/>
          </p:nvPr>
        </p:nvSpPr>
        <p:spPr>
          <a:xfrm>
            <a:off x="1189008" y="1373170"/>
            <a:ext cx="8294089" cy="4844852"/>
          </a:xfrm>
          <a:prstGeom prst="rect">
            <a:avLst/>
          </a:prstGeom>
          <a:noFill/>
          <a:ln>
            <a:noFill/>
          </a:ln>
        </p:spPr>
        <p:txBody>
          <a:bodyPr anchorCtr="0" anchor="t" bIns="0" lIns="0" spcFirstLastPara="1" rIns="0" wrap="square" tIns="12700">
            <a:spAutoFit/>
          </a:bodyPr>
          <a:lstStyle/>
          <a:p>
            <a:pPr indent="0" lvl="0" marL="12065" rtl="0" algn="ctr">
              <a:lnSpc>
                <a:spcPct val="150000"/>
              </a:lnSpc>
              <a:spcBef>
                <a:spcPts val="0"/>
              </a:spcBef>
              <a:spcAft>
                <a:spcPts val="0"/>
              </a:spcAft>
              <a:buNone/>
            </a:pPr>
            <a:r>
              <a:rPr lang="es-ES" sz="5400">
                <a:solidFill>
                  <a:srgbClr val="FFFFFF"/>
                </a:solidFill>
                <a:latin typeface="Arial"/>
                <a:ea typeface="Arial"/>
                <a:cs typeface="Arial"/>
                <a:sym typeface="Arial"/>
              </a:rPr>
              <a:t>3. </a:t>
            </a:r>
            <a:r>
              <a:rPr b="1" lang="es-ES" sz="5400">
                <a:solidFill>
                  <a:schemeClr val="lt1"/>
                </a:solidFill>
                <a:latin typeface="Arial"/>
                <a:ea typeface="Arial"/>
                <a:cs typeface="Arial"/>
                <a:sym typeface="Arial"/>
              </a:rPr>
              <a:t>EJERCICIO PRÁCTICO: archivo con valores numéricos</a:t>
            </a:r>
            <a:br>
              <a:rPr b="1" lang="es-ES" sz="5400">
                <a:solidFill>
                  <a:schemeClr val="lt1"/>
                </a:solidFill>
              </a:rPr>
            </a:br>
            <a:endParaRPr sz="54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5"/>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440" name="Google Shape;440;p25"/>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1" name="Google Shape;441;p25"/>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442" name="Google Shape;442;p25"/>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pic>
        <p:nvPicPr>
          <p:cNvPr id="443" name="Google Shape;443;p25"/>
          <p:cNvPicPr preferRelativeResize="0"/>
          <p:nvPr/>
        </p:nvPicPr>
        <p:blipFill rotWithShape="1">
          <a:blip r:embed="rId3">
            <a:alphaModFix/>
          </a:blip>
          <a:srcRect b="0" l="0" r="0" t="0"/>
          <a:stretch/>
        </p:blipFill>
        <p:spPr>
          <a:xfrm>
            <a:off x="4332280" y="2016112"/>
            <a:ext cx="3419475" cy="1914525"/>
          </a:xfrm>
          <a:prstGeom prst="rect">
            <a:avLst/>
          </a:prstGeom>
          <a:noFill/>
          <a:ln>
            <a:noFill/>
          </a:ln>
        </p:spPr>
      </p:pic>
      <p:pic>
        <p:nvPicPr>
          <p:cNvPr id="444" name="Google Shape;444;p25"/>
          <p:cNvPicPr preferRelativeResize="0"/>
          <p:nvPr/>
        </p:nvPicPr>
        <p:blipFill rotWithShape="1">
          <a:blip r:embed="rId4">
            <a:alphaModFix/>
          </a:blip>
          <a:srcRect b="0" l="0" r="0" t="0"/>
          <a:stretch/>
        </p:blipFill>
        <p:spPr>
          <a:xfrm>
            <a:off x="4189403" y="4302128"/>
            <a:ext cx="6218625" cy="2928958"/>
          </a:xfrm>
          <a:prstGeom prst="rect">
            <a:avLst/>
          </a:prstGeom>
          <a:noFill/>
          <a:ln>
            <a:noFill/>
          </a:ln>
        </p:spPr>
      </p:pic>
      <p:grpSp>
        <p:nvGrpSpPr>
          <p:cNvPr id="445" name="Google Shape;445;p25"/>
          <p:cNvGrpSpPr/>
          <p:nvPr/>
        </p:nvGrpSpPr>
        <p:grpSpPr>
          <a:xfrm>
            <a:off x="688942" y="1587484"/>
            <a:ext cx="3500462" cy="5534409"/>
            <a:chOff x="6618296" y="1587484"/>
            <a:chExt cx="3500462" cy="5534409"/>
          </a:xfrm>
        </p:grpSpPr>
        <p:pic>
          <p:nvPicPr>
            <p:cNvPr id="446" name="Google Shape;446;p25"/>
            <p:cNvPicPr preferRelativeResize="0"/>
            <p:nvPr/>
          </p:nvPicPr>
          <p:blipFill rotWithShape="1">
            <a:blip r:embed="rId5">
              <a:alphaModFix/>
            </a:blip>
            <a:srcRect b="0" l="0" r="0" t="0"/>
            <a:stretch/>
          </p:blipFill>
          <p:spPr>
            <a:xfrm>
              <a:off x="6618296" y="1587484"/>
              <a:ext cx="3457579" cy="5534409"/>
            </a:xfrm>
            <a:prstGeom prst="rect">
              <a:avLst/>
            </a:prstGeom>
            <a:noFill/>
            <a:ln>
              <a:noFill/>
            </a:ln>
          </p:spPr>
        </p:pic>
        <p:sp>
          <p:nvSpPr>
            <p:cNvPr id="447" name="Google Shape;447;p25"/>
            <p:cNvSpPr/>
            <p:nvPr/>
          </p:nvSpPr>
          <p:spPr>
            <a:xfrm>
              <a:off x="8975750" y="4730756"/>
              <a:ext cx="1143008" cy="2357454"/>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1" sz="2400">
                <a:solidFill>
                  <a:srgbClr val="0F4890"/>
                </a:solidFill>
                <a:latin typeface="Montserrat"/>
                <a:ea typeface="Montserrat"/>
                <a:cs typeface="Montserrat"/>
                <a:sym typeface="Montserrat"/>
              </a:endParaRPr>
            </a:p>
          </p:txBody>
        </p:sp>
      </p:grpSp>
      <p:sp>
        <p:nvSpPr>
          <p:cNvPr id="448" name="Google Shape;448;p25"/>
          <p:cNvSpPr/>
          <p:nvPr/>
        </p:nvSpPr>
        <p:spPr>
          <a:xfrm>
            <a:off x="117437" y="130825"/>
            <a:ext cx="10038941"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200">
                <a:solidFill>
                  <a:srgbClr val="BDD1F9"/>
                </a:solidFill>
                <a:latin typeface="Arial"/>
                <a:ea typeface="Arial"/>
                <a:cs typeface="Arial"/>
                <a:sym typeface="Arial"/>
              </a:rPr>
              <a:t>Ejercicio 2: Calcular la media de las medidas de sensores de humedad de un terreno (plantación)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454" name="Google Shape;454;p2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5" name="Google Shape;455;p26"/>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456" name="Google Shape;456;p26"/>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457" name="Google Shape;457;p26"/>
          <p:cNvSpPr txBox="1"/>
          <p:nvPr/>
        </p:nvSpPr>
        <p:spPr>
          <a:xfrm>
            <a:off x="260314" y="1730360"/>
            <a:ext cx="10325136" cy="2256797"/>
          </a:xfrm>
          <a:prstGeom prst="rect">
            <a:avLst/>
          </a:prstGeom>
          <a:noFill/>
          <a:ln>
            <a:noFill/>
          </a:ln>
        </p:spPr>
        <p:txBody>
          <a:bodyPr anchorCtr="0" anchor="t" bIns="0" lIns="0" spcFirstLastPara="1" rIns="0" wrap="square" tIns="15000">
            <a:spAutoFit/>
          </a:bodyPr>
          <a:lstStyle/>
          <a:p>
            <a:pPr indent="-378255" lvl="0" marL="393265" marR="0" rtl="0" algn="l">
              <a:spcBef>
                <a:spcPts val="0"/>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Desde un nuevo Notebook que crearemos (recomendable) vamos a subir el archivo “SENSORES.txt”, igual que hicimos en el ejercicio del Quijote (menu superior File -&gt; Upload Data …)</a:t>
            </a:r>
            <a:endParaRPr/>
          </a:p>
          <a:p>
            <a:pPr indent="-286181" lvl="0" marL="393265" marR="0" rtl="0" algn="l">
              <a:spcBef>
                <a:spcPts val="118"/>
              </a:spcBef>
              <a:spcAft>
                <a:spcPts val="0"/>
              </a:spcAft>
              <a:buClr>
                <a:srgbClr val="89B833"/>
              </a:buClr>
              <a:buSzPts val="1450"/>
              <a:buFont typeface="Noto Sans Symbols"/>
              <a:buNone/>
            </a:pPr>
            <a:r>
              <a:t/>
            </a:r>
            <a:endParaRPr sz="2400">
              <a:solidFill>
                <a:schemeClr val="dk1"/>
              </a:solidFill>
              <a:latin typeface="Arial"/>
              <a:ea typeface="Arial"/>
              <a:cs typeface="Arial"/>
              <a:sym typeface="Arial"/>
            </a:endParaRPr>
          </a:p>
          <a:p>
            <a:pPr indent="-378255" lvl="0" marL="393265" marR="0" rtl="0" algn="l">
              <a:spcBef>
                <a:spcPts val="118"/>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Asignamos la ruta del archivo a una variable (file) y creamos el RDD con </a:t>
            </a:r>
            <a:r>
              <a:rPr b="1" lang="es-ES" sz="2400">
                <a:solidFill>
                  <a:schemeClr val="dk1"/>
                </a:solidFill>
                <a:latin typeface="Courier New"/>
                <a:ea typeface="Courier New"/>
                <a:cs typeface="Courier New"/>
                <a:sym typeface="Courier New"/>
              </a:rPr>
              <a:t>sc.textFile(file)</a:t>
            </a:r>
            <a:endParaRPr sz="2400">
              <a:solidFill>
                <a:schemeClr val="dk1"/>
              </a:solidFill>
              <a:latin typeface="Arial"/>
              <a:ea typeface="Arial"/>
              <a:cs typeface="Arial"/>
              <a:sym typeface="Arial"/>
            </a:endParaRPr>
          </a:p>
        </p:txBody>
      </p:sp>
      <p:grpSp>
        <p:nvGrpSpPr>
          <p:cNvPr id="458" name="Google Shape;458;p26"/>
          <p:cNvGrpSpPr/>
          <p:nvPr/>
        </p:nvGrpSpPr>
        <p:grpSpPr>
          <a:xfrm>
            <a:off x="2332016" y="4483100"/>
            <a:ext cx="5366087" cy="2321461"/>
            <a:chOff x="1903388" y="2158988"/>
            <a:chExt cx="5366087" cy="2321461"/>
          </a:xfrm>
        </p:grpSpPr>
        <p:grpSp>
          <p:nvGrpSpPr>
            <p:cNvPr id="459" name="Google Shape;459;p26"/>
            <p:cNvGrpSpPr/>
            <p:nvPr/>
          </p:nvGrpSpPr>
          <p:grpSpPr>
            <a:xfrm>
              <a:off x="4226066" y="3518296"/>
              <a:ext cx="841729" cy="481291"/>
              <a:chOff x="1764410" y="3795903"/>
              <a:chExt cx="504190" cy="288290"/>
            </a:xfrm>
          </p:grpSpPr>
          <p:sp>
            <p:nvSpPr>
              <p:cNvPr id="460" name="Google Shape;460;p26"/>
              <p:cNvSpPr/>
              <p:nvPr/>
            </p:nvSpPr>
            <p:spPr>
              <a:xfrm>
                <a:off x="1764410" y="3795903"/>
                <a:ext cx="504190" cy="288290"/>
              </a:xfrm>
              <a:custGeom>
                <a:rect b="b" l="l" r="r" t="t"/>
                <a:pathLst>
                  <a:path extrusionOk="0" h="288289" w="504189">
                    <a:moveTo>
                      <a:pt x="359663" y="0"/>
                    </a:moveTo>
                    <a:lnTo>
                      <a:pt x="359663" y="72009"/>
                    </a:lnTo>
                    <a:lnTo>
                      <a:pt x="0" y="72009"/>
                    </a:lnTo>
                    <a:lnTo>
                      <a:pt x="0" y="216027"/>
                    </a:lnTo>
                    <a:lnTo>
                      <a:pt x="359663" y="216027"/>
                    </a:lnTo>
                    <a:lnTo>
                      <a:pt x="359663" y="288036"/>
                    </a:lnTo>
                    <a:lnTo>
                      <a:pt x="503681" y="144018"/>
                    </a:lnTo>
                    <a:lnTo>
                      <a:pt x="359663"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461" name="Google Shape;461;p26"/>
              <p:cNvSpPr/>
              <p:nvPr/>
            </p:nvSpPr>
            <p:spPr>
              <a:xfrm>
                <a:off x="1764410" y="3795903"/>
                <a:ext cx="504190" cy="288290"/>
              </a:xfrm>
              <a:custGeom>
                <a:rect b="b" l="l" r="r" t="t"/>
                <a:pathLst>
                  <a:path extrusionOk="0" h="288289" w="504189">
                    <a:moveTo>
                      <a:pt x="0" y="72009"/>
                    </a:moveTo>
                    <a:lnTo>
                      <a:pt x="359663" y="72009"/>
                    </a:lnTo>
                    <a:lnTo>
                      <a:pt x="359663" y="0"/>
                    </a:lnTo>
                    <a:lnTo>
                      <a:pt x="503681" y="144018"/>
                    </a:lnTo>
                    <a:lnTo>
                      <a:pt x="359663" y="288036"/>
                    </a:lnTo>
                    <a:lnTo>
                      <a:pt x="359663" y="216027"/>
                    </a:lnTo>
                    <a:lnTo>
                      <a:pt x="0" y="216027"/>
                    </a:lnTo>
                    <a:lnTo>
                      <a:pt x="0" y="72009"/>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grpSp>
          <p:nvGrpSpPr>
            <p:cNvPr id="462" name="Google Shape;462;p26"/>
            <p:cNvGrpSpPr/>
            <p:nvPr/>
          </p:nvGrpSpPr>
          <p:grpSpPr>
            <a:xfrm>
              <a:off x="5187799" y="2158988"/>
              <a:ext cx="2081676" cy="2321461"/>
              <a:chOff x="5187799" y="2158988"/>
              <a:chExt cx="2081676" cy="2321461"/>
            </a:xfrm>
          </p:grpSpPr>
          <p:grpSp>
            <p:nvGrpSpPr>
              <p:cNvPr id="463" name="Google Shape;463;p26"/>
              <p:cNvGrpSpPr/>
              <p:nvPr/>
            </p:nvGrpSpPr>
            <p:grpSpPr>
              <a:xfrm>
                <a:off x="5187799" y="2796992"/>
                <a:ext cx="2043895" cy="1683457"/>
                <a:chOff x="2340482" y="3363848"/>
                <a:chExt cx="1224280" cy="1008380"/>
              </a:xfrm>
            </p:grpSpPr>
            <p:sp>
              <p:nvSpPr>
                <p:cNvPr id="464" name="Google Shape;464;p26"/>
                <p:cNvSpPr/>
                <p:nvPr/>
              </p:nvSpPr>
              <p:spPr>
                <a:xfrm>
                  <a:off x="2340482" y="3363848"/>
                  <a:ext cx="1224280" cy="1008380"/>
                </a:xfrm>
                <a:custGeom>
                  <a:rect b="b" l="l" r="r" t="t"/>
                  <a:pathLst>
                    <a:path extrusionOk="0" h="1008379" w="1224279">
                      <a:moveTo>
                        <a:pt x="1055751" y="0"/>
                      </a:moveTo>
                      <a:lnTo>
                        <a:pt x="168021" y="0"/>
                      </a:lnTo>
                      <a:lnTo>
                        <a:pt x="123339" y="5998"/>
                      </a:lnTo>
                      <a:lnTo>
                        <a:pt x="83199" y="22930"/>
                      </a:lnTo>
                      <a:lnTo>
                        <a:pt x="49196" y="49196"/>
                      </a:lnTo>
                      <a:lnTo>
                        <a:pt x="22930" y="83199"/>
                      </a:lnTo>
                      <a:lnTo>
                        <a:pt x="5998" y="123339"/>
                      </a:lnTo>
                      <a:lnTo>
                        <a:pt x="0" y="168020"/>
                      </a:lnTo>
                      <a:lnTo>
                        <a:pt x="0" y="840104"/>
                      </a:lnTo>
                      <a:lnTo>
                        <a:pt x="5998" y="884772"/>
                      </a:lnTo>
                      <a:lnTo>
                        <a:pt x="22930" y="924909"/>
                      </a:lnTo>
                      <a:lnTo>
                        <a:pt x="49196" y="958915"/>
                      </a:lnTo>
                      <a:lnTo>
                        <a:pt x="83199" y="985186"/>
                      </a:lnTo>
                      <a:lnTo>
                        <a:pt x="123339" y="1002124"/>
                      </a:lnTo>
                      <a:lnTo>
                        <a:pt x="168021" y="1008126"/>
                      </a:lnTo>
                      <a:lnTo>
                        <a:pt x="1055751" y="1008126"/>
                      </a:lnTo>
                      <a:lnTo>
                        <a:pt x="1100432" y="1002124"/>
                      </a:lnTo>
                      <a:lnTo>
                        <a:pt x="1140572" y="985186"/>
                      </a:lnTo>
                      <a:lnTo>
                        <a:pt x="1174575" y="958915"/>
                      </a:lnTo>
                      <a:lnTo>
                        <a:pt x="1200841" y="924909"/>
                      </a:lnTo>
                      <a:lnTo>
                        <a:pt x="1217773" y="884772"/>
                      </a:lnTo>
                      <a:lnTo>
                        <a:pt x="1223771" y="840104"/>
                      </a:lnTo>
                      <a:lnTo>
                        <a:pt x="1223771" y="168020"/>
                      </a:lnTo>
                      <a:lnTo>
                        <a:pt x="1217773" y="123339"/>
                      </a:lnTo>
                      <a:lnTo>
                        <a:pt x="1200841" y="83199"/>
                      </a:lnTo>
                      <a:lnTo>
                        <a:pt x="1174575" y="49196"/>
                      </a:lnTo>
                      <a:lnTo>
                        <a:pt x="1140572" y="22930"/>
                      </a:lnTo>
                      <a:lnTo>
                        <a:pt x="1100432" y="5998"/>
                      </a:lnTo>
                      <a:lnTo>
                        <a:pt x="1055751" y="0"/>
                      </a:lnTo>
                      <a:close/>
                    </a:path>
                  </a:pathLst>
                </a:custGeom>
                <a:solidFill>
                  <a:srgbClr val="C2D59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465" name="Google Shape;465;p26"/>
                <p:cNvSpPr/>
                <p:nvPr/>
              </p:nvSpPr>
              <p:spPr>
                <a:xfrm>
                  <a:off x="2340482" y="3363848"/>
                  <a:ext cx="1224280" cy="1008380"/>
                </a:xfrm>
                <a:custGeom>
                  <a:rect b="b" l="l" r="r" t="t"/>
                  <a:pathLst>
                    <a:path extrusionOk="0" h="1008379" w="1224279">
                      <a:moveTo>
                        <a:pt x="0" y="168020"/>
                      </a:moveTo>
                      <a:lnTo>
                        <a:pt x="5998" y="123339"/>
                      </a:lnTo>
                      <a:lnTo>
                        <a:pt x="22930" y="83199"/>
                      </a:lnTo>
                      <a:lnTo>
                        <a:pt x="49196" y="49196"/>
                      </a:lnTo>
                      <a:lnTo>
                        <a:pt x="83199" y="22930"/>
                      </a:lnTo>
                      <a:lnTo>
                        <a:pt x="123339" y="5998"/>
                      </a:lnTo>
                      <a:lnTo>
                        <a:pt x="168021" y="0"/>
                      </a:lnTo>
                      <a:lnTo>
                        <a:pt x="1055751" y="0"/>
                      </a:lnTo>
                      <a:lnTo>
                        <a:pt x="1100432" y="5998"/>
                      </a:lnTo>
                      <a:lnTo>
                        <a:pt x="1140572" y="22930"/>
                      </a:lnTo>
                      <a:lnTo>
                        <a:pt x="1174575" y="49196"/>
                      </a:lnTo>
                      <a:lnTo>
                        <a:pt x="1200841" y="83199"/>
                      </a:lnTo>
                      <a:lnTo>
                        <a:pt x="1217773" y="123339"/>
                      </a:lnTo>
                      <a:lnTo>
                        <a:pt x="1223771" y="168020"/>
                      </a:lnTo>
                      <a:lnTo>
                        <a:pt x="1223771" y="840104"/>
                      </a:lnTo>
                      <a:lnTo>
                        <a:pt x="1217773" y="884772"/>
                      </a:lnTo>
                      <a:lnTo>
                        <a:pt x="1200841" y="924909"/>
                      </a:lnTo>
                      <a:lnTo>
                        <a:pt x="1174575" y="958915"/>
                      </a:lnTo>
                      <a:lnTo>
                        <a:pt x="1140572" y="985186"/>
                      </a:lnTo>
                      <a:lnTo>
                        <a:pt x="1100432" y="1002124"/>
                      </a:lnTo>
                      <a:lnTo>
                        <a:pt x="1055751" y="1008126"/>
                      </a:lnTo>
                      <a:lnTo>
                        <a:pt x="168021" y="1008126"/>
                      </a:lnTo>
                      <a:lnTo>
                        <a:pt x="123339" y="1002124"/>
                      </a:lnTo>
                      <a:lnTo>
                        <a:pt x="83199" y="985186"/>
                      </a:lnTo>
                      <a:lnTo>
                        <a:pt x="49196" y="958915"/>
                      </a:lnTo>
                      <a:lnTo>
                        <a:pt x="22930" y="924909"/>
                      </a:lnTo>
                      <a:lnTo>
                        <a:pt x="5998" y="884772"/>
                      </a:lnTo>
                      <a:lnTo>
                        <a:pt x="0" y="840104"/>
                      </a:lnTo>
                      <a:lnTo>
                        <a:pt x="0" y="168020"/>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466" name="Google Shape;466;p26"/>
              <p:cNvSpPr txBox="1"/>
              <p:nvPr/>
            </p:nvSpPr>
            <p:spPr>
              <a:xfrm>
                <a:off x="5189536" y="2158988"/>
                <a:ext cx="2079939" cy="2100092"/>
              </a:xfrm>
              <a:prstGeom prst="rect">
                <a:avLst/>
              </a:prstGeom>
              <a:noFill/>
              <a:ln>
                <a:noFill/>
              </a:ln>
            </p:spPr>
            <p:txBody>
              <a:bodyPr anchorCtr="0" anchor="t" bIns="0" lIns="0" spcFirstLastPara="1" rIns="0" wrap="square" tIns="172600">
                <a:spAutoFit/>
              </a:bodyPr>
              <a:lstStyle/>
              <a:p>
                <a:pPr indent="0" lvl="0" marL="0" marR="0" rtl="0" algn="ctr">
                  <a:spcBef>
                    <a:spcPts val="0"/>
                  </a:spcBef>
                  <a:spcAft>
                    <a:spcPts val="0"/>
                  </a:spcAft>
                  <a:buNone/>
                </a:pPr>
                <a:r>
                  <a:rPr lang="es-ES" sz="2127">
                    <a:solidFill>
                      <a:schemeClr val="dk1"/>
                    </a:solidFill>
                    <a:latin typeface="Arial"/>
                    <a:ea typeface="Arial"/>
                    <a:cs typeface="Arial"/>
                    <a:sym typeface="Arial"/>
                  </a:rPr>
                  <a:t>RDD medidas</a:t>
                </a:r>
                <a:endParaRPr sz="2127">
                  <a:solidFill>
                    <a:schemeClr val="dk1"/>
                  </a:solidFill>
                  <a:latin typeface="Arial"/>
                  <a:ea typeface="Arial"/>
                  <a:cs typeface="Arial"/>
                  <a:sym typeface="Arial"/>
                </a:endParaRPr>
              </a:p>
              <a:p>
                <a:pPr indent="0" lvl="0" marL="111075" marR="151602" rtl="0" algn="ctr">
                  <a:spcBef>
                    <a:spcPts val="827"/>
                  </a:spcBef>
                  <a:spcAft>
                    <a:spcPts val="0"/>
                  </a:spcAft>
                  <a:buNone/>
                </a:pPr>
                <a:r>
                  <a:t/>
                </a:r>
                <a:endParaRPr sz="1418">
                  <a:solidFill>
                    <a:schemeClr val="dk1"/>
                  </a:solidFill>
                  <a:latin typeface="Arial"/>
                  <a:ea typeface="Arial"/>
                  <a:cs typeface="Arial"/>
                  <a:sym typeface="Arial"/>
                </a:endParaRPr>
              </a:p>
              <a:p>
                <a:pPr indent="0" lvl="0" marL="111075" marR="151602" rtl="0" algn="ctr">
                  <a:spcBef>
                    <a:spcPts val="827"/>
                  </a:spcBef>
                  <a:spcAft>
                    <a:spcPts val="0"/>
                  </a:spcAft>
                  <a:buNone/>
                </a:pPr>
                <a:r>
                  <a:t/>
                </a:r>
                <a:endParaRPr sz="1418">
                  <a:solidFill>
                    <a:schemeClr val="dk1"/>
                  </a:solidFill>
                  <a:latin typeface="Arial"/>
                  <a:ea typeface="Arial"/>
                  <a:cs typeface="Arial"/>
                  <a:sym typeface="Arial"/>
                </a:endParaRPr>
              </a:p>
              <a:p>
                <a:pPr indent="0" lvl="0" marL="0" marR="40527" rtl="0" algn="ctr">
                  <a:spcBef>
                    <a:spcPts val="0"/>
                  </a:spcBef>
                  <a:spcAft>
                    <a:spcPts val="0"/>
                  </a:spcAft>
                  <a:buNone/>
                </a:pPr>
                <a:r>
                  <a:rPr lang="es-ES" sz="1600">
                    <a:solidFill>
                      <a:schemeClr val="dk1"/>
                    </a:solidFill>
                    <a:latin typeface="Calibri"/>
                    <a:ea typeface="Calibri"/>
                    <a:cs typeface="Calibri"/>
                    <a:sym typeface="Calibri"/>
                  </a:rPr>
                  <a:t>'27.6,26.2,   ….  ,19.8,‘</a:t>
                </a:r>
                <a:endParaRPr/>
              </a:p>
              <a:p>
                <a:pPr indent="0" lvl="0" marL="0" marR="40527" rtl="0" algn="ctr">
                  <a:spcBef>
                    <a:spcPts val="0"/>
                  </a:spcBef>
                  <a:spcAft>
                    <a:spcPts val="0"/>
                  </a:spcAft>
                  <a:buNone/>
                </a:pPr>
                <a:r>
                  <a:rPr lang="es-ES" sz="1600">
                    <a:solidFill>
                      <a:schemeClr val="dk1"/>
                    </a:solidFill>
                    <a:latin typeface="Calibri"/>
                    <a:ea typeface="Calibri"/>
                    <a:cs typeface="Calibri"/>
                    <a:sym typeface="Calibri"/>
                  </a:rPr>
                  <a:t>'33.6,20.3, ….  ,28.4,’</a:t>
                </a:r>
                <a:endParaRPr/>
              </a:p>
              <a:p>
                <a:pPr indent="0" lvl="0" marL="0" marR="40527" rtl="0" algn="ctr">
                  <a:spcBef>
                    <a:spcPts val="0"/>
                  </a:spcBef>
                  <a:spcAft>
                    <a:spcPts val="0"/>
                  </a:spcAft>
                  <a:buNone/>
                </a:pPr>
                <a:r>
                  <a:rPr lang="es-ES" sz="1600">
                    <a:solidFill>
                      <a:schemeClr val="dk1"/>
                    </a:solidFill>
                    <a:latin typeface="Arial"/>
                    <a:ea typeface="Arial"/>
                    <a:cs typeface="Arial"/>
                    <a:sym typeface="Arial"/>
                  </a:rPr>
                  <a:t>…..</a:t>
                </a:r>
                <a:endParaRPr/>
              </a:p>
              <a:p>
                <a:pPr indent="0" lvl="0" marL="0" marR="40527" rtl="0" algn="ctr">
                  <a:spcBef>
                    <a:spcPts val="0"/>
                  </a:spcBef>
                  <a:spcAft>
                    <a:spcPts val="0"/>
                  </a:spcAft>
                  <a:buNone/>
                </a:pPr>
                <a:r>
                  <a:t/>
                </a:r>
                <a:endParaRPr sz="1418">
                  <a:solidFill>
                    <a:schemeClr val="dk1"/>
                  </a:solidFill>
                  <a:latin typeface="Arial"/>
                  <a:ea typeface="Arial"/>
                  <a:cs typeface="Arial"/>
                  <a:sym typeface="Arial"/>
                </a:endParaRPr>
              </a:p>
            </p:txBody>
          </p:sp>
        </p:grpSp>
        <p:grpSp>
          <p:nvGrpSpPr>
            <p:cNvPr id="467" name="Google Shape;467;p26"/>
            <p:cNvGrpSpPr/>
            <p:nvPr/>
          </p:nvGrpSpPr>
          <p:grpSpPr>
            <a:xfrm>
              <a:off x="1903388" y="2158988"/>
              <a:ext cx="2079939" cy="2321460"/>
              <a:chOff x="1903388" y="2158988"/>
              <a:chExt cx="2079939" cy="2321460"/>
            </a:xfrm>
          </p:grpSpPr>
          <p:grpSp>
            <p:nvGrpSpPr>
              <p:cNvPr id="468" name="Google Shape;468;p26"/>
              <p:cNvGrpSpPr/>
              <p:nvPr/>
            </p:nvGrpSpPr>
            <p:grpSpPr>
              <a:xfrm>
                <a:off x="2062166" y="2796991"/>
                <a:ext cx="1892300" cy="1683457"/>
                <a:chOff x="553443" y="2374734"/>
                <a:chExt cx="1339705" cy="1191849"/>
              </a:xfrm>
            </p:grpSpPr>
            <p:grpSp>
              <p:nvGrpSpPr>
                <p:cNvPr id="469" name="Google Shape;469;p26"/>
                <p:cNvGrpSpPr/>
                <p:nvPr/>
              </p:nvGrpSpPr>
              <p:grpSpPr>
                <a:xfrm>
                  <a:off x="553443" y="2374734"/>
                  <a:ext cx="1339705" cy="1191849"/>
                  <a:chOff x="468248" y="3363848"/>
                  <a:chExt cx="1133475" cy="1008380"/>
                </a:xfrm>
              </p:grpSpPr>
              <p:sp>
                <p:nvSpPr>
                  <p:cNvPr id="470" name="Google Shape;470;p26"/>
                  <p:cNvSpPr/>
                  <p:nvPr/>
                </p:nvSpPr>
                <p:spPr>
                  <a:xfrm>
                    <a:off x="468248" y="3363848"/>
                    <a:ext cx="1133475" cy="1008380"/>
                  </a:xfrm>
                  <a:custGeom>
                    <a:rect b="b" l="l" r="r" t="t"/>
                    <a:pathLst>
                      <a:path extrusionOk="0" h="1008379" w="1133475">
                        <a:moveTo>
                          <a:pt x="1133094" y="0"/>
                        </a:moveTo>
                        <a:lnTo>
                          <a:pt x="0" y="0"/>
                        </a:lnTo>
                        <a:lnTo>
                          <a:pt x="0" y="1008126"/>
                        </a:lnTo>
                        <a:lnTo>
                          <a:pt x="965073" y="1008126"/>
                        </a:lnTo>
                        <a:lnTo>
                          <a:pt x="1133094" y="840104"/>
                        </a:lnTo>
                        <a:lnTo>
                          <a:pt x="1133094" y="0"/>
                        </a:lnTo>
                        <a:close/>
                      </a:path>
                    </a:pathLst>
                  </a:custGeom>
                  <a:solidFill>
                    <a:srgbClr val="C2D59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471" name="Google Shape;471;p26"/>
                  <p:cNvSpPr/>
                  <p:nvPr/>
                </p:nvSpPr>
                <p:spPr>
                  <a:xfrm>
                    <a:off x="1433321" y="4203953"/>
                    <a:ext cx="168275" cy="168275"/>
                  </a:xfrm>
                  <a:custGeom>
                    <a:rect b="b" l="l" r="r" t="t"/>
                    <a:pathLst>
                      <a:path extrusionOk="0" h="168275" w="168275">
                        <a:moveTo>
                          <a:pt x="168021" y="0"/>
                        </a:moveTo>
                        <a:lnTo>
                          <a:pt x="33655" y="33604"/>
                        </a:lnTo>
                        <a:lnTo>
                          <a:pt x="0" y="168021"/>
                        </a:lnTo>
                        <a:lnTo>
                          <a:pt x="168021" y="0"/>
                        </a:lnTo>
                        <a:close/>
                      </a:path>
                    </a:pathLst>
                  </a:custGeom>
                  <a:solidFill>
                    <a:srgbClr val="447E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472" name="Google Shape;472;p26"/>
                  <p:cNvSpPr/>
                  <p:nvPr/>
                </p:nvSpPr>
                <p:spPr>
                  <a:xfrm>
                    <a:off x="468248" y="3363848"/>
                    <a:ext cx="1133475" cy="1008380"/>
                  </a:xfrm>
                  <a:custGeom>
                    <a:rect b="b" l="l" r="r" t="t"/>
                    <a:pathLst>
                      <a:path extrusionOk="0" h="1008379" w="1133475">
                        <a:moveTo>
                          <a:pt x="965073" y="1008126"/>
                        </a:moveTo>
                        <a:lnTo>
                          <a:pt x="998728" y="873709"/>
                        </a:lnTo>
                        <a:lnTo>
                          <a:pt x="1133094" y="840104"/>
                        </a:lnTo>
                        <a:lnTo>
                          <a:pt x="965073" y="1008126"/>
                        </a:lnTo>
                        <a:lnTo>
                          <a:pt x="0" y="1008126"/>
                        </a:lnTo>
                        <a:lnTo>
                          <a:pt x="0" y="0"/>
                        </a:lnTo>
                        <a:lnTo>
                          <a:pt x="1133094" y="0"/>
                        </a:lnTo>
                        <a:lnTo>
                          <a:pt x="1133094" y="840104"/>
                        </a:lnTo>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473" name="Google Shape;473;p26"/>
                <p:cNvSpPr txBox="1"/>
                <p:nvPr/>
              </p:nvSpPr>
              <p:spPr>
                <a:xfrm>
                  <a:off x="645760" y="2587616"/>
                  <a:ext cx="1110791" cy="637735"/>
                </a:xfrm>
                <a:prstGeom prst="rect">
                  <a:avLst/>
                </a:prstGeom>
                <a:noFill/>
                <a:ln>
                  <a:noFill/>
                </a:ln>
              </p:spPr>
              <p:txBody>
                <a:bodyPr anchorCtr="0" anchor="t" bIns="0" lIns="0" spcFirstLastPara="1" rIns="0" wrap="square" tIns="15000">
                  <a:spAutoFit/>
                </a:bodyPr>
                <a:lstStyle/>
                <a:p>
                  <a:pPr indent="0" lvl="0" marL="15010" marR="6004" rtl="0" algn="l">
                    <a:spcBef>
                      <a:spcPts val="0"/>
                    </a:spcBef>
                    <a:spcAft>
                      <a:spcPts val="0"/>
                    </a:spcAft>
                    <a:buNone/>
                  </a:pPr>
                  <a:r>
                    <a:t/>
                  </a:r>
                  <a:endParaRPr sz="1418">
                    <a:solidFill>
                      <a:schemeClr val="dk1"/>
                    </a:solidFill>
                    <a:latin typeface="Arial"/>
                    <a:ea typeface="Arial"/>
                    <a:cs typeface="Arial"/>
                    <a:sym typeface="Arial"/>
                  </a:endParaRPr>
                </a:p>
                <a:p>
                  <a:pPr indent="0" lvl="0" marL="15010" marR="6004" rtl="0" algn="l">
                    <a:spcBef>
                      <a:spcPts val="118"/>
                    </a:spcBef>
                    <a:spcAft>
                      <a:spcPts val="0"/>
                    </a:spcAft>
                    <a:buNone/>
                  </a:pPr>
                  <a:r>
                    <a:rPr lang="es-ES" sz="1418">
                      <a:solidFill>
                        <a:schemeClr val="dk1"/>
                      </a:solidFill>
                      <a:latin typeface="Arial"/>
                      <a:ea typeface="Arial"/>
                      <a:cs typeface="Arial"/>
                      <a:sym typeface="Arial"/>
                    </a:rPr>
                    <a:t>En un lugar  de la Mancha</a:t>
                  </a:r>
                  <a:endParaRPr sz="1418">
                    <a:solidFill>
                      <a:schemeClr val="dk1"/>
                    </a:solidFill>
                    <a:latin typeface="Arial"/>
                    <a:ea typeface="Arial"/>
                    <a:cs typeface="Arial"/>
                    <a:sym typeface="Arial"/>
                  </a:endParaRPr>
                </a:p>
                <a:p>
                  <a:pPr indent="0" lvl="0" marL="15010" marR="0" rtl="0" algn="l">
                    <a:spcBef>
                      <a:spcPts val="0"/>
                    </a:spcBef>
                    <a:spcAft>
                      <a:spcPts val="0"/>
                    </a:spcAft>
                    <a:buNone/>
                  </a:pPr>
                  <a:r>
                    <a:rPr lang="es-ES" sz="1418">
                      <a:solidFill>
                        <a:schemeClr val="dk1"/>
                      </a:solidFill>
                      <a:latin typeface="Arial"/>
                      <a:ea typeface="Arial"/>
                      <a:cs typeface="Arial"/>
                      <a:sym typeface="Arial"/>
                    </a:rPr>
                    <a:t>…</a:t>
                  </a:r>
                  <a:endParaRPr/>
                </a:p>
              </p:txBody>
            </p:sp>
          </p:grpSp>
          <p:sp>
            <p:nvSpPr>
              <p:cNvPr id="474" name="Google Shape;474;p26"/>
              <p:cNvSpPr txBox="1"/>
              <p:nvPr/>
            </p:nvSpPr>
            <p:spPr>
              <a:xfrm>
                <a:off x="1903388" y="2158988"/>
                <a:ext cx="2079939" cy="719843"/>
              </a:xfrm>
              <a:prstGeom prst="rect">
                <a:avLst/>
              </a:prstGeom>
              <a:noFill/>
              <a:ln>
                <a:noFill/>
              </a:ln>
            </p:spPr>
            <p:txBody>
              <a:bodyPr anchorCtr="0" anchor="t" bIns="0" lIns="0" spcFirstLastPara="1" rIns="0" wrap="square" tIns="172600">
                <a:spAutoFit/>
              </a:bodyPr>
              <a:lstStyle/>
              <a:p>
                <a:pPr indent="0" lvl="0" marL="0" marR="0" rtl="0" algn="ctr">
                  <a:spcBef>
                    <a:spcPts val="0"/>
                  </a:spcBef>
                  <a:spcAft>
                    <a:spcPts val="0"/>
                  </a:spcAft>
                  <a:buNone/>
                </a:pPr>
                <a:r>
                  <a:rPr lang="es-ES" sz="2127">
                    <a:solidFill>
                      <a:schemeClr val="dk1"/>
                    </a:solidFill>
                    <a:latin typeface="Arial"/>
                    <a:ea typeface="Arial"/>
                    <a:cs typeface="Arial"/>
                    <a:sym typeface="Arial"/>
                  </a:rPr>
                  <a:t>sensores.txt</a:t>
                </a:r>
                <a:endParaRPr sz="2127">
                  <a:solidFill>
                    <a:schemeClr val="dk1"/>
                  </a:solidFill>
                  <a:latin typeface="Arial"/>
                  <a:ea typeface="Arial"/>
                  <a:cs typeface="Arial"/>
                  <a:sym typeface="Arial"/>
                </a:endParaRPr>
              </a:p>
              <a:p>
                <a:pPr indent="0" lvl="0" marL="0" marR="40527" rtl="0" algn="ctr">
                  <a:spcBef>
                    <a:spcPts val="0"/>
                  </a:spcBef>
                  <a:spcAft>
                    <a:spcPts val="0"/>
                  </a:spcAft>
                  <a:buNone/>
                </a:pPr>
                <a:r>
                  <a:rPr lang="es-ES" sz="1418">
                    <a:solidFill>
                      <a:schemeClr val="dk1"/>
                    </a:solidFill>
                    <a:latin typeface="Arial"/>
                    <a:ea typeface="Arial"/>
                    <a:cs typeface="Arial"/>
                    <a:sym typeface="Arial"/>
                  </a:rPr>
                  <a:t>…</a:t>
                </a:r>
                <a:endParaRPr/>
              </a:p>
            </p:txBody>
          </p:sp>
        </p:grpSp>
      </p:grpSp>
      <p:sp>
        <p:nvSpPr>
          <p:cNvPr id="475" name="Google Shape;475;p26"/>
          <p:cNvSpPr/>
          <p:nvPr/>
        </p:nvSpPr>
        <p:spPr>
          <a:xfrm>
            <a:off x="3250" y="130825"/>
            <a:ext cx="10038941"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200">
                <a:solidFill>
                  <a:srgbClr val="BDD1F9"/>
                </a:solidFill>
                <a:latin typeface="Arial"/>
                <a:ea typeface="Arial"/>
                <a:cs typeface="Arial"/>
                <a:sym typeface="Arial"/>
              </a:rPr>
              <a:t>Ejercicio 2: Calcular la media de las medidas de sensores de humedad de un terreno (plantación)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7"/>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481" name="Google Shape;481;p27"/>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2" name="Google Shape;482;p27"/>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483" name="Google Shape;483;p27"/>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484" name="Google Shape;484;p27"/>
          <p:cNvSpPr txBox="1"/>
          <p:nvPr/>
        </p:nvSpPr>
        <p:spPr>
          <a:xfrm>
            <a:off x="260314" y="1475636"/>
            <a:ext cx="10547386" cy="2072131"/>
          </a:xfrm>
          <a:prstGeom prst="rect">
            <a:avLst/>
          </a:prstGeom>
          <a:noFill/>
          <a:ln>
            <a:noFill/>
          </a:ln>
        </p:spPr>
        <p:txBody>
          <a:bodyPr anchorCtr="0" anchor="t" bIns="0" lIns="0" spcFirstLastPara="1" rIns="0" wrap="square" tIns="15000">
            <a:spAutoFit/>
          </a:bodyPr>
          <a:lstStyle/>
          <a:p>
            <a:pPr indent="-378255" lvl="0" marL="393265" marR="0" rtl="0" algn="l">
              <a:spcBef>
                <a:spcPts val="0"/>
              </a:spcBef>
              <a:spcAft>
                <a:spcPts val="0"/>
              </a:spcAft>
              <a:buClr>
                <a:srgbClr val="89B833"/>
              </a:buClr>
              <a:buSzPts val="1329"/>
              <a:buFont typeface="Noto Sans Symbols"/>
              <a:buChar char="⮚"/>
            </a:pPr>
            <a:r>
              <a:rPr lang="es-ES" sz="2200">
                <a:solidFill>
                  <a:schemeClr val="dk1"/>
                </a:solidFill>
                <a:latin typeface="Arial"/>
                <a:ea typeface="Arial"/>
                <a:cs typeface="Arial"/>
                <a:sym typeface="Arial"/>
              </a:rPr>
              <a:t>Cada elemento del RDD “medidas” contiene una cadena de valores separados por coma (recordar leer archivo de texto, cada elemento RDD es una línea)</a:t>
            </a:r>
            <a:endParaRPr/>
          </a:p>
          <a:p>
            <a:pPr indent="-293853" lvl="0" marL="393265" marR="0" rtl="0" algn="l">
              <a:spcBef>
                <a:spcPts val="118"/>
              </a:spcBef>
              <a:spcAft>
                <a:spcPts val="0"/>
              </a:spcAft>
              <a:buClr>
                <a:srgbClr val="89B833"/>
              </a:buClr>
              <a:buSzPts val="1329"/>
              <a:buFont typeface="Noto Sans Symbols"/>
              <a:buNone/>
            </a:pPr>
            <a:r>
              <a:t/>
            </a:r>
            <a:endParaRPr sz="2200">
              <a:solidFill>
                <a:schemeClr val="dk1"/>
              </a:solidFill>
              <a:latin typeface="Arial"/>
              <a:ea typeface="Arial"/>
              <a:cs typeface="Arial"/>
              <a:sym typeface="Arial"/>
            </a:endParaRPr>
          </a:p>
          <a:p>
            <a:pPr indent="-378255" lvl="0" marL="393265" marR="0" rtl="0" algn="l">
              <a:spcBef>
                <a:spcPts val="118"/>
              </a:spcBef>
              <a:spcAft>
                <a:spcPts val="0"/>
              </a:spcAft>
              <a:buClr>
                <a:srgbClr val="89B833"/>
              </a:buClr>
              <a:buSzPts val="1329"/>
              <a:buFont typeface="Noto Sans Symbols"/>
              <a:buChar char="⮚"/>
            </a:pPr>
            <a:r>
              <a:rPr lang="es-ES" sz="2200">
                <a:solidFill>
                  <a:schemeClr val="dk1"/>
                </a:solidFill>
                <a:latin typeface="Arial"/>
                <a:ea typeface="Arial"/>
                <a:cs typeface="Arial"/>
                <a:sym typeface="Arial"/>
              </a:rPr>
              <a:t>Podemos separar las medidas de forma similar a como separamos las palabras en el Quijote. Obtenemos un RDD “separar_medidas” cuyos elementos son listas (corchetes) de los valores como cadena, separadas por comas.</a:t>
            </a:r>
            <a:endParaRPr sz="2200">
              <a:solidFill>
                <a:schemeClr val="dk1"/>
              </a:solidFill>
              <a:latin typeface="Arial"/>
              <a:ea typeface="Arial"/>
              <a:cs typeface="Arial"/>
              <a:sym typeface="Arial"/>
            </a:endParaRPr>
          </a:p>
        </p:txBody>
      </p:sp>
      <p:grpSp>
        <p:nvGrpSpPr>
          <p:cNvPr id="485" name="Google Shape;485;p27"/>
          <p:cNvGrpSpPr/>
          <p:nvPr/>
        </p:nvGrpSpPr>
        <p:grpSpPr>
          <a:xfrm>
            <a:off x="4189404" y="6235700"/>
            <a:ext cx="841729" cy="481291"/>
            <a:chOff x="1764410" y="3795903"/>
            <a:chExt cx="504190" cy="288290"/>
          </a:xfrm>
        </p:grpSpPr>
        <p:sp>
          <p:nvSpPr>
            <p:cNvPr id="486" name="Google Shape;486;p27"/>
            <p:cNvSpPr/>
            <p:nvPr/>
          </p:nvSpPr>
          <p:spPr>
            <a:xfrm>
              <a:off x="1764410" y="3795903"/>
              <a:ext cx="504190" cy="288290"/>
            </a:xfrm>
            <a:custGeom>
              <a:rect b="b" l="l" r="r" t="t"/>
              <a:pathLst>
                <a:path extrusionOk="0" h="288289" w="504189">
                  <a:moveTo>
                    <a:pt x="359663" y="0"/>
                  </a:moveTo>
                  <a:lnTo>
                    <a:pt x="359663" y="72009"/>
                  </a:lnTo>
                  <a:lnTo>
                    <a:pt x="0" y="72009"/>
                  </a:lnTo>
                  <a:lnTo>
                    <a:pt x="0" y="216027"/>
                  </a:lnTo>
                  <a:lnTo>
                    <a:pt x="359663" y="216027"/>
                  </a:lnTo>
                  <a:lnTo>
                    <a:pt x="359663" y="288036"/>
                  </a:lnTo>
                  <a:lnTo>
                    <a:pt x="503681" y="144018"/>
                  </a:lnTo>
                  <a:lnTo>
                    <a:pt x="359663"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487" name="Google Shape;487;p27"/>
            <p:cNvSpPr/>
            <p:nvPr/>
          </p:nvSpPr>
          <p:spPr>
            <a:xfrm>
              <a:off x="1764410" y="3795903"/>
              <a:ext cx="504190" cy="288290"/>
            </a:xfrm>
            <a:custGeom>
              <a:rect b="b" l="l" r="r" t="t"/>
              <a:pathLst>
                <a:path extrusionOk="0" h="288289" w="504189">
                  <a:moveTo>
                    <a:pt x="0" y="72009"/>
                  </a:moveTo>
                  <a:lnTo>
                    <a:pt x="359663" y="72009"/>
                  </a:lnTo>
                  <a:lnTo>
                    <a:pt x="359663" y="0"/>
                  </a:lnTo>
                  <a:lnTo>
                    <a:pt x="503681" y="144018"/>
                  </a:lnTo>
                  <a:lnTo>
                    <a:pt x="359663" y="288036"/>
                  </a:lnTo>
                  <a:lnTo>
                    <a:pt x="359663" y="216027"/>
                  </a:lnTo>
                  <a:lnTo>
                    <a:pt x="0" y="216027"/>
                  </a:lnTo>
                  <a:lnTo>
                    <a:pt x="0" y="72009"/>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grpSp>
        <p:nvGrpSpPr>
          <p:cNvPr id="488" name="Google Shape;488;p27"/>
          <p:cNvGrpSpPr/>
          <p:nvPr/>
        </p:nvGrpSpPr>
        <p:grpSpPr>
          <a:xfrm>
            <a:off x="5260974" y="4618908"/>
            <a:ext cx="2571768" cy="2643206"/>
            <a:chOff x="5260974" y="4445004"/>
            <a:chExt cx="2571768" cy="2643206"/>
          </a:xfrm>
        </p:grpSpPr>
        <p:grpSp>
          <p:nvGrpSpPr>
            <p:cNvPr id="489" name="Google Shape;489;p27"/>
            <p:cNvGrpSpPr/>
            <p:nvPr/>
          </p:nvGrpSpPr>
          <p:grpSpPr>
            <a:xfrm>
              <a:off x="5544989" y="5404753"/>
              <a:ext cx="2043895" cy="1683457"/>
              <a:chOff x="2340482" y="3363848"/>
              <a:chExt cx="1224280" cy="1008380"/>
            </a:xfrm>
          </p:grpSpPr>
          <p:sp>
            <p:nvSpPr>
              <p:cNvPr id="490" name="Google Shape;490;p27"/>
              <p:cNvSpPr/>
              <p:nvPr/>
            </p:nvSpPr>
            <p:spPr>
              <a:xfrm>
                <a:off x="2340482" y="3363848"/>
                <a:ext cx="1224280" cy="1008380"/>
              </a:xfrm>
              <a:custGeom>
                <a:rect b="b" l="l" r="r" t="t"/>
                <a:pathLst>
                  <a:path extrusionOk="0" h="1008379" w="1224279">
                    <a:moveTo>
                      <a:pt x="1055751" y="0"/>
                    </a:moveTo>
                    <a:lnTo>
                      <a:pt x="168021" y="0"/>
                    </a:lnTo>
                    <a:lnTo>
                      <a:pt x="123339" y="5998"/>
                    </a:lnTo>
                    <a:lnTo>
                      <a:pt x="83199" y="22930"/>
                    </a:lnTo>
                    <a:lnTo>
                      <a:pt x="49196" y="49196"/>
                    </a:lnTo>
                    <a:lnTo>
                      <a:pt x="22930" y="83199"/>
                    </a:lnTo>
                    <a:lnTo>
                      <a:pt x="5998" y="123339"/>
                    </a:lnTo>
                    <a:lnTo>
                      <a:pt x="0" y="168020"/>
                    </a:lnTo>
                    <a:lnTo>
                      <a:pt x="0" y="840104"/>
                    </a:lnTo>
                    <a:lnTo>
                      <a:pt x="5998" y="884772"/>
                    </a:lnTo>
                    <a:lnTo>
                      <a:pt x="22930" y="924909"/>
                    </a:lnTo>
                    <a:lnTo>
                      <a:pt x="49196" y="958915"/>
                    </a:lnTo>
                    <a:lnTo>
                      <a:pt x="83199" y="985186"/>
                    </a:lnTo>
                    <a:lnTo>
                      <a:pt x="123339" y="1002124"/>
                    </a:lnTo>
                    <a:lnTo>
                      <a:pt x="168021" y="1008126"/>
                    </a:lnTo>
                    <a:lnTo>
                      <a:pt x="1055751" y="1008126"/>
                    </a:lnTo>
                    <a:lnTo>
                      <a:pt x="1100432" y="1002124"/>
                    </a:lnTo>
                    <a:lnTo>
                      <a:pt x="1140572" y="985186"/>
                    </a:lnTo>
                    <a:lnTo>
                      <a:pt x="1174575" y="958915"/>
                    </a:lnTo>
                    <a:lnTo>
                      <a:pt x="1200841" y="924909"/>
                    </a:lnTo>
                    <a:lnTo>
                      <a:pt x="1217773" y="884772"/>
                    </a:lnTo>
                    <a:lnTo>
                      <a:pt x="1223771" y="840104"/>
                    </a:lnTo>
                    <a:lnTo>
                      <a:pt x="1223771" y="168020"/>
                    </a:lnTo>
                    <a:lnTo>
                      <a:pt x="1217773" y="123339"/>
                    </a:lnTo>
                    <a:lnTo>
                      <a:pt x="1200841" y="83199"/>
                    </a:lnTo>
                    <a:lnTo>
                      <a:pt x="1174575" y="49196"/>
                    </a:lnTo>
                    <a:lnTo>
                      <a:pt x="1140572" y="22930"/>
                    </a:lnTo>
                    <a:lnTo>
                      <a:pt x="1100432" y="5998"/>
                    </a:lnTo>
                    <a:lnTo>
                      <a:pt x="1055751" y="0"/>
                    </a:lnTo>
                    <a:close/>
                  </a:path>
                </a:pathLst>
              </a:custGeom>
              <a:solidFill>
                <a:srgbClr val="C2D59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491" name="Google Shape;491;p27"/>
              <p:cNvSpPr/>
              <p:nvPr/>
            </p:nvSpPr>
            <p:spPr>
              <a:xfrm>
                <a:off x="2340482" y="3363848"/>
                <a:ext cx="1224280" cy="1008380"/>
              </a:xfrm>
              <a:custGeom>
                <a:rect b="b" l="l" r="r" t="t"/>
                <a:pathLst>
                  <a:path extrusionOk="0" h="1008379" w="1224279">
                    <a:moveTo>
                      <a:pt x="0" y="168020"/>
                    </a:moveTo>
                    <a:lnTo>
                      <a:pt x="5998" y="123339"/>
                    </a:lnTo>
                    <a:lnTo>
                      <a:pt x="22930" y="83199"/>
                    </a:lnTo>
                    <a:lnTo>
                      <a:pt x="49196" y="49196"/>
                    </a:lnTo>
                    <a:lnTo>
                      <a:pt x="83199" y="22930"/>
                    </a:lnTo>
                    <a:lnTo>
                      <a:pt x="123339" y="5998"/>
                    </a:lnTo>
                    <a:lnTo>
                      <a:pt x="168021" y="0"/>
                    </a:lnTo>
                    <a:lnTo>
                      <a:pt x="1055751" y="0"/>
                    </a:lnTo>
                    <a:lnTo>
                      <a:pt x="1100432" y="5998"/>
                    </a:lnTo>
                    <a:lnTo>
                      <a:pt x="1140572" y="22930"/>
                    </a:lnTo>
                    <a:lnTo>
                      <a:pt x="1174575" y="49196"/>
                    </a:lnTo>
                    <a:lnTo>
                      <a:pt x="1200841" y="83199"/>
                    </a:lnTo>
                    <a:lnTo>
                      <a:pt x="1217773" y="123339"/>
                    </a:lnTo>
                    <a:lnTo>
                      <a:pt x="1223771" y="168020"/>
                    </a:lnTo>
                    <a:lnTo>
                      <a:pt x="1223771" y="840104"/>
                    </a:lnTo>
                    <a:lnTo>
                      <a:pt x="1217773" y="884772"/>
                    </a:lnTo>
                    <a:lnTo>
                      <a:pt x="1200841" y="924909"/>
                    </a:lnTo>
                    <a:lnTo>
                      <a:pt x="1174575" y="958915"/>
                    </a:lnTo>
                    <a:lnTo>
                      <a:pt x="1140572" y="985186"/>
                    </a:lnTo>
                    <a:lnTo>
                      <a:pt x="1100432" y="1002124"/>
                    </a:lnTo>
                    <a:lnTo>
                      <a:pt x="1055751" y="1008126"/>
                    </a:lnTo>
                    <a:lnTo>
                      <a:pt x="168021" y="1008126"/>
                    </a:lnTo>
                    <a:lnTo>
                      <a:pt x="123339" y="1002124"/>
                    </a:lnTo>
                    <a:lnTo>
                      <a:pt x="83199" y="985186"/>
                    </a:lnTo>
                    <a:lnTo>
                      <a:pt x="49196" y="958915"/>
                    </a:lnTo>
                    <a:lnTo>
                      <a:pt x="22930" y="924909"/>
                    </a:lnTo>
                    <a:lnTo>
                      <a:pt x="5998" y="884772"/>
                    </a:lnTo>
                    <a:lnTo>
                      <a:pt x="0" y="840104"/>
                    </a:lnTo>
                    <a:lnTo>
                      <a:pt x="0" y="168020"/>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492" name="Google Shape;492;p27"/>
            <p:cNvSpPr txBox="1"/>
            <p:nvPr/>
          </p:nvSpPr>
          <p:spPr>
            <a:xfrm>
              <a:off x="5260974" y="4445004"/>
              <a:ext cx="2571768" cy="2427426"/>
            </a:xfrm>
            <a:prstGeom prst="rect">
              <a:avLst/>
            </a:prstGeom>
            <a:noFill/>
            <a:ln>
              <a:noFill/>
            </a:ln>
          </p:spPr>
          <p:txBody>
            <a:bodyPr anchorCtr="0" anchor="t" bIns="0" lIns="0" spcFirstLastPara="1" rIns="0" wrap="square" tIns="172600">
              <a:spAutoFit/>
            </a:bodyPr>
            <a:lstStyle/>
            <a:p>
              <a:pPr indent="0" lvl="0" marL="0" marR="0" rtl="0" algn="ctr">
                <a:spcBef>
                  <a:spcPts val="0"/>
                </a:spcBef>
                <a:spcAft>
                  <a:spcPts val="0"/>
                </a:spcAft>
                <a:buNone/>
              </a:pPr>
              <a:r>
                <a:rPr lang="es-ES" sz="2127">
                  <a:solidFill>
                    <a:schemeClr val="dk1"/>
                  </a:solidFill>
                  <a:latin typeface="Arial"/>
                  <a:ea typeface="Arial"/>
                  <a:cs typeface="Arial"/>
                  <a:sym typeface="Arial"/>
                </a:rPr>
                <a:t>RDD: separar_medidas</a:t>
              </a:r>
              <a:endParaRPr sz="2127">
                <a:solidFill>
                  <a:schemeClr val="dk1"/>
                </a:solidFill>
                <a:latin typeface="Arial"/>
                <a:ea typeface="Arial"/>
                <a:cs typeface="Arial"/>
                <a:sym typeface="Arial"/>
              </a:endParaRPr>
            </a:p>
            <a:p>
              <a:pPr indent="0" lvl="0" marL="111075" marR="151602" rtl="0" algn="ctr">
                <a:spcBef>
                  <a:spcPts val="827"/>
                </a:spcBef>
                <a:spcAft>
                  <a:spcPts val="0"/>
                </a:spcAft>
                <a:buNone/>
              </a:pPr>
              <a:r>
                <a:t/>
              </a:r>
              <a:endParaRPr sz="1418">
                <a:solidFill>
                  <a:schemeClr val="dk1"/>
                </a:solidFill>
                <a:latin typeface="Arial"/>
                <a:ea typeface="Arial"/>
                <a:cs typeface="Arial"/>
                <a:sym typeface="Arial"/>
              </a:endParaRPr>
            </a:p>
            <a:p>
              <a:pPr indent="0" lvl="0" marL="111075" marR="151602" rtl="0" algn="ctr">
                <a:spcBef>
                  <a:spcPts val="827"/>
                </a:spcBef>
                <a:spcAft>
                  <a:spcPts val="0"/>
                </a:spcAft>
                <a:buNone/>
              </a:pPr>
              <a:r>
                <a:t/>
              </a:r>
              <a:endParaRPr sz="1418">
                <a:solidFill>
                  <a:schemeClr val="dk1"/>
                </a:solidFill>
                <a:latin typeface="Arial"/>
                <a:ea typeface="Arial"/>
                <a:cs typeface="Arial"/>
                <a:sym typeface="Arial"/>
              </a:endParaRPr>
            </a:p>
            <a:p>
              <a:pPr indent="0" lvl="0" marL="0" marR="40527" rtl="0" algn="ctr">
                <a:spcBef>
                  <a:spcPts val="0"/>
                </a:spcBef>
                <a:spcAft>
                  <a:spcPts val="0"/>
                </a:spcAft>
                <a:buNone/>
              </a:pPr>
              <a:r>
                <a:rPr lang="es-ES" sz="1600">
                  <a:solidFill>
                    <a:schemeClr val="dk1"/>
                  </a:solidFill>
                  <a:latin typeface="Calibri"/>
                  <a:ea typeface="Calibri"/>
                  <a:cs typeface="Calibri"/>
                  <a:sym typeface="Calibri"/>
                </a:rPr>
                <a:t>‘27.6’ ,’26.2’, …. ,‘19.8’,</a:t>
              </a:r>
              <a:endParaRPr b="1" sz="1600">
                <a:solidFill>
                  <a:srgbClr val="FF0000"/>
                </a:solidFill>
                <a:latin typeface="Calibri"/>
                <a:ea typeface="Calibri"/>
                <a:cs typeface="Calibri"/>
                <a:sym typeface="Calibri"/>
              </a:endParaRPr>
            </a:p>
            <a:p>
              <a:pPr indent="0" lvl="0" marL="0" marR="40527" rtl="0" algn="ctr">
                <a:spcBef>
                  <a:spcPts val="0"/>
                </a:spcBef>
                <a:spcAft>
                  <a:spcPts val="0"/>
                </a:spcAft>
                <a:buNone/>
              </a:pPr>
              <a:r>
                <a:rPr lang="es-ES" sz="1600">
                  <a:solidFill>
                    <a:schemeClr val="dk1"/>
                  </a:solidFill>
                  <a:latin typeface="Calibri"/>
                  <a:ea typeface="Calibri"/>
                  <a:cs typeface="Calibri"/>
                  <a:sym typeface="Calibri"/>
                </a:rPr>
                <a:t>‘33.6’,’20.3’,…. ‘28.4’,</a:t>
              </a:r>
              <a:endParaRPr b="1" sz="1600">
                <a:solidFill>
                  <a:srgbClr val="FF0000"/>
                </a:solidFill>
                <a:latin typeface="Calibri"/>
                <a:ea typeface="Calibri"/>
                <a:cs typeface="Calibri"/>
                <a:sym typeface="Calibri"/>
              </a:endParaRPr>
            </a:p>
            <a:p>
              <a:pPr indent="0" lvl="0" marL="0" marR="40527" rtl="0" algn="ctr">
                <a:spcBef>
                  <a:spcPts val="0"/>
                </a:spcBef>
                <a:spcAft>
                  <a:spcPts val="0"/>
                </a:spcAft>
                <a:buNone/>
              </a:pPr>
              <a:r>
                <a:rPr lang="es-ES" sz="1600">
                  <a:solidFill>
                    <a:schemeClr val="dk1"/>
                  </a:solidFill>
                  <a:latin typeface="Arial"/>
                  <a:ea typeface="Arial"/>
                  <a:cs typeface="Arial"/>
                  <a:sym typeface="Arial"/>
                </a:rPr>
                <a:t>…..</a:t>
              </a:r>
              <a:endParaRPr/>
            </a:p>
            <a:p>
              <a:pPr indent="0" lvl="0" marL="0" marR="40527" rtl="0" algn="ctr">
                <a:spcBef>
                  <a:spcPts val="0"/>
                </a:spcBef>
                <a:spcAft>
                  <a:spcPts val="0"/>
                </a:spcAft>
                <a:buNone/>
              </a:pPr>
              <a:r>
                <a:t/>
              </a:r>
              <a:endParaRPr sz="1418">
                <a:solidFill>
                  <a:schemeClr val="dk1"/>
                </a:solidFill>
                <a:latin typeface="Arial"/>
                <a:ea typeface="Arial"/>
                <a:cs typeface="Arial"/>
                <a:sym typeface="Arial"/>
              </a:endParaRPr>
            </a:p>
          </p:txBody>
        </p:sp>
      </p:grpSp>
      <p:sp>
        <p:nvSpPr>
          <p:cNvPr id="493" name="Google Shape;493;p27"/>
          <p:cNvSpPr txBox="1"/>
          <p:nvPr/>
        </p:nvSpPr>
        <p:spPr>
          <a:xfrm>
            <a:off x="260314" y="3741109"/>
            <a:ext cx="10358510" cy="949237"/>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7322" marR="0" rtl="0" algn="l">
              <a:spcBef>
                <a:spcPts val="0"/>
              </a:spcBef>
              <a:spcAft>
                <a:spcPts val="0"/>
              </a:spcAft>
              <a:buNone/>
            </a:pPr>
            <a:r>
              <a:rPr b="1" lang="es-ES" sz="1891">
                <a:solidFill>
                  <a:schemeClr val="dk1"/>
                </a:solidFill>
                <a:latin typeface="Courier New"/>
                <a:ea typeface="Courier New"/>
                <a:cs typeface="Courier New"/>
                <a:sym typeface="Courier New"/>
              </a:rPr>
              <a:t>separar_medidas = medidas.flatMap(lambda elto: elto.split(','))</a:t>
            </a:r>
            <a:endParaRPr/>
          </a:p>
          <a:p>
            <a:pPr indent="0" lvl="0" marL="107322" marR="0" rtl="0" algn="l">
              <a:spcBef>
                <a:spcPts val="195"/>
              </a:spcBef>
              <a:spcAft>
                <a:spcPts val="0"/>
              </a:spcAft>
              <a:buNone/>
            </a:pPr>
            <a:r>
              <a:t/>
            </a:r>
            <a:endParaRPr b="1" sz="1891">
              <a:solidFill>
                <a:schemeClr val="dk1"/>
              </a:solidFill>
              <a:latin typeface="Courier New"/>
              <a:ea typeface="Courier New"/>
              <a:cs typeface="Courier New"/>
              <a:sym typeface="Courier New"/>
            </a:endParaRPr>
          </a:p>
          <a:p>
            <a:pPr indent="0" lvl="0" marL="107322" marR="0" rtl="0" algn="l">
              <a:spcBef>
                <a:spcPts val="195"/>
              </a:spcBef>
              <a:spcAft>
                <a:spcPts val="0"/>
              </a:spcAft>
              <a:buNone/>
            </a:pPr>
            <a:r>
              <a:rPr b="1" lang="es-ES" sz="1891">
                <a:solidFill>
                  <a:schemeClr val="dk1"/>
                </a:solidFill>
                <a:latin typeface="Courier New"/>
                <a:ea typeface="Courier New"/>
                <a:cs typeface="Courier New"/>
                <a:sym typeface="Courier New"/>
              </a:rPr>
              <a:t>separar_medidas.take(25)</a:t>
            </a:r>
            <a:endParaRPr sz="1891">
              <a:solidFill>
                <a:schemeClr val="dk1"/>
              </a:solidFill>
              <a:latin typeface="Courier New"/>
              <a:ea typeface="Courier New"/>
              <a:cs typeface="Courier New"/>
              <a:sym typeface="Courier New"/>
            </a:endParaRPr>
          </a:p>
        </p:txBody>
      </p:sp>
      <p:grpSp>
        <p:nvGrpSpPr>
          <p:cNvPr id="494" name="Google Shape;494;p27"/>
          <p:cNvGrpSpPr/>
          <p:nvPr/>
        </p:nvGrpSpPr>
        <p:grpSpPr>
          <a:xfrm>
            <a:off x="1689074" y="5578659"/>
            <a:ext cx="2043895" cy="1723841"/>
            <a:chOff x="2340482" y="3257033"/>
            <a:chExt cx="1224280" cy="1032569"/>
          </a:xfrm>
        </p:grpSpPr>
        <p:sp>
          <p:nvSpPr>
            <p:cNvPr id="495" name="Google Shape;495;p27"/>
            <p:cNvSpPr/>
            <p:nvPr/>
          </p:nvSpPr>
          <p:spPr>
            <a:xfrm>
              <a:off x="2340482" y="3257033"/>
              <a:ext cx="1224280" cy="1008380"/>
            </a:xfrm>
            <a:custGeom>
              <a:rect b="b" l="l" r="r" t="t"/>
              <a:pathLst>
                <a:path extrusionOk="0" h="1008379" w="1224279">
                  <a:moveTo>
                    <a:pt x="1055751" y="0"/>
                  </a:moveTo>
                  <a:lnTo>
                    <a:pt x="168021" y="0"/>
                  </a:lnTo>
                  <a:lnTo>
                    <a:pt x="123339" y="5998"/>
                  </a:lnTo>
                  <a:lnTo>
                    <a:pt x="83199" y="22930"/>
                  </a:lnTo>
                  <a:lnTo>
                    <a:pt x="49196" y="49196"/>
                  </a:lnTo>
                  <a:lnTo>
                    <a:pt x="22930" y="83199"/>
                  </a:lnTo>
                  <a:lnTo>
                    <a:pt x="5998" y="123339"/>
                  </a:lnTo>
                  <a:lnTo>
                    <a:pt x="0" y="168020"/>
                  </a:lnTo>
                  <a:lnTo>
                    <a:pt x="0" y="840104"/>
                  </a:lnTo>
                  <a:lnTo>
                    <a:pt x="5998" y="884772"/>
                  </a:lnTo>
                  <a:lnTo>
                    <a:pt x="22930" y="924909"/>
                  </a:lnTo>
                  <a:lnTo>
                    <a:pt x="49196" y="958915"/>
                  </a:lnTo>
                  <a:lnTo>
                    <a:pt x="83199" y="985186"/>
                  </a:lnTo>
                  <a:lnTo>
                    <a:pt x="123339" y="1002124"/>
                  </a:lnTo>
                  <a:lnTo>
                    <a:pt x="168021" y="1008126"/>
                  </a:lnTo>
                  <a:lnTo>
                    <a:pt x="1055751" y="1008126"/>
                  </a:lnTo>
                  <a:lnTo>
                    <a:pt x="1100432" y="1002124"/>
                  </a:lnTo>
                  <a:lnTo>
                    <a:pt x="1140572" y="985186"/>
                  </a:lnTo>
                  <a:lnTo>
                    <a:pt x="1174575" y="958915"/>
                  </a:lnTo>
                  <a:lnTo>
                    <a:pt x="1200841" y="924909"/>
                  </a:lnTo>
                  <a:lnTo>
                    <a:pt x="1217773" y="884772"/>
                  </a:lnTo>
                  <a:lnTo>
                    <a:pt x="1223771" y="840104"/>
                  </a:lnTo>
                  <a:lnTo>
                    <a:pt x="1223771" y="168020"/>
                  </a:lnTo>
                  <a:lnTo>
                    <a:pt x="1217773" y="123339"/>
                  </a:lnTo>
                  <a:lnTo>
                    <a:pt x="1200841" y="83199"/>
                  </a:lnTo>
                  <a:lnTo>
                    <a:pt x="1174575" y="49196"/>
                  </a:lnTo>
                  <a:lnTo>
                    <a:pt x="1140572" y="22930"/>
                  </a:lnTo>
                  <a:lnTo>
                    <a:pt x="1100432" y="5998"/>
                  </a:lnTo>
                  <a:lnTo>
                    <a:pt x="1055751" y="0"/>
                  </a:lnTo>
                  <a:close/>
                </a:path>
              </a:pathLst>
            </a:custGeom>
            <a:solidFill>
              <a:srgbClr val="C2D59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496" name="Google Shape;496;p27"/>
            <p:cNvSpPr/>
            <p:nvPr/>
          </p:nvSpPr>
          <p:spPr>
            <a:xfrm>
              <a:off x="2340482" y="3281222"/>
              <a:ext cx="1224280" cy="1008380"/>
            </a:xfrm>
            <a:custGeom>
              <a:rect b="b" l="l" r="r" t="t"/>
              <a:pathLst>
                <a:path extrusionOk="0" h="1008379" w="1224279">
                  <a:moveTo>
                    <a:pt x="0" y="168020"/>
                  </a:moveTo>
                  <a:lnTo>
                    <a:pt x="5998" y="123339"/>
                  </a:lnTo>
                  <a:lnTo>
                    <a:pt x="22930" y="83199"/>
                  </a:lnTo>
                  <a:lnTo>
                    <a:pt x="49196" y="49196"/>
                  </a:lnTo>
                  <a:lnTo>
                    <a:pt x="83199" y="22930"/>
                  </a:lnTo>
                  <a:lnTo>
                    <a:pt x="123339" y="5998"/>
                  </a:lnTo>
                  <a:lnTo>
                    <a:pt x="168021" y="0"/>
                  </a:lnTo>
                  <a:lnTo>
                    <a:pt x="1055751" y="0"/>
                  </a:lnTo>
                  <a:lnTo>
                    <a:pt x="1100432" y="5998"/>
                  </a:lnTo>
                  <a:lnTo>
                    <a:pt x="1140572" y="22930"/>
                  </a:lnTo>
                  <a:lnTo>
                    <a:pt x="1174575" y="49196"/>
                  </a:lnTo>
                  <a:lnTo>
                    <a:pt x="1200841" y="83199"/>
                  </a:lnTo>
                  <a:lnTo>
                    <a:pt x="1217773" y="123339"/>
                  </a:lnTo>
                  <a:lnTo>
                    <a:pt x="1223771" y="168020"/>
                  </a:lnTo>
                  <a:lnTo>
                    <a:pt x="1223771" y="840104"/>
                  </a:lnTo>
                  <a:lnTo>
                    <a:pt x="1217773" y="884772"/>
                  </a:lnTo>
                  <a:lnTo>
                    <a:pt x="1200841" y="924909"/>
                  </a:lnTo>
                  <a:lnTo>
                    <a:pt x="1174575" y="958915"/>
                  </a:lnTo>
                  <a:lnTo>
                    <a:pt x="1140572" y="985186"/>
                  </a:lnTo>
                  <a:lnTo>
                    <a:pt x="1100432" y="1002124"/>
                  </a:lnTo>
                  <a:lnTo>
                    <a:pt x="1055751" y="1008126"/>
                  </a:lnTo>
                  <a:lnTo>
                    <a:pt x="168021" y="1008126"/>
                  </a:lnTo>
                  <a:lnTo>
                    <a:pt x="123339" y="1002124"/>
                  </a:lnTo>
                  <a:lnTo>
                    <a:pt x="83199" y="985186"/>
                  </a:lnTo>
                  <a:lnTo>
                    <a:pt x="49196" y="958915"/>
                  </a:lnTo>
                  <a:lnTo>
                    <a:pt x="22930" y="924909"/>
                  </a:lnTo>
                  <a:lnTo>
                    <a:pt x="5998" y="884772"/>
                  </a:lnTo>
                  <a:lnTo>
                    <a:pt x="0" y="840104"/>
                  </a:lnTo>
                  <a:lnTo>
                    <a:pt x="0" y="168020"/>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497" name="Google Shape;497;p27"/>
          <p:cNvSpPr txBox="1"/>
          <p:nvPr/>
        </p:nvSpPr>
        <p:spPr>
          <a:xfrm>
            <a:off x="1690811" y="4904660"/>
            <a:ext cx="2079939" cy="2100092"/>
          </a:xfrm>
          <a:prstGeom prst="rect">
            <a:avLst/>
          </a:prstGeom>
          <a:noFill/>
          <a:ln>
            <a:noFill/>
          </a:ln>
        </p:spPr>
        <p:txBody>
          <a:bodyPr anchorCtr="0" anchor="t" bIns="0" lIns="0" spcFirstLastPara="1" rIns="0" wrap="square" tIns="172600">
            <a:spAutoFit/>
          </a:bodyPr>
          <a:lstStyle/>
          <a:p>
            <a:pPr indent="0" lvl="0" marL="0" marR="0" rtl="0" algn="ctr">
              <a:spcBef>
                <a:spcPts val="0"/>
              </a:spcBef>
              <a:spcAft>
                <a:spcPts val="0"/>
              </a:spcAft>
              <a:buNone/>
            </a:pPr>
            <a:r>
              <a:rPr lang="es-ES" sz="2127">
                <a:solidFill>
                  <a:schemeClr val="dk1"/>
                </a:solidFill>
                <a:latin typeface="Arial"/>
                <a:ea typeface="Arial"/>
                <a:cs typeface="Arial"/>
                <a:sym typeface="Arial"/>
              </a:rPr>
              <a:t>RDD: medidas</a:t>
            </a:r>
            <a:endParaRPr sz="2127">
              <a:solidFill>
                <a:schemeClr val="dk1"/>
              </a:solidFill>
              <a:latin typeface="Arial"/>
              <a:ea typeface="Arial"/>
              <a:cs typeface="Arial"/>
              <a:sym typeface="Arial"/>
            </a:endParaRPr>
          </a:p>
          <a:p>
            <a:pPr indent="0" lvl="0" marL="111075" marR="151602" rtl="0" algn="ctr">
              <a:spcBef>
                <a:spcPts val="827"/>
              </a:spcBef>
              <a:spcAft>
                <a:spcPts val="0"/>
              </a:spcAft>
              <a:buNone/>
            </a:pPr>
            <a:r>
              <a:t/>
            </a:r>
            <a:endParaRPr sz="1418">
              <a:solidFill>
                <a:schemeClr val="dk1"/>
              </a:solidFill>
              <a:latin typeface="Arial"/>
              <a:ea typeface="Arial"/>
              <a:cs typeface="Arial"/>
              <a:sym typeface="Arial"/>
            </a:endParaRPr>
          </a:p>
          <a:p>
            <a:pPr indent="0" lvl="0" marL="111075" marR="151602" rtl="0" algn="ctr">
              <a:spcBef>
                <a:spcPts val="827"/>
              </a:spcBef>
              <a:spcAft>
                <a:spcPts val="0"/>
              </a:spcAft>
              <a:buNone/>
            </a:pPr>
            <a:r>
              <a:t/>
            </a:r>
            <a:endParaRPr sz="1418">
              <a:solidFill>
                <a:schemeClr val="dk1"/>
              </a:solidFill>
              <a:latin typeface="Arial"/>
              <a:ea typeface="Arial"/>
              <a:cs typeface="Arial"/>
              <a:sym typeface="Arial"/>
            </a:endParaRPr>
          </a:p>
          <a:p>
            <a:pPr indent="0" lvl="0" marL="0" marR="40527" rtl="0" algn="ctr">
              <a:spcBef>
                <a:spcPts val="0"/>
              </a:spcBef>
              <a:spcAft>
                <a:spcPts val="0"/>
              </a:spcAft>
              <a:buNone/>
            </a:pPr>
            <a:r>
              <a:rPr lang="es-ES" sz="1600">
                <a:solidFill>
                  <a:schemeClr val="dk1"/>
                </a:solidFill>
                <a:latin typeface="Calibri"/>
                <a:ea typeface="Calibri"/>
                <a:cs typeface="Calibri"/>
                <a:sym typeface="Calibri"/>
              </a:rPr>
              <a:t>'27.6,26.2,   ….  ,19.8,‘</a:t>
            </a:r>
            <a:endParaRPr/>
          </a:p>
          <a:p>
            <a:pPr indent="0" lvl="0" marL="0" marR="40527" rtl="0" algn="ctr">
              <a:spcBef>
                <a:spcPts val="0"/>
              </a:spcBef>
              <a:spcAft>
                <a:spcPts val="0"/>
              </a:spcAft>
              <a:buNone/>
            </a:pPr>
            <a:r>
              <a:rPr lang="es-ES" sz="1600">
                <a:solidFill>
                  <a:schemeClr val="dk1"/>
                </a:solidFill>
                <a:latin typeface="Calibri"/>
                <a:ea typeface="Calibri"/>
                <a:cs typeface="Calibri"/>
                <a:sym typeface="Calibri"/>
              </a:rPr>
              <a:t>'33.6,20.3, ….  ,28.4,’</a:t>
            </a:r>
            <a:endParaRPr/>
          </a:p>
          <a:p>
            <a:pPr indent="0" lvl="0" marL="0" marR="40527" rtl="0" algn="ctr">
              <a:spcBef>
                <a:spcPts val="0"/>
              </a:spcBef>
              <a:spcAft>
                <a:spcPts val="0"/>
              </a:spcAft>
              <a:buNone/>
            </a:pPr>
            <a:r>
              <a:rPr lang="es-ES" sz="1600">
                <a:solidFill>
                  <a:schemeClr val="dk1"/>
                </a:solidFill>
                <a:latin typeface="Arial"/>
                <a:ea typeface="Arial"/>
                <a:cs typeface="Arial"/>
                <a:sym typeface="Arial"/>
              </a:rPr>
              <a:t>…..</a:t>
            </a:r>
            <a:endParaRPr/>
          </a:p>
          <a:p>
            <a:pPr indent="0" lvl="0" marL="0" marR="40527" rtl="0" algn="ctr">
              <a:spcBef>
                <a:spcPts val="0"/>
              </a:spcBef>
              <a:spcAft>
                <a:spcPts val="0"/>
              </a:spcAft>
              <a:buNone/>
            </a:pPr>
            <a:r>
              <a:t/>
            </a:r>
            <a:endParaRPr sz="1418">
              <a:solidFill>
                <a:schemeClr val="dk1"/>
              </a:solidFill>
              <a:latin typeface="Arial"/>
              <a:ea typeface="Arial"/>
              <a:cs typeface="Arial"/>
              <a:sym typeface="Arial"/>
            </a:endParaRPr>
          </a:p>
        </p:txBody>
      </p:sp>
      <p:sp>
        <p:nvSpPr>
          <p:cNvPr id="498" name="Google Shape;498;p27"/>
          <p:cNvSpPr/>
          <p:nvPr/>
        </p:nvSpPr>
        <p:spPr>
          <a:xfrm>
            <a:off x="-68758" y="130825"/>
            <a:ext cx="10038941"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200">
                <a:solidFill>
                  <a:srgbClr val="BDD1F9"/>
                </a:solidFill>
                <a:latin typeface="Arial"/>
                <a:ea typeface="Arial"/>
                <a:cs typeface="Arial"/>
                <a:sym typeface="Arial"/>
              </a:rPr>
              <a:t>Ejercicio 2: Calcular la media de las medidas de sensores de humedad de un terreno (plantación)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8"/>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504" name="Google Shape;504;p28"/>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5" name="Google Shape;505;p28"/>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506" name="Google Shape;506;p28"/>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507" name="Google Shape;507;p28"/>
          <p:cNvSpPr txBox="1"/>
          <p:nvPr/>
        </p:nvSpPr>
        <p:spPr>
          <a:xfrm>
            <a:off x="313905" y="1476139"/>
            <a:ext cx="10547386" cy="753821"/>
          </a:xfrm>
          <a:prstGeom prst="rect">
            <a:avLst/>
          </a:prstGeom>
          <a:noFill/>
          <a:ln>
            <a:noFill/>
          </a:ln>
        </p:spPr>
        <p:txBody>
          <a:bodyPr anchorCtr="0" anchor="t" bIns="0" lIns="0" spcFirstLastPara="1" rIns="0" wrap="square" tIns="15000">
            <a:spAutoFit/>
          </a:bodyPr>
          <a:lstStyle/>
          <a:p>
            <a:pPr indent="-378255" lvl="0" marL="393265" marR="0" rtl="0" algn="l">
              <a:spcBef>
                <a:spcPts val="0"/>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Ahora lo que necesitamos son los valores en formato numérico (no como cadenas, texto), para poder sumarlos (reduce(…)):</a:t>
            </a:r>
            <a:endParaRPr/>
          </a:p>
        </p:txBody>
      </p:sp>
      <p:sp>
        <p:nvSpPr>
          <p:cNvPr id="508" name="Google Shape;508;p28"/>
          <p:cNvSpPr txBox="1"/>
          <p:nvPr/>
        </p:nvSpPr>
        <p:spPr>
          <a:xfrm>
            <a:off x="224595" y="2653938"/>
            <a:ext cx="10358510" cy="999636"/>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7322" marR="0" rtl="0" algn="l">
              <a:spcBef>
                <a:spcPts val="0"/>
              </a:spcBef>
              <a:spcAft>
                <a:spcPts val="0"/>
              </a:spcAft>
              <a:buNone/>
            </a:pPr>
            <a:r>
              <a:rPr b="1" lang="es-ES" sz="2000">
                <a:solidFill>
                  <a:schemeClr val="dk1"/>
                </a:solidFill>
                <a:latin typeface="Courier New"/>
                <a:ea typeface="Courier New"/>
                <a:cs typeface="Courier New"/>
                <a:sym typeface="Courier New"/>
              </a:rPr>
              <a:t>final_medidas = separar_medidas.map(float)</a:t>
            </a:r>
            <a:endParaRPr/>
          </a:p>
          <a:p>
            <a:pPr indent="0" lvl="0" marL="107322" marR="0" rtl="0" algn="l">
              <a:spcBef>
                <a:spcPts val="195"/>
              </a:spcBef>
              <a:spcAft>
                <a:spcPts val="0"/>
              </a:spcAft>
              <a:buNone/>
            </a:pPr>
            <a:r>
              <a:t/>
            </a:r>
            <a:endParaRPr b="1" sz="2000">
              <a:solidFill>
                <a:schemeClr val="dk1"/>
              </a:solidFill>
              <a:latin typeface="Courier New"/>
              <a:ea typeface="Courier New"/>
              <a:cs typeface="Courier New"/>
              <a:sym typeface="Courier New"/>
            </a:endParaRPr>
          </a:p>
          <a:p>
            <a:pPr indent="0" lvl="0" marL="107322" marR="0" rtl="0" algn="l">
              <a:spcBef>
                <a:spcPts val="195"/>
              </a:spcBef>
              <a:spcAft>
                <a:spcPts val="0"/>
              </a:spcAft>
              <a:buNone/>
            </a:pPr>
            <a:r>
              <a:rPr b="1" lang="es-ES" sz="2000">
                <a:solidFill>
                  <a:schemeClr val="dk1"/>
                </a:solidFill>
                <a:latin typeface="Courier New"/>
                <a:ea typeface="Courier New"/>
                <a:cs typeface="Courier New"/>
                <a:sym typeface="Courier New"/>
              </a:rPr>
              <a:t>final_medidas.take(15)</a:t>
            </a:r>
            <a:endParaRPr/>
          </a:p>
        </p:txBody>
      </p:sp>
      <p:grpSp>
        <p:nvGrpSpPr>
          <p:cNvPr id="509" name="Google Shape;509;p28"/>
          <p:cNvGrpSpPr/>
          <p:nvPr/>
        </p:nvGrpSpPr>
        <p:grpSpPr>
          <a:xfrm>
            <a:off x="4997744" y="5778547"/>
            <a:ext cx="841729" cy="481291"/>
            <a:chOff x="1764410" y="3795903"/>
            <a:chExt cx="504190" cy="288290"/>
          </a:xfrm>
        </p:grpSpPr>
        <p:sp>
          <p:nvSpPr>
            <p:cNvPr id="510" name="Google Shape;510;p28"/>
            <p:cNvSpPr/>
            <p:nvPr/>
          </p:nvSpPr>
          <p:spPr>
            <a:xfrm>
              <a:off x="1764410" y="3795903"/>
              <a:ext cx="504190" cy="288290"/>
            </a:xfrm>
            <a:custGeom>
              <a:rect b="b" l="l" r="r" t="t"/>
              <a:pathLst>
                <a:path extrusionOk="0" h="288289" w="504189">
                  <a:moveTo>
                    <a:pt x="359663" y="0"/>
                  </a:moveTo>
                  <a:lnTo>
                    <a:pt x="359663" y="72009"/>
                  </a:lnTo>
                  <a:lnTo>
                    <a:pt x="0" y="72009"/>
                  </a:lnTo>
                  <a:lnTo>
                    <a:pt x="0" y="216027"/>
                  </a:lnTo>
                  <a:lnTo>
                    <a:pt x="359663" y="216027"/>
                  </a:lnTo>
                  <a:lnTo>
                    <a:pt x="359663" y="288036"/>
                  </a:lnTo>
                  <a:lnTo>
                    <a:pt x="503681" y="144018"/>
                  </a:lnTo>
                  <a:lnTo>
                    <a:pt x="359663"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511" name="Google Shape;511;p28"/>
            <p:cNvSpPr/>
            <p:nvPr/>
          </p:nvSpPr>
          <p:spPr>
            <a:xfrm>
              <a:off x="1764410" y="3795903"/>
              <a:ext cx="504190" cy="288290"/>
            </a:xfrm>
            <a:custGeom>
              <a:rect b="b" l="l" r="r" t="t"/>
              <a:pathLst>
                <a:path extrusionOk="0" h="288289" w="504189">
                  <a:moveTo>
                    <a:pt x="0" y="72009"/>
                  </a:moveTo>
                  <a:lnTo>
                    <a:pt x="359663" y="72009"/>
                  </a:lnTo>
                  <a:lnTo>
                    <a:pt x="359663" y="0"/>
                  </a:lnTo>
                  <a:lnTo>
                    <a:pt x="503681" y="144018"/>
                  </a:lnTo>
                  <a:lnTo>
                    <a:pt x="359663" y="288036"/>
                  </a:lnTo>
                  <a:lnTo>
                    <a:pt x="359663" y="216027"/>
                  </a:lnTo>
                  <a:lnTo>
                    <a:pt x="0" y="216027"/>
                  </a:lnTo>
                  <a:lnTo>
                    <a:pt x="0" y="72009"/>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grpSp>
        <p:nvGrpSpPr>
          <p:cNvPr id="512" name="Google Shape;512;p28"/>
          <p:cNvGrpSpPr/>
          <p:nvPr/>
        </p:nvGrpSpPr>
        <p:grpSpPr>
          <a:xfrm>
            <a:off x="6822483" y="5153364"/>
            <a:ext cx="2043895" cy="1723841"/>
            <a:chOff x="2340482" y="3257033"/>
            <a:chExt cx="1224280" cy="1032569"/>
          </a:xfrm>
        </p:grpSpPr>
        <p:sp>
          <p:nvSpPr>
            <p:cNvPr id="513" name="Google Shape;513;p28"/>
            <p:cNvSpPr/>
            <p:nvPr/>
          </p:nvSpPr>
          <p:spPr>
            <a:xfrm>
              <a:off x="2340482" y="3257033"/>
              <a:ext cx="1224280" cy="1008380"/>
            </a:xfrm>
            <a:custGeom>
              <a:rect b="b" l="l" r="r" t="t"/>
              <a:pathLst>
                <a:path extrusionOk="0" h="1008379" w="1224279">
                  <a:moveTo>
                    <a:pt x="1055751" y="0"/>
                  </a:moveTo>
                  <a:lnTo>
                    <a:pt x="168021" y="0"/>
                  </a:lnTo>
                  <a:lnTo>
                    <a:pt x="123339" y="5998"/>
                  </a:lnTo>
                  <a:lnTo>
                    <a:pt x="83199" y="22930"/>
                  </a:lnTo>
                  <a:lnTo>
                    <a:pt x="49196" y="49196"/>
                  </a:lnTo>
                  <a:lnTo>
                    <a:pt x="22930" y="83199"/>
                  </a:lnTo>
                  <a:lnTo>
                    <a:pt x="5998" y="123339"/>
                  </a:lnTo>
                  <a:lnTo>
                    <a:pt x="0" y="168020"/>
                  </a:lnTo>
                  <a:lnTo>
                    <a:pt x="0" y="840104"/>
                  </a:lnTo>
                  <a:lnTo>
                    <a:pt x="5998" y="884772"/>
                  </a:lnTo>
                  <a:lnTo>
                    <a:pt x="22930" y="924909"/>
                  </a:lnTo>
                  <a:lnTo>
                    <a:pt x="49196" y="958915"/>
                  </a:lnTo>
                  <a:lnTo>
                    <a:pt x="83199" y="985186"/>
                  </a:lnTo>
                  <a:lnTo>
                    <a:pt x="123339" y="1002124"/>
                  </a:lnTo>
                  <a:lnTo>
                    <a:pt x="168021" y="1008126"/>
                  </a:lnTo>
                  <a:lnTo>
                    <a:pt x="1055751" y="1008126"/>
                  </a:lnTo>
                  <a:lnTo>
                    <a:pt x="1100432" y="1002124"/>
                  </a:lnTo>
                  <a:lnTo>
                    <a:pt x="1140572" y="985186"/>
                  </a:lnTo>
                  <a:lnTo>
                    <a:pt x="1174575" y="958915"/>
                  </a:lnTo>
                  <a:lnTo>
                    <a:pt x="1200841" y="924909"/>
                  </a:lnTo>
                  <a:lnTo>
                    <a:pt x="1217773" y="884772"/>
                  </a:lnTo>
                  <a:lnTo>
                    <a:pt x="1223771" y="840104"/>
                  </a:lnTo>
                  <a:lnTo>
                    <a:pt x="1223771" y="168020"/>
                  </a:lnTo>
                  <a:lnTo>
                    <a:pt x="1217773" y="123339"/>
                  </a:lnTo>
                  <a:lnTo>
                    <a:pt x="1200841" y="83199"/>
                  </a:lnTo>
                  <a:lnTo>
                    <a:pt x="1174575" y="49196"/>
                  </a:lnTo>
                  <a:lnTo>
                    <a:pt x="1140572" y="22930"/>
                  </a:lnTo>
                  <a:lnTo>
                    <a:pt x="1100432" y="5998"/>
                  </a:lnTo>
                  <a:lnTo>
                    <a:pt x="1055751" y="0"/>
                  </a:lnTo>
                  <a:close/>
                </a:path>
              </a:pathLst>
            </a:custGeom>
            <a:solidFill>
              <a:srgbClr val="C2D59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514" name="Google Shape;514;p28"/>
            <p:cNvSpPr/>
            <p:nvPr/>
          </p:nvSpPr>
          <p:spPr>
            <a:xfrm>
              <a:off x="2340482" y="3281222"/>
              <a:ext cx="1224280" cy="1008380"/>
            </a:xfrm>
            <a:custGeom>
              <a:rect b="b" l="l" r="r" t="t"/>
              <a:pathLst>
                <a:path extrusionOk="0" h="1008379" w="1224279">
                  <a:moveTo>
                    <a:pt x="0" y="168020"/>
                  </a:moveTo>
                  <a:lnTo>
                    <a:pt x="5998" y="123339"/>
                  </a:lnTo>
                  <a:lnTo>
                    <a:pt x="22930" y="83199"/>
                  </a:lnTo>
                  <a:lnTo>
                    <a:pt x="49196" y="49196"/>
                  </a:lnTo>
                  <a:lnTo>
                    <a:pt x="83199" y="22930"/>
                  </a:lnTo>
                  <a:lnTo>
                    <a:pt x="123339" y="5998"/>
                  </a:lnTo>
                  <a:lnTo>
                    <a:pt x="168021" y="0"/>
                  </a:lnTo>
                  <a:lnTo>
                    <a:pt x="1055751" y="0"/>
                  </a:lnTo>
                  <a:lnTo>
                    <a:pt x="1100432" y="5998"/>
                  </a:lnTo>
                  <a:lnTo>
                    <a:pt x="1140572" y="22930"/>
                  </a:lnTo>
                  <a:lnTo>
                    <a:pt x="1174575" y="49196"/>
                  </a:lnTo>
                  <a:lnTo>
                    <a:pt x="1200841" y="83199"/>
                  </a:lnTo>
                  <a:lnTo>
                    <a:pt x="1217773" y="123339"/>
                  </a:lnTo>
                  <a:lnTo>
                    <a:pt x="1223771" y="168020"/>
                  </a:lnTo>
                  <a:lnTo>
                    <a:pt x="1223771" y="840104"/>
                  </a:lnTo>
                  <a:lnTo>
                    <a:pt x="1217773" y="884772"/>
                  </a:lnTo>
                  <a:lnTo>
                    <a:pt x="1200841" y="924909"/>
                  </a:lnTo>
                  <a:lnTo>
                    <a:pt x="1174575" y="958915"/>
                  </a:lnTo>
                  <a:lnTo>
                    <a:pt x="1140572" y="985186"/>
                  </a:lnTo>
                  <a:lnTo>
                    <a:pt x="1100432" y="1002124"/>
                  </a:lnTo>
                  <a:lnTo>
                    <a:pt x="1055751" y="1008126"/>
                  </a:lnTo>
                  <a:lnTo>
                    <a:pt x="168021" y="1008126"/>
                  </a:lnTo>
                  <a:lnTo>
                    <a:pt x="123339" y="1002124"/>
                  </a:lnTo>
                  <a:lnTo>
                    <a:pt x="83199" y="985186"/>
                  </a:lnTo>
                  <a:lnTo>
                    <a:pt x="49196" y="958915"/>
                  </a:lnTo>
                  <a:lnTo>
                    <a:pt x="22930" y="924909"/>
                  </a:lnTo>
                  <a:lnTo>
                    <a:pt x="5998" y="884772"/>
                  </a:lnTo>
                  <a:lnTo>
                    <a:pt x="0" y="840104"/>
                  </a:lnTo>
                  <a:lnTo>
                    <a:pt x="0" y="168020"/>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515" name="Google Shape;515;p28"/>
          <p:cNvSpPr txBox="1"/>
          <p:nvPr/>
        </p:nvSpPr>
        <p:spPr>
          <a:xfrm>
            <a:off x="6667372" y="4611400"/>
            <a:ext cx="2363388" cy="2049759"/>
          </a:xfrm>
          <a:prstGeom prst="rect">
            <a:avLst/>
          </a:prstGeom>
          <a:noFill/>
          <a:ln>
            <a:noFill/>
          </a:ln>
        </p:spPr>
        <p:txBody>
          <a:bodyPr anchorCtr="0" anchor="t" bIns="0" lIns="0" spcFirstLastPara="1" rIns="0" wrap="square" tIns="172600">
            <a:spAutoFit/>
          </a:bodyPr>
          <a:lstStyle/>
          <a:p>
            <a:pPr indent="0" lvl="0" marL="0" marR="0" rtl="0" algn="ctr">
              <a:spcBef>
                <a:spcPts val="0"/>
              </a:spcBef>
              <a:spcAft>
                <a:spcPts val="0"/>
              </a:spcAft>
              <a:buNone/>
            </a:pPr>
            <a:r>
              <a:rPr b="1" lang="es-ES" sz="1800">
                <a:solidFill>
                  <a:schemeClr val="dk1"/>
                </a:solidFill>
                <a:latin typeface="Arial"/>
                <a:ea typeface="Arial"/>
                <a:cs typeface="Arial"/>
                <a:sym typeface="Arial"/>
              </a:rPr>
              <a:t>RDD: final_ medidas</a:t>
            </a:r>
            <a:endParaRPr b="1" sz="1800">
              <a:solidFill>
                <a:schemeClr val="dk1"/>
              </a:solidFill>
              <a:latin typeface="Arial"/>
              <a:ea typeface="Arial"/>
              <a:cs typeface="Arial"/>
              <a:sym typeface="Arial"/>
            </a:endParaRPr>
          </a:p>
          <a:p>
            <a:pPr indent="0" lvl="0" marL="111075" marR="151602" rtl="0" algn="ctr">
              <a:spcBef>
                <a:spcPts val="827"/>
              </a:spcBef>
              <a:spcAft>
                <a:spcPts val="0"/>
              </a:spcAft>
              <a:buNone/>
            </a:pPr>
            <a:r>
              <a:t/>
            </a:r>
            <a:endParaRPr sz="1418">
              <a:solidFill>
                <a:schemeClr val="dk1"/>
              </a:solidFill>
              <a:latin typeface="Arial"/>
              <a:ea typeface="Arial"/>
              <a:cs typeface="Arial"/>
              <a:sym typeface="Arial"/>
            </a:endParaRPr>
          </a:p>
          <a:p>
            <a:pPr indent="0" lvl="0" marL="111075" marR="151602" rtl="0" algn="ctr">
              <a:spcBef>
                <a:spcPts val="827"/>
              </a:spcBef>
              <a:spcAft>
                <a:spcPts val="0"/>
              </a:spcAft>
              <a:buNone/>
            </a:pPr>
            <a:r>
              <a:t/>
            </a:r>
            <a:endParaRPr sz="1418">
              <a:solidFill>
                <a:schemeClr val="dk1"/>
              </a:solidFill>
              <a:latin typeface="Arial"/>
              <a:ea typeface="Arial"/>
              <a:cs typeface="Arial"/>
              <a:sym typeface="Arial"/>
            </a:endParaRPr>
          </a:p>
          <a:p>
            <a:pPr indent="0" lvl="0" marL="0" marR="40527" rtl="0" algn="ctr">
              <a:spcBef>
                <a:spcPts val="0"/>
              </a:spcBef>
              <a:spcAft>
                <a:spcPts val="0"/>
              </a:spcAft>
              <a:buNone/>
            </a:pPr>
            <a:r>
              <a:rPr lang="es-ES" sz="1600">
                <a:solidFill>
                  <a:schemeClr val="dk1"/>
                </a:solidFill>
                <a:latin typeface="Calibri"/>
                <a:ea typeface="Calibri"/>
                <a:cs typeface="Calibri"/>
                <a:sym typeface="Calibri"/>
              </a:rPr>
              <a:t>27.6,26.2,  ….  ,19.8,</a:t>
            </a:r>
            <a:endParaRPr/>
          </a:p>
          <a:p>
            <a:pPr indent="0" lvl="0" marL="0" marR="40527" rtl="0" algn="ctr">
              <a:spcBef>
                <a:spcPts val="0"/>
              </a:spcBef>
              <a:spcAft>
                <a:spcPts val="0"/>
              </a:spcAft>
              <a:buNone/>
            </a:pPr>
            <a:r>
              <a:rPr lang="es-ES" sz="1600">
                <a:solidFill>
                  <a:schemeClr val="dk1"/>
                </a:solidFill>
                <a:latin typeface="Calibri"/>
                <a:ea typeface="Calibri"/>
                <a:cs typeface="Calibri"/>
                <a:sym typeface="Calibri"/>
              </a:rPr>
              <a:t>33.6,20.3, ….  ,28.4,</a:t>
            </a:r>
            <a:endParaRPr/>
          </a:p>
          <a:p>
            <a:pPr indent="0" lvl="0" marL="0" marR="40527" rtl="0" algn="ctr">
              <a:spcBef>
                <a:spcPts val="0"/>
              </a:spcBef>
              <a:spcAft>
                <a:spcPts val="0"/>
              </a:spcAft>
              <a:buNone/>
            </a:pPr>
            <a:r>
              <a:rPr lang="es-ES" sz="1600">
                <a:solidFill>
                  <a:schemeClr val="dk1"/>
                </a:solidFill>
                <a:latin typeface="Arial"/>
                <a:ea typeface="Arial"/>
                <a:cs typeface="Arial"/>
                <a:sym typeface="Arial"/>
              </a:rPr>
              <a:t>…..</a:t>
            </a:r>
            <a:endParaRPr/>
          </a:p>
          <a:p>
            <a:pPr indent="0" lvl="0" marL="0" marR="40527" rtl="0" algn="ctr">
              <a:spcBef>
                <a:spcPts val="0"/>
              </a:spcBef>
              <a:spcAft>
                <a:spcPts val="0"/>
              </a:spcAft>
              <a:buNone/>
            </a:pPr>
            <a:r>
              <a:t/>
            </a:r>
            <a:endParaRPr sz="1418">
              <a:solidFill>
                <a:schemeClr val="dk1"/>
              </a:solidFill>
              <a:latin typeface="Arial"/>
              <a:ea typeface="Arial"/>
              <a:cs typeface="Arial"/>
              <a:sym typeface="Arial"/>
            </a:endParaRPr>
          </a:p>
        </p:txBody>
      </p:sp>
      <p:grpSp>
        <p:nvGrpSpPr>
          <p:cNvPr id="516" name="Google Shape;516;p28"/>
          <p:cNvGrpSpPr/>
          <p:nvPr/>
        </p:nvGrpSpPr>
        <p:grpSpPr>
          <a:xfrm>
            <a:off x="1568562" y="4635500"/>
            <a:ext cx="2571768" cy="2225422"/>
            <a:chOff x="1568562" y="4635500"/>
            <a:chExt cx="2571768" cy="2225422"/>
          </a:xfrm>
        </p:grpSpPr>
        <p:sp>
          <p:nvSpPr>
            <p:cNvPr id="517" name="Google Shape;517;p28"/>
            <p:cNvSpPr/>
            <p:nvPr/>
          </p:nvSpPr>
          <p:spPr>
            <a:xfrm>
              <a:off x="1861952" y="5177465"/>
              <a:ext cx="2043895" cy="1683457"/>
            </a:xfrm>
            <a:custGeom>
              <a:rect b="b" l="l" r="r" t="t"/>
              <a:pathLst>
                <a:path extrusionOk="0" h="1008379" w="1224279">
                  <a:moveTo>
                    <a:pt x="1055751" y="0"/>
                  </a:moveTo>
                  <a:lnTo>
                    <a:pt x="168021" y="0"/>
                  </a:lnTo>
                  <a:lnTo>
                    <a:pt x="123339" y="5998"/>
                  </a:lnTo>
                  <a:lnTo>
                    <a:pt x="83199" y="22930"/>
                  </a:lnTo>
                  <a:lnTo>
                    <a:pt x="49196" y="49196"/>
                  </a:lnTo>
                  <a:lnTo>
                    <a:pt x="22930" y="83199"/>
                  </a:lnTo>
                  <a:lnTo>
                    <a:pt x="5998" y="123339"/>
                  </a:lnTo>
                  <a:lnTo>
                    <a:pt x="0" y="168020"/>
                  </a:lnTo>
                  <a:lnTo>
                    <a:pt x="0" y="840104"/>
                  </a:lnTo>
                  <a:lnTo>
                    <a:pt x="5998" y="884772"/>
                  </a:lnTo>
                  <a:lnTo>
                    <a:pt x="22930" y="924909"/>
                  </a:lnTo>
                  <a:lnTo>
                    <a:pt x="49196" y="958915"/>
                  </a:lnTo>
                  <a:lnTo>
                    <a:pt x="83199" y="985186"/>
                  </a:lnTo>
                  <a:lnTo>
                    <a:pt x="123339" y="1002124"/>
                  </a:lnTo>
                  <a:lnTo>
                    <a:pt x="168021" y="1008126"/>
                  </a:lnTo>
                  <a:lnTo>
                    <a:pt x="1055751" y="1008126"/>
                  </a:lnTo>
                  <a:lnTo>
                    <a:pt x="1100432" y="1002124"/>
                  </a:lnTo>
                  <a:lnTo>
                    <a:pt x="1140572" y="985186"/>
                  </a:lnTo>
                  <a:lnTo>
                    <a:pt x="1174575" y="958915"/>
                  </a:lnTo>
                  <a:lnTo>
                    <a:pt x="1200841" y="924909"/>
                  </a:lnTo>
                  <a:lnTo>
                    <a:pt x="1217773" y="884772"/>
                  </a:lnTo>
                  <a:lnTo>
                    <a:pt x="1223771" y="840104"/>
                  </a:lnTo>
                  <a:lnTo>
                    <a:pt x="1223771" y="168020"/>
                  </a:lnTo>
                  <a:lnTo>
                    <a:pt x="1217773" y="123339"/>
                  </a:lnTo>
                  <a:lnTo>
                    <a:pt x="1200841" y="83199"/>
                  </a:lnTo>
                  <a:lnTo>
                    <a:pt x="1174575" y="49196"/>
                  </a:lnTo>
                  <a:lnTo>
                    <a:pt x="1140572" y="22930"/>
                  </a:lnTo>
                  <a:lnTo>
                    <a:pt x="1100432" y="5998"/>
                  </a:lnTo>
                  <a:lnTo>
                    <a:pt x="1055751" y="0"/>
                  </a:lnTo>
                  <a:close/>
                </a:path>
              </a:pathLst>
            </a:custGeom>
            <a:solidFill>
              <a:srgbClr val="C2D59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518" name="Google Shape;518;p28"/>
            <p:cNvSpPr txBox="1"/>
            <p:nvPr/>
          </p:nvSpPr>
          <p:spPr>
            <a:xfrm>
              <a:off x="1568562" y="4635500"/>
              <a:ext cx="2571768" cy="2049759"/>
            </a:xfrm>
            <a:prstGeom prst="rect">
              <a:avLst/>
            </a:prstGeom>
            <a:noFill/>
            <a:ln>
              <a:noFill/>
            </a:ln>
          </p:spPr>
          <p:txBody>
            <a:bodyPr anchorCtr="0" anchor="t" bIns="0" lIns="0" spcFirstLastPara="1" rIns="0" wrap="square" tIns="172600">
              <a:spAutoFit/>
            </a:bodyPr>
            <a:lstStyle/>
            <a:p>
              <a:pPr indent="0" lvl="0" marL="0" marR="0" rtl="0" algn="ctr">
                <a:spcBef>
                  <a:spcPts val="0"/>
                </a:spcBef>
                <a:spcAft>
                  <a:spcPts val="0"/>
                </a:spcAft>
                <a:buNone/>
              </a:pPr>
              <a:r>
                <a:rPr b="1" lang="es-ES" sz="1800">
                  <a:solidFill>
                    <a:schemeClr val="dk1"/>
                  </a:solidFill>
                  <a:latin typeface="Arial"/>
                  <a:ea typeface="Arial"/>
                  <a:cs typeface="Arial"/>
                  <a:sym typeface="Arial"/>
                </a:rPr>
                <a:t>RDD separar_medidas</a:t>
              </a:r>
              <a:endParaRPr b="1" sz="1800">
                <a:solidFill>
                  <a:schemeClr val="dk1"/>
                </a:solidFill>
                <a:latin typeface="Arial"/>
                <a:ea typeface="Arial"/>
                <a:cs typeface="Arial"/>
                <a:sym typeface="Arial"/>
              </a:endParaRPr>
            </a:p>
            <a:p>
              <a:pPr indent="0" lvl="0" marL="111075" marR="151602" rtl="0" algn="ctr">
                <a:spcBef>
                  <a:spcPts val="827"/>
                </a:spcBef>
                <a:spcAft>
                  <a:spcPts val="0"/>
                </a:spcAft>
                <a:buNone/>
              </a:pPr>
              <a:r>
                <a:t/>
              </a:r>
              <a:endParaRPr sz="1418">
                <a:solidFill>
                  <a:schemeClr val="dk1"/>
                </a:solidFill>
                <a:latin typeface="Arial"/>
                <a:ea typeface="Arial"/>
                <a:cs typeface="Arial"/>
                <a:sym typeface="Arial"/>
              </a:endParaRPr>
            </a:p>
            <a:p>
              <a:pPr indent="0" lvl="0" marL="111075" marR="151602" rtl="0" algn="ctr">
                <a:spcBef>
                  <a:spcPts val="827"/>
                </a:spcBef>
                <a:spcAft>
                  <a:spcPts val="0"/>
                </a:spcAft>
                <a:buNone/>
              </a:pPr>
              <a:r>
                <a:t/>
              </a:r>
              <a:endParaRPr sz="1418">
                <a:solidFill>
                  <a:schemeClr val="dk1"/>
                </a:solidFill>
                <a:latin typeface="Arial"/>
                <a:ea typeface="Arial"/>
                <a:cs typeface="Arial"/>
                <a:sym typeface="Arial"/>
              </a:endParaRPr>
            </a:p>
            <a:p>
              <a:pPr indent="0" lvl="0" marL="0" marR="40527" rtl="0" algn="ctr">
                <a:spcBef>
                  <a:spcPts val="0"/>
                </a:spcBef>
                <a:spcAft>
                  <a:spcPts val="0"/>
                </a:spcAft>
                <a:buNone/>
              </a:pPr>
              <a:r>
                <a:rPr lang="es-ES" sz="1600">
                  <a:solidFill>
                    <a:schemeClr val="dk1"/>
                  </a:solidFill>
                  <a:latin typeface="Calibri"/>
                  <a:ea typeface="Calibri"/>
                  <a:cs typeface="Calibri"/>
                  <a:sym typeface="Calibri"/>
                </a:rPr>
                <a:t>‘27.6’ ,’26.2’, …. ,‘19.8’,</a:t>
              </a:r>
              <a:endParaRPr b="1" sz="1600">
                <a:solidFill>
                  <a:srgbClr val="FF0000"/>
                </a:solidFill>
                <a:latin typeface="Calibri"/>
                <a:ea typeface="Calibri"/>
                <a:cs typeface="Calibri"/>
                <a:sym typeface="Calibri"/>
              </a:endParaRPr>
            </a:p>
            <a:p>
              <a:pPr indent="0" lvl="0" marL="0" marR="40527" rtl="0" algn="ctr">
                <a:spcBef>
                  <a:spcPts val="0"/>
                </a:spcBef>
                <a:spcAft>
                  <a:spcPts val="0"/>
                </a:spcAft>
                <a:buNone/>
              </a:pPr>
              <a:r>
                <a:rPr lang="es-ES" sz="1600">
                  <a:solidFill>
                    <a:schemeClr val="dk1"/>
                  </a:solidFill>
                  <a:latin typeface="Calibri"/>
                  <a:ea typeface="Calibri"/>
                  <a:cs typeface="Calibri"/>
                  <a:sym typeface="Calibri"/>
                </a:rPr>
                <a:t>‘33.6’,’20.3’,…. ‘28.4’,</a:t>
              </a:r>
              <a:endParaRPr b="1" sz="1600">
                <a:solidFill>
                  <a:srgbClr val="FF0000"/>
                </a:solidFill>
                <a:latin typeface="Calibri"/>
                <a:ea typeface="Calibri"/>
                <a:cs typeface="Calibri"/>
                <a:sym typeface="Calibri"/>
              </a:endParaRPr>
            </a:p>
            <a:p>
              <a:pPr indent="0" lvl="0" marL="0" marR="40527" rtl="0" algn="ctr">
                <a:spcBef>
                  <a:spcPts val="0"/>
                </a:spcBef>
                <a:spcAft>
                  <a:spcPts val="0"/>
                </a:spcAft>
                <a:buNone/>
              </a:pPr>
              <a:r>
                <a:rPr lang="es-ES" sz="1600">
                  <a:solidFill>
                    <a:schemeClr val="dk1"/>
                  </a:solidFill>
                  <a:latin typeface="Arial"/>
                  <a:ea typeface="Arial"/>
                  <a:cs typeface="Arial"/>
                  <a:sym typeface="Arial"/>
                </a:rPr>
                <a:t>…..</a:t>
              </a:r>
              <a:endParaRPr/>
            </a:p>
            <a:p>
              <a:pPr indent="0" lvl="0" marL="0" marR="40527" rtl="0" algn="ctr">
                <a:spcBef>
                  <a:spcPts val="0"/>
                </a:spcBef>
                <a:spcAft>
                  <a:spcPts val="0"/>
                </a:spcAft>
                <a:buNone/>
              </a:pPr>
              <a:r>
                <a:t/>
              </a:r>
              <a:endParaRPr sz="1418">
                <a:solidFill>
                  <a:schemeClr val="dk1"/>
                </a:solidFill>
                <a:latin typeface="Arial"/>
                <a:ea typeface="Arial"/>
                <a:cs typeface="Arial"/>
                <a:sym typeface="Arial"/>
              </a:endParaRPr>
            </a:p>
          </p:txBody>
        </p:sp>
      </p:grpSp>
      <p:sp>
        <p:nvSpPr>
          <p:cNvPr id="519" name="Google Shape;519;p28"/>
          <p:cNvSpPr/>
          <p:nvPr/>
        </p:nvSpPr>
        <p:spPr>
          <a:xfrm>
            <a:off x="-140766" y="130825"/>
            <a:ext cx="10038941"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200">
                <a:solidFill>
                  <a:srgbClr val="BDD1F9"/>
                </a:solidFill>
                <a:latin typeface="Arial"/>
                <a:ea typeface="Arial"/>
                <a:cs typeface="Arial"/>
                <a:sym typeface="Arial"/>
              </a:rPr>
              <a:t>Ejercicio 2: Calcular la media de las medidas de sensores de humedad de un terreno (plantación)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29"/>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525" name="Google Shape;525;p29"/>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6" name="Google Shape;526;p29"/>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527" name="Google Shape;527;p29"/>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528" name="Google Shape;528;p29"/>
          <p:cNvSpPr txBox="1"/>
          <p:nvPr/>
        </p:nvSpPr>
        <p:spPr>
          <a:xfrm>
            <a:off x="188876" y="3016244"/>
            <a:ext cx="10358510" cy="1265862"/>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7322" marR="0" rtl="0" algn="l">
              <a:spcBef>
                <a:spcPts val="0"/>
              </a:spcBef>
              <a:spcAft>
                <a:spcPts val="0"/>
              </a:spcAft>
              <a:buNone/>
            </a:pPr>
            <a:r>
              <a:rPr b="1" lang="es-ES" sz="1891">
                <a:solidFill>
                  <a:schemeClr val="dk1"/>
                </a:solidFill>
                <a:latin typeface="Courier New"/>
                <a:ea typeface="Courier New"/>
                <a:cs typeface="Courier New"/>
                <a:sym typeface="Courier New"/>
              </a:rPr>
              <a:t>numero_medidas = final_medidas.count()</a:t>
            </a:r>
            <a:endParaRPr/>
          </a:p>
          <a:p>
            <a:pPr indent="0" lvl="0" marL="107322" marR="0" rtl="0" algn="l">
              <a:spcBef>
                <a:spcPts val="195"/>
              </a:spcBef>
              <a:spcAft>
                <a:spcPts val="0"/>
              </a:spcAft>
              <a:buNone/>
            </a:pPr>
            <a:r>
              <a:rPr b="1" lang="es-ES" sz="1891">
                <a:solidFill>
                  <a:schemeClr val="dk1"/>
                </a:solidFill>
                <a:latin typeface="Courier New"/>
                <a:ea typeface="Courier New"/>
                <a:cs typeface="Courier New"/>
                <a:sym typeface="Courier New"/>
              </a:rPr>
              <a:t>suma_total_medidas = final_medidas.reduce(lambda e1,e2: e1 + e2)</a:t>
            </a:r>
            <a:endParaRPr/>
          </a:p>
          <a:p>
            <a:pPr indent="0" lvl="0" marL="107322" marR="0" rtl="0" algn="l">
              <a:spcBef>
                <a:spcPts val="195"/>
              </a:spcBef>
              <a:spcAft>
                <a:spcPts val="0"/>
              </a:spcAft>
              <a:buNone/>
            </a:pPr>
            <a:r>
              <a:t/>
            </a:r>
            <a:endParaRPr b="1" sz="1891">
              <a:solidFill>
                <a:schemeClr val="dk1"/>
              </a:solidFill>
              <a:latin typeface="Courier New"/>
              <a:ea typeface="Courier New"/>
              <a:cs typeface="Courier New"/>
              <a:sym typeface="Courier New"/>
            </a:endParaRPr>
          </a:p>
          <a:p>
            <a:pPr indent="0" lvl="0" marL="107322" marR="0" rtl="0" algn="l">
              <a:spcBef>
                <a:spcPts val="195"/>
              </a:spcBef>
              <a:spcAft>
                <a:spcPts val="0"/>
              </a:spcAft>
              <a:buNone/>
            </a:pPr>
            <a:r>
              <a:rPr b="1" lang="es-ES" sz="1891">
                <a:solidFill>
                  <a:schemeClr val="dk1"/>
                </a:solidFill>
                <a:latin typeface="Courier New"/>
                <a:ea typeface="Courier New"/>
                <a:cs typeface="Courier New"/>
                <a:sym typeface="Courier New"/>
              </a:rPr>
              <a:t>print('La media es: ', round(suma_total_medidas/numero_medidas, 1))</a:t>
            </a:r>
            <a:endParaRPr/>
          </a:p>
        </p:txBody>
      </p:sp>
      <p:sp>
        <p:nvSpPr>
          <p:cNvPr id="529" name="Google Shape;529;p29"/>
          <p:cNvSpPr txBox="1"/>
          <p:nvPr/>
        </p:nvSpPr>
        <p:spPr>
          <a:xfrm>
            <a:off x="142876" y="1444608"/>
            <a:ext cx="10547386" cy="1030820"/>
          </a:xfrm>
          <a:prstGeom prst="rect">
            <a:avLst/>
          </a:prstGeom>
          <a:noFill/>
          <a:ln>
            <a:noFill/>
          </a:ln>
        </p:spPr>
        <p:txBody>
          <a:bodyPr anchorCtr="0" anchor="t" bIns="0" lIns="0" spcFirstLastPara="1" rIns="0" wrap="square" tIns="15000">
            <a:spAutoFit/>
          </a:bodyPr>
          <a:lstStyle/>
          <a:p>
            <a:pPr indent="-378255" lvl="0" marL="393265" marR="0" rtl="0" algn="l">
              <a:spcBef>
                <a:spcPts val="0"/>
              </a:spcBef>
              <a:spcAft>
                <a:spcPts val="0"/>
              </a:spcAft>
              <a:buClr>
                <a:srgbClr val="89B833"/>
              </a:buClr>
              <a:buSzPts val="1329"/>
              <a:buFont typeface="Noto Sans Symbols"/>
              <a:buChar char="⮚"/>
            </a:pPr>
            <a:r>
              <a:rPr lang="es-ES" sz="2200">
                <a:solidFill>
                  <a:schemeClr val="dk1"/>
                </a:solidFill>
                <a:latin typeface="Arial"/>
                <a:ea typeface="Arial"/>
                <a:cs typeface="Arial"/>
                <a:sym typeface="Arial"/>
              </a:rPr>
              <a:t>Ahora ya tenemos un RDD cuyos elementos son valores numéricos, las medidas. Para calcular la media solo tenemos que contar cuantos valores hay, sumarlos (¿os acordais cómo lo hacíamos en un RDD?) y hacer una división</a:t>
            </a:r>
            <a:endParaRPr sz="2200">
              <a:solidFill>
                <a:schemeClr val="dk1"/>
              </a:solidFill>
              <a:latin typeface="Arial"/>
              <a:ea typeface="Arial"/>
              <a:cs typeface="Arial"/>
              <a:sym typeface="Arial"/>
            </a:endParaRPr>
          </a:p>
        </p:txBody>
      </p:sp>
      <p:grpSp>
        <p:nvGrpSpPr>
          <p:cNvPr id="530" name="Google Shape;530;p29"/>
          <p:cNvGrpSpPr/>
          <p:nvPr/>
        </p:nvGrpSpPr>
        <p:grpSpPr>
          <a:xfrm>
            <a:off x="1403322" y="4587880"/>
            <a:ext cx="2571768" cy="2643206"/>
            <a:chOff x="5260974" y="4445004"/>
            <a:chExt cx="2571768" cy="2643206"/>
          </a:xfrm>
        </p:grpSpPr>
        <p:grpSp>
          <p:nvGrpSpPr>
            <p:cNvPr id="531" name="Google Shape;531;p29"/>
            <p:cNvGrpSpPr/>
            <p:nvPr/>
          </p:nvGrpSpPr>
          <p:grpSpPr>
            <a:xfrm>
              <a:off x="5544989" y="5404753"/>
              <a:ext cx="2043895" cy="1683457"/>
              <a:chOff x="2340482" y="3363848"/>
              <a:chExt cx="1224280" cy="1008380"/>
            </a:xfrm>
          </p:grpSpPr>
          <p:sp>
            <p:nvSpPr>
              <p:cNvPr id="532" name="Google Shape;532;p29"/>
              <p:cNvSpPr/>
              <p:nvPr/>
            </p:nvSpPr>
            <p:spPr>
              <a:xfrm>
                <a:off x="2340482" y="3363848"/>
                <a:ext cx="1224280" cy="1008380"/>
              </a:xfrm>
              <a:custGeom>
                <a:rect b="b" l="l" r="r" t="t"/>
                <a:pathLst>
                  <a:path extrusionOk="0" h="1008379" w="1224279">
                    <a:moveTo>
                      <a:pt x="1055751" y="0"/>
                    </a:moveTo>
                    <a:lnTo>
                      <a:pt x="168021" y="0"/>
                    </a:lnTo>
                    <a:lnTo>
                      <a:pt x="123339" y="5998"/>
                    </a:lnTo>
                    <a:lnTo>
                      <a:pt x="83199" y="22930"/>
                    </a:lnTo>
                    <a:lnTo>
                      <a:pt x="49196" y="49196"/>
                    </a:lnTo>
                    <a:lnTo>
                      <a:pt x="22930" y="83199"/>
                    </a:lnTo>
                    <a:lnTo>
                      <a:pt x="5998" y="123339"/>
                    </a:lnTo>
                    <a:lnTo>
                      <a:pt x="0" y="168020"/>
                    </a:lnTo>
                    <a:lnTo>
                      <a:pt x="0" y="840104"/>
                    </a:lnTo>
                    <a:lnTo>
                      <a:pt x="5998" y="884772"/>
                    </a:lnTo>
                    <a:lnTo>
                      <a:pt x="22930" y="924909"/>
                    </a:lnTo>
                    <a:lnTo>
                      <a:pt x="49196" y="958915"/>
                    </a:lnTo>
                    <a:lnTo>
                      <a:pt x="83199" y="985186"/>
                    </a:lnTo>
                    <a:lnTo>
                      <a:pt x="123339" y="1002124"/>
                    </a:lnTo>
                    <a:lnTo>
                      <a:pt x="168021" y="1008126"/>
                    </a:lnTo>
                    <a:lnTo>
                      <a:pt x="1055751" y="1008126"/>
                    </a:lnTo>
                    <a:lnTo>
                      <a:pt x="1100432" y="1002124"/>
                    </a:lnTo>
                    <a:lnTo>
                      <a:pt x="1140572" y="985186"/>
                    </a:lnTo>
                    <a:lnTo>
                      <a:pt x="1174575" y="958915"/>
                    </a:lnTo>
                    <a:lnTo>
                      <a:pt x="1200841" y="924909"/>
                    </a:lnTo>
                    <a:lnTo>
                      <a:pt x="1217773" y="884772"/>
                    </a:lnTo>
                    <a:lnTo>
                      <a:pt x="1223771" y="840104"/>
                    </a:lnTo>
                    <a:lnTo>
                      <a:pt x="1223771" y="168020"/>
                    </a:lnTo>
                    <a:lnTo>
                      <a:pt x="1217773" y="123339"/>
                    </a:lnTo>
                    <a:lnTo>
                      <a:pt x="1200841" y="83199"/>
                    </a:lnTo>
                    <a:lnTo>
                      <a:pt x="1174575" y="49196"/>
                    </a:lnTo>
                    <a:lnTo>
                      <a:pt x="1140572" y="22930"/>
                    </a:lnTo>
                    <a:lnTo>
                      <a:pt x="1100432" y="5998"/>
                    </a:lnTo>
                    <a:lnTo>
                      <a:pt x="1055751" y="0"/>
                    </a:lnTo>
                    <a:close/>
                  </a:path>
                </a:pathLst>
              </a:custGeom>
              <a:solidFill>
                <a:srgbClr val="C2D59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533" name="Google Shape;533;p29"/>
              <p:cNvSpPr/>
              <p:nvPr/>
            </p:nvSpPr>
            <p:spPr>
              <a:xfrm>
                <a:off x="2340482" y="3363848"/>
                <a:ext cx="1224280" cy="1008380"/>
              </a:xfrm>
              <a:custGeom>
                <a:rect b="b" l="l" r="r" t="t"/>
                <a:pathLst>
                  <a:path extrusionOk="0" h="1008379" w="1224279">
                    <a:moveTo>
                      <a:pt x="0" y="168020"/>
                    </a:moveTo>
                    <a:lnTo>
                      <a:pt x="5998" y="123339"/>
                    </a:lnTo>
                    <a:lnTo>
                      <a:pt x="22930" y="83199"/>
                    </a:lnTo>
                    <a:lnTo>
                      <a:pt x="49196" y="49196"/>
                    </a:lnTo>
                    <a:lnTo>
                      <a:pt x="83199" y="22930"/>
                    </a:lnTo>
                    <a:lnTo>
                      <a:pt x="123339" y="5998"/>
                    </a:lnTo>
                    <a:lnTo>
                      <a:pt x="168021" y="0"/>
                    </a:lnTo>
                    <a:lnTo>
                      <a:pt x="1055751" y="0"/>
                    </a:lnTo>
                    <a:lnTo>
                      <a:pt x="1100432" y="5998"/>
                    </a:lnTo>
                    <a:lnTo>
                      <a:pt x="1140572" y="22930"/>
                    </a:lnTo>
                    <a:lnTo>
                      <a:pt x="1174575" y="49196"/>
                    </a:lnTo>
                    <a:lnTo>
                      <a:pt x="1200841" y="83199"/>
                    </a:lnTo>
                    <a:lnTo>
                      <a:pt x="1217773" y="123339"/>
                    </a:lnTo>
                    <a:lnTo>
                      <a:pt x="1223771" y="168020"/>
                    </a:lnTo>
                    <a:lnTo>
                      <a:pt x="1223771" y="840104"/>
                    </a:lnTo>
                    <a:lnTo>
                      <a:pt x="1217773" y="884772"/>
                    </a:lnTo>
                    <a:lnTo>
                      <a:pt x="1200841" y="924909"/>
                    </a:lnTo>
                    <a:lnTo>
                      <a:pt x="1174575" y="958915"/>
                    </a:lnTo>
                    <a:lnTo>
                      <a:pt x="1140572" y="985186"/>
                    </a:lnTo>
                    <a:lnTo>
                      <a:pt x="1100432" y="1002124"/>
                    </a:lnTo>
                    <a:lnTo>
                      <a:pt x="1055751" y="1008126"/>
                    </a:lnTo>
                    <a:lnTo>
                      <a:pt x="168021" y="1008126"/>
                    </a:lnTo>
                    <a:lnTo>
                      <a:pt x="123339" y="1002124"/>
                    </a:lnTo>
                    <a:lnTo>
                      <a:pt x="83199" y="985186"/>
                    </a:lnTo>
                    <a:lnTo>
                      <a:pt x="49196" y="958915"/>
                    </a:lnTo>
                    <a:lnTo>
                      <a:pt x="22930" y="924909"/>
                    </a:lnTo>
                    <a:lnTo>
                      <a:pt x="5998" y="884772"/>
                    </a:lnTo>
                    <a:lnTo>
                      <a:pt x="0" y="840104"/>
                    </a:lnTo>
                    <a:lnTo>
                      <a:pt x="0" y="168020"/>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534" name="Google Shape;534;p29"/>
            <p:cNvSpPr txBox="1"/>
            <p:nvPr/>
          </p:nvSpPr>
          <p:spPr>
            <a:xfrm>
              <a:off x="5260974" y="4445004"/>
              <a:ext cx="2571768" cy="2592535"/>
            </a:xfrm>
            <a:prstGeom prst="rect">
              <a:avLst/>
            </a:prstGeom>
            <a:noFill/>
            <a:ln>
              <a:noFill/>
            </a:ln>
          </p:spPr>
          <p:txBody>
            <a:bodyPr anchorCtr="0" anchor="t" bIns="0" lIns="0" spcFirstLastPara="1" rIns="0" wrap="square" tIns="172600">
              <a:spAutoFit/>
            </a:bodyPr>
            <a:lstStyle/>
            <a:p>
              <a:pPr indent="0" lvl="0" marL="0" marR="0" rtl="0" algn="ctr">
                <a:spcBef>
                  <a:spcPts val="0"/>
                </a:spcBef>
                <a:spcAft>
                  <a:spcPts val="0"/>
                </a:spcAft>
                <a:buNone/>
              </a:pPr>
              <a:r>
                <a:rPr lang="es-ES" sz="2127">
                  <a:solidFill>
                    <a:schemeClr val="dk1"/>
                  </a:solidFill>
                  <a:latin typeface="Arial"/>
                  <a:ea typeface="Arial"/>
                  <a:cs typeface="Arial"/>
                  <a:sym typeface="Arial"/>
                </a:rPr>
                <a:t>RDD: final_medidas</a:t>
              </a:r>
              <a:endParaRPr sz="2127">
                <a:solidFill>
                  <a:schemeClr val="dk1"/>
                </a:solidFill>
                <a:latin typeface="Arial"/>
                <a:ea typeface="Arial"/>
                <a:cs typeface="Arial"/>
                <a:sym typeface="Arial"/>
              </a:endParaRPr>
            </a:p>
            <a:p>
              <a:pPr indent="0" lvl="0" marL="111075" marR="151602" rtl="0" algn="ctr">
                <a:spcBef>
                  <a:spcPts val="827"/>
                </a:spcBef>
                <a:spcAft>
                  <a:spcPts val="0"/>
                </a:spcAft>
                <a:buNone/>
              </a:pPr>
              <a:r>
                <a:t/>
              </a:r>
              <a:endParaRPr sz="1418">
                <a:solidFill>
                  <a:schemeClr val="dk1"/>
                </a:solidFill>
                <a:latin typeface="Arial"/>
                <a:ea typeface="Arial"/>
                <a:cs typeface="Arial"/>
                <a:sym typeface="Arial"/>
              </a:endParaRPr>
            </a:p>
            <a:p>
              <a:pPr indent="0" lvl="0" marL="111075" marR="151602" rtl="0" algn="ctr">
                <a:spcBef>
                  <a:spcPts val="827"/>
                </a:spcBef>
                <a:spcAft>
                  <a:spcPts val="0"/>
                </a:spcAft>
                <a:buNone/>
              </a:pPr>
              <a:r>
                <a:t/>
              </a:r>
              <a:endParaRPr sz="1418">
                <a:solidFill>
                  <a:schemeClr val="dk1"/>
                </a:solidFill>
                <a:latin typeface="Arial"/>
                <a:ea typeface="Arial"/>
                <a:cs typeface="Arial"/>
                <a:sym typeface="Arial"/>
              </a:endParaRPr>
            </a:p>
            <a:p>
              <a:pPr indent="0" lvl="0" marL="0" marR="40527" rtl="0" algn="ctr">
                <a:spcBef>
                  <a:spcPts val="0"/>
                </a:spcBef>
                <a:spcAft>
                  <a:spcPts val="0"/>
                </a:spcAft>
                <a:buNone/>
              </a:pPr>
              <a:r>
                <a:rPr lang="es-ES" sz="1600">
                  <a:solidFill>
                    <a:schemeClr val="dk1"/>
                  </a:solidFill>
                  <a:latin typeface="Calibri"/>
                  <a:ea typeface="Calibri"/>
                  <a:cs typeface="Calibri"/>
                  <a:sym typeface="Calibri"/>
                </a:rPr>
                <a:t>27.6, 26.2, …. ,19.8,</a:t>
              </a:r>
              <a:endParaRPr/>
            </a:p>
            <a:p>
              <a:pPr indent="0" lvl="0" marL="0" marR="40527" rtl="0" algn="ctr">
                <a:spcBef>
                  <a:spcPts val="0"/>
                </a:spcBef>
                <a:spcAft>
                  <a:spcPts val="0"/>
                </a:spcAft>
                <a:buNone/>
              </a:pPr>
              <a:r>
                <a:rPr lang="es-ES" sz="1600">
                  <a:solidFill>
                    <a:schemeClr val="dk1"/>
                  </a:solidFill>
                  <a:latin typeface="Calibri"/>
                  <a:ea typeface="Calibri"/>
                  <a:cs typeface="Calibri"/>
                  <a:sym typeface="Calibri"/>
                </a:rPr>
                <a:t>33.6, 20.3,…. ,28.4,</a:t>
              </a:r>
              <a:endParaRPr/>
            </a:p>
            <a:p>
              <a:pPr indent="0" lvl="0" marL="0" marR="40527" rtl="0" algn="ctr">
                <a:spcBef>
                  <a:spcPts val="0"/>
                </a:spcBef>
                <a:spcAft>
                  <a:spcPts val="0"/>
                </a:spcAft>
                <a:buNone/>
              </a:pPr>
              <a:r>
                <a:rPr lang="es-ES" sz="1600">
                  <a:solidFill>
                    <a:schemeClr val="dk1"/>
                  </a:solidFill>
                  <a:latin typeface="Arial"/>
                  <a:ea typeface="Arial"/>
                  <a:cs typeface="Arial"/>
                  <a:sym typeface="Arial"/>
                </a:rPr>
                <a:t>…..</a:t>
              </a:r>
              <a:endParaRPr/>
            </a:p>
            <a:p>
              <a:pPr indent="0" lvl="0" marL="0" marR="40527" rtl="0" algn="ctr">
                <a:spcBef>
                  <a:spcPts val="0"/>
                </a:spcBef>
                <a:spcAft>
                  <a:spcPts val="0"/>
                </a:spcAft>
                <a:buNone/>
              </a:pPr>
              <a:r>
                <a:rPr lang="es-ES" sz="1600">
                  <a:solidFill>
                    <a:schemeClr val="dk1"/>
                  </a:solidFill>
                  <a:latin typeface="Arial"/>
                  <a:ea typeface="Arial"/>
                  <a:cs typeface="Arial"/>
                  <a:sym typeface="Arial"/>
                </a:rPr>
                <a:t>…..</a:t>
              </a:r>
              <a:endParaRPr/>
            </a:p>
            <a:p>
              <a:pPr indent="0" lvl="0" marL="0" marR="40527" rtl="0" algn="ctr">
                <a:spcBef>
                  <a:spcPts val="0"/>
                </a:spcBef>
                <a:spcAft>
                  <a:spcPts val="0"/>
                </a:spcAft>
                <a:buNone/>
              </a:pPr>
              <a:r>
                <a:t/>
              </a:r>
              <a:endParaRPr sz="1600">
                <a:solidFill>
                  <a:schemeClr val="dk1"/>
                </a:solidFill>
                <a:latin typeface="Arial"/>
                <a:ea typeface="Arial"/>
                <a:cs typeface="Arial"/>
                <a:sym typeface="Arial"/>
              </a:endParaRPr>
            </a:p>
            <a:p>
              <a:pPr indent="0" lvl="0" marL="0" marR="40527" rtl="0" algn="ctr">
                <a:spcBef>
                  <a:spcPts val="0"/>
                </a:spcBef>
                <a:spcAft>
                  <a:spcPts val="0"/>
                </a:spcAft>
                <a:buNone/>
              </a:pPr>
              <a:r>
                <a:t/>
              </a:r>
              <a:endParaRPr sz="1418">
                <a:solidFill>
                  <a:schemeClr val="dk1"/>
                </a:solidFill>
                <a:latin typeface="Arial"/>
                <a:ea typeface="Arial"/>
                <a:cs typeface="Arial"/>
                <a:sym typeface="Arial"/>
              </a:endParaRPr>
            </a:p>
          </p:txBody>
        </p:sp>
      </p:grpSp>
      <p:grpSp>
        <p:nvGrpSpPr>
          <p:cNvPr id="535" name="Google Shape;535;p29"/>
          <p:cNvGrpSpPr/>
          <p:nvPr/>
        </p:nvGrpSpPr>
        <p:grpSpPr>
          <a:xfrm rot="-1800000">
            <a:off x="4061581" y="5779303"/>
            <a:ext cx="841729" cy="285752"/>
            <a:chOff x="1764410" y="3795903"/>
            <a:chExt cx="504190" cy="288290"/>
          </a:xfrm>
        </p:grpSpPr>
        <p:sp>
          <p:nvSpPr>
            <p:cNvPr id="536" name="Google Shape;536;p29"/>
            <p:cNvSpPr/>
            <p:nvPr/>
          </p:nvSpPr>
          <p:spPr>
            <a:xfrm>
              <a:off x="1764410" y="3795903"/>
              <a:ext cx="504190" cy="288290"/>
            </a:xfrm>
            <a:custGeom>
              <a:rect b="b" l="l" r="r" t="t"/>
              <a:pathLst>
                <a:path extrusionOk="0" h="288289" w="504189">
                  <a:moveTo>
                    <a:pt x="359663" y="0"/>
                  </a:moveTo>
                  <a:lnTo>
                    <a:pt x="359663" y="72009"/>
                  </a:lnTo>
                  <a:lnTo>
                    <a:pt x="0" y="72009"/>
                  </a:lnTo>
                  <a:lnTo>
                    <a:pt x="0" y="216027"/>
                  </a:lnTo>
                  <a:lnTo>
                    <a:pt x="359663" y="216027"/>
                  </a:lnTo>
                  <a:lnTo>
                    <a:pt x="359663" y="288036"/>
                  </a:lnTo>
                  <a:lnTo>
                    <a:pt x="503681" y="144018"/>
                  </a:lnTo>
                  <a:lnTo>
                    <a:pt x="359663"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537" name="Google Shape;537;p29"/>
            <p:cNvSpPr/>
            <p:nvPr/>
          </p:nvSpPr>
          <p:spPr>
            <a:xfrm>
              <a:off x="1764410" y="3795903"/>
              <a:ext cx="504190" cy="288290"/>
            </a:xfrm>
            <a:custGeom>
              <a:rect b="b" l="l" r="r" t="t"/>
              <a:pathLst>
                <a:path extrusionOk="0" h="288289" w="504189">
                  <a:moveTo>
                    <a:pt x="0" y="72009"/>
                  </a:moveTo>
                  <a:lnTo>
                    <a:pt x="359663" y="72009"/>
                  </a:lnTo>
                  <a:lnTo>
                    <a:pt x="359663" y="0"/>
                  </a:lnTo>
                  <a:lnTo>
                    <a:pt x="503681" y="144018"/>
                  </a:lnTo>
                  <a:lnTo>
                    <a:pt x="359663" y="288036"/>
                  </a:lnTo>
                  <a:lnTo>
                    <a:pt x="359663" y="216027"/>
                  </a:lnTo>
                  <a:lnTo>
                    <a:pt x="0" y="216027"/>
                  </a:lnTo>
                  <a:lnTo>
                    <a:pt x="0" y="72009"/>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grpSp>
        <p:nvGrpSpPr>
          <p:cNvPr id="538" name="Google Shape;538;p29"/>
          <p:cNvGrpSpPr/>
          <p:nvPr/>
        </p:nvGrpSpPr>
        <p:grpSpPr>
          <a:xfrm rot="1185723">
            <a:off x="4070050" y="6507716"/>
            <a:ext cx="841729" cy="285752"/>
            <a:chOff x="1764410" y="3795903"/>
            <a:chExt cx="504190" cy="288290"/>
          </a:xfrm>
        </p:grpSpPr>
        <p:sp>
          <p:nvSpPr>
            <p:cNvPr id="539" name="Google Shape;539;p29"/>
            <p:cNvSpPr/>
            <p:nvPr/>
          </p:nvSpPr>
          <p:spPr>
            <a:xfrm>
              <a:off x="1764410" y="3795903"/>
              <a:ext cx="504190" cy="288290"/>
            </a:xfrm>
            <a:custGeom>
              <a:rect b="b" l="l" r="r" t="t"/>
              <a:pathLst>
                <a:path extrusionOk="0" h="288289" w="504189">
                  <a:moveTo>
                    <a:pt x="359663" y="0"/>
                  </a:moveTo>
                  <a:lnTo>
                    <a:pt x="359663" y="72009"/>
                  </a:lnTo>
                  <a:lnTo>
                    <a:pt x="0" y="72009"/>
                  </a:lnTo>
                  <a:lnTo>
                    <a:pt x="0" y="216027"/>
                  </a:lnTo>
                  <a:lnTo>
                    <a:pt x="359663" y="216027"/>
                  </a:lnTo>
                  <a:lnTo>
                    <a:pt x="359663" y="288036"/>
                  </a:lnTo>
                  <a:lnTo>
                    <a:pt x="503681" y="144018"/>
                  </a:lnTo>
                  <a:lnTo>
                    <a:pt x="359663"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540" name="Google Shape;540;p29"/>
            <p:cNvSpPr/>
            <p:nvPr/>
          </p:nvSpPr>
          <p:spPr>
            <a:xfrm>
              <a:off x="1764410" y="3795903"/>
              <a:ext cx="504190" cy="288290"/>
            </a:xfrm>
            <a:custGeom>
              <a:rect b="b" l="l" r="r" t="t"/>
              <a:pathLst>
                <a:path extrusionOk="0" h="288289" w="504189">
                  <a:moveTo>
                    <a:pt x="0" y="72009"/>
                  </a:moveTo>
                  <a:lnTo>
                    <a:pt x="359663" y="72009"/>
                  </a:lnTo>
                  <a:lnTo>
                    <a:pt x="359663" y="0"/>
                  </a:lnTo>
                  <a:lnTo>
                    <a:pt x="503681" y="144018"/>
                  </a:lnTo>
                  <a:lnTo>
                    <a:pt x="359663" y="288036"/>
                  </a:lnTo>
                  <a:lnTo>
                    <a:pt x="359663" y="216027"/>
                  </a:lnTo>
                  <a:lnTo>
                    <a:pt x="0" y="216027"/>
                  </a:lnTo>
                  <a:lnTo>
                    <a:pt x="0" y="72009"/>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541" name="Google Shape;541;p29"/>
          <p:cNvSpPr txBox="1"/>
          <p:nvPr/>
        </p:nvSpPr>
        <p:spPr>
          <a:xfrm>
            <a:off x="5118098" y="6588144"/>
            <a:ext cx="1357322" cy="384489"/>
          </a:xfrm>
          <a:prstGeom prst="rect">
            <a:avLst/>
          </a:prstGeom>
          <a:noFill/>
          <a:ln>
            <a:noFill/>
          </a:ln>
        </p:spPr>
        <p:txBody>
          <a:bodyPr anchorCtr="0" anchor="t" bIns="0" lIns="0" spcFirstLastPara="1" rIns="0" wrap="square" tIns="15000">
            <a:spAutoFit/>
          </a:bodyPr>
          <a:lstStyle/>
          <a:p>
            <a:pPr indent="0" lvl="0" marL="15010" marR="0" rtl="0" algn="l">
              <a:spcBef>
                <a:spcPts val="0"/>
              </a:spcBef>
              <a:spcAft>
                <a:spcPts val="0"/>
              </a:spcAft>
              <a:buNone/>
            </a:pPr>
            <a:r>
              <a:rPr lang="es-ES" sz="2400">
                <a:solidFill>
                  <a:schemeClr val="dk1"/>
                </a:solidFill>
                <a:latin typeface="Calibri"/>
                <a:ea typeface="Calibri"/>
                <a:cs typeface="Calibri"/>
                <a:sym typeface="Calibri"/>
              </a:rPr>
              <a:t>reduce(…)</a:t>
            </a:r>
            <a:endParaRPr sz="2127">
              <a:solidFill>
                <a:schemeClr val="dk1"/>
              </a:solidFill>
              <a:latin typeface="Arial"/>
              <a:ea typeface="Arial"/>
              <a:cs typeface="Arial"/>
              <a:sym typeface="Arial"/>
            </a:endParaRPr>
          </a:p>
        </p:txBody>
      </p:sp>
      <p:sp>
        <p:nvSpPr>
          <p:cNvPr id="542" name="Google Shape;542;p29"/>
          <p:cNvSpPr txBox="1"/>
          <p:nvPr/>
        </p:nvSpPr>
        <p:spPr>
          <a:xfrm>
            <a:off x="5260974" y="5516574"/>
            <a:ext cx="1071570" cy="384489"/>
          </a:xfrm>
          <a:prstGeom prst="rect">
            <a:avLst/>
          </a:prstGeom>
          <a:noFill/>
          <a:ln>
            <a:noFill/>
          </a:ln>
        </p:spPr>
        <p:txBody>
          <a:bodyPr anchorCtr="0" anchor="t" bIns="0" lIns="0" spcFirstLastPara="1" rIns="0" wrap="square" tIns="15000">
            <a:spAutoFit/>
          </a:bodyPr>
          <a:lstStyle/>
          <a:p>
            <a:pPr indent="0" lvl="0" marL="15010" marR="0" rtl="0" algn="l">
              <a:spcBef>
                <a:spcPts val="0"/>
              </a:spcBef>
              <a:spcAft>
                <a:spcPts val="0"/>
              </a:spcAft>
              <a:buNone/>
            </a:pPr>
            <a:r>
              <a:rPr lang="es-ES" sz="2400">
                <a:solidFill>
                  <a:schemeClr val="dk1"/>
                </a:solidFill>
                <a:latin typeface="Calibri"/>
                <a:ea typeface="Calibri"/>
                <a:cs typeface="Calibri"/>
                <a:sym typeface="Calibri"/>
              </a:rPr>
              <a:t>count()</a:t>
            </a:r>
            <a:endParaRPr sz="2127">
              <a:solidFill>
                <a:schemeClr val="dk1"/>
              </a:solidFill>
              <a:latin typeface="Arial"/>
              <a:ea typeface="Arial"/>
              <a:cs typeface="Arial"/>
              <a:sym typeface="Arial"/>
            </a:endParaRPr>
          </a:p>
        </p:txBody>
      </p:sp>
      <p:grpSp>
        <p:nvGrpSpPr>
          <p:cNvPr id="543" name="Google Shape;543;p29"/>
          <p:cNvGrpSpPr/>
          <p:nvPr/>
        </p:nvGrpSpPr>
        <p:grpSpPr>
          <a:xfrm rot="1185723">
            <a:off x="6498942" y="5721898"/>
            <a:ext cx="841729" cy="285752"/>
            <a:chOff x="1764410" y="3795903"/>
            <a:chExt cx="504190" cy="288290"/>
          </a:xfrm>
        </p:grpSpPr>
        <p:sp>
          <p:nvSpPr>
            <p:cNvPr id="544" name="Google Shape;544;p29"/>
            <p:cNvSpPr/>
            <p:nvPr/>
          </p:nvSpPr>
          <p:spPr>
            <a:xfrm>
              <a:off x="1764410" y="3795903"/>
              <a:ext cx="504190" cy="288290"/>
            </a:xfrm>
            <a:custGeom>
              <a:rect b="b" l="l" r="r" t="t"/>
              <a:pathLst>
                <a:path extrusionOk="0" h="288289" w="504189">
                  <a:moveTo>
                    <a:pt x="359663" y="0"/>
                  </a:moveTo>
                  <a:lnTo>
                    <a:pt x="359663" y="72009"/>
                  </a:lnTo>
                  <a:lnTo>
                    <a:pt x="0" y="72009"/>
                  </a:lnTo>
                  <a:lnTo>
                    <a:pt x="0" y="216027"/>
                  </a:lnTo>
                  <a:lnTo>
                    <a:pt x="359663" y="216027"/>
                  </a:lnTo>
                  <a:lnTo>
                    <a:pt x="359663" y="288036"/>
                  </a:lnTo>
                  <a:lnTo>
                    <a:pt x="503681" y="144018"/>
                  </a:lnTo>
                  <a:lnTo>
                    <a:pt x="359663"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545" name="Google Shape;545;p29"/>
            <p:cNvSpPr/>
            <p:nvPr/>
          </p:nvSpPr>
          <p:spPr>
            <a:xfrm>
              <a:off x="1764410" y="3795903"/>
              <a:ext cx="504190" cy="288290"/>
            </a:xfrm>
            <a:custGeom>
              <a:rect b="b" l="l" r="r" t="t"/>
              <a:pathLst>
                <a:path extrusionOk="0" h="288289" w="504189">
                  <a:moveTo>
                    <a:pt x="0" y="72009"/>
                  </a:moveTo>
                  <a:lnTo>
                    <a:pt x="359663" y="72009"/>
                  </a:lnTo>
                  <a:lnTo>
                    <a:pt x="359663" y="0"/>
                  </a:lnTo>
                  <a:lnTo>
                    <a:pt x="503681" y="144018"/>
                  </a:lnTo>
                  <a:lnTo>
                    <a:pt x="359663" y="288036"/>
                  </a:lnTo>
                  <a:lnTo>
                    <a:pt x="359663" y="216027"/>
                  </a:lnTo>
                  <a:lnTo>
                    <a:pt x="0" y="216027"/>
                  </a:lnTo>
                  <a:lnTo>
                    <a:pt x="0" y="72009"/>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grpSp>
        <p:nvGrpSpPr>
          <p:cNvPr id="546" name="Google Shape;546;p29"/>
          <p:cNvGrpSpPr/>
          <p:nvPr/>
        </p:nvGrpSpPr>
        <p:grpSpPr>
          <a:xfrm rot="-1800000">
            <a:off x="6490473" y="6493683"/>
            <a:ext cx="841729" cy="285752"/>
            <a:chOff x="1764410" y="3795903"/>
            <a:chExt cx="504190" cy="288290"/>
          </a:xfrm>
        </p:grpSpPr>
        <p:sp>
          <p:nvSpPr>
            <p:cNvPr id="547" name="Google Shape;547;p29"/>
            <p:cNvSpPr/>
            <p:nvPr/>
          </p:nvSpPr>
          <p:spPr>
            <a:xfrm>
              <a:off x="1764410" y="3795903"/>
              <a:ext cx="504190" cy="288290"/>
            </a:xfrm>
            <a:custGeom>
              <a:rect b="b" l="l" r="r" t="t"/>
              <a:pathLst>
                <a:path extrusionOk="0" h="288289" w="504189">
                  <a:moveTo>
                    <a:pt x="359663" y="0"/>
                  </a:moveTo>
                  <a:lnTo>
                    <a:pt x="359663" y="72009"/>
                  </a:lnTo>
                  <a:lnTo>
                    <a:pt x="0" y="72009"/>
                  </a:lnTo>
                  <a:lnTo>
                    <a:pt x="0" y="216027"/>
                  </a:lnTo>
                  <a:lnTo>
                    <a:pt x="359663" y="216027"/>
                  </a:lnTo>
                  <a:lnTo>
                    <a:pt x="359663" y="288036"/>
                  </a:lnTo>
                  <a:lnTo>
                    <a:pt x="503681" y="144018"/>
                  </a:lnTo>
                  <a:lnTo>
                    <a:pt x="359663"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548" name="Google Shape;548;p29"/>
            <p:cNvSpPr/>
            <p:nvPr/>
          </p:nvSpPr>
          <p:spPr>
            <a:xfrm>
              <a:off x="1764410" y="3795903"/>
              <a:ext cx="504190" cy="288290"/>
            </a:xfrm>
            <a:custGeom>
              <a:rect b="b" l="l" r="r" t="t"/>
              <a:pathLst>
                <a:path extrusionOk="0" h="288289" w="504189">
                  <a:moveTo>
                    <a:pt x="0" y="72009"/>
                  </a:moveTo>
                  <a:lnTo>
                    <a:pt x="359663" y="72009"/>
                  </a:lnTo>
                  <a:lnTo>
                    <a:pt x="359663" y="0"/>
                  </a:lnTo>
                  <a:lnTo>
                    <a:pt x="503681" y="144018"/>
                  </a:lnTo>
                  <a:lnTo>
                    <a:pt x="359663" y="288036"/>
                  </a:lnTo>
                  <a:lnTo>
                    <a:pt x="359663" y="216027"/>
                  </a:lnTo>
                  <a:lnTo>
                    <a:pt x="0" y="216027"/>
                  </a:lnTo>
                  <a:lnTo>
                    <a:pt x="0" y="72009"/>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549" name="Google Shape;549;p29"/>
          <p:cNvSpPr txBox="1"/>
          <p:nvPr/>
        </p:nvSpPr>
        <p:spPr>
          <a:xfrm>
            <a:off x="7761304" y="5945202"/>
            <a:ext cx="1643074" cy="669824"/>
          </a:xfrm>
          <a:prstGeom prst="rect">
            <a:avLst/>
          </a:prstGeom>
          <a:solidFill>
            <a:srgbClr val="FFC000"/>
          </a:solidFill>
          <a:ln>
            <a:noFill/>
          </a:ln>
        </p:spPr>
        <p:txBody>
          <a:bodyPr anchorCtr="0" anchor="t" bIns="0" lIns="0" spcFirstLastPara="1" rIns="0" wrap="square" tIns="15000">
            <a:spAutoFit/>
          </a:bodyPr>
          <a:lstStyle/>
          <a:p>
            <a:pPr indent="0" lvl="0" marL="15010" marR="0" rtl="0" algn="ctr">
              <a:spcBef>
                <a:spcPts val="0"/>
              </a:spcBef>
              <a:spcAft>
                <a:spcPts val="0"/>
              </a:spcAft>
              <a:buNone/>
            </a:pPr>
            <a:r>
              <a:rPr lang="es-ES" sz="2127">
                <a:solidFill>
                  <a:schemeClr val="dk1"/>
                </a:solidFill>
                <a:latin typeface="Arial"/>
                <a:ea typeface="Arial"/>
                <a:cs typeface="Arial"/>
                <a:sym typeface="Arial"/>
              </a:rPr>
              <a:t>Calculamos media</a:t>
            </a:r>
            <a:endParaRPr sz="2127">
              <a:solidFill>
                <a:schemeClr val="dk1"/>
              </a:solidFill>
              <a:latin typeface="Arial"/>
              <a:ea typeface="Arial"/>
              <a:cs typeface="Arial"/>
              <a:sym typeface="Arial"/>
            </a:endParaRPr>
          </a:p>
        </p:txBody>
      </p:sp>
      <p:sp>
        <p:nvSpPr>
          <p:cNvPr id="550" name="Google Shape;550;p29"/>
          <p:cNvSpPr/>
          <p:nvPr/>
        </p:nvSpPr>
        <p:spPr>
          <a:xfrm>
            <a:off x="-170595" y="130825"/>
            <a:ext cx="10038941"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200">
                <a:solidFill>
                  <a:srgbClr val="BDD1F9"/>
                </a:solidFill>
                <a:latin typeface="Arial"/>
                <a:ea typeface="Arial"/>
                <a:cs typeface="Arial"/>
                <a:sym typeface="Arial"/>
              </a:rPr>
              <a:t>Ejercicio 2: Calcular la media de las medidas de sensores de humedad de un terreno (plantación)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ph type="title"/>
          </p:nvPr>
        </p:nvSpPr>
        <p:spPr>
          <a:xfrm>
            <a:off x="1256805" y="2361332"/>
            <a:ext cx="8294089" cy="2351862"/>
          </a:xfrm>
          <a:prstGeom prst="rect">
            <a:avLst/>
          </a:prstGeom>
          <a:noFill/>
          <a:ln>
            <a:noFill/>
          </a:ln>
        </p:spPr>
        <p:txBody>
          <a:bodyPr anchorCtr="0" anchor="t" bIns="0" lIns="0" spcFirstLastPara="1" rIns="0" wrap="square" tIns="12700">
            <a:spAutoFit/>
          </a:bodyPr>
          <a:lstStyle/>
          <a:p>
            <a:pPr indent="0" lvl="0" marL="12065" rtl="0" algn="ctr">
              <a:lnSpc>
                <a:spcPct val="150000"/>
              </a:lnSpc>
              <a:spcBef>
                <a:spcPts val="0"/>
              </a:spcBef>
              <a:spcAft>
                <a:spcPts val="0"/>
              </a:spcAft>
              <a:buNone/>
            </a:pPr>
            <a:r>
              <a:rPr lang="es-ES" sz="5400">
                <a:solidFill>
                  <a:srgbClr val="FFFFFF"/>
                </a:solidFill>
                <a:latin typeface="Arial"/>
                <a:ea typeface="Arial"/>
                <a:cs typeface="Arial"/>
                <a:sym typeface="Arial"/>
              </a:rPr>
              <a:t>1. </a:t>
            </a:r>
            <a:r>
              <a:rPr b="1" lang="es-ES" sz="5400">
                <a:solidFill>
                  <a:schemeClr val="lt1"/>
                </a:solidFill>
                <a:latin typeface="Arial"/>
                <a:ea typeface="Arial"/>
                <a:cs typeface="Arial"/>
                <a:sym typeface="Arial"/>
              </a:rPr>
              <a:t>RDDs: </a:t>
            </a:r>
            <a:r>
              <a:rPr lang="es-ES" sz="5400">
                <a:latin typeface="Arial"/>
                <a:ea typeface="Arial"/>
                <a:cs typeface="Arial"/>
                <a:sym typeface="Arial"/>
              </a:rPr>
              <a:t>Acciones</a:t>
            </a:r>
            <a:br>
              <a:rPr b="1" lang="es-ES" sz="5400">
                <a:solidFill>
                  <a:schemeClr val="lt1"/>
                </a:solidFill>
              </a:rPr>
            </a:br>
            <a:endParaRPr sz="54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0"/>
          <p:cNvSpPr txBox="1"/>
          <p:nvPr>
            <p:ph type="title"/>
          </p:nvPr>
        </p:nvSpPr>
        <p:spPr>
          <a:xfrm>
            <a:off x="1189008" y="1373170"/>
            <a:ext cx="8294089" cy="4844852"/>
          </a:xfrm>
          <a:prstGeom prst="rect">
            <a:avLst/>
          </a:prstGeom>
          <a:noFill/>
          <a:ln>
            <a:noFill/>
          </a:ln>
        </p:spPr>
        <p:txBody>
          <a:bodyPr anchorCtr="0" anchor="t" bIns="0" lIns="0" spcFirstLastPara="1" rIns="0" wrap="square" tIns="12700">
            <a:spAutoFit/>
          </a:bodyPr>
          <a:lstStyle/>
          <a:p>
            <a:pPr indent="0" lvl="0" marL="12065" rtl="0" algn="ctr">
              <a:lnSpc>
                <a:spcPct val="150000"/>
              </a:lnSpc>
              <a:spcBef>
                <a:spcPts val="0"/>
              </a:spcBef>
              <a:spcAft>
                <a:spcPts val="0"/>
              </a:spcAft>
              <a:buNone/>
            </a:pPr>
            <a:r>
              <a:rPr lang="es-ES" sz="5400">
                <a:solidFill>
                  <a:srgbClr val="FFFFFF"/>
                </a:solidFill>
                <a:latin typeface="Arial"/>
                <a:ea typeface="Arial"/>
                <a:cs typeface="Arial"/>
                <a:sym typeface="Arial"/>
              </a:rPr>
              <a:t>4. </a:t>
            </a:r>
            <a:r>
              <a:rPr b="1" lang="es-ES" sz="5400">
                <a:solidFill>
                  <a:schemeClr val="lt1"/>
                </a:solidFill>
                <a:latin typeface="Arial"/>
                <a:ea typeface="Arial"/>
                <a:cs typeface="Arial"/>
                <a:sym typeface="Arial"/>
              </a:rPr>
              <a:t>RDDs pares clave-valor (K,V): Transformaciones</a:t>
            </a:r>
            <a:br>
              <a:rPr b="1" lang="es-ES" sz="5400">
                <a:solidFill>
                  <a:schemeClr val="lt1"/>
                </a:solidFill>
              </a:rPr>
            </a:br>
            <a:endParaRPr sz="54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1"/>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561" name="Google Shape;561;p31"/>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62" name="Google Shape;562;p31"/>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563" name="Google Shape;563;p31"/>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564" name="Google Shape;564;p31"/>
          <p:cNvSpPr txBox="1"/>
          <p:nvPr/>
        </p:nvSpPr>
        <p:spPr>
          <a:xfrm>
            <a:off x="178844" y="1209204"/>
            <a:ext cx="10450012" cy="5071388"/>
          </a:xfrm>
          <a:prstGeom prst="rect">
            <a:avLst/>
          </a:prstGeom>
          <a:noFill/>
          <a:ln>
            <a:noFill/>
          </a:ln>
        </p:spPr>
        <p:txBody>
          <a:bodyPr anchorCtr="0" anchor="t" bIns="45700" lIns="91425" spcFirstLastPara="1" rIns="91425" wrap="square" tIns="45700">
            <a:spAutoFit/>
          </a:bodyPr>
          <a:lstStyle/>
          <a:p>
            <a:pPr indent="-378255" lvl="0" marL="393265" marR="0" rtl="0" algn="l">
              <a:lnSpc>
                <a:spcPct val="150000"/>
              </a:lnSpc>
              <a:spcBef>
                <a:spcPts val="0"/>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El par clave-valor es un concepto bien establecido en muchos lenguajes de programación (diccionario Python)</a:t>
            </a:r>
            <a:endParaRPr/>
          </a:p>
          <a:p>
            <a:pPr indent="-378255" lvl="0" marL="393265" marR="0" rtl="0" algn="l">
              <a:lnSpc>
                <a:spcPct val="150000"/>
              </a:lnSpc>
              <a:spcBef>
                <a:spcPts val="1241"/>
              </a:spcBef>
              <a:spcAft>
                <a:spcPts val="0"/>
              </a:spcAft>
              <a:buNone/>
            </a:pPr>
            <a:r>
              <a:rPr lang="es-ES" sz="2400">
                <a:solidFill>
                  <a:schemeClr val="dk1"/>
                </a:solidFill>
                <a:latin typeface="Arial"/>
                <a:ea typeface="Arial"/>
                <a:cs typeface="Arial"/>
                <a:sym typeface="Arial"/>
              </a:rPr>
              <a:t>	prefijos = { ‘Madrid’: 91, ‘BCN’:  93, ‘Bilbao’: 944, …}</a:t>
            </a:r>
            <a:endParaRPr/>
          </a:p>
          <a:p>
            <a:pPr indent="-378255" lvl="0" marL="393265" marR="0" rtl="0" algn="l">
              <a:lnSpc>
                <a:spcPct val="150000"/>
              </a:lnSpc>
              <a:spcBef>
                <a:spcPts val="1241"/>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En cada par clave-valor, la clave se representa mediante un tipo inmutable, a menudo una cadena arbitraria, como un nombre de archivo, URI …</a:t>
            </a:r>
            <a:endParaRPr/>
          </a:p>
          <a:p>
            <a:pPr indent="-378255" lvl="0" marL="393265" marR="0" rtl="0" algn="l">
              <a:lnSpc>
                <a:spcPct val="150000"/>
              </a:lnSpc>
              <a:spcBef>
                <a:spcPts val="1241"/>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Es un método simple de almacenar datos, y se sabe que escala bien.</a:t>
            </a:r>
            <a:endParaRPr/>
          </a:p>
          <a:p>
            <a:pPr indent="-378255" lvl="0" marL="393265" marR="0" rtl="0" algn="l">
              <a:lnSpc>
                <a:spcPct val="150000"/>
              </a:lnSpc>
              <a:spcBef>
                <a:spcPts val="1241"/>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BBDD clave-valor: Redis, Amazon DynamoDB, Riak…</a:t>
            </a:r>
            <a:endParaRPr sz="2400">
              <a:solidFill>
                <a:schemeClr val="dk1"/>
              </a:solidFill>
              <a:latin typeface="Arial"/>
              <a:ea typeface="Arial"/>
              <a:cs typeface="Arial"/>
              <a:sym typeface="Arial"/>
            </a:endParaRPr>
          </a:p>
        </p:txBody>
      </p:sp>
      <p:sp>
        <p:nvSpPr>
          <p:cNvPr id="565" name="Google Shape;565;p31"/>
          <p:cNvSpPr/>
          <p:nvPr/>
        </p:nvSpPr>
        <p:spPr>
          <a:xfrm>
            <a:off x="-170595" y="130825"/>
            <a:ext cx="852677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rgbClr val="BDD1F9"/>
                </a:solidFill>
                <a:latin typeface="Arial"/>
                <a:ea typeface="Arial"/>
                <a:cs typeface="Arial"/>
                <a:sym typeface="Arial"/>
              </a:rPr>
              <a:t>Registros de pares clave-valor (K,V)</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2"/>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br>
              <a:rPr lang="es-ES"/>
            </a:br>
            <a:endParaRPr/>
          </a:p>
        </p:txBody>
      </p:sp>
      <p:sp>
        <p:nvSpPr>
          <p:cNvPr id="571" name="Google Shape;571;p32"/>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72" name="Google Shape;572;p32"/>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573" name="Google Shape;573;p32"/>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574" name="Google Shape;574;p32"/>
          <p:cNvSpPr txBox="1"/>
          <p:nvPr/>
        </p:nvSpPr>
        <p:spPr>
          <a:xfrm>
            <a:off x="188876" y="1318657"/>
            <a:ext cx="10433050" cy="2554843"/>
          </a:xfrm>
          <a:prstGeom prst="rect">
            <a:avLst/>
          </a:prstGeom>
          <a:noFill/>
          <a:ln>
            <a:noFill/>
          </a:ln>
        </p:spPr>
        <p:txBody>
          <a:bodyPr anchorCtr="0" anchor="t" bIns="0" lIns="0" spcFirstLastPara="1" rIns="0" wrap="square" tIns="63775">
            <a:spAutoFit/>
          </a:bodyPr>
          <a:lstStyle/>
          <a:p>
            <a:pPr indent="-378255" lvl="0" marL="393265" marR="6004" rtl="0" algn="l">
              <a:lnSpc>
                <a:spcPct val="127541"/>
              </a:lnSpc>
              <a:spcBef>
                <a:spcPts val="0"/>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Son RDD donde cada elemento de la colección es una  tupla de dos elementos, encerrados entre paréntesis y separados por una coma.</a:t>
            </a:r>
            <a:endParaRPr sz="2400">
              <a:solidFill>
                <a:schemeClr val="dk1"/>
              </a:solidFill>
              <a:latin typeface="Arial"/>
              <a:ea typeface="Arial"/>
              <a:cs typeface="Arial"/>
              <a:sym typeface="Arial"/>
            </a:endParaRPr>
          </a:p>
          <a:p>
            <a:pPr indent="-324968" lvl="1" marL="771521" marR="0" rtl="0" algn="l">
              <a:spcBef>
                <a:spcPts val="396"/>
              </a:spcBef>
              <a:spcAft>
                <a:spcPts val="0"/>
              </a:spcAft>
              <a:buClr>
                <a:srgbClr val="539E39"/>
              </a:buClr>
              <a:buSzPts val="1680"/>
              <a:buFont typeface="Noto Sans Symbols"/>
              <a:buChar char="⮚"/>
            </a:pPr>
            <a:r>
              <a:rPr b="0" i="0" lang="es-ES" sz="2400" u="none" cap="none" strike="noStrike">
                <a:solidFill>
                  <a:schemeClr val="dk1"/>
                </a:solidFill>
                <a:latin typeface="Arial"/>
                <a:ea typeface="Arial"/>
                <a:cs typeface="Arial"/>
                <a:sym typeface="Arial"/>
              </a:rPr>
              <a:t>El primer elemento se interpreta como la clave</a:t>
            </a:r>
            <a:endParaRPr b="0" i="0" sz="2400" u="none" cap="none" strike="noStrike">
              <a:solidFill>
                <a:schemeClr val="dk1"/>
              </a:solidFill>
              <a:latin typeface="Arial"/>
              <a:ea typeface="Arial"/>
              <a:cs typeface="Arial"/>
              <a:sym typeface="Arial"/>
            </a:endParaRPr>
          </a:p>
          <a:p>
            <a:pPr indent="-324968" lvl="1" marL="771521" marR="0" rtl="0" algn="l">
              <a:spcBef>
                <a:spcPts val="425"/>
              </a:spcBef>
              <a:spcAft>
                <a:spcPts val="0"/>
              </a:spcAft>
              <a:buClr>
                <a:srgbClr val="539E39"/>
              </a:buClr>
              <a:buSzPts val="1680"/>
              <a:buFont typeface="Noto Sans Symbols"/>
              <a:buChar char="⮚"/>
            </a:pPr>
            <a:r>
              <a:rPr b="0" i="0" lang="es-ES" sz="2400" u="none" cap="none" strike="noStrike">
                <a:solidFill>
                  <a:schemeClr val="dk1"/>
                </a:solidFill>
                <a:latin typeface="Arial"/>
                <a:ea typeface="Arial"/>
                <a:cs typeface="Arial"/>
                <a:sym typeface="Arial"/>
              </a:rPr>
              <a:t>El segundo como el valor</a:t>
            </a:r>
            <a:endParaRPr b="0" i="0" sz="2400" u="none" cap="none" strike="noStrike">
              <a:solidFill>
                <a:schemeClr val="dk1"/>
              </a:solidFill>
              <a:latin typeface="Arial"/>
              <a:ea typeface="Arial"/>
              <a:cs typeface="Arial"/>
              <a:sym typeface="Arial"/>
            </a:endParaRPr>
          </a:p>
          <a:p>
            <a:pPr indent="-324968" lvl="1" marL="771521" marR="0" rtl="0" algn="l">
              <a:spcBef>
                <a:spcPts val="425"/>
              </a:spcBef>
              <a:spcAft>
                <a:spcPts val="0"/>
              </a:spcAft>
              <a:buNone/>
            </a:pPr>
            <a:r>
              <a:t/>
            </a:r>
            <a:endParaRPr b="0" i="0" sz="2400" u="none" cap="none" strike="noStrike">
              <a:solidFill>
                <a:schemeClr val="dk1"/>
              </a:solidFill>
              <a:latin typeface="Arial"/>
              <a:ea typeface="Arial"/>
              <a:cs typeface="Arial"/>
              <a:sym typeface="Arial"/>
            </a:endParaRPr>
          </a:p>
          <a:p>
            <a:pPr indent="-378255" lvl="0" marL="393265" marR="0" rtl="0" algn="l">
              <a:spcBef>
                <a:spcPts val="479"/>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Se pueden construir directamente, o a partir de otras transformaciones:</a:t>
            </a:r>
            <a:endParaRPr sz="2400">
              <a:solidFill>
                <a:schemeClr val="dk1"/>
              </a:solidFill>
              <a:latin typeface="Arial"/>
              <a:ea typeface="Arial"/>
              <a:cs typeface="Arial"/>
              <a:sym typeface="Arial"/>
            </a:endParaRPr>
          </a:p>
        </p:txBody>
      </p:sp>
      <p:sp>
        <p:nvSpPr>
          <p:cNvPr id="575" name="Google Shape;575;p32"/>
          <p:cNvSpPr txBox="1"/>
          <p:nvPr/>
        </p:nvSpPr>
        <p:spPr>
          <a:xfrm>
            <a:off x="188877" y="6088078"/>
            <a:ext cx="10358510" cy="432596"/>
          </a:xfrm>
          <a:prstGeom prst="rect">
            <a:avLst/>
          </a:prstGeom>
          <a:noFill/>
          <a:ln>
            <a:noFill/>
          </a:ln>
        </p:spPr>
        <p:txBody>
          <a:bodyPr anchorCtr="0" anchor="t" bIns="0" lIns="0" spcFirstLastPara="1" rIns="0" wrap="square" tIns="63775">
            <a:spAutoFit/>
          </a:bodyPr>
          <a:lstStyle/>
          <a:p>
            <a:pPr indent="-378255" lvl="0" marL="393265" marR="6004" rtl="0" algn="l">
              <a:lnSpc>
                <a:spcPct val="127541"/>
              </a:lnSpc>
              <a:spcBef>
                <a:spcPts val="0"/>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Resultado:     [('HOLA', 4), ('Que', 3), ('TAL', 3), ('Bien', 4)]</a:t>
            </a:r>
            <a:endParaRPr sz="2400">
              <a:solidFill>
                <a:schemeClr val="dk1"/>
              </a:solidFill>
              <a:latin typeface="Arial"/>
              <a:ea typeface="Arial"/>
              <a:cs typeface="Arial"/>
              <a:sym typeface="Arial"/>
            </a:endParaRPr>
          </a:p>
        </p:txBody>
      </p:sp>
      <p:sp>
        <p:nvSpPr>
          <p:cNvPr id="576" name="Google Shape;576;p32"/>
          <p:cNvSpPr txBox="1"/>
          <p:nvPr/>
        </p:nvSpPr>
        <p:spPr>
          <a:xfrm>
            <a:off x="474628" y="4302128"/>
            <a:ext cx="9449982" cy="1127415"/>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5500">
            <a:spAutoFit/>
          </a:bodyPr>
          <a:lstStyle/>
          <a:p>
            <a:pPr indent="0" lvl="0" marL="107322" marR="0" rtl="0" algn="l">
              <a:spcBef>
                <a:spcPts val="0"/>
              </a:spcBef>
              <a:spcAft>
                <a:spcPts val="0"/>
              </a:spcAft>
              <a:buNone/>
            </a:pPr>
            <a:r>
              <a:rPr b="1" lang="es-ES" sz="1891">
                <a:solidFill>
                  <a:schemeClr val="dk1"/>
                </a:solidFill>
                <a:latin typeface="Courier New"/>
                <a:ea typeface="Courier New"/>
                <a:cs typeface="Courier New"/>
                <a:sym typeface="Courier New"/>
              </a:rPr>
              <a:t>palabras = sc.parallelize(['HOLA', 'Que', 'TAL', 'Bien'])</a:t>
            </a:r>
            <a:endParaRPr sz="1891">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2127">
              <a:solidFill>
                <a:schemeClr val="dk1"/>
              </a:solidFill>
              <a:latin typeface="Courier New"/>
              <a:ea typeface="Courier New"/>
              <a:cs typeface="Courier New"/>
              <a:sym typeface="Courier New"/>
            </a:endParaRPr>
          </a:p>
          <a:p>
            <a:pPr indent="0" lvl="0" marL="107322" marR="0" rtl="0" algn="l">
              <a:spcBef>
                <a:spcPts val="1519"/>
              </a:spcBef>
              <a:spcAft>
                <a:spcPts val="0"/>
              </a:spcAft>
              <a:buNone/>
            </a:pPr>
            <a:r>
              <a:rPr b="1" lang="es-ES" sz="1891">
                <a:solidFill>
                  <a:schemeClr val="dk1"/>
                </a:solidFill>
                <a:latin typeface="Courier New"/>
                <a:ea typeface="Courier New"/>
                <a:cs typeface="Courier New"/>
                <a:sym typeface="Courier New"/>
              </a:rPr>
              <a:t>pal_long = palabras.map(lambda elem: (elem, len(elem)))</a:t>
            </a:r>
            <a:endParaRPr sz="1891">
              <a:solidFill>
                <a:schemeClr val="dk1"/>
              </a:solidFill>
              <a:latin typeface="Courier New"/>
              <a:ea typeface="Courier New"/>
              <a:cs typeface="Courier New"/>
              <a:sym typeface="Courier New"/>
            </a:endParaRPr>
          </a:p>
        </p:txBody>
      </p:sp>
      <p:sp>
        <p:nvSpPr>
          <p:cNvPr id="577" name="Google Shape;577;p32"/>
          <p:cNvSpPr/>
          <p:nvPr/>
        </p:nvSpPr>
        <p:spPr>
          <a:xfrm>
            <a:off x="-170595" y="130825"/>
            <a:ext cx="773468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rgbClr val="BDD1F9"/>
                </a:solidFill>
                <a:latin typeface="Arial"/>
                <a:ea typeface="Arial"/>
                <a:cs typeface="Arial"/>
                <a:sym typeface="Arial"/>
              </a:rPr>
              <a:t>RDDs de pares clave-valor (K,V)</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3"/>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583" name="Google Shape;583;p33"/>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84" name="Google Shape;584;p33"/>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585" name="Google Shape;585;p33"/>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graphicFrame>
        <p:nvGraphicFramePr>
          <p:cNvPr id="586" name="Google Shape;586;p33"/>
          <p:cNvGraphicFramePr/>
          <p:nvPr/>
        </p:nvGraphicFramePr>
        <p:xfrm>
          <a:off x="126841" y="1301557"/>
          <a:ext cx="3000000" cy="3000000"/>
        </p:xfrm>
        <a:graphic>
          <a:graphicData uri="http://schemas.openxmlformats.org/drawingml/2006/table">
            <a:tbl>
              <a:tblPr bandRow="1" firstRow="1">
                <a:noFill/>
                <a:tableStyleId>{73363F32-08A8-4D4C-B0BF-EFABB0A8A0F0}</a:tableStyleId>
              </a:tblPr>
              <a:tblGrid>
                <a:gridCol w="2468500"/>
                <a:gridCol w="8085500"/>
              </a:tblGrid>
              <a:tr h="468300">
                <a:tc>
                  <a:txBody>
                    <a:bodyPr/>
                    <a:lstStyle/>
                    <a:p>
                      <a:pPr indent="0" lvl="0" marL="45085" marR="0" rtl="0" algn="l">
                        <a:lnSpc>
                          <a:spcPct val="100000"/>
                        </a:lnSpc>
                        <a:spcBef>
                          <a:spcPts val="0"/>
                        </a:spcBef>
                        <a:spcAft>
                          <a:spcPts val="0"/>
                        </a:spcAft>
                        <a:buNone/>
                      </a:pPr>
                      <a:r>
                        <a:rPr b="1" lang="es-ES" sz="2400" u="none" cap="none" strike="noStrike">
                          <a:latin typeface="Arial"/>
                          <a:ea typeface="Arial"/>
                          <a:cs typeface="Arial"/>
                          <a:sym typeface="Arial"/>
                        </a:rPr>
                        <a:t>Transformación</a:t>
                      </a:r>
                      <a:endParaRPr sz="2400" u="none" cap="none" strike="noStrike">
                        <a:latin typeface="Arial"/>
                        <a:ea typeface="Arial"/>
                        <a:cs typeface="Arial"/>
                        <a:sym typeface="Arial"/>
                      </a:endParaRPr>
                    </a:p>
                  </a:txBody>
                  <a:tcPr marT="45775" marB="0" marR="0" marL="0">
                    <a:lnB cap="flat" cmpd="sng" w="19050">
                      <a:solidFill>
                        <a:srgbClr val="FFFFFF"/>
                      </a:solidFill>
                      <a:prstDash val="solid"/>
                      <a:round/>
                      <a:headEnd len="sm" w="sm" type="none"/>
                      <a:tailEnd len="sm" w="sm" type="none"/>
                    </a:lnB>
                    <a:solidFill>
                      <a:srgbClr val="539E39"/>
                    </a:solidFill>
                  </a:tcPr>
                </a:tc>
                <a:tc>
                  <a:txBody>
                    <a:bodyPr/>
                    <a:lstStyle/>
                    <a:p>
                      <a:pPr indent="0" lvl="0" marL="91440" marR="0" rtl="0" algn="l">
                        <a:lnSpc>
                          <a:spcPct val="100000"/>
                        </a:lnSpc>
                        <a:spcBef>
                          <a:spcPts val="0"/>
                        </a:spcBef>
                        <a:spcAft>
                          <a:spcPts val="0"/>
                        </a:spcAft>
                        <a:buNone/>
                      </a:pPr>
                      <a:r>
                        <a:rPr b="1" lang="es-ES" sz="2400" u="none" cap="none" strike="noStrike">
                          <a:latin typeface="Arial"/>
                          <a:ea typeface="Arial"/>
                          <a:cs typeface="Arial"/>
                          <a:sym typeface="Arial"/>
                        </a:rPr>
                        <a:t>Descripción</a:t>
                      </a:r>
                      <a:endParaRPr sz="2400" u="none" cap="none" strike="noStrike">
                        <a:latin typeface="Arial"/>
                        <a:ea typeface="Arial"/>
                        <a:cs typeface="Arial"/>
                        <a:sym typeface="Arial"/>
                      </a:endParaRPr>
                    </a:p>
                  </a:txBody>
                  <a:tcPr marT="45775" marB="0" marR="0" marL="0">
                    <a:lnB cap="flat" cmpd="sng" w="19050">
                      <a:solidFill>
                        <a:srgbClr val="FFFFFF"/>
                      </a:solidFill>
                      <a:prstDash val="solid"/>
                      <a:round/>
                      <a:headEnd len="sm" w="sm" type="none"/>
                      <a:tailEnd len="sm" w="sm" type="none"/>
                    </a:lnB>
                    <a:solidFill>
                      <a:srgbClr val="539E39"/>
                    </a:solidFill>
                  </a:tcPr>
                </a:tc>
              </a:tr>
              <a:tr h="1188850">
                <a:tc>
                  <a:txBody>
                    <a:bodyPr/>
                    <a:lstStyle/>
                    <a:p>
                      <a:pPr indent="0" lvl="0" marL="90805" marR="0" rtl="0" algn="l">
                        <a:lnSpc>
                          <a:spcPct val="100000"/>
                        </a:lnSpc>
                        <a:spcBef>
                          <a:spcPts val="0"/>
                        </a:spcBef>
                        <a:spcAft>
                          <a:spcPts val="0"/>
                        </a:spcAft>
                        <a:buNone/>
                      </a:pPr>
                      <a:r>
                        <a:rPr lang="es-ES" sz="2400" u="none" cap="none" strike="noStrike">
                          <a:latin typeface="Arial"/>
                          <a:ea typeface="Arial"/>
                          <a:cs typeface="Arial"/>
                          <a:sym typeface="Arial"/>
                        </a:rPr>
                        <a:t>mapValues(f)</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BAD8AF"/>
                    </a:solidFill>
                  </a:tcPr>
                </a:tc>
                <a:tc>
                  <a:txBody>
                    <a:bodyPr/>
                    <a:lstStyle/>
                    <a:p>
                      <a:pPr indent="0" lvl="0" marL="91440" marR="408940" rtl="0" algn="l">
                        <a:lnSpc>
                          <a:spcPct val="100000"/>
                        </a:lnSpc>
                        <a:spcBef>
                          <a:spcPts val="0"/>
                        </a:spcBef>
                        <a:spcAft>
                          <a:spcPts val="0"/>
                        </a:spcAft>
                        <a:buNone/>
                      </a:pPr>
                      <a:r>
                        <a:rPr lang="es-ES" sz="2400" u="none" cap="none" strike="noStrike">
                          <a:latin typeface="Arial"/>
                          <a:ea typeface="Arial"/>
                          <a:cs typeface="Arial"/>
                          <a:sym typeface="Arial"/>
                        </a:rPr>
                        <a:t>Realiza operaciones sobre los </a:t>
                      </a:r>
                      <a:r>
                        <a:rPr b="1" lang="es-ES" sz="2400" u="none" cap="none" strike="noStrike">
                          <a:latin typeface="Arial"/>
                          <a:ea typeface="Arial"/>
                          <a:cs typeface="Arial"/>
                          <a:sym typeface="Arial"/>
                        </a:rPr>
                        <a:t>valores</a:t>
                      </a:r>
                      <a:r>
                        <a:rPr lang="es-ES" sz="2400" u="none" cap="none" strike="noStrike">
                          <a:latin typeface="Arial"/>
                          <a:ea typeface="Arial"/>
                          <a:cs typeface="Arial"/>
                          <a:sym typeface="Arial"/>
                        </a:rPr>
                        <a:t> de los pares (K,</a:t>
                      </a:r>
                      <a:r>
                        <a:rPr b="1" lang="es-ES" sz="2400" u="none" cap="none" strike="noStrike">
                          <a:latin typeface="Arial"/>
                          <a:ea typeface="Arial"/>
                          <a:cs typeface="Arial"/>
                          <a:sym typeface="Arial"/>
                        </a:rPr>
                        <a:t>V</a:t>
                      </a:r>
                      <a:r>
                        <a:rPr lang="es-ES" sz="2400" u="none" cap="none" strike="noStrike">
                          <a:latin typeface="Arial"/>
                          <a:ea typeface="Arial"/>
                          <a:cs typeface="Arial"/>
                          <a:sym typeface="Arial"/>
                        </a:rPr>
                        <a:t>)</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BAD8AF"/>
                    </a:solidFill>
                  </a:tcPr>
                </a:tc>
              </a:tr>
              <a:tr h="1188850">
                <a:tc>
                  <a:txBody>
                    <a:bodyPr/>
                    <a:lstStyle/>
                    <a:p>
                      <a:pPr indent="0" lvl="0" marL="90805" marR="0" rtl="0" algn="l">
                        <a:lnSpc>
                          <a:spcPct val="100000"/>
                        </a:lnSpc>
                        <a:spcBef>
                          <a:spcPts val="0"/>
                        </a:spcBef>
                        <a:spcAft>
                          <a:spcPts val="0"/>
                        </a:spcAft>
                        <a:buNone/>
                      </a:pPr>
                      <a:r>
                        <a:rPr lang="es-ES" sz="2400" u="none" cap="none" strike="noStrike">
                          <a:latin typeface="Arial"/>
                          <a:ea typeface="Arial"/>
                          <a:cs typeface="Arial"/>
                          <a:sym typeface="Arial"/>
                        </a:rPr>
                        <a:t>reduceByKey(f)</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9050">
                      <a:solidFill>
                        <a:srgbClr val="FFFFFF"/>
                      </a:solidFill>
                      <a:prstDash val="solid"/>
                      <a:round/>
                      <a:headEnd len="sm" w="sm" type="none"/>
                      <a:tailEnd len="sm" w="sm" type="none"/>
                    </a:lnT>
                    <a:lnB cap="flat" cmpd="sng" w="12700">
                      <a:solidFill>
                        <a:srgbClr val="539E39"/>
                      </a:solidFill>
                      <a:prstDash val="solid"/>
                      <a:round/>
                      <a:headEnd len="sm" w="sm" type="none"/>
                      <a:tailEnd len="sm" w="sm" type="none"/>
                    </a:lnB>
                    <a:solidFill>
                      <a:srgbClr val="BAD8AF"/>
                    </a:solidFill>
                  </a:tcPr>
                </a:tc>
                <a:tc>
                  <a:txBody>
                    <a:bodyPr/>
                    <a:lstStyle/>
                    <a:p>
                      <a:pPr indent="0" lvl="0" marL="91440" marR="408940" rtl="0" algn="l">
                        <a:lnSpc>
                          <a:spcPct val="100000"/>
                        </a:lnSpc>
                        <a:spcBef>
                          <a:spcPts val="0"/>
                        </a:spcBef>
                        <a:spcAft>
                          <a:spcPts val="0"/>
                        </a:spcAft>
                        <a:buNone/>
                      </a:pPr>
                      <a:r>
                        <a:rPr lang="es-ES" sz="2400" u="none" cap="none" strike="noStrike">
                          <a:latin typeface="Arial"/>
                          <a:ea typeface="Arial"/>
                          <a:cs typeface="Arial"/>
                          <a:sym typeface="Arial"/>
                        </a:rPr>
                        <a:t>Al llamarlo sobre un RDD de pares clave-valor (K, V),  devuelve otro de pares (K, V) donde los valores de cada  clave se han agregado usando la función dada.</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9050">
                      <a:solidFill>
                        <a:srgbClr val="FFFFFF"/>
                      </a:solidFill>
                      <a:prstDash val="solid"/>
                      <a:round/>
                      <a:headEnd len="sm" w="sm" type="none"/>
                      <a:tailEnd len="sm" w="sm" type="none"/>
                    </a:lnT>
                    <a:lnB cap="flat" cmpd="sng" w="12700">
                      <a:solidFill>
                        <a:srgbClr val="539E39"/>
                      </a:solidFill>
                      <a:prstDash val="solid"/>
                      <a:round/>
                      <a:headEnd len="sm" w="sm" type="none"/>
                      <a:tailEnd len="sm" w="sm" type="none"/>
                    </a:lnB>
                    <a:solidFill>
                      <a:srgbClr val="BAD8AF"/>
                    </a:solidFill>
                  </a:tcPr>
                </a:tc>
              </a:tr>
              <a:tr h="1188850">
                <a:tc>
                  <a:txBody>
                    <a:bodyPr/>
                    <a:lstStyle/>
                    <a:p>
                      <a:pPr indent="0" lvl="0" marL="90805" marR="0" rtl="0" algn="l">
                        <a:lnSpc>
                          <a:spcPct val="100000"/>
                        </a:lnSpc>
                        <a:spcBef>
                          <a:spcPts val="0"/>
                        </a:spcBef>
                        <a:spcAft>
                          <a:spcPts val="0"/>
                        </a:spcAft>
                        <a:buNone/>
                      </a:pPr>
                      <a:r>
                        <a:rPr lang="es-ES" sz="2400" u="none" cap="none" strike="noStrike">
                          <a:latin typeface="Arial"/>
                          <a:ea typeface="Arial"/>
                          <a:cs typeface="Arial"/>
                          <a:sym typeface="Arial"/>
                        </a:rPr>
                        <a:t>groupByKey(f)</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2700">
                      <a:solidFill>
                        <a:srgbClr val="539E39"/>
                      </a:solidFill>
                      <a:prstDash val="solid"/>
                      <a:round/>
                      <a:headEnd len="sm" w="sm" type="none"/>
                      <a:tailEnd len="sm" w="sm" type="none"/>
                    </a:lnT>
                    <a:lnB cap="flat" cmpd="sng" w="12700">
                      <a:solidFill>
                        <a:srgbClr val="539E39"/>
                      </a:solidFill>
                      <a:prstDash val="solid"/>
                      <a:round/>
                      <a:headEnd len="sm" w="sm" type="none"/>
                      <a:tailEnd len="sm" w="sm" type="none"/>
                    </a:lnB>
                    <a:solidFill>
                      <a:srgbClr val="C3D5BE"/>
                    </a:solidFill>
                  </a:tcPr>
                </a:tc>
                <a:tc>
                  <a:txBody>
                    <a:bodyPr/>
                    <a:lstStyle/>
                    <a:p>
                      <a:pPr indent="0" lvl="0" marL="91440" marR="480059" rtl="0" algn="l">
                        <a:lnSpc>
                          <a:spcPct val="100000"/>
                        </a:lnSpc>
                        <a:spcBef>
                          <a:spcPts val="0"/>
                        </a:spcBef>
                        <a:spcAft>
                          <a:spcPts val="0"/>
                        </a:spcAft>
                        <a:buNone/>
                      </a:pPr>
                      <a:r>
                        <a:rPr lang="es-ES" sz="2400" u="none" cap="none" strike="noStrike">
                          <a:latin typeface="Arial"/>
                          <a:ea typeface="Arial"/>
                          <a:cs typeface="Arial"/>
                          <a:sym typeface="Arial"/>
                        </a:rPr>
                        <a:t>Al llamarlo sobre un RDD de pares clave-valor (K, V),  devuelve otro de pares (K, seq[V]) donde los valores de  cada clave se han convertido a una secuencia.</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2700">
                      <a:solidFill>
                        <a:srgbClr val="539E39"/>
                      </a:solidFill>
                      <a:prstDash val="solid"/>
                      <a:round/>
                      <a:headEnd len="sm" w="sm" type="none"/>
                      <a:tailEnd len="sm" w="sm" type="none"/>
                    </a:lnT>
                    <a:lnB cap="flat" cmpd="sng" w="12700">
                      <a:solidFill>
                        <a:srgbClr val="539E39"/>
                      </a:solidFill>
                      <a:prstDash val="solid"/>
                      <a:round/>
                      <a:headEnd len="sm" w="sm" type="none"/>
                      <a:tailEnd len="sm" w="sm" type="none"/>
                    </a:lnB>
                    <a:solidFill>
                      <a:srgbClr val="C3D5BE"/>
                    </a:solidFill>
                  </a:tcPr>
                </a:tc>
              </a:tr>
              <a:tr h="468325">
                <a:tc>
                  <a:txBody>
                    <a:bodyPr/>
                    <a:lstStyle/>
                    <a:p>
                      <a:pPr indent="0" lvl="0" marL="90805" marR="0" rtl="0" algn="l">
                        <a:lnSpc>
                          <a:spcPct val="100000"/>
                        </a:lnSpc>
                        <a:spcBef>
                          <a:spcPts val="0"/>
                        </a:spcBef>
                        <a:spcAft>
                          <a:spcPts val="0"/>
                        </a:spcAft>
                        <a:buNone/>
                      </a:pPr>
                      <a:r>
                        <a:rPr lang="es-ES" sz="2400" u="none" cap="none" strike="noStrike">
                          <a:latin typeface="Arial"/>
                          <a:ea typeface="Arial"/>
                          <a:cs typeface="Arial"/>
                          <a:sym typeface="Arial"/>
                        </a:rPr>
                        <a:t>sortByKey()</a:t>
                      </a:r>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2700">
                      <a:solidFill>
                        <a:srgbClr val="539E39"/>
                      </a:solidFill>
                      <a:prstDash val="solid"/>
                      <a:round/>
                      <a:headEnd len="sm" w="sm" type="none"/>
                      <a:tailEnd len="sm" w="sm" type="none"/>
                    </a:lnT>
                    <a:lnB cap="flat" cmpd="sng" w="12700">
                      <a:solidFill>
                        <a:srgbClr val="539E39"/>
                      </a:solidFill>
                      <a:prstDash val="solid"/>
                      <a:round/>
                      <a:headEnd len="sm" w="sm" type="none"/>
                      <a:tailEnd len="sm" w="sm" type="none"/>
                    </a:lnB>
                    <a:solidFill>
                      <a:srgbClr val="BAD8AF"/>
                    </a:solidFill>
                  </a:tcPr>
                </a:tc>
                <a:tc>
                  <a:txBody>
                    <a:bodyPr/>
                    <a:lstStyle/>
                    <a:p>
                      <a:pPr indent="0" lvl="0" marL="91440" marR="0" rtl="0" algn="l">
                        <a:lnSpc>
                          <a:spcPct val="100000"/>
                        </a:lnSpc>
                        <a:spcBef>
                          <a:spcPts val="0"/>
                        </a:spcBef>
                        <a:spcAft>
                          <a:spcPts val="0"/>
                        </a:spcAft>
                        <a:buNone/>
                      </a:pPr>
                      <a:r>
                        <a:rPr lang="es-ES" sz="2400" u="none" cap="none" strike="noStrike">
                          <a:latin typeface="Arial"/>
                          <a:ea typeface="Arial"/>
                          <a:cs typeface="Arial"/>
                          <a:sym typeface="Arial"/>
                        </a:rPr>
                        <a:t>Ordena un RDD de pares clave-valor (K, V) por clave.</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2700">
                      <a:solidFill>
                        <a:srgbClr val="539E39"/>
                      </a:solidFill>
                      <a:prstDash val="solid"/>
                      <a:round/>
                      <a:headEnd len="sm" w="sm" type="none"/>
                      <a:tailEnd len="sm" w="sm" type="none"/>
                    </a:lnT>
                    <a:lnB cap="flat" cmpd="sng" w="12700">
                      <a:solidFill>
                        <a:srgbClr val="539E39"/>
                      </a:solidFill>
                      <a:prstDash val="solid"/>
                      <a:round/>
                      <a:headEnd len="sm" w="sm" type="none"/>
                      <a:tailEnd len="sm" w="sm" type="none"/>
                    </a:lnB>
                    <a:solidFill>
                      <a:srgbClr val="BAD8AF"/>
                    </a:solidFill>
                  </a:tcPr>
                </a:tc>
              </a:tr>
              <a:tr h="828625">
                <a:tc>
                  <a:txBody>
                    <a:bodyPr/>
                    <a:lstStyle/>
                    <a:p>
                      <a:pPr indent="0" lvl="0" marL="90805" marR="0" rtl="0" algn="l">
                        <a:lnSpc>
                          <a:spcPct val="100000"/>
                        </a:lnSpc>
                        <a:spcBef>
                          <a:spcPts val="0"/>
                        </a:spcBef>
                        <a:spcAft>
                          <a:spcPts val="0"/>
                        </a:spcAft>
                        <a:buNone/>
                      </a:pPr>
                      <a:r>
                        <a:rPr lang="es-ES" sz="2400" u="none" cap="none" strike="noStrike">
                          <a:latin typeface="Arial"/>
                          <a:ea typeface="Arial"/>
                          <a:cs typeface="Arial"/>
                          <a:sym typeface="Arial"/>
                        </a:rPr>
                        <a:t>join(rdd)</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2700">
                      <a:solidFill>
                        <a:srgbClr val="539E39"/>
                      </a:solidFill>
                      <a:prstDash val="solid"/>
                      <a:round/>
                      <a:headEnd len="sm" w="sm" type="none"/>
                      <a:tailEnd len="sm" w="sm" type="none"/>
                    </a:lnT>
                    <a:lnB cap="flat" cmpd="sng" w="12700">
                      <a:solidFill>
                        <a:srgbClr val="539E39"/>
                      </a:solidFill>
                      <a:prstDash val="solid"/>
                      <a:round/>
                      <a:headEnd len="sm" w="sm" type="none"/>
                      <a:tailEnd len="sm" w="sm" type="none"/>
                    </a:lnB>
                    <a:solidFill>
                      <a:srgbClr val="C3D5BE"/>
                    </a:solidFill>
                  </a:tcPr>
                </a:tc>
                <a:tc>
                  <a:txBody>
                    <a:bodyPr/>
                    <a:lstStyle/>
                    <a:p>
                      <a:pPr indent="0" lvl="0" marL="91440" marR="960755" rtl="0" algn="l">
                        <a:lnSpc>
                          <a:spcPct val="100000"/>
                        </a:lnSpc>
                        <a:spcBef>
                          <a:spcPts val="0"/>
                        </a:spcBef>
                        <a:spcAft>
                          <a:spcPts val="0"/>
                        </a:spcAft>
                        <a:buNone/>
                      </a:pPr>
                      <a:r>
                        <a:rPr lang="es-ES" sz="2400" u="none" cap="none" strike="noStrike">
                          <a:latin typeface="Arial"/>
                          <a:ea typeface="Arial"/>
                          <a:cs typeface="Arial"/>
                          <a:sym typeface="Arial"/>
                        </a:rPr>
                        <a:t>Hace un join de dos rdd de pares (K, V1) y (K,V2) y  devuelve otro RDD con claves (K, (V1, V2))</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2700">
                      <a:solidFill>
                        <a:srgbClr val="539E39"/>
                      </a:solidFill>
                      <a:prstDash val="solid"/>
                      <a:round/>
                      <a:headEnd len="sm" w="sm" type="none"/>
                      <a:tailEnd len="sm" w="sm" type="none"/>
                    </a:lnT>
                    <a:lnB cap="flat" cmpd="sng" w="12700">
                      <a:solidFill>
                        <a:srgbClr val="539E39"/>
                      </a:solidFill>
                      <a:prstDash val="solid"/>
                      <a:round/>
                      <a:headEnd len="sm" w="sm" type="none"/>
                      <a:tailEnd len="sm" w="sm" type="none"/>
                    </a:lnB>
                    <a:solidFill>
                      <a:srgbClr val="C3D5BE"/>
                    </a:solidFill>
                  </a:tcPr>
                </a:tc>
              </a:tr>
            </a:tbl>
          </a:graphicData>
        </a:graphic>
      </p:graphicFrame>
      <p:sp>
        <p:nvSpPr>
          <p:cNvPr id="587" name="Google Shape;587;p33"/>
          <p:cNvSpPr/>
          <p:nvPr/>
        </p:nvSpPr>
        <p:spPr>
          <a:xfrm>
            <a:off x="-170595" y="130825"/>
            <a:ext cx="831074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rgbClr val="BDD1F9"/>
                </a:solidFill>
                <a:latin typeface="Arial"/>
                <a:ea typeface="Arial"/>
                <a:cs typeface="Arial"/>
                <a:sym typeface="Arial"/>
              </a:rPr>
              <a:t>Transformaciones clave-valor (K,V)</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4"/>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593" name="Google Shape;593;p34"/>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94" name="Google Shape;594;p34"/>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595" name="Google Shape;595;p34"/>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596" name="Google Shape;596;p34"/>
          <p:cNvSpPr txBox="1"/>
          <p:nvPr/>
        </p:nvSpPr>
        <p:spPr>
          <a:xfrm>
            <a:off x="387338" y="1191350"/>
            <a:ext cx="10420362" cy="1228198"/>
          </a:xfrm>
          <a:prstGeom prst="rect">
            <a:avLst/>
          </a:prstGeom>
          <a:noFill/>
          <a:ln>
            <a:noFill/>
          </a:ln>
        </p:spPr>
        <p:txBody>
          <a:bodyPr anchorCtr="0" anchor="t" bIns="0" lIns="0" spcFirstLastPara="1" rIns="0" wrap="square" tIns="55525">
            <a:spAutoFit/>
          </a:bodyPr>
          <a:lstStyle/>
          <a:p>
            <a:pPr indent="-378255" lvl="0" marL="393265" marR="6004" rtl="0" algn="l">
              <a:spcBef>
                <a:spcPts val="0"/>
              </a:spcBef>
              <a:spcAft>
                <a:spcPts val="0"/>
              </a:spcAft>
              <a:buClr>
                <a:srgbClr val="89B833"/>
              </a:buClr>
              <a:buSzPts val="1440"/>
              <a:buFont typeface="Noto Sans Symbols"/>
              <a:buChar char="⮚"/>
            </a:pPr>
            <a:r>
              <a:rPr lang="es-ES" sz="2400">
                <a:solidFill>
                  <a:schemeClr val="dk1"/>
                </a:solidFill>
                <a:latin typeface="Arial"/>
                <a:ea typeface="Arial"/>
                <a:cs typeface="Arial"/>
                <a:sym typeface="Arial"/>
              </a:rPr>
              <a:t>Realiza una operación (aplica la función argumento) sobre los valores de los pares.</a:t>
            </a:r>
            <a:endParaRPr sz="2400">
              <a:solidFill>
                <a:schemeClr val="dk1"/>
              </a:solidFill>
              <a:latin typeface="Arial"/>
              <a:ea typeface="Arial"/>
              <a:cs typeface="Arial"/>
              <a:sym typeface="Arial"/>
            </a:endParaRPr>
          </a:p>
          <a:p>
            <a:pPr indent="-378255" lvl="0" marL="393265" marR="0" rtl="0" algn="l">
              <a:spcBef>
                <a:spcPts val="508"/>
              </a:spcBef>
              <a:spcAft>
                <a:spcPts val="0"/>
              </a:spcAft>
              <a:buClr>
                <a:srgbClr val="89B833"/>
              </a:buClr>
              <a:buSzPts val="1440"/>
              <a:buFont typeface="Noto Sans Symbols"/>
              <a:buChar char="⮚"/>
            </a:pPr>
            <a:r>
              <a:rPr lang="es-ES" sz="2400">
                <a:solidFill>
                  <a:schemeClr val="dk1"/>
                </a:solidFill>
                <a:latin typeface="Arial"/>
                <a:ea typeface="Arial"/>
                <a:cs typeface="Arial"/>
                <a:sym typeface="Arial"/>
              </a:rPr>
              <a:t>El resultado sigue como pares (K,V), esto en un RDD nuevo</a:t>
            </a:r>
            <a:endParaRPr sz="2400">
              <a:solidFill>
                <a:schemeClr val="dk1"/>
              </a:solidFill>
              <a:latin typeface="Arial"/>
              <a:ea typeface="Arial"/>
              <a:cs typeface="Arial"/>
              <a:sym typeface="Arial"/>
            </a:endParaRPr>
          </a:p>
        </p:txBody>
      </p:sp>
      <p:sp>
        <p:nvSpPr>
          <p:cNvPr id="597" name="Google Shape;597;p34"/>
          <p:cNvSpPr txBox="1"/>
          <p:nvPr/>
        </p:nvSpPr>
        <p:spPr>
          <a:xfrm>
            <a:off x="387339" y="5114644"/>
            <a:ext cx="10135908" cy="1190312"/>
          </a:xfrm>
          <a:prstGeom prst="rect">
            <a:avLst/>
          </a:prstGeom>
          <a:noFill/>
          <a:ln>
            <a:noFill/>
          </a:ln>
        </p:spPr>
        <p:txBody>
          <a:bodyPr anchorCtr="0" anchor="t" bIns="0" lIns="0" spcFirstLastPara="1" rIns="0" wrap="square" tIns="84050">
            <a:spAutoFit/>
          </a:bodyPr>
          <a:lstStyle/>
          <a:p>
            <a:pPr indent="-378255" lvl="0" marL="393265" marR="0" rtl="0" algn="l">
              <a:spcBef>
                <a:spcPts val="0"/>
              </a:spcBef>
              <a:spcAft>
                <a:spcPts val="0"/>
              </a:spcAft>
              <a:buClr>
                <a:srgbClr val="89B833"/>
              </a:buClr>
              <a:buSzPts val="1320"/>
              <a:buFont typeface="Noto Sans Symbols"/>
              <a:buChar char="⮚"/>
            </a:pPr>
            <a:r>
              <a:rPr lang="es-ES" sz="2200">
                <a:solidFill>
                  <a:schemeClr val="dk1"/>
                </a:solidFill>
                <a:latin typeface="Arial"/>
                <a:ea typeface="Arial"/>
                <a:cs typeface="Arial"/>
                <a:sym typeface="Arial"/>
              </a:rPr>
              <a:t>Resultado: </a:t>
            </a:r>
            <a:endParaRPr sz="2200">
              <a:solidFill>
                <a:schemeClr val="dk1"/>
              </a:solidFill>
              <a:latin typeface="Arial"/>
              <a:ea typeface="Arial"/>
              <a:cs typeface="Arial"/>
              <a:sym typeface="Arial"/>
            </a:endParaRPr>
          </a:p>
          <a:p>
            <a:pPr indent="0" lvl="0" marL="15010" marR="0" rtl="0" algn="l">
              <a:spcBef>
                <a:spcPts val="662"/>
              </a:spcBef>
              <a:spcAft>
                <a:spcPts val="0"/>
              </a:spcAft>
              <a:buNone/>
            </a:pPr>
            <a:r>
              <a:rPr lang="es-ES" sz="2200">
                <a:solidFill>
                  <a:schemeClr val="dk1"/>
                </a:solidFill>
                <a:latin typeface="Arial"/>
                <a:ea typeface="Arial"/>
                <a:cs typeface="Arial"/>
                <a:sym typeface="Arial"/>
              </a:rPr>
              <a:t>[('P', 'PERAS,PIÑAS'), (‘M’, 'MANZANAS,MELONES,MELOCOTONES'), ('N', 'NARANJAS,NECTARINAS'), ('L', 'LIMONES')]</a:t>
            </a:r>
            <a:endParaRPr sz="2200">
              <a:solidFill>
                <a:schemeClr val="dk1"/>
              </a:solidFill>
              <a:latin typeface="Arial"/>
              <a:ea typeface="Arial"/>
              <a:cs typeface="Arial"/>
              <a:sym typeface="Arial"/>
            </a:endParaRPr>
          </a:p>
        </p:txBody>
      </p:sp>
      <p:sp>
        <p:nvSpPr>
          <p:cNvPr id="598" name="Google Shape;598;p34"/>
          <p:cNvSpPr txBox="1"/>
          <p:nvPr/>
        </p:nvSpPr>
        <p:spPr>
          <a:xfrm>
            <a:off x="284452" y="2863488"/>
            <a:ext cx="10238795" cy="1531191"/>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7322" marR="0" rtl="0" algn="l">
              <a:spcBef>
                <a:spcPts val="0"/>
              </a:spcBef>
              <a:spcAft>
                <a:spcPts val="0"/>
              </a:spcAft>
              <a:buNone/>
            </a:pPr>
            <a:r>
              <a:rPr b="1" lang="es-ES" sz="1891">
                <a:solidFill>
                  <a:schemeClr val="dk1"/>
                </a:solidFill>
                <a:latin typeface="Courier New"/>
                <a:ea typeface="Courier New"/>
                <a:cs typeface="Courier New"/>
                <a:sym typeface="Courier New"/>
              </a:rPr>
              <a:t>frutas = sc.parallelize([('P', 'peras,piñas'), ('M', 'manzanas,melones,melocotones'), ('N','naranjas,nectarinas'), ('L', 'limones')])</a:t>
            </a:r>
            <a:endParaRPr/>
          </a:p>
          <a:p>
            <a:pPr indent="0" lvl="0" marL="107322" marR="0" rtl="0" algn="l">
              <a:spcBef>
                <a:spcPts val="195"/>
              </a:spcBef>
              <a:spcAft>
                <a:spcPts val="0"/>
              </a:spcAft>
              <a:buNone/>
            </a:pPr>
            <a:r>
              <a:t/>
            </a:r>
            <a:endParaRPr b="1" sz="1891">
              <a:solidFill>
                <a:schemeClr val="dk1"/>
              </a:solidFill>
              <a:latin typeface="Courier New"/>
              <a:ea typeface="Courier New"/>
              <a:cs typeface="Courier New"/>
              <a:sym typeface="Courier New"/>
            </a:endParaRPr>
          </a:p>
          <a:p>
            <a:pPr indent="0" lvl="0" marL="107322" marR="0" rtl="0" algn="l">
              <a:spcBef>
                <a:spcPts val="195"/>
              </a:spcBef>
              <a:spcAft>
                <a:spcPts val="0"/>
              </a:spcAft>
              <a:buNone/>
            </a:pPr>
            <a:r>
              <a:rPr b="1" lang="es-ES" sz="1891">
                <a:solidFill>
                  <a:schemeClr val="dk1"/>
                </a:solidFill>
                <a:latin typeface="Courier New"/>
                <a:ea typeface="Courier New"/>
                <a:cs typeface="Courier New"/>
                <a:sym typeface="Courier New"/>
              </a:rPr>
              <a:t>frutas_MAY = frutas.mapValues(lambda elemento: elemento.upper())</a:t>
            </a:r>
            <a:endParaRPr sz="1891">
              <a:solidFill>
                <a:schemeClr val="dk1"/>
              </a:solidFill>
              <a:latin typeface="Courier New"/>
              <a:ea typeface="Courier New"/>
              <a:cs typeface="Courier New"/>
              <a:sym typeface="Courier New"/>
            </a:endParaRPr>
          </a:p>
        </p:txBody>
      </p:sp>
      <p:sp>
        <p:nvSpPr>
          <p:cNvPr id="599" name="Google Shape;599;p34"/>
          <p:cNvSpPr/>
          <p:nvPr/>
        </p:nvSpPr>
        <p:spPr>
          <a:xfrm>
            <a:off x="-170595" y="130825"/>
            <a:ext cx="766267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rgbClr val="BDD1F9"/>
                </a:solidFill>
                <a:latin typeface="Arial"/>
                <a:ea typeface="Arial"/>
                <a:cs typeface="Arial"/>
                <a:sym typeface="Arial"/>
              </a:rPr>
              <a:t>Transformación: “mapValues()”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5"/>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605" name="Google Shape;605;p35"/>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06" name="Google Shape;606;p35"/>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607" name="Google Shape;607;p35"/>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608" name="Google Shape;608;p35"/>
          <p:cNvSpPr txBox="1"/>
          <p:nvPr/>
        </p:nvSpPr>
        <p:spPr>
          <a:xfrm>
            <a:off x="387338" y="1191350"/>
            <a:ext cx="10420362" cy="1228198"/>
          </a:xfrm>
          <a:prstGeom prst="rect">
            <a:avLst/>
          </a:prstGeom>
          <a:noFill/>
          <a:ln>
            <a:noFill/>
          </a:ln>
        </p:spPr>
        <p:txBody>
          <a:bodyPr anchorCtr="0" anchor="t" bIns="0" lIns="0" spcFirstLastPara="1" rIns="0" wrap="square" tIns="55525">
            <a:spAutoFit/>
          </a:bodyPr>
          <a:lstStyle/>
          <a:p>
            <a:pPr indent="-378255" lvl="0" marL="393265" marR="6004" rtl="0" algn="l">
              <a:spcBef>
                <a:spcPts val="0"/>
              </a:spcBef>
              <a:spcAft>
                <a:spcPts val="0"/>
              </a:spcAft>
              <a:buClr>
                <a:srgbClr val="89B833"/>
              </a:buClr>
              <a:buSzPts val="1440"/>
              <a:buFont typeface="Noto Sans Symbols"/>
              <a:buChar char="⮚"/>
            </a:pPr>
            <a:r>
              <a:rPr lang="es-ES" sz="2400">
                <a:solidFill>
                  <a:schemeClr val="dk1"/>
                </a:solidFill>
                <a:latin typeface="Arial"/>
                <a:ea typeface="Arial"/>
                <a:cs typeface="Arial"/>
                <a:sym typeface="Arial"/>
              </a:rPr>
              <a:t>Agrega todos los elementos del RDD hasta obtener un único valor  por clave</a:t>
            </a:r>
            <a:endParaRPr sz="2400">
              <a:solidFill>
                <a:schemeClr val="dk1"/>
              </a:solidFill>
              <a:latin typeface="Arial"/>
              <a:ea typeface="Arial"/>
              <a:cs typeface="Arial"/>
              <a:sym typeface="Arial"/>
            </a:endParaRPr>
          </a:p>
          <a:p>
            <a:pPr indent="-378255" lvl="0" marL="393265" marR="0" rtl="0" algn="l">
              <a:spcBef>
                <a:spcPts val="508"/>
              </a:spcBef>
              <a:spcAft>
                <a:spcPts val="0"/>
              </a:spcAft>
              <a:buClr>
                <a:srgbClr val="89B833"/>
              </a:buClr>
              <a:buSzPts val="1440"/>
              <a:buFont typeface="Noto Sans Symbols"/>
              <a:buChar char="⮚"/>
            </a:pPr>
            <a:r>
              <a:rPr lang="es-ES" sz="2400">
                <a:solidFill>
                  <a:schemeClr val="dk1"/>
                </a:solidFill>
                <a:latin typeface="Arial"/>
                <a:ea typeface="Arial"/>
                <a:cs typeface="Arial"/>
                <a:sym typeface="Arial"/>
              </a:rPr>
              <a:t>El resultado sigue como pares (K,V), esto en un RDD</a:t>
            </a:r>
            <a:endParaRPr sz="2400">
              <a:solidFill>
                <a:schemeClr val="dk1"/>
              </a:solidFill>
              <a:latin typeface="Arial"/>
              <a:ea typeface="Arial"/>
              <a:cs typeface="Arial"/>
              <a:sym typeface="Arial"/>
            </a:endParaRPr>
          </a:p>
        </p:txBody>
      </p:sp>
      <p:sp>
        <p:nvSpPr>
          <p:cNvPr id="609" name="Google Shape;609;p35"/>
          <p:cNvSpPr txBox="1"/>
          <p:nvPr/>
        </p:nvSpPr>
        <p:spPr>
          <a:xfrm>
            <a:off x="813580" y="4461198"/>
            <a:ext cx="9356916" cy="2765102"/>
          </a:xfrm>
          <a:prstGeom prst="rect">
            <a:avLst/>
          </a:prstGeom>
          <a:noFill/>
          <a:ln>
            <a:noFill/>
          </a:ln>
        </p:spPr>
        <p:txBody>
          <a:bodyPr anchorCtr="0" anchor="t" bIns="0" lIns="0" spcFirstLastPara="1" rIns="0" wrap="square" tIns="84050">
            <a:spAutoFit/>
          </a:bodyPr>
          <a:lstStyle/>
          <a:p>
            <a:pPr indent="-378255" lvl="0" marL="393265" marR="0" rtl="0" algn="l">
              <a:spcBef>
                <a:spcPts val="0"/>
              </a:spcBef>
              <a:spcAft>
                <a:spcPts val="0"/>
              </a:spcAft>
              <a:buClr>
                <a:srgbClr val="89B833"/>
              </a:buClr>
              <a:buSzPts val="1440"/>
              <a:buFont typeface="Noto Sans Symbols"/>
              <a:buChar char="⮚"/>
            </a:pPr>
            <a:r>
              <a:rPr lang="es-ES" sz="2400">
                <a:solidFill>
                  <a:schemeClr val="dk1"/>
                </a:solidFill>
                <a:latin typeface="Arial"/>
                <a:ea typeface="Arial"/>
                <a:cs typeface="Arial"/>
                <a:sym typeface="Arial"/>
              </a:rPr>
              <a:t>Resultado:  [('A', 2), ('C', 4), ('B', 5)]</a:t>
            </a:r>
            <a:endParaRPr sz="2400">
              <a:solidFill>
                <a:schemeClr val="dk1"/>
              </a:solidFill>
              <a:latin typeface="Arial"/>
              <a:ea typeface="Arial"/>
              <a:cs typeface="Arial"/>
              <a:sym typeface="Arial"/>
            </a:endParaRPr>
          </a:p>
          <a:p>
            <a:pPr indent="-378255" lvl="0" marL="393265" marR="0" rtl="0" algn="l">
              <a:spcBef>
                <a:spcPts val="548"/>
              </a:spcBef>
              <a:spcAft>
                <a:spcPts val="0"/>
              </a:spcAft>
              <a:buClr>
                <a:srgbClr val="89B833"/>
              </a:buClr>
              <a:buSzPts val="1440"/>
              <a:buFont typeface="Noto Sans Symbols"/>
              <a:buChar char="⮚"/>
            </a:pPr>
            <a:r>
              <a:rPr lang="es-ES" sz="2400">
                <a:solidFill>
                  <a:schemeClr val="dk1"/>
                </a:solidFill>
                <a:latin typeface="Arial"/>
                <a:ea typeface="Arial"/>
                <a:cs typeface="Arial"/>
                <a:sym typeface="Arial"/>
              </a:rPr>
              <a:t>La función que se pasa a reduceByKey debe (como para reduce):</a:t>
            </a:r>
            <a:endParaRPr sz="2400">
              <a:solidFill>
                <a:schemeClr val="dk1"/>
              </a:solidFill>
              <a:latin typeface="Arial"/>
              <a:ea typeface="Arial"/>
              <a:cs typeface="Arial"/>
              <a:sym typeface="Arial"/>
            </a:endParaRPr>
          </a:p>
          <a:p>
            <a:pPr indent="-324968" lvl="1" marL="771521" marR="0" rtl="0" algn="l">
              <a:spcBef>
                <a:spcPts val="479"/>
              </a:spcBef>
              <a:spcAft>
                <a:spcPts val="0"/>
              </a:spcAft>
              <a:buClr>
                <a:srgbClr val="539E39"/>
              </a:buClr>
              <a:buSzPts val="1624"/>
              <a:buFont typeface="Noto Sans Symbols"/>
              <a:buChar char="⮚"/>
            </a:pPr>
            <a:r>
              <a:rPr b="0" i="0" lang="es-ES" sz="2400" u="none" cap="none" strike="noStrike">
                <a:solidFill>
                  <a:schemeClr val="dk1"/>
                </a:solidFill>
                <a:latin typeface="Arial"/>
                <a:ea typeface="Arial"/>
                <a:cs typeface="Arial"/>
                <a:sym typeface="Arial"/>
              </a:rPr>
              <a:t>Recibir dos argumentos y devolver uno </a:t>
            </a:r>
            <a:r>
              <a:rPr b="1" i="0" lang="es-ES" sz="2400" u="none" cap="none" strike="noStrike">
                <a:solidFill>
                  <a:schemeClr val="dk1"/>
                </a:solidFill>
                <a:latin typeface="Arial"/>
                <a:ea typeface="Arial"/>
                <a:cs typeface="Arial"/>
                <a:sym typeface="Arial"/>
              </a:rPr>
              <a:t>de tipo compatible</a:t>
            </a:r>
            <a:endParaRPr b="0" i="0" sz="2400" u="none" cap="none" strike="noStrike">
              <a:solidFill>
                <a:schemeClr val="dk1"/>
              </a:solidFill>
              <a:latin typeface="Arial"/>
              <a:ea typeface="Arial"/>
              <a:cs typeface="Arial"/>
              <a:sym typeface="Arial"/>
            </a:endParaRPr>
          </a:p>
          <a:p>
            <a:pPr indent="-324218" lvl="1" marL="770770" marR="842068" rtl="0" algn="l">
              <a:lnSpc>
                <a:spcPct val="90583"/>
              </a:lnSpc>
              <a:spcBef>
                <a:spcPts val="739"/>
              </a:spcBef>
              <a:spcAft>
                <a:spcPts val="0"/>
              </a:spcAft>
              <a:buClr>
                <a:srgbClr val="539E39"/>
              </a:buClr>
              <a:buSzPts val="1624"/>
              <a:buFont typeface="Noto Sans Symbols"/>
              <a:buChar char="⮚"/>
            </a:pPr>
            <a:r>
              <a:rPr b="0" i="0" lang="es-ES" sz="2400" u="none" cap="none" strike="noStrike">
                <a:solidFill>
                  <a:schemeClr val="dk1"/>
                </a:solidFill>
                <a:latin typeface="Arial"/>
                <a:ea typeface="Arial"/>
                <a:cs typeface="Arial"/>
                <a:sym typeface="Arial"/>
              </a:rPr>
              <a:t>Ser conmutativa y asociativa de forma que se pueda calcular bien el  paralelo</a:t>
            </a:r>
            <a:endParaRPr b="0" i="0" sz="2400" u="none" cap="none" strike="noStrike">
              <a:solidFill>
                <a:schemeClr val="dk1"/>
              </a:solidFill>
              <a:latin typeface="Arial"/>
              <a:ea typeface="Arial"/>
              <a:cs typeface="Arial"/>
              <a:sym typeface="Arial"/>
            </a:endParaRPr>
          </a:p>
          <a:p>
            <a:pPr indent="-324968" lvl="1" marL="771521" marR="0" rtl="0" algn="l">
              <a:spcBef>
                <a:spcPts val="431"/>
              </a:spcBef>
              <a:spcAft>
                <a:spcPts val="0"/>
              </a:spcAft>
              <a:buClr>
                <a:srgbClr val="539E39"/>
              </a:buClr>
              <a:buSzPts val="1624"/>
              <a:buFont typeface="Noto Sans Symbols"/>
              <a:buChar char="⮚"/>
            </a:pPr>
            <a:r>
              <a:rPr b="0" i="0" lang="es-ES" sz="2400" u="none" cap="none" strike="noStrike">
                <a:solidFill>
                  <a:schemeClr val="dk1"/>
                </a:solidFill>
                <a:latin typeface="Arial"/>
                <a:ea typeface="Arial"/>
                <a:cs typeface="Arial"/>
                <a:sym typeface="Arial"/>
              </a:rPr>
              <a:t>A la función se le van a pasar dos valores de elementos con la misma clave</a:t>
            </a:r>
            <a:endParaRPr b="0" i="0" sz="2400" u="none" cap="none" strike="noStrike">
              <a:solidFill>
                <a:schemeClr val="dk1"/>
              </a:solidFill>
              <a:latin typeface="Arial"/>
              <a:ea typeface="Arial"/>
              <a:cs typeface="Arial"/>
              <a:sym typeface="Arial"/>
            </a:endParaRPr>
          </a:p>
        </p:txBody>
      </p:sp>
      <p:sp>
        <p:nvSpPr>
          <p:cNvPr id="610" name="Google Shape;610;p35"/>
          <p:cNvSpPr txBox="1"/>
          <p:nvPr/>
        </p:nvSpPr>
        <p:spPr>
          <a:xfrm>
            <a:off x="272443" y="2730500"/>
            <a:ext cx="10238795" cy="1113257"/>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7322" marR="0" rtl="0" algn="l">
              <a:spcBef>
                <a:spcPts val="0"/>
              </a:spcBef>
              <a:spcAft>
                <a:spcPts val="0"/>
              </a:spcAft>
              <a:buNone/>
            </a:pPr>
            <a:r>
              <a:rPr b="1" lang="es-ES" sz="1891">
                <a:solidFill>
                  <a:schemeClr val="dk1"/>
                </a:solidFill>
                <a:latin typeface="Courier New"/>
                <a:ea typeface="Courier New"/>
                <a:cs typeface="Courier New"/>
                <a:sym typeface="Courier New"/>
              </a:rPr>
              <a:t>r = sc.parallelize([('A', 1),('C', 4),('A', 1),('B', 1),('B', 4)])</a:t>
            </a:r>
            <a:endParaRPr sz="1891">
              <a:solidFill>
                <a:schemeClr val="dk1"/>
              </a:solidFill>
              <a:latin typeface="Courier New"/>
              <a:ea typeface="Courier New"/>
              <a:cs typeface="Courier New"/>
              <a:sym typeface="Courier New"/>
            </a:endParaRPr>
          </a:p>
          <a:p>
            <a:pPr indent="0" lvl="0" marL="107322" marR="4630625" rtl="0" algn="l">
              <a:lnSpc>
                <a:spcPct val="136600"/>
              </a:lnSpc>
              <a:spcBef>
                <a:spcPts val="0"/>
              </a:spcBef>
              <a:spcAft>
                <a:spcPts val="0"/>
              </a:spcAft>
              <a:buNone/>
            </a:pPr>
            <a:r>
              <a:rPr b="1" lang="es-ES" sz="1891">
                <a:solidFill>
                  <a:schemeClr val="dk1"/>
                </a:solidFill>
                <a:latin typeface="Courier New"/>
                <a:ea typeface="Courier New"/>
                <a:cs typeface="Courier New"/>
                <a:sym typeface="Courier New"/>
              </a:rPr>
              <a:t>rr = r.reduceByKey(lambda v1,v2:v1+v2)  print(rr.collect())</a:t>
            </a:r>
            <a:endParaRPr sz="1891">
              <a:solidFill>
                <a:schemeClr val="dk1"/>
              </a:solidFill>
              <a:latin typeface="Courier New"/>
              <a:ea typeface="Courier New"/>
              <a:cs typeface="Courier New"/>
              <a:sym typeface="Courier New"/>
            </a:endParaRPr>
          </a:p>
        </p:txBody>
      </p:sp>
      <p:sp>
        <p:nvSpPr>
          <p:cNvPr id="611" name="Google Shape;611;p35"/>
          <p:cNvSpPr/>
          <p:nvPr/>
        </p:nvSpPr>
        <p:spPr>
          <a:xfrm>
            <a:off x="-170595" y="130825"/>
            <a:ext cx="766267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rgbClr val="BDD1F9"/>
                </a:solidFill>
                <a:latin typeface="Arial"/>
                <a:ea typeface="Arial"/>
                <a:cs typeface="Arial"/>
                <a:sym typeface="Arial"/>
              </a:rPr>
              <a:t>Transformación: “reduceByKey()”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6"/>
          <p:cNvSpPr txBox="1"/>
          <p:nvPr>
            <p:ph type="title"/>
          </p:nvPr>
        </p:nvSpPr>
        <p:spPr>
          <a:xfrm>
            <a:off x="69850" y="134434"/>
            <a:ext cx="8763000" cy="609562"/>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s-ES" sz="3600">
                <a:solidFill>
                  <a:srgbClr val="BDD1F9"/>
                </a:solidFill>
                <a:latin typeface="Arial"/>
                <a:ea typeface="Arial"/>
                <a:cs typeface="Arial"/>
                <a:sym typeface="Arial"/>
              </a:rPr>
              <a:t>ReduceByKey(): ejecución en el clúster</a:t>
            </a:r>
            <a:endParaRPr/>
          </a:p>
        </p:txBody>
      </p:sp>
      <p:sp>
        <p:nvSpPr>
          <p:cNvPr id="617" name="Google Shape;617;p36"/>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618" name="Google Shape;618;p36"/>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619" name="Google Shape;619;p36"/>
          <p:cNvSpPr txBox="1"/>
          <p:nvPr/>
        </p:nvSpPr>
        <p:spPr>
          <a:xfrm>
            <a:off x="331751" y="1042555"/>
            <a:ext cx="10144196" cy="803671"/>
          </a:xfrm>
          <a:prstGeom prst="rect">
            <a:avLst/>
          </a:prstGeom>
          <a:noFill/>
          <a:ln>
            <a:noFill/>
          </a:ln>
        </p:spPr>
        <p:txBody>
          <a:bodyPr anchorCtr="0" anchor="t" bIns="0" lIns="0" spcFirstLastPara="1" rIns="0" wrap="square" tIns="125325">
            <a:spAutoFit/>
          </a:bodyPr>
          <a:lstStyle/>
          <a:p>
            <a:pPr indent="-378255" lvl="0" marL="393265" marR="0" rtl="0" algn="just">
              <a:spcBef>
                <a:spcPts val="0"/>
              </a:spcBef>
              <a:spcAft>
                <a:spcPts val="0"/>
              </a:spcAft>
              <a:buClr>
                <a:srgbClr val="89B833"/>
              </a:buClr>
              <a:buSzPts val="1329"/>
              <a:buFont typeface="Noto Sans Symbols"/>
              <a:buChar char="⮚"/>
            </a:pPr>
            <a:r>
              <a:rPr lang="es-ES" sz="2200">
                <a:solidFill>
                  <a:schemeClr val="dk1"/>
                </a:solidFill>
                <a:latin typeface="Arial"/>
                <a:ea typeface="Arial"/>
                <a:cs typeface="Arial"/>
                <a:sym typeface="Arial"/>
              </a:rPr>
              <a:t>Agrupar en </a:t>
            </a:r>
            <a:r>
              <a:rPr b="1" lang="es-ES" sz="2200">
                <a:solidFill>
                  <a:schemeClr val="dk1"/>
                </a:solidFill>
                <a:latin typeface="Arial"/>
                <a:ea typeface="Arial"/>
                <a:cs typeface="Arial"/>
                <a:sym typeface="Arial"/>
              </a:rPr>
              <a:t>un nodo </a:t>
            </a:r>
            <a:r>
              <a:rPr lang="es-ES" sz="2200">
                <a:solidFill>
                  <a:schemeClr val="dk1"/>
                </a:solidFill>
                <a:latin typeface="Arial"/>
                <a:ea typeface="Arial"/>
                <a:cs typeface="Arial"/>
                <a:sym typeface="Arial"/>
              </a:rPr>
              <a:t>los elementos de una misma clave, que provendrán de </a:t>
            </a:r>
            <a:r>
              <a:rPr b="1" lang="es-ES" sz="2200">
                <a:solidFill>
                  <a:schemeClr val="dk1"/>
                </a:solidFill>
                <a:latin typeface="Arial"/>
                <a:ea typeface="Arial"/>
                <a:cs typeface="Arial"/>
                <a:sym typeface="Arial"/>
              </a:rPr>
              <a:t>distintos nodos</a:t>
            </a:r>
            <a:r>
              <a:rPr lang="es-ES" sz="2200">
                <a:solidFill>
                  <a:schemeClr val="dk1"/>
                </a:solidFill>
                <a:latin typeface="Arial"/>
                <a:ea typeface="Arial"/>
                <a:cs typeface="Arial"/>
                <a:sym typeface="Arial"/>
              </a:rPr>
              <a:t>.</a:t>
            </a:r>
            <a:endParaRPr sz="2200">
              <a:solidFill>
                <a:schemeClr val="dk1"/>
              </a:solidFill>
              <a:latin typeface="Arial"/>
              <a:ea typeface="Arial"/>
              <a:cs typeface="Arial"/>
              <a:sym typeface="Arial"/>
            </a:endParaRPr>
          </a:p>
        </p:txBody>
      </p:sp>
      <p:pic>
        <p:nvPicPr>
          <p:cNvPr descr="Spark Shuffle Deep Dive (Explained In Depth)" id="620" name="Google Shape;620;p36"/>
          <p:cNvPicPr preferRelativeResize="0"/>
          <p:nvPr/>
        </p:nvPicPr>
        <p:blipFill rotWithShape="1">
          <a:blip r:embed="rId3">
            <a:alphaModFix/>
          </a:blip>
          <a:srcRect b="0" l="10597" r="12984" t="9202"/>
          <a:stretch/>
        </p:blipFill>
        <p:spPr>
          <a:xfrm>
            <a:off x="144208" y="2343829"/>
            <a:ext cx="10519283" cy="48164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7"/>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626" name="Google Shape;626;p37"/>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7" name="Google Shape;627;p37"/>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628" name="Google Shape;628;p37"/>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629" name="Google Shape;629;p37"/>
          <p:cNvSpPr txBox="1"/>
          <p:nvPr/>
        </p:nvSpPr>
        <p:spPr>
          <a:xfrm>
            <a:off x="328650" y="1227733"/>
            <a:ext cx="10433050" cy="1472331"/>
          </a:xfrm>
          <a:prstGeom prst="rect">
            <a:avLst/>
          </a:prstGeom>
          <a:noFill/>
          <a:ln>
            <a:noFill/>
          </a:ln>
        </p:spPr>
        <p:txBody>
          <a:bodyPr anchorCtr="0" anchor="t" bIns="0" lIns="0" spcFirstLastPara="1" rIns="0" wrap="square" tIns="157600">
            <a:spAutoFit/>
          </a:bodyPr>
          <a:lstStyle/>
          <a:p>
            <a:pPr indent="-378255" lvl="0" marL="393265" marR="0" rtl="0" algn="l">
              <a:spcBef>
                <a:spcPts val="0"/>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¿De qué tamaño es el RDDs de salida?</a:t>
            </a:r>
            <a:endParaRPr sz="2400">
              <a:solidFill>
                <a:schemeClr val="dk1"/>
              </a:solidFill>
              <a:latin typeface="Arial"/>
              <a:ea typeface="Arial"/>
              <a:cs typeface="Arial"/>
              <a:sym typeface="Arial"/>
            </a:endParaRPr>
          </a:p>
          <a:p>
            <a:pPr indent="-378255" lvl="1" marL="717484" marR="0" rtl="0" algn="l">
              <a:spcBef>
                <a:spcPts val="845"/>
              </a:spcBef>
              <a:spcAft>
                <a:spcPts val="0"/>
              </a:spcAft>
              <a:buClr>
                <a:srgbClr val="89B833"/>
              </a:buClr>
              <a:buSzPts val="1400"/>
              <a:buFont typeface="Arial"/>
              <a:buChar char="•"/>
            </a:pPr>
            <a:r>
              <a:rPr b="0" i="0" lang="es-ES" sz="2400" u="none" cap="none" strike="noStrike">
                <a:solidFill>
                  <a:schemeClr val="dk1"/>
                </a:solidFill>
                <a:latin typeface="Arial"/>
                <a:ea typeface="Arial"/>
                <a:cs typeface="Arial"/>
                <a:sym typeface="Arial"/>
              </a:rPr>
              <a:t>Igual o menor que el RDD original</a:t>
            </a:r>
            <a:endParaRPr b="0" i="0" sz="2400" u="none" cap="none" strike="noStrike">
              <a:solidFill>
                <a:schemeClr val="dk1"/>
              </a:solidFill>
              <a:latin typeface="Arial"/>
              <a:ea typeface="Arial"/>
              <a:cs typeface="Arial"/>
              <a:sym typeface="Arial"/>
            </a:endParaRPr>
          </a:p>
          <a:p>
            <a:pPr indent="-378255" lvl="1" marL="717484" marR="0" rtl="0" algn="l">
              <a:spcBef>
                <a:spcPts val="827"/>
              </a:spcBef>
              <a:spcAft>
                <a:spcPts val="0"/>
              </a:spcAft>
              <a:buClr>
                <a:srgbClr val="89B833"/>
              </a:buClr>
              <a:buSzPts val="1400"/>
              <a:buFont typeface="Arial"/>
              <a:buChar char="•"/>
            </a:pPr>
            <a:r>
              <a:rPr b="0" i="0" lang="es-ES" sz="2400" u="none" cap="none" strike="noStrike">
                <a:solidFill>
                  <a:schemeClr val="dk1"/>
                </a:solidFill>
                <a:latin typeface="Arial"/>
                <a:ea typeface="Arial"/>
                <a:cs typeface="Arial"/>
                <a:sym typeface="Arial"/>
              </a:rPr>
              <a:t>Exactamente igual al número de claves distintas en el RDDs original</a:t>
            </a:r>
            <a:endParaRPr b="0" i="0" sz="2400" u="none" cap="none" strike="noStrike">
              <a:solidFill>
                <a:schemeClr val="dk1"/>
              </a:solidFill>
              <a:latin typeface="Arial"/>
              <a:ea typeface="Arial"/>
              <a:cs typeface="Arial"/>
              <a:sym typeface="Arial"/>
            </a:endParaRPr>
          </a:p>
        </p:txBody>
      </p:sp>
      <p:sp>
        <p:nvSpPr>
          <p:cNvPr id="630" name="Google Shape;630;p37"/>
          <p:cNvSpPr txBox="1"/>
          <p:nvPr/>
        </p:nvSpPr>
        <p:spPr>
          <a:xfrm>
            <a:off x="403190" y="5087946"/>
            <a:ext cx="9144064" cy="1459328"/>
          </a:xfrm>
          <a:prstGeom prst="rect">
            <a:avLst/>
          </a:prstGeom>
          <a:noFill/>
          <a:ln>
            <a:noFill/>
          </a:ln>
        </p:spPr>
        <p:txBody>
          <a:bodyPr anchorCtr="0" anchor="t" bIns="0" lIns="0" spcFirstLastPara="1" rIns="0" wrap="square" tIns="119325">
            <a:spAutoFit/>
          </a:bodyPr>
          <a:lstStyle/>
          <a:p>
            <a:pPr indent="-378255" lvl="0" marL="393265" marR="0" rtl="0" algn="l">
              <a:spcBef>
                <a:spcPts val="0"/>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Resultado:     [('B', 5), ('C', 4), ('A', 2)]</a:t>
            </a:r>
            <a:endParaRPr/>
          </a:p>
          <a:p>
            <a:pPr indent="-378255" lvl="0" marL="393265" marR="0" rtl="0" algn="l">
              <a:spcBef>
                <a:spcPts val="940"/>
              </a:spcBef>
              <a:spcAft>
                <a:spcPts val="0"/>
              </a:spcAft>
              <a:buNone/>
            </a:pPr>
            <a:r>
              <a:t/>
            </a:r>
            <a:endParaRPr sz="2400">
              <a:solidFill>
                <a:schemeClr val="dk1"/>
              </a:solidFill>
              <a:latin typeface="Arial"/>
              <a:ea typeface="Arial"/>
              <a:cs typeface="Arial"/>
              <a:sym typeface="Arial"/>
            </a:endParaRPr>
          </a:p>
          <a:p>
            <a:pPr indent="-378255" lvl="0" marL="393265" marR="0" rtl="0" algn="l">
              <a:spcBef>
                <a:spcPts val="940"/>
              </a:spcBef>
              <a:spcAft>
                <a:spcPts val="0"/>
              </a:spcAft>
              <a:buClr>
                <a:srgbClr val="89B833"/>
              </a:buClr>
              <a:buSzPts val="1450"/>
              <a:buFont typeface="Noto Sans Symbols"/>
              <a:buChar char="⮚"/>
            </a:pPr>
            <a:r>
              <a:rPr lang="es-ES" sz="2400">
                <a:solidFill>
                  <a:schemeClr val="dk1"/>
                </a:solidFill>
                <a:latin typeface="Arial"/>
                <a:ea typeface="Arial"/>
                <a:cs typeface="Arial"/>
                <a:sym typeface="Arial"/>
              </a:rPr>
              <a:t>¿Qué pasaría si ponemos lambda v1,v2: str(v1+v2)?</a:t>
            </a:r>
            <a:endParaRPr sz="2400">
              <a:solidFill>
                <a:schemeClr val="dk1"/>
              </a:solidFill>
              <a:latin typeface="Arial"/>
              <a:ea typeface="Arial"/>
              <a:cs typeface="Arial"/>
              <a:sym typeface="Arial"/>
            </a:endParaRPr>
          </a:p>
        </p:txBody>
      </p:sp>
      <p:sp>
        <p:nvSpPr>
          <p:cNvPr id="631" name="Google Shape;631;p37"/>
          <p:cNvSpPr txBox="1"/>
          <p:nvPr/>
        </p:nvSpPr>
        <p:spPr>
          <a:xfrm>
            <a:off x="466457" y="3187700"/>
            <a:ext cx="9874785" cy="1137482"/>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5500">
            <a:spAutoFit/>
          </a:bodyPr>
          <a:lstStyle/>
          <a:p>
            <a:pPr indent="0" lvl="0" marL="107322" marR="0" rtl="0" algn="l">
              <a:spcBef>
                <a:spcPts val="0"/>
              </a:spcBef>
              <a:spcAft>
                <a:spcPts val="0"/>
              </a:spcAft>
              <a:buNone/>
            </a:pPr>
            <a:r>
              <a:rPr b="1" lang="es-ES" sz="1891">
                <a:solidFill>
                  <a:schemeClr val="dk1"/>
                </a:solidFill>
                <a:latin typeface="Courier New"/>
                <a:ea typeface="Courier New"/>
                <a:cs typeface="Courier New"/>
                <a:sym typeface="Courier New"/>
              </a:rPr>
              <a:t>r = sc.parallelize([('A', 1),('C', 4),('A', 1),('B', 1),('B', 4)])</a:t>
            </a:r>
            <a:endParaRPr sz="1891">
              <a:solidFill>
                <a:schemeClr val="dk1"/>
              </a:solidFill>
              <a:latin typeface="Courier New"/>
              <a:ea typeface="Courier New"/>
              <a:cs typeface="Courier New"/>
              <a:sym typeface="Courier New"/>
            </a:endParaRPr>
          </a:p>
          <a:p>
            <a:pPr indent="0" lvl="0" marL="107322" marR="4120281" rtl="0" algn="l">
              <a:lnSpc>
                <a:spcPct val="163775"/>
              </a:lnSpc>
              <a:spcBef>
                <a:spcPts val="241"/>
              </a:spcBef>
              <a:spcAft>
                <a:spcPts val="0"/>
              </a:spcAft>
              <a:buNone/>
            </a:pPr>
            <a:r>
              <a:rPr b="1" lang="es-ES" sz="1891">
                <a:solidFill>
                  <a:schemeClr val="dk1"/>
                </a:solidFill>
                <a:latin typeface="Courier New"/>
                <a:ea typeface="Courier New"/>
                <a:cs typeface="Courier New"/>
                <a:sym typeface="Courier New"/>
              </a:rPr>
              <a:t>rr1 = r.reduceByKey(lambda v1,v2:v1+v2)  print(rr1.collect())</a:t>
            </a:r>
            <a:endParaRPr sz="1891">
              <a:solidFill>
                <a:schemeClr val="dk1"/>
              </a:solidFill>
              <a:latin typeface="Courier New"/>
              <a:ea typeface="Courier New"/>
              <a:cs typeface="Courier New"/>
              <a:sym typeface="Courier New"/>
            </a:endParaRPr>
          </a:p>
        </p:txBody>
      </p:sp>
      <p:sp>
        <p:nvSpPr>
          <p:cNvPr id="632" name="Google Shape;632;p37"/>
          <p:cNvSpPr/>
          <p:nvPr/>
        </p:nvSpPr>
        <p:spPr>
          <a:xfrm>
            <a:off x="-170595" y="130825"/>
            <a:ext cx="859878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rgbClr val="BDD1F9"/>
                </a:solidFill>
                <a:latin typeface="Arial"/>
                <a:ea typeface="Arial"/>
                <a:cs typeface="Arial"/>
                <a:sym typeface="Arial"/>
              </a:rPr>
              <a:t>Cuestiones sobre  “reduceByKey()”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38"/>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638" name="Google Shape;638;p38"/>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9" name="Google Shape;639;p38"/>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640" name="Google Shape;640;p38"/>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641" name="Google Shape;641;p38"/>
          <p:cNvSpPr txBox="1"/>
          <p:nvPr/>
        </p:nvSpPr>
        <p:spPr>
          <a:xfrm>
            <a:off x="346593" y="1230294"/>
            <a:ext cx="10461107" cy="1344488"/>
          </a:xfrm>
          <a:prstGeom prst="rect">
            <a:avLst/>
          </a:prstGeom>
          <a:noFill/>
          <a:ln>
            <a:noFill/>
          </a:ln>
        </p:spPr>
        <p:txBody>
          <a:bodyPr anchorCtr="0" anchor="t" bIns="0" lIns="0" spcFirstLastPara="1" rIns="0" wrap="square" tIns="48775">
            <a:spAutoFit/>
          </a:bodyPr>
          <a:lstStyle/>
          <a:p>
            <a:pPr indent="-378255" lvl="0" marL="393265" marR="6004" rtl="0" algn="l">
              <a:spcBef>
                <a:spcPts val="0"/>
              </a:spcBef>
              <a:spcAft>
                <a:spcPts val="0"/>
              </a:spcAft>
              <a:buClr>
                <a:srgbClr val="89B833"/>
              </a:buClr>
              <a:buSzPts val="1176"/>
              <a:buFont typeface="Noto Sans Symbols"/>
              <a:buChar char="⮚"/>
            </a:pPr>
            <a:r>
              <a:rPr lang="es-ES" sz="2000">
                <a:solidFill>
                  <a:schemeClr val="dk1"/>
                </a:solidFill>
                <a:latin typeface="Arial"/>
                <a:ea typeface="Arial"/>
                <a:cs typeface="Arial"/>
                <a:sym typeface="Arial"/>
              </a:rPr>
              <a:t>Agrupa todos los elementos del RDD para obtener un único valor por clave con  valor igual a la secuencia de valores</a:t>
            </a:r>
            <a:endParaRPr sz="2000">
              <a:solidFill>
                <a:schemeClr val="dk1"/>
              </a:solidFill>
              <a:latin typeface="Arial"/>
              <a:ea typeface="Arial"/>
              <a:cs typeface="Arial"/>
              <a:sym typeface="Arial"/>
            </a:endParaRPr>
          </a:p>
          <a:p>
            <a:pPr indent="-378255" lvl="0" marL="393265" marR="0" rtl="0" algn="l">
              <a:spcBef>
                <a:spcPts val="542"/>
              </a:spcBef>
              <a:spcAft>
                <a:spcPts val="0"/>
              </a:spcAft>
              <a:buClr>
                <a:srgbClr val="89B833"/>
              </a:buClr>
              <a:buSzPts val="1176"/>
              <a:buFont typeface="Noto Sans Symbols"/>
              <a:buChar char="⮚"/>
            </a:pPr>
            <a:r>
              <a:rPr lang="es-ES" sz="2000">
                <a:solidFill>
                  <a:schemeClr val="dk1"/>
                </a:solidFill>
                <a:latin typeface="Arial"/>
                <a:ea typeface="Arial"/>
                <a:cs typeface="Arial"/>
                <a:sym typeface="Arial"/>
              </a:rPr>
              <a:t>Es necesario utilizar mapValues(list) para ver el resultado (se suele usar como paso intermedio en un proceso)</a:t>
            </a:r>
            <a:endParaRPr sz="2000">
              <a:solidFill>
                <a:schemeClr val="dk1"/>
              </a:solidFill>
              <a:latin typeface="Arial"/>
              <a:ea typeface="Arial"/>
              <a:cs typeface="Arial"/>
              <a:sym typeface="Arial"/>
            </a:endParaRPr>
          </a:p>
        </p:txBody>
      </p:sp>
      <p:sp>
        <p:nvSpPr>
          <p:cNvPr id="642" name="Google Shape;642;p38"/>
          <p:cNvSpPr txBox="1"/>
          <p:nvPr/>
        </p:nvSpPr>
        <p:spPr>
          <a:xfrm>
            <a:off x="346592" y="4542840"/>
            <a:ext cx="10619858" cy="2703337"/>
          </a:xfrm>
          <a:prstGeom prst="rect">
            <a:avLst/>
          </a:prstGeom>
          <a:noFill/>
          <a:ln>
            <a:noFill/>
          </a:ln>
        </p:spPr>
        <p:txBody>
          <a:bodyPr anchorCtr="0" anchor="t" bIns="0" lIns="0" spcFirstLastPara="1" rIns="0" wrap="square" tIns="89300">
            <a:spAutoFit/>
          </a:bodyPr>
          <a:lstStyle/>
          <a:p>
            <a:pPr indent="-378255" lvl="0" marL="393265" marR="0" rtl="0" algn="l">
              <a:spcBef>
                <a:spcPts val="0"/>
              </a:spcBef>
              <a:spcAft>
                <a:spcPts val="0"/>
              </a:spcAft>
              <a:buClr>
                <a:srgbClr val="89B833"/>
              </a:buClr>
              <a:buSzPts val="1182"/>
              <a:buFont typeface="Noto Sans Symbols"/>
              <a:buChar char="⮚"/>
            </a:pPr>
            <a:r>
              <a:rPr lang="es-ES" sz="2009">
                <a:solidFill>
                  <a:schemeClr val="dk1"/>
                </a:solidFill>
                <a:latin typeface="Arial"/>
                <a:ea typeface="Arial"/>
                <a:cs typeface="Arial"/>
                <a:sym typeface="Arial"/>
              </a:rPr>
              <a:t>Resultado:  [('B', [4, 5]), ('C', [2]), ('A', [1, 3])] </a:t>
            </a:r>
            <a:endParaRPr/>
          </a:p>
          <a:p>
            <a:pPr indent="0" lvl="0" marL="15010" marR="0" rtl="0" algn="l">
              <a:spcBef>
                <a:spcPts val="703"/>
              </a:spcBef>
              <a:spcAft>
                <a:spcPts val="0"/>
              </a:spcAft>
              <a:buNone/>
            </a:pPr>
            <a:r>
              <a:rPr lang="es-ES" sz="2009">
                <a:solidFill>
                  <a:schemeClr val="dk1"/>
                </a:solidFill>
                <a:latin typeface="Arial"/>
                <a:ea typeface="Arial"/>
                <a:cs typeface="Arial"/>
                <a:sym typeface="Arial"/>
              </a:rPr>
              <a:t>				[('B', 2), ('C', 1), ('A', 2)]</a:t>
            </a:r>
            <a:endParaRPr/>
          </a:p>
          <a:p>
            <a:pPr indent="0" lvl="0" marL="15010" marR="0" rtl="0" algn="l">
              <a:spcBef>
                <a:spcPts val="703"/>
              </a:spcBef>
              <a:spcAft>
                <a:spcPts val="0"/>
              </a:spcAft>
              <a:buNone/>
            </a:pPr>
            <a:r>
              <a:t/>
            </a:r>
            <a:endParaRPr sz="2009">
              <a:solidFill>
                <a:schemeClr val="dk1"/>
              </a:solidFill>
              <a:latin typeface="Arial"/>
              <a:ea typeface="Arial"/>
              <a:cs typeface="Arial"/>
              <a:sym typeface="Arial"/>
            </a:endParaRPr>
          </a:p>
          <a:p>
            <a:pPr indent="-378255" lvl="0" marL="393265" marR="0" rtl="0" algn="l">
              <a:spcBef>
                <a:spcPts val="703"/>
              </a:spcBef>
              <a:spcAft>
                <a:spcPts val="0"/>
              </a:spcAft>
              <a:buClr>
                <a:srgbClr val="89B833"/>
              </a:buClr>
              <a:buSzPts val="1182"/>
              <a:buFont typeface="Noto Sans Symbols"/>
              <a:buChar char="⮚"/>
            </a:pPr>
            <a:r>
              <a:rPr lang="es-ES" sz="2009">
                <a:solidFill>
                  <a:schemeClr val="dk1"/>
                </a:solidFill>
                <a:latin typeface="Arial"/>
                <a:ea typeface="Arial"/>
                <a:cs typeface="Arial"/>
                <a:sym typeface="Arial"/>
              </a:rPr>
              <a:t>Se usa en procesos intermedios. Si lo que queremos una vez agrupados es agregar los datos  (resultado final) 🡺  </a:t>
            </a:r>
            <a:r>
              <a:rPr b="1" lang="es-ES" sz="2009">
                <a:solidFill>
                  <a:schemeClr val="dk1"/>
                </a:solidFill>
                <a:latin typeface="Arial"/>
                <a:ea typeface="Arial"/>
                <a:cs typeface="Arial"/>
                <a:sym typeface="Arial"/>
              </a:rPr>
              <a:t>“reduceByKey()”</a:t>
            </a:r>
            <a:endParaRPr/>
          </a:p>
          <a:p>
            <a:pPr indent="0" lvl="0" marL="15010" marR="0" rtl="0" algn="l">
              <a:spcBef>
                <a:spcPts val="703"/>
              </a:spcBef>
              <a:spcAft>
                <a:spcPts val="0"/>
              </a:spcAft>
              <a:buNone/>
            </a:pPr>
            <a:r>
              <a:t/>
            </a:r>
            <a:endParaRPr b="1" sz="2009">
              <a:solidFill>
                <a:schemeClr val="dk1"/>
              </a:solidFill>
              <a:latin typeface="Arial"/>
              <a:ea typeface="Arial"/>
              <a:cs typeface="Arial"/>
              <a:sym typeface="Arial"/>
            </a:endParaRPr>
          </a:p>
          <a:p>
            <a:pPr indent="-378255" lvl="0" marL="393265" marR="0" rtl="0" algn="l">
              <a:spcBef>
                <a:spcPts val="703"/>
              </a:spcBef>
              <a:spcAft>
                <a:spcPts val="0"/>
              </a:spcAft>
              <a:buClr>
                <a:srgbClr val="89B833"/>
              </a:buClr>
              <a:buSzPts val="1182"/>
              <a:buFont typeface="Noto Sans Symbols"/>
              <a:buChar char="⮚"/>
            </a:pPr>
            <a:r>
              <a:rPr lang="es-ES" sz="2009">
                <a:solidFill>
                  <a:schemeClr val="dk1"/>
                </a:solidFill>
                <a:latin typeface="Arial"/>
                <a:ea typeface="Arial"/>
                <a:cs typeface="Arial"/>
                <a:sym typeface="Arial"/>
              </a:rPr>
              <a:t>Como </a:t>
            </a:r>
            <a:r>
              <a:rPr lang="es-ES" sz="2009" u="sng">
                <a:solidFill>
                  <a:schemeClr val="dk1"/>
                </a:solidFill>
                <a:latin typeface="Arial"/>
                <a:ea typeface="Arial"/>
                <a:cs typeface="Arial"/>
                <a:sym typeface="Arial"/>
              </a:rPr>
              <a:t>referencia</a:t>
            </a:r>
            <a:r>
              <a:rPr lang="es-ES" sz="2009">
                <a:solidFill>
                  <a:schemeClr val="dk1"/>
                </a:solidFill>
                <a:latin typeface="Arial"/>
                <a:ea typeface="Arial"/>
                <a:cs typeface="Arial"/>
                <a:sym typeface="Arial"/>
              </a:rPr>
              <a:t> (suele aparecer si consultas publicaciones o webs)</a:t>
            </a:r>
            <a:endParaRPr sz="2000">
              <a:solidFill>
                <a:schemeClr val="dk1"/>
              </a:solidFill>
              <a:latin typeface="Arial"/>
              <a:ea typeface="Arial"/>
              <a:cs typeface="Arial"/>
              <a:sym typeface="Arial"/>
            </a:endParaRPr>
          </a:p>
        </p:txBody>
      </p:sp>
      <p:sp>
        <p:nvSpPr>
          <p:cNvPr id="643" name="Google Shape;643;p38"/>
          <p:cNvSpPr txBox="1"/>
          <p:nvPr/>
        </p:nvSpPr>
        <p:spPr>
          <a:xfrm>
            <a:off x="269406" y="2806700"/>
            <a:ext cx="10238795" cy="1265862"/>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7322" marR="0" rtl="0" algn="l">
              <a:spcBef>
                <a:spcPts val="0"/>
              </a:spcBef>
              <a:spcAft>
                <a:spcPts val="0"/>
              </a:spcAft>
              <a:buNone/>
            </a:pPr>
            <a:r>
              <a:rPr b="1" lang="es-ES" sz="1891">
                <a:solidFill>
                  <a:schemeClr val="dk1"/>
                </a:solidFill>
                <a:latin typeface="Courier New"/>
                <a:ea typeface="Courier New"/>
                <a:cs typeface="Courier New"/>
                <a:sym typeface="Courier New"/>
              </a:rPr>
              <a:t>r = sc.parallelize([('A', 1),('C', 2),('A', 3),('B', 4),('B', 5)])</a:t>
            </a:r>
            <a:endParaRPr b="1" sz="1891">
              <a:solidFill>
                <a:schemeClr val="dk1"/>
              </a:solidFill>
              <a:latin typeface="Courier New"/>
              <a:ea typeface="Courier New"/>
              <a:cs typeface="Courier New"/>
              <a:sym typeface="Courier New"/>
            </a:endParaRPr>
          </a:p>
          <a:p>
            <a:pPr indent="0" lvl="0" marL="107322" marR="0" rtl="0" algn="l">
              <a:spcBef>
                <a:spcPts val="195"/>
              </a:spcBef>
              <a:spcAft>
                <a:spcPts val="0"/>
              </a:spcAft>
              <a:buNone/>
            </a:pPr>
            <a:r>
              <a:t/>
            </a:r>
            <a:endParaRPr b="1" sz="1891">
              <a:solidFill>
                <a:schemeClr val="dk1"/>
              </a:solidFill>
              <a:latin typeface="Courier New"/>
              <a:ea typeface="Courier New"/>
              <a:cs typeface="Courier New"/>
              <a:sym typeface="Courier New"/>
            </a:endParaRPr>
          </a:p>
          <a:p>
            <a:pPr indent="0" lvl="0" marL="107322" marR="0" rtl="0" algn="l">
              <a:spcBef>
                <a:spcPts val="195"/>
              </a:spcBef>
              <a:spcAft>
                <a:spcPts val="0"/>
              </a:spcAft>
              <a:buNone/>
            </a:pPr>
            <a:r>
              <a:rPr b="1" lang="es-ES" sz="1891">
                <a:solidFill>
                  <a:schemeClr val="dk1"/>
                </a:solidFill>
                <a:latin typeface="Courier New"/>
                <a:ea typeface="Courier New"/>
                <a:cs typeface="Courier New"/>
                <a:sym typeface="Courier New"/>
              </a:rPr>
              <a:t>print(r.groupByKey().mapValues(list).collect())</a:t>
            </a:r>
            <a:endParaRPr/>
          </a:p>
          <a:p>
            <a:pPr indent="0" lvl="0" marL="107322" marR="0" rtl="0" algn="l">
              <a:spcBef>
                <a:spcPts val="195"/>
              </a:spcBef>
              <a:spcAft>
                <a:spcPts val="0"/>
              </a:spcAft>
              <a:buNone/>
            </a:pPr>
            <a:r>
              <a:rPr b="1" lang="es-ES" sz="1891">
                <a:solidFill>
                  <a:schemeClr val="dk1"/>
                </a:solidFill>
                <a:latin typeface="Courier New"/>
                <a:ea typeface="Courier New"/>
                <a:cs typeface="Courier New"/>
                <a:sym typeface="Courier New"/>
              </a:rPr>
              <a:t>print(r.groupByKey().mapValues(len).collect())</a:t>
            </a:r>
            <a:endParaRPr b="1" sz="1891">
              <a:solidFill>
                <a:schemeClr val="dk1"/>
              </a:solidFill>
              <a:latin typeface="Courier New"/>
              <a:ea typeface="Courier New"/>
              <a:cs typeface="Courier New"/>
              <a:sym typeface="Courier New"/>
            </a:endParaRPr>
          </a:p>
        </p:txBody>
      </p:sp>
      <p:sp>
        <p:nvSpPr>
          <p:cNvPr id="644" name="Google Shape;644;p38"/>
          <p:cNvSpPr/>
          <p:nvPr/>
        </p:nvSpPr>
        <p:spPr>
          <a:xfrm>
            <a:off x="-170595" y="130825"/>
            <a:ext cx="766267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rgbClr val="BDD1F9"/>
                </a:solidFill>
                <a:latin typeface="Arial"/>
                <a:ea typeface="Arial"/>
                <a:cs typeface="Arial"/>
                <a:sym typeface="Arial"/>
              </a:rPr>
              <a:t>Transformación: “groupByKey()”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9"/>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650" name="Google Shape;650;p39"/>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51" name="Google Shape;651;p39"/>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652" name="Google Shape;652;p39"/>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653" name="Google Shape;653;p39"/>
          <p:cNvSpPr txBox="1"/>
          <p:nvPr/>
        </p:nvSpPr>
        <p:spPr>
          <a:xfrm>
            <a:off x="403190" y="1216239"/>
            <a:ext cx="9429816" cy="1147181"/>
          </a:xfrm>
          <a:prstGeom prst="rect">
            <a:avLst/>
          </a:prstGeom>
          <a:noFill/>
          <a:ln>
            <a:noFill/>
          </a:ln>
        </p:spPr>
        <p:txBody>
          <a:bodyPr anchorCtr="0" anchor="t" bIns="0" lIns="0" spcFirstLastPara="1" rIns="0" wrap="square" tIns="120075">
            <a:spAutoFit/>
          </a:bodyPr>
          <a:lstStyle/>
          <a:p>
            <a:pPr indent="-378255" lvl="0" marL="393265" marR="0" rtl="0" algn="l">
              <a:lnSpc>
                <a:spcPct val="150000"/>
              </a:lnSpc>
              <a:spcBef>
                <a:spcPts val="0"/>
              </a:spcBef>
              <a:spcAft>
                <a:spcPts val="0"/>
              </a:spcAft>
              <a:buClr>
                <a:srgbClr val="89B833"/>
              </a:buClr>
              <a:buSzPts val="1440"/>
              <a:buFont typeface="Noto Sans Symbols"/>
              <a:buChar char="⮚"/>
            </a:pPr>
            <a:r>
              <a:rPr lang="es-ES" sz="2400">
                <a:solidFill>
                  <a:schemeClr val="dk1"/>
                </a:solidFill>
                <a:latin typeface="Arial"/>
                <a:ea typeface="Arial"/>
                <a:cs typeface="Arial"/>
                <a:sym typeface="Arial"/>
              </a:rPr>
              <a:t>Ordena </a:t>
            </a:r>
            <a:r>
              <a:rPr b="1" lang="es-ES" sz="2400" u="sng">
                <a:solidFill>
                  <a:schemeClr val="dk1"/>
                </a:solidFill>
                <a:latin typeface="Arial"/>
                <a:ea typeface="Arial"/>
                <a:cs typeface="Arial"/>
                <a:sym typeface="Arial"/>
              </a:rPr>
              <a:t>por clave</a:t>
            </a:r>
            <a:r>
              <a:rPr b="1" lang="es-ES" sz="2400">
                <a:solidFill>
                  <a:schemeClr val="dk1"/>
                </a:solidFill>
                <a:latin typeface="Arial"/>
                <a:ea typeface="Arial"/>
                <a:cs typeface="Arial"/>
                <a:sym typeface="Arial"/>
              </a:rPr>
              <a:t> </a:t>
            </a:r>
            <a:r>
              <a:rPr lang="es-ES" sz="2400">
                <a:solidFill>
                  <a:schemeClr val="dk1"/>
                </a:solidFill>
                <a:latin typeface="Arial"/>
                <a:ea typeface="Arial"/>
                <a:cs typeface="Arial"/>
                <a:sym typeface="Arial"/>
              </a:rPr>
              <a:t>un RDD de pares (K,V)</a:t>
            </a:r>
            <a:endParaRPr sz="2400">
              <a:solidFill>
                <a:schemeClr val="dk1"/>
              </a:solidFill>
              <a:latin typeface="Arial"/>
              <a:ea typeface="Arial"/>
              <a:cs typeface="Arial"/>
              <a:sym typeface="Arial"/>
            </a:endParaRPr>
          </a:p>
          <a:p>
            <a:pPr indent="-378255" lvl="0" marL="393265" marR="0" rtl="0" algn="l">
              <a:spcBef>
                <a:spcPts val="833"/>
              </a:spcBef>
              <a:spcAft>
                <a:spcPts val="0"/>
              </a:spcAft>
              <a:buClr>
                <a:srgbClr val="89B833"/>
              </a:buClr>
              <a:buSzPts val="1440"/>
              <a:buFont typeface="Noto Sans Symbols"/>
              <a:buChar char="⮚"/>
            </a:pPr>
            <a:r>
              <a:rPr lang="es-ES" sz="2400">
                <a:solidFill>
                  <a:schemeClr val="dk1"/>
                </a:solidFill>
                <a:latin typeface="Arial"/>
                <a:ea typeface="Arial"/>
                <a:cs typeface="Arial"/>
                <a:sym typeface="Arial"/>
              </a:rPr>
              <a:t>Si le pasas False ordena de forma inversa</a:t>
            </a:r>
            <a:endParaRPr sz="2400">
              <a:solidFill>
                <a:schemeClr val="dk1"/>
              </a:solidFill>
              <a:latin typeface="Arial"/>
              <a:ea typeface="Arial"/>
              <a:cs typeface="Arial"/>
              <a:sym typeface="Arial"/>
            </a:endParaRPr>
          </a:p>
        </p:txBody>
      </p:sp>
      <p:sp>
        <p:nvSpPr>
          <p:cNvPr id="654" name="Google Shape;654;p39"/>
          <p:cNvSpPr txBox="1"/>
          <p:nvPr/>
        </p:nvSpPr>
        <p:spPr>
          <a:xfrm>
            <a:off x="403190" y="5510871"/>
            <a:ext cx="9215502" cy="490591"/>
          </a:xfrm>
          <a:prstGeom prst="rect">
            <a:avLst/>
          </a:prstGeom>
          <a:noFill/>
          <a:ln>
            <a:noFill/>
          </a:ln>
        </p:spPr>
        <p:txBody>
          <a:bodyPr anchorCtr="0" anchor="t" bIns="0" lIns="0" spcFirstLastPara="1" rIns="0" wrap="square" tIns="120075">
            <a:spAutoFit/>
          </a:bodyPr>
          <a:lstStyle/>
          <a:p>
            <a:pPr indent="-378255" lvl="0" marL="393265" marR="0" rtl="0" algn="l">
              <a:spcBef>
                <a:spcPts val="0"/>
              </a:spcBef>
              <a:spcAft>
                <a:spcPts val="0"/>
              </a:spcAft>
              <a:buClr>
                <a:srgbClr val="89B833"/>
              </a:buClr>
              <a:buSzPts val="1440"/>
              <a:buFont typeface="Noto Sans Symbols"/>
              <a:buChar char="⮚"/>
            </a:pPr>
            <a:r>
              <a:rPr lang="es-ES" sz="2400">
                <a:solidFill>
                  <a:schemeClr val="dk1"/>
                </a:solidFill>
                <a:latin typeface="Arial"/>
                <a:ea typeface="Arial"/>
                <a:cs typeface="Arial"/>
                <a:sym typeface="Arial"/>
              </a:rPr>
              <a:t>Resultado:  [('C', 3), ('B', 6), ('B', 2), ('A', 1), ('A', 4), ('A', 5)]</a:t>
            </a:r>
            <a:endParaRPr sz="2400">
              <a:solidFill>
                <a:schemeClr val="dk1"/>
              </a:solidFill>
              <a:latin typeface="Arial"/>
              <a:ea typeface="Arial"/>
              <a:cs typeface="Arial"/>
              <a:sym typeface="Arial"/>
            </a:endParaRPr>
          </a:p>
        </p:txBody>
      </p:sp>
      <p:sp>
        <p:nvSpPr>
          <p:cNvPr id="655" name="Google Shape;655;p39"/>
          <p:cNvSpPr txBox="1"/>
          <p:nvPr/>
        </p:nvSpPr>
        <p:spPr>
          <a:xfrm>
            <a:off x="117438" y="3111500"/>
            <a:ext cx="10554019" cy="1801650"/>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7322" marR="0" rtl="0" algn="l">
              <a:spcBef>
                <a:spcPts val="0"/>
              </a:spcBef>
              <a:spcAft>
                <a:spcPts val="0"/>
              </a:spcAft>
              <a:buNone/>
            </a:pPr>
            <a:r>
              <a:rPr b="1" lang="es-ES" sz="1891">
                <a:solidFill>
                  <a:schemeClr val="dk1"/>
                </a:solidFill>
                <a:latin typeface="Courier New"/>
                <a:ea typeface="Courier New"/>
                <a:cs typeface="Courier New"/>
                <a:sym typeface="Courier New"/>
              </a:rPr>
              <a:t>rdd = sc.parallelize([('A',1),('B',6),('C',3),('A',4),('A',5),('B',2)])</a:t>
            </a:r>
            <a:endParaRPr b="1" sz="1891">
              <a:solidFill>
                <a:schemeClr val="dk1"/>
              </a:solidFill>
              <a:latin typeface="Courier New"/>
              <a:ea typeface="Courier New"/>
              <a:cs typeface="Courier New"/>
              <a:sym typeface="Courier New"/>
            </a:endParaRPr>
          </a:p>
          <a:p>
            <a:pPr indent="0" lvl="0" marL="107322" marR="0" rtl="0" algn="l">
              <a:spcBef>
                <a:spcPts val="195"/>
              </a:spcBef>
              <a:spcAft>
                <a:spcPts val="0"/>
              </a:spcAft>
              <a:buNone/>
            </a:pPr>
            <a:r>
              <a:t/>
            </a:r>
            <a:endParaRPr sz="1891">
              <a:solidFill>
                <a:schemeClr val="dk1"/>
              </a:solidFill>
              <a:latin typeface="Courier New"/>
              <a:ea typeface="Courier New"/>
              <a:cs typeface="Courier New"/>
              <a:sym typeface="Courier New"/>
            </a:endParaRPr>
          </a:p>
          <a:p>
            <a:pPr indent="0" lvl="0" marL="107322" marR="6679508" rtl="0" algn="l">
              <a:lnSpc>
                <a:spcPct val="136600"/>
              </a:lnSpc>
              <a:spcBef>
                <a:spcPts val="0"/>
              </a:spcBef>
              <a:spcAft>
                <a:spcPts val="0"/>
              </a:spcAft>
              <a:buNone/>
            </a:pPr>
            <a:r>
              <a:rPr b="1" lang="es-ES" sz="1891">
                <a:solidFill>
                  <a:schemeClr val="dk1"/>
                </a:solidFill>
                <a:latin typeface="Courier New"/>
                <a:ea typeface="Courier New"/>
                <a:cs typeface="Courier New"/>
                <a:sym typeface="Courier New"/>
              </a:rPr>
              <a:t>res = rdd.sortByKey(False)</a:t>
            </a:r>
            <a:endParaRPr b="1" sz="1891">
              <a:solidFill>
                <a:schemeClr val="dk1"/>
              </a:solidFill>
              <a:latin typeface="Courier New"/>
              <a:ea typeface="Courier New"/>
              <a:cs typeface="Courier New"/>
              <a:sym typeface="Courier New"/>
            </a:endParaRPr>
          </a:p>
          <a:p>
            <a:pPr indent="0" lvl="0" marL="107322" marR="6679508" rtl="0" algn="l">
              <a:lnSpc>
                <a:spcPct val="136600"/>
              </a:lnSpc>
              <a:spcBef>
                <a:spcPts val="0"/>
              </a:spcBef>
              <a:spcAft>
                <a:spcPts val="0"/>
              </a:spcAft>
              <a:buNone/>
            </a:pPr>
            <a:r>
              <a:t/>
            </a:r>
            <a:endParaRPr b="1" sz="1891">
              <a:solidFill>
                <a:schemeClr val="dk1"/>
              </a:solidFill>
              <a:latin typeface="Courier New"/>
              <a:ea typeface="Courier New"/>
              <a:cs typeface="Courier New"/>
              <a:sym typeface="Courier New"/>
            </a:endParaRPr>
          </a:p>
          <a:p>
            <a:pPr indent="0" lvl="0" marL="107322" marR="6679508" rtl="0" algn="l">
              <a:lnSpc>
                <a:spcPct val="136600"/>
              </a:lnSpc>
              <a:spcBef>
                <a:spcPts val="0"/>
              </a:spcBef>
              <a:spcAft>
                <a:spcPts val="0"/>
              </a:spcAft>
              <a:buNone/>
            </a:pPr>
            <a:r>
              <a:rPr b="1" lang="es-ES" sz="1891">
                <a:solidFill>
                  <a:schemeClr val="dk1"/>
                </a:solidFill>
                <a:latin typeface="Courier New"/>
                <a:ea typeface="Courier New"/>
                <a:cs typeface="Courier New"/>
                <a:sym typeface="Courier New"/>
              </a:rPr>
              <a:t> print(res.collect())</a:t>
            </a:r>
            <a:endParaRPr sz="1891">
              <a:solidFill>
                <a:schemeClr val="dk1"/>
              </a:solidFill>
              <a:latin typeface="Courier New"/>
              <a:ea typeface="Courier New"/>
              <a:cs typeface="Courier New"/>
              <a:sym typeface="Courier New"/>
            </a:endParaRPr>
          </a:p>
        </p:txBody>
      </p:sp>
      <p:sp>
        <p:nvSpPr>
          <p:cNvPr id="656" name="Google Shape;656;p39"/>
          <p:cNvSpPr/>
          <p:nvPr/>
        </p:nvSpPr>
        <p:spPr>
          <a:xfrm>
            <a:off x="-170595" y="130825"/>
            <a:ext cx="766267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rgbClr val="BDD1F9"/>
                </a:solidFill>
                <a:latin typeface="Arial"/>
                <a:ea typeface="Arial"/>
                <a:cs typeface="Arial"/>
                <a:sym typeface="Arial"/>
              </a:rPr>
              <a:t>Transformación: “sortByKey()”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
          <p:cNvSpPr txBox="1"/>
          <p:nvPr>
            <p:ph idx="10" type="dt"/>
          </p:nvPr>
        </p:nvSpPr>
        <p:spPr>
          <a:xfrm>
            <a:off x="0" y="833835"/>
            <a:ext cx="0" cy="8656216"/>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Máster en Big Data y Data Science</a:t>
            </a:r>
            <a:endParaRPr/>
          </a:p>
        </p:txBody>
      </p:sp>
      <p:sp>
        <p:nvSpPr>
          <p:cNvPr id="148" name="Google Shape;148;p4"/>
          <p:cNvSpPr txBox="1"/>
          <p:nvPr>
            <p:ph idx="11" type="ftr"/>
          </p:nvPr>
        </p:nvSpPr>
        <p:spPr>
          <a:xfrm>
            <a:off x="0" y="833835"/>
            <a:ext cx="0" cy="4809009"/>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Ecosistema Spark</a:t>
            </a:r>
            <a:endParaRPr/>
          </a:p>
        </p:txBody>
      </p:sp>
      <p:sp>
        <p:nvSpPr>
          <p:cNvPr id="149" name="Google Shape;149;p4"/>
          <p:cNvSpPr txBox="1"/>
          <p:nvPr>
            <p:ph idx="12" type="sldNum"/>
          </p:nvPr>
        </p:nvSpPr>
        <p:spPr>
          <a:xfrm>
            <a:off x="0" y="833835"/>
            <a:ext cx="0" cy="656182"/>
          </a:xfrm>
          <a:prstGeom prst="rect">
            <a:avLst/>
          </a:prstGeom>
          <a:noFill/>
          <a:ln>
            <a:noFill/>
          </a:ln>
        </p:spPr>
        <p:txBody>
          <a:bodyPr anchorCtr="0" anchor="t" bIns="0" lIns="0" spcFirstLastPara="1" rIns="0" wrap="square" tIns="1500">
            <a:spAutoFit/>
          </a:bodyPr>
          <a:lstStyle/>
          <a:p>
            <a:pPr indent="0" lvl="0" marL="45030" rtl="0" algn="l">
              <a:spcBef>
                <a:spcPts val="0"/>
              </a:spcBef>
              <a:spcAft>
                <a:spcPts val="0"/>
              </a:spcAft>
              <a:buNone/>
            </a:pPr>
            <a:r>
              <a:rPr lang="es-ES"/>
              <a:t>38</a:t>
            </a:r>
            <a:endParaRPr/>
          </a:p>
        </p:txBody>
      </p:sp>
      <p:sp>
        <p:nvSpPr>
          <p:cNvPr id="150" name="Google Shape;150;p4"/>
          <p:cNvSpPr txBox="1"/>
          <p:nvPr/>
        </p:nvSpPr>
        <p:spPr>
          <a:xfrm>
            <a:off x="260314" y="1444608"/>
            <a:ext cx="9428968" cy="3164015"/>
          </a:xfrm>
          <a:prstGeom prst="rect">
            <a:avLst/>
          </a:prstGeom>
          <a:noFill/>
          <a:ln>
            <a:noFill/>
          </a:ln>
        </p:spPr>
        <p:txBody>
          <a:bodyPr anchorCtr="0" anchor="t" bIns="0" lIns="0" spcFirstLastPara="1" rIns="0" wrap="square" tIns="120075">
            <a:spAutoFit/>
          </a:bodyPr>
          <a:lstStyle/>
          <a:p>
            <a:pPr indent="-378255" lvl="0" marL="393265" marR="0" rtl="0" algn="l">
              <a:spcBef>
                <a:spcPts val="0"/>
              </a:spcBef>
              <a:spcAft>
                <a:spcPts val="0"/>
              </a:spcAft>
              <a:buClr>
                <a:srgbClr val="89B833"/>
              </a:buClr>
              <a:buSzPts val="1714"/>
              <a:buFont typeface="Noto Sans Symbols"/>
              <a:buChar char="⮚"/>
            </a:pPr>
            <a:r>
              <a:rPr lang="es-ES" sz="2837">
                <a:solidFill>
                  <a:schemeClr val="dk1"/>
                </a:solidFill>
                <a:latin typeface="Arial"/>
                <a:ea typeface="Arial"/>
                <a:cs typeface="Arial"/>
                <a:sym typeface="Arial"/>
              </a:rPr>
              <a:t>Devuelven un resultado</a:t>
            </a:r>
            <a:endParaRPr/>
          </a:p>
          <a:p>
            <a:pPr indent="-378255" lvl="0" marL="393265" marR="0" rtl="0" algn="l">
              <a:spcBef>
                <a:spcPts val="946"/>
              </a:spcBef>
              <a:spcAft>
                <a:spcPts val="0"/>
              </a:spcAft>
              <a:buNone/>
            </a:pPr>
            <a:r>
              <a:t/>
            </a:r>
            <a:endParaRPr sz="2837">
              <a:solidFill>
                <a:schemeClr val="dk1"/>
              </a:solidFill>
              <a:latin typeface="Arial"/>
              <a:ea typeface="Arial"/>
              <a:cs typeface="Arial"/>
              <a:sym typeface="Arial"/>
            </a:endParaRPr>
          </a:p>
          <a:p>
            <a:pPr indent="-378255" lvl="0" marL="393265" marR="6004" rtl="0" algn="l">
              <a:spcBef>
                <a:spcPts val="827"/>
              </a:spcBef>
              <a:spcAft>
                <a:spcPts val="0"/>
              </a:spcAft>
              <a:buClr>
                <a:srgbClr val="89B833"/>
              </a:buClr>
              <a:buSzPts val="1714"/>
              <a:buFont typeface="Noto Sans Symbols"/>
              <a:buChar char="⮚"/>
            </a:pPr>
            <a:r>
              <a:rPr lang="es-ES" sz="2837">
                <a:solidFill>
                  <a:schemeClr val="dk1"/>
                </a:solidFill>
                <a:latin typeface="Arial"/>
                <a:ea typeface="Arial"/>
                <a:cs typeface="Arial"/>
                <a:sym typeface="Arial"/>
              </a:rPr>
              <a:t>Desencadena la ejecución de toda la secuencia de RDD  necesarios para calcular lo requerido.</a:t>
            </a:r>
            <a:endParaRPr sz="2837">
              <a:solidFill>
                <a:schemeClr val="dk1"/>
              </a:solidFill>
              <a:latin typeface="Arial"/>
              <a:ea typeface="Arial"/>
              <a:cs typeface="Arial"/>
              <a:sym typeface="Arial"/>
            </a:endParaRPr>
          </a:p>
          <a:p>
            <a:pPr indent="-378255" lvl="0" marL="393265" marR="6004" rtl="0" algn="l">
              <a:spcBef>
                <a:spcPts val="827"/>
              </a:spcBef>
              <a:spcAft>
                <a:spcPts val="0"/>
              </a:spcAft>
              <a:buNone/>
            </a:pPr>
            <a:r>
              <a:t/>
            </a:r>
            <a:endParaRPr sz="2837">
              <a:solidFill>
                <a:schemeClr val="dk1"/>
              </a:solidFill>
              <a:latin typeface="Arial"/>
              <a:ea typeface="Arial"/>
              <a:cs typeface="Arial"/>
              <a:sym typeface="Arial"/>
            </a:endParaRPr>
          </a:p>
          <a:p>
            <a:pPr indent="-378255" lvl="0" marL="393265" marR="0" rtl="0" algn="l">
              <a:spcBef>
                <a:spcPts val="827"/>
              </a:spcBef>
              <a:spcAft>
                <a:spcPts val="0"/>
              </a:spcAft>
              <a:buClr>
                <a:srgbClr val="89B833"/>
              </a:buClr>
              <a:buSzPts val="1714"/>
              <a:buFont typeface="Noto Sans Symbols"/>
              <a:buChar char="⮚"/>
            </a:pPr>
            <a:r>
              <a:rPr lang="es-ES" sz="2837">
                <a:solidFill>
                  <a:schemeClr val="dk1"/>
                </a:solidFill>
                <a:latin typeface="Arial"/>
                <a:ea typeface="Arial"/>
                <a:cs typeface="Arial"/>
                <a:sym typeface="Arial"/>
              </a:rPr>
              <a:t>Ejecuta la receta</a:t>
            </a:r>
            <a:endParaRPr sz="2837">
              <a:solidFill>
                <a:schemeClr val="dk1"/>
              </a:solidFill>
              <a:latin typeface="Arial"/>
              <a:ea typeface="Arial"/>
              <a:cs typeface="Arial"/>
              <a:sym typeface="Arial"/>
            </a:endParaRPr>
          </a:p>
        </p:txBody>
      </p:sp>
      <p:sp>
        <p:nvSpPr>
          <p:cNvPr id="151" name="Google Shape;151;p4"/>
          <p:cNvSpPr txBox="1"/>
          <p:nvPr/>
        </p:nvSpPr>
        <p:spPr>
          <a:xfrm>
            <a:off x="611311" y="5495273"/>
            <a:ext cx="9585078" cy="949995"/>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5500">
            <a:spAutoFit/>
          </a:bodyPr>
          <a:lstStyle/>
          <a:p>
            <a:pPr indent="0" lvl="0" marL="107322" marR="0" rtl="0" algn="l">
              <a:spcBef>
                <a:spcPts val="0"/>
              </a:spcBef>
              <a:spcAft>
                <a:spcPts val="0"/>
              </a:spcAft>
              <a:buNone/>
            </a:pPr>
            <a:r>
              <a:rPr b="1" lang="es-ES" sz="1891">
                <a:solidFill>
                  <a:schemeClr val="dk1"/>
                </a:solidFill>
                <a:latin typeface="Courier New"/>
                <a:ea typeface="Courier New"/>
                <a:cs typeface="Courier New"/>
                <a:sym typeface="Courier New"/>
              </a:rPr>
              <a:t>rdd2 = rdd1.flatMap(...).filter(...)</a:t>
            </a:r>
            <a:endParaRPr b="1" sz="1891">
              <a:solidFill>
                <a:schemeClr val="dk1"/>
              </a:solidFill>
              <a:latin typeface="Courier New"/>
              <a:ea typeface="Courier New"/>
              <a:cs typeface="Courier New"/>
              <a:sym typeface="Courier New"/>
            </a:endParaRPr>
          </a:p>
          <a:p>
            <a:pPr indent="0" lvl="0" marL="107322" marR="0" rtl="0" algn="l">
              <a:spcBef>
                <a:spcPts val="201"/>
              </a:spcBef>
              <a:spcAft>
                <a:spcPts val="0"/>
              </a:spcAft>
              <a:buNone/>
            </a:pPr>
            <a:r>
              <a:t/>
            </a:r>
            <a:endParaRPr b="1" sz="1891">
              <a:solidFill>
                <a:schemeClr val="dk1"/>
              </a:solidFill>
              <a:latin typeface="Courier New"/>
              <a:ea typeface="Courier New"/>
              <a:cs typeface="Courier New"/>
              <a:sym typeface="Courier New"/>
            </a:endParaRPr>
          </a:p>
          <a:p>
            <a:pPr indent="0" lvl="0" marL="107322" marR="0" rtl="0" algn="l">
              <a:spcBef>
                <a:spcPts val="201"/>
              </a:spcBef>
              <a:spcAft>
                <a:spcPts val="0"/>
              </a:spcAft>
              <a:buNone/>
            </a:pPr>
            <a:r>
              <a:rPr b="1" lang="es-ES" sz="1891">
                <a:solidFill>
                  <a:schemeClr val="dk1"/>
                </a:solidFill>
                <a:latin typeface="Courier New"/>
                <a:ea typeface="Courier New"/>
                <a:cs typeface="Courier New"/>
                <a:sym typeface="Courier New"/>
              </a:rPr>
              <a:t>print(rdd.count())</a:t>
            </a:r>
            <a:endParaRPr sz="1891">
              <a:solidFill>
                <a:schemeClr val="dk1"/>
              </a:solidFill>
              <a:latin typeface="Courier New"/>
              <a:ea typeface="Courier New"/>
              <a:cs typeface="Courier New"/>
              <a:sym typeface="Courier New"/>
            </a:endParaRPr>
          </a:p>
        </p:txBody>
      </p:sp>
      <p:sp>
        <p:nvSpPr>
          <p:cNvPr id="152" name="Google Shape;152;p4"/>
          <p:cNvSpPr/>
          <p:nvPr/>
        </p:nvSpPr>
        <p:spPr>
          <a:xfrm>
            <a:off x="0" y="158724"/>
            <a:ext cx="503672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000">
                <a:solidFill>
                  <a:srgbClr val="BDD1F9"/>
                </a:solidFill>
                <a:latin typeface="Arial"/>
                <a:ea typeface="Arial"/>
                <a:cs typeface="Arial"/>
                <a:sym typeface="Arial"/>
              </a:rPr>
              <a:t>RDDs: ACCIONES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0"/>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662" name="Google Shape;662;p40"/>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3" name="Google Shape;663;p40"/>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664" name="Google Shape;664;p40"/>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665" name="Google Shape;665;p40"/>
          <p:cNvSpPr txBox="1"/>
          <p:nvPr/>
        </p:nvSpPr>
        <p:spPr>
          <a:xfrm>
            <a:off x="474628" y="977900"/>
            <a:ext cx="10024481" cy="2728732"/>
          </a:xfrm>
          <a:prstGeom prst="rect">
            <a:avLst/>
          </a:prstGeom>
          <a:noFill/>
          <a:ln>
            <a:noFill/>
          </a:ln>
        </p:spPr>
        <p:txBody>
          <a:bodyPr anchorCtr="0" anchor="t" bIns="0" lIns="0" spcFirstLastPara="1" rIns="0" wrap="square" tIns="14250">
            <a:spAutoFit/>
          </a:bodyPr>
          <a:lstStyle/>
          <a:p>
            <a:pPr indent="-378255" lvl="0" marL="393265" marR="6004" rtl="0" algn="l">
              <a:lnSpc>
                <a:spcPct val="150000"/>
              </a:lnSpc>
              <a:spcBef>
                <a:spcPts val="0"/>
              </a:spcBef>
              <a:spcAft>
                <a:spcPts val="0"/>
              </a:spcAft>
              <a:buClr>
                <a:srgbClr val="89B833"/>
              </a:buClr>
              <a:buSzPts val="1440"/>
              <a:buFont typeface="Noto Sans Symbols"/>
              <a:buChar char="⮚"/>
            </a:pPr>
            <a:r>
              <a:rPr lang="es-ES" sz="2400">
                <a:solidFill>
                  <a:schemeClr val="dk1"/>
                </a:solidFill>
                <a:latin typeface="Arial"/>
                <a:ea typeface="Arial"/>
                <a:cs typeface="Arial"/>
                <a:sym typeface="Arial"/>
              </a:rPr>
              <a:t>Realiza una operación de “unión” de dos RDD (K,V) y (K,W) por clave  para dar un RDD (K,(V,W))</a:t>
            </a:r>
            <a:endParaRPr sz="2400">
              <a:solidFill>
                <a:schemeClr val="dk1"/>
              </a:solidFill>
              <a:latin typeface="Arial"/>
              <a:ea typeface="Arial"/>
              <a:cs typeface="Arial"/>
              <a:sym typeface="Arial"/>
            </a:endParaRPr>
          </a:p>
          <a:p>
            <a:pPr indent="-378255" lvl="0" marL="393265" marR="6004" rtl="0" algn="l">
              <a:lnSpc>
                <a:spcPct val="150000"/>
              </a:lnSpc>
              <a:spcBef>
                <a:spcPts val="112"/>
              </a:spcBef>
              <a:spcAft>
                <a:spcPts val="0"/>
              </a:spcAft>
              <a:buClr>
                <a:srgbClr val="89B833"/>
              </a:buClr>
              <a:buSzPts val="1440"/>
              <a:buFont typeface="Noto Sans Symbols"/>
              <a:buChar char="⮚"/>
            </a:pPr>
            <a:r>
              <a:rPr lang="es-ES" sz="2400">
                <a:solidFill>
                  <a:schemeClr val="dk1"/>
                </a:solidFill>
                <a:latin typeface="Arial"/>
                <a:ea typeface="Arial"/>
                <a:cs typeface="Arial"/>
                <a:sym typeface="Arial"/>
              </a:rPr>
              <a:t>Característica especial: devuelve en caso de correspondencia (clave en ambos RDDs) el producto cartesiano  🡺  todos con todos de distinto RDD</a:t>
            </a:r>
            <a:endParaRPr sz="2400">
              <a:solidFill>
                <a:schemeClr val="dk1"/>
              </a:solidFill>
              <a:latin typeface="Arial"/>
              <a:ea typeface="Arial"/>
              <a:cs typeface="Arial"/>
              <a:sym typeface="Arial"/>
            </a:endParaRPr>
          </a:p>
        </p:txBody>
      </p:sp>
      <p:sp>
        <p:nvSpPr>
          <p:cNvPr id="666" name="Google Shape;666;p40"/>
          <p:cNvSpPr txBox="1"/>
          <p:nvPr/>
        </p:nvSpPr>
        <p:spPr>
          <a:xfrm>
            <a:off x="367470" y="6083300"/>
            <a:ext cx="8742979" cy="490591"/>
          </a:xfrm>
          <a:prstGeom prst="rect">
            <a:avLst/>
          </a:prstGeom>
          <a:noFill/>
          <a:ln>
            <a:noFill/>
          </a:ln>
        </p:spPr>
        <p:txBody>
          <a:bodyPr anchorCtr="0" anchor="t" bIns="0" lIns="0" spcFirstLastPara="1" rIns="0" wrap="square" tIns="120075">
            <a:spAutoFit/>
          </a:bodyPr>
          <a:lstStyle/>
          <a:p>
            <a:pPr indent="-378255" lvl="0" marL="393265" marR="0" rtl="0" algn="l">
              <a:spcBef>
                <a:spcPts val="0"/>
              </a:spcBef>
              <a:spcAft>
                <a:spcPts val="0"/>
              </a:spcAft>
              <a:buClr>
                <a:srgbClr val="89B833"/>
              </a:buClr>
              <a:buSzPts val="1440"/>
              <a:buFont typeface="Noto Sans Symbols"/>
              <a:buChar char="⮚"/>
            </a:pPr>
            <a:r>
              <a:rPr lang="es-ES" sz="2400">
                <a:solidFill>
                  <a:schemeClr val="dk1"/>
                </a:solidFill>
                <a:latin typeface="Arial"/>
                <a:ea typeface="Arial"/>
                <a:cs typeface="Arial"/>
                <a:sym typeface="Arial"/>
              </a:rPr>
              <a:t>Resultado: [('B', (2, 5)), ('A', (1, 4)), ('A', (1, 7))]</a:t>
            </a:r>
            <a:endParaRPr sz="2400">
              <a:solidFill>
                <a:schemeClr val="dk1"/>
              </a:solidFill>
              <a:latin typeface="Arial"/>
              <a:ea typeface="Arial"/>
              <a:cs typeface="Arial"/>
              <a:sym typeface="Arial"/>
            </a:endParaRPr>
          </a:p>
        </p:txBody>
      </p:sp>
      <p:sp>
        <p:nvSpPr>
          <p:cNvPr id="667" name="Google Shape;667;p40"/>
          <p:cNvSpPr txBox="1"/>
          <p:nvPr/>
        </p:nvSpPr>
        <p:spPr>
          <a:xfrm>
            <a:off x="367470" y="3959909"/>
            <a:ext cx="10238795" cy="1485025"/>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7322" marR="0" rtl="0" algn="l">
              <a:spcBef>
                <a:spcPts val="0"/>
              </a:spcBef>
              <a:spcAft>
                <a:spcPts val="0"/>
              </a:spcAft>
              <a:buNone/>
            </a:pPr>
            <a:r>
              <a:rPr b="1" lang="es-ES" sz="1891">
                <a:solidFill>
                  <a:schemeClr val="dk1"/>
                </a:solidFill>
                <a:latin typeface="Courier New"/>
                <a:ea typeface="Courier New"/>
                <a:cs typeface="Courier New"/>
                <a:sym typeface="Courier New"/>
              </a:rPr>
              <a:t>rdd1 = sc.parallelize([('A',1),('B',2)])</a:t>
            </a:r>
            <a:endParaRPr sz="1891">
              <a:solidFill>
                <a:schemeClr val="dk1"/>
              </a:solidFill>
              <a:latin typeface="Courier New"/>
              <a:ea typeface="Courier New"/>
              <a:cs typeface="Courier New"/>
              <a:sym typeface="Courier New"/>
            </a:endParaRPr>
          </a:p>
          <a:p>
            <a:pPr indent="0" lvl="0" marL="107322" marR="3183649" rtl="0" algn="l">
              <a:lnSpc>
                <a:spcPct val="136600"/>
              </a:lnSpc>
              <a:spcBef>
                <a:spcPts val="0"/>
              </a:spcBef>
              <a:spcAft>
                <a:spcPts val="0"/>
              </a:spcAft>
              <a:buNone/>
            </a:pPr>
            <a:r>
              <a:rPr b="1" lang="es-ES" sz="1891">
                <a:solidFill>
                  <a:schemeClr val="dk1"/>
                </a:solidFill>
                <a:latin typeface="Courier New"/>
                <a:ea typeface="Courier New"/>
                <a:cs typeface="Courier New"/>
                <a:sym typeface="Courier New"/>
              </a:rPr>
              <a:t>rdd2 = sc.parallelize([('A',4),('B',5),('A',7)])</a:t>
            </a:r>
            <a:endParaRPr/>
          </a:p>
          <a:p>
            <a:pPr indent="0" lvl="0" marL="107322" marR="3183649" rtl="0" algn="l">
              <a:lnSpc>
                <a:spcPct val="136600"/>
              </a:lnSpc>
              <a:spcBef>
                <a:spcPts val="0"/>
              </a:spcBef>
              <a:spcAft>
                <a:spcPts val="0"/>
              </a:spcAft>
              <a:buNone/>
            </a:pPr>
            <a:r>
              <a:t/>
            </a:r>
            <a:endParaRPr b="1" sz="1891">
              <a:solidFill>
                <a:schemeClr val="dk1"/>
              </a:solidFill>
              <a:latin typeface="Courier New"/>
              <a:ea typeface="Courier New"/>
              <a:cs typeface="Courier New"/>
              <a:sym typeface="Courier New"/>
            </a:endParaRPr>
          </a:p>
          <a:p>
            <a:pPr indent="0" lvl="0" marL="107322" marR="3183649" rtl="0" algn="l">
              <a:lnSpc>
                <a:spcPct val="136600"/>
              </a:lnSpc>
              <a:spcBef>
                <a:spcPts val="0"/>
              </a:spcBef>
              <a:spcAft>
                <a:spcPts val="0"/>
              </a:spcAft>
              <a:buNone/>
            </a:pPr>
            <a:r>
              <a:rPr b="1" lang="es-ES" sz="1891">
                <a:solidFill>
                  <a:schemeClr val="dk1"/>
                </a:solidFill>
                <a:latin typeface="Courier New"/>
                <a:ea typeface="Courier New"/>
                <a:cs typeface="Courier New"/>
                <a:sym typeface="Courier New"/>
              </a:rPr>
              <a:t> rddjoin = rdd1.join(rdd2)</a:t>
            </a:r>
            <a:endParaRPr sz="1891">
              <a:solidFill>
                <a:schemeClr val="dk1"/>
              </a:solidFill>
              <a:latin typeface="Courier New"/>
              <a:ea typeface="Courier New"/>
              <a:cs typeface="Courier New"/>
              <a:sym typeface="Courier New"/>
            </a:endParaRPr>
          </a:p>
        </p:txBody>
      </p:sp>
      <p:sp>
        <p:nvSpPr>
          <p:cNvPr id="668" name="Google Shape;668;p40"/>
          <p:cNvSpPr/>
          <p:nvPr/>
        </p:nvSpPr>
        <p:spPr>
          <a:xfrm>
            <a:off x="-170595" y="130825"/>
            <a:ext cx="607850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rgbClr val="BDD1F9"/>
                </a:solidFill>
                <a:latin typeface="Arial"/>
                <a:ea typeface="Arial"/>
                <a:cs typeface="Arial"/>
                <a:sym typeface="Arial"/>
              </a:rPr>
              <a:t>Transformación: “join()”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1"/>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674" name="Google Shape;674;p41"/>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75" name="Google Shape;675;p41"/>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676" name="Google Shape;676;p41"/>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677" name="Google Shape;677;p41"/>
          <p:cNvSpPr txBox="1"/>
          <p:nvPr/>
        </p:nvSpPr>
        <p:spPr>
          <a:xfrm>
            <a:off x="474627" y="1301732"/>
            <a:ext cx="10048619" cy="1148043"/>
          </a:xfrm>
          <a:prstGeom prst="rect">
            <a:avLst/>
          </a:prstGeom>
          <a:noFill/>
          <a:ln>
            <a:noFill/>
          </a:ln>
        </p:spPr>
        <p:txBody>
          <a:bodyPr anchorCtr="0" anchor="t" bIns="0" lIns="0" spcFirstLastPara="1" rIns="0" wrap="square" tIns="14250">
            <a:spAutoFit/>
          </a:bodyPr>
          <a:lstStyle/>
          <a:p>
            <a:pPr indent="-378255" lvl="0" marL="393265" marR="0" rtl="0" algn="l">
              <a:spcBef>
                <a:spcPts val="0"/>
              </a:spcBef>
              <a:spcAft>
                <a:spcPts val="0"/>
              </a:spcAft>
              <a:buClr>
                <a:srgbClr val="89B833"/>
              </a:buClr>
              <a:buSzPts val="1440"/>
              <a:buFont typeface="Noto Sans Symbols"/>
              <a:buChar char="⮚"/>
            </a:pPr>
            <a:r>
              <a:rPr lang="es-ES" sz="2400">
                <a:solidFill>
                  <a:schemeClr val="dk1"/>
                </a:solidFill>
                <a:latin typeface="Arial"/>
                <a:ea typeface="Arial"/>
                <a:cs typeface="Arial"/>
                <a:sym typeface="Arial"/>
              </a:rPr>
              <a:t>Semejanza con “join()” visto en SQL.</a:t>
            </a:r>
            <a:endParaRPr/>
          </a:p>
          <a:p>
            <a:pPr indent="-286815" lvl="0" marL="393265" marR="0" rtl="0" algn="l">
              <a:spcBef>
                <a:spcPts val="112"/>
              </a:spcBef>
              <a:spcAft>
                <a:spcPts val="0"/>
              </a:spcAft>
              <a:buClr>
                <a:srgbClr val="89B833"/>
              </a:buClr>
              <a:buSzPts val="1440"/>
              <a:buFont typeface="Noto Sans Symbols"/>
              <a:buNone/>
            </a:pPr>
            <a:r>
              <a:t/>
            </a:r>
            <a:endParaRPr sz="2400">
              <a:solidFill>
                <a:schemeClr val="dk1"/>
              </a:solidFill>
              <a:latin typeface="Arial"/>
              <a:ea typeface="Arial"/>
              <a:cs typeface="Arial"/>
              <a:sym typeface="Arial"/>
            </a:endParaRPr>
          </a:p>
          <a:p>
            <a:pPr indent="-378255" lvl="0" marL="393265" marR="0" rtl="0" algn="l">
              <a:spcBef>
                <a:spcPts val="112"/>
              </a:spcBef>
              <a:spcAft>
                <a:spcPts val="0"/>
              </a:spcAft>
              <a:buClr>
                <a:srgbClr val="89B833"/>
              </a:buClr>
              <a:buSzPts val="1440"/>
              <a:buFont typeface="Noto Sans Symbols"/>
              <a:buChar char="⮚"/>
            </a:pPr>
            <a:r>
              <a:rPr lang="es-ES" sz="2400">
                <a:solidFill>
                  <a:schemeClr val="dk1"/>
                </a:solidFill>
                <a:latin typeface="Arial"/>
                <a:ea typeface="Arial"/>
                <a:cs typeface="Arial"/>
                <a:sym typeface="Arial"/>
              </a:rPr>
              <a:t>Variantes </a:t>
            </a:r>
            <a:r>
              <a:rPr b="1" lang="es-ES" sz="2400">
                <a:solidFill>
                  <a:srgbClr val="93B3D7"/>
                </a:solidFill>
                <a:latin typeface="Arial"/>
                <a:ea typeface="Arial"/>
                <a:cs typeface="Arial"/>
                <a:sym typeface="Arial"/>
              </a:rPr>
              <a:t>leftOuterJoin()</a:t>
            </a:r>
            <a:r>
              <a:rPr lang="es-ES" sz="2400">
                <a:solidFill>
                  <a:srgbClr val="93B3D7"/>
                </a:solidFill>
                <a:latin typeface="Arial"/>
                <a:ea typeface="Arial"/>
                <a:cs typeface="Arial"/>
                <a:sym typeface="Arial"/>
              </a:rPr>
              <a:t>, </a:t>
            </a:r>
            <a:r>
              <a:rPr b="1" lang="es-ES" sz="2400">
                <a:solidFill>
                  <a:srgbClr val="93B3D7"/>
                </a:solidFill>
                <a:latin typeface="Arial"/>
                <a:ea typeface="Arial"/>
                <a:cs typeface="Arial"/>
                <a:sym typeface="Arial"/>
              </a:rPr>
              <a:t>rightOuterJoin()</a:t>
            </a:r>
            <a:r>
              <a:rPr lang="es-ES" sz="2400">
                <a:solidFill>
                  <a:srgbClr val="93B3D7"/>
                </a:solidFill>
                <a:latin typeface="Arial"/>
                <a:ea typeface="Arial"/>
                <a:cs typeface="Arial"/>
                <a:sym typeface="Arial"/>
              </a:rPr>
              <a:t>, </a:t>
            </a:r>
            <a:r>
              <a:rPr b="1" lang="es-ES" sz="2400">
                <a:solidFill>
                  <a:srgbClr val="93B3D7"/>
                </a:solidFill>
                <a:latin typeface="Arial"/>
                <a:ea typeface="Arial"/>
                <a:cs typeface="Arial"/>
                <a:sym typeface="Arial"/>
              </a:rPr>
              <a:t>fullOuterJoin()</a:t>
            </a:r>
            <a:endParaRPr b="1" sz="2400">
              <a:solidFill>
                <a:srgbClr val="93B3D7"/>
              </a:solidFill>
              <a:latin typeface="Arial"/>
              <a:ea typeface="Arial"/>
              <a:cs typeface="Arial"/>
              <a:sym typeface="Arial"/>
            </a:endParaRPr>
          </a:p>
        </p:txBody>
      </p:sp>
      <p:sp>
        <p:nvSpPr>
          <p:cNvPr id="678" name="Google Shape;678;p41"/>
          <p:cNvSpPr txBox="1"/>
          <p:nvPr/>
        </p:nvSpPr>
        <p:spPr>
          <a:xfrm>
            <a:off x="474627" y="5279315"/>
            <a:ext cx="9259347" cy="859922"/>
          </a:xfrm>
          <a:prstGeom prst="rect">
            <a:avLst/>
          </a:prstGeom>
          <a:noFill/>
          <a:ln>
            <a:noFill/>
          </a:ln>
        </p:spPr>
        <p:txBody>
          <a:bodyPr anchorCtr="0" anchor="t" bIns="0" lIns="0" spcFirstLastPara="1" rIns="0" wrap="square" tIns="120075">
            <a:spAutoFit/>
          </a:bodyPr>
          <a:lstStyle/>
          <a:p>
            <a:pPr indent="-378255" lvl="0" marL="393265" marR="6004" rtl="0" algn="l">
              <a:spcBef>
                <a:spcPts val="0"/>
              </a:spcBef>
              <a:spcAft>
                <a:spcPts val="0"/>
              </a:spcAft>
              <a:buClr>
                <a:srgbClr val="89B833"/>
              </a:buClr>
              <a:buSzPts val="1440"/>
              <a:buFont typeface="Noto Sans Symbols"/>
              <a:buChar char="⮚"/>
            </a:pPr>
            <a:r>
              <a:rPr lang="es-ES" sz="2400">
                <a:solidFill>
                  <a:schemeClr val="dk1"/>
                </a:solidFill>
                <a:latin typeface="Arial"/>
                <a:ea typeface="Arial"/>
                <a:cs typeface="Arial"/>
                <a:sym typeface="Arial"/>
              </a:rPr>
              <a:t>Modifica join por leftOuterJoin, rightOuterJoin y fullOuterJoin ¿Qué claves aparecerán en el resultado de cada uno?</a:t>
            </a:r>
            <a:endParaRPr sz="2400">
              <a:solidFill>
                <a:schemeClr val="dk1"/>
              </a:solidFill>
              <a:latin typeface="Arial"/>
              <a:ea typeface="Arial"/>
              <a:cs typeface="Arial"/>
              <a:sym typeface="Arial"/>
            </a:endParaRPr>
          </a:p>
        </p:txBody>
      </p:sp>
      <p:sp>
        <p:nvSpPr>
          <p:cNvPr id="679" name="Google Shape;679;p41"/>
          <p:cNvSpPr txBox="1"/>
          <p:nvPr/>
        </p:nvSpPr>
        <p:spPr>
          <a:xfrm>
            <a:off x="284452" y="2985970"/>
            <a:ext cx="10238795" cy="1736376"/>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7322" marR="0" rtl="0" algn="l">
              <a:spcBef>
                <a:spcPts val="0"/>
              </a:spcBef>
              <a:spcAft>
                <a:spcPts val="0"/>
              </a:spcAft>
              <a:buNone/>
            </a:pPr>
            <a:r>
              <a:rPr b="1" lang="es-ES" sz="1891">
                <a:solidFill>
                  <a:schemeClr val="dk1"/>
                </a:solidFill>
                <a:latin typeface="Courier New"/>
                <a:ea typeface="Courier New"/>
                <a:cs typeface="Courier New"/>
                <a:sym typeface="Courier New"/>
              </a:rPr>
              <a:t># DATOS DE PARTIDA</a:t>
            </a:r>
            <a:endParaRPr/>
          </a:p>
          <a:p>
            <a:pPr indent="0" lvl="0" marL="107322" marR="0" rtl="0" algn="l">
              <a:spcBef>
                <a:spcPts val="195"/>
              </a:spcBef>
              <a:spcAft>
                <a:spcPts val="0"/>
              </a:spcAft>
              <a:buNone/>
            </a:pPr>
            <a:r>
              <a:t/>
            </a:r>
            <a:endParaRPr b="1" sz="1891">
              <a:solidFill>
                <a:schemeClr val="dk1"/>
              </a:solidFill>
              <a:latin typeface="Courier New"/>
              <a:ea typeface="Courier New"/>
              <a:cs typeface="Courier New"/>
              <a:sym typeface="Courier New"/>
            </a:endParaRPr>
          </a:p>
          <a:p>
            <a:pPr indent="0" lvl="0" marL="107322" marR="0" rtl="0" algn="l">
              <a:spcBef>
                <a:spcPts val="195"/>
              </a:spcBef>
              <a:spcAft>
                <a:spcPts val="0"/>
              </a:spcAft>
              <a:buNone/>
            </a:pPr>
            <a:r>
              <a:rPr b="1" lang="es-ES" sz="1891">
                <a:solidFill>
                  <a:schemeClr val="dk1"/>
                </a:solidFill>
                <a:latin typeface="Courier New"/>
                <a:ea typeface="Courier New"/>
                <a:cs typeface="Courier New"/>
                <a:sym typeface="Courier New"/>
              </a:rPr>
              <a:t>rdd1 = sc.parallelize([('A',1),('B',2),('C',3)])</a:t>
            </a:r>
            <a:endParaRPr sz="1891">
              <a:solidFill>
                <a:schemeClr val="dk1"/>
              </a:solidFill>
              <a:latin typeface="Courier New"/>
              <a:ea typeface="Courier New"/>
              <a:cs typeface="Courier New"/>
              <a:sym typeface="Courier New"/>
            </a:endParaRPr>
          </a:p>
          <a:p>
            <a:pPr indent="0" lvl="0" marL="107322" marR="0" rtl="0" algn="l">
              <a:spcBef>
                <a:spcPts val="827"/>
              </a:spcBef>
              <a:spcAft>
                <a:spcPts val="0"/>
              </a:spcAft>
              <a:buNone/>
            </a:pPr>
            <a:r>
              <a:rPr b="1" lang="es-ES" sz="1891">
                <a:solidFill>
                  <a:schemeClr val="dk1"/>
                </a:solidFill>
                <a:latin typeface="Courier New"/>
                <a:ea typeface="Courier New"/>
                <a:cs typeface="Courier New"/>
                <a:sym typeface="Courier New"/>
              </a:rPr>
              <a:t>rdd2 = sc.parallelize([('A',4),('A',5),('B',6),('D',7)])</a:t>
            </a:r>
            <a:endParaRPr b="1" sz="1891">
              <a:solidFill>
                <a:schemeClr val="dk1"/>
              </a:solidFill>
              <a:latin typeface="Courier New"/>
              <a:ea typeface="Courier New"/>
              <a:cs typeface="Courier New"/>
              <a:sym typeface="Courier New"/>
            </a:endParaRPr>
          </a:p>
          <a:p>
            <a:pPr indent="0" lvl="0" marL="107322" marR="0" rtl="0" algn="l">
              <a:spcBef>
                <a:spcPts val="827"/>
              </a:spcBef>
              <a:spcAft>
                <a:spcPts val="0"/>
              </a:spcAft>
              <a:buNone/>
            </a:pPr>
            <a:r>
              <a:t/>
            </a:r>
            <a:endParaRPr sz="1891">
              <a:solidFill>
                <a:schemeClr val="dk1"/>
              </a:solidFill>
              <a:latin typeface="Courier New"/>
              <a:ea typeface="Courier New"/>
              <a:cs typeface="Courier New"/>
              <a:sym typeface="Courier New"/>
            </a:endParaRPr>
          </a:p>
        </p:txBody>
      </p:sp>
      <p:sp>
        <p:nvSpPr>
          <p:cNvPr id="680" name="Google Shape;680;p41"/>
          <p:cNvSpPr/>
          <p:nvPr/>
        </p:nvSpPr>
        <p:spPr>
          <a:xfrm>
            <a:off x="-170595" y="130825"/>
            <a:ext cx="759066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rgbClr val="BDD1F9"/>
                </a:solidFill>
                <a:latin typeface="Arial"/>
                <a:ea typeface="Arial"/>
                <a:cs typeface="Arial"/>
                <a:sym typeface="Arial"/>
              </a:rPr>
              <a:t>Consideraciones sobre  “join()”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2"/>
          <p:cNvSpPr txBox="1"/>
          <p:nvPr>
            <p:ph type="title"/>
          </p:nvPr>
        </p:nvSpPr>
        <p:spPr>
          <a:xfrm>
            <a:off x="1189008" y="1373170"/>
            <a:ext cx="8294089" cy="4844852"/>
          </a:xfrm>
          <a:prstGeom prst="rect">
            <a:avLst/>
          </a:prstGeom>
          <a:noFill/>
          <a:ln>
            <a:noFill/>
          </a:ln>
        </p:spPr>
        <p:txBody>
          <a:bodyPr anchorCtr="0" anchor="t" bIns="0" lIns="0" spcFirstLastPara="1" rIns="0" wrap="square" tIns="12700">
            <a:spAutoFit/>
          </a:bodyPr>
          <a:lstStyle/>
          <a:p>
            <a:pPr indent="0" lvl="0" marL="12065" rtl="0" algn="ctr">
              <a:lnSpc>
                <a:spcPct val="150000"/>
              </a:lnSpc>
              <a:spcBef>
                <a:spcPts val="0"/>
              </a:spcBef>
              <a:spcAft>
                <a:spcPts val="0"/>
              </a:spcAft>
              <a:buNone/>
            </a:pPr>
            <a:r>
              <a:rPr lang="es-ES" sz="5400">
                <a:solidFill>
                  <a:srgbClr val="FFFFFF"/>
                </a:solidFill>
                <a:latin typeface="Arial"/>
                <a:ea typeface="Arial"/>
                <a:cs typeface="Arial"/>
                <a:sym typeface="Arial"/>
              </a:rPr>
              <a:t>5. </a:t>
            </a:r>
            <a:r>
              <a:rPr b="1" lang="es-ES" sz="5400">
                <a:solidFill>
                  <a:schemeClr val="lt1"/>
                </a:solidFill>
                <a:latin typeface="Arial"/>
                <a:ea typeface="Arial"/>
                <a:cs typeface="Arial"/>
                <a:sym typeface="Arial"/>
              </a:rPr>
              <a:t>Ejercicio Transformaciones </a:t>
            </a:r>
            <a:br>
              <a:rPr b="1" lang="es-ES" sz="5400">
                <a:solidFill>
                  <a:schemeClr val="lt1"/>
                </a:solidFill>
                <a:latin typeface="Arial"/>
                <a:ea typeface="Arial"/>
                <a:cs typeface="Arial"/>
                <a:sym typeface="Arial"/>
              </a:rPr>
            </a:br>
            <a:r>
              <a:rPr b="1" lang="es-ES" sz="5400">
                <a:solidFill>
                  <a:schemeClr val="lt1"/>
                </a:solidFill>
                <a:latin typeface="Arial"/>
                <a:ea typeface="Arial"/>
                <a:cs typeface="Arial"/>
                <a:sym typeface="Arial"/>
              </a:rPr>
              <a:t>clave-valor (K,V)</a:t>
            </a:r>
            <a:br>
              <a:rPr b="1" lang="es-ES" sz="5400">
                <a:solidFill>
                  <a:schemeClr val="lt1"/>
                </a:solidFill>
              </a:rPr>
            </a:br>
            <a:endParaRPr sz="540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3"/>
          <p:cNvSpPr txBox="1"/>
          <p:nvPr>
            <p:ph type="title"/>
          </p:nvPr>
        </p:nvSpPr>
        <p:spPr>
          <a:xfrm>
            <a:off x="188876" y="230162"/>
            <a:ext cx="8991600" cy="4308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s-ES"/>
              <a:t>EJERCICIO 3: Agrupar ventas del periodo actual.</a:t>
            </a:r>
            <a:br>
              <a:rPr b="1" lang="es-ES"/>
            </a:br>
            <a:r>
              <a:rPr b="1" lang="es-ES"/>
              <a:t>Comparar con ventas del periodo anterior.</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44"/>
          <p:cNvSpPr txBox="1"/>
          <p:nvPr>
            <p:ph idx="10" type="dt"/>
          </p:nvPr>
        </p:nvSpPr>
        <p:spPr>
          <a:xfrm>
            <a:off x="0" y="833835"/>
            <a:ext cx="0" cy="8656216"/>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Máster en Big Data y Data Science</a:t>
            </a:r>
            <a:endParaRPr/>
          </a:p>
        </p:txBody>
      </p:sp>
      <p:sp>
        <p:nvSpPr>
          <p:cNvPr id="696" name="Google Shape;696;p44"/>
          <p:cNvSpPr txBox="1"/>
          <p:nvPr>
            <p:ph idx="11" type="ftr"/>
          </p:nvPr>
        </p:nvSpPr>
        <p:spPr>
          <a:xfrm>
            <a:off x="0" y="833835"/>
            <a:ext cx="0" cy="4809009"/>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Ecosistema Spark</a:t>
            </a:r>
            <a:endParaRPr/>
          </a:p>
        </p:txBody>
      </p:sp>
      <p:sp>
        <p:nvSpPr>
          <p:cNvPr id="697" name="Google Shape;697;p44"/>
          <p:cNvSpPr txBox="1"/>
          <p:nvPr>
            <p:ph idx="12" type="sldNum"/>
          </p:nvPr>
        </p:nvSpPr>
        <p:spPr>
          <a:xfrm>
            <a:off x="0" y="833835"/>
            <a:ext cx="0" cy="641201"/>
          </a:xfrm>
          <a:prstGeom prst="rect">
            <a:avLst/>
          </a:prstGeom>
          <a:noFill/>
          <a:ln>
            <a:noFill/>
          </a:ln>
        </p:spPr>
        <p:txBody>
          <a:bodyPr anchorCtr="0" anchor="t" bIns="0" lIns="0" spcFirstLastPara="1" rIns="0" wrap="square" tIns="0">
            <a:spAutoFit/>
          </a:bodyPr>
          <a:lstStyle/>
          <a:p>
            <a:pPr indent="0" lvl="0" marL="46531" rtl="0" algn="l">
              <a:lnSpc>
                <a:spcPct val="117619"/>
              </a:lnSpc>
              <a:spcBef>
                <a:spcPts val="0"/>
              </a:spcBef>
              <a:spcAft>
                <a:spcPts val="0"/>
              </a:spcAft>
              <a:buNone/>
            </a:pPr>
            <a:r>
              <a:rPr lang="es-ES"/>
              <a:t>63</a:t>
            </a:r>
            <a:endParaRPr/>
          </a:p>
        </p:txBody>
      </p:sp>
      <p:sp>
        <p:nvSpPr>
          <p:cNvPr id="698" name="Google Shape;698;p44"/>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699" name="Google Shape;699;p44"/>
          <p:cNvSpPr txBox="1"/>
          <p:nvPr/>
        </p:nvSpPr>
        <p:spPr>
          <a:xfrm>
            <a:off x="331752" y="1642390"/>
            <a:ext cx="8358246" cy="352953"/>
          </a:xfrm>
          <a:prstGeom prst="rect">
            <a:avLst/>
          </a:prstGeom>
          <a:noFill/>
          <a:ln>
            <a:noFill/>
          </a:ln>
        </p:spPr>
        <p:txBody>
          <a:bodyPr anchorCtr="0" anchor="t" bIns="0" lIns="0" spcFirstLastPara="1" rIns="0" wrap="square" tIns="14250">
            <a:spAutoFit/>
          </a:bodyPr>
          <a:lstStyle/>
          <a:p>
            <a:pPr indent="-378255" lvl="0" marL="393265" marR="0" rtl="0" algn="l">
              <a:spcBef>
                <a:spcPts val="0"/>
              </a:spcBef>
              <a:spcAft>
                <a:spcPts val="0"/>
              </a:spcAft>
              <a:buClr>
                <a:srgbClr val="89B833"/>
              </a:buClr>
              <a:buSzPts val="1320"/>
              <a:buFont typeface="Noto Sans Symbols"/>
              <a:buChar char="⮚"/>
            </a:pPr>
            <a:r>
              <a:rPr lang="es-ES" sz="2200">
                <a:solidFill>
                  <a:schemeClr val="dk1"/>
                </a:solidFill>
                <a:latin typeface="Arial"/>
                <a:ea typeface="Arial"/>
                <a:cs typeface="Arial"/>
                <a:sym typeface="Arial"/>
              </a:rPr>
              <a:t>Datos entrada: Compras marca ‘Adidas’, ‘Nike’, ‘Puma’.</a:t>
            </a:r>
            <a:endParaRPr sz="2200">
              <a:solidFill>
                <a:schemeClr val="dk1"/>
              </a:solidFill>
              <a:latin typeface="Arial"/>
              <a:ea typeface="Arial"/>
              <a:cs typeface="Arial"/>
              <a:sym typeface="Arial"/>
            </a:endParaRPr>
          </a:p>
        </p:txBody>
      </p:sp>
      <p:sp>
        <p:nvSpPr>
          <p:cNvPr id="700" name="Google Shape;700;p44"/>
          <p:cNvSpPr txBox="1"/>
          <p:nvPr/>
        </p:nvSpPr>
        <p:spPr>
          <a:xfrm>
            <a:off x="331752" y="2197100"/>
            <a:ext cx="10238795" cy="1461301"/>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7322" marR="0" rtl="0" algn="l">
              <a:spcBef>
                <a:spcPts val="0"/>
              </a:spcBef>
              <a:spcAft>
                <a:spcPts val="0"/>
              </a:spcAft>
              <a:buNone/>
            </a:pPr>
            <a:r>
              <a:rPr b="1" lang="es-ES" sz="1800">
                <a:solidFill>
                  <a:schemeClr val="dk1"/>
                </a:solidFill>
                <a:latin typeface="Courier New"/>
                <a:ea typeface="Courier New"/>
                <a:cs typeface="Courier New"/>
                <a:sym typeface="Courier New"/>
              </a:rPr>
              <a:t>rdd1 = sc.parallelize([('Nike',51805),('Puma',42329),('Adidas',63542), ('Puma',27923),('Nike',75335),('Puma',45102),('Adidas',49583), ('Puma',37869),('Adidas',54201), ('Puma',31582),('Nike',62747)])</a:t>
            </a:r>
            <a:endParaRPr/>
          </a:p>
          <a:p>
            <a:pPr indent="0" lvl="0" marL="107322" marR="0" rtl="0" algn="l">
              <a:spcBef>
                <a:spcPts val="195"/>
              </a:spcBef>
              <a:spcAft>
                <a:spcPts val="0"/>
              </a:spcAft>
              <a:buNone/>
            </a:pPr>
            <a:r>
              <a:t/>
            </a:r>
            <a:endParaRPr b="1" sz="1800">
              <a:solidFill>
                <a:schemeClr val="dk1"/>
              </a:solidFill>
              <a:latin typeface="Courier New"/>
              <a:ea typeface="Courier New"/>
              <a:cs typeface="Courier New"/>
              <a:sym typeface="Courier New"/>
            </a:endParaRPr>
          </a:p>
          <a:p>
            <a:pPr indent="0" lvl="0" marL="107322" marR="0" rtl="0" algn="l">
              <a:spcBef>
                <a:spcPts val="195"/>
              </a:spcBef>
              <a:spcAft>
                <a:spcPts val="0"/>
              </a:spcAft>
              <a:buNone/>
            </a:pPr>
            <a:r>
              <a:rPr b="1" lang="es-ES" sz="1800">
                <a:solidFill>
                  <a:schemeClr val="dk1"/>
                </a:solidFill>
                <a:latin typeface="Courier New"/>
                <a:ea typeface="Courier New"/>
                <a:cs typeface="Courier New"/>
                <a:sym typeface="Courier New"/>
              </a:rPr>
              <a:t>rdd2 = sc.parallelize([('Nike',224589),('Adidas',219123),('Puma',166524)])</a:t>
            </a:r>
            <a:endParaRPr sz="1800">
              <a:solidFill>
                <a:schemeClr val="dk1"/>
              </a:solidFill>
              <a:latin typeface="Courier New"/>
              <a:ea typeface="Courier New"/>
              <a:cs typeface="Courier New"/>
              <a:sym typeface="Courier New"/>
            </a:endParaRPr>
          </a:p>
        </p:txBody>
      </p:sp>
      <p:sp>
        <p:nvSpPr>
          <p:cNvPr id="701" name="Google Shape;701;p44"/>
          <p:cNvSpPr txBox="1"/>
          <p:nvPr/>
        </p:nvSpPr>
        <p:spPr>
          <a:xfrm>
            <a:off x="331752" y="4254500"/>
            <a:ext cx="8358246" cy="352953"/>
          </a:xfrm>
          <a:prstGeom prst="rect">
            <a:avLst/>
          </a:prstGeom>
          <a:noFill/>
          <a:ln>
            <a:noFill/>
          </a:ln>
        </p:spPr>
        <p:txBody>
          <a:bodyPr anchorCtr="0" anchor="t" bIns="0" lIns="0" spcFirstLastPara="1" rIns="0" wrap="square" tIns="14250">
            <a:spAutoFit/>
          </a:bodyPr>
          <a:lstStyle/>
          <a:p>
            <a:pPr indent="-378255" lvl="0" marL="393265" marR="0" rtl="0" algn="l">
              <a:spcBef>
                <a:spcPts val="0"/>
              </a:spcBef>
              <a:spcAft>
                <a:spcPts val="0"/>
              </a:spcAft>
              <a:buClr>
                <a:srgbClr val="89B833"/>
              </a:buClr>
              <a:buSzPts val="1320"/>
              <a:buFont typeface="Noto Sans Symbols"/>
              <a:buChar char="⮚"/>
            </a:pPr>
            <a:r>
              <a:rPr lang="es-ES" sz="2200">
                <a:solidFill>
                  <a:schemeClr val="dk1"/>
                </a:solidFill>
                <a:latin typeface="Arial"/>
                <a:ea typeface="Arial"/>
                <a:cs typeface="Arial"/>
                <a:sym typeface="Arial"/>
              </a:rPr>
              <a:t>Caso: Nueva marca en el mercado (‘Novedad’)</a:t>
            </a:r>
            <a:endParaRPr sz="2200">
              <a:solidFill>
                <a:schemeClr val="dk1"/>
              </a:solidFill>
              <a:latin typeface="Arial"/>
              <a:ea typeface="Arial"/>
              <a:cs typeface="Arial"/>
              <a:sym typeface="Arial"/>
            </a:endParaRPr>
          </a:p>
        </p:txBody>
      </p:sp>
      <p:sp>
        <p:nvSpPr>
          <p:cNvPr id="702" name="Google Shape;702;p44"/>
          <p:cNvSpPr txBox="1"/>
          <p:nvPr/>
        </p:nvSpPr>
        <p:spPr>
          <a:xfrm>
            <a:off x="331752" y="4870421"/>
            <a:ext cx="10238795" cy="1789596"/>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4750">
            <a:spAutoFit/>
          </a:bodyPr>
          <a:lstStyle/>
          <a:p>
            <a:pPr indent="0" lvl="0" marL="107322" marR="0" rtl="0" algn="l">
              <a:spcBef>
                <a:spcPts val="0"/>
              </a:spcBef>
              <a:spcAft>
                <a:spcPts val="0"/>
              </a:spcAft>
              <a:buNone/>
            </a:pPr>
            <a:r>
              <a:rPr b="1" lang="es-ES" sz="1800">
                <a:solidFill>
                  <a:schemeClr val="dk1"/>
                </a:solidFill>
                <a:latin typeface="Courier New"/>
                <a:ea typeface="Courier New"/>
                <a:cs typeface="Courier New"/>
                <a:sym typeface="Courier New"/>
              </a:rPr>
              <a:t>rdd1 = sc.parallelize([('Nike',51805),('Puma',42329),('Novedad',18536),</a:t>
            </a:r>
            <a:endParaRPr/>
          </a:p>
          <a:p>
            <a:pPr indent="0" lvl="0" marL="107322" marR="0" rtl="0" algn="l">
              <a:spcBef>
                <a:spcPts val="195"/>
              </a:spcBef>
              <a:spcAft>
                <a:spcPts val="0"/>
              </a:spcAft>
              <a:buNone/>
            </a:pPr>
            <a:r>
              <a:rPr b="1" lang="es-ES" sz="1800">
                <a:solidFill>
                  <a:schemeClr val="dk1"/>
                </a:solidFill>
                <a:latin typeface="Courier New"/>
                <a:ea typeface="Courier New"/>
                <a:cs typeface="Courier New"/>
                <a:sym typeface="Courier New"/>
              </a:rPr>
              <a:t>('Adidas',63542),('Puma',27923),('Nike',75335),('Puma',45102),</a:t>
            </a:r>
            <a:endParaRPr/>
          </a:p>
          <a:p>
            <a:pPr indent="0" lvl="0" marL="107322" marR="0" rtl="0" algn="l">
              <a:spcBef>
                <a:spcPts val="195"/>
              </a:spcBef>
              <a:spcAft>
                <a:spcPts val="0"/>
              </a:spcAft>
              <a:buNone/>
            </a:pPr>
            <a:r>
              <a:rPr b="1" lang="es-ES" sz="1800">
                <a:solidFill>
                  <a:schemeClr val="dk1"/>
                </a:solidFill>
                <a:latin typeface="Courier New"/>
                <a:ea typeface="Courier New"/>
                <a:cs typeface="Courier New"/>
                <a:sym typeface="Courier New"/>
              </a:rPr>
              <a:t>('Adidas',49583), ('Puma',37869),('Novedad',27196), ('Adidas',54201), ('Puma',31582),('Nike',62747),('Novedad',25409)])</a:t>
            </a:r>
            <a:endParaRPr/>
          </a:p>
          <a:p>
            <a:pPr indent="0" lvl="0" marL="107322" marR="0" rtl="0" algn="l">
              <a:spcBef>
                <a:spcPts val="195"/>
              </a:spcBef>
              <a:spcAft>
                <a:spcPts val="0"/>
              </a:spcAft>
              <a:buNone/>
            </a:pPr>
            <a:r>
              <a:t/>
            </a:r>
            <a:endParaRPr b="1" sz="1800">
              <a:solidFill>
                <a:schemeClr val="dk1"/>
              </a:solidFill>
              <a:latin typeface="Courier New"/>
              <a:ea typeface="Courier New"/>
              <a:cs typeface="Courier New"/>
              <a:sym typeface="Courier New"/>
            </a:endParaRPr>
          </a:p>
          <a:p>
            <a:pPr indent="0" lvl="0" marL="107322" marR="0" rtl="0" algn="l">
              <a:spcBef>
                <a:spcPts val="195"/>
              </a:spcBef>
              <a:spcAft>
                <a:spcPts val="0"/>
              </a:spcAft>
              <a:buNone/>
            </a:pPr>
            <a:r>
              <a:rPr b="1" lang="es-ES" sz="1800">
                <a:solidFill>
                  <a:schemeClr val="dk1"/>
                </a:solidFill>
                <a:latin typeface="Courier New"/>
                <a:ea typeface="Courier New"/>
                <a:cs typeface="Courier New"/>
                <a:sym typeface="Courier New"/>
              </a:rPr>
              <a:t>rdd2 = sc.parallelize([('Nike',224589),('Adidas',219123),('Puma',166524)])</a:t>
            </a:r>
            <a:endParaRPr sz="1800">
              <a:solidFill>
                <a:schemeClr val="dk1"/>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45"/>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708" name="Google Shape;708;p45"/>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9" name="Google Shape;709;p45"/>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710" name="Google Shape;710;p45"/>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pic>
        <p:nvPicPr>
          <p:cNvPr id="711" name="Google Shape;711;p45"/>
          <p:cNvPicPr preferRelativeResize="0"/>
          <p:nvPr/>
        </p:nvPicPr>
        <p:blipFill rotWithShape="1">
          <a:blip r:embed="rId3">
            <a:alphaModFix/>
          </a:blip>
          <a:srcRect b="9456" l="0" r="0" t="0"/>
          <a:stretch/>
        </p:blipFill>
        <p:spPr>
          <a:xfrm>
            <a:off x="474628" y="3016244"/>
            <a:ext cx="9534525" cy="4286280"/>
          </a:xfrm>
          <a:prstGeom prst="rect">
            <a:avLst/>
          </a:prstGeom>
          <a:noFill/>
          <a:ln>
            <a:noFill/>
          </a:ln>
        </p:spPr>
      </p:pic>
      <p:sp>
        <p:nvSpPr>
          <p:cNvPr id="712" name="Google Shape;712;p45"/>
          <p:cNvSpPr txBox="1"/>
          <p:nvPr/>
        </p:nvSpPr>
        <p:spPr>
          <a:xfrm>
            <a:off x="188876" y="1087418"/>
            <a:ext cx="10450012" cy="1723549"/>
          </a:xfrm>
          <a:prstGeom prst="rect">
            <a:avLst/>
          </a:prstGeom>
          <a:noFill/>
          <a:ln>
            <a:noFill/>
          </a:ln>
        </p:spPr>
        <p:txBody>
          <a:bodyPr anchorCtr="0" anchor="t" bIns="45700" lIns="91425" spcFirstLastPara="1" rIns="91425" wrap="square" tIns="45700">
            <a:spAutoFit/>
          </a:bodyPr>
          <a:lstStyle/>
          <a:p>
            <a:pPr indent="-457200" lvl="0" marL="472210" marR="0" rtl="0" algn="l">
              <a:lnSpc>
                <a:spcPct val="100000"/>
              </a:lnSpc>
              <a:spcBef>
                <a:spcPts val="0"/>
              </a:spcBef>
              <a:spcAft>
                <a:spcPts val="0"/>
              </a:spcAft>
              <a:buClr>
                <a:srgbClr val="89B833"/>
              </a:buClr>
              <a:buSzPts val="2400"/>
              <a:buFont typeface="Calibri"/>
              <a:buAutoNum type="arabicPeriod"/>
            </a:pPr>
            <a:r>
              <a:rPr b="0" i="0" lang="es-ES" sz="2400" u="none" cap="none" strike="noStrike">
                <a:solidFill>
                  <a:srgbClr val="000000"/>
                </a:solidFill>
                <a:latin typeface="Arial"/>
                <a:ea typeface="Arial"/>
                <a:cs typeface="Arial"/>
                <a:sym typeface="Arial"/>
              </a:rPr>
              <a:t>En un notebook abierto, nos vamos a la esquina superior izquierda al recuadro con el nombre del clúster asignado, clickamos flecha desplegable a la derecha</a:t>
            </a:r>
            <a:endParaRPr/>
          </a:p>
          <a:p>
            <a:pPr indent="-457200" lvl="0" marL="472210" marR="0" rtl="0" algn="l">
              <a:lnSpc>
                <a:spcPct val="100000"/>
              </a:lnSpc>
              <a:spcBef>
                <a:spcPts val="1241"/>
              </a:spcBef>
              <a:spcAft>
                <a:spcPts val="0"/>
              </a:spcAft>
              <a:buClr>
                <a:srgbClr val="89B833"/>
              </a:buClr>
              <a:buSzPts val="2400"/>
              <a:buFont typeface="Calibri"/>
              <a:buAutoNum type="arabicPeriod"/>
            </a:pPr>
            <a:r>
              <a:rPr b="0" i="0" lang="es-ES" sz="2400" u="none" cap="none" strike="noStrike">
                <a:solidFill>
                  <a:srgbClr val="000000"/>
                </a:solidFill>
                <a:latin typeface="Arial"/>
                <a:ea typeface="Arial"/>
                <a:cs typeface="Arial"/>
                <a:sym typeface="Arial"/>
              </a:rPr>
              <a:t>Entre las opciones en azul de la parte inferior, clickamos en “Spark UI”</a:t>
            </a:r>
            <a:endParaRPr/>
          </a:p>
        </p:txBody>
      </p:sp>
      <p:cxnSp>
        <p:nvCxnSpPr>
          <p:cNvPr id="713" name="Google Shape;713;p45"/>
          <p:cNvCxnSpPr/>
          <p:nvPr/>
        </p:nvCxnSpPr>
        <p:spPr>
          <a:xfrm flipH="1">
            <a:off x="5046660" y="3587748"/>
            <a:ext cx="1071570" cy="500066"/>
          </a:xfrm>
          <a:prstGeom prst="straightConnector1">
            <a:avLst/>
          </a:prstGeom>
          <a:noFill/>
          <a:ln cap="flat" cmpd="sng" w="19050">
            <a:solidFill>
              <a:srgbClr val="FF0000"/>
            </a:solidFill>
            <a:prstDash val="solid"/>
            <a:round/>
            <a:headEnd len="sm" w="sm" type="none"/>
            <a:tailEnd len="lg" w="lg" type="triangle"/>
          </a:ln>
        </p:spPr>
      </p:cxnSp>
      <p:sp>
        <p:nvSpPr>
          <p:cNvPr id="714" name="Google Shape;714;p45"/>
          <p:cNvSpPr/>
          <p:nvPr/>
        </p:nvSpPr>
        <p:spPr>
          <a:xfrm>
            <a:off x="1474760" y="3873500"/>
            <a:ext cx="3214710" cy="428628"/>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cxnSp>
        <p:nvCxnSpPr>
          <p:cNvPr id="715" name="Google Shape;715;p45"/>
          <p:cNvCxnSpPr/>
          <p:nvPr/>
        </p:nvCxnSpPr>
        <p:spPr>
          <a:xfrm rot="10800000">
            <a:off x="6332544" y="5516574"/>
            <a:ext cx="1071570" cy="785818"/>
          </a:xfrm>
          <a:prstGeom prst="straightConnector1">
            <a:avLst/>
          </a:prstGeom>
          <a:noFill/>
          <a:ln cap="flat" cmpd="sng" w="19050">
            <a:solidFill>
              <a:srgbClr val="FF0000"/>
            </a:solidFill>
            <a:prstDash val="solid"/>
            <a:round/>
            <a:headEnd len="sm" w="sm" type="none"/>
            <a:tailEnd len="lg" w="lg" type="triangle"/>
          </a:ln>
        </p:spPr>
      </p:cxnSp>
      <p:sp>
        <p:nvSpPr>
          <p:cNvPr id="716" name="Google Shape;716;p45"/>
          <p:cNvSpPr txBox="1"/>
          <p:nvPr/>
        </p:nvSpPr>
        <p:spPr>
          <a:xfrm>
            <a:off x="6261106" y="3230558"/>
            <a:ext cx="285752" cy="443711"/>
          </a:xfrm>
          <a:prstGeom prst="rect">
            <a:avLst/>
          </a:prstGeom>
          <a:noFill/>
          <a:ln cap="flat" cmpd="sng" w="25400">
            <a:solidFill>
              <a:schemeClr val="dk1"/>
            </a:solidFill>
            <a:prstDash val="solid"/>
            <a:round/>
            <a:headEnd len="sm" w="sm" type="none"/>
            <a:tailEnd len="sm" w="sm" type="none"/>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B050"/>
              </a:buClr>
              <a:buSzPts val="2800"/>
              <a:buFont typeface="Montserrat"/>
              <a:buNone/>
            </a:pPr>
            <a:r>
              <a:rPr b="1" i="0" lang="es-ES" sz="2800" u="none" cap="none" strike="noStrike">
                <a:solidFill>
                  <a:srgbClr val="00B050"/>
                </a:solidFill>
                <a:latin typeface="Montserrat"/>
                <a:ea typeface="Montserrat"/>
                <a:cs typeface="Montserrat"/>
                <a:sym typeface="Montserrat"/>
              </a:rPr>
              <a:t>1</a:t>
            </a:r>
            <a:endParaRPr/>
          </a:p>
        </p:txBody>
      </p:sp>
      <p:sp>
        <p:nvSpPr>
          <p:cNvPr id="717" name="Google Shape;717;p45"/>
          <p:cNvSpPr txBox="1"/>
          <p:nvPr/>
        </p:nvSpPr>
        <p:spPr>
          <a:xfrm>
            <a:off x="7546990" y="6230954"/>
            <a:ext cx="285752" cy="443711"/>
          </a:xfrm>
          <a:prstGeom prst="rect">
            <a:avLst/>
          </a:prstGeom>
          <a:noFill/>
          <a:ln cap="flat" cmpd="sng" w="25400">
            <a:solidFill>
              <a:schemeClr val="dk1"/>
            </a:solidFill>
            <a:prstDash val="solid"/>
            <a:round/>
            <a:headEnd len="sm" w="sm" type="none"/>
            <a:tailEnd len="sm" w="sm" type="none"/>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B050"/>
              </a:buClr>
              <a:buSzPts val="2800"/>
              <a:buFont typeface="Montserrat"/>
              <a:buNone/>
            </a:pPr>
            <a:r>
              <a:rPr b="1" i="0" lang="es-ES" sz="2800" u="none" cap="none" strike="noStrike">
                <a:solidFill>
                  <a:srgbClr val="00B050"/>
                </a:solidFill>
                <a:latin typeface="Montserrat"/>
                <a:ea typeface="Montserrat"/>
                <a:cs typeface="Montserrat"/>
                <a:sym typeface="Montserrat"/>
              </a:rPr>
              <a:t>2</a:t>
            </a:r>
            <a:endParaRPr/>
          </a:p>
        </p:txBody>
      </p:sp>
      <p:sp>
        <p:nvSpPr>
          <p:cNvPr id="718" name="Google Shape;718;p45"/>
          <p:cNvSpPr/>
          <p:nvPr/>
        </p:nvSpPr>
        <p:spPr>
          <a:xfrm>
            <a:off x="-1" y="158724"/>
            <a:ext cx="893224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rgbClr val="BDD1F9"/>
                </a:solidFill>
                <a:latin typeface="Arial"/>
                <a:ea typeface="Arial"/>
                <a:cs typeface="Arial"/>
                <a:sym typeface="Arial"/>
              </a:rPr>
              <a:t>Acceso a la consola de Spark en DBCE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br>
              <a:rPr lang="es-ES"/>
            </a:br>
            <a:endParaRPr/>
          </a:p>
        </p:txBody>
      </p:sp>
      <p:sp>
        <p:nvSpPr>
          <p:cNvPr id="724" name="Google Shape;724;p4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5" name="Google Shape;725;p46"/>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726" name="Google Shape;726;p46"/>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727" name="Google Shape;727;p46"/>
          <p:cNvSpPr txBox="1"/>
          <p:nvPr/>
        </p:nvSpPr>
        <p:spPr>
          <a:xfrm>
            <a:off x="188876" y="1087418"/>
            <a:ext cx="10450012" cy="1015663"/>
          </a:xfrm>
          <a:prstGeom prst="rect">
            <a:avLst/>
          </a:prstGeom>
          <a:noFill/>
          <a:ln>
            <a:noFill/>
          </a:ln>
        </p:spPr>
        <p:txBody>
          <a:bodyPr anchorCtr="0" anchor="t" bIns="45700" lIns="91425" spcFirstLastPara="1" rIns="91425" wrap="square" tIns="45700">
            <a:spAutoFit/>
          </a:bodyPr>
          <a:lstStyle/>
          <a:p>
            <a:pPr indent="-457200" lvl="0" marL="472210" marR="0" rtl="0" algn="l">
              <a:lnSpc>
                <a:spcPct val="100000"/>
              </a:lnSpc>
              <a:spcBef>
                <a:spcPts val="0"/>
              </a:spcBef>
              <a:spcAft>
                <a:spcPts val="0"/>
              </a:spcAft>
              <a:buClr>
                <a:srgbClr val="89B833"/>
              </a:buClr>
              <a:buSzPts val="1460"/>
              <a:buFont typeface="Noto Sans Symbols"/>
              <a:buChar char="⮚"/>
            </a:pPr>
            <a:r>
              <a:rPr b="0" i="0" lang="es-ES" sz="2000" u="none" cap="none" strike="noStrike">
                <a:solidFill>
                  <a:srgbClr val="000000"/>
                </a:solidFill>
                <a:latin typeface="Arial"/>
                <a:ea typeface="Arial"/>
                <a:cs typeface="Arial"/>
                <a:sym typeface="Arial"/>
              </a:rPr>
              <a:t>Se nos abre una nueva pestaña. En el menú de la parte superior podemos ver  y acceder a la información entre otros sobre Jobs (info general, DAG), Stages (duración, resumen Task), Environment (configuración) y Executors</a:t>
            </a:r>
            <a:endParaRPr/>
          </a:p>
        </p:txBody>
      </p:sp>
      <p:pic>
        <p:nvPicPr>
          <p:cNvPr id="728" name="Google Shape;728;p46"/>
          <p:cNvPicPr preferRelativeResize="0"/>
          <p:nvPr/>
        </p:nvPicPr>
        <p:blipFill rotWithShape="1">
          <a:blip r:embed="rId3">
            <a:alphaModFix/>
          </a:blip>
          <a:srcRect b="0" l="0" r="0" t="0"/>
          <a:stretch/>
        </p:blipFill>
        <p:spPr>
          <a:xfrm>
            <a:off x="188876" y="2396844"/>
            <a:ext cx="10333072" cy="4981856"/>
          </a:xfrm>
          <a:prstGeom prst="rect">
            <a:avLst/>
          </a:prstGeom>
          <a:noFill/>
          <a:ln>
            <a:noFill/>
          </a:ln>
        </p:spPr>
      </p:pic>
      <p:sp>
        <p:nvSpPr>
          <p:cNvPr id="729" name="Google Shape;729;p46"/>
          <p:cNvSpPr/>
          <p:nvPr/>
        </p:nvSpPr>
        <p:spPr>
          <a:xfrm>
            <a:off x="188876" y="3111500"/>
            <a:ext cx="10144196" cy="461665"/>
          </a:xfrm>
          <a:prstGeom prst="rect">
            <a:avLst/>
          </a:prstGeom>
          <a:noFill/>
          <a:ln cap="flat" cmpd="sng" w="50800">
            <a:solidFill>
              <a:srgbClr val="FF000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cxnSp>
        <p:nvCxnSpPr>
          <p:cNvPr id="730" name="Google Shape;730;p46"/>
          <p:cNvCxnSpPr/>
          <p:nvPr/>
        </p:nvCxnSpPr>
        <p:spPr>
          <a:xfrm rot="10800000">
            <a:off x="5332412" y="3754442"/>
            <a:ext cx="1071570" cy="785818"/>
          </a:xfrm>
          <a:prstGeom prst="straightConnector1">
            <a:avLst/>
          </a:prstGeom>
          <a:noFill/>
          <a:ln cap="flat" cmpd="sng" w="19050">
            <a:solidFill>
              <a:srgbClr val="FF0000"/>
            </a:solidFill>
            <a:prstDash val="solid"/>
            <a:round/>
            <a:headEnd len="sm" w="sm" type="none"/>
            <a:tailEnd len="lg" w="lg" type="triangle"/>
          </a:ln>
        </p:spPr>
      </p:cxnSp>
      <p:sp>
        <p:nvSpPr>
          <p:cNvPr id="731" name="Google Shape;731;p46"/>
          <p:cNvSpPr/>
          <p:nvPr/>
        </p:nvSpPr>
        <p:spPr>
          <a:xfrm>
            <a:off x="-1" y="158724"/>
            <a:ext cx="893224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rgbClr val="BDD1F9"/>
                </a:solidFill>
                <a:latin typeface="Arial"/>
                <a:ea typeface="Arial"/>
                <a:cs typeface="Arial"/>
                <a:sym typeface="Arial"/>
              </a:rPr>
              <a:t>Acceso a la consola de Spark en DBCE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pic>
        <p:nvPicPr>
          <p:cNvPr id="736" name="Google Shape;736;p47"/>
          <p:cNvPicPr preferRelativeResize="0"/>
          <p:nvPr/>
        </p:nvPicPr>
        <p:blipFill rotWithShape="1">
          <a:blip r:embed="rId3">
            <a:alphaModFix/>
          </a:blip>
          <a:srcRect b="0" l="0" r="0" t="0"/>
          <a:stretch/>
        </p:blipFill>
        <p:spPr>
          <a:xfrm>
            <a:off x="-6773" y="0"/>
            <a:ext cx="10814473" cy="774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5"/>
          <p:cNvPicPr preferRelativeResize="0"/>
          <p:nvPr/>
        </p:nvPicPr>
        <p:blipFill rotWithShape="1">
          <a:blip r:embed="rId3">
            <a:alphaModFix/>
          </a:blip>
          <a:srcRect b="0" l="0" r="0" t="0"/>
          <a:stretch/>
        </p:blipFill>
        <p:spPr>
          <a:xfrm>
            <a:off x="75655" y="1644412"/>
            <a:ext cx="10651887" cy="4344695"/>
          </a:xfrm>
          <a:prstGeom prst="rect">
            <a:avLst/>
          </a:prstGeom>
          <a:noFill/>
          <a:ln>
            <a:noFill/>
          </a:ln>
        </p:spPr>
      </p:pic>
      <p:graphicFrame>
        <p:nvGraphicFramePr>
          <p:cNvPr id="158" name="Google Shape;158;p5"/>
          <p:cNvGraphicFramePr/>
          <p:nvPr/>
        </p:nvGraphicFramePr>
        <p:xfrm>
          <a:off x="121154" y="1660653"/>
          <a:ext cx="3000000" cy="3000000"/>
        </p:xfrm>
        <a:graphic>
          <a:graphicData uri="http://schemas.openxmlformats.org/drawingml/2006/table">
            <a:tbl>
              <a:tblPr bandRow="1" firstRow="1">
                <a:noFill/>
                <a:tableStyleId>{73363F32-08A8-4D4C-B0BF-EFABB0A8A0F0}</a:tableStyleId>
              </a:tblPr>
              <a:tblGrid>
                <a:gridCol w="3829975"/>
                <a:gridCol w="6724050"/>
              </a:tblGrid>
              <a:tr h="468300">
                <a:tc>
                  <a:txBody>
                    <a:bodyPr/>
                    <a:lstStyle/>
                    <a:p>
                      <a:pPr indent="0" lvl="0" marL="45085" marR="0" rtl="0" algn="l">
                        <a:lnSpc>
                          <a:spcPct val="100000"/>
                        </a:lnSpc>
                        <a:spcBef>
                          <a:spcPts val="0"/>
                        </a:spcBef>
                        <a:spcAft>
                          <a:spcPts val="0"/>
                        </a:spcAft>
                        <a:buNone/>
                      </a:pPr>
                      <a:r>
                        <a:rPr b="1" lang="es-ES" sz="2400" u="none" cap="none" strike="noStrike">
                          <a:latin typeface="Arial"/>
                          <a:ea typeface="Arial"/>
                          <a:cs typeface="Arial"/>
                          <a:sym typeface="Arial"/>
                        </a:rPr>
                        <a:t>Acción</a:t>
                      </a:r>
                      <a:endParaRPr sz="2400" u="none" cap="none" strike="noStrike">
                        <a:latin typeface="Arial"/>
                        <a:ea typeface="Arial"/>
                        <a:cs typeface="Arial"/>
                        <a:sym typeface="Arial"/>
                      </a:endParaRPr>
                    </a:p>
                  </a:txBody>
                  <a:tcPr marT="45775" marB="0" marR="0" marL="0">
                    <a:lnB cap="flat" cmpd="sng" w="19050">
                      <a:solidFill>
                        <a:srgbClr val="FFFFFF"/>
                      </a:solidFill>
                      <a:prstDash val="solid"/>
                      <a:round/>
                      <a:headEnd len="sm" w="sm" type="none"/>
                      <a:tailEnd len="sm" w="sm" type="none"/>
                    </a:lnB>
                    <a:solidFill>
                      <a:srgbClr val="539E39"/>
                    </a:solidFill>
                  </a:tcPr>
                </a:tc>
                <a:tc>
                  <a:txBody>
                    <a:bodyPr/>
                    <a:lstStyle/>
                    <a:p>
                      <a:pPr indent="0" lvl="0" marL="91440" marR="0" rtl="0" algn="l">
                        <a:lnSpc>
                          <a:spcPct val="100000"/>
                        </a:lnSpc>
                        <a:spcBef>
                          <a:spcPts val="0"/>
                        </a:spcBef>
                        <a:spcAft>
                          <a:spcPts val="0"/>
                        </a:spcAft>
                        <a:buNone/>
                      </a:pPr>
                      <a:r>
                        <a:rPr b="1" lang="es-ES" sz="2400" u="none" cap="none" strike="noStrike">
                          <a:latin typeface="Arial"/>
                          <a:ea typeface="Arial"/>
                          <a:cs typeface="Arial"/>
                          <a:sym typeface="Arial"/>
                        </a:rPr>
                        <a:t>Descripción</a:t>
                      </a:r>
                      <a:endParaRPr sz="2400" u="none" cap="none" strike="noStrike">
                        <a:latin typeface="Arial"/>
                        <a:ea typeface="Arial"/>
                        <a:cs typeface="Arial"/>
                        <a:sym typeface="Arial"/>
                      </a:endParaRPr>
                    </a:p>
                  </a:txBody>
                  <a:tcPr marT="45775" marB="0" marR="0" marL="0">
                    <a:lnB cap="flat" cmpd="sng" w="19050">
                      <a:solidFill>
                        <a:srgbClr val="FFFFFF"/>
                      </a:solidFill>
                      <a:prstDash val="solid"/>
                      <a:round/>
                      <a:headEnd len="sm" w="sm" type="none"/>
                      <a:tailEnd len="sm" w="sm" type="none"/>
                    </a:lnB>
                    <a:solidFill>
                      <a:srgbClr val="539E39"/>
                    </a:solidFill>
                  </a:tcPr>
                </a:tc>
              </a:tr>
              <a:tr h="468325">
                <a:tc>
                  <a:txBody>
                    <a:bodyPr/>
                    <a:lstStyle/>
                    <a:p>
                      <a:pPr indent="0" lvl="0" marL="90805" marR="0" rtl="0" algn="l">
                        <a:lnSpc>
                          <a:spcPct val="100000"/>
                        </a:lnSpc>
                        <a:spcBef>
                          <a:spcPts val="0"/>
                        </a:spcBef>
                        <a:spcAft>
                          <a:spcPts val="0"/>
                        </a:spcAft>
                        <a:buNone/>
                      </a:pPr>
                      <a:r>
                        <a:rPr lang="es-ES" sz="2400" u="none" cap="none" strike="noStrike">
                          <a:latin typeface="Arial"/>
                          <a:ea typeface="Arial"/>
                          <a:cs typeface="Arial"/>
                          <a:sym typeface="Arial"/>
                        </a:rPr>
                        <a:t>count()</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9050">
                      <a:solidFill>
                        <a:srgbClr val="FFFFFF"/>
                      </a:solidFill>
                      <a:prstDash val="solid"/>
                      <a:round/>
                      <a:headEnd len="sm" w="sm" type="none"/>
                      <a:tailEnd len="sm" w="sm" type="none"/>
                    </a:lnT>
                    <a:lnB cap="flat" cmpd="sng" w="12700">
                      <a:solidFill>
                        <a:srgbClr val="539E39"/>
                      </a:solidFill>
                      <a:prstDash val="solid"/>
                      <a:round/>
                      <a:headEnd len="sm" w="sm" type="none"/>
                      <a:tailEnd len="sm" w="sm" type="none"/>
                    </a:lnB>
                    <a:solidFill>
                      <a:srgbClr val="BAD8AF"/>
                    </a:solidFill>
                  </a:tcPr>
                </a:tc>
                <a:tc>
                  <a:txBody>
                    <a:bodyPr/>
                    <a:lstStyle/>
                    <a:p>
                      <a:pPr indent="0" lvl="0" marL="91440" marR="0" rtl="0" algn="l">
                        <a:lnSpc>
                          <a:spcPct val="100000"/>
                        </a:lnSpc>
                        <a:spcBef>
                          <a:spcPts val="0"/>
                        </a:spcBef>
                        <a:spcAft>
                          <a:spcPts val="0"/>
                        </a:spcAft>
                        <a:buNone/>
                      </a:pPr>
                      <a:r>
                        <a:rPr lang="es-ES" sz="2400" u="none" cap="none" strike="noStrike">
                          <a:latin typeface="Arial"/>
                          <a:ea typeface="Arial"/>
                          <a:cs typeface="Arial"/>
                          <a:sym typeface="Arial"/>
                        </a:rPr>
                        <a:t>Devuelve el número de elementos del RDD</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9050">
                      <a:solidFill>
                        <a:srgbClr val="FFFFFF"/>
                      </a:solidFill>
                      <a:prstDash val="solid"/>
                      <a:round/>
                      <a:headEnd len="sm" w="sm" type="none"/>
                      <a:tailEnd len="sm" w="sm" type="none"/>
                    </a:lnT>
                    <a:lnB cap="flat" cmpd="sng" w="12700">
                      <a:solidFill>
                        <a:srgbClr val="539E39"/>
                      </a:solidFill>
                      <a:prstDash val="solid"/>
                      <a:round/>
                      <a:headEnd len="sm" w="sm" type="none"/>
                      <a:tailEnd len="sm" w="sm" type="none"/>
                    </a:lnB>
                    <a:solidFill>
                      <a:srgbClr val="BAD8AF"/>
                    </a:solidFill>
                  </a:tcPr>
                </a:tc>
              </a:tr>
              <a:tr h="468325">
                <a:tc>
                  <a:txBody>
                    <a:bodyPr/>
                    <a:lstStyle/>
                    <a:p>
                      <a:pPr indent="0" lvl="0" marL="90805" marR="0" rtl="0" algn="l">
                        <a:lnSpc>
                          <a:spcPct val="100000"/>
                        </a:lnSpc>
                        <a:spcBef>
                          <a:spcPts val="0"/>
                        </a:spcBef>
                        <a:spcAft>
                          <a:spcPts val="0"/>
                        </a:spcAft>
                        <a:buNone/>
                      </a:pPr>
                      <a:r>
                        <a:rPr lang="es-ES" sz="2400" u="none" cap="none" strike="noStrike">
                          <a:latin typeface="Arial"/>
                          <a:ea typeface="Arial"/>
                          <a:cs typeface="Arial"/>
                          <a:sym typeface="Arial"/>
                        </a:rPr>
                        <a:t>reduce(func)</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2700">
                      <a:solidFill>
                        <a:srgbClr val="539E39"/>
                      </a:solidFill>
                      <a:prstDash val="solid"/>
                      <a:round/>
                      <a:headEnd len="sm" w="sm" type="none"/>
                      <a:tailEnd len="sm" w="sm" type="none"/>
                    </a:lnT>
                    <a:lnB cap="flat" cmpd="sng" w="12700">
                      <a:solidFill>
                        <a:srgbClr val="539E39"/>
                      </a:solidFill>
                      <a:prstDash val="solid"/>
                      <a:round/>
                      <a:headEnd len="sm" w="sm" type="none"/>
                      <a:tailEnd len="sm" w="sm" type="none"/>
                    </a:lnB>
                    <a:solidFill>
                      <a:srgbClr val="C3D5BE"/>
                    </a:solidFill>
                  </a:tcPr>
                </a:tc>
                <a:tc>
                  <a:txBody>
                    <a:bodyPr/>
                    <a:lstStyle/>
                    <a:p>
                      <a:pPr indent="0" lvl="0" marL="91440" marR="0" rtl="0" algn="l">
                        <a:lnSpc>
                          <a:spcPct val="100000"/>
                        </a:lnSpc>
                        <a:spcBef>
                          <a:spcPts val="0"/>
                        </a:spcBef>
                        <a:spcAft>
                          <a:spcPts val="0"/>
                        </a:spcAft>
                        <a:buNone/>
                      </a:pPr>
                      <a:r>
                        <a:rPr lang="es-ES" sz="2400" u="none" cap="none" strike="noStrike">
                          <a:latin typeface="Arial"/>
                          <a:ea typeface="Arial"/>
                          <a:cs typeface="Arial"/>
                          <a:sym typeface="Arial"/>
                        </a:rPr>
                        <a:t>Agrega los elementos del RDD usando </a:t>
                      </a:r>
                      <a:r>
                        <a:rPr i="1" lang="es-ES" sz="2400" u="none" cap="none" strike="noStrike">
                          <a:latin typeface="Arial"/>
                          <a:ea typeface="Arial"/>
                          <a:cs typeface="Arial"/>
                          <a:sym typeface="Arial"/>
                        </a:rPr>
                        <a:t>func</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2700">
                      <a:solidFill>
                        <a:srgbClr val="539E39"/>
                      </a:solidFill>
                      <a:prstDash val="solid"/>
                      <a:round/>
                      <a:headEnd len="sm" w="sm" type="none"/>
                      <a:tailEnd len="sm" w="sm" type="none"/>
                    </a:lnT>
                    <a:lnB cap="flat" cmpd="sng" w="12700">
                      <a:solidFill>
                        <a:srgbClr val="539E39"/>
                      </a:solidFill>
                      <a:prstDash val="solid"/>
                      <a:round/>
                      <a:headEnd len="sm" w="sm" type="none"/>
                      <a:tailEnd len="sm" w="sm" type="none"/>
                    </a:lnB>
                    <a:solidFill>
                      <a:srgbClr val="C3D5BE"/>
                    </a:solidFill>
                  </a:tcPr>
                </a:tc>
              </a:tr>
              <a:tr h="828600">
                <a:tc>
                  <a:txBody>
                    <a:bodyPr/>
                    <a:lstStyle/>
                    <a:p>
                      <a:pPr indent="0" lvl="0" marL="90805" marR="0" rtl="0" algn="l">
                        <a:lnSpc>
                          <a:spcPct val="100000"/>
                        </a:lnSpc>
                        <a:spcBef>
                          <a:spcPts val="0"/>
                        </a:spcBef>
                        <a:spcAft>
                          <a:spcPts val="0"/>
                        </a:spcAft>
                        <a:buNone/>
                      </a:pPr>
                      <a:r>
                        <a:rPr lang="es-ES" sz="2400" u="none" cap="none" strike="noStrike">
                          <a:latin typeface="Arial"/>
                          <a:ea typeface="Arial"/>
                          <a:cs typeface="Arial"/>
                          <a:sym typeface="Arial"/>
                        </a:rPr>
                        <a:t>take(n)</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2700">
                      <a:solidFill>
                        <a:srgbClr val="539E39"/>
                      </a:solidFill>
                      <a:prstDash val="solid"/>
                      <a:round/>
                      <a:headEnd len="sm" w="sm" type="none"/>
                      <a:tailEnd len="sm" w="sm" type="none"/>
                    </a:lnT>
                    <a:lnB cap="flat" cmpd="sng" w="12700">
                      <a:solidFill>
                        <a:srgbClr val="539E39"/>
                      </a:solidFill>
                      <a:prstDash val="solid"/>
                      <a:round/>
                      <a:headEnd len="sm" w="sm" type="none"/>
                      <a:tailEnd len="sm" w="sm" type="none"/>
                    </a:lnB>
                    <a:solidFill>
                      <a:srgbClr val="BAD8AF"/>
                    </a:solidFill>
                  </a:tcPr>
                </a:tc>
                <a:tc>
                  <a:txBody>
                    <a:bodyPr/>
                    <a:lstStyle/>
                    <a:p>
                      <a:pPr indent="0" lvl="0" marL="91440" marR="129539" rtl="0" algn="l">
                        <a:lnSpc>
                          <a:spcPct val="100000"/>
                        </a:lnSpc>
                        <a:spcBef>
                          <a:spcPts val="0"/>
                        </a:spcBef>
                        <a:spcAft>
                          <a:spcPts val="0"/>
                        </a:spcAft>
                        <a:buNone/>
                      </a:pPr>
                      <a:r>
                        <a:rPr lang="es-ES" sz="2400" u="none" cap="none" strike="noStrike">
                          <a:latin typeface="Arial"/>
                          <a:ea typeface="Arial"/>
                          <a:cs typeface="Arial"/>
                          <a:sym typeface="Arial"/>
                        </a:rPr>
                        <a:t>Devuelve una lista con los primeros n elementos  del RDD</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2700">
                      <a:solidFill>
                        <a:srgbClr val="539E39"/>
                      </a:solidFill>
                      <a:prstDash val="solid"/>
                      <a:round/>
                      <a:headEnd len="sm" w="sm" type="none"/>
                      <a:tailEnd len="sm" w="sm" type="none"/>
                    </a:lnT>
                    <a:lnB cap="flat" cmpd="sng" w="12700">
                      <a:solidFill>
                        <a:srgbClr val="539E39"/>
                      </a:solidFill>
                      <a:prstDash val="solid"/>
                      <a:round/>
                      <a:headEnd len="sm" w="sm" type="none"/>
                      <a:tailEnd len="sm" w="sm" type="none"/>
                    </a:lnB>
                    <a:solidFill>
                      <a:srgbClr val="BAD8AF"/>
                    </a:solidFill>
                  </a:tcPr>
                </a:tc>
              </a:tr>
              <a:tr h="828600">
                <a:tc>
                  <a:txBody>
                    <a:bodyPr/>
                    <a:lstStyle/>
                    <a:p>
                      <a:pPr indent="0" lvl="0" marL="90805" marR="0" rtl="0" algn="l">
                        <a:lnSpc>
                          <a:spcPct val="100000"/>
                        </a:lnSpc>
                        <a:spcBef>
                          <a:spcPts val="0"/>
                        </a:spcBef>
                        <a:spcAft>
                          <a:spcPts val="0"/>
                        </a:spcAft>
                        <a:buNone/>
                      </a:pPr>
                      <a:r>
                        <a:rPr lang="es-ES" sz="2400" u="none" cap="none" strike="noStrike">
                          <a:latin typeface="Arial"/>
                          <a:ea typeface="Arial"/>
                          <a:cs typeface="Arial"/>
                          <a:sym typeface="Arial"/>
                        </a:rPr>
                        <a:t>collect()</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2700">
                      <a:solidFill>
                        <a:srgbClr val="539E39"/>
                      </a:solidFill>
                      <a:prstDash val="solid"/>
                      <a:round/>
                      <a:headEnd len="sm" w="sm" type="none"/>
                      <a:tailEnd len="sm" w="sm" type="none"/>
                    </a:lnT>
                    <a:lnB cap="flat" cmpd="sng" w="12700">
                      <a:solidFill>
                        <a:srgbClr val="539E39"/>
                      </a:solidFill>
                      <a:prstDash val="solid"/>
                      <a:round/>
                      <a:headEnd len="sm" w="sm" type="none"/>
                      <a:tailEnd len="sm" w="sm" type="none"/>
                    </a:lnB>
                    <a:solidFill>
                      <a:srgbClr val="C3D5BE"/>
                    </a:solidFill>
                  </a:tcPr>
                </a:tc>
                <a:tc>
                  <a:txBody>
                    <a:bodyPr/>
                    <a:lstStyle/>
                    <a:p>
                      <a:pPr indent="0" lvl="0" marL="91440" marR="297180" rtl="0" algn="l">
                        <a:lnSpc>
                          <a:spcPct val="100000"/>
                        </a:lnSpc>
                        <a:spcBef>
                          <a:spcPts val="0"/>
                        </a:spcBef>
                        <a:spcAft>
                          <a:spcPts val="0"/>
                        </a:spcAft>
                        <a:buNone/>
                      </a:pPr>
                      <a:r>
                        <a:rPr lang="es-ES" sz="2400" u="none" cap="none" strike="noStrike">
                          <a:latin typeface="Arial"/>
                          <a:ea typeface="Arial"/>
                          <a:cs typeface="Arial"/>
                          <a:sym typeface="Arial"/>
                        </a:rPr>
                        <a:t>Devuelve una lista con todos los elementos del  RDD</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2700">
                      <a:solidFill>
                        <a:srgbClr val="539E39"/>
                      </a:solidFill>
                      <a:prstDash val="solid"/>
                      <a:round/>
                      <a:headEnd len="sm" w="sm" type="none"/>
                      <a:tailEnd len="sm" w="sm" type="none"/>
                    </a:lnT>
                    <a:lnB cap="flat" cmpd="sng" w="12700">
                      <a:solidFill>
                        <a:srgbClr val="539E39"/>
                      </a:solidFill>
                      <a:prstDash val="solid"/>
                      <a:round/>
                      <a:headEnd len="sm" w="sm" type="none"/>
                      <a:tailEnd len="sm" w="sm" type="none"/>
                    </a:lnB>
                    <a:solidFill>
                      <a:srgbClr val="C3D5BE"/>
                    </a:solidFill>
                  </a:tcPr>
                </a:tc>
              </a:tr>
              <a:tr h="1188875">
                <a:tc>
                  <a:txBody>
                    <a:bodyPr/>
                    <a:lstStyle/>
                    <a:p>
                      <a:pPr indent="0" lvl="0" marL="90805" marR="0" rtl="0" algn="l">
                        <a:lnSpc>
                          <a:spcPct val="100000"/>
                        </a:lnSpc>
                        <a:spcBef>
                          <a:spcPts val="0"/>
                        </a:spcBef>
                        <a:spcAft>
                          <a:spcPts val="0"/>
                        </a:spcAft>
                        <a:buNone/>
                      </a:pPr>
                      <a:r>
                        <a:rPr lang="es-ES" sz="2400" u="none" cap="none" strike="noStrike">
                          <a:latin typeface="Arial"/>
                          <a:ea typeface="Arial"/>
                          <a:cs typeface="Arial"/>
                          <a:sym typeface="Arial"/>
                        </a:rPr>
                        <a:t>takeOrdered(n[,key=func])</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2700">
                      <a:solidFill>
                        <a:srgbClr val="539E39"/>
                      </a:solidFill>
                      <a:prstDash val="solid"/>
                      <a:round/>
                      <a:headEnd len="sm" w="sm" type="none"/>
                      <a:tailEnd len="sm" w="sm" type="none"/>
                    </a:lnT>
                    <a:lnB cap="flat" cmpd="sng" w="12700">
                      <a:solidFill>
                        <a:srgbClr val="539E39"/>
                      </a:solidFill>
                      <a:prstDash val="solid"/>
                      <a:round/>
                      <a:headEnd len="sm" w="sm" type="none"/>
                      <a:tailEnd len="sm" w="sm" type="none"/>
                    </a:lnB>
                    <a:solidFill>
                      <a:srgbClr val="BAD8AF"/>
                    </a:solidFill>
                  </a:tcPr>
                </a:tc>
                <a:tc>
                  <a:txBody>
                    <a:bodyPr/>
                    <a:lstStyle/>
                    <a:p>
                      <a:pPr indent="0" lvl="0" marL="91440" marR="199390" rtl="0" algn="l">
                        <a:lnSpc>
                          <a:spcPct val="100000"/>
                        </a:lnSpc>
                        <a:spcBef>
                          <a:spcPts val="0"/>
                        </a:spcBef>
                        <a:spcAft>
                          <a:spcPts val="0"/>
                        </a:spcAft>
                        <a:buNone/>
                      </a:pPr>
                      <a:r>
                        <a:rPr lang="es-ES" sz="2400" u="none" cap="none" strike="noStrike">
                          <a:latin typeface="Arial"/>
                          <a:ea typeface="Arial"/>
                          <a:cs typeface="Arial"/>
                          <a:sym typeface="Arial"/>
                        </a:rPr>
                        <a:t>Devuelve n elementos en orden ascendente.  Opcionalmente se puede especificar la clave de  ordenación</a:t>
                      </a:r>
                      <a:endParaRPr sz="2400" u="none" cap="none" strike="noStrike">
                        <a:latin typeface="Arial"/>
                        <a:ea typeface="Arial"/>
                        <a:cs typeface="Arial"/>
                        <a:sym typeface="Arial"/>
                      </a:endParaRPr>
                    </a:p>
                  </a:txBody>
                  <a:tcPr marT="45775" marB="0" marR="0" marL="0">
                    <a:lnL cap="flat" cmpd="sng" w="12700">
                      <a:solidFill>
                        <a:srgbClr val="539E39"/>
                      </a:solidFill>
                      <a:prstDash val="solid"/>
                      <a:round/>
                      <a:headEnd len="sm" w="sm" type="none"/>
                      <a:tailEnd len="sm" w="sm" type="none"/>
                    </a:lnL>
                    <a:lnR cap="flat" cmpd="sng" w="12700">
                      <a:solidFill>
                        <a:srgbClr val="539E39"/>
                      </a:solidFill>
                      <a:prstDash val="solid"/>
                      <a:round/>
                      <a:headEnd len="sm" w="sm" type="none"/>
                      <a:tailEnd len="sm" w="sm" type="none"/>
                    </a:lnR>
                    <a:lnT cap="flat" cmpd="sng" w="12700">
                      <a:solidFill>
                        <a:srgbClr val="539E39"/>
                      </a:solidFill>
                      <a:prstDash val="solid"/>
                      <a:round/>
                      <a:headEnd len="sm" w="sm" type="none"/>
                      <a:tailEnd len="sm" w="sm" type="none"/>
                    </a:lnT>
                    <a:lnB cap="flat" cmpd="sng" w="12700">
                      <a:solidFill>
                        <a:srgbClr val="539E39"/>
                      </a:solidFill>
                      <a:prstDash val="solid"/>
                      <a:round/>
                      <a:headEnd len="sm" w="sm" type="none"/>
                      <a:tailEnd len="sm" w="sm" type="none"/>
                    </a:lnB>
                    <a:solidFill>
                      <a:srgbClr val="BAD8AF"/>
                    </a:solidFill>
                  </a:tcPr>
                </a:tc>
              </a:tr>
            </a:tbl>
          </a:graphicData>
        </a:graphic>
      </p:graphicFrame>
      <p:sp>
        <p:nvSpPr>
          <p:cNvPr id="159" name="Google Shape;159;p5"/>
          <p:cNvSpPr txBox="1"/>
          <p:nvPr>
            <p:ph idx="10" type="dt"/>
          </p:nvPr>
        </p:nvSpPr>
        <p:spPr>
          <a:xfrm>
            <a:off x="0" y="833835"/>
            <a:ext cx="0" cy="320601"/>
          </a:xfrm>
          <a:prstGeom prst="rect">
            <a:avLst/>
          </a:prstGeom>
          <a:noFill/>
          <a:ln>
            <a:noFill/>
          </a:ln>
        </p:spPr>
        <p:txBody>
          <a:bodyPr anchorCtr="0" anchor="t" bIns="0" lIns="0" spcFirstLastPara="1" rIns="0" wrap="square" tIns="0">
            <a:spAutoFit/>
          </a:bodyPr>
          <a:lstStyle/>
          <a:p>
            <a:pPr indent="0" lvl="0" marL="15010" rtl="0" algn="l">
              <a:lnSpc>
                <a:spcPct val="116126"/>
              </a:lnSpc>
              <a:spcBef>
                <a:spcPts val="0"/>
              </a:spcBef>
              <a:spcAft>
                <a:spcPts val="0"/>
              </a:spcAft>
              <a:buNone/>
            </a:pPr>
            <a:r>
              <a:rPr lang="es-ES"/>
              <a:t>Máster en Big Data </a:t>
            </a:r>
            <a:r>
              <a:rPr b="0" i="0" lang="es-ES" sz="2127">
                <a:solidFill>
                  <a:schemeClr val="lt1"/>
                </a:solidFill>
                <a:latin typeface="Arial"/>
                <a:ea typeface="Arial"/>
                <a:cs typeface="Arial"/>
                <a:sym typeface="Arial"/>
              </a:rPr>
              <a:t>y </a:t>
            </a:r>
            <a:r>
              <a:rPr lang="es-ES"/>
              <a:t>Dce</a:t>
            </a:r>
            <a:endParaRPr/>
          </a:p>
        </p:txBody>
      </p:sp>
      <p:sp>
        <p:nvSpPr>
          <p:cNvPr id="160" name="Google Shape;160;p5"/>
          <p:cNvSpPr/>
          <p:nvPr/>
        </p:nvSpPr>
        <p:spPr>
          <a:xfrm>
            <a:off x="0" y="158724"/>
            <a:ext cx="503672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000">
                <a:solidFill>
                  <a:srgbClr val="BDD1F9"/>
                </a:solidFill>
                <a:latin typeface="Arial"/>
                <a:ea typeface="Arial"/>
                <a:cs typeface="Arial"/>
                <a:sym typeface="Arial"/>
              </a:rPr>
              <a:t>RDDs: ACCIONES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pSp>
        <p:nvGrpSpPr>
          <p:cNvPr id="165" name="Google Shape;165;p6"/>
          <p:cNvGrpSpPr/>
          <p:nvPr/>
        </p:nvGrpSpPr>
        <p:grpSpPr>
          <a:xfrm>
            <a:off x="720963" y="2736438"/>
            <a:ext cx="9874787" cy="1988917"/>
            <a:chOff x="609980" y="1609724"/>
            <a:chExt cx="8354696" cy="1682750"/>
          </a:xfrm>
        </p:grpSpPr>
        <p:sp>
          <p:nvSpPr>
            <p:cNvPr id="166" name="Google Shape;166;p6"/>
            <p:cNvSpPr/>
            <p:nvPr/>
          </p:nvSpPr>
          <p:spPr>
            <a:xfrm>
              <a:off x="609981" y="1609724"/>
              <a:ext cx="8354695" cy="1682750"/>
            </a:xfrm>
            <a:custGeom>
              <a:rect b="b" l="l" r="r" t="t"/>
              <a:pathLst>
                <a:path extrusionOk="0" h="1682750" w="8354695">
                  <a:moveTo>
                    <a:pt x="8354568" y="0"/>
                  </a:moveTo>
                  <a:lnTo>
                    <a:pt x="0" y="0"/>
                  </a:lnTo>
                  <a:lnTo>
                    <a:pt x="0" y="1466088"/>
                  </a:lnTo>
                  <a:lnTo>
                    <a:pt x="0" y="1682496"/>
                  </a:lnTo>
                  <a:lnTo>
                    <a:pt x="8354568" y="1682496"/>
                  </a:lnTo>
                  <a:lnTo>
                    <a:pt x="8354568" y="1466088"/>
                  </a:lnTo>
                  <a:lnTo>
                    <a:pt x="8354568" y="0"/>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167" name="Google Shape;167;p6"/>
            <p:cNvSpPr/>
            <p:nvPr/>
          </p:nvSpPr>
          <p:spPr>
            <a:xfrm>
              <a:off x="609980" y="1609724"/>
              <a:ext cx="8354695" cy="1682750"/>
            </a:xfrm>
            <a:custGeom>
              <a:rect b="b" l="l" r="r" t="t"/>
              <a:pathLst>
                <a:path extrusionOk="0" h="1682750" w="8354695">
                  <a:moveTo>
                    <a:pt x="0" y="1682495"/>
                  </a:moveTo>
                  <a:lnTo>
                    <a:pt x="8354568" y="1682495"/>
                  </a:lnTo>
                  <a:lnTo>
                    <a:pt x="8354568" y="0"/>
                  </a:lnTo>
                  <a:lnTo>
                    <a:pt x="0" y="0"/>
                  </a:lnTo>
                  <a:lnTo>
                    <a:pt x="0" y="1682495"/>
                  </a:lnTo>
                  <a:close/>
                </a:path>
              </a:pathLst>
            </a:custGeom>
            <a:noFill/>
            <a:ln cap="flat" cmpd="sng" w="12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168" name="Google Shape;168;p6"/>
          <p:cNvSpPr txBox="1"/>
          <p:nvPr/>
        </p:nvSpPr>
        <p:spPr>
          <a:xfrm>
            <a:off x="688942" y="1516046"/>
            <a:ext cx="8990353" cy="507600"/>
          </a:xfrm>
          <a:prstGeom prst="rect">
            <a:avLst/>
          </a:prstGeom>
          <a:noFill/>
          <a:ln>
            <a:noFill/>
          </a:ln>
        </p:spPr>
        <p:txBody>
          <a:bodyPr anchorCtr="0" anchor="t" bIns="0" lIns="0" spcFirstLastPara="1" rIns="0" wrap="square" tIns="15000">
            <a:spAutoFit/>
          </a:bodyPr>
          <a:lstStyle/>
          <a:p>
            <a:pPr indent="-378255" lvl="0" marL="393265" marR="0" rtl="0" algn="l">
              <a:spcBef>
                <a:spcPts val="0"/>
              </a:spcBef>
              <a:spcAft>
                <a:spcPts val="0"/>
              </a:spcAft>
              <a:buClr>
                <a:srgbClr val="89B833"/>
              </a:buClr>
              <a:buSzPts val="1933"/>
              <a:buFont typeface="Noto Sans Symbols"/>
              <a:buChar char="⮚"/>
            </a:pPr>
            <a:r>
              <a:rPr lang="es-ES" sz="3200">
                <a:solidFill>
                  <a:schemeClr val="dk1"/>
                </a:solidFill>
                <a:latin typeface="Arial"/>
                <a:ea typeface="Arial"/>
                <a:cs typeface="Arial"/>
                <a:sym typeface="Arial"/>
              </a:rPr>
              <a:t>Devuelve el número de elementos del RDD</a:t>
            </a:r>
            <a:endParaRPr sz="3200">
              <a:solidFill>
                <a:schemeClr val="dk1"/>
              </a:solidFill>
              <a:latin typeface="Arial"/>
              <a:ea typeface="Arial"/>
              <a:cs typeface="Arial"/>
              <a:sym typeface="Arial"/>
            </a:endParaRPr>
          </a:p>
        </p:txBody>
      </p:sp>
      <p:sp>
        <p:nvSpPr>
          <p:cNvPr id="169" name="Google Shape;169;p6"/>
          <p:cNvSpPr txBox="1"/>
          <p:nvPr/>
        </p:nvSpPr>
        <p:spPr>
          <a:xfrm>
            <a:off x="813575" y="2746500"/>
            <a:ext cx="7833300" cy="1119600"/>
          </a:xfrm>
          <a:prstGeom prst="rect">
            <a:avLst/>
          </a:prstGeom>
          <a:noFill/>
          <a:ln>
            <a:noFill/>
          </a:ln>
        </p:spPr>
        <p:txBody>
          <a:bodyPr anchorCtr="0" anchor="t" bIns="0" lIns="0" spcFirstLastPara="1" rIns="0" wrap="square" tIns="15000">
            <a:spAutoFit/>
          </a:bodyPr>
          <a:lstStyle/>
          <a:p>
            <a:pPr indent="0" lvl="0" marL="15010" marR="0" rtl="0" algn="l">
              <a:spcBef>
                <a:spcPts val="0"/>
              </a:spcBef>
              <a:spcAft>
                <a:spcPts val="0"/>
              </a:spcAft>
              <a:buNone/>
            </a:pPr>
            <a:r>
              <a:rPr b="1" lang="es-ES" sz="1891">
                <a:solidFill>
                  <a:schemeClr val="dk1"/>
                </a:solidFill>
                <a:latin typeface="Courier New"/>
                <a:ea typeface="Courier New"/>
                <a:cs typeface="Courier New"/>
                <a:sym typeface="Courier New"/>
              </a:rPr>
              <a:t>numeros = sc.parallelize([1,2,3,4,5,6,7,8,9,10])</a:t>
            </a:r>
            <a:endParaRPr sz="1891">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2127">
              <a:solidFill>
                <a:schemeClr val="dk1"/>
              </a:solidFill>
              <a:latin typeface="Courier New"/>
              <a:ea typeface="Courier New"/>
              <a:cs typeface="Courier New"/>
              <a:sym typeface="Courier New"/>
            </a:endParaRPr>
          </a:p>
          <a:p>
            <a:pPr indent="0" lvl="0" marL="15010" marR="0" rtl="0" algn="l">
              <a:spcBef>
                <a:spcPts val="1519"/>
              </a:spcBef>
              <a:spcAft>
                <a:spcPts val="0"/>
              </a:spcAft>
              <a:buNone/>
            </a:pPr>
            <a:r>
              <a:rPr b="1" lang="es-ES" sz="1891">
                <a:solidFill>
                  <a:schemeClr val="dk1"/>
                </a:solidFill>
                <a:latin typeface="Courier New"/>
                <a:ea typeface="Courier New"/>
                <a:cs typeface="Courier New"/>
                <a:sym typeface="Courier New"/>
              </a:rPr>
              <a:t>pares = numeros.filter(lambda elemento: elemento%2==0)</a:t>
            </a:r>
            <a:endParaRPr sz="1891">
              <a:solidFill>
                <a:schemeClr val="dk1"/>
              </a:solidFill>
              <a:latin typeface="Courier New"/>
              <a:ea typeface="Courier New"/>
              <a:cs typeface="Courier New"/>
              <a:sym typeface="Courier New"/>
            </a:endParaRPr>
          </a:p>
        </p:txBody>
      </p:sp>
      <p:sp>
        <p:nvSpPr>
          <p:cNvPr id="170" name="Google Shape;170;p6"/>
          <p:cNvSpPr txBox="1"/>
          <p:nvPr/>
        </p:nvSpPr>
        <p:spPr>
          <a:xfrm>
            <a:off x="813580" y="4319917"/>
            <a:ext cx="2777700" cy="306000"/>
          </a:xfrm>
          <a:prstGeom prst="rect">
            <a:avLst/>
          </a:prstGeom>
          <a:noFill/>
          <a:ln>
            <a:noFill/>
          </a:ln>
        </p:spPr>
        <p:txBody>
          <a:bodyPr anchorCtr="0" anchor="t" bIns="0" lIns="0" spcFirstLastPara="1" rIns="0" wrap="square" tIns="15000">
            <a:spAutoFit/>
          </a:bodyPr>
          <a:lstStyle/>
          <a:p>
            <a:pPr indent="0" lvl="0" marL="15010" marR="0" rtl="0" algn="l">
              <a:spcBef>
                <a:spcPts val="0"/>
              </a:spcBef>
              <a:spcAft>
                <a:spcPts val="0"/>
              </a:spcAft>
              <a:buNone/>
            </a:pPr>
            <a:r>
              <a:rPr b="1" lang="es-ES" sz="1891">
                <a:solidFill>
                  <a:schemeClr val="dk1"/>
                </a:solidFill>
                <a:latin typeface="Courier New"/>
                <a:ea typeface="Courier New"/>
                <a:cs typeface="Courier New"/>
                <a:sym typeface="Courier New"/>
              </a:rPr>
              <a:t>pares.count()</a:t>
            </a:r>
            <a:endParaRPr sz="1891">
              <a:solidFill>
                <a:schemeClr val="dk1"/>
              </a:solidFill>
              <a:latin typeface="Courier New"/>
              <a:ea typeface="Courier New"/>
              <a:cs typeface="Courier New"/>
              <a:sym typeface="Courier New"/>
            </a:endParaRPr>
          </a:p>
        </p:txBody>
      </p:sp>
      <p:grpSp>
        <p:nvGrpSpPr>
          <p:cNvPr id="171" name="Google Shape;171;p6"/>
          <p:cNvGrpSpPr/>
          <p:nvPr/>
        </p:nvGrpSpPr>
        <p:grpSpPr>
          <a:xfrm>
            <a:off x="2766320" y="5235720"/>
            <a:ext cx="3674318" cy="1200856"/>
            <a:chOff x="2340482" y="3724275"/>
            <a:chExt cx="3108706" cy="1016000"/>
          </a:xfrm>
        </p:grpSpPr>
        <p:sp>
          <p:nvSpPr>
            <p:cNvPr id="172" name="Google Shape;172;p6"/>
            <p:cNvSpPr/>
            <p:nvPr/>
          </p:nvSpPr>
          <p:spPr>
            <a:xfrm>
              <a:off x="2340482" y="3724275"/>
              <a:ext cx="1224280" cy="1008380"/>
            </a:xfrm>
            <a:custGeom>
              <a:rect b="b" l="l" r="r" t="t"/>
              <a:pathLst>
                <a:path extrusionOk="0" h="1008379" w="1224279">
                  <a:moveTo>
                    <a:pt x="1055751" y="0"/>
                  </a:moveTo>
                  <a:lnTo>
                    <a:pt x="168021" y="0"/>
                  </a:lnTo>
                  <a:lnTo>
                    <a:pt x="123339" y="5998"/>
                  </a:lnTo>
                  <a:lnTo>
                    <a:pt x="83199" y="22930"/>
                  </a:lnTo>
                  <a:lnTo>
                    <a:pt x="49196" y="49196"/>
                  </a:lnTo>
                  <a:lnTo>
                    <a:pt x="22930" y="83199"/>
                  </a:lnTo>
                  <a:lnTo>
                    <a:pt x="5998" y="123339"/>
                  </a:lnTo>
                  <a:lnTo>
                    <a:pt x="0" y="168021"/>
                  </a:lnTo>
                  <a:lnTo>
                    <a:pt x="0" y="840105"/>
                  </a:lnTo>
                  <a:lnTo>
                    <a:pt x="5998" y="884772"/>
                  </a:lnTo>
                  <a:lnTo>
                    <a:pt x="22930" y="924909"/>
                  </a:lnTo>
                  <a:lnTo>
                    <a:pt x="49196" y="958915"/>
                  </a:lnTo>
                  <a:lnTo>
                    <a:pt x="83199" y="985186"/>
                  </a:lnTo>
                  <a:lnTo>
                    <a:pt x="123339" y="1002124"/>
                  </a:lnTo>
                  <a:lnTo>
                    <a:pt x="168021" y="1008126"/>
                  </a:lnTo>
                  <a:lnTo>
                    <a:pt x="1055751" y="1008126"/>
                  </a:lnTo>
                  <a:lnTo>
                    <a:pt x="1100432" y="1002124"/>
                  </a:lnTo>
                  <a:lnTo>
                    <a:pt x="1140572" y="985186"/>
                  </a:lnTo>
                  <a:lnTo>
                    <a:pt x="1174575" y="958915"/>
                  </a:lnTo>
                  <a:lnTo>
                    <a:pt x="1200841" y="924909"/>
                  </a:lnTo>
                  <a:lnTo>
                    <a:pt x="1217773" y="884772"/>
                  </a:lnTo>
                  <a:lnTo>
                    <a:pt x="1223771" y="840105"/>
                  </a:lnTo>
                  <a:lnTo>
                    <a:pt x="1223771" y="168021"/>
                  </a:lnTo>
                  <a:lnTo>
                    <a:pt x="1217773" y="123339"/>
                  </a:lnTo>
                  <a:lnTo>
                    <a:pt x="1200841" y="83199"/>
                  </a:lnTo>
                  <a:lnTo>
                    <a:pt x="1174575" y="49196"/>
                  </a:lnTo>
                  <a:lnTo>
                    <a:pt x="1140572" y="22930"/>
                  </a:lnTo>
                  <a:lnTo>
                    <a:pt x="1100432" y="5998"/>
                  </a:lnTo>
                  <a:lnTo>
                    <a:pt x="1055751"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173" name="Google Shape;173;p6"/>
            <p:cNvSpPr/>
            <p:nvPr/>
          </p:nvSpPr>
          <p:spPr>
            <a:xfrm>
              <a:off x="2340482" y="3724275"/>
              <a:ext cx="1224280" cy="1008380"/>
            </a:xfrm>
            <a:custGeom>
              <a:rect b="b" l="l" r="r" t="t"/>
              <a:pathLst>
                <a:path extrusionOk="0" h="1008379" w="1224279">
                  <a:moveTo>
                    <a:pt x="0" y="168021"/>
                  </a:moveTo>
                  <a:lnTo>
                    <a:pt x="5998" y="123339"/>
                  </a:lnTo>
                  <a:lnTo>
                    <a:pt x="22930" y="83199"/>
                  </a:lnTo>
                  <a:lnTo>
                    <a:pt x="49196" y="49196"/>
                  </a:lnTo>
                  <a:lnTo>
                    <a:pt x="83199" y="22930"/>
                  </a:lnTo>
                  <a:lnTo>
                    <a:pt x="123339" y="5998"/>
                  </a:lnTo>
                  <a:lnTo>
                    <a:pt x="168021" y="0"/>
                  </a:lnTo>
                  <a:lnTo>
                    <a:pt x="1055751" y="0"/>
                  </a:lnTo>
                  <a:lnTo>
                    <a:pt x="1100432" y="5998"/>
                  </a:lnTo>
                  <a:lnTo>
                    <a:pt x="1140572" y="22930"/>
                  </a:lnTo>
                  <a:lnTo>
                    <a:pt x="1174575" y="49196"/>
                  </a:lnTo>
                  <a:lnTo>
                    <a:pt x="1200841" y="83199"/>
                  </a:lnTo>
                  <a:lnTo>
                    <a:pt x="1217773" y="123339"/>
                  </a:lnTo>
                  <a:lnTo>
                    <a:pt x="1223771" y="168021"/>
                  </a:lnTo>
                  <a:lnTo>
                    <a:pt x="1223771" y="840105"/>
                  </a:lnTo>
                  <a:lnTo>
                    <a:pt x="1217773" y="884772"/>
                  </a:lnTo>
                  <a:lnTo>
                    <a:pt x="1200841" y="924909"/>
                  </a:lnTo>
                  <a:lnTo>
                    <a:pt x="1174575" y="958915"/>
                  </a:lnTo>
                  <a:lnTo>
                    <a:pt x="1140572" y="985186"/>
                  </a:lnTo>
                  <a:lnTo>
                    <a:pt x="1100432" y="1002124"/>
                  </a:lnTo>
                  <a:lnTo>
                    <a:pt x="1055751" y="1008126"/>
                  </a:lnTo>
                  <a:lnTo>
                    <a:pt x="168021" y="1008126"/>
                  </a:lnTo>
                  <a:lnTo>
                    <a:pt x="123339" y="1002124"/>
                  </a:lnTo>
                  <a:lnTo>
                    <a:pt x="83199" y="985186"/>
                  </a:lnTo>
                  <a:lnTo>
                    <a:pt x="49196" y="958915"/>
                  </a:lnTo>
                  <a:lnTo>
                    <a:pt x="22930" y="924909"/>
                  </a:lnTo>
                  <a:lnTo>
                    <a:pt x="5998" y="884772"/>
                  </a:lnTo>
                  <a:lnTo>
                    <a:pt x="0" y="840105"/>
                  </a:lnTo>
                  <a:lnTo>
                    <a:pt x="0" y="168021"/>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174" name="Google Shape;174;p6"/>
            <p:cNvSpPr/>
            <p:nvPr/>
          </p:nvSpPr>
          <p:spPr>
            <a:xfrm>
              <a:off x="3648836" y="4163948"/>
              <a:ext cx="504190" cy="288290"/>
            </a:xfrm>
            <a:custGeom>
              <a:rect b="b" l="l" r="r" t="t"/>
              <a:pathLst>
                <a:path extrusionOk="0" h="288289" w="504189">
                  <a:moveTo>
                    <a:pt x="359663" y="0"/>
                  </a:moveTo>
                  <a:lnTo>
                    <a:pt x="359663" y="72009"/>
                  </a:lnTo>
                  <a:lnTo>
                    <a:pt x="0" y="72009"/>
                  </a:lnTo>
                  <a:lnTo>
                    <a:pt x="0" y="216026"/>
                  </a:lnTo>
                  <a:lnTo>
                    <a:pt x="359663" y="216026"/>
                  </a:lnTo>
                  <a:lnTo>
                    <a:pt x="359663" y="288035"/>
                  </a:lnTo>
                  <a:lnTo>
                    <a:pt x="503682" y="144017"/>
                  </a:lnTo>
                  <a:lnTo>
                    <a:pt x="359663"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175" name="Google Shape;175;p6"/>
            <p:cNvSpPr/>
            <p:nvPr/>
          </p:nvSpPr>
          <p:spPr>
            <a:xfrm>
              <a:off x="3648836" y="4163948"/>
              <a:ext cx="504190" cy="288290"/>
            </a:xfrm>
            <a:custGeom>
              <a:rect b="b" l="l" r="r" t="t"/>
              <a:pathLst>
                <a:path extrusionOk="0" h="288289" w="504189">
                  <a:moveTo>
                    <a:pt x="0" y="72009"/>
                  </a:moveTo>
                  <a:lnTo>
                    <a:pt x="359663" y="72009"/>
                  </a:lnTo>
                  <a:lnTo>
                    <a:pt x="359663" y="0"/>
                  </a:lnTo>
                  <a:lnTo>
                    <a:pt x="503682" y="144017"/>
                  </a:lnTo>
                  <a:lnTo>
                    <a:pt x="359663" y="288035"/>
                  </a:lnTo>
                  <a:lnTo>
                    <a:pt x="359663" y="216026"/>
                  </a:lnTo>
                  <a:lnTo>
                    <a:pt x="0" y="216026"/>
                  </a:lnTo>
                  <a:lnTo>
                    <a:pt x="0" y="72009"/>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176" name="Google Shape;176;p6"/>
            <p:cNvSpPr/>
            <p:nvPr/>
          </p:nvSpPr>
          <p:spPr>
            <a:xfrm>
              <a:off x="4224908" y="3731895"/>
              <a:ext cx="1224280" cy="1008380"/>
            </a:xfrm>
            <a:custGeom>
              <a:rect b="b" l="l" r="r" t="t"/>
              <a:pathLst>
                <a:path extrusionOk="0" h="1008379" w="1224279">
                  <a:moveTo>
                    <a:pt x="1055751" y="0"/>
                  </a:moveTo>
                  <a:lnTo>
                    <a:pt x="168020" y="0"/>
                  </a:lnTo>
                  <a:lnTo>
                    <a:pt x="123339" y="5998"/>
                  </a:lnTo>
                  <a:lnTo>
                    <a:pt x="83199" y="22930"/>
                  </a:lnTo>
                  <a:lnTo>
                    <a:pt x="49196" y="49196"/>
                  </a:lnTo>
                  <a:lnTo>
                    <a:pt x="22930" y="83199"/>
                  </a:lnTo>
                  <a:lnTo>
                    <a:pt x="5998" y="123339"/>
                  </a:lnTo>
                  <a:lnTo>
                    <a:pt x="0" y="168020"/>
                  </a:lnTo>
                  <a:lnTo>
                    <a:pt x="0" y="840104"/>
                  </a:lnTo>
                  <a:lnTo>
                    <a:pt x="5998" y="884772"/>
                  </a:lnTo>
                  <a:lnTo>
                    <a:pt x="22930" y="924909"/>
                  </a:lnTo>
                  <a:lnTo>
                    <a:pt x="49196" y="958915"/>
                  </a:lnTo>
                  <a:lnTo>
                    <a:pt x="83199" y="985186"/>
                  </a:lnTo>
                  <a:lnTo>
                    <a:pt x="123339" y="1002124"/>
                  </a:lnTo>
                  <a:lnTo>
                    <a:pt x="168020" y="1008125"/>
                  </a:lnTo>
                  <a:lnTo>
                    <a:pt x="1055751" y="1008125"/>
                  </a:lnTo>
                  <a:lnTo>
                    <a:pt x="1100432" y="1002124"/>
                  </a:lnTo>
                  <a:lnTo>
                    <a:pt x="1140572" y="985186"/>
                  </a:lnTo>
                  <a:lnTo>
                    <a:pt x="1174575" y="958915"/>
                  </a:lnTo>
                  <a:lnTo>
                    <a:pt x="1200841" y="924909"/>
                  </a:lnTo>
                  <a:lnTo>
                    <a:pt x="1217773" y="884772"/>
                  </a:lnTo>
                  <a:lnTo>
                    <a:pt x="1223771" y="840104"/>
                  </a:lnTo>
                  <a:lnTo>
                    <a:pt x="1223771" y="168020"/>
                  </a:lnTo>
                  <a:lnTo>
                    <a:pt x="1217773" y="123339"/>
                  </a:lnTo>
                  <a:lnTo>
                    <a:pt x="1200841" y="83199"/>
                  </a:lnTo>
                  <a:lnTo>
                    <a:pt x="1174575" y="49196"/>
                  </a:lnTo>
                  <a:lnTo>
                    <a:pt x="1140572" y="22930"/>
                  </a:lnTo>
                  <a:lnTo>
                    <a:pt x="1100432" y="5998"/>
                  </a:lnTo>
                  <a:lnTo>
                    <a:pt x="1055751" y="0"/>
                  </a:lnTo>
                  <a:close/>
                </a:path>
              </a:pathLst>
            </a:custGeom>
            <a:solidFill>
              <a:srgbClr val="539E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177" name="Google Shape;177;p6"/>
            <p:cNvSpPr/>
            <p:nvPr/>
          </p:nvSpPr>
          <p:spPr>
            <a:xfrm>
              <a:off x="4224908" y="3731895"/>
              <a:ext cx="1224280" cy="1008380"/>
            </a:xfrm>
            <a:custGeom>
              <a:rect b="b" l="l" r="r" t="t"/>
              <a:pathLst>
                <a:path extrusionOk="0" h="1008379" w="1224279">
                  <a:moveTo>
                    <a:pt x="0" y="168020"/>
                  </a:moveTo>
                  <a:lnTo>
                    <a:pt x="5998" y="123339"/>
                  </a:lnTo>
                  <a:lnTo>
                    <a:pt x="22930" y="83199"/>
                  </a:lnTo>
                  <a:lnTo>
                    <a:pt x="49196" y="49196"/>
                  </a:lnTo>
                  <a:lnTo>
                    <a:pt x="83199" y="22930"/>
                  </a:lnTo>
                  <a:lnTo>
                    <a:pt x="123339" y="5998"/>
                  </a:lnTo>
                  <a:lnTo>
                    <a:pt x="168020" y="0"/>
                  </a:lnTo>
                  <a:lnTo>
                    <a:pt x="1055751" y="0"/>
                  </a:lnTo>
                  <a:lnTo>
                    <a:pt x="1100432" y="5998"/>
                  </a:lnTo>
                  <a:lnTo>
                    <a:pt x="1140572" y="22930"/>
                  </a:lnTo>
                  <a:lnTo>
                    <a:pt x="1174575" y="49196"/>
                  </a:lnTo>
                  <a:lnTo>
                    <a:pt x="1200841" y="83199"/>
                  </a:lnTo>
                  <a:lnTo>
                    <a:pt x="1217773" y="123339"/>
                  </a:lnTo>
                  <a:lnTo>
                    <a:pt x="1223771" y="168020"/>
                  </a:lnTo>
                  <a:lnTo>
                    <a:pt x="1223771" y="840104"/>
                  </a:lnTo>
                  <a:lnTo>
                    <a:pt x="1217773" y="884772"/>
                  </a:lnTo>
                  <a:lnTo>
                    <a:pt x="1200841" y="924909"/>
                  </a:lnTo>
                  <a:lnTo>
                    <a:pt x="1174575" y="958915"/>
                  </a:lnTo>
                  <a:lnTo>
                    <a:pt x="1140572" y="985186"/>
                  </a:lnTo>
                  <a:lnTo>
                    <a:pt x="1100432" y="1002124"/>
                  </a:lnTo>
                  <a:lnTo>
                    <a:pt x="1055751" y="1008125"/>
                  </a:lnTo>
                  <a:lnTo>
                    <a:pt x="168020" y="1008125"/>
                  </a:lnTo>
                  <a:lnTo>
                    <a:pt x="123339" y="1002124"/>
                  </a:lnTo>
                  <a:lnTo>
                    <a:pt x="83199" y="985186"/>
                  </a:lnTo>
                  <a:lnTo>
                    <a:pt x="49196" y="958915"/>
                  </a:lnTo>
                  <a:lnTo>
                    <a:pt x="22930" y="924909"/>
                  </a:lnTo>
                  <a:lnTo>
                    <a:pt x="5998" y="884772"/>
                  </a:lnTo>
                  <a:lnTo>
                    <a:pt x="0" y="840104"/>
                  </a:lnTo>
                  <a:lnTo>
                    <a:pt x="0" y="168020"/>
                  </a:lnTo>
                  <a:close/>
                </a:path>
              </a:pathLst>
            </a:custGeom>
            <a:noFill/>
            <a:ln cap="flat" cmpd="sng" w="19050">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grpSp>
      <p:sp>
        <p:nvSpPr>
          <p:cNvPr id="178" name="Google Shape;178;p6"/>
          <p:cNvSpPr txBox="1"/>
          <p:nvPr/>
        </p:nvSpPr>
        <p:spPr>
          <a:xfrm>
            <a:off x="4960734" y="4849195"/>
            <a:ext cx="1442528" cy="342491"/>
          </a:xfrm>
          <a:prstGeom prst="rect">
            <a:avLst/>
          </a:prstGeom>
          <a:noFill/>
          <a:ln>
            <a:noFill/>
          </a:ln>
        </p:spPr>
        <p:txBody>
          <a:bodyPr anchorCtr="0" anchor="t" bIns="0" lIns="0" spcFirstLastPara="1" rIns="0" wrap="square" tIns="15000">
            <a:spAutoFit/>
          </a:bodyPr>
          <a:lstStyle/>
          <a:p>
            <a:pPr indent="0" lvl="0" marL="15010" marR="0" rtl="0" algn="l">
              <a:spcBef>
                <a:spcPts val="0"/>
              </a:spcBef>
              <a:spcAft>
                <a:spcPts val="0"/>
              </a:spcAft>
              <a:buNone/>
            </a:pPr>
            <a:r>
              <a:rPr lang="es-ES" sz="2127">
                <a:solidFill>
                  <a:schemeClr val="dk1"/>
                </a:solidFill>
                <a:latin typeface="Arial"/>
                <a:ea typeface="Arial"/>
                <a:cs typeface="Arial"/>
                <a:sym typeface="Arial"/>
              </a:rPr>
              <a:t>RDD: pares</a:t>
            </a:r>
            <a:endParaRPr sz="2127">
              <a:solidFill>
                <a:schemeClr val="dk1"/>
              </a:solidFill>
              <a:latin typeface="Arial"/>
              <a:ea typeface="Arial"/>
              <a:cs typeface="Arial"/>
              <a:sym typeface="Arial"/>
            </a:endParaRPr>
          </a:p>
        </p:txBody>
      </p:sp>
      <p:sp>
        <p:nvSpPr>
          <p:cNvPr id="179" name="Google Shape;179;p6"/>
          <p:cNvSpPr/>
          <p:nvPr/>
        </p:nvSpPr>
        <p:spPr>
          <a:xfrm>
            <a:off x="260314" y="4302128"/>
            <a:ext cx="425553" cy="342244"/>
          </a:xfrm>
          <a:custGeom>
            <a:rect b="b" l="l" r="r" t="t"/>
            <a:pathLst>
              <a:path extrusionOk="0" h="289560" w="360045">
                <a:moveTo>
                  <a:pt x="0" y="72389"/>
                </a:moveTo>
                <a:lnTo>
                  <a:pt x="214883" y="72389"/>
                </a:lnTo>
                <a:lnTo>
                  <a:pt x="214883" y="0"/>
                </a:lnTo>
                <a:lnTo>
                  <a:pt x="359664" y="144779"/>
                </a:lnTo>
                <a:lnTo>
                  <a:pt x="214883" y="289559"/>
                </a:lnTo>
                <a:lnTo>
                  <a:pt x="214883" y="217169"/>
                </a:lnTo>
                <a:lnTo>
                  <a:pt x="0" y="217169"/>
                </a:lnTo>
                <a:lnTo>
                  <a:pt x="0" y="72389"/>
                </a:lnTo>
                <a:close/>
              </a:path>
            </a:pathLst>
          </a:custGeom>
          <a:solidFill>
            <a:srgbClr val="00B050"/>
          </a:solidFill>
          <a:ln cap="flat" cmpd="sng" w="19025">
            <a:solidFill>
              <a:srgbClr val="3A732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127">
              <a:solidFill>
                <a:schemeClr val="dk1"/>
              </a:solidFill>
              <a:latin typeface="Calibri"/>
              <a:ea typeface="Calibri"/>
              <a:cs typeface="Calibri"/>
              <a:sym typeface="Calibri"/>
            </a:endParaRPr>
          </a:p>
        </p:txBody>
      </p:sp>
      <p:sp>
        <p:nvSpPr>
          <p:cNvPr id="180" name="Google Shape;180;p6"/>
          <p:cNvSpPr txBox="1"/>
          <p:nvPr/>
        </p:nvSpPr>
        <p:spPr>
          <a:xfrm>
            <a:off x="7710393" y="5739328"/>
            <a:ext cx="180879" cy="342491"/>
          </a:xfrm>
          <a:prstGeom prst="rect">
            <a:avLst/>
          </a:prstGeom>
          <a:noFill/>
          <a:ln>
            <a:noFill/>
          </a:ln>
        </p:spPr>
        <p:txBody>
          <a:bodyPr anchorCtr="0" anchor="t" bIns="0" lIns="0" spcFirstLastPara="1" rIns="0" wrap="square" tIns="15000">
            <a:spAutoFit/>
          </a:bodyPr>
          <a:lstStyle/>
          <a:p>
            <a:pPr indent="0" lvl="0" marL="15010" marR="0" rtl="0" algn="l">
              <a:spcBef>
                <a:spcPts val="0"/>
              </a:spcBef>
              <a:spcAft>
                <a:spcPts val="0"/>
              </a:spcAft>
              <a:buNone/>
            </a:pPr>
            <a:r>
              <a:rPr lang="es-ES" sz="2127">
                <a:solidFill>
                  <a:schemeClr val="dk1"/>
                </a:solidFill>
                <a:latin typeface="Arial"/>
                <a:ea typeface="Arial"/>
                <a:cs typeface="Arial"/>
                <a:sym typeface="Arial"/>
              </a:rPr>
              <a:t>5</a:t>
            </a:r>
            <a:endParaRPr sz="2127">
              <a:solidFill>
                <a:schemeClr val="dk1"/>
              </a:solidFill>
              <a:latin typeface="Arial"/>
              <a:ea typeface="Arial"/>
              <a:cs typeface="Arial"/>
              <a:sym typeface="Arial"/>
            </a:endParaRPr>
          </a:p>
        </p:txBody>
      </p:sp>
      <p:sp>
        <p:nvSpPr>
          <p:cNvPr id="181" name="Google Shape;181;p6"/>
          <p:cNvSpPr txBox="1"/>
          <p:nvPr>
            <p:ph idx="10" type="dt"/>
          </p:nvPr>
        </p:nvSpPr>
        <p:spPr>
          <a:xfrm>
            <a:off x="0" y="833835"/>
            <a:ext cx="0" cy="8656216"/>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Máster en Big Data y Data Science</a:t>
            </a:r>
            <a:endParaRPr/>
          </a:p>
        </p:txBody>
      </p:sp>
      <p:sp>
        <p:nvSpPr>
          <p:cNvPr id="182" name="Google Shape;182;p6"/>
          <p:cNvSpPr txBox="1"/>
          <p:nvPr>
            <p:ph idx="11" type="ftr"/>
          </p:nvPr>
        </p:nvSpPr>
        <p:spPr>
          <a:xfrm>
            <a:off x="0" y="833835"/>
            <a:ext cx="0" cy="4809009"/>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Ecosistema Spark</a:t>
            </a:r>
            <a:endParaRPr/>
          </a:p>
        </p:txBody>
      </p:sp>
      <p:sp>
        <p:nvSpPr>
          <p:cNvPr id="183" name="Google Shape;183;p6"/>
          <p:cNvSpPr txBox="1"/>
          <p:nvPr>
            <p:ph idx="12" type="sldNum"/>
          </p:nvPr>
        </p:nvSpPr>
        <p:spPr>
          <a:xfrm>
            <a:off x="0" y="833835"/>
            <a:ext cx="0" cy="656182"/>
          </a:xfrm>
          <a:prstGeom prst="rect">
            <a:avLst/>
          </a:prstGeom>
          <a:noFill/>
          <a:ln>
            <a:noFill/>
          </a:ln>
        </p:spPr>
        <p:txBody>
          <a:bodyPr anchorCtr="0" anchor="t" bIns="0" lIns="0" spcFirstLastPara="1" rIns="0" wrap="square" tIns="1500">
            <a:spAutoFit/>
          </a:bodyPr>
          <a:lstStyle/>
          <a:p>
            <a:pPr indent="0" lvl="0" marL="45030" rtl="0" algn="l">
              <a:spcBef>
                <a:spcPts val="0"/>
              </a:spcBef>
              <a:spcAft>
                <a:spcPts val="0"/>
              </a:spcAft>
              <a:buNone/>
            </a:pPr>
            <a:r>
              <a:rPr lang="es-ES"/>
              <a:t>41</a:t>
            </a:r>
            <a:endParaRPr/>
          </a:p>
        </p:txBody>
      </p:sp>
      <p:sp>
        <p:nvSpPr>
          <p:cNvPr id="184" name="Google Shape;184;p6"/>
          <p:cNvSpPr txBox="1"/>
          <p:nvPr/>
        </p:nvSpPr>
        <p:spPr>
          <a:xfrm>
            <a:off x="2453948" y="4840188"/>
            <a:ext cx="1818546" cy="907133"/>
          </a:xfrm>
          <a:prstGeom prst="rect">
            <a:avLst/>
          </a:prstGeom>
          <a:noFill/>
          <a:ln>
            <a:noFill/>
          </a:ln>
        </p:spPr>
        <p:txBody>
          <a:bodyPr anchorCtr="0" anchor="t" bIns="0" lIns="0" spcFirstLastPara="1" rIns="0" wrap="square" tIns="15000">
            <a:spAutoFit/>
          </a:bodyPr>
          <a:lstStyle/>
          <a:p>
            <a:pPr indent="0" lvl="0" marL="15010" marR="0" rtl="0" algn="l">
              <a:spcBef>
                <a:spcPts val="0"/>
              </a:spcBef>
              <a:spcAft>
                <a:spcPts val="0"/>
              </a:spcAft>
              <a:buNone/>
            </a:pPr>
            <a:r>
              <a:rPr lang="es-ES" sz="2127">
                <a:solidFill>
                  <a:schemeClr val="dk1"/>
                </a:solidFill>
                <a:latin typeface="Arial"/>
                <a:ea typeface="Arial"/>
                <a:cs typeface="Arial"/>
                <a:sym typeface="Arial"/>
              </a:rPr>
              <a:t>RDD: numeros</a:t>
            </a:r>
            <a:endParaRPr sz="2127">
              <a:solidFill>
                <a:schemeClr val="dk1"/>
              </a:solidFill>
              <a:latin typeface="Arial"/>
              <a:ea typeface="Arial"/>
              <a:cs typeface="Arial"/>
              <a:sym typeface="Arial"/>
            </a:endParaRPr>
          </a:p>
          <a:p>
            <a:pPr indent="0" lvl="0" marL="586144" marR="0" rtl="0" algn="l">
              <a:spcBef>
                <a:spcPts val="1005"/>
              </a:spcBef>
              <a:spcAft>
                <a:spcPts val="0"/>
              </a:spcAft>
              <a:buNone/>
            </a:pPr>
            <a:r>
              <a:rPr b="1" lang="es-ES" sz="1418">
                <a:solidFill>
                  <a:schemeClr val="dk1"/>
                </a:solidFill>
                <a:latin typeface="Courier New"/>
                <a:ea typeface="Courier New"/>
                <a:cs typeface="Courier New"/>
                <a:sym typeface="Courier New"/>
              </a:rPr>
              <a:t>[1, 2, 3,</a:t>
            </a:r>
            <a:endParaRPr sz="1418">
              <a:solidFill>
                <a:schemeClr val="dk1"/>
              </a:solidFill>
              <a:latin typeface="Courier New"/>
              <a:ea typeface="Courier New"/>
              <a:cs typeface="Courier New"/>
              <a:sym typeface="Courier New"/>
            </a:endParaRPr>
          </a:p>
          <a:p>
            <a:pPr indent="0" lvl="0" marL="640933" marR="0" rtl="0" algn="l">
              <a:spcBef>
                <a:spcPts val="0"/>
              </a:spcBef>
              <a:spcAft>
                <a:spcPts val="0"/>
              </a:spcAft>
              <a:buNone/>
            </a:pPr>
            <a:r>
              <a:rPr b="1" lang="es-ES" sz="1418">
                <a:solidFill>
                  <a:schemeClr val="dk1"/>
                </a:solidFill>
                <a:latin typeface="Courier New"/>
                <a:ea typeface="Courier New"/>
                <a:cs typeface="Courier New"/>
                <a:sym typeface="Courier New"/>
              </a:rPr>
              <a:t>4, 5, 6,</a:t>
            </a:r>
            <a:endParaRPr sz="1418">
              <a:solidFill>
                <a:schemeClr val="dk1"/>
              </a:solidFill>
              <a:latin typeface="Courier New"/>
              <a:ea typeface="Courier New"/>
              <a:cs typeface="Courier New"/>
              <a:sym typeface="Courier New"/>
            </a:endParaRPr>
          </a:p>
        </p:txBody>
      </p:sp>
      <p:sp>
        <p:nvSpPr>
          <p:cNvPr id="185" name="Google Shape;185;p6"/>
          <p:cNvSpPr txBox="1"/>
          <p:nvPr/>
        </p:nvSpPr>
        <p:spPr>
          <a:xfrm>
            <a:off x="3080193" y="5724619"/>
            <a:ext cx="899141" cy="451559"/>
          </a:xfrm>
          <a:prstGeom prst="rect">
            <a:avLst/>
          </a:prstGeom>
          <a:noFill/>
          <a:ln>
            <a:noFill/>
          </a:ln>
        </p:spPr>
        <p:txBody>
          <a:bodyPr anchorCtr="0" anchor="t" bIns="0" lIns="0" spcFirstLastPara="1" rIns="0" wrap="square" tIns="15000">
            <a:spAutoFit/>
          </a:bodyPr>
          <a:lstStyle/>
          <a:p>
            <a:pPr indent="0" lvl="0" marL="0" marR="0" rtl="0" algn="ctr">
              <a:spcBef>
                <a:spcPts val="0"/>
              </a:spcBef>
              <a:spcAft>
                <a:spcPts val="0"/>
              </a:spcAft>
              <a:buNone/>
            </a:pPr>
            <a:r>
              <a:rPr b="1" lang="es-ES" sz="1418">
                <a:solidFill>
                  <a:schemeClr val="dk1"/>
                </a:solidFill>
                <a:latin typeface="Courier New"/>
                <a:ea typeface="Courier New"/>
                <a:cs typeface="Courier New"/>
                <a:sym typeface="Courier New"/>
              </a:rPr>
              <a:t>7, 8, 9,</a:t>
            </a:r>
            <a:endParaRPr sz="1418">
              <a:solidFill>
                <a:schemeClr val="dk1"/>
              </a:solidFill>
              <a:latin typeface="Courier New"/>
              <a:ea typeface="Courier New"/>
              <a:cs typeface="Courier New"/>
              <a:sym typeface="Courier New"/>
            </a:endParaRPr>
          </a:p>
          <a:p>
            <a:pPr indent="0" lvl="0" marL="1501" marR="0" rtl="0" algn="ctr">
              <a:spcBef>
                <a:spcPts val="0"/>
              </a:spcBef>
              <a:spcAft>
                <a:spcPts val="0"/>
              </a:spcAft>
              <a:buNone/>
            </a:pPr>
            <a:r>
              <a:rPr b="1" lang="es-ES" sz="1418">
                <a:solidFill>
                  <a:schemeClr val="dk1"/>
                </a:solidFill>
                <a:latin typeface="Courier New"/>
                <a:ea typeface="Courier New"/>
                <a:cs typeface="Courier New"/>
                <a:sym typeface="Courier New"/>
              </a:rPr>
              <a:t>10]</a:t>
            </a:r>
            <a:endParaRPr sz="1418">
              <a:solidFill>
                <a:schemeClr val="dk1"/>
              </a:solidFill>
              <a:latin typeface="Courier New"/>
              <a:ea typeface="Courier New"/>
              <a:cs typeface="Courier New"/>
              <a:sym typeface="Courier New"/>
            </a:endParaRPr>
          </a:p>
        </p:txBody>
      </p:sp>
      <p:sp>
        <p:nvSpPr>
          <p:cNvPr id="186" name="Google Shape;186;p6"/>
          <p:cNvSpPr txBox="1"/>
          <p:nvPr/>
        </p:nvSpPr>
        <p:spPr>
          <a:xfrm>
            <a:off x="5393942" y="5425605"/>
            <a:ext cx="681486" cy="233359"/>
          </a:xfrm>
          <a:prstGeom prst="rect">
            <a:avLst/>
          </a:prstGeom>
          <a:noFill/>
          <a:ln>
            <a:noFill/>
          </a:ln>
        </p:spPr>
        <p:txBody>
          <a:bodyPr anchorCtr="0" anchor="t" bIns="0" lIns="0" spcFirstLastPara="1" rIns="0" wrap="square" tIns="15000">
            <a:spAutoFit/>
          </a:bodyPr>
          <a:lstStyle/>
          <a:p>
            <a:pPr indent="0" lvl="0" marL="15010" marR="0" rtl="0" algn="l">
              <a:spcBef>
                <a:spcPts val="0"/>
              </a:spcBef>
              <a:spcAft>
                <a:spcPts val="0"/>
              </a:spcAft>
              <a:buNone/>
            </a:pPr>
            <a:r>
              <a:rPr b="1" lang="es-ES" sz="1418">
                <a:solidFill>
                  <a:schemeClr val="dk1"/>
                </a:solidFill>
                <a:latin typeface="Courier New"/>
                <a:ea typeface="Courier New"/>
                <a:cs typeface="Courier New"/>
                <a:sym typeface="Courier New"/>
              </a:rPr>
              <a:t>[2, 4,</a:t>
            </a:r>
            <a:endParaRPr sz="1418">
              <a:solidFill>
                <a:schemeClr val="dk1"/>
              </a:solidFill>
              <a:latin typeface="Courier New"/>
              <a:ea typeface="Courier New"/>
              <a:cs typeface="Courier New"/>
              <a:sym typeface="Courier New"/>
            </a:endParaRPr>
          </a:p>
        </p:txBody>
      </p:sp>
      <p:sp>
        <p:nvSpPr>
          <p:cNvPr id="187" name="Google Shape;187;p6"/>
          <p:cNvSpPr txBox="1"/>
          <p:nvPr/>
        </p:nvSpPr>
        <p:spPr>
          <a:xfrm>
            <a:off x="5447982" y="5641759"/>
            <a:ext cx="572658" cy="451559"/>
          </a:xfrm>
          <a:prstGeom prst="rect">
            <a:avLst/>
          </a:prstGeom>
          <a:noFill/>
          <a:ln>
            <a:noFill/>
          </a:ln>
        </p:spPr>
        <p:txBody>
          <a:bodyPr anchorCtr="0" anchor="t" bIns="0" lIns="0" spcFirstLastPara="1" rIns="0" wrap="square" tIns="15000">
            <a:spAutoFit/>
          </a:bodyPr>
          <a:lstStyle/>
          <a:p>
            <a:pPr indent="0" lvl="0" marL="0" marR="0" rtl="0" algn="ctr">
              <a:spcBef>
                <a:spcPts val="0"/>
              </a:spcBef>
              <a:spcAft>
                <a:spcPts val="0"/>
              </a:spcAft>
              <a:buNone/>
            </a:pPr>
            <a:r>
              <a:rPr b="1" lang="es-ES" sz="1418">
                <a:solidFill>
                  <a:schemeClr val="dk1"/>
                </a:solidFill>
                <a:latin typeface="Courier New"/>
                <a:ea typeface="Courier New"/>
                <a:cs typeface="Courier New"/>
                <a:sym typeface="Courier New"/>
              </a:rPr>
              <a:t>6, 8,</a:t>
            </a:r>
            <a:endParaRPr sz="1418">
              <a:solidFill>
                <a:schemeClr val="dk1"/>
              </a:solidFill>
              <a:latin typeface="Courier New"/>
              <a:ea typeface="Courier New"/>
              <a:cs typeface="Courier New"/>
              <a:sym typeface="Courier New"/>
            </a:endParaRPr>
          </a:p>
          <a:p>
            <a:pPr indent="0" lvl="0" marL="2252" marR="0" rtl="0" algn="ctr">
              <a:spcBef>
                <a:spcPts val="0"/>
              </a:spcBef>
              <a:spcAft>
                <a:spcPts val="0"/>
              </a:spcAft>
              <a:buNone/>
            </a:pPr>
            <a:r>
              <a:rPr b="1" lang="es-ES" sz="1418">
                <a:solidFill>
                  <a:schemeClr val="dk1"/>
                </a:solidFill>
                <a:latin typeface="Courier New"/>
                <a:ea typeface="Courier New"/>
                <a:cs typeface="Courier New"/>
                <a:sym typeface="Courier New"/>
              </a:rPr>
              <a:t>10]</a:t>
            </a:r>
            <a:endParaRPr sz="1418">
              <a:solidFill>
                <a:schemeClr val="dk1"/>
              </a:solidFill>
              <a:latin typeface="Courier New"/>
              <a:ea typeface="Courier New"/>
              <a:cs typeface="Courier New"/>
              <a:sym typeface="Courier New"/>
            </a:endParaRPr>
          </a:p>
        </p:txBody>
      </p:sp>
      <p:sp>
        <p:nvSpPr>
          <p:cNvPr id="188" name="Google Shape;188;p6"/>
          <p:cNvSpPr/>
          <p:nvPr/>
        </p:nvSpPr>
        <p:spPr>
          <a:xfrm>
            <a:off x="81372" y="230162"/>
            <a:ext cx="425090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000">
                <a:solidFill>
                  <a:srgbClr val="BDD1F9"/>
                </a:solidFill>
                <a:latin typeface="Arial"/>
                <a:ea typeface="Arial"/>
                <a:cs typeface="Arial"/>
                <a:sym typeface="Arial"/>
              </a:rPr>
              <a:t>Acción “count"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7"/>
          <p:cNvSpPr txBox="1"/>
          <p:nvPr>
            <p:ph idx="10" type="dt"/>
          </p:nvPr>
        </p:nvSpPr>
        <p:spPr>
          <a:xfrm>
            <a:off x="0" y="833835"/>
            <a:ext cx="0" cy="8656216"/>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Máster en Big Data y Data Science</a:t>
            </a:r>
            <a:endParaRPr/>
          </a:p>
        </p:txBody>
      </p:sp>
      <p:sp>
        <p:nvSpPr>
          <p:cNvPr id="194" name="Google Shape;194;p7"/>
          <p:cNvSpPr txBox="1"/>
          <p:nvPr>
            <p:ph idx="11" type="ftr"/>
          </p:nvPr>
        </p:nvSpPr>
        <p:spPr>
          <a:xfrm>
            <a:off x="0" y="833835"/>
            <a:ext cx="0" cy="4809009"/>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Ecosistema Spark</a:t>
            </a:r>
            <a:endParaRPr/>
          </a:p>
        </p:txBody>
      </p:sp>
      <p:sp>
        <p:nvSpPr>
          <p:cNvPr id="195" name="Google Shape;195;p7"/>
          <p:cNvSpPr txBox="1"/>
          <p:nvPr>
            <p:ph idx="12" type="sldNum"/>
          </p:nvPr>
        </p:nvSpPr>
        <p:spPr>
          <a:xfrm>
            <a:off x="0" y="833835"/>
            <a:ext cx="0" cy="656182"/>
          </a:xfrm>
          <a:prstGeom prst="rect">
            <a:avLst/>
          </a:prstGeom>
          <a:noFill/>
          <a:ln>
            <a:noFill/>
          </a:ln>
        </p:spPr>
        <p:txBody>
          <a:bodyPr anchorCtr="0" anchor="t" bIns="0" lIns="0" spcFirstLastPara="1" rIns="0" wrap="square" tIns="1500">
            <a:spAutoFit/>
          </a:bodyPr>
          <a:lstStyle/>
          <a:p>
            <a:pPr indent="0" lvl="0" marL="45030" rtl="0" algn="l">
              <a:spcBef>
                <a:spcPts val="0"/>
              </a:spcBef>
              <a:spcAft>
                <a:spcPts val="0"/>
              </a:spcAft>
              <a:buNone/>
            </a:pPr>
            <a:r>
              <a:rPr lang="es-ES"/>
              <a:t>42</a:t>
            </a:r>
            <a:endParaRPr/>
          </a:p>
        </p:txBody>
      </p:sp>
      <p:sp>
        <p:nvSpPr>
          <p:cNvPr id="196" name="Google Shape;196;p7"/>
          <p:cNvSpPr txBox="1"/>
          <p:nvPr/>
        </p:nvSpPr>
        <p:spPr>
          <a:xfrm>
            <a:off x="527050" y="1452410"/>
            <a:ext cx="8236368" cy="778016"/>
          </a:xfrm>
          <a:prstGeom prst="rect">
            <a:avLst/>
          </a:prstGeom>
          <a:noFill/>
          <a:ln>
            <a:noFill/>
          </a:ln>
        </p:spPr>
        <p:txBody>
          <a:bodyPr anchorCtr="0" anchor="t" bIns="0" lIns="0" spcFirstLastPara="1" rIns="0" wrap="square" tIns="59275">
            <a:spAutoFit/>
          </a:bodyPr>
          <a:lstStyle/>
          <a:p>
            <a:pPr indent="-378255" lvl="0" marL="393265" marR="6004" rtl="0" algn="l">
              <a:lnSpc>
                <a:spcPct val="100464"/>
              </a:lnSpc>
              <a:spcBef>
                <a:spcPts val="0"/>
              </a:spcBef>
              <a:spcAft>
                <a:spcPts val="0"/>
              </a:spcAft>
              <a:buClr>
                <a:srgbClr val="89B833"/>
              </a:buClr>
              <a:buSzPts val="1655"/>
              <a:buFont typeface="Noto Sans Symbols"/>
              <a:buChar char="⮚"/>
            </a:pPr>
            <a:r>
              <a:rPr lang="es-ES" sz="2800">
                <a:solidFill>
                  <a:schemeClr val="dk1"/>
                </a:solidFill>
                <a:latin typeface="Arial"/>
                <a:ea typeface="Arial"/>
                <a:cs typeface="Arial"/>
                <a:sym typeface="Arial"/>
              </a:rPr>
              <a:t>Agrega todos los elementos del RDD </a:t>
            </a:r>
            <a:r>
              <a:rPr b="1" lang="es-ES" sz="2800">
                <a:solidFill>
                  <a:schemeClr val="dk1"/>
                </a:solidFill>
                <a:latin typeface="Arial"/>
                <a:ea typeface="Arial"/>
                <a:cs typeface="Arial"/>
                <a:sym typeface="Arial"/>
              </a:rPr>
              <a:t>por pares </a:t>
            </a:r>
            <a:r>
              <a:rPr lang="es-ES" sz="2800">
                <a:solidFill>
                  <a:schemeClr val="dk1"/>
                </a:solidFill>
                <a:latin typeface="Arial"/>
                <a:ea typeface="Arial"/>
                <a:cs typeface="Arial"/>
                <a:sym typeface="Arial"/>
              </a:rPr>
              <a:t>hasta  obtener un único valor (expresión </a:t>
            </a:r>
            <a:r>
              <a:rPr b="1" lang="es-ES" sz="2800">
                <a:solidFill>
                  <a:schemeClr val="dk1"/>
                </a:solidFill>
                <a:latin typeface="Arial"/>
                <a:ea typeface="Arial"/>
                <a:cs typeface="Arial"/>
                <a:sym typeface="Arial"/>
              </a:rPr>
              <a:t>lambda</a:t>
            </a:r>
            <a:r>
              <a:rPr lang="es-E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97" name="Google Shape;197;p7"/>
          <p:cNvSpPr txBox="1"/>
          <p:nvPr/>
        </p:nvSpPr>
        <p:spPr>
          <a:xfrm>
            <a:off x="374650" y="4384789"/>
            <a:ext cx="9432720" cy="2060479"/>
          </a:xfrm>
          <a:prstGeom prst="rect">
            <a:avLst/>
          </a:prstGeom>
          <a:noFill/>
          <a:ln>
            <a:noFill/>
          </a:ln>
        </p:spPr>
        <p:txBody>
          <a:bodyPr anchorCtr="0" anchor="t" bIns="0" lIns="0" spcFirstLastPara="1" rIns="0" wrap="square" tIns="80300">
            <a:spAutoFit/>
          </a:bodyPr>
          <a:lstStyle/>
          <a:p>
            <a:pPr indent="-378255" lvl="0" marL="393265" marR="0" rtl="0" algn="l">
              <a:spcBef>
                <a:spcPts val="0"/>
              </a:spcBef>
              <a:spcAft>
                <a:spcPts val="0"/>
              </a:spcAft>
              <a:buClr>
                <a:srgbClr val="89B833"/>
              </a:buClr>
              <a:buSzPts val="1536"/>
              <a:buFont typeface="Noto Sans Symbols"/>
              <a:buChar char="⮚"/>
            </a:pPr>
            <a:r>
              <a:rPr lang="es-ES" sz="2600">
                <a:solidFill>
                  <a:schemeClr val="dk1"/>
                </a:solidFill>
                <a:latin typeface="Arial"/>
                <a:ea typeface="Arial"/>
                <a:cs typeface="Arial"/>
                <a:sym typeface="Arial"/>
              </a:rPr>
              <a:t>Resultado: </a:t>
            </a:r>
            <a:r>
              <a:rPr lang="es-ES" sz="2600">
                <a:solidFill>
                  <a:schemeClr val="dk1"/>
                </a:solidFill>
                <a:latin typeface="Noto Sans Symbols"/>
                <a:ea typeface="Noto Sans Symbols"/>
                <a:cs typeface="Noto Sans Symbols"/>
                <a:sym typeface="Noto Sans Symbols"/>
              </a:rPr>
              <a:t>🡪</a:t>
            </a:r>
            <a:r>
              <a:rPr lang="es-ES" sz="2600">
                <a:solidFill>
                  <a:schemeClr val="dk1"/>
                </a:solidFill>
                <a:latin typeface="Times New Roman"/>
                <a:ea typeface="Times New Roman"/>
                <a:cs typeface="Times New Roman"/>
                <a:sym typeface="Times New Roman"/>
              </a:rPr>
              <a:t> </a:t>
            </a:r>
            <a:r>
              <a:rPr lang="es-ES" sz="2600">
                <a:solidFill>
                  <a:schemeClr val="dk1"/>
                </a:solidFill>
                <a:latin typeface="Arial"/>
                <a:ea typeface="Arial"/>
                <a:cs typeface="Arial"/>
                <a:sym typeface="Arial"/>
              </a:rPr>
              <a:t>15</a:t>
            </a:r>
            <a:endParaRPr sz="2600">
              <a:solidFill>
                <a:schemeClr val="dk1"/>
              </a:solidFill>
              <a:latin typeface="Arial"/>
              <a:ea typeface="Arial"/>
              <a:cs typeface="Arial"/>
              <a:sym typeface="Arial"/>
            </a:endParaRPr>
          </a:p>
          <a:p>
            <a:pPr indent="-378255" lvl="0" marL="393265" marR="0" rtl="0" algn="l">
              <a:spcBef>
                <a:spcPts val="520"/>
              </a:spcBef>
              <a:spcAft>
                <a:spcPts val="0"/>
              </a:spcAft>
              <a:buClr>
                <a:srgbClr val="89B833"/>
              </a:buClr>
              <a:buSzPts val="1536"/>
              <a:buFont typeface="Noto Sans Symbols"/>
              <a:buChar char="⮚"/>
            </a:pPr>
            <a:r>
              <a:rPr lang="es-ES" sz="2600">
                <a:solidFill>
                  <a:schemeClr val="dk1"/>
                </a:solidFill>
                <a:latin typeface="Arial"/>
                <a:ea typeface="Arial"/>
                <a:cs typeface="Arial"/>
                <a:sym typeface="Arial"/>
              </a:rPr>
              <a:t>La función que se pasa a reduce debe:</a:t>
            </a:r>
            <a:endParaRPr/>
          </a:p>
          <a:p>
            <a:pPr indent="-324968" lvl="1" marL="771521" marR="0" rtl="0" algn="l">
              <a:spcBef>
                <a:spcPts val="443"/>
              </a:spcBef>
              <a:spcAft>
                <a:spcPts val="0"/>
              </a:spcAft>
              <a:buClr>
                <a:srgbClr val="539E39"/>
              </a:buClr>
              <a:buSzPts val="1537"/>
              <a:buFont typeface="Noto Sans Symbols"/>
              <a:buChar char="⮚"/>
            </a:pPr>
            <a:r>
              <a:rPr b="0" i="0" lang="es-ES" sz="2246" u="none" cap="none" strike="noStrike">
                <a:solidFill>
                  <a:schemeClr val="dk1"/>
                </a:solidFill>
                <a:latin typeface="Arial"/>
                <a:ea typeface="Arial"/>
                <a:cs typeface="Arial"/>
                <a:sym typeface="Arial"/>
              </a:rPr>
              <a:t>Recibir dos argumentos y devolver uno </a:t>
            </a:r>
            <a:r>
              <a:rPr b="1" i="0" lang="es-ES" sz="2246" u="none" cap="none" strike="noStrike">
                <a:solidFill>
                  <a:schemeClr val="dk1"/>
                </a:solidFill>
                <a:latin typeface="Arial"/>
                <a:ea typeface="Arial"/>
                <a:cs typeface="Arial"/>
                <a:sym typeface="Arial"/>
              </a:rPr>
              <a:t>de tipo compatible</a:t>
            </a:r>
            <a:endParaRPr b="0" i="0" sz="2246" u="none" cap="none" strike="noStrike">
              <a:solidFill>
                <a:schemeClr val="dk1"/>
              </a:solidFill>
              <a:latin typeface="Arial"/>
              <a:ea typeface="Arial"/>
              <a:cs typeface="Arial"/>
              <a:sym typeface="Arial"/>
            </a:endParaRPr>
          </a:p>
          <a:p>
            <a:pPr indent="-324219" lvl="1" marL="770770" marR="6004" rtl="0" algn="l">
              <a:lnSpc>
                <a:spcPct val="107880"/>
              </a:lnSpc>
              <a:spcBef>
                <a:spcPts val="751"/>
              </a:spcBef>
              <a:spcAft>
                <a:spcPts val="0"/>
              </a:spcAft>
              <a:buClr>
                <a:srgbClr val="539E39"/>
              </a:buClr>
              <a:buSzPts val="1537"/>
              <a:buFont typeface="Noto Sans Symbols"/>
              <a:buChar char="⮚"/>
            </a:pPr>
            <a:r>
              <a:rPr b="0" i="0" lang="es-ES" sz="2246" u="none" cap="none" strike="noStrike">
                <a:solidFill>
                  <a:schemeClr val="dk1"/>
                </a:solidFill>
                <a:latin typeface="Arial"/>
                <a:ea typeface="Arial"/>
                <a:cs typeface="Arial"/>
                <a:sym typeface="Arial"/>
              </a:rPr>
              <a:t>Operación debe ser conmutativa y asociativa, de forma que se pueda calcular bien el  paralelo (workers)</a:t>
            </a:r>
            <a:endParaRPr b="0" i="0" sz="2246" u="none" cap="none" strike="noStrike">
              <a:solidFill>
                <a:schemeClr val="dk1"/>
              </a:solidFill>
              <a:latin typeface="Arial"/>
              <a:ea typeface="Arial"/>
              <a:cs typeface="Arial"/>
              <a:sym typeface="Arial"/>
            </a:endParaRPr>
          </a:p>
        </p:txBody>
      </p:sp>
      <p:sp>
        <p:nvSpPr>
          <p:cNvPr id="198" name="Google Shape;198;p7"/>
          <p:cNvSpPr txBox="1"/>
          <p:nvPr/>
        </p:nvSpPr>
        <p:spPr>
          <a:xfrm>
            <a:off x="927435" y="2708389"/>
            <a:ext cx="8171072" cy="1127415"/>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5500">
            <a:spAutoFit/>
          </a:bodyPr>
          <a:lstStyle/>
          <a:p>
            <a:pPr indent="0" lvl="0" marL="107322" marR="0" rtl="0" algn="l">
              <a:spcBef>
                <a:spcPts val="0"/>
              </a:spcBef>
              <a:spcAft>
                <a:spcPts val="0"/>
              </a:spcAft>
              <a:buNone/>
            </a:pPr>
            <a:r>
              <a:rPr b="1" lang="es-ES" sz="1891">
                <a:solidFill>
                  <a:schemeClr val="dk1"/>
                </a:solidFill>
                <a:latin typeface="Courier New"/>
                <a:ea typeface="Courier New"/>
                <a:cs typeface="Courier New"/>
                <a:sym typeface="Courier New"/>
              </a:rPr>
              <a:t>numeros = sc.parallelize([1,2,3,4,5])</a:t>
            </a:r>
            <a:endParaRPr sz="1891">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2127">
              <a:solidFill>
                <a:schemeClr val="dk1"/>
              </a:solidFill>
              <a:latin typeface="Courier New"/>
              <a:ea typeface="Courier New"/>
              <a:cs typeface="Courier New"/>
              <a:sym typeface="Courier New"/>
            </a:endParaRPr>
          </a:p>
          <a:p>
            <a:pPr indent="0" lvl="0" marL="107322" marR="0" rtl="0" algn="l">
              <a:spcBef>
                <a:spcPts val="1519"/>
              </a:spcBef>
              <a:spcAft>
                <a:spcPts val="0"/>
              </a:spcAft>
              <a:buNone/>
            </a:pPr>
            <a:r>
              <a:rPr b="1" lang="es-ES" sz="1891">
                <a:solidFill>
                  <a:schemeClr val="dk1"/>
                </a:solidFill>
                <a:latin typeface="Courier New"/>
                <a:ea typeface="Courier New"/>
                <a:cs typeface="Courier New"/>
                <a:sym typeface="Courier New"/>
              </a:rPr>
              <a:t>print(numeros.reduce(lambda elem1,elem2: elem1+elem2))</a:t>
            </a:r>
            <a:endParaRPr sz="1891">
              <a:solidFill>
                <a:schemeClr val="dk1"/>
              </a:solidFill>
              <a:latin typeface="Courier New"/>
              <a:ea typeface="Courier New"/>
              <a:cs typeface="Courier New"/>
              <a:sym typeface="Courier New"/>
            </a:endParaRPr>
          </a:p>
        </p:txBody>
      </p:sp>
      <p:sp>
        <p:nvSpPr>
          <p:cNvPr id="199" name="Google Shape;199;p7"/>
          <p:cNvSpPr/>
          <p:nvPr/>
        </p:nvSpPr>
        <p:spPr>
          <a:xfrm>
            <a:off x="81372" y="230162"/>
            <a:ext cx="425090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000">
                <a:solidFill>
                  <a:srgbClr val="BDD1F9"/>
                </a:solidFill>
                <a:latin typeface="Arial"/>
                <a:ea typeface="Arial"/>
                <a:cs typeface="Arial"/>
                <a:sym typeface="Arial"/>
              </a:rPr>
              <a:t>Acción “reduce"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8"/>
          <p:cNvSpPr txBox="1"/>
          <p:nvPr>
            <p:ph idx="10" type="dt"/>
          </p:nvPr>
        </p:nvSpPr>
        <p:spPr>
          <a:xfrm>
            <a:off x="0" y="833835"/>
            <a:ext cx="0" cy="8656216"/>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Máster en Big Data y Data Science</a:t>
            </a:r>
            <a:endParaRPr/>
          </a:p>
        </p:txBody>
      </p:sp>
      <p:sp>
        <p:nvSpPr>
          <p:cNvPr id="205" name="Google Shape;205;p8"/>
          <p:cNvSpPr txBox="1"/>
          <p:nvPr>
            <p:ph idx="11" type="ftr"/>
          </p:nvPr>
        </p:nvSpPr>
        <p:spPr>
          <a:xfrm>
            <a:off x="0" y="833835"/>
            <a:ext cx="0" cy="4809009"/>
          </a:xfrm>
          <a:prstGeom prst="rect">
            <a:avLst/>
          </a:prstGeom>
          <a:noFill/>
          <a:ln>
            <a:noFill/>
          </a:ln>
        </p:spPr>
        <p:txBody>
          <a:bodyPr anchorCtr="0" anchor="t" bIns="0" lIns="0" spcFirstLastPara="1" rIns="0" wrap="square" tIns="0">
            <a:spAutoFit/>
          </a:bodyPr>
          <a:lstStyle/>
          <a:p>
            <a:pPr indent="0" lvl="0" marL="15010" rtl="0" algn="l">
              <a:lnSpc>
                <a:spcPct val="117619"/>
              </a:lnSpc>
              <a:spcBef>
                <a:spcPts val="0"/>
              </a:spcBef>
              <a:spcAft>
                <a:spcPts val="0"/>
              </a:spcAft>
              <a:buNone/>
            </a:pPr>
            <a:r>
              <a:rPr lang="es-ES"/>
              <a:t>Ecosistema Spark</a:t>
            </a:r>
            <a:endParaRPr/>
          </a:p>
        </p:txBody>
      </p:sp>
      <p:sp>
        <p:nvSpPr>
          <p:cNvPr id="206" name="Google Shape;206;p8"/>
          <p:cNvSpPr txBox="1"/>
          <p:nvPr>
            <p:ph idx="12" type="sldNum"/>
          </p:nvPr>
        </p:nvSpPr>
        <p:spPr>
          <a:xfrm>
            <a:off x="0" y="833835"/>
            <a:ext cx="0" cy="656182"/>
          </a:xfrm>
          <a:prstGeom prst="rect">
            <a:avLst/>
          </a:prstGeom>
          <a:noFill/>
          <a:ln>
            <a:noFill/>
          </a:ln>
        </p:spPr>
        <p:txBody>
          <a:bodyPr anchorCtr="0" anchor="t" bIns="0" lIns="0" spcFirstLastPara="1" rIns="0" wrap="square" tIns="1500">
            <a:spAutoFit/>
          </a:bodyPr>
          <a:lstStyle/>
          <a:p>
            <a:pPr indent="0" lvl="0" marL="45030" rtl="0" algn="l">
              <a:spcBef>
                <a:spcPts val="0"/>
              </a:spcBef>
              <a:spcAft>
                <a:spcPts val="0"/>
              </a:spcAft>
              <a:buNone/>
            </a:pPr>
            <a:r>
              <a:rPr lang="es-ES"/>
              <a:t>43</a:t>
            </a:r>
            <a:endParaRPr/>
          </a:p>
        </p:txBody>
      </p:sp>
      <p:sp>
        <p:nvSpPr>
          <p:cNvPr id="207" name="Google Shape;207;p8"/>
          <p:cNvSpPr txBox="1"/>
          <p:nvPr/>
        </p:nvSpPr>
        <p:spPr>
          <a:xfrm>
            <a:off x="403190" y="1373170"/>
            <a:ext cx="2468508" cy="451752"/>
          </a:xfrm>
          <a:prstGeom prst="rect">
            <a:avLst/>
          </a:prstGeom>
          <a:noFill/>
          <a:ln>
            <a:noFill/>
          </a:ln>
        </p:spPr>
        <p:txBody>
          <a:bodyPr anchorCtr="0" anchor="t" bIns="0" lIns="0" spcFirstLastPara="1" rIns="0" wrap="square" tIns="15000">
            <a:spAutoFit/>
          </a:bodyPr>
          <a:lstStyle/>
          <a:p>
            <a:pPr indent="-378255" lvl="0" marL="393265" marR="0" rtl="0" algn="l">
              <a:spcBef>
                <a:spcPts val="0"/>
              </a:spcBef>
              <a:spcAft>
                <a:spcPts val="0"/>
              </a:spcAft>
              <a:buClr>
                <a:srgbClr val="89B833"/>
              </a:buClr>
              <a:buSzPts val="1714"/>
              <a:buFont typeface="Noto Sans Symbols"/>
              <a:buChar char="⮚"/>
            </a:pPr>
            <a:r>
              <a:rPr lang="es-ES" sz="2837">
                <a:solidFill>
                  <a:schemeClr val="dk1"/>
                </a:solidFill>
                <a:latin typeface="Arial"/>
                <a:ea typeface="Arial"/>
                <a:cs typeface="Arial"/>
                <a:sym typeface="Arial"/>
              </a:rPr>
              <a:t>Otro ejemplo</a:t>
            </a:r>
            <a:endParaRPr sz="2837">
              <a:solidFill>
                <a:schemeClr val="dk1"/>
              </a:solidFill>
              <a:latin typeface="Arial"/>
              <a:ea typeface="Arial"/>
              <a:cs typeface="Arial"/>
              <a:sym typeface="Arial"/>
            </a:endParaRPr>
          </a:p>
        </p:txBody>
      </p:sp>
      <p:sp>
        <p:nvSpPr>
          <p:cNvPr id="208" name="Google Shape;208;p8"/>
          <p:cNvSpPr txBox="1"/>
          <p:nvPr/>
        </p:nvSpPr>
        <p:spPr>
          <a:xfrm>
            <a:off x="813580" y="5109648"/>
            <a:ext cx="8222108" cy="1978562"/>
          </a:xfrm>
          <a:prstGeom prst="rect">
            <a:avLst/>
          </a:prstGeom>
          <a:noFill/>
          <a:ln>
            <a:noFill/>
          </a:ln>
        </p:spPr>
        <p:txBody>
          <a:bodyPr anchorCtr="0" anchor="t" bIns="0" lIns="0" spcFirstLastPara="1" rIns="0" wrap="square" tIns="120075">
            <a:spAutoFit/>
          </a:bodyPr>
          <a:lstStyle/>
          <a:p>
            <a:pPr indent="-378255" lvl="0" marL="393265" marR="0" rtl="0" algn="l">
              <a:spcBef>
                <a:spcPts val="0"/>
              </a:spcBef>
              <a:spcAft>
                <a:spcPts val="0"/>
              </a:spcAft>
              <a:buClr>
                <a:srgbClr val="89B833"/>
              </a:buClr>
              <a:buSzPts val="1714"/>
              <a:buFont typeface="Noto Sans Symbols"/>
              <a:buChar char="⮚"/>
            </a:pPr>
            <a:r>
              <a:rPr lang="es-ES" sz="2837">
                <a:solidFill>
                  <a:schemeClr val="dk1"/>
                </a:solidFill>
                <a:latin typeface="Arial"/>
                <a:ea typeface="Arial"/>
                <a:cs typeface="Arial"/>
                <a:sym typeface="Arial"/>
              </a:rPr>
              <a:t>Resultado: “hola-que-tal-bien”</a:t>
            </a:r>
            <a:endParaRPr sz="2837">
              <a:solidFill>
                <a:schemeClr val="dk1"/>
              </a:solidFill>
              <a:latin typeface="Arial"/>
              <a:ea typeface="Arial"/>
              <a:cs typeface="Arial"/>
              <a:sym typeface="Arial"/>
            </a:endParaRPr>
          </a:p>
          <a:p>
            <a:pPr indent="-378255" lvl="0" marL="393265" marR="0" rtl="0" algn="l">
              <a:spcBef>
                <a:spcPts val="833"/>
              </a:spcBef>
              <a:spcAft>
                <a:spcPts val="0"/>
              </a:spcAft>
              <a:buClr>
                <a:srgbClr val="89B833"/>
              </a:buClr>
              <a:buSzPts val="1714"/>
              <a:buFont typeface="Noto Sans Symbols"/>
              <a:buChar char="⮚"/>
            </a:pPr>
            <a:r>
              <a:rPr lang="es-ES" sz="2837">
                <a:solidFill>
                  <a:schemeClr val="dk1"/>
                </a:solidFill>
                <a:latin typeface="Arial"/>
                <a:ea typeface="Arial"/>
                <a:cs typeface="Arial"/>
                <a:sym typeface="Arial"/>
              </a:rPr>
              <a:t>¿Tiene sentido esta operación?</a:t>
            </a:r>
            <a:endParaRPr sz="2837">
              <a:solidFill>
                <a:schemeClr val="dk1"/>
              </a:solidFill>
              <a:latin typeface="Arial"/>
              <a:ea typeface="Arial"/>
              <a:cs typeface="Arial"/>
              <a:sym typeface="Arial"/>
            </a:endParaRPr>
          </a:p>
          <a:p>
            <a:pPr indent="-324968" lvl="1" marL="771521" marR="0" rtl="0" algn="l">
              <a:spcBef>
                <a:spcPts val="721"/>
              </a:spcBef>
              <a:spcAft>
                <a:spcPts val="0"/>
              </a:spcAft>
              <a:buClr>
                <a:srgbClr val="539E39"/>
              </a:buClr>
              <a:buSzPts val="1655"/>
              <a:buFont typeface="Noto Sans Symbols"/>
              <a:buChar char="⮚"/>
            </a:pPr>
            <a:r>
              <a:rPr b="0" i="0" lang="es-ES" sz="2364" u="none" cap="none" strike="noStrike">
                <a:solidFill>
                  <a:schemeClr val="dk1"/>
                </a:solidFill>
                <a:latin typeface="Arial"/>
                <a:ea typeface="Arial"/>
                <a:cs typeface="Arial"/>
                <a:sym typeface="Arial"/>
              </a:rPr>
              <a:t>No del todo. Aquí ha salido bien pero no es conmutativa</a:t>
            </a:r>
            <a:endParaRPr b="0" i="0" sz="2364" u="none" cap="none" strike="noStrike">
              <a:solidFill>
                <a:schemeClr val="dk1"/>
              </a:solidFill>
              <a:latin typeface="Arial"/>
              <a:ea typeface="Arial"/>
              <a:cs typeface="Arial"/>
              <a:sym typeface="Arial"/>
            </a:endParaRPr>
          </a:p>
          <a:p>
            <a:pPr indent="-324968" lvl="1" marL="771521" marR="0" rtl="0" algn="l">
              <a:spcBef>
                <a:spcPts val="542"/>
              </a:spcBef>
              <a:spcAft>
                <a:spcPts val="0"/>
              </a:spcAft>
              <a:buClr>
                <a:srgbClr val="539E39"/>
              </a:buClr>
              <a:buSzPts val="1655"/>
              <a:buFont typeface="Noto Sans Symbols"/>
              <a:buChar char="⮚"/>
            </a:pPr>
            <a:r>
              <a:rPr b="0" i="0" lang="es-ES" sz="2364" u="none" cap="none" strike="noStrike">
                <a:solidFill>
                  <a:schemeClr val="dk1"/>
                </a:solidFill>
                <a:latin typeface="Arial"/>
                <a:ea typeface="Arial"/>
                <a:cs typeface="Arial"/>
                <a:sym typeface="Arial"/>
              </a:rPr>
              <a:t>Lo veremos mejor más adelante con reduceByKey()</a:t>
            </a:r>
            <a:endParaRPr b="0" i="0" sz="2364" u="none" cap="none" strike="noStrike">
              <a:solidFill>
                <a:schemeClr val="dk1"/>
              </a:solidFill>
              <a:latin typeface="Arial"/>
              <a:ea typeface="Arial"/>
              <a:cs typeface="Arial"/>
              <a:sym typeface="Arial"/>
            </a:endParaRPr>
          </a:p>
        </p:txBody>
      </p:sp>
      <p:sp>
        <p:nvSpPr>
          <p:cNvPr id="209" name="Google Shape;209;p8"/>
          <p:cNvSpPr txBox="1"/>
          <p:nvPr/>
        </p:nvSpPr>
        <p:spPr>
          <a:xfrm>
            <a:off x="762394" y="2171736"/>
            <a:ext cx="9305880" cy="2699897"/>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5500">
            <a:spAutoFit/>
          </a:bodyPr>
          <a:lstStyle/>
          <a:p>
            <a:pPr indent="0" lvl="0" marL="107322" marR="0" rtl="0" algn="l">
              <a:spcBef>
                <a:spcPts val="0"/>
              </a:spcBef>
              <a:spcAft>
                <a:spcPts val="0"/>
              </a:spcAft>
              <a:buNone/>
            </a:pPr>
            <a:r>
              <a:rPr b="1" lang="es-ES" sz="1891">
                <a:solidFill>
                  <a:schemeClr val="dk1"/>
                </a:solidFill>
                <a:latin typeface="Courier New"/>
                <a:ea typeface="Courier New"/>
                <a:cs typeface="Courier New"/>
                <a:sym typeface="Courier New"/>
              </a:rPr>
              <a:t>palabras = sc.parallelize(['HOLA', 'Que', 'TAL', 'Bien'])</a:t>
            </a:r>
            <a:endParaRPr sz="1891">
              <a:solidFill>
                <a:schemeClr val="dk1"/>
              </a:solidFill>
              <a:latin typeface="Courier New"/>
              <a:ea typeface="Courier New"/>
              <a:cs typeface="Courier New"/>
              <a:sym typeface="Courier New"/>
            </a:endParaRPr>
          </a:p>
          <a:p>
            <a:pPr indent="0" lvl="0" marL="107322" marR="371501" rtl="0" algn="l">
              <a:lnSpc>
                <a:spcPct val="272800"/>
              </a:lnSpc>
              <a:spcBef>
                <a:spcPts val="6"/>
              </a:spcBef>
              <a:spcAft>
                <a:spcPts val="0"/>
              </a:spcAft>
              <a:buNone/>
            </a:pPr>
            <a:r>
              <a:rPr b="1" lang="es-ES" sz="1891">
                <a:solidFill>
                  <a:schemeClr val="dk1"/>
                </a:solidFill>
                <a:latin typeface="Courier New"/>
                <a:ea typeface="Courier New"/>
                <a:cs typeface="Courier New"/>
                <a:sym typeface="Courier New"/>
              </a:rPr>
              <a:t>pal_minus = palabras.map(lambda elemento: elemento.lower())  print(pal_minus.reduce(lambda elem1,elem2: elem1+ "-" + elem2))</a:t>
            </a:r>
            <a:endParaRPr sz="1891">
              <a:solidFill>
                <a:schemeClr val="dk1"/>
              </a:solidFill>
              <a:latin typeface="Courier New"/>
              <a:ea typeface="Courier New"/>
              <a:cs typeface="Courier New"/>
              <a:sym typeface="Courier New"/>
            </a:endParaRPr>
          </a:p>
        </p:txBody>
      </p:sp>
      <p:sp>
        <p:nvSpPr>
          <p:cNvPr id="210" name="Google Shape;210;p8"/>
          <p:cNvSpPr/>
          <p:nvPr/>
        </p:nvSpPr>
        <p:spPr>
          <a:xfrm>
            <a:off x="81372" y="230162"/>
            <a:ext cx="425090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000">
                <a:solidFill>
                  <a:srgbClr val="BDD1F9"/>
                </a:solidFill>
                <a:latin typeface="Arial"/>
                <a:ea typeface="Arial"/>
                <a:cs typeface="Arial"/>
                <a:sym typeface="Arial"/>
              </a:rPr>
              <a:t>Acción “reduce"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9"/>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br>
              <a:rPr lang="es-ES"/>
            </a:br>
            <a:endParaRPr/>
          </a:p>
        </p:txBody>
      </p:sp>
      <p:sp>
        <p:nvSpPr>
          <p:cNvPr id="216" name="Google Shape;216;p9"/>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7" name="Google Shape;217;p9"/>
          <p:cNvSpPr txBox="1"/>
          <p:nvPr/>
        </p:nvSpPr>
        <p:spPr>
          <a:xfrm>
            <a:off x="10280650" y="7089775"/>
            <a:ext cx="42013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1" i="0" lang="es-ES" sz="900" u="none" cap="none" strike="noStrike">
                <a:solidFill>
                  <a:srgbClr val="000000"/>
                </a:solidFill>
                <a:latin typeface="Arial"/>
                <a:ea typeface="Arial"/>
                <a:cs typeface="Arial"/>
                <a:sym typeface="Arial"/>
              </a:rPr>
              <a:t>‹#›</a:t>
            </a:fld>
            <a:endParaRPr b="1" i="0" sz="900" u="none" cap="none" strike="noStrike">
              <a:solidFill>
                <a:srgbClr val="000000"/>
              </a:solidFill>
              <a:latin typeface="Arial"/>
              <a:ea typeface="Arial"/>
              <a:cs typeface="Arial"/>
              <a:sym typeface="Arial"/>
            </a:endParaRPr>
          </a:p>
        </p:txBody>
      </p:sp>
      <p:sp>
        <p:nvSpPr>
          <p:cNvPr id="218" name="Google Shape;218;p9"/>
          <p:cNvSpPr/>
          <p:nvPr/>
        </p:nvSpPr>
        <p:spPr>
          <a:xfrm>
            <a:off x="2127250" y="-317500"/>
            <a:ext cx="914400" cy="914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219" name="Google Shape;219;p9"/>
          <p:cNvSpPr txBox="1"/>
          <p:nvPr/>
        </p:nvSpPr>
        <p:spPr>
          <a:xfrm>
            <a:off x="475074" y="1206500"/>
            <a:ext cx="9805575" cy="666968"/>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5500">
            <a:spAutoFit/>
          </a:bodyPr>
          <a:lstStyle/>
          <a:p>
            <a:pPr indent="0" lvl="0" marL="107322" marR="0" rtl="0" algn="l">
              <a:spcBef>
                <a:spcPts val="0"/>
              </a:spcBef>
              <a:spcAft>
                <a:spcPts val="0"/>
              </a:spcAft>
              <a:buNone/>
            </a:pPr>
            <a:r>
              <a:rPr b="1" lang="es-ES" sz="2000">
                <a:solidFill>
                  <a:schemeClr val="dk1"/>
                </a:solidFill>
                <a:latin typeface="Courier New"/>
                <a:ea typeface="Courier New"/>
                <a:cs typeface="Courier New"/>
                <a:sym typeface="Courier New"/>
              </a:rPr>
              <a:t>palabras2 = sc.parallelize(['Como', 'te', 'encuentras', 'hoy'])</a:t>
            </a:r>
            <a:endParaRPr b="1" sz="2000">
              <a:solidFill>
                <a:schemeClr val="dk1"/>
              </a:solidFill>
              <a:latin typeface="Courier New"/>
              <a:ea typeface="Courier New"/>
              <a:cs typeface="Courier New"/>
              <a:sym typeface="Courier New"/>
            </a:endParaRPr>
          </a:p>
          <a:p>
            <a:pPr indent="0" lvl="0" marL="107322" marR="0" rtl="0" algn="l">
              <a:spcBef>
                <a:spcPts val="201"/>
              </a:spcBef>
              <a:spcAft>
                <a:spcPts val="0"/>
              </a:spcAft>
              <a:buNone/>
            </a:pPr>
            <a:r>
              <a:t/>
            </a:r>
            <a:endParaRPr sz="2000">
              <a:solidFill>
                <a:schemeClr val="dk1"/>
              </a:solidFill>
              <a:latin typeface="Courier New"/>
              <a:ea typeface="Courier New"/>
              <a:cs typeface="Courier New"/>
              <a:sym typeface="Courier New"/>
            </a:endParaRPr>
          </a:p>
        </p:txBody>
      </p:sp>
      <p:sp>
        <p:nvSpPr>
          <p:cNvPr id="220" name="Google Shape;220;p9"/>
          <p:cNvSpPr txBox="1"/>
          <p:nvPr/>
        </p:nvSpPr>
        <p:spPr>
          <a:xfrm>
            <a:off x="475074" y="2197100"/>
            <a:ext cx="9805573" cy="778016"/>
          </a:xfrm>
          <a:prstGeom prst="rect">
            <a:avLst/>
          </a:prstGeom>
          <a:noFill/>
          <a:ln>
            <a:noFill/>
          </a:ln>
        </p:spPr>
        <p:txBody>
          <a:bodyPr anchorCtr="0" anchor="t" bIns="0" lIns="0" spcFirstLastPara="1" rIns="0" wrap="square" tIns="59275">
            <a:spAutoFit/>
          </a:bodyPr>
          <a:lstStyle/>
          <a:p>
            <a:pPr indent="-378255" lvl="0" marL="393265" marR="6004" rtl="0" algn="l">
              <a:lnSpc>
                <a:spcPct val="127863"/>
              </a:lnSpc>
              <a:spcBef>
                <a:spcPts val="0"/>
              </a:spcBef>
              <a:spcAft>
                <a:spcPts val="0"/>
              </a:spcAft>
              <a:buClr>
                <a:srgbClr val="89B833"/>
              </a:buClr>
              <a:buSzPts val="1300"/>
              <a:buFont typeface="Noto Sans Symbols"/>
              <a:buChar char="⮚"/>
            </a:pPr>
            <a:r>
              <a:rPr lang="es-ES" sz="2200">
                <a:solidFill>
                  <a:schemeClr val="dk1"/>
                </a:solidFill>
                <a:latin typeface="Arial"/>
                <a:ea typeface="Arial"/>
                <a:cs typeface="Arial"/>
                <a:sym typeface="Arial"/>
              </a:rPr>
              <a:t>Función de reducción: palabra más larga (un poco más elaborada, </a:t>
            </a:r>
            <a:r>
              <a:rPr b="1" lang="es-ES" sz="2200">
                <a:solidFill>
                  <a:schemeClr val="dk1"/>
                </a:solidFill>
                <a:latin typeface="Arial"/>
                <a:ea typeface="Arial"/>
                <a:cs typeface="Arial"/>
                <a:sym typeface="Arial"/>
              </a:rPr>
              <a:t>no nos valdría lambda, tenemos que crearla</a:t>
            </a:r>
            <a:r>
              <a:rPr lang="es-ES" sz="2200">
                <a:solidFill>
                  <a:schemeClr val="dk1"/>
                </a:solidFill>
                <a:latin typeface="Arial"/>
                <a:ea typeface="Arial"/>
                <a:cs typeface="Arial"/>
                <a:sym typeface="Arial"/>
              </a:rPr>
              <a:t>):</a:t>
            </a:r>
            <a:endParaRPr sz="2200">
              <a:solidFill>
                <a:schemeClr val="dk1"/>
              </a:solidFill>
              <a:latin typeface="Arial"/>
              <a:ea typeface="Arial"/>
              <a:cs typeface="Arial"/>
              <a:sym typeface="Arial"/>
            </a:endParaRPr>
          </a:p>
        </p:txBody>
      </p:sp>
      <p:sp>
        <p:nvSpPr>
          <p:cNvPr id="221" name="Google Shape;221;p9"/>
          <p:cNvSpPr txBox="1"/>
          <p:nvPr/>
        </p:nvSpPr>
        <p:spPr>
          <a:xfrm>
            <a:off x="475075" y="3111500"/>
            <a:ext cx="9805574" cy="1872427"/>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5500">
            <a:spAutoFit/>
          </a:bodyPr>
          <a:lstStyle/>
          <a:p>
            <a:pPr indent="0" lvl="0" marL="107322" marR="371501" rtl="0" algn="l">
              <a:spcBef>
                <a:spcPts val="0"/>
              </a:spcBef>
              <a:spcAft>
                <a:spcPts val="0"/>
              </a:spcAft>
              <a:buNone/>
            </a:pPr>
            <a:r>
              <a:rPr b="1" lang="es-ES" sz="2000">
                <a:solidFill>
                  <a:schemeClr val="dk1"/>
                </a:solidFill>
                <a:latin typeface="Courier New"/>
                <a:ea typeface="Courier New"/>
                <a:cs typeface="Courier New"/>
                <a:sym typeface="Courier New"/>
              </a:rPr>
              <a:t>def cadena_larga(elem1, elem2):</a:t>
            </a:r>
            <a:endParaRPr/>
          </a:p>
          <a:p>
            <a:pPr indent="0" lvl="0" marL="107322" marR="371501" rtl="0" algn="l">
              <a:spcBef>
                <a:spcPts val="6"/>
              </a:spcBef>
              <a:spcAft>
                <a:spcPts val="0"/>
              </a:spcAft>
              <a:buNone/>
            </a:pPr>
            <a:r>
              <a:rPr b="1" lang="es-ES" sz="2000">
                <a:solidFill>
                  <a:schemeClr val="dk1"/>
                </a:solidFill>
                <a:latin typeface="Courier New"/>
                <a:ea typeface="Courier New"/>
                <a:cs typeface="Courier New"/>
                <a:sym typeface="Courier New"/>
              </a:rPr>
              <a:t> </a:t>
            </a:r>
            <a:endParaRPr/>
          </a:p>
          <a:p>
            <a:pPr indent="0" lvl="0" marL="107322" marR="371501" rtl="0" algn="l">
              <a:spcBef>
                <a:spcPts val="6"/>
              </a:spcBef>
              <a:spcAft>
                <a:spcPts val="0"/>
              </a:spcAft>
              <a:buNone/>
            </a:pPr>
            <a:r>
              <a:rPr b="1" lang="es-ES" sz="2000">
                <a:solidFill>
                  <a:schemeClr val="dk1"/>
                </a:solidFill>
                <a:latin typeface="Courier New"/>
                <a:ea typeface="Courier New"/>
                <a:cs typeface="Courier New"/>
                <a:sym typeface="Courier New"/>
              </a:rPr>
              <a:t>    if len(elem1) &gt;= len(elem2):</a:t>
            </a:r>
            <a:endParaRPr/>
          </a:p>
          <a:p>
            <a:pPr indent="0" lvl="0" marL="107322" marR="371501" rtl="0" algn="l">
              <a:spcBef>
                <a:spcPts val="6"/>
              </a:spcBef>
              <a:spcAft>
                <a:spcPts val="0"/>
              </a:spcAft>
              <a:buNone/>
            </a:pPr>
            <a:r>
              <a:rPr b="1" lang="es-ES" sz="2000">
                <a:solidFill>
                  <a:schemeClr val="dk1"/>
                </a:solidFill>
                <a:latin typeface="Courier New"/>
                <a:ea typeface="Courier New"/>
                <a:cs typeface="Courier New"/>
                <a:sym typeface="Courier New"/>
              </a:rPr>
              <a:t>        return elem1</a:t>
            </a:r>
            <a:endParaRPr/>
          </a:p>
          <a:p>
            <a:pPr indent="0" lvl="0" marL="107322" marR="371501" rtl="0" algn="l">
              <a:spcBef>
                <a:spcPts val="6"/>
              </a:spcBef>
              <a:spcAft>
                <a:spcPts val="0"/>
              </a:spcAft>
              <a:buNone/>
            </a:pPr>
            <a:r>
              <a:rPr b="1" lang="es-ES" sz="2000">
                <a:solidFill>
                  <a:schemeClr val="dk1"/>
                </a:solidFill>
                <a:latin typeface="Courier New"/>
                <a:ea typeface="Courier New"/>
                <a:cs typeface="Courier New"/>
                <a:sym typeface="Courier New"/>
              </a:rPr>
              <a:t>    else:</a:t>
            </a:r>
            <a:endParaRPr/>
          </a:p>
          <a:p>
            <a:pPr indent="0" lvl="0" marL="107322" marR="371501" rtl="0" algn="l">
              <a:spcBef>
                <a:spcPts val="6"/>
              </a:spcBef>
              <a:spcAft>
                <a:spcPts val="0"/>
              </a:spcAft>
              <a:buNone/>
            </a:pPr>
            <a:r>
              <a:rPr b="1" lang="es-ES" sz="2000">
                <a:solidFill>
                  <a:schemeClr val="dk1"/>
                </a:solidFill>
                <a:latin typeface="Courier New"/>
                <a:ea typeface="Courier New"/>
                <a:cs typeface="Courier New"/>
                <a:sym typeface="Courier New"/>
              </a:rPr>
              <a:t>        return elem2</a:t>
            </a:r>
            <a:endParaRPr b="1" sz="2000">
              <a:solidFill>
                <a:schemeClr val="dk1"/>
              </a:solidFill>
              <a:latin typeface="Courier New"/>
              <a:ea typeface="Courier New"/>
              <a:cs typeface="Courier New"/>
              <a:sym typeface="Courier New"/>
            </a:endParaRPr>
          </a:p>
        </p:txBody>
      </p:sp>
      <p:sp>
        <p:nvSpPr>
          <p:cNvPr id="222" name="Google Shape;222;p9"/>
          <p:cNvSpPr txBox="1"/>
          <p:nvPr/>
        </p:nvSpPr>
        <p:spPr>
          <a:xfrm>
            <a:off x="475074" y="5321300"/>
            <a:ext cx="9805575" cy="666968"/>
          </a:xfrm>
          <a:prstGeom prst="rect">
            <a:avLst/>
          </a:prstGeom>
          <a:solidFill>
            <a:srgbClr val="D9D9D9"/>
          </a:solidFill>
          <a:ln cap="flat" cmpd="sng" w="12950">
            <a:solidFill>
              <a:srgbClr val="000000"/>
            </a:solidFill>
            <a:prstDash val="solid"/>
            <a:round/>
            <a:headEnd len="sm" w="sm" type="none"/>
            <a:tailEnd len="sm" w="sm" type="none"/>
          </a:ln>
        </p:spPr>
        <p:txBody>
          <a:bodyPr anchorCtr="0" anchor="t" bIns="0" lIns="0" spcFirstLastPara="1" rIns="0" wrap="square" tIns="25500">
            <a:spAutoFit/>
          </a:bodyPr>
          <a:lstStyle/>
          <a:p>
            <a:pPr indent="0" lvl="0" marL="107322" marR="0" rtl="0" algn="l">
              <a:spcBef>
                <a:spcPts val="0"/>
              </a:spcBef>
              <a:spcAft>
                <a:spcPts val="0"/>
              </a:spcAft>
              <a:buNone/>
            </a:pPr>
            <a:r>
              <a:rPr b="1" lang="es-ES" sz="2000">
                <a:solidFill>
                  <a:schemeClr val="dk1"/>
                </a:solidFill>
                <a:latin typeface="Courier New"/>
                <a:ea typeface="Courier New"/>
                <a:cs typeface="Courier New"/>
                <a:sym typeface="Courier New"/>
              </a:rPr>
              <a:t>palabras2.reduce(cadena_larga)</a:t>
            </a:r>
            <a:endParaRPr b="1" sz="2000">
              <a:solidFill>
                <a:schemeClr val="dk1"/>
              </a:solidFill>
              <a:latin typeface="Courier New"/>
              <a:ea typeface="Courier New"/>
              <a:cs typeface="Courier New"/>
              <a:sym typeface="Courier New"/>
            </a:endParaRPr>
          </a:p>
          <a:p>
            <a:pPr indent="0" lvl="0" marL="107322" marR="0" rtl="0" algn="l">
              <a:spcBef>
                <a:spcPts val="201"/>
              </a:spcBef>
              <a:spcAft>
                <a:spcPts val="0"/>
              </a:spcAft>
              <a:buNone/>
            </a:pPr>
            <a:r>
              <a:t/>
            </a:r>
            <a:endParaRPr sz="2000">
              <a:solidFill>
                <a:schemeClr val="dk1"/>
              </a:solidFill>
              <a:latin typeface="Courier New"/>
              <a:ea typeface="Courier New"/>
              <a:cs typeface="Courier New"/>
              <a:sym typeface="Courier New"/>
            </a:endParaRPr>
          </a:p>
        </p:txBody>
      </p:sp>
      <p:sp>
        <p:nvSpPr>
          <p:cNvPr id="223" name="Google Shape;223;p9"/>
          <p:cNvSpPr txBox="1"/>
          <p:nvPr/>
        </p:nvSpPr>
        <p:spPr>
          <a:xfrm>
            <a:off x="475074" y="6311759"/>
            <a:ext cx="4166776" cy="393360"/>
          </a:xfrm>
          <a:prstGeom prst="rect">
            <a:avLst/>
          </a:prstGeom>
          <a:noFill/>
          <a:ln>
            <a:noFill/>
          </a:ln>
        </p:spPr>
        <p:txBody>
          <a:bodyPr anchorCtr="0" anchor="t" bIns="0" lIns="0" spcFirstLastPara="1" rIns="0" wrap="square" tIns="59275">
            <a:spAutoFit/>
          </a:bodyPr>
          <a:lstStyle/>
          <a:p>
            <a:pPr indent="-378255" lvl="0" marL="393265" marR="6004" rtl="0" algn="l">
              <a:lnSpc>
                <a:spcPct val="127863"/>
              </a:lnSpc>
              <a:spcBef>
                <a:spcPts val="0"/>
              </a:spcBef>
              <a:spcAft>
                <a:spcPts val="0"/>
              </a:spcAft>
              <a:buClr>
                <a:srgbClr val="89B833"/>
              </a:buClr>
              <a:buSzPts val="1300"/>
              <a:buFont typeface="Noto Sans Symbols"/>
              <a:buChar char="⮚"/>
            </a:pPr>
            <a:r>
              <a:rPr b="1" lang="es-ES" sz="2200">
                <a:solidFill>
                  <a:schemeClr val="dk1"/>
                </a:solidFill>
                <a:latin typeface="Arial"/>
                <a:ea typeface="Arial"/>
                <a:cs typeface="Arial"/>
                <a:sym typeface="Arial"/>
              </a:rPr>
              <a:t>Resultado</a:t>
            </a:r>
            <a:r>
              <a:rPr lang="es-ES" sz="2200">
                <a:solidFill>
                  <a:schemeClr val="dk1"/>
                </a:solidFill>
                <a:latin typeface="Arial"/>
                <a:ea typeface="Arial"/>
                <a:cs typeface="Arial"/>
                <a:sym typeface="Arial"/>
              </a:rPr>
              <a:t>:  ‘encuentras’</a:t>
            </a:r>
            <a:endParaRPr sz="2200">
              <a:solidFill>
                <a:schemeClr val="dk1"/>
              </a:solidFill>
              <a:latin typeface="Arial"/>
              <a:ea typeface="Arial"/>
              <a:cs typeface="Arial"/>
              <a:sym typeface="Arial"/>
            </a:endParaRPr>
          </a:p>
        </p:txBody>
      </p:sp>
      <p:cxnSp>
        <p:nvCxnSpPr>
          <p:cNvPr id="224" name="Google Shape;224;p9"/>
          <p:cNvCxnSpPr/>
          <p:nvPr/>
        </p:nvCxnSpPr>
        <p:spPr>
          <a:xfrm>
            <a:off x="5072142" y="5793813"/>
            <a:ext cx="1627108" cy="531828"/>
          </a:xfrm>
          <a:prstGeom prst="straightConnector1">
            <a:avLst/>
          </a:prstGeom>
          <a:noFill/>
          <a:ln cap="flat" cmpd="sng" w="19050">
            <a:solidFill>
              <a:srgbClr val="FF0000"/>
            </a:solidFill>
            <a:prstDash val="solid"/>
            <a:round/>
            <a:headEnd len="sm" w="sm" type="none"/>
            <a:tailEnd len="lg" w="lg" type="triangle"/>
          </a:ln>
        </p:spPr>
      </p:cxnSp>
      <p:sp>
        <p:nvSpPr>
          <p:cNvPr id="225" name="Google Shape;225;p9"/>
          <p:cNvSpPr/>
          <p:nvPr/>
        </p:nvSpPr>
        <p:spPr>
          <a:xfrm>
            <a:off x="3041651" y="5307418"/>
            <a:ext cx="2057400" cy="428628"/>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rgbClr val="0F4890"/>
              </a:solidFill>
              <a:latin typeface="Montserrat"/>
              <a:ea typeface="Montserrat"/>
              <a:cs typeface="Montserrat"/>
              <a:sym typeface="Montserrat"/>
            </a:endParaRPr>
          </a:p>
        </p:txBody>
      </p:sp>
      <p:sp>
        <p:nvSpPr>
          <p:cNvPr id="226" name="Google Shape;226;p9"/>
          <p:cNvSpPr txBox="1"/>
          <p:nvPr/>
        </p:nvSpPr>
        <p:spPr>
          <a:xfrm>
            <a:off x="6806443" y="6081624"/>
            <a:ext cx="1905000" cy="682648"/>
          </a:xfrm>
          <a:prstGeom prst="rect">
            <a:avLst/>
          </a:prstGeom>
          <a:noFill/>
          <a:ln>
            <a:noFill/>
          </a:ln>
        </p:spPr>
        <p:txBody>
          <a:bodyPr anchorCtr="0" anchor="t" bIns="0" lIns="0" spcFirstLastPara="1" rIns="0" wrap="square" tIns="15000">
            <a:spAutoFit/>
          </a:bodyPr>
          <a:lstStyle/>
          <a:p>
            <a:pPr indent="0" lvl="0" marL="15010" marR="0" rtl="0" algn="ctr">
              <a:spcBef>
                <a:spcPts val="0"/>
              </a:spcBef>
              <a:spcAft>
                <a:spcPts val="0"/>
              </a:spcAft>
              <a:buNone/>
            </a:pPr>
            <a:r>
              <a:rPr lang="es-ES" sz="2127">
                <a:solidFill>
                  <a:schemeClr val="dk1"/>
                </a:solidFill>
                <a:latin typeface="Arial"/>
                <a:ea typeface="Arial"/>
                <a:cs typeface="Arial"/>
                <a:sym typeface="Arial"/>
              </a:rPr>
              <a:t>Sólo el nombre</a:t>
            </a:r>
            <a:endParaRPr/>
          </a:p>
          <a:p>
            <a:pPr indent="0" lvl="0" marL="15010" marR="0" rtl="0" algn="ctr">
              <a:spcBef>
                <a:spcPts val="118"/>
              </a:spcBef>
              <a:spcAft>
                <a:spcPts val="0"/>
              </a:spcAft>
              <a:buNone/>
            </a:pPr>
            <a:r>
              <a:rPr lang="es-ES" sz="2127">
                <a:solidFill>
                  <a:schemeClr val="dk1"/>
                </a:solidFill>
                <a:latin typeface="Arial"/>
                <a:ea typeface="Arial"/>
                <a:cs typeface="Arial"/>
                <a:sym typeface="Arial"/>
              </a:rPr>
              <a:t>de la función</a:t>
            </a:r>
            <a:endParaRPr sz="2127">
              <a:solidFill>
                <a:schemeClr val="dk1"/>
              </a:solidFill>
              <a:latin typeface="Arial"/>
              <a:ea typeface="Arial"/>
              <a:cs typeface="Arial"/>
              <a:sym typeface="Arial"/>
            </a:endParaRPr>
          </a:p>
        </p:txBody>
      </p:sp>
      <p:sp>
        <p:nvSpPr>
          <p:cNvPr id="227" name="Google Shape;227;p9"/>
          <p:cNvSpPr/>
          <p:nvPr/>
        </p:nvSpPr>
        <p:spPr>
          <a:xfrm>
            <a:off x="81372" y="129084"/>
            <a:ext cx="784275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000">
                <a:solidFill>
                  <a:srgbClr val="BDD1F9"/>
                </a:solidFill>
                <a:latin typeface="Arial"/>
                <a:ea typeface="Arial"/>
                <a:cs typeface="Arial"/>
                <a:sym typeface="Arial"/>
              </a:rPr>
              <a:t>Acción “reduce“: otro ejemplo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0143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2021-05-28T10:18:10Z</dcterms:created>
  <dc:creator>Eduardo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2021-05-28T00:00:00Z</vt:filetime>
  </property>
  <property fmtid="{D5CDD505-2E9C-101B-9397-08002B2CF9AE}" pid="3" name="Creator">
    <vt:lpwstr>Adobe Illustrator 25.2 (Macintosh)</vt:lpwstr>
  </property>
  <property fmtid="{D5CDD505-2E9C-101B-9397-08002B2CF9AE}" pid="4" name="LastSaved">
    <vt:filetime>2021-05-28T00:00:00Z</vt:filetime>
  </property>
  <property fmtid="{D5CDD505-2E9C-101B-9397-08002B2CF9AE}" pid="5" name="ContentTypeId">
    <vt:lpwstr>0x010100A48F8B34F038034C9212CF433E252545</vt:lpwstr>
  </property>
</Properties>
</file>