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0"/>
  </p:notesMasterIdLst>
  <p:sldIdLst>
    <p:sldId id="9431" r:id="rId5"/>
    <p:sldId id="9432" r:id="rId6"/>
    <p:sldId id="9448" r:id="rId7"/>
    <p:sldId id="9539" r:id="rId8"/>
    <p:sldId id="9553" r:id="rId9"/>
    <p:sldId id="9554" r:id="rId10"/>
    <p:sldId id="9556" r:id="rId11"/>
    <p:sldId id="9557" r:id="rId12"/>
    <p:sldId id="9558" r:id="rId13"/>
    <p:sldId id="9559" r:id="rId14"/>
    <p:sldId id="9560" r:id="rId15"/>
    <p:sldId id="9453" r:id="rId16"/>
    <p:sldId id="9561" r:id="rId17"/>
    <p:sldId id="9562" r:id="rId18"/>
    <p:sldId id="9563" r:id="rId19"/>
    <p:sldId id="9564" r:id="rId20"/>
    <p:sldId id="9572" r:id="rId21"/>
    <p:sldId id="9433" r:id="rId22"/>
    <p:sldId id="9568" r:id="rId23"/>
    <p:sldId id="9570" r:id="rId24"/>
    <p:sldId id="9584" r:id="rId25"/>
    <p:sldId id="9585" r:id="rId26"/>
    <p:sldId id="9588" r:id="rId27"/>
    <p:sldId id="9571" r:id="rId28"/>
    <p:sldId id="9430" r:id="rId29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8D4"/>
    <a:srgbClr val="0F4890"/>
    <a:srgbClr val="061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732"/>
    <p:restoredTop sz="94593"/>
  </p:normalViewPr>
  <p:slideViewPr>
    <p:cSldViewPr>
      <p:cViewPr varScale="1">
        <p:scale>
          <a:sx n="72" d="100"/>
          <a:sy n="72" d="100"/>
        </p:scale>
        <p:origin x="92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12140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31F98-C8ED-4365-8F87-36429C0CC606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79813" y="968375"/>
            <a:ext cx="3648075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81088" y="3729038"/>
            <a:ext cx="8645525" cy="304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12140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F1691-0ABA-42C5-90FF-13CD711BFE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35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43709-1D53-44D0-976A-5136B4F49AFD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17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D2C9F88-C8E1-6347-BF36-B6B5C7AC5D2D}"/>
              </a:ext>
            </a:extLst>
          </p:cNvPr>
          <p:cNvSpPr/>
          <p:nvPr userDrawn="1"/>
        </p:nvSpPr>
        <p:spPr>
          <a:xfrm>
            <a:off x="0" y="1"/>
            <a:ext cx="10807700" cy="6159500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6982" y="1739900"/>
            <a:ext cx="6451635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6079A70-4CDC-BE44-BF7E-DD31FDAC24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6524" y="222250"/>
            <a:ext cx="8253269" cy="6042132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7A499823-B794-0740-876B-16BD7E6912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717" y="6475625"/>
            <a:ext cx="6057900" cy="1130300"/>
          </a:xfrm>
          <a:prstGeom prst="rect">
            <a:avLst/>
          </a:prstGeom>
        </p:spPr>
      </p:pic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8CF4D966-7616-0B41-BDAF-695DE423CA0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50" y="6733536"/>
            <a:ext cx="2438400" cy="6144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0" y="1054100"/>
            <a:ext cx="106494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800" b="0" i="0" u="none" strike="noStrike" baseline="0" dirty="0">
                <a:latin typeface="ArialMT"/>
              </a:rPr>
              <a:t>Hoy en día se genera gran cantidad de datos en campos como la i</a:t>
            </a:r>
            <a:r>
              <a:rPr lang="es-MX" sz="2800" b="1" i="0" u="none" strike="noStrike" baseline="0" dirty="0">
                <a:latin typeface="ArialMT"/>
              </a:rPr>
              <a:t>ndustria y la ciencia, por ello, es necesario herramientas como Apache Spark para trabajar con estos datos.</a:t>
            </a:r>
          </a:p>
          <a:p>
            <a:pPr algn="l"/>
            <a:endParaRPr lang="es-MX" sz="2800" b="0" i="0" u="none" strike="noStrike" baseline="0" dirty="0">
              <a:latin typeface="ArialMT"/>
            </a:endParaRPr>
          </a:p>
          <a:p>
            <a:pPr algn="l"/>
            <a:r>
              <a:rPr lang="es-MX" sz="2800" b="0" i="0" u="none" strike="noStrike" baseline="0" dirty="0">
                <a:latin typeface="ArialMT"/>
              </a:rPr>
              <a:t>Por otra parte, algunas industrias están utilizando Hadoop para para almacenar, procesar y analizar grandes volúmenes de datos.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 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Hadoop se basa en el modelo de programación</a:t>
            </a:r>
            <a:r>
              <a:rPr lang="es-MX" sz="2800" b="1" i="0" u="none" strike="noStrike" baseline="0" dirty="0">
                <a:latin typeface="ArialMT"/>
              </a:rPr>
              <a:t> </a:t>
            </a:r>
            <a:r>
              <a:rPr lang="es-MX" sz="2800" b="1" i="1" u="none" strike="noStrike" baseline="0" dirty="0">
                <a:latin typeface="Arial-ItalicMT"/>
              </a:rPr>
              <a:t>MapReduce </a:t>
            </a:r>
            <a:r>
              <a:rPr lang="es-MX" sz="2800" b="0" i="0" u="none" strike="noStrike" baseline="0" dirty="0">
                <a:latin typeface="ArialMT"/>
              </a:rPr>
              <a:t>y permite una solución de computación que es… </a:t>
            </a:r>
          </a:p>
          <a:p>
            <a:pPr algn="l"/>
            <a:r>
              <a:rPr lang="es-MX" sz="2800" b="1" i="0" u="none" strike="noStrike" baseline="0" dirty="0">
                <a:latin typeface="ArialMT"/>
              </a:rPr>
              <a:t>escalable, tolerante a fallos, flexible y rentable.</a:t>
            </a:r>
            <a:r>
              <a:rPr lang="es-MX" sz="2800" b="0" i="0" u="none" strike="noStrike" baseline="0" dirty="0">
                <a:latin typeface="ArialMT"/>
              </a:rPr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3489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0" y="1054100"/>
            <a:ext cx="106494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800" b="0" i="0" u="none" strike="noStrike" baseline="0" dirty="0">
                <a:latin typeface="ArialMT"/>
              </a:rPr>
              <a:t>La principal preocupación que presenta Hadoop es mantener la velocidad de espera entre las consultas y el tiempo para ejecutar el programa en el procesamiento de </a:t>
            </a:r>
            <a:r>
              <a:rPr lang="es-ES" sz="2800" b="0" i="0" u="none" strike="noStrike" baseline="0" dirty="0">
                <a:latin typeface="ArialMT"/>
              </a:rPr>
              <a:t>grandes conjuntos de datos.</a:t>
            </a:r>
          </a:p>
          <a:p>
            <a:pPr algn="l"/>
            <a:endParaRPr lang="es-ES" sz="2800" b="0" i="0" u="none" strike="noStrike" baseline="0" dirty="0">
              <a:latin typeface="ArialMT"/>
            </a:endParaRPr>
          </a:p>
          <a:p>
            <a:pPr algn="l"/>
            <a:r>
              <a:rPr lang="es-ES" sz="2800" b="0" i="0" u="none" strike="noStrike" baseline="0" dirty="0">
                <a:latin typeface="ArialMT"/>
              </a:rPr>
              <a:t>Posteriormente </a:t>
            </a:r>
            <a:r>
              <a:rPr lang="es-ES" sz="2800" b="0" i="0" u="none" strike="noStrike" baseline="0" dirty="0" err="1">
                <a:latin typeface="ArialMT"/>
              </a:rPr>
              <a:t>salio</a:t>
            </a:r>
            <a:r>
              <a:rPr lang="es-ES" sz="2800" b="0" i="0" u="none" strike="noStrike" baseline="0" dirty="0">
                <a:latin typeface="ArialMT"/>
              </a:rPr>
              <a:t> a la luz Apache Spark introducido por la empresa </a:t>
            </a:r>
            <a:r>
              <a:rPr lang="es-ES" sz="2800" b="0" i="1" u="none" strike="noStrike" baseline="0" dirty="0">
                <a:latin typeface="Arial-ItalicMT"/>
              </a:rPr>
              <a:t>Apache Software </a:t>
            </a:r>
            <a:r>
              <a:rPr lang="es-MX" sz="2800" b="0" i="1" u="none" strike="noStrike" baseline="0" dirty="0" err="1">
                <a:latin typeface="Arial-ItalicMT"/>
              </a:rPr>
              <a:t>Foundation</a:t>
            </a:r>
            <a:r>
              <a:rPr lang="es-MX" sz="2800" b="0" i="1" u="none" strike="noStrike" baseline="0" dirty="0">
                <a:latin typeface="Arial-ItalicMT"/>
              </a:rPr>
              <a:t> </a:t>
            </a:r>
            <a:r>
              <a:rPr lang="es-MX" sz="2800" b="0" i="0" u="none" strike="noStrike" baseline="0" dirty="0">
                <a:latin typeface="ArialMT"/>
              </a:rPr>
              <a:t>para acelerar el proceso de software de calculo computacional Hadoop.</a:t>
            </a:r>
          </a:p>
          <a:p>
            <a:pPr algn="l"/>
            <a:endParaRPr lang="es-MX" sz="2800" b="0" i="0" u="none" strike="noStrike" baseline="0" dirty="0">
              <a:latin typeface="ArialMT"/>
            </a:endParaRPr>
          </a:p>
          <a:p>
            <a:pPr algn="l"/>
            <a:r>
              <a:rPr lang="es-MX" sz="2800" b="0" i="0" u="none" strike="noStrike" baseline="0" dirty="0">
                <a:latin typeface="ArialMT"/>
              </a:rPr>
              <a:t>Aunque es importante mencionar que Apache Spark depende de Hadoop, ya que lo utiliza </a:t>
            </a:r>
            <a:r>
              <a:rPr lang="es-ES" sz="2800" b="0" i="0" u="none" strike="noStrike" baseline="0" dirty="0">
                <a:latin typeface="ArialMT"/>
              </a:rPr>
              <a:t>para </a:t>
            </a:r>
            <a:r>
              <a:rPr lang="es-ES" sz="2800" b="0" i="0" u="none" strike="noStrike" baseline="0" dirty="0" err="1">
                <a:latin typeface="ArialMT"/>
              </a:rPr>
              <a:t>propositos</a:t>
            </a:r>
            <a:r>
              <a:rPr lang="es-ES" sz="2800" b="0" i="0" u="none" strike="noStrike" baseline="0" dirty="0">
                <a:latin typeface="ArialMT"/>
              </a:rPr>
              <a:t> de almacenamiento.</a:t>
            </a:r>
            <a:r>
              <a:rPr lang="es-MX" sz="2800" b="0" i="0" u="none" strike="noStrike" baseline="0" dirty="0">
                <a:latin typeface="ArialMT"/>
              </a:rPr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6073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14074" y="749300"/>
            <a:ext cx="1095237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800" b="1" i="0" u="none" strike="noStrike" baseline="0" dirty="0">
                <a:latin typeface="ArialMT"/>
              </a:rPr>
              <a:t>Apache Spark es una infraestructura informática de </a:t>
            </a:r>
            <a:r>
              <a:rPr lang="es-MX" sz="2800" b="1" i="0" u="none" strike="noStrike" baseline="0" dirty="0" err="1">
                <a:latin typeface="ArialMT"/>
              </a:rPr>
              <a:t>cluster</a:t>
            </a:r>
            <a:r>
              <a:rPr lang="es-MX" sz="2800" b="1" i="0" u="none" strike="noStrike" baseline="0" dirty="0">
                <a:latin typeface="ArialMT"/>
              </a:rPr>
              <a:t> de código abierto usado con frecuencia para cargas de trabajo de Big Data</a:t>
            </a:r>
            <a:r>
              <a:rPr lang="es-MX" sz="1050" b="1" i="0" u="none" strike="noStrike" baseline="0" dirty="0">
                <a:latin typeface="ArialMT"/>
              </a:rPr>
              <a:t>1</a:t>
            </a:r>
            <a:r>
              <a:rPr lang="es-MX" sz="2800" b="0" i="0" u="none" strike="noStrike" baseline="0" dirty="0">
                <a:latin typeface="ArialMT"/>
              </a:rPr>
              <a:t>.</a:t>
            </a:r>
          </a:p>
          <a:p>
            <a:pPr algn="l"/>
            <a:endParaRPr lang="es-MX" sz="2800" b="0" i="0" u="none" strike="noStrike" baseline="0" dirty="0">
              <a:latin typeface="ArialMT"/>
            </a:endParaRPr>
          </a:p>
          <a:p>
            <a:pPr algn="l"/>
            <a:r>
              <a:rPr lang="es-MX" sz="2800" b="0" i="0" u="none" strike="noStrike" baseline="0" dirty="0" err="1">
                <a:latin typeface="ArialMT"/>
              </a:rPr>
              <a:t>Ademas</a:t>
            </a:r>
            <a:r>
              <a:rPr lang="es-MX" sz="2800" b="0" i="0" u="none" strike="noStrike" baseline="0" dirty="0">
                <a:latin typeface="ArialMT"/>
              </a:rPr>
              <a:t> ofrece un desempeño rápido , ya que el almacenamiento de datos se gestiona en memoria, lo que mejora el desempeño de</a:t>
            </a:r>
          </a:p>
          <a:p>
            <a:pPr algn="l"/>
            <a:r>
              <a:rPr lang="es-ES" sz="2800" b="0" i="0" u="none" strike="noStrike" baseline="0" dirty="0">
                <a:latin typeface="ArialMT"/>
              </a:rPr>
              <a:t>cargas de trabajo interactivas sin costos de E/S </a:t>
            </a:r>
          </a:p>
          <a:p>
            <a:pPr algn="l"/>
            <a:r>
              <a:rPr lang="es-ES" sz="2800" b="0" i="0" u="none" strike="noStrike" baseline="0" dirty="0">
                <a:latin typeface="ArialMT"/>
              </a:rPr>
              <a:t>(</a:t>
            </a:r>
            <a:r>
              <a:rPr lang="es-ES" sz="2800" b="0" i="0" u="none" strike="noStrike" baseline="0" dirty="0" err="1">
                <a:latin typeface="ArialMT"/>
              </a:rPr>
              <a:t>perifericos</a:t>
            </a:r>
            <a:r>
              <a:rPr lang="es-ES" sz="2800" b="0" i="0" u="none" strike="noStrike" baseline="0" dirty="0">
                <a:latin typeface="ArialMT"/>
              </a:rPr>
              <a:t> de entrada/salida). </a:t>
            </a:r>
          </a:p>
          <a:p>
            <a:pPr algn="l"/>
            <a:endParaRPr lang="es-ES" sz="2800" b="0" i="0" u="none" strike="noStrike" baseline="0" dirty="0">
              <a:latin typeface="ArialMT"/>
            </a:endParaRPr>
          </a:p>
          <a:p>
            <a:pPr algn="l"/>
            <a:r>
              <a:rPr lang="es-ES" sz="2800" b="0" i="0" u="none" strike="noStrike" baseline="0" dirty="0">
                <a:latin typeface="ArialMT"/>
              </a:rPr>
              <a:t>Por otro </a:t>
            </a:r>
            <a:r>
              <a:rPr lang="es-MX" sz="2800" b="0" i="0" u="none" strike="noStrike" baseline="0" dirty="0">
                <a:latin typeface="ArialMT"/>
              </a:rPr>
              <a:t>lado, Apache Spark es compatible con las bases de datos de gráficos, el análisis de transmisiones, el procesamiento general por lotes, las consultas ad-hoc y el aprendizaje </a:t>
            </a:r>
            <a:r>
              <a:rPr lang="es-ES" sz="2800" b="0" i="0" u="none" strike="noStrike" baseline="0" dirty="0">
                <a:latin typeface="ArialMT"/>
              </a:rPr>
              <a:t>automático.</a:t>
            </a:r>
          </a:p>
        </p:txBody>
      </p:sp>
    </p:spTree>
    <p:extLst>
      <p:ext uri="{BB962C8B-B14F-4D97-AF65-F5344CB8AC3E}">
        <p14:creationId xmlns:p14="http://schemas.microsoft.com/office/powerpoint/2010/main" val="175386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46536" y="749300"/>
            <a:ext cx="1064946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Puede usar muchos otros sistemas como fuente o destino de datos, incluyendo: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−Sistemas de archivo locales o en red.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−Repositorios de objetos (como Amazon S3 o </a:t>
            </a:r>
            <a:r>
              <a:rPr lang="es-ES" sz="2800" dirty="0" err="1">
                <a:latin typeface="ArialMT"/>
                <a:cs typeface="Arial" panose="020B0604020202020204" pitchFamily="34" charset="0"/>
              </a:rPr>
              <a:t>Ceph</a:t>
            </a:r>
            <a:r>
              <a:rPr lang="es-ES" sz="2800" dirty="0">
                <a:latin typeface="ArialMT"/>
                <a:cs typeface="Arial" panose="020B0604020202020204" pitchFamily="34" charset="0"/>
              </a:rPr>
              <a:t>).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−Bases de datos relacionales.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−Bases de datos NoSQL ,incluyendo Apache </a:t>
            </a:r>
            <a:r>
              <a:rPr lang="es-ES" sz="2800" dirty="0" err="1">
                <a:latin typeface="ArialMT"/>
                <a:cs typeface="Arial" panose="020B0604020202020204" pitchFamily="34" charset="0"/>
              </a:rPr>
              <a:t>Cassandra</a:t>
            </a:r>
            <a:r>
              <a:rPr lang="es-ES" sz="2800" dirty="0">
                <a:latin typeface="ArialMT"/>
                <a:cs typeface="Arial" panose="020B0604020202020204" pitchFamily="34" charset="0"/>
              </a:rPr>
              <a:t> , −Sistemas de mensajes (como Kafka).</a:t>
            </a:r>
          </a:p>
          <a:p>
            <a:pPr algn="l"/>
            <a:endParaRPr lang="es-ES" sz="2800" dirty="0">
              <a:latin typeface="ArialMT"/>
              <a:cs typeface="Arial" panose="020B0604020202020204" pitchFamily="34" charset="0"/>
            </a:endParaRPr>
          </a:p>
          <a:p>
            <a:pPr algn="l"/>
            <a:r>
              <a:rPr lang="es-MX" sz="2800" b="0" i="0" u="none" strike="noStrike" baseline="0" dirty="0">
                <a:latin typeface="ArialMT"/>
              </a:rPr>
              <a:t>Empresas como Alibaba </a:t>
            </a:r>
            <a:r>
              <a:rPr lang="es-MX" sz="2800" b="0" i="0" u="none" strike="noStrike" baseline="0" dirty="0" err="1">
                <a:latin typeface="ArialMT"/>
              </a:rPr>
              <a:t>Taobao</a:t>
            </a:r>
            <a:r>
              <a:rPr lang="es-MX" sz="2800" b="0" i="0" u="none" strike="noStrike" baseline="0" dirty="0">
                <a:latin typeface="ArialMT"/>
              </a:rPr>
              <a:t> y Tencent, ya están utilizando Apache Spark como gestor de datos. </a:t>
            </a:r>
          </a:p>
          <a:p>
            <a:pPr algn="l"/>
            <a:endParaRPr lang="es-MX" sz="2800" b="0" i="0" u="none" strike="noStrike" baseline="0" dirty="0">
              <a:latin typeface="ArialMT"/>
            </a:endParaRPr>
          </a:p>
          <a:p>
            <a:pPr algn="l"/>
            <a:r>
              <a:rPr lang="es-MX" sz="2800" b="0" i="0" u="none" strike="noStrike" baseline="0" dirty="0">
                <a:latin typeface="ArialMT"/>
              </a:rPr>
              <a:t>La empresa Tencent posee actualmente 800 millones de usuarios activos, generando un total de 700 TB de datos procesados al día en un clúster de mas de 8000 </a:t>
            </a:r>
            <a:r>
              <a:rPr lang="es-ES" sz="2800" b="0" i="0" u="none" strike="noStrike" baseline="0" dirty="0">
                <a:latin typeface="ArialMT"/>
              </a:rPr>
              <a:t>nodos de computación.</a:t>
            </a:r>
          </a:p>
          <a:p>
            <a:pPr algn="l"/>
            <a:endParaRPr lang="es-ES" sz="2800" dirty="0">
              <a:latin typeface="ArialM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3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0" y="901700"/>
            <a:ext cx="1064946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Ideado para resolver eficientemente: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−Programas iterativos.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−Consultas interactivas.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Unifica procesamiento fuera de línea y </a:t>
            </a:r>
            <a:r>
              <a:rPr lang="es-ES" sz="2800" dirty="0" err="1">
                <a:latin typeface="ArialMT"/>
                <a:cs typeface="Arial" panose="020B0604020202020204" pitchFamily="34" charset="0"/>
              </a:rPr>
              <a:t>streaming</a:t>
            </a:r>
            <a:r>
              <a:rPr lang="es-ES" sz="2800" dirty="0">
                <a:latin typeface="ArialMT"/>
                <a:cs typeface="Arial" panose="020B0604020202020204" pitchFamily="34" charset="0"/>
              </a:rPr>
              <a:t> (tiempo real).</a:t>
            </a:r>
          </a:p>
          <a:p>
            <a:pPr algn="l"/>
            <a:endParaRPr lang="es-ES" sz="2800" dirty="0">
              <a:latin typeface="ArialMT"/>
              <a:cs typeface="Arial" panose="020B0604020202020204" pitchFamily="34" charset="0"/>
            </a:endParaRP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•Tipos de aplicaciones adaptadas para usar Spark: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−Aplicaciones </a:t>
            </a:r>
            <a:r>
              <a:rPr lang="es-ES" sz="2800" dirty="0" err="1">
                <a:latin typeface="ArialMT"/>
                <a:cs typeface="Arial" panose="020B0604020202020204" pitchFamily="34" charset="0"/>
              </a:rPr>
              <a:t>Extract</a:t>
            </a:r>
            <a:r>
              <a:rPr lang="es-ES" sz="2800" dirty="0">
                <a:latin typeface="ArialMT"/>
                <a:cs typeface="Arial" panose="020B0604020202020204" pitchFamily="34" charset="0"/>
              </a:rPr>
              <a:t>-</a:t>
            </a:r>
            <a:r>
              <a:rPr lang="es-ES" sz="2800" dirty="0" err="1">
                <a:latin typeface="ArialMT"/>
                <a:cs typeface="Arial" panose="020B0604020202020204" pitchFamily="34" charset="0"/>
              </a:rPr>
              <a:t>Transform</a:t>
            </a:r>
            <a:r>
              <a:rPr lang="es-ES" sz="2800" dirty="0">
                <a:latin typeface="ArialMT"/>
                <a:cs typeface="Arial" panose="020B0604020202020204" pitchFamily="34" charset="0"/>
              </a:rPr>
              <a:t>-Load (ETL).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−Análisis predictivo y aprendizaje computacional.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−Operaciones de acceso a datos (consultas SQL, visualizaciones)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−Procesamiento de eventos en tiempo real y </a:t>
            </a:r>
            <a:r>
              <a:rPr lang="es-ES" sz="2800" dirty="0" err="1">
                <a:latin typeface="ArialMT"/>
                <a:cs typeface="Arial" panose="020B0604020202020204" pitchFamily="34" charset="0"/>
              </a:rPr>
              <a:t>streaming</a:t>
            </a:r>
            <a:r>
              <a:rPr lang="es-ES" sz="2800" dirty="0">
                <a:latin typeface="ArialMT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s-ES" sz="2800" dirty="0">
                <a:latin typeface="ArialMT"/>
                <a:cs typeface="Arial" panose="020B0604020202020204" pitchFamily="34" charset="0"/>
              </a:rPr>
              <a:t>−Procesamiento y minería de texto, aplicaciones de grafos, reconocimiento de patrones, motores de recomendación…</a:t>
            </a:r>
          </a:p>
        </p:txBody>
      </p:sp>
    </p:spTree>
    <p:extLst>
      <p:ext uri="{BB962C8B-B14F-4D97-AF65-F5344CB8AC3E}">
        <p14:creationId xmlns:p14="http://schemas.microsoft.com/office/powerpoint/2010/main" val="154748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0" y="1054100"/>
            <a:ext cx="106494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800" b="0" i="0" u="none" strike="noStrike" baseline="0" dirty="0">
                <a:latin typeface="ArialMT"/>
              </a:rPr>
              <a:t>Hoy en día se genera gran cantidad de datos en campos como la i</a:t>
            </a:r>
            <a:r>
              <a:rPr lang="es-MX" sz="2800" b="1" i="0" u="none" strike="noStrike" baseline="0" dirty="0">
                <a:latin typeface="ArialMT"/>
              </a:rPr>
              <a:t>ndustria y la ciencia, por ello, es necesario herramientas como Apache Spark para trabajar con estos datos.</a:t>
            </a:r>
          </a:p>
          <a:p>
            <a:pPr algn="l"/>
            <a:endParaRPr lang="es-MX" sz="2800" b="0" i="0" u="none" strike="noStrike" baseline="0" dirty="0">
              <a:latin typeface="ArialMT"/>
            </a:endParaRPr>
          </a:p>
          <a:p>
            <a:pPr algn="l"/>
            <a:r>
              <a:rPr lang="es-MX" sz="2800" b="0" i="0" u="none" strike="noStrike" baseline="0" dirty="0">
                <a:latin typeface="ArialMT"/>
              </a:rPr>
              <a:t>Por otra parte, algunas industrias están utilizando Hadoop para para almacenar, procesar y analizar grandes volúmenes de datos.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 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Hadoop se basa en el modelo de programación</a:t>
            </a:r>
            <a:r>
              <a:rPr lang="es-MX" sz="2800" b="1" i="0" u="none" strike="noStrike" baseline="0" dirty="0">
                <a:latin typeface="ArialMT"/>
              </a:rPr>
              <a:t> </a:t>
            </a:r>
            <a:r>
              <a:rPr lang="es-MX" sz="2800" b="1" i="1" u="none" strike="noStrike" baseline="0" dirty="0">
                <a:latin typeface="Arial-ItalicMT"/>
              </a:rPr>
              <a:t>MapReduce </a:t>
            </a:r>
            <a:r>
              <a:rPr lang="es-MX" sz="2800" b="0" i="0" u="none" strike="noStrike" baseline="0" dirty="0">
                <a:latin typeface="ArialMT"/>
              </a:rPr>
              <a:t>y permite una solución de computación que es… </a:t>
            </a:r>
          </a:p>
          <a:p>
            <a:pPr algn="l"/>
            <a:r>
              <a:rPr lang="es-MX" sz="2800" b="1" i="0" u="none" strike="noStrike" baseline="0" dirty="0">
                <a:latin typeface="ArialMT"/>
              </a:rPr>
              <a:t>escalable, tolerante a fallos, flexible y rentable.</a:t>
            </a:r>
            <a:r>
              <a:rPr lang="es-MX" sz="2800" b="0" i="0" u="none" strike="noStrike" baseline="0" dirty="0">
                <a:latin typeface="ArialMT"/>
              </a:rPr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3403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0" y="1054100"/>
            <a:ext cx="106494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800" b="0" i="0" u="none" strike="noStrike" baseline="0" dirty="0">
                <a:latin typeface="ArialMT"/>
              </a:rPr>
              <a:t>Hoy en día se genera gran cantidad de datos en campos como la i</a:t>
            </a:r>
            <a:r>
              <a:rPr lang="es-MX" sz="2800" b="1" i="0" u="none" strike="noStrike" baseline="0" dirty="0">
                <a:latin typeface="ArialMT"/>
              </a:rPr>
              <a:t>ndustria y la ciencia, por ello, es necesario herramientas como Apache Spark para trabajar con estos datos.</a:t>
            </a:r>
          </a:p>
          <a:p>
            <a:pPr algn="l"/>
            <a:endParaRPr lang="es-MX" sz="2800" b="0" i="0" u="none" strike="noStrike" baseline="0" dirty="0">
              <a:latin typeface="ArialMT"/>
            </a:endParaRPr>
          </a:p>
          <a:p>
            <a:pPr algn="l"/>
            <a:r>
              <a:rPr lang="es-MX" sz="2800" b="0" i="0" u="none" strike="noStrike" baseline="0" dirty="0">
                <a:latin typeface="ArialMT"/>
              </a:rPr>
              <a:t>Por otra parte, algunas industrias están utilizando Hadoop para para almacenar, procesar y analizar grandes volúmenes de datos.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 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Hadoop se basa en el modelo de programación</a:t>
            </a:r>
            <a:r>
              <a:rPr lang="es-MX" sz="2800" b="1" i="0" u="none" strike="noStrike" baseline="0" dirty="0">
                <a:latin typeface="ArialMT"/>
              </a:rPr>
              <a:t> </a:t>
            </a:r>
            <a:r>
              <a:rPr lang="es-MX" sz="2800" b="1" i="1" u="none" strike="noStrike" baseline="0" dirty="0">
                <a:latin typeface="Arial-ItalicMT"/>
              </a:rPr>
              <a:t>MapReduce </a:t>
            </a:r>
            <a:r>
              <a:rPr lang="es-MX" sz="2800" b="0" i="0" u="none" strike="noStrike" baseline="0" dirty="0">
                <a:latin typeface="ArialMT"/>
              </a:rPr>
              <a:t>y permite una solución de computación que es… </a:t>
            </a:r>
          </a:p>
          <a:p>
            <a:pPr algn="l"/>
            <a:r>
              <a:rPr lang="es-MX" sz="2800" b="1" i="0" u="none" strike="noStrike" baseline="0" dirty="0">
                <a:latin typeface="ArialMT"/>
              </a:rPr>
              <a:t>escalable, tolerante a fallos, flexible y rentable.</a:t>
            </a:r>
            <a:r>
              <a:rPr lang="es-MX" sz="2800" b="0" i="0" u="none" strike="noStrike" baseline="0" dirty="0">
                <a:latin typeface="ArialMT"/>
              </a:rPr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0593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0" y="1054100"/>
            <a:ext cx="106494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800" b="0" i="0" u="none" strike="noStrike" baseline="0" dirty="0">
                <a:latin typeface="ArialMT"/>
              </a:rPr>
              <a:t>Hoy en día se genera gran cantidad de datos en campos como la i</a:t>
            </a:r>
            <a:r>
              <a:rPr lang="es-MX" sz="2800" b="1" i="0" u="none" strike="noStrike" baseline="0" dirty="0">
                <a:latin typeface="ArialMT"/>
              </a:rPr>
              <a:t>ndustria y la ciencia, por ello, es necesario herramientas como Apache Spark para trabajar con estos datos.</a:t>
            </a:r>
          </a:p>
          <a:p>
            <a:pPr algn="l"/>
            <a:endParaRPr lang="es-MX" sz="2800" b="0" i="0" u="none" strike="noStrike" baseline="0" dirty="0">
              <a:latin typeface="ArialMT"/>
            </a:endParaRPr>
          </a:p>
          <a:p>
            <a:pPr algn="l"/>
            <a:r>
              <a:rPr lang="es-MX" sz="2800" b="0" i="0" u="none" strike="noStrike" baseline="0" dirty="0">
                <a:latin typeface="ArialMT"/>
              </a:rPr>
              <a:t>Por otra parte, algunas industrias están utilizando Hadoop para para almacenar, procesar y analizar grandes volúmenes de datos.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 </a:t>
            </a:r>
          </a:p>
          <a:p>
            <a:pPr algn="l"/>
            <a:r>
              <a:rPr lang="es-MX" sz="2800" b="0" i="0" u="none" strike="noStrike" baseline="0" dirty="0">
                <a:latin typeface="ArialMT"/>
              </a:rPr>
              <a:t>Hadoop se basa en el modelo de programación</a:t>
            </a:r>
            <a:r>
              <a:rPr lang="es-MX" sz="2800" b="1" i="0" u="none" strike="noStrike" baseline="0" dirty="0">
                <a:latin typeface="ArialMT"/>
              </a:rPr>
              <a:t> </a:t>
            </a:r>
            <a:r>
              <a:rPr lang="es-MX" sz="2800" b="1" i="1" u="none" strike="noStrike" baseline="0" dirty="0">
                <a:latin typeface="Arial-ItalicMT"/>
              </a:rPr>
              <a:t>MapReduce </a:t>
            </a:r>
            <a:r>
              <a:rPr lang="es-MX" sz="2800" b="0" i="0" u="none" strike="noStrike" baseline="0" dirty="0">
                <a:latin typeface="ArialMT"/>
              </a:rPr>
              <a:t>y permite una solución de computación que es… </a:t>
            </a:r>
          </a:p>
          <a:p>
            <a:pPr algn="l"/>
            <a:r>
              <a:rPr lang="es-MX" sz="2800" b="1" i="0" u="none" strike="noStrike" baseline="0" dirty="0">
                <a:latin typeface="ArialMT"/>
              </a:rPr>
              <a:t>escalable, tolerante a fallos, flexible y rentable.</a:t>
            </a:r>
            <a:r>
              <a:rPr lang="es-MX" sz="2800" b="0" i="0" u="none" strike="noStrike" baseline="0" dirty="0">
                <a:latin typeface="ArialMT"/>
              </a:rPr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78937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210394"/>
            <a:ext cx="7162800" cy="3013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3C2A95-3D2D-4987-9A4B-EB12069BB7BB}"/>
              </a:ext>
            </a:extLst>
          </p:cNvPr>
          <p:cNvSpPr txBox="1"/>
          <p:nvPr userDrawn="1"/>
        </p:nvSpPr>
        <p:spPr>
          <a:xfrm>
            <a:off x="351444" y="739757"/>
            <a:ext cx="95587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0" i="0" u="none" strike="noStrike" baseline="0" dirty="0">
                <a:latin typeface="ArialMT"/>
              </a:rPr>
              <a:t>Hoy en </a:t>
            </a:r>
            <a:r>
              <a:rPr lang="es-MX" sz="1800" b="0" i="0" u="none" strike="noStrike" baseline="0" dirty="0" err="1">
                <a:latin typeface="ArialMT"/>
              </a:rPr>
              <a:t>dia</a:t>
            </a:r>
            <a:r>
              <a:rPr lang="es-MX" sz="1800" b="0" i="0" u="none" strike="noStrike" baseline="0" dirty="0">
                <a:latin typeface="ArialMT"/>
              </a:rPr>
              <a:t> se genera gran cantidad de datos en campos como la industria y la ciencia, por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ello, es necesario herramientas como Apache Spark para trabajar con estos datos.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Por otra parte, algunas industrias </a:t>
            </a:r>
            <a:r>
              <a:rPr lang="es-MX" sz="1800" b="0" i="0" u="none" strike="noStrike" baseline="0" dirty="0" err="1">
                <a:latin typeface="ArialMT"/>
              </a:rPr>
              <a:t>estan</a:t>
            </a:r>
            <a:r>
              <a:rPr lang="es-MX" sz="1800" b="0" i="0" u="none" strike="noStrike" baseline="0" dirty="0">
                <a:latin typeface="ArialMT"/>
              </a:rPr>
              <a:t> utilizando Hadoop para para almacenar, procesar y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analizar grandes </a:t>
            </a:r>
            <a:r>
              <a:rPr lang="es-MX" sz="1800" b="0" i="0" u="none" strike="noStrike" baseline="0" dirty="0" err="1">
                <a:latin typeface="ArialMT"/>
              </a:rPr>
              <a:t>volumenes</a:t>
            </a:r>
            <a:r>
              <a:rPr lang="es-MX" sz="1800" b="0" i="0" u="none" strike="noStrike" baseline="0" dirty="0">
                <a:latin typeface="ArialMT"/>
              </a:rPr>
              <a:t> de datos. Hadoop se basa en el modelo de </a:t>
            </a:r>
            <a:r>
              <a:rPr lang="es-MX" sz="1800" b="0" i="0" u="none" strike="noStrike" baseline="0" dirty="0" err="1">
                <a:latin typeface="ArialMT"/>
              </a:rPr>
              <a:t>programacion</a:t>
            </a:r>
            <a:endParaRPr lang="es-MX" sz="1800" b="0" i="0" u="none" strike="noStrike" baseline="0" dirty="0">
              <a:latin typeface="ArialMT"/>
            </a:endParaRPr>
          </a:p>
          <a:p>
            <a:pPr algn="l"/>
            <a:r>
              <a:rPr lang="es-MX" sz="1800" b="0" i="1" u="none" strike="noStrike" baseline="0" dirty="0">
                <a:latin typeface="Arial-ItalicMT"/>
              </a:rPr>
              <a:t>MapReduce </a:t>
            </a:r>
            <a:r>
              <a:rPr lang="es-MX" sz="1800" b="0" i="0" u="none" strike="noStrike" baseline="0" dirty="0">
                <a:latin typeface="ArialMT"/>
              </a:rPr>
              <a:t>y permite una </a:t>
            </a:r>
            <a:r>
              <a:rPr lang="es-MX" sz="1800" b="0" i="0" u="none" strike="noStrike" baseline="0" dirty="0" err="1">
                <a:latin typeface="ArialMT"/>
              </a:rPr>
              <a:t>solucion</a:t>
            </a:r>
            <a:r>
              <a:rPr lang="es-MX" sz="1800" b="0" i="0" u="none" strike="noStrike" baseline="0" dirty="0">
                <a:latin typeface="ArialMT"/>
              </a:rPr>
              <a:t> de </a:t>
            </a:r>
            <a:r>
              <a:rPr lang="es-MX" sz="1800" b="0" i="0" u="none" strike="noStrike" baseline="0" dirty="0" err="1">
                <a:latin typeface="ArialMT"/>
              </a:rPr>
              <a:t>computacion</a:t>
            </a:r>
            <a:r>
              <a:rPr lang="es-MX" sz="1800" b="0" i="0" u="none" strike="noStrike" baseline="0" dirty="0">
                <a:latin typeface="ArialMT"/>
              </a:rPr>
              <a:t> que es escalable tolerante a fallos,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flexible y rentable. La principal </a:t>
            </a:r>
            <a:r>
              <a:rPr lang="es-MX" sz="1800" b="0" i="0" u="none" strike="noStrike" baseline="0" dirty="0" err="1">
                <a:latin typeface="ArialMT"/>
              </a:rPr>
              <a:t>preocupacion</a:t>
            </a:r>
            <a:r>
              <a:rPr lang="es-MX" sz="1800" b="0" i="0" u="none" strike="noStrike" baseline="0" dirty="0">
                <a:latin typeface="ArialMT"/>
              </a:rPr>
              <a:t> que presenta Hadoop es mantener la velocidad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de espera entre las consultas y el tiempo para ejecutar el programa en el procesamiento de</a:t>
            </a:r>
          </a:p>
          <a:p>
            <a:pPr algn="l"/>
            <a:r>
              <a:rPr lang="es-ES" sz="1800" b="0" i="0" u="none" strike="noStrike" baseline="0" dirty="0">
                <a:latin typeface="ArialMT"/>
              </a:rPr>
              <a:t>grandes conjuntos de datos.</a:t>
            </a:r>
          </a:p>
          <a:p>
            <a:pPr algn="l"/>
            <a:r>
              <a:rPr lang="es-ES" sz="1800" b="0" i="0" u="none" strike="noStrike" baseline="0" dirty="0">
                <a:latin typeface="ArialMT"/>
              </a:rPr>
              <a:t>Posteriormente </a:t>
            </a:r>
            <a:r>
              <a:rPr lang="es-ES" sz="1800" b="0" i="0" u="none" strike="noStrike" baseline="0" dirty="0" err="1">
                <a:latin typeface="ArialMT"/>
              </a:rPr>
              <a:t>salio</a:t>
            </a:r>
            <a:r>
              <a:rPr lang="es-ES" sz="1800" b="0" i="0" u="none" strike="noStrike" baseline="0" dirty="0">
                <a:latin typeface="ArialMT"/>
              </a:rPr>
              <a:t> a la luz Apache </a:t>
            </a:r>
            <a:r>
              <a:rPr lang="es-ES" sz="1800" b="0" i="0" u="none" strike="noStrike" baseline="0" dirty="0" err="1">
                <a:latin typeface="ArialMT"/>
              </a:rPr>
              <a:t>Spark</a:t>
            </a:r>
            <a:r>
              <a:rPr lang="es-ES" sz="1800" b="0" i="0" u="none" strike="noStrike" baseline="0" dirty="0">
                <a:latin typeface="ArialMT"/>
              </a:rPr>
              <a:t> introducido por la empresa </a:t>
            </a:r>
            <a:r>
              <a:rPr lang="es-ES" sz="1800" b="0" i="1" u="none" strike="noStrike" baseline="0" dirty="0">
                <a:latin typeface="Arial-ItalicMT"/>
              </a:rPr>
              <a:t>Apache Software</a:t>
            </a:r>
          </a:p>
          <a:p>
            <a:pPr algn="l"/>
            <a:r>
              <a:rPr lang="es-MX" sz="1800" b="0" i="1" u="none" strike="noStrike" baseline="0" dirty="0" err="1">
                <a:latin typeface="Arial-ItalicMT"/>
              </a:rPr>
              <a:t>Foundation</a:t>
            </a:r>
            <a:r>
              <a:rPr lang="es-MX" sz="1800" b="0" i="1" u="none" strike="noStrike" baseline="0" dirty="0">
                <a:latin typeface="Arial-ItalicMT"/>
              </a:rPr>
              <a:t> </a:t>
            </a:r>
            <a:r>
              <a:rPr lang="es-MX" sz="1800" b="0" i="0" u="none" strike="noStrike" baseline="0" dirty="0">
                <a:latin typeface="ArialMT"/>
              </a:rPr>
              <a:t>para acelerar el proceso de software de calculo computacional Hadoop.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Aunque es importante mencionar que Apache Spark depende de Hadoop, ya que lo utiliza</a:t>
            </a:r>
          </a:p>
          <a:p>
            <a:pPr algn="l"/>
            <a:r>
              <a:rPr lang="es-ES" sz="1800" b="0" i="0" u="none" strike="noStrike" baseline="0" dirty="0">
                <a:latin typeface="ArialMT"/>
              </a:rPr>
              <a:t>para </a:t>
            </a:r>
            <a:r>
              <a:rPr lang="es-ES" sz="1800" b="0" i="0" u="none" strike="noStrike" baseline="0" dirty="0" err="1">
                <a:latin typeface="ArialMT"/>
              </a:rPr>
              <a:t>propositos</a:t>
            </a:r>
            <a:r>
              <a:rPr lang="es-ES" sz="1800" b="0" i="0" u="none" strike="noStrike" baseline="0" dirty="0">
                <a:latin typeface="ArialMT"/>
              </a:rPr>
              <a:t> de almacenamiento.</a:t>
            </a:r>
          </a:p>
        </p:txBody>
      </p:sp>
    </p:spTree>
    <p:extLst>
      <p:ext uri="{BB962C8B-B14F-4D97-AF65-F5344CB8AC3E}">
        <p14:creationId xmlns:p14="http://schemas.microsoft.com/office/powerpoint/2010/main" val="3298599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3755488" cy="609562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169721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9475EC73-3568-F841-B01F-085215B63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276" y="3558683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6A266DCD-8B74-1D4C-8039-1EA045CC6F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276" y="4947645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075BB044-9EC0-6B4E-BA64-BB3B0D26B5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457" y="1446077"/>
            <a:ext cx="4788483" cy="61595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‹Nº›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A42CA3-3ED9-43A5-8953-78B6998B4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4" y="215900"/>
            <a:ext cx="9445625" cy="69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49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E2CFD28-DE06-1A4E-BF14-48E413326C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8270" y="2730500"/>
            <a:ext cx="7351160" cy="1371600"/>
          </a:xfrm>
          <a:prstGeom prst="rect">
            <a:avLst/>
          </a:prstGeom>
        </p:spPr>
      </p:pic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4C608F0-F9BB-A546-8B7E-C8FB5F4EC1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4704994"/>
            <a:ext cx="3352800" cy="8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D2C9F88-C8E1-6347-BF36-B6B5C7AC5D2D}"/>
              </a:ext>
            </a:extLst>
          </p:cNvPr>
          <p:cNvSpPr/>
          <p:nvPr userDrawn="1"/>
        </p:nvSpPr>
        <p:spPr>
          <a:xfrm>
            <a:off x="0" y="1"/>
            <a:ext cx="10807700" cy="6159500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06112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6079A70-4CDC-BE44-BF7E-DD31FDAC24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6524" y="222250"/>
            <a:ext cx="8253269" cy="6042132"/>
          </a:xfrm>
          <a:prstGeom prst="rect">
            <a:avLst/>
          </a:prstGeom>
        </p:spPr>
      </p:pic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4136B19-67A5-4D0F-A940-45A1A8A8832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0" y="6036192"/>
            <a:ext cx="9601220" cy="14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9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9" b="0" i="0">
                <a:solidFill>
                  <a:srgbClr val="455F5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91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27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010">
              <a:lnSpc>
                <a:spcPts val="2470"/>
              </a:lnSpc>
            </a:pPr>
            <a:r>
              <a:rPr lang="es-ES" spc="-6"/>
              <a:t>Ecosistema</a:t>
            </a:r>
            <a:r>
              <a:rPr lang="es-ES" spc="-35"/>
              <a:t> </a:t>
            </a:r>
            <a:r>
              <a:rPr lang="es-ES" spc="-6"/>
              <a:t>Spark</a:t>
            </a:r>
            <a:endParaRPr lang="es-ES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127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010">
              <a:lnSpc>
                <a:spcPts val="2470"/>
              </a:lnSpc>
            </a:pPr>
            <a:r>
              <a:rPr lang="en-US"/>
              <a:t>Máster</a:t>
            </a:r>
            <a:r>
              <a:rPr lang="en-US" spc="-6"/>
              <a:t> en</a:t>
            </a:r>
            <a:r>
              <a:rPr lang="en-US"/>
              <a:t> </a:t>
            </a:r>
            <a:r>
              <a:rPr lang="en-US" spc="-6"/>
              <a:t>Big</a:t>
            </a:r>
            <a:r>
              <a:rPr lang="en-US" spc="-12"/>
              <a:t> </a:t>
            </a:r>
            <a:r>
              <a:rPr lang="en-US" spc="-6"/>
              <a:t>Data</a:t>
            </a:r>
            <a:r>
              <a:rPr lang="en-US"/>
              <a:t> y </a:t>
            </a:r>
            <a:r>
              <a:rPr lang="en-US" spc="-6"/>
              <a:t>Data</a:t>
            </a:r>
            <a:r>
              <a:rPr lang="en-US"/>
              <a:t> </a:t>
            </a:r>
            <a:r>
              <a:rPr lang="en-US" spc="-6"/>
              <a:t>Science</a:t>
            </a:r>
            <a:endParaRPr lang="en-US" spc="-6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27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46531">
              <a:lnSpc>
                <a:spcPts val="2470"/>
              </a:lnSpc>
            </a:pPr>
            <a:fld id="{81D60167-4931-47E6-BA6A-407CBD079E47}" type="slidenum">
              <a:rPr lang="es-ES" spc="-6" smtClean="0"/>
              <a:pPr marL="46531">
                <a:lnSpc>
                  <a:spcPts val="2470"/>
                </a:lnSpc>
              </a:pPr>
              <a:t>‹Nº›</a:t>
            </a:fld>
            <a:endParaRPr lang="es-ES" spc="-6" dirty="0"/>
          </a:p>
        </p:txBody>
      </p:sp>
    </p:spTree>
    <p:extLst>
      <p:ext uri="{BB962C8B-B14F-4D97-AF65-F5344CB8AC3E}">
        <p14:creationId xmlns:p14="http://schemas.microsoft.com/office/powerpoint/2010/main" val="3301219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807700" cy="7747000"/>
          </a:xfrm>
          <a:custGeom>
            <a:avLst/>
            <a:gdLst/>
            <a:ahLst/>
            <a:cxnLst/>
            <a:rect l="l" t="t" r="r" b="b"/>
            <a:pathLst>
              <a:path w="10807700" h="7747000">
                <a:moveTo>
                  <a:pt x="10807699" y="7746999"/>
                </a:moveTo>
                <a:lnTo>
                  <a:pt x="0" y="7746999"/>
                </a:lnTo>
                <a:lnTo>
                  <a:pt x="0" y="0"/>
                </a:lnTo>
                <a:lnTo>
                  <a:pt x="10807699" y="0"/>
                </a:lnTo>
                <a:lnTo>
                  <a:pt x="10807699" y="7746999"/>
                </a:lnTo>
                <a:close/>
              </a:path>
            </a:pathLst>
          </a:custGeom>
          <a:solidFill>
            <a:srgbClr val="318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2301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65D14D5-8D6E-DC47-A71D-FA9B83BB63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7924" y="2684219"/>
            <a:ext cx="87630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3C23B1-1214-4D4C-B9CA-F6CAF309BB5B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22" y="1885192"/>
            <a:ext cx="8763000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22D3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3605C8-C347-AE46-B0B8-06B2CD83F1C5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2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ÍNDICE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3" y="7730858"/>
                </a:moveTo>
                <a:lnTo>
                  <a:pt x="0" y="7730858"/>
                </a:lnTo>
                <a:lnTo>
                  <a:pt x="0" y="0"/>
                </a:lnTo>
                <a:lnTo>
                  <a:pt x="10800003" y="0"/>
                </a:lnTo>
                <a:lnTo>
                  <a:pt x="10800003" y="7730858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40DE14B0-F75D-774C-B0F4-9D51579D6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1828800" cy="430887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E324D655-9C5E-C749-9537-BD9643DC5176}"/>
              </a:ext>
            </a:extLst>
          </p:cNvPr>
          <p:cNvSpPr txBox="1">
            <a:spLocks/>
          </p:cNvSpPr>
          <p:nvPr userDrawn="1"/>
        </p:nvSpPr>
        <p:spPr>
          <a:xfrm>
            <a:off x="3877921" y="1014586"/>
            <a:ext cx="3460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46BC9E1-CF5F-BC4C-8C29-19BF1FF7B3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7086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AD3D6A5-A293-4BD2-955B-75B2B752D6FB}"/>
              </a:ext>
            </a:extLst>
          </p:cNvPr>
          <p:cNvSpPr txBox="1"/>
          <p:nvPr userDrawn="1"/>
        </p:nvSpPr>
        <p:spPr>
          <a:xfrm>
            <a:off x="578969" y="2571719"/>
            <a:ext cx="10058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32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Apache Spark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32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¿Por Qué Spark?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32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 de Spark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32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 de un Clúster de Apache Spark</a:t>
            </a:r>
            <a:endParaRPr lang="es-ES" sz="2400" b="0" kern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‹Nº›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A42CA3-3ED9-43A5-8953-78B6998B4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4" y="215900"/>
            <a:ext cx="9445625" cy="69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6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CIÓN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5943600" cy="461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34DE71-A517-4A9B-96DC-58848BEA9882}"/>
              </a:ext>
            </a:extLst>
          </p:cNvPr>
          <p:cNvSpPr txBox="1"/>
          <p:nvPr userDrawn="1"/>
        </p:nvSpPr>
        <p:spPr>
          <a:xfrm>
            <a:off x="717550" y="3042503"/>
            <a:ext cx="9372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</a:pPr>
            <a:r>
              <a:rPr lang="es-MX" sz="48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Introducción a Apache Spark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CIÓN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5943600" cy="461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34DE71-A517-4A9B-96DC-58848BEA9882}"/>
              </a:ext>
            </a:extLst>
          </p:cNvPr>
          <p:cNvSpPr txBox="1"/>
          <p:nvPr userDrawn="1"/>
        </p:nvSpPr>
        <p:spPr>
          <a:xfrm>
            <a:off x="984250" y="3032160"/>
            <a:ext cx="9220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MX" sz="48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¿Por Qué Spark?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s-MX" sz="4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9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CIÓN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5943600" cy="461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34DE71-A517-4A9B-96DC-58848BEA9882}"/>
              </a:ext>
            </a:extLst>
          </p:cNvPr>
          <p:cNvSpPr txBox="1"/>
          <p:nvPr userDrawn="1"/>
        </p:nvSpPr>
        <p:spPr>
          <a:xfrm>
            <a:off x="984250" y="3032160"/>
            <a:ext cx="9220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MX" sz="48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Componentes de Spark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s-MX" sz="4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s-MX" sz="4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4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CIÓN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5943600" cy="461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34DE71-A517-4A9B-96DC-58848BEA9882}"/>
              </a:ext>
            </a:extLst>
          </p:cNvPr>
          <p:cNvSpPr txBox="1"/>
          <p:nvPr userDrawn="1"/>
        </p:nvSpPr>
        <p:spPr>
          <a:xfrm>
            <a:off x="527050" y="3032160"/>
            <a:ext cx="9677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MX" sz="48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Arquitectura de un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MX" sz="48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Clúster de Apache Spark</a:t>
            </a:r>
            <a:endParaRPr lang="es-ES" sz="4000" b="0" kern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s-MX" sz="4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CIÓN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5943600" cy="461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Arquitecturas Cloud &amp; Big Data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34DE71-A517-4A9B-96DC-58848BEA9882}"/>
              </a:ext>
            </a:extLst>
          </p:cNvPr>
          <p:cNvSpPr txBox="1"/>
          <p:nvPr userDrawn="1"/>
        </p:nvSpPr>
        <p:spPr>
          <a:xfrm>
            <a:off x="527050" y="3032160"/>
            <a:ext cx="9677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MX" sz="48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5. </a:t>
            </a:r>
            <a:r>
              <a:rPr lang="es-ES" sz="48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Ejercicios</a:t>
            </a:r>
            <a:endParaRPr lang="es-ES" sz="4800" b="0" kern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s-MX" sz="4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5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4" r:id="rId3"/>
    <p:sldLayoutId id="2147483669" r:id="rId4"/>
    <p:sldLayoutId id="2147483662" r:id="rId5"/>
    <p:sldLayoutId id="2147483671" r:id="rId6"/>
    <p:sldLayoutId id="2147483673" r:id="rId7"/>
    <p:sldLayoutId id="2147483672" r:id="rId8"/>
    <p:sldLayoutId id="2147483682" r:id="rId9"/>
    <p:sldLayoutId id="2147483667" r:id="rId10"/>
    <p:sldLayoutId id="2147483675" r:id="rId11"/>
    <p:sldLayoutId id="2147483676" r:id="rId12"/>
    <p:sldLayoutId id="2147483677" r:id="rId13"/>
    <p:sldLayoutId id="2147483681" r:id="rId14"/>
    <p:sldLayoutId id="2147483678" r:id="rId15"/>
    <p:sldLayoutId id="2147483679" r:id="rId16"/>
    <p:sldLayoutId id="2147483680" r:id="rId17"/>
    <p:sldLayoutId id="2147483674" r:id="rId18"/>
    <p:sldLayoutId id="2147483665" r:id="rId19"/>
    <p:sldLayoutId id="2147483668" r:id="rId20"/>
    <p:sldLayoutId id="2147483685" r:id="rId21"/>
    <p:sldLayoutId id="2147483686" r:id="rId22"/>
    <p:sldLayoutId id="2147483687" r:id="rId23"/>
    <p:sldLayoutId id="2147483688" r:id="rId2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8EA310B-A6B6-4911-8654-1295BB9ED1B6}"/>
              </a:ext>
            </a:extLst>
          </p:cNvPr>
          <p:cNvSpPr txBox="1"/>
          <p:nvPr/>
        </p:nvSpPr>
        <p:spPr>
          <a:xfrm>
            <a:off x="-82550" y="1663700"/>
            <a:ext cx="64293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Arquitecturas Cloud </a:t>
            </a:r>
          </a:p>
          <a:p>
            <a:pPr algn="ctr"/>
            <a:r>
              <a:rPr lang="es-E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Y </a:t>
            </a:r>
          </a:p>
          <a:p>
            <a:pPr algn="ctr"/>
            <a:r>
              <a:rPr lang="es-E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Big Data </a:t>
            </a:r>
          </a:p>
        </p:txBody>
      </p:sp>
    </p:spTree>
    <p:extLst>
      <p:ext uri="{BB962C8B-B14F-4D97-AF65-F5344CB8AC3E}">
        <p14:creationId xmlns:p14="http://schemas.microsoft.com/office/powerpoint/2010/main" val="117830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515155-262A-6BB1-0E35-7F6455712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296913" y="749300"/>
            <a:ext cx="10450012" cy="3538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Spark SQL admite una gran variedad de fuentes de datos, proporcionando un conjunto de métodos comunes para leer (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DataFrameReader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 y escribir (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DataFrameWriter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 datos en y desde estas fuentes. 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DataFrameReader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(forma general):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spark.read.format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”).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(esquema).load(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u="sng" dirty="0">
                <a:latin typeface="Arial" panose="020B0604020202020204" pitchFamily="34" charset="0"/>
                <a:cs typeface="Arial" panose="020B0604020202020204" pitchFamily="34" charset="0"/>
              </a:rPr>
              <a:t>Ejemplo lectura archivo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sales.csv,</a:t>
            </a:r>
            <a:r>
              <a:rPr lang="es-E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con opción “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inferSchema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6416023-BD3D-E136-9796-570F9B812682}"/>
              </a:ext>
            </a:extLst>
          </p:cNvPr>
          <p:cNvSpPr txBox="1"/>
          <p:nvPr/>
        </p:nvSpPr>
        <p:spPr>
          <a:xfrm>
            <a:off x="284452" y="4549153"/>
            <a:ext cx="10238795" cy="2723184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file = '</a:t>
            </a:r>
            <a:r>
              <a:rPr lang="en-US" b="1" dirty="0" err="1">
                <a:latin typeface="Courier New"/>
                <a:cs typeface="Courier New"/>
              </a:rPr>
              <a:t>dbfs</a:t>
            </a:r>
            <a:r>
              <a:rPr lang="en-US" b="1" dirty="0">
                <a:latin typeface="Courier New"/>
                <a:cs typeface="Courier New"/>
              </a:rPr>
              <a:t>:/</a:t>
            </a:r>
            <a:r>
              <a:rPr lang="en-US" b="1" dirty="0" err="1">
                <a:latin typeface="Courier New"/>
                <a:cs typeface="Courier New"/>
              </a:rPr>
              <a:t>FileStore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shared_uploads</a:t>
            </a:r>
            <a:r>
              <a:rPr lang="en-US" b="1" dirty="0">
                <a:latin typeface="Courier New"/>
                <a:cs typeface="Courier New"/>
              </a:rPr>
              <a:t>/edurf.cld@gmail.com/sales.csv'</a:t>
            </a:r>
          </a:p>
          <a:p>
            <a:pPr marL="107322">
              <a:spcBef>
                <a:spcPts val="195"/>
              </a:spcBef>
            </a:pPr>
            <a:endParaRPr lang="en-US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b="1" dirty="0" err="1">
                <a:latin typeface="Courier New"/>
                <a:cs typeface="Courier New"/>
              </a:rPr>
              <a:t>sales_df</a:t>
            </a:r>
            <a:r>
              <a:rPr lang="en-US" b="1" dirty="0">
                <a:latin typeface="Courier New"/>
                <a:cs typeface="Courier New"/>
              </a:rPr>
              <a:t> = (</a:t>
            </a:r>
            <a:r>
              <a:rPr lang="en-US" b="1" dirty="0" err="1">
                <a:latin typeface="Courier New"/>
                <a:cs typeface="Courier New"/>
              </a:rPr>
              <a:t>spark.read</a:t>
            </a:r>
            <a:endParaRPr lang="en-US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.format("csv")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.option("header", "true")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.option("</a:t>
            </a:r>
            <a:r>
              <a:rPr lang="en-US" b="1" dirty="0" err="1">
                <a:latin typeface="Courier New"/>
                <a:cs typeface="Courier New"/>
              </a:rPr>
              <a:t>inferSchema</a:t>
            </a:r>
            <a:r>
              <a:rPr lang="en-US" b="1" dirty="0">
                <a:latin typeface="Courier New"/>
                <a:cs typeface="Courier New"/>
              </a:rPr>
              <a:t>", True)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.load(file))</a:t>
            </a:r>
          </a:p>
          <a:p>
            <a:pPr marL="107322">
              <a:spcBef>
                <a:spcPts val="195"/>
              </a:spcBef>
            </a:pPr>
            <a:endParaRPr lang="en-US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b="1" dirty="0" err="1">
                <a:latin typeface="Courier New"/>
                <a:cs typeface="Courier New"/>
              </a:rPr>
              <a:t>sales_df.printSchema</a:t>
            </a:r>
            <a:r>
              <a:rPr lang="en-US" b="1" dirty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0767DA0A-A83B-449C-5AD6-2A7DA4233214}"/>
              </a:ext>
            </a:extLst>
          </p:cNvPr>
          <p:cNvSpPr txBox="1"/>
          <p:nvPr/>
        </p:nvSpPr>
        <p:spPr>
          <a:xfrm>
            <a:off x="7171251" y="5187495"/>
            <a:ext cx="2652199" cy="669824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Infiere el esquema a partir de los datos</a:t>
            </a:r>
            <a:endParaRPr sz="2127" dirty="0">
              <a:latin typeface="Arial MT"/>
              <a:cs typeface="Arial MT"/>
            </a:endParaRPr>
          </a:p>
        </p:txBody>
      </p:sp>
      <p:cxnSp>
        <p:nvCxnSpPr>
          <p:cNvPr id="12" name="10 Conector recto de flecha">
            <a:extLst>
              <a:ext uri="{FF2B5EF4-FFF2-40B4-BE49-F238E27FC236}">
                <a16:creationId xmlns:a16="http://schemas.microsoft.com/office/drawing/2014/main" id="{1B1F7DF1-7E49-F9C2-ACDC-EC747AA54F34}"/>
              </a:ext>
            </a:extLst>
          </p:cNvPr>
          <p:cNvCxnSpPr>
            <a:cxnSpLocks/>
          </p:cNvCxnSpPr>
          <p:nvPr/>
        </p:nvCxnSpPr>
        <p:spPr>
          <a:xfrm flipV="1">
            <a:off x="6013450" y="5529986"/>
            <a:ext cx="1066800" cy="698075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3 Rectángulo">
            <a:extLst>
              <a:ext uri="{FF2B5EF4-FFF2-40B4-BE49-F238E27FC236}">
                <a16:creationId xmlns:a16="http://schemas.microsoft.com/office/drawing/2014/main" id="{57E0D8A1-4147-3AFC-9CE7-48C64951AF1A}"/>
              </a:ext>
            </a:extLst>
          </p:cNvPr>
          <p:cNvSpPr/>
          <p:nvPr/>
        </p:nvSpPr>
        <p:spPr>
          <a:xfrm>
            <a:off x="1974850" y="6083300"/>
            <a:ext cx="3886200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15" name="10 Conector recto de flecha">
            <a:extLst>
              <a:ext uri="{FF2B5EF4-FFF2-40B4-BE49-F238E27FC236}">
                <a16:creationId xmlns:a16="http://schemas.microsoft.com/office/drawing/2014/main" id="{EA9A1A0B-4CE4-FA6C-3A6E-0880F0CAF052}"/>
              </a:ext>
            </a:extLst>
          </p:cNvPr>
          <p:cNvCxnSpPr>
            <a:cxnSpLocks/>
          </p:cNvCxnSpPr>
          <p:nvPr/>
        </p:nvCxnSpPr>
        <p:spPr>
          <a:xfrm flipV="1">
            <a:off x="4337050" y="2838937"/>
            <a:ext cx="2070684" cy="4291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5">
            <a:extLst>
              <a:ext uri="{FF2B5EF4-FFF2-40B4-BE49-F238E27FC236}">
                <a16:creationId xmlns:a16="http://schemas.microsoft.com/office/drawing/2014/main" id="{809B13D2-B7D2-646F-E2B5-4B3624418233}"/>
              </a:ext>
            </a:extLst>
          </p:cNvPr>
          <p:cNvSpPr txBox="1"/>
          <p:nvPr/>
        </p:nvSpPr>
        <p:spPr>
          <a:xfrm>
            <a:off x="6519602" y="2580199"/>
            <a:ext cx="1855364" cy="342491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Según formato</a:t>
            </a:r>
            <a:endParaRPr sz="2127" dirty="0">
              <a:latin typeface="Arial MT"/>
              <a:cs typeface="Arial MT"/>
            </a:endParaRPr>
          </a:p>
        </p:txBody>
      </p:sp>
      <p:cxnSp>
        <p:nvCxnSpPr>
          <p:cNvPr id="18" name="10 Conector recto de flecha">
            <a:extLst>
              <a:ext uri="{FF2B5EF4-FFF2-40B4-BE49-F238E27FC236}">
                <a16:creationId xmlns:a16="http://schemas.microsoft.com/office/drawing/2014/main" id="{F6C99892-B660-550E-1D66-E3B52AE3464D}"/>
              </a:ext>
            </a:extLst>
          </p:cNvPr>
          <p:cNvCxnSpPr>
            <a:cxnSpLocks/>
          </p:cNvCxnSpPr>
          <p:nvPr/>
        </p:nvCxnSpPr>
        <p:spPr>
          <a:xfrm flipV="1">
            <a:off x="7232650" y="2882264"/>
            <a:ext cx="1905000" cy="3858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25">
            <a:extLst>
              <a:ext uri="{FF2B5EF4-FFF2-40B4-BE49-F238E27FC236}">
                <a16:creationId xmlns:a16="http://schemas.microsoft.com/office/drawing/2014/main" id="{B7FF5A32-5063-5F84-17B0-35722484FB52}"/>
              </a:ext>
            </a:extLst>
          </p:cNvPr>
          <p:cNvSpPr txBox="1"/>
          <p:nvPr/>
        </p:nvSpPr>
        <p:spPr>
          <a:xfrm>
            <a:off x="9274753" y="2711019"/>
            <a:ext cx="1097393" cy="342491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opcional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B65E7695-311A-D3FF-BF71-31A981098D3B}"/>
              </a:ext>
            </a:extLst>
          </p:cNvPr>
          <p:cNvSpPr/>
          <p:nvPr/>
        </p:nvSpPr>
        <p:spPr>
          <a:xfrm>
            <a:off x="0" y="112667"/>
            <a:ext cx="868045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Leer DATAFRAME desde un archivo (I)</a:t>
            </a:r>
          </a:p>
        </p:txBody>
      </p:sp>
    </p:spTree>
    <p:extLst>
      <p:ext uri="{BB962C8B-B14F-4D97-AF65-F5344CB8AC3E}">
        <p14:creationId xmlns:p14="http://schemas.microsoft.com/office/powerpoint/2010/main" val="19334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9C22B6-0551-F193-6F32-117B56432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296913" y="749300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Ejemplo lectura archivo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persons.json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especificando esquema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6416023-BD3D-E136-9796-570F9B812682}"/>
              </a:ext>
            </a:extLst>
          </p:cNvPr>
          <p:cNvSpPr txBox="1"/>
          <p:nvPr/>
        </p:nvSpPr>
        <p:spPr>
          <a:xfrm>
            <a:off x="284452" y="5323853"/>
            <a:ext cx="10238795" cy="217431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file = '</a:t>
            </a:r>
            <a:r>
              <a:rPr lang="es-ES" sz="1600" dirty="0" err="1">
                <a:latin typeface="Courier New"/>
                <a:cs typeface="Courier New"/>
              </a:rPr>
              <a:t>dbfs</a:t>
            </a:r>
            <a:r>
              <a:rPr lang="es-ES" sz="1600" dirty="0">
                <a:latin typeface="Courier New"/>
                <a:cs typeface="Courier New"/>
              </a:rPr>
              <a:t>:/</a:t>
            </a:r>
            <a:r>
              <a:rPr lang="es-ES" sz="1600" dirty="0" err="1">
                <a:latin typeface="Courier New"/>
                <a:cs typeface="Courier New"/>
              </a:rPr>
              <a:t>FileStore</a:t>
            </a:r>
            <a:r>
              <a:rPr lang="es-ES" sz="1600" dirty="0">
                <a:latin typeface="Courier New"/>
                <a:cs typeface="Courier New"/>
              </a:rPr>
              <a:t>/</a:t>
            </a:r>
            <a:r>
              <a:rPr lang="es-ES" sz="1600" dirty="0" err="1">
                <a:latin typeface="Courier New"/>
                <a:cs typeface="Courier New"/>
              </a:rPr>
              <a:t>shared_uploads</a:t>
            </a:r>
            <a:r>
              <a:rPr lang="es-ES" sz="1600" dirty="0">
                <a:latin typeface="Courier New"/>
                <a:cs typeface="Courier New"/>
              </a:rPr>
              <a:t>/edurf.cld@gmail.com/</a:t>
            </a:r>
            <a:r>
              <a:rPr lang="es-ES" sz="1600" dirty="0" err="1">
                <a:latin typeface="Courier New"/>
                <a:cs typeface="Courier New"/>
              </a:rPr>
              <a:t>persons.json</a:t>
            </a:r>
            <a:r>
              <a:rPr lang="es-ES" sz="1600" dirty="0">
                <a:latin typeface="Courier New"/>
                <a:cs typeface="Courier New"/>
              </a:rPr>
              <a:t>'</a:t>
            </a:r>
          </a:p>
          <a:p>
            <a:pPr marL="107322">
              <a:spcBef>
                <a:spcPts val="195"/>
              </a:spcBef>
            </a:pPr>
            <a:endParaRPr lang="es-ES" sz="16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600" dirty="0" err="1">
                <a:latin typeface="Courier New"/>
                <a:cs typeface="Courier New"/>
              </a:rPr>
              <a:t>persons_df</a:t>
            </a:r>
            <a:r>
              <a:rPr lang="es-ES" sz="1600" dirty="0">
                <a:latin typeface="Courier New"/>
                <a:cs typeface="Courier New"/>
              </a:rPr>
              <a:t> = (</a:t>
            </a:r>
            <a:r>
              <a:rPr lang="es-ES" sz="1600" dirty="0" err="1">
                <a:latin typeface="Courier New"/>
                <a:cs typeface="Courier New"/>
              </a:rPr>
              <a:t>spark.read.format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json</a:t>
            </a:r>
            <a:r>
              <a:rPr lang="es-ES" sz="1600" dirty="0">
                <a:latin typeface="Courier New"/>
                <a:cs typeface="Courier New"/>
              </a:rPr>
              <a:t>')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         .</a:t>
            </a:r>
            <a:r>
              <a:rPr lang="es-ES" sz="1600" dirty="0" err="1">
                <a:latin typeface="Courier New"/>
                <a:cs typeface="Courier New"/>
              </a:rPr>
              <a:t>option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multiline</a:t>
            </a:r>
            <a:r>
              <a:rPr lang="es-ES" sz="1600" dirty="0">
                <a:latin typeface="Courier New"/>
                <a:cs typeface="Courier New"/>
              </a:rPr>
              <a:t>', True)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          .</a:t>
            </a:r>
            <a:r>
              <a:rPr lang="es-ES" sz="1600" dirty="0" err="1">
                <a:latin typeface="Courier New"/>
                <a:cs typeface="Courier New"/>
              </a:rPr>
              <a:t>schema</a:t>
            </a:r>
            <a:r>
              <a:rPr lang="es-ES" sz="1600" dirty="0">
                <a:latin typeface="Courier New"/>
                <a:cs typeface="Courier New"/>
              </a:rPr>
              <a:t>(</a:t>
            </a:r>
            <a:r>
              <a:rPr lang="es-ES" sz="1600" dirty="0" err="1">
                <a:latin typeface="Courier New"/>
                <a:cs typeface="Courier New"/>
              </a:rPr>
              <a:t>persons_schema</a:t>
            </a:r>
            <a:r>
              <a:rPr lang="es-ES" sz="1600" dirty="0">
                <a:latin typeface="Courier New"/>
                <a:cs typeface="Courier New"/>
              </a:rPr>
              <a:t>)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          .load(file)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         )</a:t>
            </a:r>
          </a:p>
          <a:p>
            <a:pPr marL="107322">
              <a:spcBef>
                <a:spcPts val="195"/>
              </a:spcBef>
            </a:pPr>
            <a:r>
              <a:rPr lang="es-ES" sz="1600" dirty="0" err="1">
                <a:latin typeface="Courier New"/>
                <a:cs typeface="Courier New"/>
              </a:rPr>
              <a:t>persons_df.show</a:t>
            </a:r>
            <a:r>
              <a:rPr lang="es-ES" sz="1600" dirty="0">
                <a:latin typeface="Courier New"/>
                <a:cs typeface="Courier New"/>
              </a:rPr>
              <a:t>()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0767DA0A-A83B-449C-5AD6-2A7DA4233214}"/>
              </a:ext>
            </a:extLst>
          </p:cNvPr>
          <p:cNvSpPr txBox="1"/>
          <p:nvPr/>
        </p:nvSpPr>
        <p:spPr>
          <a:xfrm>
            <a:off x="6869831" y="6322094"/>
            <a:ext cx="3587372" cy="342491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especificamos el esquema</a:t>
            </a:r>
            <a:endParaRPr sz="2127" dirty="0">
              <a:latin typeface="Arial MT"/>
              <a:cs typeface="Arial MT"/>
            </a:endParaRPr>
          </a:p>
        </p:txBody>
      </p:sp>
      <p:cxnSp>
        <p:nvCxnSpPr>
          <p:cNvPr id="12" name="10 Conector recto de flecha">
            <a:extLst>
              <a:ext uri="{FF2B5EF4-FFF2-40B4-BE49-F238E27FC236}">
                <a16:creationId xmlns:a16="http://schemas.microsoft.com/office/drawing/2014/main" id="{1B1F7DF1-7E49-F9C2-ACDC-EC747AA54F34}"/>
              </a:ext>
            </a:extLst>
          </p:cNvPr>
          <p:cNvCxnSpPr>
            <a:cxnSpLocks/>
          </p:cNvCxnSpPr>
          <p:nvPr/>
        </p:nvCxnSpPr>
        <p:spPr>
          <a:xfrm>
            <a:off x="5121165" y="6540500"/>
            <a:ext cx="165083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3 Rectángulo">
            <a:extLst>
              <a:ext uri="{FF2B5EF4-FFF2-40B4-BE49-F238E27FC236}">
                <a16:creationId xmlns:a16="http://schemas.microsoft.com/office/drawing/2014/main" id="{57E0D8A1-4147-3AFC-9CE7-48C64951AF1A}"/>
              </a:ext>
            </a:extLst>
          </p:cNvPr>
          <p:cNvSpPr/>
          <p:nvPr/>
        </p:nvSpPr>
        <p:spPr>
          <a:xfrm>
            <a:off x="2019474" y="6388100"/>
            <a:ext cx="2895600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355290" y="1435100"/>
            <a:ext cx="10238795" cy="350801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600" dirty="0" err="1">
                <a:latin typeface="Courier New"/>
                <a:cs typeface="Courier New"/>
              </a:rPr>
              <a:t>from</a:t>
            </a:r>
            <a:r>
              <a:rPr lang="es-ES" sz="1600" dirty="0">
                <a:latin typeface="Courier New"/>
                <a:cs typeface="Courier New"/>
              </a:rPr>
              <a:t> </a:t>
            </a:r>
            <a:r>
              <a:rPr lang="es-ES" sz="1600" dirty="0" err="1">
                <a:latin typeface="Courier New"/>
                <a:cs typeface="Courier New"/>
              </a:rPr>
              <a:t>pyspark.sql.types</a:t>
            </a:r>
            <a:r>
              <a:rPr lang="es-ES" sz="1600" dirty="0">
                <a:latin typeface="Courier New"/>
                <a:cs typeface="Courier New"/>
              </a:rPr>
              <a:t> </a:t>
            </a:r>
            <a:r>
              <a:rPr lang="es-ES" sz="1600" dirty="0" err="1">
                <a:latin typeface="Courier New"/>
                <a:cs typeface="Courier New"/>
              </a:rPr>
              <a:t>import</a:t>
            </a:r>
            <a:r>
              <a:rPr lang="es-ES" sz="1600" dirty="0">
                <a:latin typeface="Courier New"/>
                <a:cs typeface="Courier New"/>
              </a:rPr>
              <a:t> </a:t>
            </a:r>
            <a:r>
              <a:rPr lang="es-ES" sz="1600" dirty="0" err="1">
                <a:latin typeface="Courier New"/>
                <a:cs typeface="Courier New"/>
              </a:rPr>
              <a:t>IntegerType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FloatType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ArrayType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DateType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BooleanType</a:t>
            </a:r>
            <a:endParaRPr lang="es-ES" sz="16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endParaRPr lang="es-ES" sz="16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600" dirty="0" err="1">
                <a:latin typeface="Courier New"/>
                <a:cs typeface="Courier New"/>
              </a:rPr>
              <a:t>persons_schema</a:t>
            </a:r>
            <a:r>
              <a:rPr lang="es-ES" sz="1600" dirty="0">
                <a:latin typeface="Courier New"/>
                <a:cs typeface="Courier New"/>
              </a:rPr>
              <a:t> = </a:t>
            </a:r>
            <a:r>
              <a:rPr lang="es-ES" sz="1600" dirty="0" err="1">
                <a:latin typeface="Courier New"/>
                <a:cs typeface="Courier New"/>
              </a:rPr>
              <a:t>StructType</a:t>
            </a:r>
            <a:r>
              <a:rPr lang="es-ES" sz="1600" dirty="0">
                <a:latin typeface="Courier New"/>
                <a:cs typeface="Courier New"/>
              </a:rPr>
              <a:t>([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('id', </a:t>
            </a:r>
            <a:r>
              <a:rPr lang="es-ES" sz="1600" dirty="0" err="1">
                <a:latin typeface="Courier New"/>
                <a:cs typeface="Courier New"/>
              </a:rPr>
              <a:t>IntegerType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first_name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last_name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fav_movies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ArrayType</a:t>
            </a:r>
            <a:r>
              <a:rPr lang="es-ES" sz="1600" dirty="0">
                <a:latin typeface="Courier New"/>
                <a:cs typeface="Courier New"/>
              </a:rPr>
              <a:t>(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()),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salary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FloatType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image_url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date_of_birth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DateType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('active', </a:t>
            </a:r>
            <a:r>
              <a:rPr lang="es-ES" sz="1600" dirty="0" err="1">
                <a:latin typeface="Courier New"/>
                <a:cs typeface="Courier New"/>
              </a:rPr>
              <a:t>BooleanType</a:t>
            </a:r>
            <a:r>
              <a:rPr lang="es-ES" sz="1600" dirty="0">
                <a:latin typeface="Courier New"/>
                <a:cs typeface="Courier New"/>
              </a:rPr>
              <a:t>(), True)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])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E5E58B88-E891-1805-991E-418ED5F2C1EC}"/>
              </a:ext>
            </a:extLst>
          </p:cNvPr>
          <p:cNvSpPr/>
          <p:nvPr/>
        </p:nvSpPr>
        <p:spPr>
          <a:xfrm>
            <a:off x="7994650" y="2310543"/>
            <a:ext cx="381000" cy="2440076"/>
          </a:xfrm>
          <a:prstGeom prst="rightBrac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0863A58-867F-3638-2744-A06F2F1F87B1}"/>
              </a:ext>
            </a:extLst>
          </p:cNvPr>
          <p:cNvSpPr/>
          <p:nvPr/>
        </p:nvSpPr>
        <p:spPr>
          <a:xfrm>
            <a:off x="374650" y="2244537"/>
            <a:ext cx="1828800" cy="333563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rtlCol="0" anchor="ctr">
            <a:spAutoFit/>
          </a:bodyPr>
          <a:lstStyle/>
          <a:p>
            <a:pPr algn="l"/>
            <a:endParaRPr lang="es-ES" sz="2400" b="1" spc="105" dirty="0" err="1">
              <a:solidFill>
                <a:srgbClr val="0F4890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1" name="5 Rectángulo">
            <a:extLst>
              <a:ext uri="{FF2B5EF4-FFF2-40B4-BE49-F238E27FC236}">
                <a16:creationId xmlns:a16="http://schemas.microsoft.com/office/drawing/2014/main" id="{E90E1005-1CC7-5CD8-7CA1-196E8BE12081}"/>
              </a:ext>
            </a:extLst>
          </p:cNvPr>
          <p:cNvSpPr/>
          <p:nvPr/>
        </p:nvSpPr>
        <p:spPr>
          <a:xfrm>
            <a:off x="0" y="57076"/>
            <a:ext cx="868045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Leer DATAFRAME desde un archivo (II)</a:t>
            </a:r>
          </a:p>
        </p:txBody>
      </p:sp>
    </p:spTree>
    <p:extLst>
      <p:ext uri="{BB962C8B-B14F-4D97-AF65-F5344CB8AC3E}">
        <p14:creationId xmlns:p14="http://schemas.microsoft.com/office/powerpoint/2010/main" val="42252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370" y="1451074"/>
            <a:ext cx="8294089" cy="4844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50000"/>
              </a:lnSpc>
              <a:tabLst>
                <a:tab pos="535305" algn="l"/>
                <a:tab pos="535940" algn="l"/>
              </a:tabLst>
            </a:pPr>
            <a:r>
              <a:rPr lang="es-MX" sz="5400" spc="-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s-MX" sz="54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Transformaciones Dataframe: </a:t>
            </a:r>
            <a:br>
              <a:rPr lang="es-MX" sz="54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s-MX" sz="54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consulta de datos</a:t>
            </a:r>
            <a:br>
              <a:rPr lang="es-MX" sz="5400" b="1" dirty="0">
                <a:solidFill>
                  <a:schemeClr val="bg1"/>
                </a:solidFill>
                <a:cs typeface="Arial MT"/>
              </a:rPr>
            </a:br>
            <a:endParaRPr lang="es-MX" sz="5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0AC8EF-0B91-1C08-8557-AC3350FB6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44072" y="798749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devuelve dataframe con la(s) columna(s) y/o expresiones especificadas. Podemos escribir directamente el/los nombre(s) de las columnas (cadena)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355290" y="1816100"/>
            <a:ext cx="10238795" cy="57900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Order_ID','Item_Type','Units_Sold','Unit_Price','Country</a:t>
            </a:r>
            <a:r>
              <a:rPr lang="en-US" dirty="0">
                <a:latin typeface="Courier New"/>
                <a:cs typeface="Courier New"/>
              </a:rPr>
              <a:t>').show(10,truncate=False)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92F60A52-5B74-9975-8EF3-69435C5F0D10}"/>
              </a:ext>
            </a:extLst>
          </p:cNvPr>
          <p:cNvSpPr txBox="1"/>
          <p:nvPr/>
        </p:nvSpPr>
        <p:spPr>
          <a:xfrm>
            <a:off x="312598" y="2501900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RECORDAR, necesitamos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ACCIÓN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” (evaluación perezosa)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0D9EA2CF-8685-6E0E-F2A3-A0BDE9585232}"/>
              </a:ext>
            </a:extLst>
          </p:cNvPr>
          <p:cNvSpPr txBox="1"/>
          <p:nvPr/>
        </p:nvSpPr>
        <p:spPr>
          <a:xfrm>
            <a:off x="355289" y="4262708"/>
            <a:ext cx="10238795" cy="118430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pyspark.sql.functions</a:t>
            </a:r>
            <a:r>
              <a:rPr lang="en-US" dirty="0">
                <a:latin typeface="Courier New"/>
                <a:cs typeface="Courier New"/>
              </a:rPr>
              <a:t> import col, expr</a:t>
            </a:r>
          </a:p>
          <a:p>
            <a:pPr marL="107322">
              <a:spcBef>
                <a:spcPts val="195"/>
              </a:spcBef>
            </a:pPr>
            <a:endParaRPr lang="en-U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(col('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'), col('</a:t>
            </a:r>
            <a:r>
              <a:rPr lang="en-US" dirty="0" err="1">
                <a:latin typeface="Courier New"/>
                <a:cs typeface="Courier New"/>
              </a:rPr>
              <a:t>Item_Type</a:t>
            </a:r>
            <a:r>
              <a:rPr lang="en-US" dirty="0">
                <a:latin typeface="Courier New"/>
                <a:cs typeface="Courier New"/>
              </a:rPr>
              <a:t>'), expr("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 * 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 as TOTAL_PRICE")).show(10)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6" name="CuadroTexto 33">
            <a:extLst>
              <a:ext uri="{FF2B5EF4-FFF2-40B4-BE49-F238E27FC236}">
                <a16:creationId xmlns:a16="http://schemas.microsoft.com/office/drawing/2014/main" id="{010A5941-A09A-6D62-5722-678565E1AD93}"/>
              </a:ext>
            </a:extLst>
          </p:cNvPr>
          <p:cNvSpPr txBox="1"/>
          <p:nvPr/>
        </p:nvSpPr>
        <p:spPr>
          <a:xfrm>
            <a:off x="146050" y="311150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Para expresiones más complejas podemos hacer uso de “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” (columna), “</a:t>
            </a:r>
            <a:r>
              <a:rPr lang="es-ES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” (expresión), “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ED0445E4-D832-CEB5-C09F-591F354C3440}"/>
              </a:ext>
            </a:extLst>
          </p:cNvPr>
          <p:cNvSpPr txBox="1"/>
          <p:nvPr/>
        </p:nvSpPr>
        <p:spPr>
          <a:xfrm>
            <a:off x="355289" y="5809092"/>
            <a:ext cx="10238795" cy="57900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(col('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'), col('</a:t>
            </a:r>
            <a:r>
              <a:rPr lang="en-US" dirty="0" err="1">
                <a:latin typeface="Courier New"/>
                <a:cs typeface="Courier New"/>
              </a:rPr>
              <a:t>Item_Type</a:t>
            </a:r>
            <a:r>
              <a:rPr lang="en-US" dirty="0">
                <a:latin typeface="Courier New"/>
                <a:cs typeface="Courier New"/>
              </a:rPr>
              <a:t>'), (col('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') * col('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')).alias('TOTAL_PRICE')).show(10)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20" name="CuadroTexto 33">
            <a:extLst>
              <a:ext uri="{FF2B5EF4-FFF2-40B4-BE49-F238E27FC236}">
                <a16:creationId xmlns:a16="http://schemas.microsoft.com/office/drawing/2014/main" id="{E2737B14-A222-F0A3-4706-2DD5C9467BA3}"/>
              </a:ext>
            </a:extLst>
          </p:cNvPr>
          <p:cNvSpPr txBox="1"/>
          <p:nvPr/>
        </p:nvSpPr>
        <p:spPr>
          <a:xfrm>
            <a:off x="216568" y="6660495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 podemos utilizar ambas formas (solo cadenas frente al uso col,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mismo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6CE7A2FB-55B3-2577-76D5-042FBF3ED544}"/>
              </a:ext>
            </a:extLst>
          </p:cNvPr>
          <p:cNvSpPr/>
          <p:nvPr/>
        </p:nvSpPr>
        <p:spPr>
          <a:xfrm>
            <a:off x="0" y="57076"/>
            <a:ext cx="7766052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2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Transformaciones Dataframe: SELECT</a:t>
            </a:r>
          </a:p>
        </p:txBody>
      </p:sp>
    </p:spTree>
    <p:extLst>
      <p:ext uri="{BB962C8B-B14F-4D97-AF65-F5344CB8AC3E}">
        <p14:creationId xmlns:p14="http://schemas.microsoft.com/office/powerpoint/2010/main" val="13571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B044A-C141-905F-FDE7-E2D7789C1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55793" y="97790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FILTER/WHERE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devuelve dataframe con los registros que cumplan la condición expresada. Se obtiene el mismo resultado con ambas (WHERE por semejanza SQL)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355289" y="2203615"/>
            <a:ext cx="10238795" cy="88165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sales_df.filter</a:t>
            </a:r>
            <a:r>
              <a:rPr lang="en-US" dirty="0">
                <a:latin typeface="Courier New"/>
                <a:cs typeface="Courier New"/>
              </a:rPr>
              <a:t>((col('Region')=='Europe') &amp; (col('Country')=='Spain'))</a:t>
            </a: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	   .select(col('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'), col('Country'),  col('</a:t>
            </a:r>
            <a:r>
              <a:rPr lang="en-US" dirty="0" err="1">
                <a:latin typeface="Courier New"/>
                <a:cs typeface="Courier New"/>
              </a:rPr>
              <a:t>Item_Type</a:t>
            </a:r>
            <a:r>
              <a:rPr lang="en-US" dirty="0">
                <a:latin typeface="Courier New"/>
                <a:cs typeface="Courier New"/>
              </a:rPr>
              <a:t>'),expr("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 * 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 as TOTAL_PRICE"))).show(5)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92F60A52-5B74-9975-8EF3-69435C5F0D10}"/>
              </a:ext>
            </a:extLst>
          </p:cNvPr>
          <p:cNvSpPr txBox="1"/>
          <p:nvPr/>
        </p:nvSpPr>
        <p:spPr>
          <a:xfrm>
            <a:off x="204314" y="3352325"/>
            <a:ext cx="10450012" cy="1112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Debemos emplear como operadores booleanos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“&amp;”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como “AND “          - 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“|”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como “OR” (AltGR+1)	-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“~”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como “NOT” (AltGR+4+ESP)  </a:t>
            </a:r>
          </a:p>
        </p:txBody>
      </p:sp>
      <p:sp>
        <p:nvSpPr>
          <p:cNvPr id="20" name="CuadroTexto 33">
            <a:extLst>
              <a:ext uri="{FF2B5EF4-FFF2-40B4-BE49-F238E27FC236}">
                <a16:creationId xmlns:a16="http://schemas.microsoft.com/office/drawing/2014/main" id="{E2737B14-A222-F0A3-4706-2DD5C9467BA3}"/>
              </a:ext>
            </a:extLst>
          </p:cNvPr>
          <p:cNvSpPr txBox="1"/>
          <p:nvPr/>
        </p:nvSpPr>
        <p:spPr>
          <a:xfrm>
            <a:off x="178844" y="4961259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 “encadenamos” (notación punto) dos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el efecto es el del operador “&amp;”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B343B9D-AB5E-C3DE-A2BA-EEAB43B2D444}"/>
              </a:ext>
            </a:extLst>
          </p:cNvPr>
          <p:cNvSpPr txBox="1"/>
          <p:nvPr/>
        </p:nvSpPr>
        <p:spPr>
          <a:xfrm>
            <a:off x="355288" y="5710171"/>
            <a:ext cx="10238795" cy="88165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sales_df.where</a:t>
            </a:r>
            <a:r>
              <a:rPr lang="en-US" dirty="0">
                <a:latin typeface="Courier New"/>
                <a:cs typeface="Courier New"/>
              </a:rPr>
              <a:t>(col('Region')=='Europe').where(col('Country')=='Spain')</a:t>
            </a: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	   .select(col('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'), col('Country'),  col('</a:t>
            </a:r>
            <a:r>
              <a:rPr lang="en-US" dirty="0" err="1">
                <a:latin typeface="Courier New"/>
                <a:cs typeface="Courier New"/>
              </a:rPr>
              <a:t>Item_Type</a:t>
            </a:r>
            <a:r>
              <a:rPr lang="en-US" dirty="0">
                <a:latin typeface="Courier New"/>
                <a:cs typeface="Courier New"/>
              </a:rPr>
              <a:t>'),expr("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 * 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 as TOTAL_PRICE"))).show(5)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DEF82925-FF77-4B16-D15E-B8CE2DE41A58}"/>
              </a:ext>
            </a:extLst>
          </p:cNvPr>
          <p:cNvSpPr/>
          <p:nvPr/>
        </p:nvSpPr>
        <p:spPr>
          <a:xfrm>
            <a:off x="0" y="57076"/>
            <a:ext cx="936429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2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Transformaciones Dataframe: FILTER / WHERE</a:t>
            </a:r>
          </a:p>
        </p:txBody>
      </p:sp>
    </p:spTree>
    <p:extLst>
      <p:ext uri="{BB962C8B-B14F-4D97-AF65-F5344CB8AC3E}">
        <p14:creationId xmlns:p14="http://schemas.microsoft.com/office/powerpoint/2010/main" val="13460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D04BBA-FF07-D06B-A5ED-CDC60CDC5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78843" y="5109461"/>
            <a:ext cx="104500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Para tratar con valores nulos existen las opciones </a:t>
            </a:r>
            <a:r>
              <a:rPr lang="es-E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asc_nulls_first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‘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desc_nulls_first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asc_nulls_last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‘</a:t>
            </a:r>
            <a:r>
              <a:rPr lang="es-E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desc_nulls_last</a:t>
            </a:r>
            <a:r>
              <a:rPr lang="es-E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()’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299628" y="6182472"/>
            <a:ext cx="10238795" cy="60465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Region','Country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orderBy</a:t>
            </a:r>
            <a:r>
              <a:rPr lang="en-US" dirty="0">
                <a:latin typeface="Courier New"/>
                <a:cs typeface="Courier New"/>
              </a:rPr>
              <a:t>(col('Region').</a:t>
            </a:r>
            <a:r>
              <a:rPr lang="en-US" dirty="0" err="1">
                <a:latin typeface="Courier New"/>
                <a:cs typeface="Courier New"/>
              </a:rPr>
              <a:t>asc_nulls_first</a:t>
            </a:r>
            <a:r>
              <a:rPr lang="en-US" dirty="0">
                <a:latin typeface="Courier New"/>
                <a:cs typeface="Courier New"/>
              </a:rPr>
              <a:t>()))</a:t>
            </a:r>
            <a:r>
              <a:rPr lang="es-ES" dirty="0">
                <a:latin typeface="Courier New"/>
                <a:cs typeface="Courier New"/>
              </a:rPr>
              <a:t>.</a:t>
            </a:r>
            <a:r>
              <a:rPr lang="en-US" dirty="0">
                <a:latin typeface="Courier New"/>
                <a:cs typeface="Courier New"/>
              </a:rPr>
              <a:t>show()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B343B9D-AB5E-C3DE-A2BA-EEAB43B2D444}"/>
              </a:ext>
            </a:extLst>
          </p:cNvPr>
          <p:cNvSpPr txBox="1"/>
          <p:nvPr/>
        </p:nvSpPr>
        <p:spPr>
          <a:xfrm>
            <a:off x="305979" y="2026431"/>
            <a:ext cx="10238795" cy="118430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(</a:t>
            </a:r>
            <a:r>
              <a:rPr lang="es-ES" dirty="0" err="1">
                <a:latin typeface="Courier New"/>
                <a:cs typeface="Courier New"/>
              </a:rPr>
              <a:t>sales_df</a:t>
            </a:r>
            <a:endParaRPr lang="es-E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.</a:t>
            </a:r>
            <a:r>
              <a:rPr lang="es-ES" dirty="0" err="1">
                <a:latin typeface="Courier New"/>
                <a:cs typeface="Courier New"/>
              </a:rPr>
              <a:t>select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Order_ID</a:t>
            </a:r>
            <a:r>
              <a:rPr lang="es-ES" dirty="0">
                <a:latin typeface="Courier New"/>
                <a:cs typeface="Courier New"/>
              </a:rPr>
              <a:t>'), col('Country'), col('</a:t>
            </a:r>
            <a:r>
              <a:rPr lang="es-ES" dirty="0" err="1">
                <a:latin typeface="Courier New"/>
                <a:cs typeface="Courier New"/>
              </a:rPr>
              <a:t>Item_Type</a:t>
            </a:r>
            <a:r>
              <a:rPr lang="es-ES" dirty="0">
                <a:latin typeface="Courier New"/>
                <a:cs typeface="Courier New"/>
              </a:rPr>
              <a:t>'), 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'))</a:t>
            </a:r>
          </a:p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.</a:t>
            </a:r>
            <a:r>
              <a:rPr lang="es-ES" dirty="0" err="1">
                <a:latin typeface="Courier New"/>
                <a:cs typeface="Courier New"/>
              </a:rPr>
              <a:t>orderBy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').</a:t>
            </a:r>
            <a:r>
              <a:rPr lang="es-ES" dirty="0" err="1">
                <a:latin typeface="Courier New"/>
                <a:cs typeface="Courier New"/>
              </a:rPr>
              <a:t>desc</a:t>
            </a:r>
            <a:r>
              <a:rPr lang="es-ES" dirty="0">
                <a:latin typeface="Courier New"/>
                <a:cs typeface="Courier New"/>
              </a:rPr>
              <a:t>())).show(10)</a:t>
            </a:r>
          </a:p>
        </p:txBody>
      </p:sp>
      <p:sp>
        <p:nvSpPr>
          <p:cNvPr id="11" name="CuadroTexto 33">
            <a:extLst>
              <a:ext uri="{FF2B5EF4-FFF2-40B4-BE49-F238E27FC236}">
                <a16:creationId xmlns:a16="http://schemas.microsoft.com/office/drawing/2014/main" id="{13E51007-182D-8C16-713D-33271E80AB7E}"/>
              </a:ext>
            </a:extLst>
          </p:cNvPr>
          <p:cNvSpPr txBox="1"/>
          <p:nvPr/>
        </p:nvSpPr>
        <p:spPr>
          <a:xfrm>
            <a:off x="178843" y="93364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Devuelve Dataframe con los valores ordenados por la(s) columna(s) especificadas. Podemos usar ‘</a:t>
            </a:r>
            <a:r>
              <a:rPr lang="es-E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r>
              <a:rPr lang="es-E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’ (por defecto) y ‘</a:t>
            </a:r>
            <a:r>
              <a:rPr lang="es-E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s-E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’ para especificar orden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D332B91-C042-7369-5CF9-5A5FFD6EDDAB}"/>
              </a:ext>
            </a:extLst>
          </p:cNvPr>
          <p:cNvSpPr txBox="1"/>
          <p:nvPr/>
        </p:nvSpPr>
        <p:spPr>
          <a:xfrm>
            <a:off x="284451" y="3441763"/>
            <a:ext cx="10238795" cy="113300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(</a:t>
            </a:r>
            <a:r>
              <a:rPr lang="es-ES" dirty="0" err="1">
                <a:latin typeface="Courier New"/>
                <a:cs typeface="Courier New"/>
              </a:rPr>
              <a:t>sales_df.select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Order_ID</a:t>
            </a:r>
            <a:r>
              <a:rPr lang="es-ES" dirty="0">
                <a:latin typeface="Courier New"/>
                <a:cs typeface="Courier New"/>
              </a:rPr>
              <a:t>'),col('Country'),col('</a:t>
            </a:r>
            <a:r>
              <a:rPr lang="es-ES" dirty="0" err="1">
                <a:latin typeface="Courier New"/>
                <a:cs typeface="Courier New"/>
              </a:rPr>
              <a:t>Item_Type</a:t>
            </a:r>
            <a:r>
              <a:rPr lang="es-ES" dirty="0">
                <a:latin typeface="Courier New"/>
                <a:cs typeface="Courier New"/>
              </a:rPr>
              <a:t>'),col('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')) .</a:t>
            </a:r>
            <a:r>
              <a:rPr lang="es-ES" dirty="0" err="1">
                <a:latin typeface="Courier New"/>
                <a:cs typeface="Courier New"/>
              </a:rPr>
              <a:t>orderBy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').</a:t>
            </a:r>
            <a:r>
              <a:rPr lang="es-ES" dirty="0" err="1">
                <a:latin typeface="Courier New"/>
                <a:cs typeface="Courier New"/>
              </a:rPr>
              <a:t>desc</a:t>
            </a:r>
            <a:r>
              <a:rPr lang="es-ES" dirty="0">
                <a:latin typeface="Courier New"/>
                <a:cs typeface="Courier New"/>
              </a:rPr>
              <a:t>(),col('Country').</a:t>
            </a:r>
            <a:r>
              <a:rPr lang="es-ES" dirty="0" err="1">
                <a:latin typeface="Courier New"/>
                <a:cs typeface="Courier New"/>
              </a:rPr>
              <a:t>asc</a:t>
            </a:r>
            <a:r>
              <a:rPr lang="es-ES" dirty="0">
                <a:latin typeface="Courier New"/>
                <a:cs typeface="Courier New"/>
              </a:rPr>
              <a:t>())).show(20,truncate=False)</a:t>
            </a: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EFB89A9E-2C3E-08BC-17C6-19E5299F8207}"/>
              </a:ext>
            </a:extLst>
          </p:cNvPr>
          <p:cNvSpPr/>
          <p:nvPr/>
        </p:nvSpPr>
        <p:spPr>
          <a:xfrm>
            <a:off x="0" y="57076"/>
            <a:ext cx="8356178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2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Transformaciones Dataframe: ORDERBY</a:t>
            </a:r>
          </a:p>
        </p:txBody>
      </p:sp>
    </p:spTree>
    <p:extLst>
      <p:ext uri="{BB962C8B-B14F-4D97-AF65-F5344CB8AC3E}">
        <p14:creationId xmlns:p14="http://schemas.microsoft.com/office/powerpoint/2010/main" val="37271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4FA527-30CC-6BE9-1C5D-76CDFEA92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78844" y="90170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Devuelve los valores únicos (distintos) del dataframe (por ejemplo para encontrar valores únicos de una columna, contarlos)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299629" y="1975597"/>
            <a:ext cx="10238795" cy="90730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('Region').distinct().count())</a:t>
            </a:r>
          </a:p>
          <a:p>
            <a:pPr marL="107322">
              <a:spcBef>
                <a:spcPts val="195"/>
              </a:spcBef>
            </a:pPr>
            <a:endParaRPr lang="es-E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('Region').distinct().show()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D332B91-C042-7369-5CF9-5A5FFD6EDDAB}"/>
              </a:ext>
            </a:extLst>
          </p:cNvPr>
          <p:cNvSpPr txBox="1"/>
          <p:nvPr/>
        </p:nvSpPr>
        <p:spPr>
          <a:xfrm>
            <a:off x="284452" y="4304240"/>
            <a:ext cx="10238795" cy="88165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(</a:t>
            </a:r>
            <a:r>
              <a:rPr lang="es-ES" dirty="0" err="1">
                <a:latin typeface="Courier New"/>
                <a:cs typeface="Courier New"/>
              </a:rPr>
              <a:t>sales_df.select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Order_ID</a:t>
            </a:r>
            <a:r>
              <a:rPr lang="es-ES" dirty="0">
                <a:latin typeface="Courier New"/>
                <a:cs typeface="Courier New"/>
              </a:rPr>
              <a:t>'),col('Country'),col('</a:t>
            </a:r>
            <a:r>
              <a:rPr lang="es-ES" dirty="0" err="1">
                <a:latin typeface="Courier New"/>
                <a:cs typeface="Courier New"/>
              </a:rPr>
              <a:t>Item_Type</a:t>
            </a:r>
            <a:r>
              <a:rPr lang="es-ES" dirty="0">
                <a:latin typeface="Courier New"/>
                <a:cs typeface="Courier New"/>
              </a:rPr>
              <a:t>'),col('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'))</a:t>
            </a:r>
          </a:p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.</a:t>
            </a:r>
            <a:r>
              <a:rPr lang="es-ES" dirty="0" err="1">
                <a:latin typeface="Courier New"/>
                <a:cs typeface="Courier New"/>
              </a:rPr>
              <a:t>orderBy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').</a:t>
            </a:r>
            <a:r>
              <a:rPr lang="es-ES" dirty="0" err="1">
                <a:latin typeface="Courier New"/>
                <a:cs typeface="Courier New"/>
              </a:rPr>
              <a:t>desc</a:t>
            </a:r>
            <a:r>
              <a:rPr lang="es-ES" dirty="0">
                <a:latin typeface="Courier New"/>
                <a:cs typeface="Courier New"/>
              </a:rPr>
              <a:t>(),col('Country').</a:t>
            </a:r>
            <a:r>
              <a:rPr lang="es-ES" dirty="0" err="1">
                <a:latin typeface="Courier New"/>
                <a:cs typeface="Courier New"/>
              </a:rPr>
              <a:t>asc</a:t>
            </a:r>
            <a:r>
              <a:rPr lang="es-ES" dirty="0">
                <a:latin typeface="Courier New"/>
                <a:cs typeface="Courier New"/>
              </a:rPr>
              <a:t>()).</a:t>
            </a:r>
            <a:r>
              <a:rPr lang="es-ES" dirty="0" err="1">
                <a:latin typeface="Courier New"/>
                <a:cs typeface="Courier New"/>
              </a:rPr>
              <a:t>limit</a:t>
            </a:r>
            <a:r>
              <a:rPr lang="es-ES" dirty="0">
                <a:latin typeface="Courier New"/>
                <a:cs typeface="Courier New"/>
              </a:rPr>
              <a:t>(20)).</a:t>
            </a:r>
            <a:r>
              <a:rPr lang="es-ES" dirty="0" err="1">
                <a:latin typeface="Courier New"/>
                <a:cs typeface="Courier New"/>
              </a:rPr>
              <a:t>count</a:t>
            </a:r>
            <a:r>
              <a:rPr lang="es-ES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178844" y="318770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Restringe el número de registros del dataframe a devolver al especificado entre paréntesis</a:t>
            </a:r>
          </a:p>
        </p:txBody>
      </p:sp>
      <p:sp>
        <p:nvSpPr>
          <p:cNvPr id="15" name="CuadroTexto 33">
            <a:extLst>
              <a:ext uri="{FF2B5EF4-FFF2-40B4-BE49-F238E27FC236}">
                <a16:creationId xmlns:a16="http://schemas.microsoft.com/office/drawing/2014/main" id="{3F43FF0F-841C-DBCE-AFD9-220AA161AE95}"/>
              </a:ext>
            </a:extLst>
          </p:cNvPr>
          <p:cNvSpPr txBox="1"/>
          <p:nvPr/>
        </p:nvSpPr>
        <p:spPr>
          <a:xfrm>
            <a:off x="592638" y="5626100"/>
            <a:ext cx="10450012" cy="172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NO confundir con el uso de la acción “show()”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“show(10)”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devuelve por pantalla los 10 primeros registros del dataframe completo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(10)”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“recorta” el dataframe a los 10 primeros</a:t>
            </a: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1DCAF2D5-C105-E838-96AB-B075133057CA}"/>
              </a:ext>
            </a:extLst>
          </p:cNvPr>
          <p:cNvSpPr/>
          <p:nvPr/>
        </p:nvSpPr>
        <p:spPr>
          <a:xfrm>
            <a:off x="0" y="57076"/>
            <a:ext cx="936429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2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Transformaciones Dataframe: DISTINCT; LIMIT</a:t>
            </a:r>
          </a:p>
        </p:txBody>
      </p:sp>
    </p:spTree>
    <p:extLst>
      <p:ext uri="{BB962C8B-B14F-4D97-AF65-F5344CB8AC3E}">
        <p14:creationId xmlns:p14="http://schemas.microsoft.com/office/powerpoint/2010/main" val="3765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0FF173-5812-16EB-C538-6132F489B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73233" y="1238440"/>
            <a:ext cx="10450012" cy="2651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Realizar la siguiente CONSULTA: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Devolver los campos producto, unidades vendidas, fechas de pedido y envío, de las ventas de la Zona Logística de Asia, ordenadas por país. Sólo nos interesan los 10 primeros.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68514669-A6AC-01BA-6C47-8CC4E1A98509}"/>
              </a:ext>
            </a:extLst>
          </p:cNvPr>
          <p:cNvSpPr/>
          <p:nvPr/>
        </p:nvSpPr>
        <p:spPr>
          <a:xfrm>
            <a:off x="0" y="57076"/>
            <a:ext cx="540385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2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EJERCICIO: archivo Sales.</a:t>
            </a:r>
          </a:p>
        </p:txBody>
      </p:sp>
    </p:spTree>
    <p:extLst>
      <p:ext uri="{BB962C8B-B14F-4D97-AF65-F5344CB8AC3E}">
        <p14:creationId xmlns:p14="http://schemas.microsoft.com/office/powerpoint/2010/main" val="142573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805" y="1451074"/>
            <a:ext cx="8294089" cy="4844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50000"/>
              </a:lnSpc>
              <a:tabLst>
                <a:tab pos="535305" algn="l"/>
                <a:tab pos="535940" algn="l"/>
              </a:tabLst>
            </a:pPr>
            <a:r>
              <a:rPr lang="es-MX" sz="5400" spc="-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3. Transformaciones Dataframe: </a:t>
            </a:r>
            <a:br>
              <a:rPr lang="es-MX" sz="5400" spc="-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</a:br>
            <a:r>
              <a:rPr lang="es-MX" sz="5400" spc="-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modificar datos</a:t>
            </a:r>
            <a:br>
              <a:rPr lang="es-MX" sz="5400" b="1" dirty="0">
                <a:solidFill>
                  <a:schemeClr val="bg1"/>
                </a:solidFill>
                <a:cs typeface="Arial MT"/>
              </a:rPr>
            </a:br>
            <a:endParaRPr lang="es-MX" sz="5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C61208-B9E3-F17A-5166-44AA0F269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78844" y="113030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withColumn</a:t>
            </a: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Añade una nueva columna al Dataframe, por ejemplo un campo calculado.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284452" y="2240611"/>
            <a:ext cx="10238795" cy="2394889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pyspark.sql.functions</a:t>
            </a:r>
            <a:r>
              <a:rPr lang="en-US" dirty="0">
                <a:latin typeface="Courier New"/>
                <a:cs typeface="Courier New"/>
              </a:rPr>
              <a:t> import lit</a:t>
            </a:r>
          </a:p>
          <a:p>
            <a:pPr marL="107322">
              <a:spcBef>
                <a:spcPts val="195"/>
              </a:spcBef>
            </a:pPr>
            <a:endParaRPr lang="en-U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# VALOR DETERMINADO</a:t>
            </a: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sales_df.withColumn</a:t>
            </a:r>
            <a:r>
              <a:rPr lang="en-US" dirty="0">
                <a:latin typeface="Courier New"/>
                <a:cs typeface="Courier New"/>
              </a:rPr>
              <a:t>("Sent", lit(False)).show(5)</a:t>
            </a:r>
          </a:p>
          <a:p>
            <a:pPr marL="107322">
              <a:spcBef>
                <a:spcPts val="195"/>
              </a:spcBef>
            </a:pPr>
            <a:endParaRPr lang="en-U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# CAMPO CALCULADO</a:t>
            </a: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sales_df.withColumn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Total_Price</a:t>
            </a:r>
            <a:r>
              <a:rPr lang="en-US" dirty="0">
                <a:latin typeface="Courier New"/>
                <a:cs typeface="Courier New"/>
              </a:rPr>
              <a:t>", expr("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 *  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")).show(5)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D332B91-C042-7369-5CF9-5A5FFD6EDDAB}"/>
              </a:ext>
            </a:extLst>
          </p:cNvPr>
          <p:cNvSpPr txBox="1"/>
          <p:nvPr/>
        </p:nvSpPr>
        <p:spPr>
          <a:xfrm>
            <a:off x="284451" y="6088244"/>
            <a:ext cx="10238795" cy="60465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sales_df.withColumnRenamed</a:t>
            </a:r>
            <a:r>
              <a:rPr lang="en-US" dirty="0">
                <a:latin typeface="Courier New"/>
                <a:cs typeface="Courier New"/>
              </a:rPr>
              <a:t>("Region","</a:t>
            </a:r>
            <a:r>
              <a:rPr lang="en-US" dirty="0" err="1">
                <a:latin typeface="Courier New"/>
                <a:cs typeface="Courier New"/>
              </a:rPr>
              <a:t>Logistics_Area</a:t>
            </a:r>
            <a:r>
              <a:rPr lang="en-US" dirty="0">
                <a:latin typeface="Courier New"/>
                <a:cs typeface="Courier New"/>
              </a:rPr>
              <a:t>").show(5)</a:t>
            </a:r>
          </a:p>
          <a:p>
            <a:pPr marL="107322">
              <a:spcBef>
                <a:spcPts val="195"/>
              </a:spcBef>
            </a:pP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178842" y="5266896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withColumnRenamed</a:t>
            </a: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cambia nombre de una columna</a:t>
            </a:r>
          </a:p>
        </p:txBody>
      </p:sp>
      <p:cxnSp>
        <p:nvCxnSpPr>
          <p:cNvPr id="10" name="10 Conector recto de flecha">
            <a:extLst>
              <a:ext uri="{FF2B5EF4-FFF2-40B4-BE49-F238E27FC236}">
                <a16:creationId xmlns:a16="http://schemas.microsoft.com/office/drawing/2014/main" id="{291BA6C4-AC4A-7149-A0D5-93839DA49774}"/>
              </a:ext>
            </a:extLst>
          </p:cNvPr>
          <p:cNvCxnSpPr>
            <a:cxnSpLocks/>
          </p:cNvCxnSpPr>
          <p:nvPr/>
        </p:nvCxnSpPr>
        <p:spPr>
          <a:xfrm flipV="1">
            <a:off x="3770100" y="2812820"/>
            <a:ext cx="2598401" cy="35715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25">
            <a:extLst>
              <a:ext uri="{FF2B5EF4-FFF2-40B4-BE49-F238E27FC236}">
                <a16:creationId xmlns:a16="http://schemas.microsoft.com/office/drawing/2014/main" id="{37A14D1E-ECBB-7CF8-D02F-4A90C702AF99}"/>
              </a:ext>
            </a:extLst>
          </p:cNvPr>
          <p:cNvSpPr txBox="1"/>
          <p:nvPr/>
        </p:nvSpPr>
        <p:spPr>
          <a:xfrm>
            <a:off x="6457367" y="2584220"/>
            <a:ext cx="3061283" cy="342491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Nombre nueva columna</a:t>
            </a:r>
            <a:endParaRPr sz="2127" dirty="0">
              <a:latin typeface="Arial MT"/>
              <a:cs typeface="Arial MT"/>
            </a:endParaRPr>
          </a:p>
        </p:txBody>
      </p:sp>
      <p:cxnSp>
        <p:nvCxnSpPr>
          <p:cNvPr id="13" name="10 Conector recto de flecha">
            <a:extLst>
              <a:ext uri="{FF2B5EF4-FFF2-40B4-BE49-F238E27FC236}">
                <a16:creationId xmlns:a16="http://schemas.microsoft.com/office/drawing/2014/main" id="{22CA0E0C-7DE3-3530-09EE-16042D8FB5EA}"/>
              </a:ext>
            </a:extLst>
          </p:cNvPr>
          <p:cNvCxnSpPr>
            <a:cxnSpLocks/>
          </p:cNvCxnSpPr>
          <p:nvPr/>
        </p:nvCxnSpPr>
        <p:spPr>
          <a:xfrm flipV="1">
            <a:off x="5784850" y="3727220"/>
            <a:ext cx="2133600" cy="30002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25">
            <a:extLst>
              <a:ext uri="{FF2B5EF4-FFF2-40B4-BE49-F238E27FC236}">
                <a16:creationId xmlns:a16="http://schemas.microsoft.com/office/drawing/2014/main" id="{51B13005-DFBD-5D76-E02A-3929E08C2CEB}"/>
              </a:ext>
            </a:extLst>
          </p:cNvPr>
          <p:cNvSpPr txBox="1"/>
          <p:nvPr/>
        </p:nvSpPr>
        <p:spPr>
          <a:xfrm>
            <a:off x="8123455" y="3422420"/>
            <a:ext cx="1097393" cy="342491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VALOR</a:t>
            </a:r>
            <a:endParaRPr sz="2127" dirty="0">
              <a:latin typeface="Arial MT"/>
              <a:cs typeface="Arial MT"/>
            </a:endParaRPr>
          </a:p>
        </p:txBody>
      </p:sp>
      <p:cxnSp>
        <p:nvCxnSpPr>
          <p:cNvPr id="16" name="10 Conector recto de flecha">
            <a:extLst>
              <a:ext uri="{FF2B5EF4-FFF2-40B4-BE49-F238E27FC236}">
                <a16:creationId xmlns:a16="http://schemas.microsoft.com/office/drawing/2014/main" id="{F8212A68-D342-6C01-8004-66CC94542E80}"/>
              </a:ext>
            </a:extLst>
          </p:cNvPr>
          <p:cNvCxnSpPr>
            <a:cxnSpLocks/>
          </p:cNvCxnSpPr>
          <p:nvPr/>
        </p:nvCxnSpPr>
        <p:spPr>
          <a:xfrm>
            <a:off x="5098262" y="3498620"/>
            <a:ext cx="2820188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CC51A1B-2151-C0FB-B9DE-08E50CEE064F}"/>
              </a:ext>
            </a:extLst>
          </p:cNvPr>
          <p:cNvCxnSpPr>
            <a:cxnSpLocks/>
          </p:cNvCxnSpPr>
          <p:nvPr/>
        </p:nvCxnSpPr>
        <p:spPr>
          <a:xfrm>
            <a:off x="4184650" y="3422420"/>
            <a:ext cx="4572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F008457-8511-D2AD-83A0-2269F84FF341}"/>
              </a:ext>
            </a:extLst>
          </p:cNvPr>
          <p:cNvCxnSpPr>
            <a:cxnSpLocks/>
          </p:cNvCxnSpPr>
          <p:nvPr/>
        </p:nvCxnSpPr>
        <p:spPr>
          <a:xfrm>
            <a:off x="5175250" y="4330700"/>
            <a:ext cx="5715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5 Rectángulo">
            <a:extLst>
              <a:ext uri="{FF2B5EF4-FFF2-40B4-BE49-F238E27FC236}">
                <a16:creationId xmlns:a16="http://schemas.microsoft.com/office/drawing/2014/main" id="{DB676109-42E5-9BC7-4ADC-5FD4F8C21A0B}"/>
              </a:ext>
            </a:extLst>
          </p:cNvPr>
          <p:cNvSpPr/>
          <p:nvPr/>
        </p:nvSpPr>
        <p:spPr>
          <a:xfrm>
            <a:off x="0" y="230162"/>
            <a:ext cx="1004732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Añadir y renombrar columna: WITHCOLUMN</a:t>
            </a:r>
          </a:p>
        </p:txBody>
      </p:sp>
    </p:spTree>
    <p:extLst>
      <p:ext uri="{BB962C8B-B14F-4D97-AF65-F5344CB8AC3E}">
        <p14:creationId xmlns:p14="http://schemas.microsoft.com/office/powerpoint/2010/main" val="29709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807700" cy="7747000"/>
          </a:xfrm>
          <a:custGeom>
            <a:avLst/>
            <a:gdLst/>
            <a:ahLst/>
            <a:cxnLst/>
            <a:rect l="l" t="t" r="r" b="b"/>
            <a:pathLst>
              <a:path w="10807700" h="7747000">
                <a:moveTo>
                  <a:pt x="10807699" y="7746999"/>
                </a:moveTo>
                <a:lnTo>
                  <a:pt x="0" y="7746999"/>
                </a:lnTo>
                <a:lnTo>
                  <a:pt x="0" y="0"/>
                </a:lnTo>
                <a:lnTo>
                  <a:pt x="10807699" y="0"/>
                </a:lnTo>
                <a:lnTo>
                  <a:pt x="10807699" y="7746999"/>
                </a:lnTo>
                <a:close/>
              </a:path>
            </a:pathLst>
          </a:custGeom>
          <a:solidFill>
            <a:srgbClr val="318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2" y="7730857"/>
                </a:moveTo>
                <a:lnTo>
                  <a:pt x="0" y="7730857"/>
                </a:lnTo>
                <a:lnTo>
                  <a:pt x="0" y="0"/>
                </a:lnTo>
                <a:lnTo>
                  <a:pt x="10800002" y="0"/>
                </a:lnTo>
                <a:lnTo>
                  <a:pt x="10800002" y="7730857"/>
                </a:lnTo>
                <a:close/>
              </a:path>
            </a:pathLst>
          </a:custGeom>
          <a:ln w="12699">
            <a:solidFill>
              <a:srgbClr val="1C1C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2754" y="561132"/>
            <a:ext cx="37862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sz="4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9258AB4-D772-38DE-FD39-276CCE4E7756}"/>
              </a:ext>
            </a:extLst>
          </p:cNvPr>
          <p:cNvSpPr txBox="1"/>
          <p:nvPr/>
        </p:nvSpPr>
        <p:spPr>
          <a:xfrm>
            <a:off x="835455" y="2217316"/>
            <a:ext cx="9136789" cy="4016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PySpark</a:t>
            </a: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Structured</a:t>
            </a: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APIs</a:t>
            </a: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Dataframe</a:t>
            </a: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Transformaciones DataFrame: consulta de datos</a:t>
            </a: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Transformaciones Dataframe: modificar datos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535305" algn="l"/>
                <a:tab pos="535940" algn="l"/>
              </a:tabLst>
            </a:pP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4B4039-AF3C-1863-ED1A-D615646F3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D332B91-C042-7369-5CF9-5A5FFD6EDDAB}"/>
              </a:ext>
            </a:extLst>
          </p:cNvPr>
          <p:cNvSpPr txBox="1"/>
          <p:nvPr/>
        </p:nvSpPr>
        <p:spPr>
          <a:xfrm>
            <a:off x="266948" y="3653396"/>
            <a:ext cx="10238795" cy="118430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resumen_df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sales_df.withColumn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Total_Price</a:t>
            </a:r>
            <a:r>
              <a:rPr lang="en-US" dirty="0">
                <a:latin typeface="Courier New"/>
                <a:cs typeface="Courier New"/>
              </a:rPr>
              <a:t>", expr("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 *  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"))</a:t>
            </a:r>
          </a:p>
          <a:p>
            <a:pPr marL="107322">
              <a:spcBef>
                <a:spcPts val="195"/>
              </a:spcBef>
            </a:pPr>
            <a:endParaRPr lang="en-U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resumen_df.show</a:t>
            </a:r>
            <a:r>
              <a:rPr lang="en-US" dirty="0">
                <a:latin typeface="Courier New"/>
                <a:cs typeface="Courier New"/>
              </a:rPr>
              <a:t>(10)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73233" y="1238440"/>
            <a:ext cx="10450012" cy="203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elimina una columna o columnas del Dataframe. 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 Por ejemplo en una dataframe resumido nos puede interesar solo el número de unidades y el precio total, no el precio unitario. Se pueden indicar varias columnas, una tras otra.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BCE812F5-3FFE-7B38-DBA0-3B3D06987834}"/>
              </a:ext>
            </a:extLst>
          </p:cNvPr>
          <p:cNvSpPr txBox="1"/>
          <p:nvPr/>
        </p:nvSpPr>
        <p:spPr>
          <a:xfrm>
            <a:off x="284452" y="5500471"/>
            <a:ext cx="10238795" cy="90730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resumen_df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resumen_df.drop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Unit_Price','Region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pPr marL="107322">
              <a:spcBef>
                <a:spcPts val="195"/>
              </a:spcBef>
            </a:pPr>
            <a:endParaRPr lang="en-U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resumen_df.printSchema</a:t>
            </a:r>
            <a:r>
              <a:rPr lang="en-US" dirty="0">
                <a:latin typeface="Courier New"/>
                <a:cs typeface="Courier New"/>
              </a:rPr>
              <a:t>()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7FBFD856-092D-9130-61A6-35EFA4572F70}"/>
              </a:ext>
            </a:extLst>
          </p:cNvPr>
          <p:cNvSpPr/>
          <p:nvPr/>
        </p:nvSpPr>
        <p:spPr>
          <a:xfrm>
            <a:off x="0" y="230162"/>
            <a:ext cx="605192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Borrar columna(s): DROP</a:t>
            </a:r>
          </a:p>
        </p:txBody>
      </p:sp>
    </p:spTree>
    <p:extLst>
      <p:ext uri="{BB962C8B-B14F-4D97-AF65-F5344CB8AC3E}">
        <p14:creationId xmlns:p14="http://schemas.microsoft.com/office/powerpoint/2010/main" val="405378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896E99-C4A7-44EB-FC5C-6857E71A0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3" name="CuadroTexto 33">
            <a:extLst>
              <a:ext uri="{FF2B5EF4-FFF2-40B4-BE49-F238E27FC236}">
                <a16:creationId xmlns:a16="http://schemas.microsoft.com/office/drawing/2014/main" id="{BB1B390E-A1BF-E47A-6273-1CA3C9F5D16D}"/>
              </a:ext>
            </a:extLst>
          </p:cNvPr>
          <p:cNvSpPr txBox="1"/>
          <p:nvPr/>
        </p:nvSpPr>
        <p:spPr>
          <a:xfrm>
            <a:off x="178844" y="977900"/>
            <a:ext cx="10450012" cy="342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dropna</a:t>
            </a: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how='any', thresh=None, subset=None</a:t>
            </a: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Elimina filas con valores nulos, según valores parámetros.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‘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’, ‘all’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tresh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nº de valores válidos (no nulos) que debe tener como mínimo la fila, si no se 	elimina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aplicar a sólo a una(s) columna(s)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9FBED00-E325-0C25-414E-37154E349961}"/>
              </a:ext>
            </a:extLst>
          </p:cNvPr>
          <p:cNvSpPr txBox="1"/>
          <p:nvPr/>
        </p:nvSpPr>
        <p:spPr>
          <a:xfrm>
            <a:off x="355637" y="4864100"/>
            <a:ext cx="10238795" cy="2333334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sz="2000" dirty="0" err="1">
                <a:latin typeface="Courier New"/>
                <a:cs typeface="Courier New"/>
              </a:rPr>
              <a:t>df.show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pPr marL="107322">
              <a:spcBef>
                <a:spcPts val="195"/>
              </a:spcBef>
            </a:pPr>
            <a:endParaRPr lang="en-US" sz="20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sz="2000" dirty="0">
                <a:latin typeface="Courier New"/>
                <a:cs typeface="Courier New"/>
              </a:rPr>
              <a:t># </a:t>
            </a:r>
            <a:r>
              <a:rPr lang="en-US" sz="2000" dirty="0" err="1">
                <a:latin typeface="Courier New"/>
                <a:cs typeface="Courier New"/>
              </a:rPr>
              <a:t>eliminamos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aquellos</a:t>
            </a:r>
            <a:r>
              <a:rPr lang="en-US" sz="2000" dirty="0">
                <a:latin typeface="Courier New"/>
                <a:cs typeface="Courier New"/>
              </a:rPr>
              <a:t> con </a:t>
            </a:r>
            <a:r>
              <a:rPr lang="en-US" sz="2000" dirty="0" err="1">
                <a:latin typeface="Courier New"/>
                <a:cs typeface="Courier New"/>
              </a:rPr>
              <a:t>salario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nulo</a:t>
            </a:r>
            <a:endParaRPr lang="en-US" sz="20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sz="2000" dirty="0" err="1">
                <a:latin typeface="Courier New"/>
                <a:cs typeface="Courier New"/>
              </a:rPr>
              <a:t>not_null_df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df.dropna</a:t>
            </a:r>
            <a:r>
              <a:rPr lang="en-US" sz="2000" dirty="0">
                <a:latin typeface="Courier New"/>
                <a:cs typeface="Courier New"/>
              </a:rPr>
              <a:t>(subset='salary')</a:t>
            </a:r>
          </a:p>
          <a:p>
            <a:pPr marL="107322">
              <a:spcBef>
                <a:spcPts val="195"/>
              </a:spcBef>
            </a:pPr>
            <a:endParaRPr lang="en-US" sz="20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sz="2000" dirty="0" err="1">
                <a:latin typeface="Courier New"/>
                <a:cs typeface="Courier New"/>
              </a:rPr>
              <a:t>not_null_df.show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endParaRPr lang="es-ES" sz="20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endParaRPr lang="es-ES" sz="2000" dirty="0">
              <a:latin typeface="Courier New"/>
              <a:cs typeface="Courier New"/>
            </a:endParaRPr>
          </a:p>
        </p:txBody>
      </p:sp>
      <p:sp>
        <p:nvSpPr>
          <p:cNvPr id="8" name="5 Rectángulo">
            <a:extLst>
              <a:ext uri="{FF2B5EF4-FFF2-40B4-BE49-F238E27FC236}">
                <a16:creationId xmlns:a16="http://schemas.microsoft.com/office/drawing/2014/main" id="{C4FF43DF-66FE-8151-1CCD-7A4E275CCC55}"/>
              </a:ext>
            </a:extLst>
          </p:cNvPr>
          <p:cNvSpPr/>
          <p:nvPr/>
        </p:nvSpPr>
        <p:spPr>
          <a:xfrm>
            <a:off x="0" y="201092"/>
            <a:ext cx="1015637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Eliminar registros (filas) con nulos: DROPNA</a:t>
            </a:r>
          </a:p>
        </p:txBody>
      </p:sp>
    </p:spTree>
    <p:extLst>
      <p:ext uri="{BB962C8B-B14F-4D97-AF65-F5344CB8AC3E}">
        <p14:creationId xmlns:p14="http://schemas.microsoft.com/office/powerpoint/2010/main" val="17277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8E5578-FFFF-188F-799C-4BE3A698D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78844" y="977900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cast</a:t>
            </a: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junto con &lt;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withColumn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()&gt; “cambia” el tipo de una columna.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371679" y="1663700"/>
            <a:ext cx="10238795" cy="57900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sales_df.withColumn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', col('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').cast('string')).</a:t>
            </a:r>
            <a:r>
              <a:rPr lang="en-US" dirty="0" err="1">
                <a:latin typeface="Courier New"/>
                <a:cs typeface="Courier New"/>
              </a:rPr>
              <a:t>printSchema</a:t>
            </a:r>
            <a:r>
              <a:rPr lang="en-US" dirty="0">
                <a:latin typeface="Courier New"/>
                <a:cs typeface="Courier New"/>
              </a:rPr>
              <a:t>()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3" name="CuadroTexto 33">
            <a:extLst>
              <a:ext uri="{FF2B5EF4-FFF2-40B4-BE49-F238E27FC236}">
                <a16:creationId xmlns:a16="http://schemas.microsoft.com/office/drawing/2014/main" id="{BB1B390E-A1BF-E47A-6273-1CA3C9F5D16D}"/>
              </a:ext>
            </a:extLst>
          </p:cNvPr>
          <p:cNvSpPr txBox="1"/>
          <p:nvPr/>
        </p:nvSpPr>
        <p:spPr>
          <a:xfrm>
            <a:off x="178844" y="2578100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Cadenas, pasar a MAY/min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CuadroTexto 33">
            <a:extLst>
              <a:ext uri="{FF2B5EF4-FFF2-40B4-BE49-F238E27FC236}">
                <a16:creationId xmlns:a16="http://schemas.microsoft.com/office/drawing/2014/main" id="{373B4EE2-0D80-8F01-5CC2-E0A8CA433507}"/>
              </a:ext>
            </a:extLst>
          </p:cNvPr>
          <p:cNvSpPr txBox="1"/>
          <p:nvPr/>
        </p:nvSpPr>
        <p:spPr>
          <a:xfrm>
            <a:off x="180515" y="5052904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Cadenas, eliminar espacios: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ltrim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rtrim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988B52B7-4EE9-1FC5-19C4-2D5CD67E1AC3}"/>
              </a:ext>
            </a:extLst>
          </p:cNvPr>
          <p:cNvSpPr txBox="1"/>
          <p:nvPr/>
        </p:nvSpPr>
        <p:spPr>
          <a:xfrm>
            <a:off x="371678" y="5759740"/>
            <a:ext cx="10238795" cy="151259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>
            <a:defPPr>
              <a:defRPr lang="es-ES"/>
            </a:defPPr>
            <a:lvl1pPr marL="107322">
              <a:spcBef>
                <a:spcPts val="195"/>
              </a:spcBef>
              <a:defRPr sz="2000">
                <a:latin typeface="Courier New"/>
                <a:cs typeface="Courier New"/>
              </a:defRPr>
            </a:lvl1pPr>
          </a:lstStyle>
          <a:p>
            <a:r>
              <a:rPr lang="es-ES" sz="1800" dirty="0" err="1"/>
              <a:t>from</a:t>
            </a:r>
            <a:r>
              <a:rPr lang="es-ES" sz="1800" dirty="0"/>
              <a:t> </a:t>
            </a:r>
            <a:r>
              <a:rPr lang="es-ES" sz="1800" dirty="0" err="1"/>
              <a:t>pyspark.sql.functions</a:t>
            </a:r>
            <a:r>
              <a:rPr lang="es-ES" sz="1800" dirty="0"/>
              <a:t> </a:t>
            </a:r>
            <a:r>
              <a:rPr lang="es-ES" sz="1800" dirty="0" err="1"/>
              <a:t>import</a:t>
            </a:r>
            <a:r>
              <a:rPr lang="es-ES" sz="1800" dirty="0"/>
              <a:t> </a:t>
            </a:r>
            <a:r>
              <a:rPr lang="es-ES" sz="1800" dirty="0" err="1"/>
              <a:t>ltrim</a:t>
            </a:r>
            <a:r>
              <a:rPr lang="es-ES" sz="1800" dirty="0"/>
              <a:t>, </a:t>
            </a:r>
            <a:r>
              <a:rPr lang="es-ES" sz="1800" dirty="0" err="1"/>
              <a:t>rtrim</a:t>
            </a:r>
            <a:r>
              <a:rPr lang="es-ES" sz="1800" dirty="0"/>
              <a:t>, </a:t>
            </a:r>
            <a:r>
              <a:rPr lang="es-ES" sz="1800" dirty="0" err="1"/>
              <a:t>trim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corregido2 = </a:t>
            </a:r>
            <a:r>
              <a:rPr lang="es-ES" sz="1800" dirty="0" err="1"/>
              <a:t>df.withColumn</a:t>
            </a:r>
            <a:r>
              <a:rPr lang="es-ES" sz="1800" dirty="0"/>
              <a:t>('</a:t>
            </a:r>
            <a:r>
              <a:rPr lang="es-ES" sz="1800" dirty="0" err="1"/>
              <a:t>lastname</a:t>
            </a:r>
            <a:r>
              <a:rPr lang="es-ES" sz="1800" dirty="0"/>
              <a:t>', </a:t>
            </a:r>
            <a:r>
              <a:rPr lang="es-ES" sz="1800" dirty="0" err="1"/>
              <a:t>trim</a:t>
            </a:r>
            <a:r>
              <a:rPr lang="es-ES" sz="1800" dirty="0"/>
              <a:t>(col('</a:t>
            </a:r>
            <a:r>
              <a:rPr lang="es-ES" sz="1800" dirty="0" err="1"/>
              <a:t>lastname</a:t>
            </a:r>
            <a:r>
              <a:rPr lang="es-ES" sz="1800" dirty="0"/>
              <a:t>')))</a:t>
            </a:r>
          </a:p>
          <a:p>
            <a:endParaRPr lang="es-ES" sz="1800" dirty="0"/>
          </a:p>
          <a:p>
            <a:r>
              <a:rPr lang="es-ES" sz="1800" dirty="0"/>
              <a:t>corregido2.show()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C1248EB-0CBD-B679-159A-6AF238A39FFB}"/>
              </a:ext>
            </a:extLst>
          </p:cNvPr>
          <p:cNvSpPr txBox="1"/>
          <p:nvPr/>
        </p:nvSpPr>
        <p:spPr>
          <a:xfrm>
            <a:off x="388390" y="3225910"/>
            <a:ext cx="10238795" cy="151259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>
            <a:defPPr>
              <a:defRPr lang="es-ES"/>
            </a:defPPr>
            <a:lvl1pPr marL="107322">
              <a:spcBef>
                <a:spcPts val="195"/>
              </a:spcBef>
              <a:defRPr sz="2000">
                <a:latin typeface="Courier New"/>
                <a:cs typeface="Courier New"/>
              </a:defRPr>
            </a:lvl1pPr>
          </a:lstStyle>
          <a:p>
            <a:r>
              <a:rPr lang="es-ES" sz="1800" dirty="0" err="1"/>
              <a:t>from</a:t>
            </a:r>
            <a:r>
              <a:rPr lang="es-ES" sz="1800" dirty="0"/>
              <a:t> </a:t>
            </a:r>
            <a:r>
              <a:rPr lang="es-ES" sz="1800" dirty="0" err="1"/>
              <a:t>pyspark.sql.functions</a:t>
            </a:r>
            <a:r>
              <a:rPr lang="es-ES" sz="1800" dirty="0"/>
              <a:t> </a:t>
            </a:r>
            <a:r>
              <a:rPr lang="es-ES" sz="1800" dirty="0" err="1"/>
              <a:t>import</a:t>
            </a:r>
            <a:r>
              <a:rPr lang="es-ES" sz="1800" dirty="0"/>
              <a:t> </a:t>
            </a:r>
            <a:r>
              <a:rPr lang="es-ES" sz="1800" dirty="0" err="1"/>
              <a:t>upper</a:t>
            </a:r>
            <a:r>
              <a:rPr lang="es-ES" sz="1800" dirty="0"/>
              <a:t>, </a:t>
            </a:r>
            <a:r>
              <a:rPr lang="es-ES" sz="1800" dirty="0" err="1"/>
              <a:t>lower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corregido1 = </a:t>
            </a:r>
            <a:r>
              <a:rPr lang="es-ES" sz="1800" dirty="0" err="1"/>
              <a:t>df.withColumn</a:t>
            </a:r>
            <a:r>
              <a:rPr lang="es-ES" sz="1800" dirty="0"/>
              <a:t>('</a:t>
            </a:r>
            <a:r>
              <a:rPr lang="es-ES" sz="1800" dirty="0" err="1"/>
              <a:t>firstname</a:t>
            </a:r>
            <a:r>
              <a:rPr lang="es-ES" sz="1800" dirty="0"/>
              <a:t>', </a:t>
            </a:r>
            <a:r>
              <a:rPr lang="es-ES" sz="1800" dirty="0" err="1"/>
              <a:t>upper</a:t>
            </a:r>
            <a:r>
              <a:rPr lang="es-ES" sz="1800" dirty="0"/>
              <a:t>(col('</a:t>
            </a:r>
            <a:r>
              <a:rPr lang="es-ES" sz="1800" dirty="0" err="1"/>
              <a:t>firstname</a:t>
            </a:r>
            <a:r>
              <a:rPr lang="es-ES" sz="1800" dirty="0"/>
              <a:t>')))</a:t>
            </a:r>
          </a:p>
          <a:p>
            <a:endParaRPr lang="es-ES" sz="1800" dirty="0"/>
          </a:p>
          <a:p>
            <a:r>
              <a:rPr lang="es-ES" sz="1800" dirty="0"/>
              <a:t>corregido1.show()</a:t>
            </a:r>
          </a:p>
        </p:txBody>
      </p:sp>
      <p:sp>
        <p:nvSpPr>
          <p:cNvPr id="8" name="5 Rectángulo">
            <a:extLst>
              <a:ext uri="{FF2B5EF4-FFF2-40B4-BE49-F238E27FC236}">
                <a16:creationId xmlns:a16="http://schemas.microsoft.com/office/drawing/2014/main" id="{3BCC5AC5-C607-7856-6D99-4C60AC210414}"/>
              </a:ext>
            </a:extLst>
          </p:cNvPr>
          <p:cNvSpPr/>
          <p:nvPr/>
        </p:nvSpPr>
        <p:spPr>
          <a:xfrm>
            <a:off x="-2696" y="144192"/>
            <a:ext cx="10610473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2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Otros: cambiar de tipo CAST; tratamiento de cadenas</a:t>
            </a:r>
          </a:p>
        </p:txBody>
      </p:sp>
    </p:spTree>
    <p:extLst>
      <p:ext uri="{BB962C8B-B14F-4D97-AF65-F5344CB8AC3E}">
        <p14:creationId xmlns:p14="http://schemas.microsoft.com/office/powerpoint/2010/main" val="321675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761643-1577-0BDE-EBD1-72B9EB725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296913" y="749300"/>
            <a:ext cx="10450012" cy="3184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Spark SQL admite gran variedad de formatos para almacenar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DataFrameWriter</a:t>
            </a:r>
            <a:r>
              <a:rPr lang="es-ES" sz="2200" u="sng" dirty="0">
                <a:latin typeface="Arial" panose="020B0604020202020204" pitchFamily="34" charset="0"/>
                <a:cs typeface="Arial" panose="020B0604020202020204" pitchFamily="34" charset="0"/>
              </a:rPr>
              <a:t> (forma general):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dataframe.write.format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).mode(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.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”).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50465" lvl="1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mode: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overwrite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errorIfExists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/ ignore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6416023-BD3D-E136-9796-570F9B812682}"/>
              </a:ext>
            </a:extLst>
          </p:cNvPr>
          <p:cNvSpPr txBox="1"/>
          <p:nvPr/>
        </p:nvSpPr>
        <p:spPr>
          <a:xfrm>
            <a:off x="266500" y="4233540"/>
            <a:ext cx="10238795" cy="211789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path = '</a:t>
            </a:r>
            <a:r>
              <a:rPr lang="en-US" b="1" dirty="0" err="1">
                <a:latin typeface="Courier New"/>
                <a:cs typeface="Courier New"/>
              </a:rPr>
              <a:t>dbfs</a:t>
            </a:r>
            <a:r>
              <a:rPr lang="en-US" b="1" dirty="0">
                <a:latin typeface="Courier New"/>
                <a:cs typeface="Courier New"/>
              </a:rPr>
              <a:t>:/</a:t>
            </a:r>
            <a:r>
              <a:rPr lang="en-US" b="1" dirty="0" err="1">
                <a:latin typeface="Courier New"/>
                <a:cs typeface="Courier New"/>
              </a:rPr>
              <a:t>FileStore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shared_uploads</a:t>
            </a:r>
            <a:r>
              <a:rPr lang="en-US" b="1" dirty="0">
                <a:latin typeface="Courier New"/>
                <a:cs typeface="Courier New"/>
              </a:rPr>
              <a:t>/SUSTITUIR_USUARIO/sales'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sales_df.write</a:t>
            </a:r>
            <a:endParaRPr lang="en-US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	.format("parquet")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	.mode("overwrite")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	.option("compression", "snappy")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	.save(path))</a:t>
            </a:r>
          </a:p>
          <a:p>
            <a:pPr marL="107322">
              <a:spcBef>
                <a:spcPts val="195"/>
              </a:spcBef>
            </a:pPr>
            <a:endParaRPr lang="en-US" b="1" dirty="0">
              <a:latin typeface="Courier New"/>
              <a:cs typeface="Courier New"/>
            </a:endParaRPr>
          </a:p>
        </p:txBody>
      </p:sp>
      <p:cxnSp>
        <p:nvCxnSpPr>
          <p:cNvPr id="15" name="10 Conector recto de flecha">
            <a:extLst>
              <a:ext uri="{FF2B5EF4-FFF2-40B4-BE49-F238E27FC236}">
                <a16:creationId xmlns:a16="http://schemas.microsoft.com/office/drawing/2014/main" id="{EA9A1A0B-4CE4-FA6C-3A6E-0880F0CAF052}"/>
              </a:ext>
            </a:extLst>
          </p:cNvPr>
          <p:cNvCxnSpPr>
            <a:cxnSpLocks/>
          </p:cNvCxnSpPr>
          <p:nvPr/>
        </p:nvCxnSpPr>
        <p:spPr>
          <a:xfrm flipV="1">
            <a:off x="3943684" y="1735760"/>
            <a:ext cx="3517566" cy="5334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5">
            <a:extLst>
              <a:ext uri="{FF2B5EF4-FFF2-40B4-BE49-F238E27FC236}">
                <a16:creationId xmlns:a16="http://schemas.microsoft.com/office/drawing/2014/main" id="{809B13D2-B7D2-646F-E2B5-4B3624418233}"/>
              </a:ext>
            </a:extLst>
          </p:cNvPr>
          <p:cNvSpPr txBox="1"/>
          <p:nvPr/>
        </p:nvSpPr>
        <p:spPr>
          <a:xfrm>
            <a:off x="7636254" y="1400848"/>
            <a:ext cx="2021266" cy="669824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Formato almacenamiento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7B365409-992C-03C6-43D7-0C043F201654}"/>
              </a:ext>
            </a:extLst>
          </p:cNvPr>
          <p:cNvSpPr/>
          <p:nvPr/>
        </p:nvSpPr>
        <p:spPr>
          <a:xfrm>
            <a:off x="-20990" y="45052"/>
            <a:ext cx="636094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ALMACENAR DATAFRAME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6AE9D6D-8F85-F39C-66AE-A76C1EEFE5C0}"/>
              </a:ext>
            </a:extLst>
          </p:cNvPr>
          <p:cNvSpPr txBox="1"/>
          <p:nvPr/>
        </p:nvSpPr>
        <p:spPr>
          <a:xfrm>
            <a:off x="251920" y="6725228"/>
            <a:ext cx="10238795" cy="60465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%</a:t>
            </a:r>
            <a:r>
              <a:rPr lang="es-ES" b="1" dirty="0" err="1">
                <a:latin typeface="Courier New"/>
                <a:cs typeface="Courier New"/>
              </a:rPr>
              <a:t>fs</a:t>
            </a:r>
            <a:r>
              <a:rPr lang="es-ES" b="1" dirty="0">
                <a:latin typeface="Courier New"/>
                <a:cs typeface="Courier New"/>
              </a:rPr>
              <a:t> </a:t>
            </a:r>
            <a:r>
              <a:rPr lang="es-ES" b="1" dirty="0" err="1">
                <a:latin typeface="Courier New"/>
                <a:cs typeface="Courier New"/>
              </a:rPr>
              <a:t>ls</a:t>
            </a:r>
            <a:r>
              <a:rPr lang="es-ES" b="1" dirty="0">
                <a:latin typeface="Courier New"/>
                <a:cs typeface="Courier New"/>
              </a:rPr>
              <a:t> '</a:t>
            </a:r>
            <a:r>
              <a:rPr lang="es-ES" b="1" dirty="0" err="1">
                <a:latin typeface="Courier New"/>
                <a:cs typeface="Courier New"/>
              </a:rPr>
              <a:t>dbfs</a:t>
            </a:r>
            <a:r>
              <a:rPr lang="es-ES" b="1" dirty="0">
                <a:latin typeface="Courier New"/>
                <a:cs typeface="Courier New"/>
              </a:rPr>
              <a:t>:/</a:t>
            </a:r>
            <a:r>
              <a:rPr lang="es-ES" b="1" dirty="0" err="1">
                <a:latin typeface="Courier New"/>
                <a:cs typeface="Courier New"/>
              </a:rPr>
              <a:t>FileStore</a:t>
            </a:r>
            <a:r>
              <a:rPr lang="es-ES" b="1" dirty="0">
                <a:latin typeface="Courier New"/>
                <a:cs typeface="Courier New"/>
              </a:rPr>
              <a:t>/</a:t>
            </a:r>
            <a:r>
              <a:rPr lang="es-ES" b="1" dirty="0" err="1">
                <a:latin typeface="Courier New"/>
                <a:cs typeface="Courier New"/>
              </a:rPr>
              <a:t>shared_uploads</a:t>
            </a:r>
            <a:r>
              <a:rPr lang="es-ES" b="1" dirty="0">
                <a:latin typeface="Courier New"/>
                <a:cs typeface="Courier New"/>
              </a:rPr>
              <a:t>/SUSTITUIR_USUARIO/sales'</a:t>
            </a:r>
          </a:p>
          <a:p>
            <a:pPr marL="107322">
              <a:spcBef>
                <a:spcPts val="195"/>
              </a:spcBef>
            </a:pP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89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81AD33-89F7-2DC5-7C07-8B80ABC6E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73233" y="1238440"/>
            <a:ext cx="10450012" cy="6036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Partir del Dataframe “Sales” original (desde cero)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Simulación ETL sencilla.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465" lvl="1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Crear columna descuento fijo (idea: si expresamos el 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descuento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como proporción, lo podemos utilizar directamente para calcular el precio, multiplicando)</a:t>
            </a:r>
          </a:p>
          <a:p>
            <a:pPr marL="472210" lvl="1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	Precio: 200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descuento 25%  1 – 0,25 = </a:t>
            </a:r>
            <a:r>
              <a:rPr lang="es-E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0,75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precio final = 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0,75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* precio</a:t>
            </a: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465" lvl="1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Crear columna precio total (precio * unidades * descuento). Eliminar después columna precio unitario y descuento</a:t>
            </a:r>
          </a:p>
          <a:p>
            <a:pPr marL="850465" lvl="1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Pasar el campo Región a MAYÚSCULAS. Cambiar el nombre del campo a “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Logist_Area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B9655D04-64FE-4967-89D9-D23CE06FF158}"/>
              </a:ext>
            </a:extLst>
          </p:cNvPr>
          <p:cNvSpPr/>
          <p:nvPr/>
        </p:nvSpPr>
        <p:spPr>
          <a:xfrm>
            <a:off x="0" y="230162"/>
            <a:ext cx="605192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EJERCICIO: archivo Sales</a:t>
            </a:r>
          </a:p>
        </p:txBody>
      </p:sp>
    </p:spTree>
    <p:extLst>
      <p:ext uri="{BB962C8B-B14F-4D97-AF65-F5344CB8AC3E}">
        <p14:creationId xmlns:p14="http://schemas.microsoft.com/office/powerpoint/2010/main" val="416531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270BAE-6BA6-439B-A8E2-44881B6F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73" y="0"/>
            <a:ext cx="10814473" cy="77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9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78" y="1713260"/>
            <a:ext cx="8294089" cy="3598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50000"/>
              </a:lnSpc>
              <a:tabLst>
                <a:tab pos="535305" algn="l"/>
                <a:tab pos="535940" algn="l"/>
              </a:tabLst>
            </a:pPr>
            <a:r>
              <a:rPr lang="es-MX" sz="5400" spc="-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s-MX" sz="54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PySpark</a:t>
            </a:r>
            <a:r>
              <a:rPr lang="es-MX" sz="54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54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Structured</a:t>
            </a:r>
            <a:r>
              <a:rPr lang="es-MX" sz="54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54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APIs</a:t>
            </a:r>
            <a:r>
              <a:rPr lang="es-MX" sz="54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Dataframe</a:t>
            </a:r>
            <a:br>
              <a:rPr lang="es-MX" sz="5400" b="1" dirty="0">
                <a:solidFill>
                  <a:schemeClr val="bg1"/>
                </a:solidFill>
                <a:cs typeface="Arial MT"/>
              </a:rPr>
            </a:br>
            <a:endParaRPr lang="es-MX" sz="5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DDA465-258A-C6C5-FA20-F7AD3D5A0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85802" y="922295"/>
            <a:ext cx="10450012" cy="2876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Spark define unas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para datos estructurados (como “tablas”, colección de registros):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y Datasets.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Se define una estructura (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 para cada instancia de ellos.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La diferencia es en la “comprobación” de ese esquema: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 frente a Datasets (compile time,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sólo Java y Scala, no los usaremos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C2B41A-4214-FFC2-7B5D-73AACA0D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5" y="4141787"/>
            <a:ext cx="8533649" cy="2947988"/>
          </a:xfrm>
          <a:prstGeom prst="rect">
            <a:avLst/>
          </a:prstGeom>
        </p:spPr>
      </p:pic>
      <p:sp>
        <p:nvSpPr>
          <p:cNvPr id="8" name="5 Rectángulo">
            <a:extLst>
              <a:ext uri="{FF2B5EF4-FFF2-40B4-BE49-F238E27FC236}">
                <a16:creationId xmlns:a16="http://schemas.microsoft.com/office/drawing/2014/main" id="{3087712D-622B-A137-955B-6BD7334BDF14}"/>
              </a:ext>
            </a:extLst>
          </p:cNvPr>
          <p:cNvSpPr/>
          <p:nvPr/>
        </p:nvSpPr>
        <p:spPr>
          <a:xfrm>
            <a:off x="-1" y="158724"/>
            <a:ext cx="893224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Structured</a:t>
            </a:r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</a:t>
            </a:r>
            <a:r>
              <a:rPr lang="es-ES" sz="36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APIs</a:t>
            </a:r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: </a:t>
            </a:r>
            <a:r>
              <a:rPr lang="es-ES" sz="36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Dataframes</a:t>
            </a:r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y Datasets</a:t>
            </a:r>
          </a:p>
        </p:txBody>
      </p:sp>
    </p:spTree>
    <p:extLst>
      <p:ext uri="{BB962C8B-B14F-4D97-AF65-F5344CB8AC3E}">
        <p14:creationId xmlns:p14="http://schemas.microsoft.com/office/powerpoint/2010/main" val="10898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4927A7-6E73-2C66-4CCF-CD07FC7EF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85802" y="922295"/>
            <a:ext cx="10450012" cy="2722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Los Spark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son como tablas distribuidas en memoria con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columnas con nombre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esquemas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donde cada columna tiene un tipo de datos específico: entero, cadena, real, array, fecha,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ejecución Spark las “compila” a la API de bajo nivel que ya conocemos: RDDs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8772B8-82FF-EE48-2AB2-EF95BD783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02" y="3786563"/>
            <a:ext cx="5638800" cy="3368527"/>
          </a:xfrm>
          <a:prstGeom prst="rect">
            <a:avLst/>
          </a:prstGeom>
        </p:spPr>
      </p:pic>
      <p:sp>
        <p:nvSpPr>
          <p:cNvPr id="8" name="5 Rectángulo">
            <a:extLst>
              <a:ext uri="{FF2B5EF4-FFF2-40B4-BE49-F238E27FC236}">
                <a16:creationId xmlns:a16="http://schemas.microsoft.com/office/drawing/2014/main" id="{6AB6876C-8A37-8049-6DAB-B6943CB6C041}"/>
              </a:ext>
            </a:extLst>
          </p:cNvPr>
          <p:cNvSpPr/>
          <p:nvPr/>
        </p:nvSpPr>
        <p:spPr>
          <a:xfrm>
            <a:off x="-1" y="158724"/>
            <a:ext cx="353164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DATAFRAMES</a:t>
            </a:r>
          </a:p>
        </p:txBody>
      </p:sp>
    </p:spTree>
    <p:extLst>
      <p:ext uri="{BB962C8B-B14F-4D97-AF65-F5344CB8AC3E}">
        <p14:creationId xmlns:p14="http://schemas.microsoft.com/office/powerpoint/2010/main" val="419416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8B1FAE-02B2-BC59-16C4-8B44827BD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5CDA9E-486F-F38C-D93C-B1C7A39D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82" y="1114387"/>
            <a:ext cx="5130335" cy="289088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F06797-1C0A-C517-535E-DCA6C4EE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274" y="4303661"/>
            <a:ext cx="7729474" cy="2786114"/>
          </a:xfrm>
          <a:prstGeom prst="rect">
            <a:avLst/>
          </a:prstGeom>
        </p:spPr>
      </p:pic>
      <p:sp>
        <p:nvSpPr>
          <p:cNvPr id="4" name="5 Rectángulo">
            <a:extLst>
              <a:ext uri="{FF2B5EF4-FFF2-40B4-BE49-F238E27FC236}">
                <a16:creationId xmlns:a16="http://schemas.microsoft.com/office/drawing/2014/main" id="{AC8EF2C6-72A8-D6D7-A474-3400B90569B3}"/>
              </a:ext>
            </a:extLst>
          </p:cNvPr>
          <p:cNvSpPr/>
          <p:nvPr/>
        </p:nvSpPr>
        <p:spPr>
          <a:xfrm>
            <a:off x="-1" y="158724"/>
            <a:ext cx="821216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SCHEMAS: tipos de datos columnas</a:t>
            </a:r>
          </a:p>
        </p:txBody>
      </p:sp>
    </p:spTree>
    <p:extLst>
      <p:ext uri="{BB962C8B-B14F-4D97-AF65-F5344CB8AC3E}">
        <p14:creationId xmlns:p14="http://schemas.microsoft.com/office/powerpoint/2010/main" val="384798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82CCEA-95FE-B6EF-8DA3-F276B6D89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85802" y="922295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Datos + esquema . El esquema lo podemos definir (explícito, </a:t>
            </a: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lo más aconsejado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o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inferir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desde los datos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en el caso de lectura de una fuente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6416023-BD3D-E136-9796-570F9B812682}"/>
              </a:ext>
            </a:extLst>
          </p:cNvPr>
          <p:cNvSpPr txBox="1"/>
          <p:nvPr/>
        </p:nvSpPr>
        <p:spPr>
          <a:xfrm>
            <a:off x="284678" y="2259751"/>
            <a:ext cx="10238795" cy="151259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datos = [(</a:t>
            </a:r>
            <a:r>
              <a:rPr lang="es-ES" b="1" dirty="0" err="1">
                <a:latin typeface="Courier New"/>
                <a:cs typeface="Courier New"/>
              </a:rPr>
              <a:t>None</a:t>
            </a:r>
            <a:r>
              <a:rPr lang="es-ES" b="1" dirty="0">
                <a:latin typeface="Courier New"/>
                <a:cs typeface="Courier New"/>
              </a:rPr>
              <a:t>,'Smith   ','36636','M',3500),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('Michael','   Rose','40288','M',4750),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('Robert','Williams','42114','M',None),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('</a:t>
            </a:r>
            <a:r>
              <a:rPr lang="es-ES" b="1" dirty="0" err="1">
                <a:latin typeface="Courier New"/>
                <a:cs typeface="Courier New"/>
              </a:rPr>
              <a:t>Maria</a:t>
            </a:r>
            <a:r>
              <a:rPr lang="es-ES" b="1" dirty="0">
                <a:latin typeface="Courier New"/>
                <a:cs typeface="Courier New"/>
              </a:rPr>
              <a:t>','    Jones    ','39192','F',4000)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]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D656940-B36D-337C-C588-A0D1E84E56A2}"/>
              </a:ext>
            </a:extLst>
          </p:cNvPr>
          <p:cNvSpPr txBox="1"/>
          <p:nvPr/>
        </p:nvSpPr>
        <p:spPr>
          <a:xfrm>
            <a:off x="296913" y="4088834"/>
            <a:ext cx="10226560" cy="300094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lang="es-ES" b="1" spc="-6" dirty="0" err="1">
                <a:latin typeface="Courier New"/>
                <a:cs typeface="Courier New"/>
              </a:rPr>
              <a:t>from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pyspark.sql.types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import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StructType</a:t>
            </a:r>
            <a:r>
              <a:rPr lang="es-ES" b="1" spc="-6" dirty="0">
                <a:latin typeface="Courier New"/>
                <a:cs typeface="Courier New"/>
              </a:rPr>
              <a:t>,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, </a:t>
            </a:r>
            <a:r>
              <a:rPr lang="es-ES" b="1" spc="-6" dirty="0" err="1">
                <a:latin typeface="Courier New"/>
                <a:cs typeface="Courier New"/>
              </a:rPr>
              <a:t>IntegerType</a:t>
            </a: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esquema = </a:t>
            </a:r>
            <a:r>
              <a:rPr lang="es-ES" b="1" spc="-6" dirty="0" err="1">
                <a:latin typeface="Courier New"/>
                <a:cs typeface="Courier New"/>
              </a:rPr>
              <a:t>StructType</a:t>
            </a:r>
            <a:r>
              <a:rPr lang="es-ES" b="1" spc="-6" dirty="0">
                <a:latin typeface="Courier New"/>
                <a:cs typeface="Courier New"/>
              </a:rPr>
              <a:t>([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</a:t>
            </a:r>
            <a:r>
              <a:rPr lang="es-ES" b="1" spc="-6" dirty="0" err="1">
                <a:latin typeface="Courier New"/>
                <a:cs typeface="Courier New"/>
              </a:rPr>
              <a:t>firstname</a:t>
            </a:r>
            <a:r>
              <a:rPr lang="es-ES" b="1" spc="-6" dirty="0">
                <a:latin typeface="Courier New"/>
                <a:cs typeface="Courier New"/>
              </a:rPr>
              <a:t>',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</a:t>
            </a:r>
            <a:r>
              <a:rPr lang="es-ES" b="1" spc="-6" dirty="0" err="1">
                <a:latin typeface="Courier New"/>
                <a:cs typeface="Courier New"/>
              </a:rPr>
              <a:t>lastname</a:t>
            </a:r>
            <a:r>
              <a:rPr lang="es-ES" b="1" spc="-6" dirty="0">
                <a:latin typeface="Courier New"/>
                <a:cs typeface="Courier New"/>
              </a:rPr>
              <a:t>',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(), False),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('id',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(), False),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</a:t>
            </a:r>
            <a:r>
              <a:rPr lang="es-ES" b="1" spc="-6" dirty="0" err="1">
                <a:latin typeface="Courier New"/>
                <a:cs typeface="Courier New"/>
              </a:rPr>
              <a:t>gender</a:t>
            </a:r>
            <a:r>
              <a:rPr lang="es-ES" b="1" spc="-6" dirty="0">
                <a:latin typeface="Courier New"/>
                <a:cs typeface="Courier New"/>
              </a:rPr>
              <a:t>',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</a:t>
            </a:r>
            <a:r>
              <a:rPr lang="es-ES" b="1" spc="-6" dirty="0" err="1">
                <a:latin typeface="Courier New"/>
                <a:cs typeface="Courier New"/>
              </a:rPr>
              <a:t>salary</a:t>
            </a:r>
            <a:r>
              <a:rPr lang="es-ES" b="1" spc="-6" dirty="0">
                <a:latin typeface="Courier New"/>
                <a:cs typeface="Courier New"/>
              </a:rPr>
              <a:t>', </a:t>
            </a:r>
            <a:r>
              <a:rPr lang="es-ES" b="1" spc="-6" dirty="0" err="1">
                <a:latin typeface="Courier New"/>
                <a:cs typeface="Courier New"/>
              </a:rPr>
              <a:t>IntegerType</a:t>
            </a:r>
            <a:r>
              <a:rPr lang="es-ES" b="1" spc="-6" dirty="0">
                <a:latin typeface="Courier New"/>
                <a:cs typeface="Courier New"/>
              </a:rPr>
              <a:t>(), True)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])</a:t>
            </a:r>
          </a:p>
        </p:txBody>
      </p:sp>
      <p:cxnSp>
        <p:nvCxnSpPr>
          <p:cNvPr id="12" name="10 Conector recto de flecha">
            <a:extLst>
              <a:ext uri="{FF2B5EF4-FFF2-40B4-BE49-F238E27FC236}">
                <a16:creationId xmlns:a16="http://schemas.microsoft.com/office/drawing/2014/main" id="{FB20D8E4-AC9A-33F4-EBA9-E2084CC29158}"/>
              </a:ext>
            </a:extLst>
          </p:cNvPr>
          <p:cNvCxnSpPr>
            <a:cxnSpLocks/>
          </p:cNvCxnSpPr>
          <p:nvPr/>
        </p:nvCxnSpPr>
        <p:spPr>
          <a:xfrm flipV="1">
            <a:off x="4251623" y="4940300"/>
            <a:ext cx="1059185" cy="3173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3 Rectángulo">
            <a:extLst>
              <a:ext uri="{FF2B5EF4-FFF2-40B4-BE49-F238E27FC236}">
                <a16:creationId xmlns:a16="http://schemas.microsoft.com/office/drawing/2014/main" id="{877BBA35-54B8-54D6-A5C0-AE7DD982B784}"/>
              </a:ext>
            </a:extLst>
          </p:cNvPr>
          <p:cNvSpPr/>
          <p:nvPr/>
        </p:nvSpPr>
        <p:spPr>
          <a:xfrm>
            <a:off x="2581417" y="5257616"/>
            <a:ext cx="1527033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4" name="object 25">
            <a:extLst>
              <a:ext uri="{FF2B5EF4-FFF2-40B4-BE49-F238E27FC236}">
                <a16:creationId xmlns:a16="http://schemas.microsoft.com/office/drawing/2014/main" id="{CA392105-951D-1F05-2388-14C03480BC95}"/>
              </a:ext>
            </a:extLst>
          </p:cNvPr>
          <p:cNvSpPr txBox="1"/>
          <p:nvPr/>
        </p:nvSpPr>
        <p:spPr>
          <a:xfrm>
            <a:off x="5403850" y="4756467"/>
            <a:ext cx="2652199" cy="342491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Nombre columna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16" name="13 Rectángulo">
            <a:extLst>
              <a:ext uri="{FF2B5EF4-FFF2-40B4-BE49-F238E27FC236}">
                <a16:creationId xmlns:a16="http://schemas.microsoft.com/office/drawing/2014/main" id="{017AA8D9-85AB-436C-F041-70EBCB134C19}"/>
              </a:ext>
            </a:extLst>
          </p:cNvPr>
          <p:cNvSpPr/>
          <p:nvPr/>
        </p:nvSpPr>
        <p:spPr>
          <a:xfrm>
            <a:off x="3319998" y="5878902"/>
            <a:ext cx="1626652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17" name="10 Conector recto de flecha">
            <a:extLst>
              <a:ext uri="{FF2B5EF4-FFF2-40B4-BE49-F238E27FC236}">
                <a16:creationId xmlns:a16="http://schemas.microsoft.com/office/drawing/2014/main" id="{1C0894B0-5680-8711-1BDF-34A1D287CEA3}"/>
              </a:ext>
            </a:extLst>
          </p:cNvPr>
          <p:cNvCxnSpPr>
            <a:cxnSpLocks/>
          </p:cNvCxnSpPr>
          <p:nvPr/>
        </p:nvCxnSpPr>
        <p:spPr>
          <a:xfrm>
            <a:off x="5022850" y="6183702"/>
            <a:ext cx="190500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25">
            <a:extLst>
              <a:ext uri="{FF2B5EF4-FFF2-40B4-BE49-F238E27FC236}">
                <a16:creationId xmlns:a16="http://schemas.microsoft.com/office/drawing/2014/main" id="{2D298C83-AFFE-5B73-A46A-26D9D0D9182A}"/>
              </a:ext>
            </a:extLst>
          </p:cNvPr>
          <p:cNvSpPr txBox="1"/>
          <p:nvPr/>
        </p:nvSpPr>
        <p:spPr>
          <a:xfrm>
            <a:off x="7062750" y="5953167"/>
            <a:ext cx="914400" cy="342491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Tipo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23" name="13 Rectángulo">
            <a:extLst>
              <a:ext uri="{FF2B5EF4-FFF2-40B4-BE49-F238E27FC236}">
                <a16:creationId xmlns:a16="http://schemas.microsoft.com/office/drawing/2014/main" id="{FFD0410B-F1EE-831A-D9BC-3FC325AD70D1}"/>
              </a:ext>
            </a:extLst>
          </p:cNvPr>
          <p:cNvSpPr/>
          <p:nvPr/>
        </p:nvSpPr>
        <p:spPr>
          <a:xfrm>
            <a:off x="5861051" y="6484339"/>
            <a:ext cx="685800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24" name="10 Conector recto de flecha">
            <a:extLst>
              <a:ext uri="{FF2B5EF4-FFF2-40B4-BE49-F238E27FC236}">
                <a16:creationId xmlns:a16="http://schemas.microsoft.com/office/drawing/2014/main" id="{9BA566D1-64C7-F9F9-02C7-8C8C133FDBAE}"/>
              </a:ext>
            </a:extLst>
          </p:cNvPr>
          <p:cNvCxnSpPr>
            <a:cxnSpLocks/>
          </p:cNvCxnSpPr>
          <p:nvPr/>
        </p:nvCxnSpPr>
        <p:spPr>
          <a:xfrm>
            <a:off x="6623050" y="6692900"/>
            <a:ext cx="160020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25">
            <a:extLst>
              <a:ext uri="{FF2B5EF4-FFF2-40B4-BE49-F238E27FC236}">
                <a16:creationId xmlns:a16="http://schemas.microsoft.com/office/drawing/2014/main" id="{524F716E-83E6-8320-C70A-9502148AE995}"/>
              </a:ext>
            </a:extLst>
          </p:cNvPr>
          <p:cNvSpPr txBox="1"/>
          <p:nvPr/>
        </p:nvSpPr>
        <p:spPr>
          <a:xfrm>
            <a:off x="8464305" y="6248366"/>
            <a:ext cx="1600200" cy="682648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Se permite </a:t>
            </a:r>
          </a:p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valor NULO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26" name="13 Rectángulo">
            <a:extLst>
              <a:ext uri="{FF2B5EF4-FFF2-40B4-BE49-F238E27FC236}">
                <a16:creationId xmlns:a16="http://schemas.microsoft.com/office/drawing/2014/main" id="{73C80D64-9FF3-4D17-7CDA-7909E2B16895}"/>
              </a:ext>
            </a:extLst>
          </p:cNvPr>
          <p:cNvSpPr/>
          <p:nvPr/>
        </p:nvSpPr>
        <p:spPr>
          <a:xfrm>
            <a:off x="4392782" y="4128662"/>
            <a:ext cx="1527033" cy="30480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27" name="10 Conector recto de flecha">
            <a:extLst>
              <a:ext uri="{FF2B5EF4-FFF2-40B4-BE49-F238E27FC236}">
                <a16:creationId xmlns:a16="http://schemas.microsoft.com/office/drawing/2014/main" id="{07FC6098-FC91-4EDB-3D20-A7A80D27C491}"/>
              </a:ext>
            </a:extLst>
          </p:cNvPr>
          <p:cNvCxnSpPr>
            <a:cxnSpLocks/>
          </p:cNvCxnSpPr>
          <p:nvPr/>
        </p:nvCxnSpPr>
        <p:spPr>
          <a:xfrm flipV="1">
            <a:off x="5919815" y="2667971"/>
            <a:ext cx="1693835" cy="1359578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25">
            <a:extLst>
              <a:ext uri="{FF2B5EF4-FFF2-40B4-BE49-F238E27FC236}">
                <a16:creationId xmlns:a16="http://schemas.microsoft.com/office/drawing/2014/main" id="{30834645-1ACA-5B87-05C3-1E763DE2E6DD}"/>
              </a:ext>
            </a:extLst>
          </p:cNvPr>
          <p:cNvSpPr txBox="1"/>
          <p:nvPr/>
        </p:nvSpPr>
        <p:spPr>
          <a:xfrm>
            <a:off x="7670605" y="2044700"/>
            <a:ext cx="2865209" cy="669824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Define esquema como lista de columnas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30" name="13 Rectángulo">
            <a:extLst>
              <a:ext uri="{FF2B5EF4-FFF2-40B4-BE49-F238E27FC236}">
                <a16:creationId xmlns:a16="http://schemas.microsoft.com/office/drawing/2014/main" id="{B54ED0FD-A9C3-4BD3-0661-EB6045C861E1}"/>
              </a:ext>
            </a:extLst>
          </p:cNvPr>
          <p:cNvSpPr/>
          <p:nvPr/>
        </p:nvSpPr>
        <p:spPr>
          <a:xfrm>
            <a:off x="6085134" y="4135181"/>
            <a:ext cx="1527033" cy="30480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31" name="10 Conector recto de flecha">
            <a:extLst>
              <a:ext uri="{FF2B5EF4-FFF2-40B4-BE49-F238E27FC236}">
                <a16:creationId xmlns:a16="http://schemas.microsoft.com/office/drawing/2014/main" id="{899620B7-C007-1B07-E85E-19FA9B72A9FC}"/>
              </a:ext>
            </a:extLst>
          </p:cNvPr>
          <p:cNvCxnSpPr>
            <a:cxnSpLocks/>
          </p:cNvCxnSpPr>
          <p:nvPr/>
        </p:nvCxnSpPr>
        <p:spPr>
          <a:xfrm flipV="1">
            <a:off x="7130232" y="3427141"/>
            <a:ext cx="925817" cy="638826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25">
            <a:extLst>
              <a:ext uri="{FF2B5EF4-FFF2-40B4-BE49-F238E27FC236}">
                <a16:creationId xmlns:a16="http://schemas.microsoft.com/office/drawing/2014/main" id="{EF23175C-BF0A-0E50-F06F-7ACDCC74612A}"/>
              </a:ext>
            </a:extLst>
          </p:cNvPr>
          <p:cNvSpPr txBox="1"/>
          <p:nvPr/>
        </p:nvSpPr>
        <p:spPr>
          <a:xfrm>
            <a:off x="8200173" y="3150664"/>
            <a:ext cx="1966293" cy="342491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Define columna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3954A6D1-5B81-70CF-ABBF-7ECADCE30207}"/>
              </a:ext>
            </a:extLst>
          </p:cNvPr>
          <p:cNvSpPr/>
          <p:nvPr/>
        </p:nvSpPr>
        <p:spPr>
          <a:xfrm>
            <a:off x="-1" y="158724"/>
            <a:ext cx="626794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CREAR UN DATAFRAME (I)</a:t>
            </a:r>
          </a:p>
        </p:txBody>
      </p:sp>
    </p:spTree>
    <p:extLst>
      <p:ext uri="{BB962C8B-B14F-4D97-AF65-F5344CB8AC3E}">
        <p14:creationId xmlns:p14="http://schemas.microsoft.com/office/powerpoint/2010/main" val="20075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904A77-98AA-2833-D7BE-23A2766C4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296913" y="901700"/>
            <a:ext cx="10450012" cy="1553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Recordar, en nuestro entorno interactivo ya están instanciados </a:t>
            </a:r>
            <a:r>
              <a:rPr lang="es-ES" sz="2200" u="sn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SparkSession</a:t>
            </a:r>
            <a:r>
              <a:rPr lang="es-ES" sz="2200" u="sng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como &lt;</a:t>
            </a:r>
            <a:r>
              <a:rPr lang="es-ES" sz="2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&gt;, y </a:t>
            </a:r>
            <a:r>
              <a:rPr lang="es-ES" sz="2200" u="sn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SparkSession.sparkContext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 como &lt;</a:t>
            </a:r>
            <a:r>
              <a:rPr lang="es-ES" sz="2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&gt;, las utilizamos directamente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6416023-BD3D-E136-9796-570F9B812682}"/>
              </a:ext>
            </a:extLst>
          </p:cNvPr>
          <p:cNvSpPr txBox="1"/>
          <p:nvPr/>
        </p:nvSpPr>
        <p:spPr>
          <a:xfrm>
            <a:off x="309148" y="2764292"/>
            <a:ext cx="10238795" cy="90730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dirty="0" err="1">
                <a:latin typeface="Courier New"/>
                <a:cs typeface="Courier New"/>
              </a:rPr>
              <a:t>df</a:t>
            </a:r>
            <a:r>
              <a:rPr lang="es-ES" b="1" dirty="0">
                <a:latin typeface="Courier New"/>
                <a:cs typeface="Courier New"/>
              </a:rPr>
              <a:t> = </a:t>
            </a:r>
            <a:r>
              <a:rPr lang="es-ES" b="1" dirty="0" err="1">
                <a:latin typeface="Courier New"/>
                <a:cs typeface="Courier New"/>
              </a:rPr>
              <a:t>spark.createDataFrame</a:t>
            </a:r>
            <a:r>
              <a:rPr lang="es-ES" b="1" dirty="0">
                <a:latin typeface="Courier New"/>
                <a:cs typeface="Courier New"/>
              </a:rPr>
              <a:t>(data=datos, </a:t>
            </a:r>
            <a:r>
              <a:rPr lang="es-ES" b="1" dirty="0" err="1">
                <a:latin typeface="Courier New"/>
                <a:cs typeface="Courier New"/>
              </a:rPr>
              <a:t>schema</a:t>
            </a:r>
            <a:r>
              <a:rPr lang="es-ES" b="1" dirty="0">
                <a:latin typeface="Courier New"/>
                <a:cs typeface="Courier New"/>
              </a:rPr>
              <a:t>=esquema)</a:t>
            </a:r>
          </a:p>
          <a:p>
            <a:pPr marL="107322">
              <a:spcBef>
                <a:spcPts val="195"/>
              </a:spcBef>
            </a:pPr>
            <a:endParaRPr lang="es-ES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b="1" dirty="0" err="1">
                <a:latin typeface="Courier New"/>
                <a:cs typeface="Courier New"/>
              </a:rPr>
              <a:t>df.printSchema</a:t>
            </a:r>
            <a:r>
              <a:rPr lang="es-ES" b="1" dirty="0">
                <a:latin typeface="Courier New"/>
                <a:cs typeface="Courier New"/>
              </a:rPr>
              <a:t>()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D656940-B36D-337C-C588-A0D1E84E56A2}"/>
              </a:ext>
            </a:extLst>
          </p:cNvPr>
          <p:cNvSpPr txBox="1"/>
          <p:nvPr/>
        </p:nvSpPr>
        <p:spPr>
          <a:xfrm>
            <a:off x="309148" y="6163687"/>
            <a:ext cx="10226560" cy="60541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lang="es-ES" b="1" spc="-6" dirty="0" err="1">
                <a:latin typeface="Courier New"/>
                <a:cs typeface="Courier New"/>
              </a:rPr>
              <a:t>df.show</a:t>
            </a:r>
            <a:r>
              <a:rPr lang="es-ES" b="1" spc="-6" dirty="0">
                <a:latin typeface="Courier New"/>
                <a:cs typeface="Courier New"/>
              </a:rPr>
              <a:t>(</a:t>
            </a:r>
            <a:r>
              <a:rPr lang="es-ES" b="1" spc="-6" dirty="0" err="1">
                <a:latin typeface="Courier New"/>
                <a:cs typeface="Courier New"/>
              </a:rPr>
              <a:t>truncate</a:t>
            </a:r>
            <a:r>
              <a:rPr lang="es-ES" b="1" spc="-6" dirty="0">
                <a:latin typeface="Courier New"/>
                <a:cs typeface="Courier New"/>
              </a:rPr>
              <a:t>=False)</a:t>
            </a:r>
          </a:p>
          <a:p>
            <a:pPr marL="107322">
              <a:spcBef>
                <a:spcPts val="201"/>
              </a:spcBef>
            </a:pPr>
            <a:endParaRPr lang="es-ES" b="1" spc="-6" dirty="0">
              <a:latin typeface="Courier New"/>
              <a:cs typeface="Courier New"/>
            </a:endParaRPr>
          </a:p>
        </p:txBody>
      </p:sp>
      <p:sp>
        <p:nvSpPr>
          <p:cNvPr id="9" name="CuadroTexto 33">
            <a:extLst>
              <a:ext uri="{FF2B5EF4-FFF2-40B4-BE49-F238E27FC236}">
                <a16:creationId xmlns:a16="http://schemas.microsoft.com/office/drawing/2014/main" id="{E587167E-06E6-0A1F-1F00-A4FEE94F11F3}"/>
              </a:ext>
            </a:extLst>
          </p:cNvPr>
          <p:cNvSpPr txBox="1"/>
          <p:nvPr/>
        </p:nvSpPr>
        <p:spPr>
          <a:xfrm>
            <a:off x="309148" y="4135580"/>
            <a:ext cx="10450012" cy="1706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printShema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()”: muestra esquema del Dataframe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show()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”: ACCIÓN, muestra el contenido (se puede especificar nº registros entre paréntesis, al igual que si se recorta o no la salida por pantalla)</a:t>
            </a: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E4D7D4A4-DE32-04B2-B076-5D444BE3A22D}"/>
              </a:ext>
            </a:extLst>
          </p:cNvPr>
          <p:cNvSpPr/>
          <p:nvPr/>
        </p:nvSpPr>
        <p:spPr>
          <a:xfrm>
            <a:off x="-1" y="158724"/>
            <a:ext cx="626794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CREAR UN DATAFRAME (II)</a:t>
            </a:r>
          </a:p>
        </p:txBody>
      </p:sp>
    </p:spTree>
    <p:extLst>
      <p:ext uri="{BB962C8B-B14F-4D97-AF65-F5344CB8AC3E}">
        <p14:creationId xmlns:p14="http://schemas.microsoft.com/office/powerpoint/2010/main" val="424487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1BBBC6-B2AF-02EA-B1DC-5329AECF2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296913" y="901700"/>
            <a:ext cx="10450012" cy="221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Spark se define un objeto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(fila) como una colección ordenada de campos. Cada uno de sus campos formaría parte de una columna del DF.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Se puede acceder de forma individual a los campos. Siguiendo el ejemplo de los empleados al crear un dataframe: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D656940-B36D-337C-C588-A0D1E84E56A2}"/>
              </a:ext>
            </a:extLst>
          </p:cNvPr>
          <p:cNvSpPr txBox="1"/>
          <p:nvPr/>
        </p:nvSpPr>
        <p:spPr>
          <a:xfrm>
            <a:off x="296913" y="3307220"/>
            <a:ext cx="10226560" cy="1513354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lang="es-ES" b="1" spc="-6" dirty="0" err="1">
                <a:latin typeface="Courier New"/>
                <a:cs typeface="Courier New"/>
              </a:rPr>
              <a:t>from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pyspark.sql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import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Row</a:t>
            </a: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empleado_1 = </a:t>
            </a:r>
            <a:r>
              <a:rPr lang="es-ES" b="1" spc="-6" dirty="0" err="1">
                <a:latin typeface="Courier New"/>
                <a:cs typeface="Courier New"/>
              </a:rPr>
              <a:t>Row</a:t>
            </a:r>
            <a:r>
              <a:rPr lang="es-ES" b="1" spc="-6" dirty="0">
                <a:latin typeface="Courier New"/>
                <a:cs typeface="Courier New"/>
              </a:rPr>
              <a:t>("James","Smith","36636","M",3500)</a:t>
            </a:r>
          </a:p>
          <a:p>
            <a:pPr marL="107322">
              <a:spcBef>
                <a:spcPts val="201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print('Este empleado se llama: ',empleado_1[0])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4B1755C-0338-7C8A-AFF4-0DEE9F81DA38}"/>
              </a:ext>
            </a:extLst>
          </p:cNvPr>
          <p:cNvSpPr txBox="1"/>
          <p:nvPr/>
        </p:nvSpPr>
        <p:spPr>
          <a:xfrm>
            <a:off x="251920" y="5332703"/>
            <a:ext cx="10238795" cy="151259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datos = [</a:t>
            </a:r>
            <a:r>
              <a:rPr lang="es-ES" b="1" dirty="0" err="1">
                <a:latin typeface="Courier New"/>
                <a:cs typeface="Courier New"/>
              </a:rPr>
              <a:t>Row</a:t>
            </a:r>
            <a:r>
              <a:rPr lang="es-ES" b="1" dirty="0">
                <a:latin typeface="Courier New"/>
                <a:cs typeface="Courier New"/>
              </a:rPr>
              <a:t>("James","Smith","36636","M",3500),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</a:t>
            </a:r>
            <a:r>
              <a:rPr lang="es-ES" b="1" dirty="0" err="1">
                <a:latin typeface="Courier New"/>
                <a:cs typeface="Courier New"/>
              </a:rPr>
              <a:t>Row</a:t>
            </a:r>
            <a:r>
              <a:rPr lang="es-ES" b="1" dirty="0">
                <a:latin typeface="Courier New"/>
                <a:cs typeface="Courier New"/>
              </a:rPr>
              <a:t>("Michael","Rose","40288","M",4750),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</a:t>
            </a:r>
            <a:r>
              <a:rPr lang="es-ES" b="1" dirty="0" err="1">
                <a:latin typeface="Courier New"/>
                <a:cs typeface="Courier New"/>
              </a:rPr>
              <a:t>Row</a:t>
            </a:r>
            <a:r>
              <a:rPr lang="es-ES" b="1" dirty="0">
                <a:latin typeface="Courier New"/>
                <a:cs typeface="Courier New"/>
              </a:rPr>
              <a:t>("Robert","Williams","42114","M",4200),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</a:t>
            </a:r>
            <a:r>
              <a:rPr lang="es-ES" b="1" dirty="0" err="1">
                <a:latin typeface="Courier New"/>
                <a:cs typeface="Courier New"/>
              </a:rPr>
              <a:t>Row</a:t>
            </a:r>
            <a:r>
              <a:rPr lang="es-ES" b="1" dirty="0">
                <a:latin typeface="Courier New"/>
                <a:cs typeface="Courier New"/>
              </a:rPr>
              <a:t>("Maria","Jones","39192","F",4000)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]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2BAABDEA-B77D-A5B9-0322-A1BF00EB036D}"/>
              </a:ext>
            </a:extLst>
          </p:cNvPr>
          <p:cNvSpPr/>
          <p:nvPr/>
        </p:nvSpPr>
        <p:spPr>
          <a:xfrm>
            <a:off x="-1" y="158724"/>
            <a:ext cx="6844011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DATAFRAME: Objeto “</a:t>
            </a:r>
            <a:r>
              <a:rPr lang="es-ES" sz="3600" b="1" dirty="0" err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Row</a:t>
            </a:r>
            <a:r>
              <a:rPr lang="es-ES" sz="36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()”</a:t>
            </a:r>
          </a:p>
        </p:txBody>
      </p:sp>
    </p:spTree>
    <p:extLst>
      <p:ext uri="{BB962C8B-B14F-4D97-AF65-F5344CB8AC3E}">
        <p14:creationId xmlns:p14="http://schemas.microsoft.com/office/powerpoint/2010/main" val="385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143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2400" b="1" spc="105" dirty="0" err="1">
            <a:solidFill>
              <a:srgbClr val="0F4890"/>
            </a:solidFill>
            <a:latin typeface="Montserrat" pitchFamily="2" charset="77"/>
            <a:cs typeface="Poppins" pitchFamily="2" charset="77"/>
          </a:defRPr>
        </a:defPPr>
      </a:lstStyle>
    </a:spDef>
    <a:txDef>
      <a:spPr/>
      <a:bodyPr vert="horz" wrap="square" lIns="0" tIns="12700" rIns="0" bIns="0" rtlCol="0">
        <a:spAutoFit/>
      </a:bodyPr>
      <a:lstStyle>
        <a:defPPr marL="12700" algn="l">
          <a:lnSpc>
            <a:spcPct val="100000"/>
          </a:lnSpc>
          <a:spcBef>
            <a:spcPts val="100"/>
          </a:spcBef>
          <a:defRPr sz="1000" b="1" spc="35" dirty="0">
            <a:solidFill>
              <a:srgbClr val="D0143D"/>
            </a:solidFill>
            <a:latin typeface="Montserrat" pitchFamily="2" charset="77"/>
            <a:cs typeface="Tahom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7" ma:contentTypeDescription="Crear nuevo documento." ma:contentTypeScope="" ma:versionID="54df2438d3fcec0d5a95c0668fde02f9">
  <xsd:schema xmlns:xsd="http://www.w3.org/2001/XMLSchema" xmlns:xs="http://www.w3.org/2001/XMLSchema" xmlns:p="http://schemas.microsoft.com/office/2006/metadata/properties" xmlns:ns2="c9cba1bf-ad18-487f-b0a8-cc7dc3f65a2e" targetNamespace="http://schemas.microsoft.com/office/2006/metadata/properties" ma:root="true" ma:fieldsID="a3b25a25418dcaf1efb9a2f513204621" ns2:_="">
    <xsd:import namespace="c9cba1bf-ad18-487f-b0a8-cc7dc3f65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C5E588-88B1-437A-A08D-07B567754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56D60-0AD0-4E67-9D1C-1371275BECF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E8013A-07DA-4152-B51A-7841E31009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</TotalTime>
  <Words>2517</Words>
  <Application>Microsoft Office PowerPoint</Application>
  <PresentationFormat>Personalizado</PresentationFormat>
  <Paragraphs>259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Arial</vt:lpstr>
      <vt:lpstr>Arial MT</vt:lpstr>
      <vt:lpstr>Arial-ItalicMT</vt:lpstr>
      <vt:lpstr>ArialMT</vt:lpstr>
      <vt:lpstr>Calibri</vt:lpstr>
      <vt:lpstr>Courier New</vt:lpstr>
      <vt:lpstr>Helvetica Neue</vt:lpstr>
      <vt:lpstr>Montserrat</vt:lpstr>
      <vt:lpstr>Wingdings</vt:lpstr>
      <vt:lpstr>Office Theme</vt:lpstr>
      <vt:lpstr>Presentación de PowerPoint</vt:lpstr>
      <vt:lpstr>Índice</vt:lpstr>
      <vt:lpstr>1. PySpark Structured APIs: Dataframe </vt:lpstr>
      <vt:lpstr>  </vt:lpstr>
      <vt:lpstr> </vt:lpstr>
      <vt:lpstr> </vt:lpstr>
      <vt:lpstr>  </vt:lpstr>
      <vt:lpstr>  </vt:lpstr>
      <vt:lpstr> </vt:lpstr>
      <vt:lpstr> </vt:lpstr>
      <vt:lpstr>  </vt:lpstr>
      <vt:lpstr>2. Transformaciones Dataframe:  consulta de datos </vt:lpstr>
      <vt:lpstr> </vt:lpstr>
      <vt:lpstr>  </vt:lpstr>
      <vt:lpstr>  </vt:lpstr>
      <vt:lpstr> </vt:lpstr>
      <vt:lpstr>  </vt:lpstr>
      <vt:lpstr>3. Transformaciones Dataframe:  modificar datos </vt:lpstr>
      <vt:lpstr>  </vt:lpstr>
      <vt:lpstr> </vt:lpstr>
      <vt:lpstr> </vt:lpstr>
      <vt:lpstr>  </vt:lpstr>
      <vt:lpstr>  </vt:lpstr>
      <vt:lpstr>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dc:creator>Eduardo R</dc:creator>
  <cp:lastModifiedBy>Eduardo R</cp:lastModifiedBy>
  <cp:revision>107</cp:revision>
  <dcterms:created xsi:type="dcterms:W3CDTF">2021-05-28T10:18:10Z</dcterms:created>
  <dcterms:modified xsi:type="dcterms:W3CDTF">2023-04-09T19:46:51Z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</Properties>
</file>