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2"/>
  </p:notesMasterIdLst>
  <p:sldIdLst>
    <p:sldId id="9431" r:id="rId5"/>
    <p:sldId id="9500" r:id="rId6"/>
    <p:sldId id="9515" r:id="rId7"/>
    <p:sldId id="9573" r:id="rId8"/>
    <p:sldId id="9576" r:id="rId9"/>
    <p:sldId id="9575" r:id="rId10"/>
    <p:sldId id="9577" r:id="rId11"/>
    <p:sldId id="9589" r:id="rId12"/>
    <p:sldId id="9590" r:id="rId13"/>
    <p:sldId id="9514" r:id="rId14"/>
    <p:sldId id="9591" r:id="rId15"/>
    <p:sldId id="9516" r:id="rId16"/>
    <p:sldId id="9592" r:id="rId17"/>
    <p:sldId id="9455" r:id="rId18"/>
    <p:sldId id="9593" r:id="rId19"/>
    <p:sldId id="9594" r:id="rId20"/>
    <p:sldId id="9595" r:id="rId21"/>
    <p:sldId id="9596" r:id="rId22"/>
    <p:sldId id="9597" r:id="rId23"/>
    <p:sldId id="9539" r:id="rId24"/>
    <p:sldId id="9518" r:id="rId25"/>
    <p:sldId id="9519" r:id="rId26"/>
    <p:sldId id="9520" r:id="rId27"/>
    <p:sldId id="9521" r:id="rId28"/>
    <p:sldId id="9525" r:id="rId29"/>
    <p:sldId id="9526" r:id="rId30"/>
    <p:sldId id="9430" r:id="rId31"/>
  </p:sldIdLst>
  <p:sldSz cx="10807700" cy="7747000"/>
  <p:notesSz cx="10807700" cy="7747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121"/>
    <a:srgbClr val="3288D4"/>
    <a:srgbClr val="0F48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7795" autoAdjust="0"/>
    <p:restoredTop sz="94629" autoAdjust="0"/>
  </p:normalViewPr>
  <p:slideViewPr>
    <p:cSldViewPr>
      <p:cViewPr varScale="1">
        <p:scale>
          <a:sx n="86" d="100"/>
          <a:sy n="86" d="100"/>
        </p:scale>
        <p:origin x="85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8312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121400" y="0"/>
            <a:ext cx="468312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E22CA-EC90-4D30-A7C5-E796ACAE1399}" type="datetimeFigureOut">
              <a:rPr lang="es-ES" smtClean="0"/>
              <a:t>09/04/2023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579813" y="968375"/>
            <a:ext cx="3648075" cy="2614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81088" y="3729038"/>
            <a:ext cx="8645525" cy="304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7358063"/>
            <a:ext cx="468312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121400" y="7358063"/>
            <a:ext cx="468312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54F8E-2DC5-4FDD-8B83-9E4474238D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466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D2C9F88-C8E1-6347-BF36-B6B5C7AC5D2D}"/>
              </a:ext>
            </a:extLst>
          </p:cNvPr>
          <p:cNvSpPr/>
          <p:nvPr userDrawn="1"/>
        </p:nvSpPr>
        <p:spPr>
          <a:xfrm>
            <a:off x="0" y="1"/>
            <a:ext cx="10807700" cy="6159500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6982" y="1739900"/>
            <a:ext cx="6451635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Arquitecturas Cloud &amp; Big Data</a:t>
            </a: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56079A70-4CDC-BE44-BF7E-DD31FDAC24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6524" y="222250"/>
            <a:ext cx="8253269" cy="6042132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7A499823-B794-0740-876B-16BD7E6912F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717" y="6475625"/>
            <a:ext cx="6057900" cy="1130300"/>
          </a:xfrm>
          <a:prstGeom prst="rect">
            <a:avLst/>
          </a:prstGeom>
        </p:spPr>
      </p:pic>
      <p:pic>
        <p:nvPicPr>
          <p:cNvPr id="6" name="Imagen 5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8CF4D966-7616-0B41-BDAF-695DE423CA0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050" y="6733536"/>
            <a:ext cx="2438400" cy="6144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210394"/>
            <a:ext cx="7162800" cy="3013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300" baseline="0">
                <a:solidFill>
                  <a:srgbClr val="3288D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Arquitecturas Cloud &amp; Big Data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3288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3C2A95-3D2D-4987-9A4B-EB12069BB7BB}"/>
              </a:ext>
            </a:extLst>
          </p:cNvPr>
          <p:cNvSpPr txBox="1"/>
          <p:nvPr userDrawn="1"/>
        </p:nvSpPr>
        <p:spPr>
          <a:xfrm>
            <a:off x="0" y="1054100"/>
            <a:ext cx="1064946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800" b="0" i="0" u="none" strike="noStrike" baseline="0" dirty="0">
                <a:latin typeface="ArialMT"/>
              </a:rPr>
              <a:t>Hoy en día se genera gran cantidad de datos en campos como la i</a:t>
            </a:r>
            <a:r>
              <a:rPr lang="es-MX" sz="2800" b="1" i="0" u="none" strike="noStrike" baseline="0" dirty="0">
                <a:latin typeface="ArialMT"/>
              </a:rPr>
              <a:t>ndustria y la ciencia, por ello, es necesario herramientas como Apache Spark para trabajar con estos datos.</a:t>
            </a:r>
          </a:p>
          <a:p>
            <a:pPr algn="l"/>
            <a:endParaRPr lang="es-MX" sz="2800" b="0" i="0" u="none" strike="noStrike" baseline="0" dirty="0">
              <a:latin typeface="ArialMT"/>
            </a:endParaRPr>
          </a:p>
          <a:p>
            <a:pPr algn="l"/>
            <a:r>
              <a:rPr lang="es-MX" sz="2800" b="0" i="0" u="none" strike="noStrike" baseline="0" dirty="0">
                <a:latin typeface="ArialMT"/>
              </a:rPr>
              <a:t>Por otra parte, algunas industrias están utilizando Hadoop para para almacenar, procesar y analizar grandes volúmenes de datos.</a:t>
            </a:r>
          </a:p>
          <a:p>
            <a:pPr algn="l"/>
            <a:r>
              <a:rPr lang="es-MX" sz="2800" b="0" i="0" u="none" strike="noStrike" baseline="0" dirty="0">
                <a:latin typeface="ArialMT"/>
              </a:rPr>
              <a:t> </a:t>
            </a:r>
          </a:p>
          <a:p>
            <a:pPr algn="l"/>
            <a:r>
              <a:rPr lang="es-MX" sz="2800" b="0" i="0" u="none" strike="noStrike" baseline="0" dirty="0">
                <a:latin typeface="ArialMT"/>
              </a:rPr>
              <a:t>Hadoop se basa en el modelo de programación</a:t>
            </a:r>
            <a:r>
              <a:rPr lang="es-MX" sz="2800" b="1" i="0" u="none" strike="noStrike" baseline="0" dirty="0">
                <a:latin typeface="ArialMT"/>
              </a:rPr>
              <a:t> </a:t>
            </a:r>
            <a:r>
              <a:rPr lang="es-MX" sz="2800" b="1" i="1" u="none" strike="noStrike" baseline="0" dirty="0">
                <a:latin typeface="Arial-ItalicMT"/>
              </a:rPr>
              <a:t>MapReduce </a:t>
            </a:r>
            <a:r>
              <a:rPr lang="es-MX" sz="2800" b="0" i="0" u="none" strike="noStrike" baseline="0" dirty="0">
                <a:latin typeface="ArialMT"/>
              </a:rPr>
              <a:t>y permite una solución de computación que es… </a:t>
            </a:r>
          </a:p>
          <a:p>
            <a:pPr algn="l"/>
            <a:r>
              <a:rPr lang="es-MX" sz="2800" b="1" i="0" u="none" strike="noStrike" baseline="0" dirty="0">
                <a:latin typeface="ArialMT"/>
              </a:rPr>
              <a:t>escalable, tolerante a fallos, flexible y rentable.</a:t>
            </a:r>
            <a:r>
              <a:rPr lang="es-MX" sz="2800" b="0" i="0" u="none" strike="noStrike" baseline="0" dirty="0">
                <a:latin typeface="ArialMT"/>
              </a:rPr>
              <a:t>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73489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210394"/>
            <a:ext cx="7162800" cy="3013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300" baseline="0">
                <a:solidFill>
                  <a:srgbClr val="3288D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Arquitecturas Cloud &amp; Big Data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3288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3C2A95-3D2D-4987-9A4B-EB12069BB7BB}"/>
              </a:ext>
            </a:extLst>
          </p:cNvPr>
          <p:cNvSpPr txBox="1"/>
          <p:nvPr userDrawn="1"/>
        </p:nvSpPr>
        <p:spPr>
          <a:xfrm>
            <a:off x="0" y="1054100"/>
            <a:ext cx="1064946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800" b="0" i="0" u="none" strike="noStrike" baseline="0" dirty="0">
                <a:latin typeface="ArialMT"/>
              </a:rPr>
              <a:t>La principal preocupación que presenta Hadoop es mantener la velocidad de espera entre las consultas y el tiempo para ejecutar el programa en el procesamiento de </a:t>
            </a:r>
            <a:r>
              <a:rPr lang="es-ES" sz="2800" b="0" i="0" u="none" strike="noStrike" baseline="0" dirty="0">
                <a:latin typeface="ArialMT"/>
              </a:rPr>
              <a:t>grandes conjuntos de datos.</a:t>
            </a:r>
          </a:p>
          <a:p>
            <a:pPr algn="l"/>
            <a:endParaRPr lang="es-ES" sz="2800" b="0" i="0" u="none" strike="noStrike" baseline="0" dirty="0">
              <a:latin typeface="ArialMT"/>
            </a:endParaRPr>
          </a:p>
          <a:p>
            <a:pPr algn="l"/>
            <a:r>
              <a:rPr lang="es-ES" sz="2800" b="0" i="0" u="none" strike="noStrike" baseline="0" dirty="0">
                <a:latin typeface="ArialMT"/>
              </a:rPr>
              <a:t>Posteriormente </a:t>
            </a:r>
            <a:r>
              <a:rPr lang="es-ES" sz="2800" b="0" i="0" u="none" strike="noStrike" baseline="0" dirty="0" err="1">
                <a:latin typeface="ArialMT"/>
              </a:rPr>
              <a:t>salio</a:t>
            </a:r>
            <a:r>
              <a:rPr lang="es-ES" sz="2800" b="0" i="0" u="none" strike="noStrike" baseline="0" dirty="0">
                <a:latin typeface="ArialMT"/>
              </a:rPr>
              <a:t> a la luz Apache Spark introducido por la empresa </a:t>
            </a:r>
            <a:r>
              <a:rPr lang="es-ES" sz="2800" b="0" i="1" u="none" strike="noStrike" baseline="0" dirty="0">
                <a:latin typeface="Arial-ItalicMT"/>
              </a:rPr>
              <a:t>Apache Software </a:t>
            </a:r>
            <a:r>
              <a:rPr lang="es-MX" sz="2800" b="0" i="1" u="none" strike="noStrike" baseline="0" dirty="0" err="1">
                <a:latin typeface="Arial-ItalicMT"/>
              </a:rPr>
              <a:t>Foundation</a:t>
            </a:r>
            <a:r>
              <a:rPr lang="es-MX" sz="2800" b="0" i="1" u="none" strike="noStrike" baseline="0" dirty="0">
                <a:latin typeface="Arial-ItalicMT"/>
              </a:rPr>
              <a:t> </a:t>
            </a:r>
            <a:r>
              <a:rPr lang="es-MX" sz="2800" b="0" i="0" u="none" strike="noStrike" baseline="0" dirty="0">
                <a:latin typeface="ArialMT"/>
              </a:rPr>
              <a:t>para acelerar el proceso de software de calculo computacional Hadoop.</a:t>
            </a:r>
          </a:p>
          <a:p>
            <a:pPr algn="l"/>
            <a:endParaRPr lang="es-MX" sz="2800" b="0" i="0" u="none" strike="noStrike" baseline="0" dirty="0">
              <a:latin typeface="ArialMT"/>
            </a:endParaRPr>
          </a:p>
          <a:p>
            <a:pPr algn="l"/>
            <a:r>
              <a:rPr lang="es-MX" sz="2800" b="0" i="0" u="none" strike="noStrike" baseline="0" dirty="0">
                <a:latin typeface="ArialMT"/>
              </a:rPr>
              <a:t>Aunque es importante mencionar que Apache Spark depende de Hadoop, ya que lo utiliza </a:t>
            </a:r>
            <a:r>
              <a:rPr lang="es-ES" sz="2800" b="0" i="0" u="none" strike="noStrike" baseline="0" dirty="0">
                <a:latin typeface="ArialMT"/>
              </a:rPr>
              <a:t>para </a:t>
            </a:r>
            <a:r>
              <a:rPr lang="es-ES" sz="2800" b="0" i="0" u="none" strike="noStrike" baseline="0" dirty="0" err="1">
                <a:latin typeface="ArialMT"/>
              </a:rPr>
              <a:t>propositos</a:t>
            </a:r>
            <a:r>
              <a:rPr lang="es-ES" sz="2800" b="0" i="0" u="none" strike="noStrike" baseline="0" dirty="0">
                <a:latin typeface="ArialMT"/>
              </a:rPr>
              <a:t> de almacenamiento.</a:t>
            </a:r>
            <a:r>
              <a:rPr lang="es-MX" sz="2800" b="0" i="0" u="none" strike="noStrike" baseline="0" dirty="0">
                <a:latin typeface="ArialMT"/>
              </a:rPr>
              <a:t>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760736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210394"/>
            <a:ext cx="7162800" cy="3013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300" baseline="0">
                <a:solidFill>
                  <a:srgbClr val="3288D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Arquitecturas Cloud &amp; Big Data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3288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3C2A95-3D2D-4987-9A4B-EB12069BB7BB}"/>
              </a:ext>
            </a:extLst>
          </p:cNvPr>
          <p:cNvSpPr txBox="1"/>
          <p:nvPr userDrawn="1"/>
        </p:nvSpPr>
        <p:spPr>
          <a:xfrm>
            <a:off x="14074" y="749300"/>
            <a:ext cx="1095237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800" b="1" i="0" u="none" strike="noStrike" baseline="0" dirty="0">
                <a:latin typeface="ArialMT"/>
              </a:rPr>
              <a:t>Apache Spark es una infraestructura informática de </a:t>
            </a:r>
            <a:r>
              <a:rPr lang="es-MX" sz="2800" b="1" i="0" u="none" strike="noStrike" baseline="0" dirty="0" err="1">
                <a:latin typeface="ArialMT"/>
              </a:rPr>
              <a:t>cluster</a:t>
            </a:r>
            <a:r>
              <a:rPr lang="es-MX" sz="2800" b="1" i="0" u="none" strike="noStrike" baseline="0" dirty="0">
                <a:latin typeface="ArialMT"/>
              </a:rPr>
              <a:t> de código abierto usado con frecuencia para cargas de trabajo de Big Data</a:t>
            </a:r>
            <a:r>
              <a:rPr lang="es-MX" sz="1050" b="1" i="0" u="none" strike="noStrike" baseline="0" dirty="0">
                <a:latin typeface="ArialMT"/>
              </a:rPr>
              <a:t>1</a:t>
            </a:r>
            <a:r>
              <a:rPr lang="es-MX" sz="2800" b="0" i="0" u="none" strike="noStrike" baseline="0" dirty="0">
                <a:latin typeface="ArialMT"/>
              </a:rPr>
              <a:t>.</a:t>
            </a:r>
          </a:p>
          <a:p>
            <a:pPr algn="l"/>
            <a:endParaRPr lang="es-MX" sz="2800" b="0" i="0" u="none" strike="noStrike" baseline="0" dirty="0">
              <a:latin typeface="ArialMT"/>
            </a:endParaRPr>
          </a:p>
          <a:p>
            <a:pPr algn="l"/>
            <a:r>
              <a:rPr lang="es-MX" sz="2800" b="0" i="0" u="none" strike="noStrike" baseline="0" dirty="0" err="1">
                <a:latin typeface="ArialMT"/>
              </a:rPr>
              <a:t>Ademas</a:t>
            </a:r>
            <a:r>
              <a:rPr lang="es-MX" sz="2800" b="0" i="0" u="none" strike="noStrike" baseline="0" dirty="0">
                <a:latin typeface="ArialMT"/>
              </a:rPr>
              <a:t> ofrece un desempeño rápido , ya que el almacenamiento de datos se gestiona en memoria, lo que mejora el desempeño de</a:t>
            </a:r>
          </a:p>
          <a:p>
            <a:pPr algn="l"/>
            <a:r>
              <a:rPr lang="es-ES" sz="2800" b="0" i="0" u="none" strike="noStrike" baseline="0" dirty="0">
                <a:latin typeface="ArialMT"/>
              </a:rPr>
              <a:t>cargas de trabajo interactivas sin costos de E/S </a:t>
            </a:r>
          </a:p>
          <a:p>
            <a:pPr algn="l"/>
            <a:r>
              <a:rPr lang="es-ES" sz="2800" b="0" i="0" u="none" strike="noStrike" baseline="0" dirty="0">
                <a:latin typeface="ArialMT"/>
              </a:rPr>
              <a:t>(</a:t>
            </a:r>
            <a:r>
              <a:rPr lang="es-ES" sz="2800" b="0" i="0" u="none" strike="noStrike" baseline="0" dirty="0" err="1">
                <a:latin typeface="ArialMT"/>
              </a:rPr>
              <a:t>perifericos</a:t>
            </a:r>
            <a:r>
              <a:rPr lang="es-ES" sz="2800" b="0" i="0" u="none" strike="noStrike" baseline="0" dirty="0">
                <a:latin typeface="ArialMT"/>
              </a:rPr>
              <a:t> de entrada/salida). </a:t>
            </a:r>
          </a:p>
          <a:p>
            <a:pPr algn="l"/>
            <a:endParaRPr lang="es-ES" sz="2800" b="0" i="0" u="none" strike="noStrike" baseline="0" dirty="0">
              <a:latin typeface="ArialMT"/>
            </a:endParaRPr>
          </a:p>
          <a:p>
            <a:pPr algn="l"/>
            <a:r>
              <a:rPr lang="es-ES" sz="2800" b="0" i="0" u="none" strike="noStrike" baseline="0" dirty="0">
                <a:latin typeface="ArialMT"/>
              </a:rPr>
              <a:t>Por otro </a:t>
            </a:r>
            <a:r>
              <a:rPr lang="es-MX" sz="2800" b="0" i="0" u="none" strike="noStrike" baseline="0" dirty="0">
                <a:latin typeface="ArialMT"/>
              </a:rPr>
              <a:t>lado, Apache Spark es compatible con las bases de datos de gráficos, el análisis de transmisiones, el procesamiento general por lotes, las consultas ad-hoc y el aprendizaje </a:t>
            </a:r>
            <a:r>
              <a:rPr lang="es-ES" sz="2800" b="0" i="0" u="none" strike="noStrike" baseline="0" dirty="0">
                <a:latin typeface="ArialMT"/>
              </a:rPr>
              <a:t>automático.</a:t>
            </a:r>
          </a:p>
        </p:txBody>
      </p:sp>
    </p:spTree>
    <p:extLst>
      <p:ext uri="{BB962C8B-B14F-4D97-AF65-F5344CB8AC3E}">
        <p14:creationId xmlns:p14="http://schemas.microsoft.com/office/powerpoint/2010/main" val="1753864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210394"/>
            <a:ext cx="7162800" cy="3013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300" baseline="0">
                <a:solidFill>
                  <a:srgbClr val="3288D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Arquitecturas Cloud &amp; Big Data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3288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3C2A95-3D2D-4987-9A4B-EB12069BB7BB}"/>
              </a:ext>
            </a:extLst>
          </p:cNvPr>
          <p:cNvSpPr txBox="1"/>
          <p:nvPr userDrawn="1"/>
        </p:nvSpPr>
        <p:spPr>
          <a:xfrm>
            <a:off x="46536" y="749300"/>
            <a:ext cx="10649466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ArialMT"/>
                <a:cs typeface="Arial" panose="020B0604020202020204" pitchFamily="34" charset="0"/>
              </a:rPr>
              <a:t>Puede usar muchos otros sistemas como fuente o destino de datos, incluyendo:</a:t>
            </a:r>
          </a:p>
          <a:p>
            <a:pPr algn="l"/>
            <a:r>
              <a:rPr lang="es-ES" sz="2800" dirty="0">
                <a:latin typeface="ArialMT"/>
                <a:cs typeface="Arial" panose="020B0604020202020204" pitchFamily="34" charset="0"/>
              </a:rPr>
              <a:t>−Sistemas de archivo locales o en red.</a:t>
            </a:r>
          </a:p>
          <a:p>
            <a:pPr algn="l"/>
            <a:r>
              <a:rPr lang="es-ES" sz="2800" dirty="0">
                <a:latin typeface="ArialMT"/>
                <a:cs typeface="Arial" panose="020B0604020202020204" pitchFamily="34" charset="0"/>
              </a:rPr>
              <a:t>−Repositorios de objetos (como Amazon S3 o </a:t>
            </a:r>
            <a:r>
              <a:rPr lang="es-ES" sz="2800" dirty="0" err="1">
                <a:latin typeface="ArialMT"/>
                <a:cs typeface="Arial" panose="020B0604020202020204" pitchFamily="34" charset="0"/>
              </a:rPr>
              <a:t>Ceph</a:t>
            </a:r>
            <a:r>
              <a:rPr lang="es-ES" sz="2800" dirty="0">
                <a:latin typeface="ArialMT"/>
                <a:cs typeface="Arial" panose="020B0604020202020204" pitchFamily="34" charset="0"/>
              </a:rPr>
              <a:t>).</a:t>
            </a:r>
          </a:p>
          <a:p>
            <a:pPr algn="l"/>
            <a:r>
              <a:rPr lang="es-ES" sz="2800" dirty="0">
                <a:latin typeface="ArialMT"/>
                <a:cs typeface="Arial" panose="020B0604020202020204" pitchFamily="34" charset="0"/>
              </a:rPr>
              <a:t>−Bases de datos relacionales.</a:t>
            </a:r>
          </a:p>
          <a:p>
            <a:pPr algn="l"/>
            <a:r>
              <a:rPr lang="es-ES" sz="2800" dirty="0">
                <a:latin typeface="ArialMT"/>
                <a:cs typeface="Arial" panose="020B0604020202020204" pitchFamily="34" charset="0"/>
              </a:rPr>
              <a:t>−Bases de datos NoSQL ,incluyendo Apache </a:t>
            </a:r>
            <a:r>
              <a:rPr lang="es-ES" sz="2800" dirty="0" err="1">
                <a:latin typeface="ArialMT"/>
                <a:cs typeface="Arial" panose="020B0604020202020204" pitchFamily="34" charset="0"/>
              </a:rPr>
              <a:t>Cassandra</a:t>
            </a:r>
            <a:r>
              <a:rPr lang="es-ES" sz="2800" dirty="0">
                <a:latin typeface="ArialMT"/>
                <a:cs typeface="Arial" panose="020B0604020202020204" pitchFamily="34" charset="0"/>
              </a:rPr>
              <a:t> , −Sistemas de mensajes (como Kafka).</a:t>
            </a:r>
          </a:p>
          <a:p>
            <a:pPr algn="l"/>
            <a:endParaRPr lang="es-ES" sz="2800" dirty="0">
              <a:latin typeface="ArialMT"/>
              <a:cs typeface="Arial" panose="020B0604020202020204" pitchFamily="34" charset="0"/>
            </a:endParaRPr>
          </a:p>
          <a:p>
            <a:pPr algn="l"/>
            <a:r>
              <a:rPr lang="es-MX" sz="2800" b="0" i="0" u="none" strike="noStrike" baseline="0" dirty="0">
                <a:latin typeface="ArialMT"/>
              </a:rPr>
              <a:t>Empresas como Alibaba </a:t>
            </a:r>
            <a:r>
              <a:rPr lang="es-MX" sz="2800" b="0" i="0" u="none" strike="noStrike" baseline="0" dirty="0" err="1">
                <a:latin typeface="ArialMT"/>
              </a:rPr>
              <a:t>Taobao</a:t>
            </a:r>
            <a:r>
              <a:rPr lang="es-MX" sz="2800" b="0" i="0" u="none" strike="noStrike" baseline="0" dirty="0">
                <a:latin typeface="ArialMT"/>
              </a:rPr>
              <a:t> y Tencent, ya están utilizando Apache Spark como gestor de datos. </a:t>
            </a:r>
          </a:p>
          <a:p>
            <a:pPr algn="l"/>
            <a:endParaRPr lang="es-MX" sz="2800" b="0" i="0" u="none" strike="noStrike" baseline="0" dirty="0">
              <a:latin typeface="ArialMT"/>
            </a:endParaRPr>
          </a:p>
          <a:p>
            <a:pPr algn="l"/>
            <a:r>
              <a:rPr lang="es-MX" sz="2800" b="0" i="0" u="none" strike="noStrike" baseline="0" dirty="0">
                <a:latin typeface="ArialMT"/>
              </a:rPr>
              <a:t>La empresa Tencent posee actualmente 800 millones de usuarios activos, generando un total de 700 TB de datos procesados al día en un clúster de mas de 8000 </a:t>
            </a:r>
            <a:r>
              <a:rPr lang="es-ES" sz="2800" b="0" i="0" u="none" strike="noStrike" baseline="0" dirty="0">
                <a:latin typeface="ArialMT"/>
              </a:rPr>
              <a:t>nodos de computación.</a:t>
            </a:r>
          </a:p>
          <a:p>
            <a:pPr algn="l"/>
            <a:endParaRPr lang="es-ES" sz="2800" dirty="0">
              <a:latin typeface="ArialM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3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210394"/>
            <a:ext cx="7162800" cy="3013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300" baseline="0">
                <a:solidFill>
                  <a:srgbClr val="3288D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Arquitecturas Cloud &amp; Big Data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3288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3C2A95-3D2D-4987-9A4B-EB12069BB7BB}"/>
              </a:ext>
            </a:extLst>
          </p:cNvPr>
          <p:cNvSpPr txBox="1"/>
          <p:nvPr userDrawn="1"/>
        </p:nvSpPr>
        <p:spPr>
          <a:xfrm>
            <a:off x="0" y="901700"/>
            <a:ext cx="1064946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ArialMT"/>
                <a:cs typeface="Arial" panose="020B0604020202020204" pitchFamily="34" charset="0"/>
              </a:rPr>
              <a:t>Ideado para resolver eficientemente:</a:t>
            </a:r>
          </a:p>
          <a:p>
            <a:pPr algn="l"/>
            <a:r>
              <a:rPr lang="es-ES" sz="2800" dirty="0">
                <a:latin typeface="ArialMT"/>
                <a:cs typeface="Arial" panose="020B0604020202020204" pitchFamily="34" charset="0"/>
              </a:rPr>
              <a:t>−Programas iterativos.</a:t>
            </a:r>
          </a:p>
          <a:p>
            <a:pPr algn="l"/>
            <a:r>
              <a:rPr lang="es-ES" sz="2800" dirty="0">
                <a:latin typeface="ArialMT"/>
                <a:cs typeface="Arial" panose="020B0604020202020204" pitchFamily="34" charset="0"/>
              </a:rPr>
              <a:t>−Consultas interactivas.</a:t>
            </a:r>
          </a:p>
          <a:p>
            <a:pPr algn="l"/>
            <a:r>
              <a:rPr lang="es-ES" sz="2800" dirty="0">
                <a:latin typeface="ArialMT"/>
                <a:cs typeface="Arial" panose="020B0604020202020204" pitchFamily="34" charset="0"/>
              </a:rPr>
              <a:t>Unifica procesamiento fuera de línea y </a:t>
            </a:r>
            <a:r>
              <a:rPr lang="es-ES" sz="2800" dirty="0" err="1">
                <a:latin typeface="ArialMT"/>
                <a:cs typeface="Arial" panose="020B0604020202020204" pitchFamily="34" charset="0"/>
              </a:rPr>
              <a:t>streaming</a:t>
            </a:r>
            <a:r>
              <a:rPr lang="es-ES" sz="2800" dirty="0">
                <a:latin typeface="ArialMT"/>
                <a:cs typeface="Arial" panose="020B0604020202020204" pitchFamily="34" charset="0"/>
              </a:rPr>
              <a:t> (tiempo real).</a:t>
            </a:r>
          </a:p>
          <a:p>
            <a:pPr algn="l"/>
            <a:endParaRPr lang="es-ES" sz="2800" dirty="0">
              <a:latin typeface="ArialMT"/>
              <a:cs typeface="Arial" panose="020B0604020202020204" pitchFamily="34" charset="0"/>
            </a:endParaRPr>
          </a:p>
          <a:p>
            <a:pPr algn="l"/>
            <a:r>
              <a:rPr lang="es-ES" sz="2800" dirty="0">
                <a:latin typeface="ArialMT"/>
                <a:cs typeface="Arial" panose="020B0604020202020204" pitchFamily="34" charset="0"/>
              </a:rPr>
              <a:t>•Tipos de aplicaciones adaptadas para usar Spark:</a:t>
            </a:r>
          </a:p>
          <a:p>
            <a:pPr algn="l"/>
            <a:r>
              <a:rPr lang="es-ES" sz="2800" dirty="0">
                <a:latin typeface="ArialMT"/>
                <a:cs typeface="Arial" panose="020B0604020202020204" pitchFamily="34" charset="0"/>
              </a:rPr>
              <a:t>−Aplicaciones </a:t>
            </a:r>
            <a:r>
              <a:rPr lang="es-ES" sz="2800" dirty="0" err="1">
                <a:latin typeface="ArialMT"/>
                <a:cs typeface="Arial" panose="020B0604020202020204" pitchFamily="34" charset="0"/>
              </a:rPr>
              <a:t>Extract</a:t>
            </a:r>
            <a:r>
              <a:rPr lang="es-ES" sz="2800" dirty="0">
                <a:latin typeface="ArialMT"/>
                <a:cs typeface="Arial" panose="020B0604020202020204" pitchFamily="34" charset="0"/>
              </a:rPr>
              <a:t>-</a:t>
            </a:r>
            <a:r>
              <a:rPr lang="es-ES" sz="2800" dirty="0" err="1">
                <a:latin typeface="ArialMT"/>
                <a:cs typeface="Arial" panose="020B0604020202020204" pitchFamily="34" charset="0"/>
              </a:rPr>
              <a:t>Transform</a:t>
            </a:r>
            <a:r>
              <a:rPr lang="es-ES" sz="2800" dirty="0">
                <a:latin typeface="ArialMT"/>
                <a:cs typeface="Arial" panose="020B0604020202020204" pitchFamily="34" charset="0"/>
              </a:rPr>
              <a:t>-Load (ETL).</a:t>
            </a:r>
          </a:p>
          <a:p>
            <a:pPr algn="l"/>
            <a:r>
              <a:rPr lang="es-ES" sz="2800" dirty="0">
                <a:latin typeface="ArialMT"/>
                <a:cs typeface="Arial" panose="020B0604020202020204" pitchFamily="34" charset="0"/>
              </a:rPr>
              <a:t>−Análisis predictivo y aprendizaje computacional.</a:t>
            </a:r>
          </a:p>
          <a:p>
            <a:pPr algn="l"/>
            <a:r>
              <a:rPr lang="es-ES" sz="2800" dirty="0">
                <a:latin typeface="ArialMT"/>
                <a:cs typeface="Arial" panose="020B0604020202020204" pitchFamily="34" charset="0"/>
              </a:rPr>
              <a:t>−Operaciones de acceso a datos (consultas SQL, visualizaciones)</a:t>
            </a:r>
          </a:p>
          <a:p>
            <a:pPr algn="l"/>
            <a:r>
              <a:rPr lang="es-ES" sz="2800" dirty="0">
                <a:latin typeface="ArialMT"/>
                <a:cs typeface="Arial" panose="020B0604020202020204" pitchFamily="34" charset="0"/>
              </a:rPr>
              <a:t>−Procesamiento de eventos en tiempo real y </a:t>
            </a:r>
            <a:r>
              <a:rPr lang="es-ES" sz="2800" dirty="0" err="1">
                <a:latin typeface="ArialMT"/>
                <a:cs typeface="Arial" panose="020B0604020202020204" pitchFamily="34" charset="0"/>
              </a:rPr>
              <a:t>streaming</a:t>
            </a:r>
            <a:r>
              <a:rPr lang="es-ES" sz="2800" dirty="0">
                <a:latin typeface="ArialMT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s-ES" sz="2800" dirty="0">
                <a:latin typeface="ArialMT"/>
                <a:cs typeface="Arial" panose="020B0604020202020204" pitchFamily="34" charset="0"/>
              </a:rPr>
              <a:t>−Procesamiento y minería de texto, aplicaciones de grafos, reconocimiento de patrones, motores de recomendación…</a:t>
            </a:r>
          </a:p>
        </p:txBody>
      </p:sp>
    </p:spTree>
    <p:extLst>
      <p:ext uri="{BB962C8B-B14F-4D97-AF65-F5344CB8AC3E}">
        <p14:creationId xmlns:p14="http://schemas.microsoft.com/office/powerpoint/2010/main" val="1547484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210394"/>
            <a:ext cx="7162800" cy="3013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300" baseline="0">
                <a:solidFill>
                  <a:srgbClr val="3288D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Arquitecturas Cloud &amp; Big Data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3288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3C2A95-3D2D-4987-9A4B-EB12069BB7BB}"/>
              </a:ext>
            </a:extLst>
          </p:cNvPr>
          <p:cNvSpPr txBox="1"/>
          <p:nvPr userDrawn="1"/>
        </p:nvSpPr>
        <p:spPr>
          <a:xfrm>
            <a:off x="0" y="1054100"/>
            <a:ext cx="1064946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800" b="0" i="0" u="none" strike="noStrike" baseline="0" dirty="0">
                <a:latin typeface="ArialMT"/>
              </a:rPr>
              <a:t>Hoy en día se genera gran cantidad de datos en campos como la i</a:t>
            </a:r>
            <a:r>
              <a:rPr lang="es-MX" sz="2800" b="1" i="0" u="none" strike="noStrike" baseline="0" dirty="0">
                <a:latin typeface="ArialMT"/>
              </a:rPr>
              <a:t>ndustria y la ciencia, por ello, es necesario herramientas como Apache Spark para trabajar con estos datos.</a:t>
            </a:r>
          </a:p>
          <a:p>
            <a:pPr algn="l"/>
            <a:endParaRPr lang="es-MX" sz="2800" b="0" i="0" u="none" strike="noStrike" baseline="0" dirty="0">
              <a:latin typeface="ArialMT"/>
            </a:endParaRPr>
          </a:p>
          <a:p>
            <a:pPr algn="l"/>
            <a:r>
              <a:rPr lang="es-MX" sz="2800" b="0" i="0" u="none" strike="noStrike" baseline="0" dirty="0">
                <a:latin typeface="ArialMT"/>
              </a:rPr>
              <a:t>Por otra parte, algunas industrias están utilizando Hadoop para para almacenar, procesar y analizar grandes volúmenes de datos.</a:t>
            </a:r>
          </a:p>
          <a:p>
            <a:pPr algn="l"/>
            <a:r>
              <a:rPr lang="es-MX" sz="2800" b="0" i="0" u="none" strike="noStrike" baseline="0" dirty="0">
                <a:latin typeface="ArialMT"/>
              </a:rPr>
              <a:t> </a:t>
            </a:r>
          </a:p>
          <a:p>
            <a:pPr algn="l"/>
            <a:r>
              <a:rPr lang="es-MX" sz="2800" b="0" i="0" u="none" strike="noStrike" baseline="0" dirty="0">
                <a:latin typeface="ArialMT"/>
              </a:rPr>
              <a:t>Hadoop se basa en el modelo de programación</a:t>
            </a:r>
            <a:r>
              <a:rPr lang="es-MX" sz="2800" b="1" i="0" u="none" strike="noStrike" baseline="0" dirty="0">
                <a:latin typeface="ArialMT"/>
              </a:rPr>
              <a:t> </a:t>
            </a:r>
            <a:r>
              <a:rPr lang="es-MX" sz="2800" b="1" i="1" u="none" strike="noStrike" baseline="0" dirty="0">
                <a:latin typeface="Arial-ItalicMT"/>
              </a:rPr>
              <a:t>MapReduce </a:t>
            </a:r>
            <a:r>
              <a:rPr lang="es-MX" sz="2800" b="0" i="0" u="none" strike="noStrike" baseline="0" dirty="0">
                <a:latin typeface="ArialMT"/>
              </a:rPr>
              <a:t>y permite una solución de computación que es… </a:t>
            </a:r>
          </a:p>
          <a:p>
            <a:pPr algn="l"/>
            <a:r>
              <a:rPr lang="es-MX" sz="2800" b="1" i="0" u="none" strike="noStrike" baseline="0" dirty="0">
                <a:latin typeface="ArialMT"/>
              </a:rPr>
              <a:t>escalable, tolerante a fallos, flexible y rentable.</a:t>
            </a:r>
            <a:r>
              <a:rPr lang="es-MX" sz="2800" b="0" i="0" u="none" strike="noStrike" baseline="0" dirty="0">
                <a:latin typeface="ArialMT"/>
              </a:rPr>
              <a:t>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234038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210394"/>
            <a:ext cx="7162800" cy="3013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300" baseline="0">
                <a:solidFill>
                  <a:srgbClr val="3288D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Arquitecturas Cloud &amp; Big Data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3288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3C2A95-3D2D-4987-9A4B-EB12069BB7BB}"/>
              </a:ext>
            </a:extLst>
          </p:cNvPr>
          <p:cNvSpPr txBox="1"/>
          <p:nvPr userDrawn="1"/>
        </p:nvSpPr>
        <p:spPr>
          <a:xfrm>
            <a:off x="0" y="1054100"/>
            <a:ext cx="1064946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800" b="0" i="0" u="none" strike="noStrike" baseline="0" dirty="0">
                <a:latin typeface="ArialMT"/>
              </a:rPr>
              <a:t>Hoy en día se genera gran cantidad de datos en campos como la i</a:t>
            </a:r>
            <a:r>
              <a:rPr lang="es-MX" sz="2800" b="1" i="0" u="none" strike="noStrike" baseline="0" dirty="0">
                <a:latin typeface="ArialMT"/>
              </a:rPr>
              <a:t>ndustria y la ciencia, por ello, es necesario herramientas como Apache Spark para trabajar con estos datos.</a:t>
            </a:r>
          </a:p>
          <a:p>
            <a:pPr algn="l"/>
            <a:endParaRPr lang="es-MX" sz="2800" b="0" i="0" u="none" strike="noStrike" baseline="0" dirty="0">
              <a:latin typeface="ArialMT"/>
            </a:endParaRPr>
          </a:p>
          <a:p>
            <a:pPr algn="l"/>
            <a:r>
              <a:rPr lang="es-MX" sz="2800" b="0" i="0" u="none" strike="noStrike" baseline="0" dirty="0">
                <a:latin typeface="ArialMT"/>
              </a:rPr>
              <a:t>Por otra parte, algunas industrias están utilizando Hadoop para para almacenar, procesar y analizar grandes volúmenes de datos.</a:t>
            </a:r>
          </a:p>
          <a:p>
            <a:pPr algn="l"/>
            <a:r>
              <a:rPr lang="es-MX" sz="2800" b="0" i="0" u="none" strike="noStrike" baseline="0" dirty="0">
                <a:latin typeface="ArialMT"/>
              </a:rPr>
              <a:t> </a:t>
            </a:r>
          </a:p>
          <a:p>
            <a:pPr algn="l"/>
            <a:r>
              <a:rPr lang="es-MX" sz="2800" b="0" i="0" u="none" strike="noStrike" baseline="0" dirty="0">
                <a:latin typeface="ArialMT"/>
              </a:rPr>
              <a:t>Hadoop se basa en el modelo de programación</a:t>
            </a:r>
            <a:r>
              <a:rPr lang="es-MX" sz="2800" b="1" i="0" u="none" strike="noStrike" baseline="0" dirty="0">
                <a:latin typeface="ArialMT"/>
              </a:rPr>
              <a:t> </a:t>
            </a:r>
            <a:r>
              <a:rPr lang="es-MX" sz="2800" b="1" i="1" u="none" strike="noStrike" baseline="0" dirty="0">
                <a:latin typeface="Arial-ItalicMT"/>
              </a:rPr>
              <a:t>MapReduce </a:t>
            </a:r>
            <a:r>
              <a:rPr lang="es-MX" sz="2800" b="0" i="0" u="none" strike="noStrike" baseline="0" dirty="0">
                <a:latin typeface="ArialMT"/>
              </a:rPr>
              <a:t>y permite una solución de computación que es… </a:t>
            </a:r>
          </a:p>
          <a:p>
            <a:pPr algn="l"/>
            <a:r>
              <a:rPr lang="es-MX" sz="2800" b="1" i="0" u="none" strike="noStrike" baseline="0" dirty="0">
                <a:latin typeface="ArialMT"/>
              </a:rPr>
              <a:t>escalable, tolerante a fallos, flexible y rentable.</a:t>
            </a:r>
            <a:r>
              <a:rPr lang="es-MX" sz="2800" b="0" i="0" u="none" strike="noStrike" baseline="0" dirty="0">
                <a:latin typeface="ArialMT"/>
              </a:rPr>
              <a:t>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905939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210394"/>
            <a:ext cx="7162800" cy="3013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300" baseline="0">
                <a:solidFill>
                  <a:srgbClr val="3288D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Arquitecturas Cloud &amp; Big Data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3288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3C2A95-3D2D-4987-9A4B-EB12069BB7BB}"/>
              </a:ext>
            </a:extLst>
          </p:cNvPr>
          <p:cNvSpPr txBox="1"/>
          <p:nvPr userDrawn="1"/>
        </p:nvSpPr>
        <p:spPr>
          <a:xfrm>
            <a:off x="0" y="1054100"/>
            <a:ext cx="1064946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800" b="0" i="0" u="none" strike="noStrike" baseline="0" dirty="0">
                <a:latin typeface="ArialMT"/>
              </a:rPr>
              <a:t>Hoy en día se genera gran cantidad de datos en campos como la i</a:t>
            </a:r>
            <a:r>
              <a:rPr lang="es-MX" sz="2800" b="1" i="0" u="none" strike="noStrike" baseline="0" dirty="0">
                <a:latin typeface="ArialMT"/>
              </a:rPr>
              <a:t>ndustria y la ciencia, por ello, es necesario herramientas como Apache Spark para trabajar con estos datos.</a:t>
            </a:r>
          </a:p>
          <a:p>
            <a:pPr algn="l"/>
            <a:endParaRPr lang="es-MX" sz="2800" b="0" i="0" u="none" strike="noStrike" baseline="0" dirty="0">
              <a:latin typeface="ArialMT"/>
            </a:endParaRPr>
          </a:p>
          <a:p>
            <a:pPr algn="l"/>
            <a:r>
              <a:rPr lang="es-MX" sz="2800" b="0" i="0" u="none" strike="noStrike" baseline="0" dirty="0">
                <a:latin typeface="ArialMT"/>
              </a:rPr>
              <a:t>Por otra parte, algunas industrias están utilizando Hadoop para para almacenar, procesar y analizar grandes volúmenes de datos.</a:t>
            </a:r>
          </a:p>
          <a:p>
            <a:pPr algn="l"/>
            <a:r>
              <a:rPr lang="es-MX" sz="2800" b="0" i="0" u="none" strike="noStrike" baseline="0" dirty="0">
                <a:latin typeface="ArialMT"/>
              </a:rPr>
              <a:t> </a:t>
            </a:r>
          </a:p>
          <a:p>
            <a:pPr algn="l"/>
            <a:r>
              <a:rPr lang="es-MX" sz="2800" b="0" i="0" u="none" strike="noStrike" baseline="0" dirty="0">
                <a:latin typeface="ArialMT"/>
              </a:rPr>
              <a:t>Hadoop se basa en el modelo de programación</a:t>
            </a:r>
            <a:r>
              <a:rPr lang="es-MX" sz="2800" b="1" i="0" u="none" strike="noStrike" baseline="0" dirty="0">
                <a:latin typeface="ArialMT"/>
              </a:rPr>
              <a:t> </a:t>
            </a:r>
            <a:r>
              <a:rPr lang="es-MX" sz="2800" b="1" i="1" u="none" strike="noStrike" baseline="0" dirty="0">
                <a:latin typeface="Arial-ItalicMT"/>
              </a:rPr>
              <a:t>MapReduce </a:t>
            </a:r>
            <a:r>
              <a:rPr lang="es-MX" sz="2800" b="0" i="0" u="none" strike="noStrike" baseline="0" dirty="0">
                <a:latin typeface="ArialMT"/>
              </a:rPr>
              <a:t>y permite una solución de computación que es… </a:t>
            </a:r>
          </a:p>
          <a:p>
            <a:pPr algn="l"/>
            <a:r>
              <a:rPr lang="es-MX" sz="2800" b="1" i="0" u="none" strike="noStrike" baseline="0" dirty="0">
                <a:latin typeface="ArialMT"/>
              </a:rPr>
              <a:t>escalable, tolerante a fallos, flexible y rentable.</a:t>
            </a:r>
            <a:r>
              <a:rPr lang="es-MX" sz="2800" b="0" i="0" u="none" strike="noStrike" baseline="0" dirty="0">
                <a:latin typeface="ArialMT"/>
              </a:rPr>
              <a:t>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778937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210394"/>
            <a:ext cx="7162800" cy="3013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300" baseline="0">
                <a:solidFill>
                  <a:srgbClr val="3288D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Arquitecturas Cloud &amp; Big Data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3288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3C2A95-3D2D-4987-9A4B-EB12069BB7BB}"/>
              </a:ext>
            </a:extLst>
          </p:cNvPr>
          <p:cNvSpPr txBox="1"/>
          <p:nvPr userDrawn="1"/>
        </p:nvSpPr>
        <p:spPr>
          <a:xfrm>
            <a:off x="351444" y="739757"/>
            <a:ext cx="955877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0" i="0" u="none" strike="noStrike" baseline="0" dirty="0">
                <a:latin typeface="ArialMT"/>
              </a:rPr>
              <a:t>Hoy en </a:t>
            </a:r>
            <a:r>
              <a:rPr lang="es-MX" sz="1800" b="0" i="0" u="none" strike="noStrike" baseline="0" dirty="0" err="1">
                <a:latin typeface="ArialMT"/>
              </a:rPr>
              <a:t>dia</a:t>
            </a:r>
            <a:r>
              <a:rPr lang="es-MX" sz="1800" b="0" i="0" u="none" strike="noStrike" baseline="0" dirty="0">
                <a:latin typeface="ArialMT"/>
              </a:rPr>
              <a:t> se genera gran cantidad de datos en campos como la industria y la ciencia, por</a:t>
            </a:r>
          </a:p>
          <a:p>
            <a:pPr algn="l"/>
            <a:r>
              <a:rPr lang="es-MX" sz="1800" b="0" i="0" u="none" strike="noStrike" baseline="0" dirty="0">
                <a:latin typeface="ArialMT"/>
              </a:rPr>
              <a:t>ello, es necesario herramientas como Apache Spark para trabajar con estos datos.</a:t>
            </a:r>
          </a:p>
          <a:p>
            <a:pPr algn="l"/>
            <a:r>
              <a:rPr lang="es-MX" sz="1800" b="0" i="0" u="none" strike="noStrike" baseline="0" dirty="0">
                <a:latin typeface="ArialMT"/>
              </a:rPr>
              <a:t>Por otra parte, algunas industrias </a:t>
            </a:r>
            <a:r>
              <a:rPr lang="es-MX" sz="1800" b="0" i="0" u="none" strike="noStrike" baseline="0" dirty="0" err="1">
                <a:latin typeface="ArialMT"/>
              </a:rPr>
              <a:t>estan</a:t>
            </a:r>
            <a:r>
              <a:rPr lang="es-MX" sz="1800" b="0" i="0" u="none" strike="noStrike" baseline="0" dirty="0">
                <a:latin typeface="ArialMT"/>
              </a:rPr>
              <a:t> utilizando Hadoop para para almacenar, procesar y</a:t>
            </a:r>
          </a:p>
          <a:p>
            <a:pPr algn="l"/>
            <a:r>
              <a:rPr lang="es-MX" sz="1800" b="0" i="0" u="none" strike="noStrike" baseline="0" dirty="0">
                <a:latin typeface="ArialMT"/>
              </a:rPr>
              <a:t>analizar grandes </a:t>
            </a:r>
            <a:r>
              <a:rPr lang="es-MX" sz="1800" b="0" i="0" u="none" strike="noStrike" baseline="0" dirty="0" err="1">
                <a:latin typeface="ArialMT"/>
              </a:rPr>
              <a:t>volumenes</a:t>
            </a:r>
            <a:r>
              <a:rPr lang="es-MX" sz="1800" b="0" i="0" u="none" strike="noStrike" baseline="0" dirty="0">
                <a:latin typeface="ArialMT"/>
              </a:rPr>
              <a:t> de datos. Hadoop se basa en el modelo de </a:t>
            </a:r>
            <a:r>
              <a:rPr lang="es-MX" sz="1800" b="0" i="0" u="none" strike="noStrike" baseline="0" dirty="0" err="1">
                <a:latin typeface="ArialMT"/>
              </a:rPr>
              <a:t>programacion</a:t>
            </a:r>
            <a:endParaRPr lang="es-MX" sz="1800" b="0" i="0" u="none" strike="noStrike" baseline="0" dirty="0">
              <a:latin typeface="ArialMT"/>
            </a:endParaRPr>
          </a:p>
          <a:p>
            <a:pPr algn="l"/>
            <a:r>
              <a:rPr lang="es-MX" sz="1800" b="0" i="1" u="none" strike="noStrike" baseline="0" dirty="0">
                <a:latin typeface="Arial-ItalicMT"/>
              </a:rPr>
              <a:t>MapReduce </a:t>
            </a:r>
            <a:r>
              <a:rPr lang="es-MX" sz="1800" b="0" i="0" u="none" strike="noStrike" baseline="0" dirty="0">
                <a:latin typeface="ArialMT"/>
              </a:rPr>
              <a:t>y permite una </a:t>
            </a:r>
            <a:r>
              <a:rPr lang="es-MX" sz="1800" b="0" i="0" u="none" strike="noStrike" baseline="0" dirty="0" err="1">
                <a:latin typeface="ArialMT"/>
              </a:rPr>
              <a:t>solucion</a:t>
            </a:r>
            <a:r>
              <a:rPr lang="es-MX" sz="1800" b="0" i="0" u="none" strike="noStrike" baseline="0" dirty="0">
                <a:latin typeface="ArialMT"/>
              </a:rPr>
              <a:t> de </a:t>
            </a:r>
            <a:r>
              <a:rPr lang="es-MX" sz="1800" b="0" i="0" u="none" strike="noStrike" baseline="0" dirty="0" err="1">
                <a:latin typeface="ArialMT"/>
              </a:rPr>
              <a:t>computacion</a:t>
            </a:r>
            <a:r>
              <a:rPr lang="es-MX" sz="1800" b="0" i="0" u="none" strike="noStrike" baseline="0" dirty="0">
                <a:latin typeface="ArialMT"/>
              </a:rPr>
              <a:t> que es escalable tolerante a fallos,</a:t>
            </a:r>
          </a:p>
          <a:p>
            <a:pPr algn="l"/>
            <a:r>
              <a:rPr lang="es-MX" sz="1800" b="0" i="0" u="none" strike="noStrike" baseline="0" dirty="0">
                <a:latin typeface="ArialMT"/>
              </a:rPr>
              <a:t>flexible y rentable. La principal </a:t>
            </a:r>
            <a:r>
              <a:rPr lang="es-MX" sz="1800" b="0" i="0" u="none" strike="noStrike" baseline="0" dirty="0" err="1">
                <a:latin typeface="ArialMT"/>
              </a:rPr>
              <a:t>preocupacion</a:t>
            </a:r>
            <a:r>
              <a:rPr lang="es-MX" sz="1800" b="0" i="0" u="none" strike="noStrike" baseline="0" dirty="0">
                <a:latin typeface="ArialMT"/>
              </a:rPr>
              <a:t> que presenta Hadoop es mantener la velocidad</a:t>
            </a:r>
          </a:p>
          <a:p>
            <a:pPr algn="l"/>
            <a:r>
              <a:rPr lang="es-MX" sz="1800" b="0" i="0" u="none" strike="noStrike" baseline="0" dirty="0">
                <a:latin typeface="ArialMT"/>
              </a:rPr>
              <a:t>de espera entre las consultas y el tiempo para ejecutar el programa en el procesamiento de</a:t>
            </a:r>
          </a:p>
          <a:p>
            <a:pPr algn="l"/>
            <a:r>
              <a:rPr lang="es-ES" sz="1800" b="0" i="0" u="none" strike="noStrike" baseline="0" dirty="0">
                <a:latin typeface="ArialMT"/>
              </a:rPr>
              <a:t>grandes conjuntos de datos.</a:t>
            </a:r>
          </a:p>
          <a:p>
            <a:pPr algn="l"/>
            <a:r>
              <a:rPr lang="es-ES" sz="1800" b="0" i="0" u="none" strike="noStrike" baseline="0" dirty="0">
                <a:latin typeface="ArialMT"/>
              </a:rPr>
              <a:t>Posteriormente </a:t>
            </a:r>
            <a:r>
              <a:rPr lang="es-ES" sz="1800" b="0" i="0" u="none" strike="noStrike" baseline="0" dirty="0" err="1">
                <a:latin typeface="ArialMT"/>
              </a:rPr>
              <a:t>salio</a:t>
            </a:r>
            <a:r>
              <a:rPr lang="es-ES" sz="1800" b="0" i="0" u="none" strike="noStrike" baseline="0" dirty="0">
                <a:latin typeface="ArialMT"/>
              </a:rPr>
              <a:t> a la luz Apache </a:t>
            </a:r>
            <a:r>
              <a:rPr lang="es-ES" sz="1800" b="0" i="0" u="none" strike="noStrike" baseline="0" dirty="0" err="1">
                <a:latin typeface="ArialMT"/>
              </a:rPr>
              <a:t>Spark</a:t>
            </a:r>
            <a:r>
              <a:rPr lang="es-ES" sz="1800" b="0" i="0" u="none" strike="noStrike" baseline="0" dirty="0">
                <a:latin typeface="ArialMT"/>
              </a:rPr>
              <a:t> introducido por la empresa </a:t>
            </a:r>
            <a:r>
              <a:rPr lang="es-ES" sz="1800" b="0" i="1" u="none" strike="noStrike" baseline="0" dirty="0">
                <a:latin typeface="Arial-ItalicMT"/>
              </a:rPr>
              <a:t>Apache Software</a:t>
            </a:r>
          </a:p>
          <a:p>
            <a:pPr algn="l"/>
            <a:r>
              <a:rPr lang="es-MX" sz="1800" b="0" i="1" u="none" strike="noStrike" baseline="0" dirty="0" err="1">
                <a:latin typeface="Arial-ItalicMT"/>
              </a:rPr>
              <a:t>Foundation</a:t>
            </a:r>
            <a:r>
              <a:rPr lang="es-MX" sz="1800" b="0" i="1" u="none" strike="noStrike" baseline="0" dirty="0">
                <a:latin typeface="Arial-ItalicMT"/>
              </a:rPr>
              <a:t> </a:t>
            </a:r>
            <a:r>
              <a:rPr lang="es-MX" sz="1800" b="0" i="0" u="none" strike="noStrike" baseline="0" dirty="0">
                <a:latin typeface="ArialMT"/>
              </a:rPr>
              <a:t>para acelerar el proceso de software de calculo computacional Hadoop.</a:t>
            </a:r>
          </a:p>
          <a:p>
            <a:pPr algn="l"/>
            <a:r>
              <a:rPr lang="es-MX" sz="1800" b="0" i="0" u="none" strike="noStrike" baseline="0" dirty="0">
                <a:latin typeface="ArialMT"/>
              </a:rPr>
              <a:t>Aunque es importante mencionar que Apache Spark depende de Hadoop, ya que lo utiliza</a:t>
            </a:r>
          </a:p>
          <a:p>
            <a:pPr algn="l"/>
            <a:r>
              <a:rPr lang="es-ES" sz="1800" b="0" i="0" u="none" strike="noStrike" baseline="0" dirty="0">
                <a:latin typeface="ArialMT"/>
              </a:rPr>
              <a:t>para </a:t>
            </a:r>
            <a:r>
              <a:rPr lang="es-ES" sz="1800" b="0" i="0" u="none" strike="noStrike" baseline="0" dirty="0" err="1">
                <a:latin typeface="ArialMT"/>
              </a:rPr>
              <a:t>propositos</a:t>
            </a:r>
            <a:r>
              <a:rPr lang="es-ES" sz="1800" b="0" i="0" u="none" strike="noStrike" baseline="0" dirty="0">
                <a:latin typeface="ArialMT"/>
              </a:rPr>
              <a:t> de almacenamiento.</a:t>
            </a:r>
          </a:p>
        </p:txBody>
      </p:sp>
    </p:spTree>
    <p:extLst>
      <p:ext uri="{BB962C8B-B14F-4D97-AF65-F5344CB8AC3E}">
        <p14:creationId xmlns:p14="http://schemas.microsoft.com/office/powerpoint/2010/main" val="32985995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ítulo 10">
            <a:extLst>
              <a:ext uri="{FF2B5EF4-FFF2-40B4-BE49-F238E27FC236}">
                <a16:creationId xmlns:a16="http://schemas.microsoft.com/office/drawing/2014/main" id="{47FDBC18-AC90-8349-AF48-F2593D09EC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501158"/>
            <a:ext cx="3755488" cy="609562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40386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rgbClr val="3288D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F30D7C2-FA9E-484E-BB4C-43DA4E2D86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2169721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9475EC73-3568-F841-B01F-085215B630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276" y="3558683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6A266DCD-8B74-1D4C-8039-1EA045CC6F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0276" y="4947645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3288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075BB044-9EC0-6B4E-BA64-BB3B0D26B5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4457" y="1446077"/>
            <a:ext cx="4788483" cy="61595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‹Nº›</a:t>
            </a:fld>
            <a:endParaRPr lang="en-US" sz="900" dirty="0">
              <a:solidFill>
                <a:srgbClr val="3288D4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5A42CA3-3ED9-43A5-8953-78B6998B45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6424" y="215900"/>
            <a:ext cx="9445625" cy="698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499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PORTA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3288D4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E2CFD28-DE06-1A4E-BF14-48E413326C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8270" y="2730500"/>
            <a:ext cx="7351160" cy="1371600"/>
          </a:xfrm>
          <a:prstGeom prst="rect">
            <a:avLst/>
          </a:prstGeom>
        </p:spPr>
      </p:pic>
      <p:pic>
        <p:nvPicPr>
          <p:cNvPr id="6" name="Imagen 5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44C608F0-F9BB-A546-8B7E-C8FB5F4EC1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850" y="4704994"/>
            <a:ext cx="3352800" cy="84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82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D2C9F88-C8E1-6347-BF36-B6B5C7AC5D2D}"/>
              </a:ext>
            </a:extLst>
          </p:cNvPr>
          <p:cNvSpPr/>
          <p:nvPr userDrawn="1"/>
        </p:nvSpPr>
        <p:spPr>
          <a:xfrm>
            <a:off x="0" y="1"/>
            <a:ext cx="10807700" cy="6159500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415" y="24257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15" y="40609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06112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56079A70-4CDC-BE44-BF7E-DD31FDAC24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6524" y="222250"/>
            <a:ext cx="8253269" cy="6042132"/>
          </a:xfrm>
          <a:prstGeom prst="rect">
            <a:avLst/>
          </a:prstGeom>
        </p:spPr>
      </p:pic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4136B19-67A5-4D0F-A940-45A1A8A8832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40" y="6036192"/>
            <a:ext cx="9601220" cy="145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9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9" b="0" i="0">
                <a:solidFill>
                  <a:srgbClr val="455F5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91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27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5010">
              <a:lnSpc>
                <a:spcPts val="2470"/>
              </a:lnSpc>
            </a:pPr>
            <a:r>
              <a:rPr lang="es-ES" spc="-6"/>
              <a:t>Ecosistema</a:t>
            </a:r>
            <a:r>
              <a:rPr lang="es-ES" spc="-35"/>
              <a:t> </a:t>
            </a:r>
            <a:r>
              <a:rPr lang="es-ES" spc="-6"/>
              <a:t>Spark</a:t>
            </a:r>
            <a:endParaRPr lang="es-ES" spc="-6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127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5010">
              <a:lnSpc>
                <a:spcPts val="2470"/>
              </a:lnSpc>
            </a:pPr>
            <a:r>
              <a:rPr lang="en-US"/>
              <a:t>Máster</a:t>
            </a:r>
            <a:r>
              <a:rPr lang="en-US" spc="-6"/>
              <a:t> en</a:t>
            </a:r>
            <a:r>
              <a:rPr lang="en-US"/>
              <a:t> </a:t>
            </a:r>
            <a:r>
              <a:rPr lang="en-US" spc="-6"/>
              <a:t>Big</a:t>
            </a:r>
            <a:r>
              <a:rPr lang="en-US" spc="-12"/>
              <a:t> </a:t>
            </a:r>
            <a:r>
              <a:rPr lang="en-US" spc="-6"/>
              <a:t>Data</a:t>
            </a:r>
            <a:r>
              <a:rPr lang="en-US"/>
              <a:t> y </a:t>
            </a:r>
            <a:r>
              <a:rPr lang="en-US" spc="-6"/>
              <a:t>Data</a:t>
            </a:r>
            <a:r>
              <a:rPr lang="en-US"/>
              <a:t> </a:t>
            </a:r>
            <a:r>
              <a:rPr lang="en-US" spc="-6"/>
              <a:t>Science</a:t>
            </a:r>
            <a:endParaRPr lang="en-US" spc="-6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127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46531">
              <a:lnSpc>
                <a:spcPts val="2470"/>
              </a:lnSpc>
            </a:pPr>
            <a:fld id="{81D60167-4931-47E6-BA6A-407CBD079E47}" type="slidenum">
              <a:rPr lang="es-ES" spc="-6" smtClean="0"/>
              <a:pPr marL="46531">
                <a:lnSpc>
                  <a:spcPts val="2470"/>
                </a:lnSpc>
              </a:pPr>
              <a:t>‹Nº›</a:t>
            </a:fld>
            <a:endParaRPr lang="es-ES" spc="-6" dirty="0"/>
          </a:p>
        </p:txBody>
      </p:sp>
    </p:spTree>
    <p:extLst>
      <p:ext uri="{BB962C8B-B14F-4D97-AF65-F5344CB8AC3E}">
        <p14:creationId xmlns:p14="http://schemas.microsoft.com/office/powerpoint/2010/main" val="33012198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807700" cy="7747000"/>
          </a:xfrm>
          <a:custGeom>
            <a:avLst/>
            <a:gdLst/>
            <a:ahLst/>
            <a:cxnLst/>
            <a:rect l="l" t="t" r="r" b="b"/>
            <a:pathLst>
              <a:path w="10807700" h="7747000">
                <a:moveTo>
                  <a:pt x="10807699" y="7746999"/>
                </a:moveTo>
                <a:lnTo>
                  <a:pt x="0" y="7746999"/>
                </a:lnTo>
                <a:lnTo>
                  <a:pt x="0" y="0"/>
                </a:lnTo>
                <a:lnTo>
                  <a:pt x="10807699" y="0"/>
                </a:lnTo>
                <a:lnTo>
                  <a:pt x="10807699" y="7746999"/>
                </a:lnTo>
                <a:close/>
              </a:path>
            </a:pathLst>
          </a:custGeom>
          <a:solidFill>
            <a:srgbClr val="318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23018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A65D14D5-8D6E-DC47-A71D-FA9B83BB63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7924" y="2684219"/>
            <a:ext cx="87630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3C23B1-1214-4D4C-B9CA-F6CAF309BB5B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ítulo 10">
            <a:extLst>
              <a:ext uri="{FF2B5EF4-FFF2-40B4-BE49-F238E27FC236}">
                <a16:creationId xmlns:a16="http://schemas.microsoft.com/office/drawing/2014/main" id="{47FDBC18-AC90-8349-AF48-F2593D09EC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F30D7C2-FA9E-484E-BB4C-43DA4E2D86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22" y="1885192"/>
            <a:ext cx="8763000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22D3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83605C8-C347-AE46-B0B8-06B2CD83F1C5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76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ÍNDICE">
    <p:bg>
      <p:bgPr>
        <a:solidFill>
          <a:srgbClr val="328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350" y="6350"/>
            <a:ext cx="10800080" cy="7731125"/>
          </a:xfrm>
          <a:custGeom>
            <a:avLst/>
            <a:gdLst/>
            <a:ahLst/>
            <a:cxnLst/>
            <a:rect l="l" t="t" r="r" b="b"/>
            <a:pathLst>
              <a:path w="10800080" h="7731125">
                <a:moveTo>
                  <a:pt x="10800003" y="7730858"/>
                </a:moveTo>
                <a:lnTo>
                  <a:pt x="0" y="7730858"/>
                </a:lnTo>
                <a:lnTo>
                  <a:pt x="0" y="0"/>
                </a:lnTo>
                <a:lnTo>
                  <a:pt x="10800003" y="0"/>
                </a:lnTo>
                <a:lnTo>
                  <a:pt x="10800003" y="7730858"/>
                </a:lnTo>
                <a:close/>
              </a:path>
            </a:pathLst>
          </a:custGeom>
          <a:ln w="12700">
            <a:solidFill>
              <a:srgbClr val="1D1D1B"/>
            </a:solidFill>
          </a:ln>
        </p:spPr>
        <p:txBody>
          <a:bodyPr wrap="square" lIns="0" tIns="0" rIns="0" bIns="0" rtlCol="0"/>
          <a:lstStyle/>
          <a:p>
            <a:endParaRPr b="0" i="0" dirty="0">
              <a:latin typeface="Arial" panose="020B0604020202020204" pitchFamily="34" charset="0"/>
            </a:endParaRP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40DE14B0-F75D-774C-B0F4-9D51579D67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501158"/>
            <a:ext cx="1828800" cy="430887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/>
              <a:t>Índice</a:t>
            </a:r>
          </a:p>
        </p:txBody>
      </p:sp>
      <p:sp>
        <p:nvSpPr>
          <p:cNvPr id="17" name="Holder 3">
            <a:extLst>
              <a:ext uri="{FF2B5EF4-FFF2-40B4-BE49-F238E27FC236}">
                <a16:creationId xmlns:a16="http://schemas.microsoft.com/office/drawing/2014/main" id="{E324D655-9C5E-C749-9537-BD9643DC5176}"/>
              </a:ext>
            </a:extLst>
          </p:cNvPr>
          <p:cNvSpPr txBox="1">
            <a:spLocks/>
          </p:cNvSpPr>
          <p:nvPr userDrawn="1"/>
        </p:nvSpPr>
        <p:spPr>
          <a:xfrm>
            <a:off x="3877921" y="1014586"/>
            <a:ext cx="34604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s-ES"/>
            </a:defPPr>
            <a:lvl1pPr marL="0" algn="ctr" defTabSz="914400" rtl="0" eaLnBrk="1" latinLnBrk="0" hangingPunct="1"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/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046BC9E1-CF5F-BC4C-8C29-19BF1FF7B3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70866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Arquitecturas Cloud &amp; Big Data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AD3D6A5-A293-4BD2-955B-75B2B752D6FB}"/>
              </a:ext>
            </a:extLst>
          </p:cNvPr>
          <p:cNvSpPr txBox="1"/>
          <p:nvPr userDrawn="1"/>
        </p:nvSpPr>
        <p:spPr>
          <a:xfrm>
            <a:off x="578969" y="2571719"/>
            <a:ext cx="100584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32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Apache Spark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32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¿Por Qué Spark?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32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Componentes de Spark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32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Arquitectura de un Clúster de Apache Spark</a:t>
            </a:r>
            <a:endParaRPr lang="es-ES" sz="2400" b="0" kern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‹Nº›</a:t>
            </a:fld>
            <a:endParaRPr lang="en-US" sz="900" dirty="0">
              <a:solidFill>
                <a:srgbClr val="3288D4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5A42CA3-3ED9-43A5-8953-78B6998B45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6424" y="215900"/>
            <a:ext cx="9445625" cy="698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6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CIÓN">
    <p:bg>
      <p:bgPr>
        <a:solidFill>
          <a:srgbClr val="328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B09E400B-F08F-F345-8733-19DC05708E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5943600" cy="46102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Arquitecturas Cloud &amp; Big Data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34DE71-A517-4A9B-96DC-58848BEA9882}"/>
              </a:ext>
            </a:extLst>
          </p:cNvPr>
          <p:cNvSpPr txBox="1"/>
          <p:nvPr userDrawn="1"/>
        </p:nvSpPr>
        <p:spPr>
          <a:xfrm>
            <a:off x="717550" y="3042503"/>
            <a:ext cx="9372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+mj-lt"/>
              <a:buNone/>
            </a:pPr>
            <a:r>
              <a:rPr lang="es-MX" sz="48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Introducción a Apache Spark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CIÓN">
    <p:bg>
      <p:bgPr>
        <a:solidFill>
          <a:srgbClr val="328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B09E400B-F08F-F345-8733-19DC05708E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5943600" cy="46102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Arquitecturas Cloud &amp; Big Data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34DE71-A517-4A9B-96DC-58848BEA9882}"/>
              </a:ext>
            </a:extLst>
          </p:cNvPr>
          <p:cNvSpPr txBox="1"/>
          <p:nvPr userDrawn="1"/>
        </p:nvSpPr>
        <p:spPr>
          <a:xfrm>
            <a:off x="984250" y="3032160"/>
            <a:ext cx="9220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s-MX" sz="48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¿Por Qué Spark?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s-MX" sz="4800" b="0" spc="10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19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CIÓN">
    <p:bg>
      <p:bgPr>
        <a:solidFill>
          <a:srgbClr val="328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B09E400B-F08F-F345-8733-19DC05708E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5943600" cy="46102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Arquitecturas Cloud &amp; Big Data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34DE71-A517-4A9B-96DC-58848BEA9882}"/>
              </a:ext>
            </a:extLst>
          </p:cNvPr>
          <p:cNvSpPr txBox="1"/>
          <p:nvPr userDrawn="1"/>
        </p:nvSpPr>
        <p:spPr>
          <a:xfrm>
            <a:off x="984250" y="3032160"/>
            <a:ext cx="9220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s-MX" sz="48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Componentes de Spark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s-MX" sz="4800" b="0" spc="10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s-MX" sz="4800" b="0" spc="10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94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CIÓN">
    <p:bg>
      <p:bgPr>
        <a:solidFill>
          <a:srgbClr val="328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B09E400B-F08F-F345-8733-19DC05708E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5943600" cy="46102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Arquitecturas Cloud &amp; Big Data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34DE71-A517-4A9B-96DC-58848BEA9882}"/>
              </a:ext>
            </a:extLst>
          </p:cNvPr>
          <p:cNvSpPr txBox="1"/>
          <p:nvPr userDrawn="1"/>
        </p:nvSpPr>
        <p:spPr>
          <a:xfrm>
            <a:off x="527050" y="3032160"/>
            <a:ext cx="9677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s-MX" sz="48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Arquitectura de un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s-MX" sz="48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Clúster de Apache Spark</a:t>
            </a:r>
            <a:endParaRPr lang="es-ES" sz="4000" b="0" kern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s-MX" sz="4800" b="0" spc="10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32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CIÓN">
    <p:bg>
      <p:bgPr>
        <a:solidFill>
          <a:srgbClr val="328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B09E400B-F08F-F345-8733-19DC05708E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5943600" cy="46102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Arquitecturas Cloud &amp; Big Data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34DE71-A517-4A9B-96DC-58848BEA9882}"/>
              </a:ext>
            </a:extLst>
          </p:cNvPr>
          <p:cNvSpPr txBox="1"/>
          <p:nvPr userDrawn="1"/>
        </p:nvSpPr>
        <p:spPr>
          <a:xfrm>
            <a:off x="527050" y="3032160"/>
            <a:ext cx="9677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s-MX" sz="48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5. </a:t>
            </a:r>
            <a:r>
              <a:rPr lang="es-ES" sz="48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Ejercicios</a:t>
            </a:r>
            <a:endParaRPr lang="es-ES" sz="4800" b="0" kern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s-MX" sz="4800" b="0" spc="10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05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4" r:id="rId3"/>
    <p:sldLayoutId id="2147483669" r:id="rId4"/>
    <p:sldLayoutId id="2147483662" r:id="rId5"/>
    <p:sldLayoutId id="2147483671" r:id="rId6"/>
    <p:sldLayoutId id="2147483673" r:id="rId7"/>
    <p:sldLayoutId id="2147483672" r:id="rId8"/>
    <p:sldLayoutId id="2147483682" r:id="rId9"/>
    <p:sldLayoutId id="2147483667" r:id="rId10"/>
    <p:sldLayoutId id="2147483675" r:id="rId11"/>
    <p:sldLayoutId id="2147483676" r:id="rId12"/>
    <p:sldLayoutId id="2147483677" r:id="rId13"/>
    <p:sldLayoutId id="2147483681" r:id="rId14"/>
    <p:sldLayoutId id="2147483678" r:id="rId15"/>
    <p:sldLayoutId id="2147483679" r:id="rId16"/>
    <p:sldLayoutId id="2147483680" r:id="rId17"/>
    <p:sldLayoutId id="2147483674" r:id="rId18"/>
    <p:sldLayoutId id="2147483665" r:id="rId19"/>
    <p:sldLayoutId id="2147483668" r:id="rId20"/>
    <p:sldLayoutId id="2147483685" r:id="rId21"/>
    <p:sldLayoutId id="2147483686" r:id="rId22"/>
    <p:sldLayoutId id="2147483687" r:id="rId23"/>
    <p:sldLayoutId id="2147483688" r:id="rId2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8EA310B-A6B6-4911-8654-1295BB9ED1B6}"/>
              </a:ext>
            </a:extLst>
          </p:cNvPr>
          <p:cNvSpPr txBox="1"/>
          <p:nvPr/>
        </p:nvSpPr>
        <p:spPr>
          <a:xfrm>
            <a:off x="-82550" y="1663700"/>
            <a:ext cx="64293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Arquitecturas Cloud </a:t>
            </a:r>
          </a:p>
          <a:p>
            <a:pPr algn="ctr"/>
            <a:r>
              <a:rPr lang="es-E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Y </a:t>
            </a:r>
          </a:p>
          <a:p>
            <a:pPr algn="ctr"/>
            <a:r>
              <a:rPr lang="es-E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Big Data </a:t>
            </a:r>
          </a:p>
        </p:txBody>
      </p:sp>
    </p:spTree>
    <p:extLst>
      <p:ext uri="{BB962C8B-B14F-4D97-AF65-F5344CB8AC3E}">
        <p14:creationId xmlns:p14="http://schemas.microsoft.com/office/powerpoint/2010/main" val="117830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4A4A39-F9C3-8674-5617-D60ADA11A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grpSp>
        <p:nvGrpSpPr>
          <p:cNvPr id="6" name="11 Grupo">
            <a:extLst>
              <a:ext uri="{FF2B5EF4-FFF2-40B4-BE49-F238E27FC236}">
                <a16:creationId xmlns:a16="http://schemas.microsoft.com/office/drawing/2014/main" id="{E1B1E157-03C7-D40D-79EE-17083C5AC403}"/>
              </a:ext>
            </a:extLst>
          </p:cNvPr>
          <p:cNvGrpSpPr/>
          <p:nvPr/>
        </p:nvGrpSpPr>
        <p:grpSpPr>
          <a:xfrm>
            <a:off x="5036804" y="1335751"/>
            <a:ext cx="5453911" cy="5181669"/>
            <a:chOff x="2541588" y="1154113"/>
            <a:chExt cx="5724525" cy="5438775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C7C4F4A-EA94-ED7B-A042-5EEAB787FD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41588" y="1154113"/>
              <a:ext cx="5724525" cy="543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10 CuadroTexto">
              <a:extLst>
                <a:ext uri="{FF2B5EF4-FFF2-40B4-BE49-F238E27FC236}">
                  <a16:creationId xmlns:a16="http://schemas.microsoft.com/office/drawing/2014/main" id="{DEEF0D00-B5B1-31BE-317F-8CE9EDE07888}"/>
                </a:ext>
              </a:extLst>
            </p:cNvPr>
            <p:cNvSpPr txBox="1"/>
            <p:nvPr/>
          </p:nvSpPr>
          <p:spPr>
            <a:xfrm>
              <a:off x="2974958" y="1297661"/>
              <a:ext cx="785818" cy="289823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s-ES" b="1" spc="35" dirty="0">
                  <a:solidFill>
                    <a:srgbClr val="061121"/>
                  </a:solidFill>
                  <a:latin typeface="Montserrat" pitchFamily="2" charset="77"/>
                  <a:cs typeface="Tahoma"/>
                </a:rPr>
                <a:t>RDD</a:t>
              </a:r>
            </a:p>
          </p:txBody>
        </p:sp>
      </p:grpSp>
      <p:sp>
        <p:nvSpPr>
          <p:cNvPr id="10" name="CuadroTexto 33">
            <a:extLst>
              <a:ext uri="{FF2B5EF4-FFF2-40B4-BE49-F238E27FC236}">
                <a16:creationId xmlns:a16="http://schemas.microsoft.com/office/drawing/2014/main" id="{9A7636C7-D304-DC4F-79B0-7DB6BD996AE6}"/>
              </a:ext>
            </a:extLst>
          </p:cNvPr>
          <p:cNvSpPr txBox="1"/>
          <p:nvPr/>
        </p:nvSpPr>
        <p:spPr>
          <a:xfrm>
            <a:off x="260314" y="1587484"/>
            <a:ext cx="4429156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Los datos se dividen en particiones que se distribuyen en memoria de distintos nodos (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nodos workers)</a:t>
            </a:r>
          </a:p>
          <a:p>
            <a:pPr marL="393265" indent="-378255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Aunque esto no siempre es posible, a cada ejecutor de Spark se le adjudica preferentemente una tarea que requiera leer la partición más cercana a él en la red.</a:t>
            </a:r>
          </a:p>
        </p:txBody>
      </p:sp>
      <p:sp>
        <p:nvSpPr>
          <p:cNvPr id="4" name="5 Rectángulo">
            <a:extLst>
              <a:ext uri="{FF2B5EF4-FFF2-40B4-BE49-F238E27FC236}">
                <a16:creationId xmlns:a16="http://schemas.microsoft.com/office/drawing/2014/main" id="{71BEDF85-901A-C0E9-1D42-3C7A750EF0EA}"/>
              </a:ext>
            </a:extLst>
          </p:cNvPr>
          <p:cNvSpPr/>
          <p:nvPr/>
        </p:nvSpPr>
        <p:spPr>
          <a:xfrm>
            <a:off x="-1" y="158724"/>
            <a:ext cx="986834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6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PARTICIONES DATOS (sistema distribuido)</a:t>
            </a:r>
          </a:p>
        </p:txBody>
      </p:sp>
    </p:spTree>
    <p:extLst>
      <p:ext uri="{BB962C8B-B14F-4D97-AF65-F5344CB8AC3E}">
        <p14:creationId xmlns:p14="http://schemas.microsoft.com/office/powerpoint/2010/main" val="4809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338464-2335-4408-DF0A-70876E2BA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985895FC-0512-24BD-2258-EF6D9AD06474}"/>
              </a:ext>
            </a:extLst>
          </p:cNvPr>
          <p:cNvSpPr txBox="1"/>
          <p:nvPr/>
        </p:nvSpPr>
        <p:spPr>
          <a:xfrm>
            <a:off x="260314" y="977900"/>
            <a:ext cx="10144196" cy="2050167"/>
          </a:xfrm>
          <a:prstGeom prst="rect">
            <a:avLst/>
          </a:prstGeom>
        </p:spPr>
        <p:txBody>
          <a:bodyPr vert="horz" wrap="square" lIns="0" tIns="125339" rIns="0" bIns="0" rtlCol="0">
            <a:spAutoFit/>
          </a:bodyPr>
          <a:lstStyle/>
          <a:p>
            <a:pPr marL="393265" indent="-378255" algn="just">
              <a:spcBef>
                <a:spcPts val="98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Se produce en determinadas situaciones, como las operaciones de ordenación o reducción.</a:t>
            </a:r>
          </a:p>
          <a:p>
            <a:pPr marL="393265" indent="-378255" algn="just">
              <a:spcBef>
                <a:spcPts val="98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reduceByKey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(…). Hay que agrupar en un nodo los elementos de una misma clave, que provendrán de distintos nodos.</a:t>
            </a:r>
            <a:endParaRPr lang="es-ES" sz="22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 algn="just">
              <a:spcBef>
                <a:spcPts val="82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200" dirty="0" err="1">
                <a:latin typeface="Arial" panose="020B0604020202020204" pitchFamily="34" charset="0"/>
                <a:cs typeface="Arial" panose="020B0604020202020204" pitchFamily="34" charset="0"/>
              </a:rPr>
              <a:t>Esto</a:t>
            </a:r>
            <a:r>
              <a:rPr sz="22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puede</a:t>
            </a:r>
            <a:r>
              <a:rPr sz="22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 err="1">
                <a:latin typeface="Arial" panose="020B0604020202020204" pitchFamily="34" charset="0"/>
                <a:cs typeface="Arial" panose="020B0604020202020204" pitchFamily="34" charset="0"/>
              </a:rPr>
              <a:t>muy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 err="1">
                <a:latin typeface="Arial" panose="020B0604020202020204" pitchFamily="34" charset="0"/>
                <a:cs typeface="Arial" panose="020B0604020202020204" pitchFamily="34" charset="0"/>
              </a:rPr>
              <a:t>costoso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(tiempo)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pero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a veces es </a:t>
            </a:r>
            <a:r>
              <a:rPr sz="2200" spc="-6" dirty="0" err="1">
                <a:latin typeface="Arial" panose="020B0604020202020204" pitchFamily="34" charset="0"/>
                <a:cs typeface="Arial" panose="020B0604020202020204" pitchFamily="34" charset="0"/>
              </a:rPr>
              <a:t>necesario</a:t>
            </a: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Spark Shuffle Deep Dive (Explained In Depth)">
            <a:extLst>
              <a:ext uri="{FF2B5EF4-FFF2-40B4-BE49-F238E27FC236}">
                <a16:creationId xmlns:a16="http://schemas.microsoft.com/office/drawing/2014/main" id="{9CC9F983-34AB-2220-FB8C-8E2D87840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0597" r="12984"/>
          <a:stretch>
            <a:fillRect/>
          </a:stretch>
        </p:blipFill>
        <p:spPr bwMode="auto">
          <a:xfrm>
            <a:off x="1369060" y="3340100"/>
            <a:ext cx="8069579" cy="4069250"/>
          </a:xfrm>
          <a:prstGeom prst="rect">
            <a:avLst/>
          </a:prstGeom>
          <a:noFill/>
        </p:spPr>
      </p:pic>
      <p:sp>
        <p:nvSpPr>
          <p:cNvPr id="4" name="5 Rectángulo">
            <a:extLst>
              <a:ext uri="{FF2B5EF4-FFF2-40B4-BE49-F238E27FC236}">
                <a16:creationId xmlns:a16="http://schemas.microsoft.com/office/drawing/2014/main" id="{E74B46FA-41B3-0EE8-A282-08707D29F98C}"/>
              </a:ext>
            </a:extLst>
          </p:cNvPr>
          <p:cNvSpPr/>
          <p:nvPr/>
        </p:nvSpPr>
        <p:spPr>
          <a:xfrm>
            <a:off x="-1" y="158724"/>
            <a:ext cx="1014419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6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SHUFFLE: movimiento de datos en el clúster</a:t>
            </a:r>
          </a:p>
        </p:txBody>
      </p:sp>
    </p:spTree>
    <p:extLst>
      <p:ext uri="{BB962C8B-B14F-4D97-AF65-F5344CB8AC3E}">
        <p14:creationId xmlns:p14="http://schemas.microsoft.com/office/powerpoint/2010/main" val="311542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592C74-8873-7B2F-62A2-986D63253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34E74E9-4912-EB3E-63D4-D62BF66881BD}"/>
              </a:ext>
            </a:extLst>
          </p:cNvPr>
          <p:cNvSpPr txBox="1"/>
          <p:nvPr/>
        </p:nvSpPr>
        <p:spPr>
          <a:xfrm>
            <a:off x="265076" y="1087418"/>
            <a:ext cx="10091774" cy="3646921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marR="1945313" indent="-378255" algn="just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número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particiones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de un RDD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numPartitions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(crea uno nuevo)</a:t>
            </a:r>
            <a:r>
              <a:rPr lang="es-ES"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marR="6004" indent="-378255" algn="just"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útil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ejecutar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operaciones</a:t>
            </a:r>
            <a:r>
              <a:rPr sz="2400" spc="4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forma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77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ejemplo después de filtrar un número elevado de  datos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(particiones con pocos elementos, una tarea a cada partición, ineficiente)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93265" indent="-378255" algn="just"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 favor: minimiza el movimiento de datos (“colapsa” particiones en un mismo nodo si puede)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marR="904360" indent="-378255" algn="just"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Contra: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obtiene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particiones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homogéneas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número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400" spc="-7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(óptimo rendimiento)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E09A6C9C-1146-69F4-E269-FD184B890C2E}"/>
              </a:ext>
            </a:extLst>
          </p:cNvPr>
          <p:cNvSpPr txBox="1"/>
          <p:nvPr/>
        </p:nvSpPr>
        <p:spPr>
          <a:xfrm>
            <a:off x="474628" y="5302260"/>
            <a:ext cx="9525000" cy="1833197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6572">
              <a:spcBef>
                <a:spcPts val="195"/>
              </a:spcBef>
            </a:pPr>
            <a:r>
              <a:rPr lang="es-ES" sz="2000" b="1" spc="-6" dirty="0" err="1">
                <a:latin typeface="Courier New"/>
                <a:cs typeface="Courier New"/>
              </a:rPr>
              <a:t>rdd</a:t>
            </a:r>
            <a:r>
              <a:rPr sz="2000" b="1" spc="6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6" dirty="0">
                <a:latin typeface="Courier New"/>
                <a:cs typeface="Courier New"/>
              </a:rPr>
              <a:t> </a:t>
            </a:r>
            <a:r>
              <a:rPr sz="2000" b="1" spc="-6" dirty="0">
                <a:latin typeface="Courier New"/>
                <a:cs typeface="Courier New"/>
              </a:rPr>
              <a:t>sc.parallelize([3,2,1,4,5</a:t>
            </a:r>
            <a:r>
              <a:rPr lang="es-ES" sz="2000" b="1" spc="-6" dirty="0">
                <a:latin typeface="Courier New"/>
                <a:cs typeface="Courier New"/>
              </a:rPr>
              <a:t>,7,9,6,2,8</a:t>
            </a:r>
            <a:r>
              <a:rPr sz="2000" b="1" spc="-6" dirty="0">
                <a:latin typeface="Courier New"/>
                <a:cs typeface="Courier New"/>
              </a:rPr>
              <a:t>]</a:t>
            </a:r>
            <a:r>
              <a:rPr lang="es-ES" sz="2000" b="1" spc="-6" dirty="0">
                <a:latin typeface="Courier New"/>
                <a:cs typeface="Courier New"/>
              </a:rPr>
              <a:t>,4</a:t>
            </a:r>
            <a:r>
              <a:rPr sz="2000" b="1" spc="-6" dirty="0"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  <a:p>
            <a:pPr marL="106572">
              <a:spcBef>
                <a:spcPts val="1519"/>
              </a:spcBef>
            </a:pPr>
            <a:r>
              <a:rPr lang="es-ES" sz="2000" b="1" spc="-6" dirty="0">
                <a:latin typeface="Courier New"/>
                <a:cs typeface="Courier New"/>
              </a:rPr>
              <a:t>rdd2 = </a:t>
            </a:r>
            <a:r>
              <a:rPr lang="es-ES" sz="2000" b="1" spc="-6" dirty="0" err="1">
                <a:latin typeface="Courier New"/>
                <a:cs typeface="Courier New"/>
              </a:rPr>
              <a:t>rdd.coalesce</a:t>
            </a:r>
            <a:r>
              <a:rPr lang="es-ES" sz="2000" b="1" spc="-6" dirty="0">
                <a:latin typeface="Courier New"/>
                <a:cs typeface="Courier New"/>
              </a:rPr>
              <a:t>(3)</a:t>
            </a:r>
          </a:p>
          <a:p>
            <a:pPr marL="106572">
              <a:spcBef>
                <a:spcPts val="1519"/>
              </a:spcBef>
            </a:pPr>
            <a:r>
              <a:rPr lang="es-ES" sz="2000" b="1" spc="-6" dirty="0">
                <a:latin typeface="Courier New"/>
                <a:cs typeface="Courier New"/>
              </a:rPr>
              <a:t>p</a:t>
            </a:r>
            <a:r>
              <a:rPr sz="2000" b="1" spc="-6" dirty="0" err="1">
                <a:latin typeface="Courier New"/>
                <a:cs typeface="Courier New"/>
              </a:rPr>
              <a:t>rint</a:t>
            </a:r>
            <a:r>
              <a:rPr lang="es-ES" sz="2000" b="1" spc="18" dirty="0">
                <a:latin typeface="Courier New"/>
                <a:cs typeface="Courier New"/>
              </a:rPr>
              <a:t>(</a:t>
            </a:r>
            <a:r>
              <a:rPr lang="es-ES" sz="2000" b="1" spc="-6" dirty="0">
                <a:latin typeface="Courier New"/>
                <a:cs typeface="Courier New"/>
              </a:rPr>
              <a:t>rdd2.getNumPartitions())</a:t>
            </a:r>
          </a:p>
          <a:p>
            <a:pPr marL="106572">
              <a:spcBef>
                <a:spcPts val="1519"/>
              </a:spcBef>
            </a:pPr>
            <a:r>
              <a:rPr lang="es-ES" sz="2000" b="1" spc="-6" dirty="0">
                <a:latin typeface="Courier New"/>
                <a:cs typeface="Courier New"/>
              </a:rPr>
              <a:t>print</a:t>
            </a:r>
            <a:r>
              <a:rPr lang="es-ES" sz="2000" b="1" spc="18" dirty="0">
                <a:latin typeface="Courier New"/>
                <a:cs typeface="Courier New"/>
              </a:rPr>
              <a:t>(</a:t>
            </a:r>
            <a:r>
              <a:rPr lang="es-ES" sz="2000" b="1" spc="-6" dirty="0">
                <a:latin typeface="Courier New"/>
                <a:cs typeface="Courier New"/>
              </a:rPr>
              <a:t>rdd2.glom().</a:t>
            </a:r>
            <a:r>
              <a:rPr lang="es-ES" sz="2000" b="1" spc="-6" dirty="0" err="1">
                <a:latin typeface="Courier New"/>
                <a:cs typeface="Courier New"/>
              </a:rPr>
              <a:t>collect</a:t>
            </a:r>
            <a:r>
              <a:rPr lang="es-ES" sz="2000" b="1" spc="-6" dirty="0">
                <a:latin typeface="Courier New"/>
                <a:cs typeface="Courier New"/>
              </a:rPr>
              <a:t>())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49181634-C0E0-46DB-761B-799A93678BB2}"/>
              </a:ext>
            </a:extLst>
          </p:cNvPr>
          <p:cNvSpPr txBox="1"/>
          <p:nvPr/>
        </p:nvSpPr>
        <p:spPr>
          <a:xfrm>
            <a:off x="5975354" y="5659450"/>
            <a:ext cx="3214710" cy="341774"/>
          </a:xfrm>
          <a:prstGeom prst="rect">
            <a:avLst/>
          </a:prstGeom>
          <a:solidFill>
            <a:schemeClr val="accent3">
              <a:lumMod val="60000"/>
              <a:lumOff val="40000"/>
              <a:alpha val="53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24017" rIns="0" bIns="0" rtlCol="0">
            <a:spAutoFit/>
          </a:bodyPr>
          <a:lstStyle/>
          <a:p>
            <a:pPr marL="102069" marR="174118" algn="ctr">
              <a:lnSpc>
                <a:spcPct val="97100"/>
              </a:lnSpc>
              <a:spcBef>
                <a:spcPts val="189"/>
              </a:spcBef>
            </a:pPr>
            <a:r>
              <a:rPr lang="es-ES" sz="2127" spc="-6" dirty="0">
                <a:latin typeface="Arial MT"/>
                <a:cs typeface="Arial MT"/>
              </a:rPr>
              <a:t>Devuelve nº particiones</a:t>
            </a:r>
            <a:endParaRPr sz="2127" dirty="0">
              <a:latin typeface="Arial MT"/>
              <a:cs typeface="Arial MT"/>
            </a:endParaRPr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D7378EE1-8B25-CFD1-732C-543EDEB8FFF2}"/>
              </a:ext>
            </a:extLst>
          </p:cNvPr>
          <p:cNvSpPr/>
          <p:nvPr/>
        </p:nvSpPr>
        <p:spPr>
          <a:xfrm rot="17568690">
            <a:off x="4833169" y="5728868"/>
            <a:ext cx="784170" cy="832675"/>
          </a:xfrm>
          <a:custGeom>
            <a:avLst/>
            <a:gdLst/>
            <a:ahLst/>
            <a:cxnLst/>
            <a:rect l="l" t="t" r="r" b="b"/>
            <a:pathLst>
              <a:path w="826135" h="541655">
                <a:moveTo>
                  <a:pt x="756816" y="508064"/>
                </a:moveTo>
                <a:lnTo>
                  <a:pt x="741172" y="532129"/>
                </a:lnTo>
                <a:lnTo>
                  <a:pt x="825881" y="541654"/>
                </a:lnTo>
                <a:lnTo>
                  <a:pt x="810192" y="514984"/>
                </a:lnTo>
                <a:lnTo>
                  <a:pt x="767461" y="514984"/>
                </a:lnTo>
                <a:lnTo>
                  <a:pt x="756816" y="508064"/>
                </a:lnTo>
                <a:close/>
              </a:path>
              <a:path w="826135" h="541655">
                <a:moveTo>
                  <a:pt x="767128" y="492202"/>
                </a:moveTo>
                <a:lnTo>
                  <a:pt x="756816" y="508064"/>
                </a:lnTo>
                <a:lnTo>
                  <a:pt x="767461" y="514984"/>
                </a:lnTo>
                <a:lnTo>
                  <a:pt x="777748" y="499109"/>
                </a:lnTo>
                <a:lnTo>
                  <a:pt x="767128" y="492202"/>
                </a:lnTo>
                <a:close/>
              </a:path>
              <a:path w="826135" h="541655">
                <a:moveTo>
                  <a:pt x="782701" y="468248"/>
                </a:moveTo>
                <a:lnTo>
                  <a:pt x="767128" y="492202"/>
                </a:lnTo>
                <a:lnTo>
                  <a:pt x="777748" y="499109"/>
                </a:lnTo>
                <a:lnTo>
                  <a:pt x="767461" y="514984"/>
                </a:lnTo>
                <a:lnTo>
                  <a:pt x="810192" y="514984"/>
                </a:lnTo>
                <a:lnTo>
                  <a:pt x="782701" y="468248"/>
                </a:lnTo>
                <a:close/>
              </a:path>
              <a:path w="826135" h="541655">
                <a:moveTo>
                  <a:pt x="10414" y="0"/>
                </a:moveTo>
                <a:lnTo>
                  <a:pt x="0" y="16001"/>
                </a:lnTo>
                <a:lnTo>
                  <a:pt x="756816" y="508064"/>
                </a:lnTo>
                <a:lnTo>
                  <a:pt x="767128" y="492202"/>
                </a:lnTo>
                <a:lnTo>
                  <a:pt x="104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127"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B98ED5A4-A850-0EFD-221B-2B66BB9761B9}"/>
              </a:ext>
            </a:extLst>
          </p:cNvPr>
          <p:cNvSpPr/>
          <p:nvPr/>
        </p:nvSpPr>
        <p:spPr>
          <a:xfrm rot="17568690">
            <a:off x="3846248" y="5562991"/>
            <a:ext cx="1257816" cy="2415951"/>
          </a:xfrm>
          <a:custGeom>
            <a:avLst/>
            <a:gdLst/>
            <a:ahLst/>
            <a:cxnLst/>
            <a:rect l="l" t="t" r="r" b="b"/>
            <a:pathLst>
              <a:path w="826135" h="541655">
                <a:moveTo>
                  <a:pt x="756816" y="508064"/>
                </a:moveTo>
                <a:lnTo>
                  <a:pt x="741172" y="532129"/>
                </a:lnTo>
                <a:lnTo>
                  <a:pt x="825881" y="541654"/>
                </a:lnTo>
                <a:lnTo>
                  <a:pt x="810192" y="514984"/>
                </a:lnTo>
                <a:lnTo>
                  <a:pt x="767461" y="514984"/>
                </a:lnTo>
                <a:lnTo>
                  <a:pt x="756816" y="508064"/>
                </a:lnTo>
                <a:close/>
              </a:path>
              <a:path w="826135" h="541655">
                <a:moveTo>
                  <a:pt x="767128" y="492202"/>
                </a:moveTo>
                <a:lnTo>
                  <a:pt x="756816" y="508064"/>
                </a:lnTo>
                <a:lnTo>
                  <a:pt x="767461" y="514984"/>
                </a:lnTo>
                <a:lnTo>
                  <a:pt x="777748" y="499109"/>
                </a:lnTo>
                <a:lnTo>
                  <a:pt x="767128" y="492202"/>
                </a:lnTo>
                <a:close/>
              </a:path>
              <a:path w="826135" h="541655">
                <a:moveTo>
                  <a:pt x="782701" y="468248"/>
                </a:moveTo>
                <a:lnTo>
                  <a:pt x="767128" y="492202"/>
                </a:lnTo>
                <a:lnTo>
                  <a:pt x="777748" y="499109"/>
                </a:lnTo>
                <a:lnTo>
                  <a:pt x="767461" y="514984"/>
                </a:lnTo>
                <a:lnTo>
                  <a:pt x="810192" y="514984"/>
                </a:lnTo>
                <a:lnTo>
                  <a:pt x="782701" y="468248"/>
                </a:lnTo>
                <a:close/>
              </a:path>
              <a:path w="826135" h="541655">
                <a:moveTo>
                  <a:pt x="10414" y="0"/>
                </a:moveTo>
                <a:lnTo>
                  <a:pt x="0" y="16001"/>
                </a:lnTo>
                <a:lnTo>
                  <a:pt x="756816" y="508064"/>
                </a:lnTo>
                <a:lnTo>
                  <a:pt x="767128" y="492202"/>
                </a:lnTo>
                <a:lnTo>
                  <a:pt x="104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127"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B7764E27-D351-8B4F-722F-50D92D1266D7}"/>
              </a:ext>
            </a:extLst>
          </p:cNvPr>
          <p:cNvSpPr txBox="1"/>
          <p:nvPr/>
        </p:nvSpPr>
        <p:spPr>
          <a:xfrm>
            <a:off x="5975354" y="6373830"/>
            <a:ext cx="3214710" cy="976820"/>
          </a:xfrm>
          <a:prstGeom prst="rect">
            <a:avLst/>
          </a:prstGeom>
          <a:solidFill>
            <a:schemeClr val="accent3">
              <a:lumMod val="60000"/>
              <a:lumOff val="40000"/>
              <a:alpha val="53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24017" rIns="0" bIns="0" rtlCol="0">
            <a:spAutoFit/>
          </a:bodyPr>
          <a:lstStyle/>
          <a:p>
            <a:pPr marL="102069" marR="174118" algn="ctr">
              <a:lnSpc>
                <a:spcPct val="97100"/>
              </a:lnSpc>
              <a:spcBef>
                <a:spcPts val="189"/>
              </a:spcBef>
            </a:pPr>
            <a:r>
              <a:rPr lang="es-ES" sz="2127" spc="-6" dirty="0">
                <a:latin typeface="Arial MT"/>
                <a:cs typeface="Arial MT"/>
              </a:rPr>
              <a:t>Crea RDD cuyos elementos son las particiones </a:t>
            </a:r>
            <a:endParaRPr sz="2127" dirty="0">
              <a:latin typeface="Arial MT"/>
              <a:cs typeface="Arial MT"/>
            </a:endParaRPr>
          </a:p>
        </p:txBody>
      </p:sp>
      <p:sp>
        <p:nvSpPr>
          <p:cNvPr id="4" name="5 Rectángulo">
            <a:extLst>
              <a:ext uri="{FF2B5EF4-FFF2-40B4-BE49-F238E27FC236}">
                <a16:creationId xmlns:a16="http://schemas.microsoft.com/office/drawing/2014/main" id="{2C7F7F70-B7C0-61DA-5C8F-5238F2E19F97}"/>
              </a:ext>
            </a:extLst>
          </p:cNvPr>
          <p:cNvSpPr/>
          <p:nvPr/>
        </p:nvSpPr>
        <p:spPr>
          <a:xfrm>
            <a:off x="-1" y="158724"/>
            <a:ext cx="5761041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600" b="1" dirty="0" err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Coalesce</a:t>
            </a:r>
            <a:r>
              <a:rPr lang="es-ES" sz="36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(</a:t>
            </a:r>
            <a:r>
              <a:rPr lang="es-ES" sz="3600" b="1" dirty="0" err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numPartitions</a:t>
            </a:r>
            <a:r>
              <a:rPr lang="es-ES" sz="36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716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0D2FD2-9C41-ECBD-5FC4-01D8C8988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E36EFEC2-4CF2-22D3-0DE4-8EE533B5C642}"/>
              </a:ext>
            </a:extLst>
          </p:cNvPr>
          <p:cNvSpPr txBox="1"/>
          <p:nvPr/>
        </p:nvSpPr>
        <p:spPr>
          <a:xfrm>
            <a:off x="260314" y="1054100"/>
            <a:ext cx="10215634" cy="3855614"/>
          </a:xfrm>
          <a:prstGeom prst="rect">
            <a:avLst/>
          </a:prstGeom>
        </p:spPr>
        <p:txBody>
          <a:bodyPr vert="horz" wrap="square" lIns="0" tIns="120086" rIns="0" bIns="0" rtlCol="0">
            <a:spAutoFit/>
          </a:bodyPr>
          <a:lstStyle/>
          <a:p>
            <a:pPr marL="393265" marR="986916" indent="-378255" algn="just"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Puede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aumentar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reducir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número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400" spc="-7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particiones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del RDD (crea uno nuevo)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marR="6004" indent="-378255" algn="just"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particiones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resultantes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tamaño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(aprox.) 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lo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sz="2400" spc="-7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ganar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posteriormente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velocidad</a:t>
            </a: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marR="6004" indent="-378255" algn="just"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A cambio mayor coste: siempre produce movimiento de datos a través del clúster (full shuffle)</a:t>
            </a:r>
          </a:p>
          <a:p>
            <a:pPr marL="393265" marR="6004" indent="-378255" algn="just"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A veces son necesarias (valorar pros/contras en cada caso)</a:t>
            </a:r>
          </a:p>
          <a:p>
            <a:pPr marL="393265" marR="6004" indent="-378255" algn="just"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repartition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” distribuye los datos de forma equitativa, a costa del movimiento de datos.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85D0FF0B-2DE6-7B04-8122-E8970CBD1701}"/>
              </a:ext>
            </a:extLst>
          </p:cNvPr>
          <p:cNvSpPr txBox="1"/>
          <p:nvPr/>
        </p:nvSpPr>
        <p:spPr>
          <a:xfrm>
            <a:off x="603250" y="5302260"/>
            <a:ext cx="9525000" cy="1333060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6572">
              <a:spcBef>
                <a:spcPts val="195"/>
              </a:spcBef>
            </a:pPr>
            <a:r>
              <a:rPr lang="es-ES" sz="2000" b="1" spc="-6" dirty="0" err="1">
                <a:latin typeface="Courier New"/>
                <a:cs typeface="Courier New"/>
              </a:rPr>
              <a:t>rdd</a:t>
            </a:r>
            <a:r>
              <a:rPr sz="2000" b="1" spc="6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6" dirty="0">
                <a:latin typeface="Courier New"/>
                <a:cs typeface="Courier New"/>
              </a:rPr>
              <a:t> </a:t>
            </a:r>
            <a:r>
              <a:rPr sz="2000" b="1" spc="-6" dirty="0" err="1">
                <a:latin typeface="Courier New"/>
                <a:cs typeface="Courier New"/>
              </a:rPr>
              <a:t>sc.parallelize</a:t>
            </a:r>
            <a:r>
              <a:rPr sz="2000" b="1" spc="-6" dirty="0">
                <a:latin typeface="Courier New"/>
                <a:cs typeface="Courier New"/>
              </a:rPr>
              <a:t>([4,5</a:t>
            </a:r>
            <a:r>
              <a:rPr lang="es-ES" sz="2000" b="1" spc="-6" dirty="0">
                <a:latin typeface="Courier New"/>
                <a:cs typeface="Courier New"/>
              </a:rPr>
              <a:t>,7,9,6,2,8,3</a:t>
            </a:r>
            <a:r>
              <a:rPr sz="2000" b="1" spc="-6" dirty="0">
                <a:latin typeface="Courier New"/>
                <a:cs typeface="Courier New"/>
              </a:rPr>
              <a:t>]</a:t>
            </a:r>
            <a:r>
              <a:rPr lang="es-ES" sz="2000" b="1" spc="-6" dirty="0">
                <a:latin typeface="Courier New"/>
                <a:cs typeface="Courier New"/>
              </a:rPr>
              <a:t>,3</a:t>
            </a:r>
            <a:r>
              <a:rPr sz="2000" b="1" spc="-6" dirty="0"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  <a:p>
            <a:pPr marL="106572">
              <a:spcBef>
                <a:spcPts val="1519"/>
              </a:spcBef>
            </a:pPr>
            <a:r>
              <a:rPr lang="es-ES" sz="2000" b="1" spc="-6" dirty="0">
                <a:latin typeface="Courier New"/>
                <a:cs typeface="Courier New"/>
              </a:rPr>
              <a:t>rdd2 = </a:t>
            </a:r>
            <a:r>
              <a:rPr lang="es-ES" sz="2000" b="1" spc="-6" dirty="0" err="1">
                <a:latin typeface="Courier New"/>
                <a:cs typeface="Courier New"/>
              </a:rPr>
              <a:t>rdd.repartition</a:t>
            </a:r>
            <a:r>
              <a:rPr lang="es-ES" sz="2000" b="1" spc="-6" dirty="0">
                <a:latin typeface="Courier New"/>
                <a:cs typeface="Courier New"/>
              </a:rPr>
              <a:t>(4)</a:t>
            </a:r>
          </a:p>
          <a:p>
            <a:pPr marL="106572">
              <a:spcBef>
                <a:spcPts val="1519"/>
              </a:spcBef>
            </a:pPr>
            <a:r>
              <a:rPr lang="es-ES" sz="2000" b="1" spc="-6" dirty="0">
                <a:latin typeface="Courier New"/>
                <a:cs typeface="Courier New"/>
              </a:rPr>
              <a:t>p</a:t>
            </a:r>
            <a:r>
              <a:rPr sz="2000" b="1" spc="-6" dirty="0" err="1">
                <a:latin typeface="Courier New"/>
                <a:cs typeface="Courier New"/>
              </a:rPr>
              <a:t>rint</a:t>
            </a:r>
            <a:r>
              <a:rPr lang="es-ES" sz="2000" b="1" spc="18" dirty="0">
                <a:latin typeface="Courier New"/>
                <a:cs typeface="Courier New"/>
              </a:rPr>
              <a:t>(</a:t>
            </a:r>
            <a:r>
              <a:rPr lang="es-ES" sz="2000" b="1" spc="-6" dirty="0">
                <a:latin typeface="Courier New"/>
                <a:cs typeface="Courier New"/>
              </a:rPr>
              <a:t>rdd2.getNumPartitions())</a:t>
            </a:r>
          </a:p>
        </p:txBody>
      </p:sp>
      <p:sp>
        <p:nvSpPr>
          <p:cNvPr id="4" name="5 Rectángulo">
            <a:extLst>
              <a:ext uri="{FF2B5EF4-FFF2-40B4-BE49-F238E27FC236}">
                <a16:creationId xmlns:a16="http://schemas.microsoft.com/office/drawing/2014/main" id="{C33F39DE-07DF-FBF2-45D7-483FE4216E86}"/>
              </a:ext>
            </a:extLst>
          </p:cNvPr>
          <p:cNvSpPr/>
          <p:nvPr/>
        </p:nvSpPr>
        <p:spPr>
          <a:xfrm>
            <a:off x="-1" y="158724"/>
            <a:ext cx="626794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600" b="1" dirty="0" err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Repartition</a:t>
            </a:r>
            <a:r>
              <a:rPr lang="es-ES" sz="36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(</a:t>
            </a:r>
            <a:r>
              <a:rPr lang="es-ES" sz="3600" b="1" dirty="0" err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numPartitions</a:t>
            </a:r>
            <a:r>
              <a:rPr lang="es-ES" sz="36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125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6805" y="1713260"/>
            <a:ext cx="8294089" cy="35983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algn="ctr">
              <a:lnSpc>
                <a:spcPct val="150000"/>
              </a:lnSpc>
              <a:tabLst>
                <a:tab pos="535305" algn="l"/>
                <a:tab pos="535940" algn="l"/>
              </a:tabLst>
            </a:pPr>
            <a:r>
              <a:rPr lang="es-MX" sz="5400" spc="-5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3. Consideraciones sobre rendimiento RDDs: persistencia</a:t>
            </a:r>
            <a:endParaRPr lang="es-MX" sz="54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293705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A98E01-C3AC-3DB6-6B5A-45AE83E3C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818561B8-5BD5-7F3B-E0BE-0EE790342F53}"/>
              </a:ext>
            </a:extLst>
          </p:cNvPr>
          <p:cNvSpPr txBox="1"/>
          <p:nvPr/>
        </p:nvSpPr>
        <p:spPr>
          <a:xfrm>
            <a:off x="222250" y="1411508"/>
            <a:ext cx="442915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Evaluación perezosa: no se almacena ningún dato hasta la acción (símil receta)</a:t>
            </a:r>
          </a:p>
          <a:p>
            <a:pPr marL="393265" indent="-378255" algn="just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Transformaciones 1 a 3 comunes, se ejecutarían 2 veces (p. ejplo. bifurcaciones por sentencias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Joins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GroupBy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93265" indent="-378255" algn="just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Mayor tiempo de procesamiento y mayor uso de memoria</a:t>
            </a:r>
          </a:p>
          <a:p>
            <a:pPr marL="393265" indent="-378255" algn="just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SOLUCIÓN: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persistencia</a:t>
            </a:r>
          </a:p>
        </p:txBody>
      </p:sp>
      <p:pic>
        <p:nvPicPr>
          <p:cNvPr id="8" name="Picture 2" descr="https://miro.medium.com/max/1400/1*iFczx25Cnt3qb3bsUJ5ZCw.png">
            <a:extLst>
              <a:ext uri="{FF2B5EF4-FFF2-40B4-BE49-F238E27FC236}">
                <a16:creationId xmlns:a16="http://schemas.microsoft.com/office/drawing/2014/main" id="{EA78EBB9-32CD-1DC4-888B-9469303E5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20902" r="19467"/>
          <a:stretch>
            <a:fillRect/>
          </a:stretch>
        </p:blipFill>
        <p:spPr bwMode="auto">
          <a:xfrm>
            <a:off x="4943434" y="1997369"/>
            <a:ext cx="5857916" cy="3752262"/>
          </a:xfrm>
          <a:prstGeom prst="rect">
            <a:avLst/>
          </a:prstGeom>
          <a:noFill/>
        </p:spPr>
      </p:pic>
      <p:sp>
        <p:nvSpPr>
          <p:cNvPr id="4" name="5 Rectángulo">
            <a:extLst>
              <a:ext uri="{FF2B5EF4-FFF2-40B4-BE49-F238E27FC236}">
                <a16:creationId xmlns:a16="http://schemas.microsoft.com/office/drawing/2014/main" id="{6EC1B679-9C62-A141-B9CD-9296AE887395}"/>
              </a:ext>
            </a:extLst>
          </p:cNvPr>
          <p:cNvSpPr/>
          <p:nvPr/>
        </p:nvSpPr>
        <p:spPr>
          <a:xfrm>
            <a:off x="-1" y="158724"/>
            <a:ext cx="7276059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6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PERSISTENCIA: casos de uso</a:t>
            </a:r>
          </a:p>
        </p:txBody>
      </p:sp>
    </p:spTree>
    <p:extLst>
      <p:ext uri="{BB962C8B-B14F-4D97-AF65-F5344CB8AC3E}">
        <p14:creationId xmlns:p14="http://schemas.microsoft.com/office/powerpoint/2010/main" val="21453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F29DC4-2469-ACF4-6919-C9BF43E4C6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9" name="CuadroTexto 33">
            <a:extLst>
              <a:ext uri="{FF2B5EF4-FFF2-40B4-BE49-F238E27FC236}">
                <a16:creationId xmlns:a16="http://schemas.microsoft.com/office/drawing/2014/main" id="{5BF5BBC0-022E-D240-611C-FEFA5018439B}"/>
              </a:ext>
            </a:extLst>
          </p:cNvPr>
          <p:cNvSpPr txBox="1"/>
          <p:nvPr/>
        </p:nvSpPr>
        <p:spPr>
          <a:xfrm>
            <a:off x="331752" y="1516046"/>
            <a:ext cx="4429156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/>
              <a:t>Se almacena en memoria el RDD resultado de la transformación 3 (proceso 0)</a:t>
            </a:r>
          </a:p>
          <a:p>
            <a:pPr marL="393265" indent="-378255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/>
              <a:t>Procesos 1 y 2 recuperarían el RDD almacenado</a:t>
            </a:r>
          </a:p>
          <a:p>
            <a:pPr marL="393265" indent="-378255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/>
              <a:t>No solo esta aplicación, basta con que tengamos un proceso que lleve mucho tiempo o un conjunto de datos que se utilice con frecuencia</a:t>
            </a:r>
          </a:p>
          <a:p>
            <a:pPr marL="393265" indent="-378255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/>
              <a:t>Dos métodos disponibles:</a:t>
            </a:r>
          </a:p>
          <a:p>
            <a:pPr marL="393265" indent="-378255"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400" b="1" dirty="0"/>
              <a:t>      cache() </a:t>
            </a:r>
            <a:r>
              <a:rPr lang="es-ES" sz="2400" dirty="0"/>
              <a:t>y</a:t>
            </a:r>
            <a:r>
              <a:rPr lang="es-ES" sz="2400" b="1" dirty="0"/>
              <a:t> </a:t>
            </a:r>
            <a:r>
              <a:rPr lang="es-ES" sz="2400" b="1" dirty="0" err="1"/>
              <a:t>persist</a:t>
            </a:r>
            <a:r>
              <a:rPr lang="es-ES" sz="2400" b="1" dirty="0"/>
              <a:t>()</a:t>
            </a:r>
          </a:p>
        </p:txBody>
      </p:sp>
      <p:pic>
        <p:nvPicPr>
          <p:cNvPr id="10" name="Picture 2" descr="https://miro.medium.com/max/1400/1*NgrzTx0jSP4iet_S8wapig.png">
            <a:extLst>
              <a:ext uri="{FF2B5EF4-FFF2-40B4-BE49-F238E27FC236}">
                <a16:creationId xmlns:a16="http://schemas.microsoft.com/office/drawing/2014/main" id="{87F8B075-264F-68FE-969F-C379676CA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9436" r="18826"/>
          <a:stretch>
            <a:fillRect/>
          </a:stretch>
        </p:blipFill>
        <p:spPr bwMode="auto">
          <a:xfrm>
            <a:off x="4664032" y="1617044"/>
            <a:ext cx="6143668" cy="4512911"/>
          </a:xfrm>
          <a:prstGeom prst="rect">
            <a:avLst/>
          </a:prstGeom>
          <a:noFill/>
        </p:spPr>
      </p:pic>
      <p:sp>
        <p:nvSpPr>
          <p:cNvPr id="4" name="5 Rectángulo">
            <a:extLst>
              <a:ext uri="{FF2B5EF4-FFF2-40B4-BE49-F238E27FC236}">
                <a16:creationId xmlns:a16="http://schemas.microsoft.com/office/drawing/2014/main" id="{0C9BCB57-22F3-D86E-CD44-7CF2E6D392C5}"/>
              </a:ext>
            </a:extLst>
          </p:cNvPr>
          <p:cNvSpPr/>
          <p:nvPr/>
        </p:nvSpPr>
        <p:spPr>
          <a:xfrm>
            <a:off x="-1" y="158724"/>
            <a:ext cx="7132043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6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PERSISTENCIA: casos de uso</a:t>
            </a:r>
          </a:p>
        </p:txBody>
      </p:sp>
    </p:spTree>
    <p:extLst>
      <p:ext uri="{BB962C8B-B14F-4D97-AF65-F5344CB8AC3E}">
        <p14:creationId xmlns:p14="http://schemas.microsoft.com/office/powerpoint/2010/main" val="4077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AFAF1D-8F81-E6F0-4DF8-44368113F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8" name="CuadroTexto 33">
            <a:extLst>
              <a:ext uri="{FF2B5EF4-FFF2-40B4-BE49-F238E27FC236}">
                <a16:creationId xmlns:a16="http://schemas.microsoft.com/office/drawing/2014/main" id="{4BAA5457-D0DF-459A-9CC8-0DF920FC12DB}"/>
              </a:ext>
            </a:extLst>
          </p:cNvPr>
          <p:cNvSpPr txBox="1"/>
          <p:nvPr/>
        </p:nvSpPr>
        <p:spPr>
          <a:xfrm>
            <a:off x="260314" y="1054100"/>
            <a:ext cx="978700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Cuando se persiste un RDD, cada nodo con particiones del mismo las mantiene en memoria y las reutiliza en otras acciones. Esto permite que las acciones futuras sean mucho más rápidas (a menudo por más de 10 veces). </a:t>
            </a:r>
            <a:endParaRPr lang="es-E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Configuración de las opciones de Spark: Azure HDInsight | Microsoft Docs">
            <a:extLst>
              <a:ext uri="{FF2B5EF4-FFF2-40B4-BE49-F238E27FC236}">
                <a16:creationId xmlns:a16="http://schemas.microsoft.com/office/drawing/2014/main" id="{C7DF75F5-10DD-3B21-1DA9-F2F6A7DE9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7669" y="2520850"/>
            <a:ext cx="6992361" cy="4926926"/>
          </a:xfrm>
          <a:prstGeom prst="rect">
            <a:avLst/>
          </a:prstGeom>
          <a:noFill/>
        </p:spPr>
      </p:pic>
      <p:sp>
        <p:nvSpPr>
          <p:cNvPr id="4" name="5 Rectángulo">
            <a:extLst>
              <a:ext uri="{FF2B5EF4-FFF2-40B4-BE49-F238E27FC236}">
                <a16:creationId xmlns:a16="http://schemas.microsoft.com/office/drawing/2014/main" id="{9F0023A4-810D-AFA3-E5FA-24824D15A521}"/>
              </a:ext>
            </a:extLst>
          </p:cNvPr>
          <p:cNvSpPr/>
          <p:nvPr/>
        </p:nvSpPr>
        <p:spPr>
          <a:xfrm>
            <a:off x="-1" y="158724"/>
            <a:ext cx="5619875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6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PERSISTENCIA: nodos</a:t>
            </a:r>
          </a:p>
        </p:txBody>
      </p:sp>
    </p:spTree>
    <p:extLst>
      <p:ext uri="{BB962C8B-B14F-4D97-AF65-F5344CB8AC3E}">
        <p14:creationId xmlns:p14="http://schemas.microsoft.com/office/powerpoint/2010/main" val="45134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6B3373-C66A-7389-4BE5-78F852224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FBEE77EF-E1DB-A8BB-A8B2-45AAB04F23E0}"/>
              </a:ext>
            </a:extLst>
          </p:cNvPr>
          <p:cNvSpPr txBox="1"/>
          <p:nvPr/>
        </p:nvSpPr>
        <p:spPr>
          <a:xfrm>
            <a:off x="265076" y="1097283"/>
            <a:ext cx="10244174" cy="1861817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marR="1945313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spc="-6" dirty="0">
                <a:latin typeface="Arial" panose="020B0604020202020204" pitchFamily="34" charset="0"/>
                <a:cs typeface="Arial" panose="020B0604020202020204" pitchFamily="34" charset="0"/>
              </a:rPr>
              <a:t>Permite especificar distintos niveles de almacenamiento como parámetro &lt;&gt;: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0465" marR="6004" lvl="1" indent="-378255"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MEMORY_ONLY (por defecto)</a:t>
            </a:r>
          </a:p>
          <a:p>
            <a:pPr marL="850465" marR="6004" lvl="1" indent="-378255"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spc="-6" dirty="0">
                <a:latin typeface="Arial" panose="020B0604020202020204" pitchFamily="34" charset="0"/>
                <a:cs typeface="Arial" panose="020B0604020202020204" pitchFamily="34" charset="0"/>
              </a:rPr>
              <a:t>DISK_ONLY</a:t>
            </a:r>
          </a:p>
          <a:p>
            <a:pPr marL="850465" marR="6004" lvl="1" indent="-378255"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spc="-6" dirty="0">
                <a:latin typeface="Arial" panose="020B0604020202020204" pitchFamily="34" charset="0"/>
                <a:cs typeface="Arial" panose="020B0604020202020204" pitchFamily="34" charset="0"/>
              </a:rPr>
              <a:t>MEMORY_AND_DISK (si no cabe en memoria utiliza disco)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F51188C-2D47-3329-CEBB-463364F12007}"/>
              </a:ext>
            </a:extLst>
          </p:cNvPr>
          <p:cNvSpPr txBox="1"/>
          <p:nvPr/>
        </p:nvSpPr>
        <p:spPr>
          <a:xfrm>
            <a:off x="265076" y="3530750"/>
            <a:ext cx="10358510" cy="3502885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lnSpc>
                <a:spcPct val="150000"/>
              </a:lnSpc>
              <a:spcBef>
                <a:spcPts val="195"/>
              </a:spcBef>
            </a:pPr>
            <a:r>
              <a:rPr lang="es-ES" b="1" spc="-6" dirty="0" err="1">
                <a:latin typeface="Courier New"/>
                <a:cs typeface="Courier New"/>
              </a:rPr>
              <a:t>from</a:t>
            </a:r>
            <a:r>
              <a:rPr lang="es-ES" b="1" spc="-6" dirty="0">
                <a:latin typeface="Courier New"/>
                <a:cs typeface="Courier New"/>
              </a:rPr>
              <a:t> </a:t>
            </a:r>
            <a:r>
              <a:rPr lang="es-ES" b="1" spc="-6" dirty="0" err="1">
                <a:latin typeface="Courier New"/>
                <a:cs typeface="Courier New"/>
              </a:rPr>
              <a:t>pyspark</a:t>
            </a:r>
            <a:r>
              <a:rPr lang="es-ES" b="1" spc="-6" dirty="0">
                <a:latin typeface="Courier New"/>
                <a:cs typeface="Courier New"/>
              </a:rPr>
              <a:t> </a:t>
            </a:r>
            <a:r>
              <a:rPr lang="es-ES" b="1" spc="-6" dirty="0" err="1">
                <a:latin typeface="Courier New"/>
                <a:cs typeface="Courier New"/>
              </a:rPr>
              <a:t>import</a:t>
            </a:r>
            <a:r>
              <a:rPr lang="es-ES" b="1" spc="-6" dirty="0">
                <a:latin typeface="Courier New"/>
                <a:cs typeface="Courier New"/>
              </a:rPr>
              <a:t> </a:t>
            </a:r>
            <a:r>
              <a:rPr lang="es-ES" b="1" spc="-6" dirty="0" err="1">
                <a:latin typeface="Courier New"/>
                <a:cs typeface="Courier New"/>
              </a:rPr>
              <a:t>StorageLevel</a:t>
            </a:r>
            <a:endParaRPr lang="es-ES" b="1" spc="-6" dirty="0">
              <a:latin typeface="Courier New"/>
              <a:cs typeface="Courier New"/>
            </a:endParaRPr>
          </a:p>
          <a:p>
            <a:pPr marL="107322">
              <a:lnSpc>
                <a:spcPct val="150000"/>
              </a:lnSpc>
              <a:spcBef>
                <a:spcPts val="195"/>
              </a:spcBef>
            </a:pPr>
            <a:endParaRPr lang="es-ES" b="1" spc="-6" dirty="0">
              <a:latin typeface="Courier New"/>
              <a:cs typeface="Courier New"/>
            </a:endParaRPr>
          </a:p>
          <a:p>
            <a:pPr marL="107322">
              <a:lnSpc>
                <a:spcPct val="150000"/>
              </a:lnSpc>
              <a:spcBef>
                <a:spcPts val="195"/>
              </a:spcBef>
            </a:pPr>
            <a:r>
              <a:rPr lang="es-ES" b="1" spc="-6" dirty="0">
                <a:latin typeface="Courier New"/>
                <a:cs typeface="Courier New"/>
              </a:rPr>
              <a:t>file = '</a:t>
            </a:r>
            <a:r>
              <a:rPr lang="es-ES" b="1" spc="-6" dirty="0" err="1">
                <a:latin typeface="Courier New"/>
                <a:cs typeface="Courier New"/>
              </a:rPr>
              <a:t>dbfs</a:t>
            </a:r>
            <a:r>
              <a:rPr lang="es-ES" b="1" spc="-6" dirty="0">
                <a:latin typeface="Courier New"/>
                <a:cs typeface="Courier New"/>
              </a:rPr>
              <a:t>:/</a:t>
            </a:r>
            <a:r>
              <a:rPr lang="es-ES" b="1" spc="-6" dirty="0" err="1">
                <a:latin typeface="Courier New"/>
                <a:cs typeface="Courier New"/>
              </a:rPr>
              <a:t>FileStore</a:t>
            </a:r>
            <a:r>
              <a:rPr lang="es-ES" b="1" spc="-6" dirty="0">
                <a:latin typeface="Courier New"/>
                <a:cs typeface="Courier New"/>
              </a:rPr>
              <a:t>/</a:t>
            </a:r>
            <a:r>
              <a:rPr lang="es-ES" b="1" spc="-6" dirty="0" err="1">
                <a:latin typeface="Courier New"/>
                <a:cs typeface="Courier New"/>
              </a:rPr>
              <a:t>shared_uploads</a:t>
            </a:r>
            <a:r>
              <a:rPr lang="es-ES" b="1" spc="-6" dirty="0">
                <a:latin typeface="Courier New"/>
                <a:cs typeface="Courier New"/>
              </a:rPr>
              <a:t>/edurf.cld@gmail.com/quijote-1.txt</a:t>
            </a:r>
            <a:r>
              <a:rPr lang="es-ES" sz="1800" b="1" spc="-6" dirty="0">
                <a:latin typeface="Courier New"/>
                <a:cs typeface="Courier New"/>
              </a:rPr>
              <a:t>'</a:t>
            </a:r>
            <a:endParaRPr lang="es-ES" b="1" spc="-6" dirty="0">
              <a:latin typeface="Courier New"/>
              <a:cs typeface="Courier New"/>
            </a:endParaRPr>
          </a:p>
          <a:p>
            <a:pPr marL="107322">
              <a:lnSpc>
                <a:spcPct val="150000"/>
              </a:lnSpc>
              <a:spcBef>
                <a:spcPts val="195"/>
              </a:spcBef>
            </a:pPr>
            <a:r>
              <a:rPr b="1" spc="-6" dirty="0" err="1">
                <a:latin typeface="Courier New"/>
                <a:cs typeface="Courier New"/>
              </a:rPr>
              <a:t>lineas</a:t>
            </a:r>
            <a:r>
              <a:rPr b="1" spc="6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12" dirty="0">
                <a:latin typeface="Courier New"/>
                <a:cs typeface="Courier New"/>
              </a:rPr>
              <a:t> </a:t>
            </a:r>
            <a:r>
              <a:rPr b="1" spc="-6" dirty="0" err="1">
                <a:latin typeface="Courier New"/>
                <a:cs typeface="Courier New"/>
              </a:rPr>
              <a:t>sc.textFile</a:t>
            </a:r>
            <a:r>
              <a:rPr b="1" spc="-6" dirty="0">
                <a:latin typeface="Courier New"/>
                <a:cs typeface="Courier New"/>
              </a:rPr>
              <a:t>(</a:t>
            </a:r>
            <a:r>
              <a:rPr lang="es-ES" b="1" spc="-6" dirty="0" err="1">
                <a:latin typeface="Courier New"/>
                <a:cs typeface="Courier New"/>
              </a:rPr>
              <a:t>file</a:t>
            </a:r>
            <a:r>
              <a:rPr b="1" dirty="0"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  <a:p>
            <a:pPr marL="107322" marR="806794">
              <a:lnSpc>
                <a:spcPct val="150000"/>
              </a:lnSpc>
              <a:spcBef>
                <a:spcPts val="12"/>
              </a:spcBef>
            </a:pPr>
            <a:r>
              <a:rPr b="1" spc="-6" dirty="0">
                <a:latin typeface="Courier New"/>
                <a:cs typeface="Courier New"/>
              </a:rPr>
              <a:t>long_lineas</a:t>
            </a:r>
            <a:r>
              <a:rPr b="1" spc="18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6" dirty="0">
                <a:latin typeface="Courier New"/>
                <a:cs typeface="Courier New"/>
              </a:rPr>
              <a:t> </a:t>
            </a:r>
            <a:r>
              <a:rPr b="1" spc="-6" dirty="0">
                <a:latin typeface="Courier New"/>
                <a:cs typeface="Courier New"/>
              </a:rPr>
              <a:t>lineas.map(lambda</a:t>
            </a:r>
            <a:r>
              <a:rPr b="1" spc="6" dirty="0">
                <a:latin typeface="Courier New"/>
                <a:cs typeface="Courier New"/>
              </a:rPr>
              <a:t> </a:t>
            </a:r>
            <a:r>
              <a:rPr b="1" spc="-6" dirty="0">
                <a:latin typeface="Courier New"/>
                <a:cs typeface="Courier New"/>
              </a:rPr>
              <a:t>elemento:</a:t>
            </a:r>
            <a:r>
              <a:rPr b="1" spc="30" dirty="0">
                <a:latin typeface="Courier New"/>
                <a:cs typeface="Courier New"/>
              </a:rPr>
              <a:t> </a:t>
            </a:r>
            <a:r>
              <a:rPr b="1" spc="-6" dirty="0" err="1">
                <a:latin typeface="Courier New"/>
                <a:cs typeface="Courier New"/>
              </a:rPr>
              <a:t>len</a:t>
            </a:r>
            <a:r>
              <a:rPr b="1" spc="-6" dirty="0">
                <a:latin typeface="Courier New"/>
                <a:cs typeface="Courier New"/>
              </a:rPr>
              <a:t>(</a:t>
            </a:r>
            <a:r>
              <a:rPr b="1" spc="-6" dirty="0" err="1">
                <a:latin typeface="Courier New"/>
                <a:cs typeface="Courier New"/>
              </a:rPr>
              <a:t>elemento</a:t>
            </a:r>
            <a:r>
              <a:rPr b="1" spc="-6" dirty="0">
                <a:latin typeface="Courier New"/>
                <a:cs typeface="Courier New"/>
              </a:rPr>
              <a:t>))</a:t>
            </a:r>
            <a:endParaRPr lang="es-ES" b="1" spc="-6" dirty="0">
              <a:latin typeface="Courier New"/>
              <a:cs typeface="Courier New"/>
            </a:endParaRPr>
          </a:p>
          <a:p>
            <a:pPr marL="107322" marR="806794">
              <a:lnSpc>
                <a:spcPct val="150000"/>
              </a:lnSpc>
              <a:spcBef>
                <a:spcPts val="12"/>
              </a:spcBef>
            </a:pPr>
            <a:r>
              <a:rPr lang="es-ES" b="1" spc="-6" dirty="0" err="1">
                <a:latin typeface="Courier New"/>
                <a:cs typeface="Courier New"/>
              </a:rPr>
              <a:t>long_lineas.persist</a:t>
            </a:r>
            <a:r>
              <a:rPr lang="es-ES" b="1" spc="-6" dirty="0">
                <a:latin typeface="Courier New"/>
                <a:cs typeface="Courier New"/>
              </a:rPr>
              <a:t>(</a:t>
            </a:r>
            <a:r>
              <a:rPr lang="es-ES" dirty="0" err="1"/>
              <a:t>StorageLevel.MEMORY_ONLY</a:t>
            </a:r>
            <a:r>
              <a:rPr lang="es-ES" dirty="0"/>
              <a:t>) </a:t>
            </a:r>
            <a:r>
              <a:rPr lang="es-ES" dirty="0">
                <a:solidFill>
                  <a:srgbClr val="00B050"/>
                </a:solidFill>
              </a:rPr>
              <a:t>				</a:t>
            </a:r>
          </a:p>
          <a:p>
            <a:pPr marL="107322" marR="806794">
              <a:lnSpc>
                <a:spcPct val="150000"/>
              </a:lnSpc>
              <a:spcBef>
                <a:spcPts val="12"/>
              </a:spcBef>
            </a:pPr>
            <a:endParaRPr lang="es-ES" b="1" spc="-6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07322" marR="806794">
              <a:lnSpc>
                <a:spcPct val="150000"/>
              </a:lnSpc>
              <a:spcBef>
                <a:spcPts val="12"/>
              </a:spcBef>
            </a:pPr>
            <a:r>
              <a:rPr lang="es-ES" b="1" spc="-6" dirty="0">
                <a:latin typeface="Courier New"/>
                <a:cs typeface="Courier New"/>
              </a:rPr>
              <a:t>p</a:t>
            </a:r>
            <a:r>
              <a:rPr b="1" spc="-6" dirty="0" err="1">
                <a:latin typeface="Courier New"/>
                <a:cs typeface="Courier New"/>
              </a:rPr>
              <a:t>rint</a:t>
            </a:r>
            <a:r>
              <a:rPr lang="es-ES" b="1" spc="24" dirty="0">
                <a:latin typeface="Courier New"/>
                <a:cs typeface="Courier New"/>
              </a:rPr>
              <a:t>(</a:t>
            </a:r>
            <a:r>
              <a:rPr b="1" spc="-6" dirty="0" err="1">
                <a:latin typeface="Courier New"/>
                <a:cs typeface="Courier New"/>
              </a:rPr>
              <a:t>long_lineas.reduce</a:t>
            </a:r>
            <a:r>
              <a:rPr b="1" spc="-6" dirty="0">
                <a:latin typeface="Courier New"/>
                <a:cs typeface="Courier New"/>
              </a:rPr>
              <a:t>(lambda</a:t>
            </a:r>
            <a:r>
              <a:rPr b="1" spc="18" dirty="0">
                <a:latin typeface="Courier New"/>
                <a:cs typeface="Courier New"/>
              </a:rPr>
              <a:t> </a:t>
            </a:r>
            <a:r>
              <a:rPr b="1" spc="-6" dirty="0">
                <a:latin typeface="Courier New"/>
                <a:cs typeface="Courier New"/>
              </a:rPr>
              <a:t>elem1,elem2:</a:t>
            </a:r>
            <a:r>
              <a:rPr b="1" spc="12" dirty="0">
                <a:latin typeface="Courier New"/>
                <a:cs typeface="Courier New"/>
              </a:rPr>
              <a:t> </a:t>
            </a:r>
            <a:r>
              <a:rPr b="1" spc="-6" dirty="0">
                <a:latin typeface="Courier New"/>
                <a:cs typeface="Courier New"/>
              </a:rPr>
              <a:t>elem1</a:t>
            </a:r>
            <a:r>
              <a:rPr b="1" spc="24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+</a:t>
            </a:r>
            <a:r>
              <a:rPr b="1" spc="18" dirty="0">
                <a:latin typeface="Courier New"/>
                <a:cs typeface="Courier New"/>
              </a:rPr>
              <a:t> </a:t>
            </a:r>
            <a:r>
              <a:rPr b="1" spc="-6" dirty="0">
                <a:latin typeface="Courier New"/>
                <a:cs typeface="Courier New"/>
              </a:rPr>
              <a:t>elem2)</a:t>
            </a:r>
            <a:r>
              <a:rPr lang="es-ES" b="1" spc="-6" dirty="0"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4" name="5 Rectángulo">
            <a:extLst>
              <a:ext uri="{FF2B5EF4-FFF2-40B4-BE49-F238E27FC236}">
                <a16:creationId xmlns:a16="http://schemas.microsoft.com/office/drawing/2014/main" id="{78B9616F-AC95-E6CA-C288-FD9C1AA08534}"/>
              </a:ext>
            </a:extLst>
          </p:cNvPr>
          <p:cNvSpPr/>
          <p:nvPr/>
        </p:nvSpPr>
        <p:spPr>
          <a:xfrm>
            <a:off x="-1" y="158724"/>
            <a:ext cx="5835899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600" b="1" dirty="0" err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Persist</a:t>
            </a:r>
            <a:r>
              <a:rPr lang="es-ES" sz="36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(</a:t>
            </a:r>
            <a:r>
              <a:rPr lang="es-ES" sz="3600" b="1" dirty="0" err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StorageLevel</a:t>
            </a:r>
            <a:r>
              <a:rPr lang="es-ES" sz="36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.&lt;&gt;)</a:t>
            </a:r>
          </a:p>
        </p:txBody>
      </p:sp>
    </p:spTree>
    <p:extLst>
      <p:ext uri="{BB962C8B-B14F-4D97-AF65-F5344CB8AC3E}">
        <p14:creationId xmlns:p14="http://schemas.microsoft.com/office/powerpoint/2010/main" val="366688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B0C0CA-7B2D-305D-4FFF-E57AE9836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9044C2A8-BEDD-EE4F-4E46-A87458237DF9}"/>
              </a:ext>
            </a:extLst>
          </p:cNvPr>
          <p:cNvSpPr txBox="1"/>
          <p:nvPr/>
        </p:nvSpPr>
        <p:spPr>
          <a:xfrm>
            <a:off x="260314" y="1158856"/>
            <a:ext cx="10215634" cy="2542434"/>
          </a:xfrm>
          <a:prstGeom prst="rect">
            <a:avLst/>
          </a:prstGeom>
        </p:spPr>
        <p:txBody>
          <a:bodyPr vert="horz" wrap="square" lIns="0" tIns="120086" rIns="0" bIns="0" rtlCol="0">
            <a:spAutoFit/>
          </a:bodyPr>
          <a:lstStyle/>
          <a:p>
            <a:pPr marL="393265" marR="986916" indent="-378255" algn="just"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Es un “atajo” para el nivel de persistencia por defecto (MEMORY_ONLY):  </a:t>
            </a:r>
            <a:r>
              <a:rPr lang="es-ES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rdd.cache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marR="6004" indent="-378255" algn="just"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Tanto con “cache()” como con “</a:t>
            </a:r>
            <a:r>
              <a:rPr lang="es-ES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persist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()”  es necesario usar una acción posterior para ejecutarlas</a:t>
            </a:r>
          </a:p>
          <a:p>
            <a:pPr marL="393265" marR="6004" indent="-378255" algn="just"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Spark monitorea automáticamente todas las llamadas de </a:t>
            </a:r>
            <a:r>
              <a:rPr lang="es-ES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persist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() y cache() que realiza (consola Spark -&gt; Storage)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E9EFF050-3EA8-EE96-42B9-249DD7A8F124}"/>
              </a:ext>
            </a:extLst>
          </p:cNvPr>
          <p:cNvSpPr txBox="1"/>
          <p:nvPr/>
        </p:nvSpPr>
        <p:spPr>
          <a:xfrm>
            <a:off x="255224" y="4074173"/>
            <a:ext cx="10358510" cy="3094761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lnSpc>
                <a:spcPct val="150000"/>
              </a:lnSpc>
              <a:spcBef>
                <a:spcPts val="195"/>
              </a:spcBef>
            </a:pPr>
            <a:r>
              <a:rPr lang="es-ES" sz="1891" b="1" spc="-6" dirty="0">
                <a:latin typeface="Courier New"/>
                <a:cs typeface="Courier New"/>
              </a:rPr>
              <a:t>file = '</a:t>
            </a:r>
            <a:r>
              <a:rPr lang="es-ES" sz="1891" b="1" spc="-6" dirty="0" err="1">
                <a:latin typeface="Courier New"/>
                <a:cs typeface="Courier New"/>
              </a:rPr>
              <a:t>dbfs</a:t>
            </a:r>
            <a:r>
              <a:rPr lang="es-ES" sz="1891" b="1" spc="-6" dirty="0">
                <a:latin typeface="Courier New"/>
                <a:cs typeface="Courier New"/>
              </a:rPr>
              <a:t>:/</a:t>
            </a:r>
            <a:r>
              <a:rPr lang="es-ES" sz="1891" b="1" spc="-6" dirty="0" err="1">
                <a:latin typeface="Courier New"/>
                <a:cs typeface="Courier New"/>
              </a:rPr>
              <a:t>FileStore</a:t>
            </a:r>
            <a:r>
              <a:rPr lang="es-ES" sz="1891" b="1" spc="-6" dirty="0">
                <a:latin typeface="Courier New"/>
                <a:cs typeface="Courier New"/>
              </a:rPr>
              <a:t>/</a:t>
            </a:r>
            <a:r>
              <a:rPr lang="es-ES" sz="1891" b="1" spc="-6" dirty="0" err="1">
                <a:latin typeface="Courier New"/>
                <a:cs typeface="Courier New"/>
              </a:rPr>
              <a:t>shared_uploads</a:t>
            </a:r>
            <a:r>
              <a:rPr lang="es-ES" sz="1891" b="1" spc="-6" dirty="0">
                <a:latin typeface="Courier New"/>
                <a:cs typeface="Courier New"/>
              </a:rPr>
              <a:t>/edurf.cld@gmail.com/quijote-1.txt' </a:t>
            </a:r>
          </a:p>
          <a:p>
            <a:pPr marL="107322">
              <a:lnSpc>
                <a:spcPct val="150000"/>
              </a:lnSpc>
              <a:spcBef>
                <a:spcPts val="195"/>
              </a:spcBef>
            </a:pPr>
            <a:r>
              <a:rPr sz="1891" b="1" spc="-6" dirty="0" err="1">
                <a:latin typeface="Courier New"/>
                <a:cs typeface="Courier New"/>
              </a:rPr>
              <a:t>lineas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 err="1">
                <a:latin typeface="Courier New"/>
                <a:cs typeface="Courier New"/>
              </a:rPr>
              <a:t>sc.textFile</a:t>
            </a:r>
            <a:r>
              <a:rPr sz="1891" b="1" spc="-6" dirty="0">
                <a:latin typeface="Courier New"/>
                <a:cs typeface="Courier New"/>
              </a:rPr>
              <a:t>(</a:t>
            </a:r>
            <a:r>
              <a:rPr lang="es-ES" sz="1891" b="1" spc="-6" dirty="0" err="1">
                <a:latin typeface="Courier New"/>
                <a:cs typeface="Courier New"/>
              </a:rPr>
              <a:t>file</a:t>
            </a:r>
            <a:r>
              <a:rPr sz="1891" b="1" dirty="0">
                <a:latin typeface="Courier New"/>
                <a:cs typeface="Courier New"/>
              </a:rPr>
              <a:t>)</a:t>
            </a:r>
            <a:endParaRPr sz="1891" dirty="0">
              <a:latin typeface="Courier New"/>
              <a:cs typeface="Courier New"/>
            </a:endParaRPr>
          </a:p>
          <a:p>
            <a:pPr marL="107322" marR="806794">
              <a:lnSpc>
                <a:spcPct val="150000"/>
              </a:lnSpc>
              <a:spcBef>
                <a:spcPts val="12"/>
              </a:spcBef>
            </a:pPr>
            <a:r>
              <a:rPr sz="1891" b="1" spc="-6" dirty="0">
                <a:latin typeface="Courier New"/>
                <a:cs typeface="Courier New"/>
              </a:rPr>
              <a:t>long_lineas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spc="-6" dirty="0" err="1">
                <a:latin typeface="Courier New"/>
                <a:cs typeface="Courier New"/>
              </a:rPr>
              <a:t>lineas</a:t>
            </a:r>
            <a:r>
              <a:rPr sz="1891" b="1" spc="-6" dirty="0">
                <a:latin typeface="Courier New"/>
                <a:cs typeface="Courier New"/>
              </a:rPr>
              <a:t>.</a:t>
            </a:r>
            <a:r>
              <a:rPr lang="es-ES" sz="1891" b="1" spc="-6" dirty="0" err="1">
                <a:latin typeface="Courier New"/>
                <a:cs typeface="Courier New"/>
              </a:rPr>
              <a:t>flatM</a:t>
            </a:r>
            <a:r>
              <a:rPr sz="1891" b="1" spc="-6" dirty="0">
                <a:latin typeface="Courier New"/>
                <a:cs typeface="Courier New"/>
              </a:rPr>
              <a:t>ap(lambda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elemento:</a:t>
            </a:r>
            <a:r>
              <a:rPr sz="1891" b="1" spc="30" dirty="0">
                <a:latin typeface="Courier New"/>
                <a:cs typeface="Courier New"/>
              </a:rPr>
              <a:t> </a:t>
            </a:r>
            <a:r>
              <a:rPr lang="es-ES" sz="1891" b="1" spc="-6" dirty="0" err="1">
                <a:latin typeface="Courier New"/>
                <a:cs typeface="Courier New"/>
              </a:rPr>
              <a:t>elemento.split</a:t>
            </a:r>
            <a:r>
              <a:rPr lang="es-ES" sz="1891" b="1" spc="-6" dirty="0">
                <a:latin typeface="Courier New"/>
                <a:cs typeface="Courier New"/>
              </a:rPr>
              <a:t>())</a:t>
            </a:r>
          </a:p>
          <a:p>
            <a:pPr marL="107322" marR="806794">
              <a:lnSpc>
                <a:spcPct val="150000"/>
              </a:lnSpc>
              <a:spcBef>
                <a:spcPts val="12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long_lineas.cache</a:t>
            </a:r>
            <a:r>
              <a:rPr lang="es-ES" sz="1891" b="1" spc="-6" dirty="0">
                <a:latin typeface="Courier New"/>
                <a:cs typeface="Courier New"/>
              </a:rPr>
              <a:t>(</a:t>
            </a:r>
            <a:r>
              <a:rPr lang="es-ES" sz="2000" dirty="0"/>
              <a:t>) </a:t>
            </a:r>
          </a:p>
          <a:p>
            <a:pPr marL="107322" marR="806794">
              <a:lnSpc>
                <a:spcPct val="150000"/>
              </a:lnSpc>
              <a:spcBef>
                <a:spcPts val="12"/>
              </a:spcBef>
            </a:pPr>
            <a:r>
              <a:rPr sz="1891" b="1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endParaRPr lang="es-ES" sz="1891" b="1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07322" marR="806794">
              <a:lnSpc>
                <a:spcPct val="150000"/>
              </a:lnSpc>
              <a:spcBef>
                <a:spcPts val="12"/>
              </a:spcBef>
            </a:pPr>
            <a:r>
              <a:rPr lang="es-ES" sz="1891" b="1" spc="-6" dirty="0">
                <a:latin typeface="Courier New"/>
                <a:cs typeface="Courier New"/>
              </a:rPr>
              <a:t>p</a:t>
            </a:r>
            <a:r>
              <a:rPr sz="1891" b="1" spc="-6" dirty="0" err="1">
                <a:latin typeface="Courier New"/>
                <a:cs typeface="Courier New"/>
              </a:rPr>
              <a:t>rint</a:t>
            </a:r>
            <a:r>
              <a:rPr lang="es-ES" sz="1891" b="1" spc="24" dirty="0">
                <a:latin typeface="Courier New"/>
                <a:cs typeface="Courier New"/>
              </a:rPr>
              <a:t>(</a:t>
            </a:r>
            <a:r>
              <a:rPr sz="1891" b="1" spc="-6" dirty="0" err="1">
                <a:latin typeface="Courier New"/>
                <a:cs typeface="Courier New"/>
              </a:rPr>
              <a:t>long_lineas</a:t>
            </a:r>
            <a:r>
              <a:rPr sz="1891" b="1" spc="-6" dirty="0">
                <a:latin typeface="Courier New"/>
                <a:cs typeface="Courier New"/>
              </a:rPr>
              <a:t>.</a:t>
            </a:r>
            <a:r>
              <a:rPr lang="es-ES" sz="1891" b="1" spc="-6" dirty="0" err="1">
                <a:latin typeface="Courier New"/>
                <a:cs typeface="Courier New"/>
              </a:rPr>
              <a:t>count</a:t>
            </a:r>
            <a:r>
              <a:rPr sz="1891" b="1" spc="-6" dirty="0">
                <a:latin typeface="Courier New"/>
                <a:cs typeface="Courier New"/>
              </a:rPr>
              <a:t>(</a:t>
            </a:r>
            <a:r>
              <a:rPr lang="es-ES" sz="1891" b="1" spc="-6" dirty="0">
                <a:latin typeface="Courier New"/>
                <a:cs typeface="Courier New"/>
              </a:rPr>
              <a:t>)</a:t>
            </a:r>
            <a:endParaRPr sz="1891" dirty="0">
              <a:latin typeface="Courier New"/>
              <a:cs typeface="Courier New"/>
            </a:endParaRPr>
          </a:p>
        </p:txBody>
      </p:sp>
      <p:sp>
        <p:nvSpPr>
          <p:cNvPr id="8" name="5 Rectángulo">
            <a:extLst>
              <a:ext uri="{FF2B5EF4-FFF2-40B4-BE49-F238E27FC236}">
                <a16:creationId xmlns:a16="http://schemas.microsoft.com/office/drawing/2014/main" id="{4ABAA827-0A9A-E490-0D18-099EF40F8540}"/>
              </a:ext>
            </a:extLst>
          </p:cNvPr>
          <p:cNvSpPr/>
          <p:nvPr/>
        </p:nvSpPr>
        <p:spPr>
          <a:xfrm>
            <a:off x="-1" y="158724"/>
            <a:ext cx="2127251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6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Cache()</a:t>
            </a:r>
          </a:p>
        </p:txBody>
      </p:sp>
    </p:spTree>
    <p:extLst>
      <p:ext uri="{BB962C8B-B14F-4D97-AF65-F5344CB8AC3E}">
        <p14:creationId xmlns:p14="http://schemas.microsoft.com/office/powerpoint/2010/main" val="359558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807700" cy="7747000"/>
          </a:xfrm>
          <a:custGeom>
            <a:avLst/>
            <a:gdLst/>
            <a:ahLst/>
            <a:cxnLst/>
            <a:rect l="l" t="t" r="r" b="b"/>
            <a:pathLst>
              <a:path w="10807700" h="7747000">
                <a:moveTo>
                  <a:pt x="10807699" y="7746999"/>
                </a:moveTo>
                <a:lnTo>
                  <a:pt x="0" y="7746999"/>
                </a:lnTo>
                <a:lnTo>
                  <a:pt x="0" y="0"/>
                </a:lnTo>
                <a:lnTo>
                  <a:pt x="10807699" y="0"/>
                </a:lnTo>
                <a:lnTo>
                  <a:pt x="10807699" y="7746999"/>
                </a:lnTo>
                <a:close/>
              </a:path>
            </a:pathLst>
          </a:custGeom>
          <a:solidFill>
            <a:srgbClr val="318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50" y="6350"/>
            <a:ext cx="10800080" cy="7731125"/>
          </a:xfrm>
          <a:custGeom>
            <a:avLst/>
            <a:gdLst/>
            <a:ahLst/>
            <a:cxnLst/>
            <a:rect l="l" t="t" r="r" b="b"/>
            <a:pathLst>
              <a:path w="10800080" h="7731125">
                <a:moveTo>
                  <a:pt x="10800002" y="7730857"/>
                </a:moveTo>
                <a:lnTo>
                  <a:pt x="0" y="7730857"/>
                </a:lnTo>
                <a:lnTo>
                  <a:pt x="0" y="0"/>
                </a:lnTo>
                <a:lnTo>
                  <a:pt x="10800002" y="0"/>
                </a:lnTo>
                <a:lnTo>
                  <a:pt x="10800002" y="7730857"/>
                </a:lnTo>
                <a:close/>
              </a:path>
            </a:pathLst>
          </a:custGeom>
          <a:ln w="12699">
            <a:solidFill>
              <a:srgbClr val="1C1C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9314" y="335997"/>
            <a:ext cx="378621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sz="4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9DDAEB2-F929-1392-EB39-5AE84AC8C7EB}"/>
              </a:ext>
            </a:extLst>
          </p:cNvPr>
          <p:cNvSpPr txBox="1"/>
          <p:nvPr/>
        </p:nvSpPr>
        <p:spPr>
          <a:xfrm>
            <a:off x="651322" y="1366763"/>
            <a:ext cx="9136789" cy="50270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5305" indent="-523240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endParaRPr lang="es-ES" sz="3200" b="1" spc="-5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35305" indent="-523240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Dataframe: operaciones de agregación</a:t>
            </a:r>
          </a:p>
          <a:p>
            <a:pPr marL="535305" indent="-523240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endParaRPr lang="es-ES" sz="3200" b="1" spc="-5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35305" indent="-523240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Consideraciones sobre rendimiento RDDs: particiones</a:t>
            </a:r>
          </a:p>
          <a:p>
            <a:pPr marL="535305" indent="-523240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endParaRPr lang="es-ES" sz="3200" b="1" spc="-5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35305" indent="-523240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Consideraciones sobre rendimiento RDDs: persistencia</a:t>
            </a:r>
          </a:p>
          <a:p>
            <a:pPr marL="535305" indent="-523240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endParaRPr lang="es-E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35305" indent="-523240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Aplicación </a:t>
            </a:r>
            <a:r>
              <a:rPr lang="es-ES" sz="3200" b="1" spc="-5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PySpark</a:t>
            </a: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funcionamiento</a:t>
            </a:r>
            <a:endParaRPr lang="es-E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6805" y="1929284"/>
            <a:ext cx="8294089" cy="23518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algn="ctr">
              <a:lnSpc>
                <a:spcPct val="150000"/>
              </a:lnSpc>
              <a:tabLst>
                <a:tab pos="535305" algn="l"/>
                <a:tab pos="535940" algn="l"/>
              </a:tabLst>
            </a:pPr>
            <a:r>
              <a:rPr lang="es-MX" sz="5400" spc="-5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4. Aplicación </a:t>
            </a:r>
            <a:r>
              <a:rPr lang="es-MX" sz="5400" spc="-5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PySpark</a:t>
            </a:r>
            <a:r>
              <a:rPr lang="es-MX" sz="5400" spc="-5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: funcionamiento</a:t>
            </a:r>
            <a:endParaRPr lang="es-MX" sz="5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0" y="833835"/>
            <a:ext cx="0" cy="8656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10">
              <a:lnSpc>
                <a:spcPts val="2470"/>
              </a:lnSpc>
            </a:pPr>
            <a:r>
              <a:rPr dirty="0"/>
              <a:t>Máster</a:t>
            </a:r>
            <a:r>
              <a:rPr spc="-6" dirty="0"/>
              <a:t> en</a:t>
            </a:r>
            <a:r>
              <a:rPr dirty="0"/>
              <a:t> </a:t>
            </a:r>
            <a:r>
              <a:rPr spc="-6" dirty="0"/>
              <a:t>Big</a:t>
            </a:r>
            <a:r>
              <a:rPr spc="-12" dirty="0"/>
              <a:t> </a:t>
            </a:r>
            <a:r>
              <a:rPr spc="-6" dirty="0"/>
              <a:t>Data</a:t>
            </a:r>
            <a:r>
              <a:rPr dirty="0"/>
              <a:t> y </a:t>
            </a:r>
            <a:r>
              <a:rPr spc="-6" dirty="0"/>
              <a:t>Data</a:t>
            </a:r>
            <a:r>
              <a:rPr dirty="0"/>
              <a:t> </a:t>
            </a:r>
            <a:r>
              <a:rPr spc="-6" dirty="0"/>
              <a:t>Science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0" y="833835"/>
            <a:ext cx="0" cy="4809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10">
              <a:lnSpc>
                <a:spcPts val="2470"/>
              </a:lnSpc>
            </a:pPr>
            <a:r>
              <a:rPr spc="-6" dirty="0"/>
              <a:t>Ecosistema</a:t>
            </a:r>
            <a:r>
              <a:rPr spc="-35" dirty="0"/>
              <a:t> </a:t>
            </a:r>
            <a:r>
              <a:rPr spc="-6" dirty="0"/>
              <a:t>Spark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0" y="833835"/>
            <a:ext cx="0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531">
              <a:lnSpc>
                <a:spcPts val="2470"/>
              </a:lnSpc>
            </a:pPr>
            <a:r>
              <a:rPr spc="-6" dirty="0"/>
              <a:t>55</a:t>
            </a:r>
          </a:p>
        </p:txBody>
      </p:sp>
      <p:sp>
        <p:nvSpPr>
          <p:cNvPr id="9" name="5 Rectángulo">
            <a:extLst>
              <a:ext uri="{FF2B5EF4-FFF2-40B4-BE49-F238E27FC236}">
                <a16:creationId xmlns:a16="http://schemas.microsoft.com/office/drawing/2014/main" id="{33C25239-AEB9-A6D1-79E5-853776D36F79}"/>
              </a:ext>
            </a:extLst>
          </p:cNvPr>
          <p:cNvSpPr/>
          <p:nvPr/>
        </p:nvSpPr>
        <p:spPr>
          <a:xfrm>
            <a:off x="0" y="187504"/>
            <a:ext cx="8572199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6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Aplicación PYSPARK: funcionamiento</a:t>
            </a:r>
          </a:p>
        </p:txBody>
      </p:sp>
      <p:sp>
        <p:nvSpPr>
          <p:cNvPr id="10" name="CuadroTexto 33">
            <a:extLst>
              <a:ext uri="{FF2B5EF4-FFF2-40B4-BE49-F238E27FC236}">
                <a16:creationId xmlns:a16="http://schemas.microsoft.com/office/drawing/2014/main" id="{E007BA88-FFCA-473F-AC7A-D796D5692C46}"/>
              </a:ext>
            </a:extLst>
          </p:cNvPr>
          <p:cNvSpPr txBox="1"/>
          <p:nvPr/>
        </p:nvSpPr>
        <p:spPr>
          <a:xfrm>
            <a:off x="182836" y="1209204"/>
            <a:ext cx="1061882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600" dirty="0"/>
              <a:t>Spark es un </a:t>
            </a:r>
            <a:r>
              <a:rPr lang="es-ES" sz="2600" b="1" dirty="0"/>
              <a:t>motor de procesamiento de datos distribuido </a:t>
            </a:r>
            <a:r>
              <a:rPr lang="es-ES" sz="2600" dirty="0"/>
              <a:t>con sus componentes trabajando en colaboración en un </a:t>
            </a:r>
            <a:r>
              <a:rPr lang="es-ES" sz="2600" b="1" dirty="0"/>
              <a:t>clúster de máquinas</a:t>
            </a:r>
            <a:r>
              <a:rPr lang="es-ES" sz="2600" dirty="0"/>
              <a:t>. </a:t>
            </a:r>
          </a:p>
          <a:p>
            <a:pPr marL="393265" indent="-378255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600" dirty="0"/>
              <a:t>Estos componentes trabajan juntos y se comunican. Hay un nodo maestro </a:t>
            </a:r>
            <a:r>
              <a:rPr lang="es-ES" sz="2600" b="1" dirty="0"/>
              <a:t>DRIVER </a:t>
            </a:r>
            <a:r>
              <a:rPr lang="es-ES" sz="2600" dirty="0"/>
              <a:t>y  uno o más nodos esclavos </a:t>
            </a:r>
            <a:r>
              <a:rPr lang="es-ES" sz="2600" b="1" dirty="0"/>
              <a:t>WORKERS</a:t>
            </a:r>
            <a:r>
              <a:rPr lang="es-ES" sz="2600" dirty="0"/>
              <a:t> (dependiendo modo despliegue).</a:t>
            </a:r>
          </a:p>
          <a:p>
            <a:pPr marL="393265" indent="-378255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600" dirty="0"/>
              <a:t>A alto nivel una </a:t>
            </a:r>
            <a:r>
              <a:rPr lang="es-ES" sz="2600" b="1" dirty="0"/>
              <a:t>aplicación Spark</a:t>
            </a:r>
            <a:r>
              <a:rPr lang="es-ES" sz="2600" dirty="0"/>
              <a:t> consiste en </a:t>
            </a:r>
            <a:r>
              <a:rPr lang="es-ES" sz="2600" b="1" dirty="0"/>
              <a:t>un programa controlador (Spark driver o Driver Program) </a:t>
            </a:r>
            <a:r>
              <a:rPr lang="es-ES" sz="2600" dirty="0"/>
              <a:t>que es responsable de orquestar las operaciones paralelas en el clúster de Spark.</a:t>
            </a:r>
          </a:p>
          <a:p>
            <a:pPr marL="393265" indent="-378255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600" dirty="0"/>
              <a:t>El controlador (Driver Program) contiene la función ‘main ()’ con el código que queremos ejecutar. En este código se debe crear la </a:t>
            </a:r>
            <a:r>
              <a:rPr lang="es-ES" sz="2600" dirty="0" err="1"/>
              <a:t>SparkSession</a:t>
            </a:r>
            <a:r>
              <a:rPr lang="es-ES" sz="2600" dirty="0"/>
              <a:t> (</a:t>
            </a:r>
            <a:r>
              <a:rPr lang="es-ES" sz="2600" dirty="0" err="1"/>
              <a:t>SparkContext</a:t>
            </a:r>
            <a:r>
              <a:rPr lang="es-ES" sz="2600" dirty="0"/>
              <a:t>). </a:t>
            </a:r>
          </a:p>
          <a:p>
            <a:pPr marL="393265" indent="-378255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600" dirty="0"/>
              <a:t>El controlador accede a los componentes del clúster (workers y el gestor del clúster) a través de una </a:t>
            </a:r>
            <a:r>
              <a:rPr lang="es-ES" sz="2600" dirty="0" err="1"/>
              <a:t>SparkSession</a:t>
            </a:r>
            <a:r>
              <a:rPr lang="es-ES" sz="2600" dirty="0"/>
              <a:t> (</a:t>
            </a:r>
            <a:r>
              <a:rPr lang="es-ES" sz="2600" dirty="0" err="1"/>
              <a:t>SparkContext</a:t>
            </a:r>
            <a:r>
              <a:rPr lang="es-ES" sz="2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56968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0" y="833835"/>
            <a:ext cx="0" cy="8656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10">
              <a:lnSpc>
                <a:spcPts val="2470"/>
              </a:lnSpc>
            </a:pPr>
            <a:r>
              <a:rPr dirty="0"/>
              <a:t>Máster</a:t>
            </a:r>
            <a:r>
              <a:rPr spc="-6" dirty="0"/>
              <a:t> en</a:t>
            </a:r>
            <a:r>
              <a:rPr dirty="0"/>
              <a:t> </a:t>
            </a:r>
            <a:r>
              <a:rPr spc="-6" dirty="0"/>
              <a:t>Big</a:t>
            </a:r>
            <a:r>
              <a:rPr spc="-12" dirty="0"/>
              <a:t> </a:t>
            </a:r>
            <a:r>
              <a:rPr spc="-6" dirty="0"/>
              <a:t>Data</a:t>
            </a:r>
            <a:r>
              <a:rPr dirty="0"/>
              <a:t> y </a:t>
            </a:r>
            <a:r>
              <a:rPr spc="-6" dirty="0"/>
              <a:t>Data</a:t>
            </a:r>
            <a:r>
              <a:rPr dirty="0"/>
              <a:t> </a:t>
            </a:r>
            <a:r>
              <a:rPr spc="-6" dirty="0"/>
              <a:t>Science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0" y="833835"/>
            <a:ext cx="0" cy="4809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10">
              <a:lnSpc>
                <a:spcPts val="2470"/>
              </a:lnSpc>
            </a:pPr>
            <a:r>
              <a:rPr spc="-6" dirty="0"/>
              <a:t>Ecosistema</a:t>
            </a:r>
            <a:r>
              <a:rPr spc="-35" dirty="0"/>
              <a:t> </a:t>
            </a:r>
            <a:r>
              <a:rPr spc="-6" dirty="0"/>
              <a:t>Spark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0" y="833835"/>
            <a:ext cx="0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531">
              <a:lnSpc>
                <a:spcPts val="2470"/>
              </a:lnSpc>
            </a:pPr>
            <a:r>
              <a:rPr spc="-6" dirty="0"/>
              <a:t>55</a:t>
            </a:r>
          </a:p>
        </p:txBody>
      </p:sp>
      <p:grpSp>
        <p:nvGrpSpPr>
          <p:cNvPr id="14" name="13 Grupo"/>
          <p:cNvGrpSpPr/>
          <p:nvPr/>
        </p:nvGrpSpPr>
        <p:grpSpPr>
          <a:xfrm>
            <a:off x="1484313" y="287338"/>
            <a:ext cx="7839075" cy="7172325"/>
            <a:chOff x="1484313" y="287338"/>
            <a:chExt cx="7839075" cy="7172325"/>
          </a:xfrm>
        </p:grpSpPr>
        <p:pic>
          <p:nvPicPr>
            <p:cNvPr id="8192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84313" y="287338"/>
              <a:ext cx="7839075" cy="7172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12 Abrir llave"/>
            <p:cNvSpPr/>
            <p:nvPr/>
          </p:nvSpPr>
          <p:spPr>
            <a:xfrm>
              <a:off x="1689074" y="4087814"/>
              <a:ext cx="428628" cy="928694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4 Rectángulo redondeado"/>
            <p:cNvSpPr/>
            <p:nvPr/>
          </p:nvSpPr>
          <p:spPr>
            <a:xfrm>
              <a:off x="2046264" y="3373434"/>
              <a:ext cx="4786346" cy="510778"/>
            </a:xfrm>
            <a:prstGeom prst="roundRect">
              <a:avLst/>
            </a:prstGeom>
            <a:solidFill>
              <a:srgbClr val="FFC000">
                <a:alpha val="29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l"/>
              <a:endParaRPr lang="es-ES" sz="2400" b="1" spc="105" dirty="0" err="1">
                <a:solidFill>
                  <a:srgbClr val="0F4890"/>
                </a:solidFill>
                <a:latin typeface="Montserrat" pitchFamily="2" charset="77"/>
                <a:cs typeface="Poppins" pitchFamily="2" charset="77"/>
              </a:endParaRPr>
            </a:p>
          </p:txBody>
        </p:sp>
        <p:sp>
          <p:nvSpPr>
            <p:cNvPr id="18" name="17 Abrir llave"/>
            <p:cNvSpPr/>
            <p:nvPr/>
          </p:nvSpPr>
          <p:spPr>
            <a:xfrm rot="10800000">
              <a:off x="4475156" y="4087814"/>
              <a:ext cx="428628" cy="928694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object 11"/>
            <p:cNvSpPr txBox="1"/>
            <p:nvPr/>
          </p:nvSpPr>
          <p:spPr>
            <a:xfrm>
              <a:off x="6118230" y="1658922"/>
              <a:ext cx="1357322" cy="341774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3000"/>
              </a:schemeClr>
            </a:solidFill>
            <a:ln>
              <a:solidFill>
                <a:schemeClr val="accent1"/>
              </a:solidFill>
            </a:ln>
          </p:spPr>
          <p:txBody>
            <a:bodyPr vert="horz" wrap="square" lIns="0" tIns="24017" rIns="0" bIns="0" rtlCol="0">
              <a:spAutoFit/>
            </a:bodyPr>
            <a:lstStyle/>
            <a:p>
              <a:pPr marL="102069" marR="174118" algn="ctr">
                <a:lnSpc>
                  <a:spcPct val="97100"/>
                </a:lnSpc>
                <a:spcBef>
                  <a:spcPts val="189"/>
                </a:spcBef>
              </a:pPr>
              <a:r>
                <a:rPr lang="es-ES" sz="2127" spc="-6" dirty="0">
                  <a:latin typeface="Arial MT"/>
                  <a:cs typeface="Arial MT"/>
                </a:rPr>
                <a:t>“</a:t>
              </a:r>
              <a:r>
                <a:rPr lang="es-ES" sz="2127" spc="-6" dirty="0" err="1">
                  <a:latin typeface="Arial MT"/>
                  <a:cs typeface="Arial MT"/>
                </a:rPr>
                <a:t>main</a:t>
              </a:r>
              <a:r>
                <a:rPr lang="es-ES" sz="2127" spc="-6" dirty="0">
                  <a:latin typeface="Arial MT"/>
                  <a:cs typeface="Arial MT"/>
                </a:rPr>
                <a:t>”</a:t>
              </a:r>
              <a:endParaRPr sz="2127" dirty="0">
                <a:latin typeface="Arial MT"/>
                <a:cs typeface="Arial MT"/>
              </a:endParaRPr>
            </a:p>
          </p:txBody>
        </p:sp>
        <p:sp>
          <p:nvSpPr>
            <p:cNvPr id="20" name="object 12"/>
            <p:cNvSpPr/>
            <p:nvPr/>
          </p:nvSpPr>
          <p:spPr>
            <a:xfrm rot="17568690">
              <a:off x="4725476" y="1424175"/>
              <a:ext cx="928119" cy="1469626"/>
            </a:xfrm>
            <a:custGeom>
              <a:avLst/>
              <a:gdLst/>
              <a:ahLst/>
              <a:cxnLst/>
              <a:rect l="l" t="t" r="r" b="b"/>
              <a:pathLst>
                <a:path w="826135" h="541655">
                  <a:moveTo>
                    <a:pt x="756816" y="508064"/>
                  </a:moveTo>
                  <a:lnTo>
                    <a:pt x="741172" y="532129"/>
                  </a:lnTo>
                  <a:lnTo>
                    <a:pt x="825881" y="541654"/>
                  </a:lnTo>
                  <a:lnTo>
                    <a:pt x="810192" y="514984"/>
                  </a:lnTo>
                  <a:lnTo>
                    <a:pt x="767461" y="514984"/>
                  </a:lnTo>
                  <a:lnTo>
                    <a:pt x="756816" y="508064"/>
                  </a:lnTo>
                  <a:close/>
                </a:path>
                <a:path w="826135" h="541655">
                  <a:moveTo>
                    <a:pt x="767128" y="492202"/>
                  </a:moveTo>
                  <a:lnTo>
                    <a:pt x="756816" y="508064"/>
                  </a:lnTo>
                  <a:lnTo>
                    <a:pt x="767461" y="514984"/>
                  </a:lnTo>
                  <a:lnTo>
                    <a:pt x="777748" y="499109"/>
                  </a:lnTo>
                  <a:lnTo>
                    <a:pt x="767128" y="492202"/>
                  </a:lnTo>
                  <a:close/>
                </a:path>
                <a:path w="826135" h="541655">
                  <a:moveTo>
                    <a:pt x="782701" y="468248"/>
                  </a:moveTo>
                  <a:lnTo>
                    <a:pt x="767128" y="492202"/>
                  </a:lnTo>
                  <a:lnTo>
                    <a:pt x="777748" y="499109"/>
                  </a:lnTo>
                  <a:lnTo>
                    <a:pt x="767461" y="514984"/>
                  </a:lnTo>
                  <a:lnTo>
                    <a:pt x="810192" y="514984"/>
                  </a:lnTo>
                  <a:lnTo>
                    <a:pt x="782701" y="468248"/>
                  </a:lnTo>
                  <a:close/>
                </a:path>
                <a:path w="826135" h="541655">
                  <a:moveTo>
                    <a:pt x="10414" y="0"/>
                  </a:moveTo>
                  <a:lnTo>
                    <a:pt x="0" y="16001"/>
                  </a:lnTo>
                  <a:lnTo>
                    <a:pt x="756816" y="508064"/>
                  </a:lnTo>
                  <a:lnTo>
                    <a:pt x="767128" y="492202"/>
                  </a:lnTo>
                  <a:lnTo>
                    <a:pt x="1041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21" name="object 11"/>
            <p:cNvSpPr txBox="1"/>
            <p:nvPr/>
          </p:nvSpPr>
          <p:spPr>
            <a:xfrm>
              <a:off x="5046660" y="4214335"/>
              <a:ext cx="3286148" cy="659297"/>
            </a:xfrm>
            <a:prstGeom prst="rect">
              <a:avLst/>
            </a:prstGeom>
            <a:solidFill>
              <a:srgbClr val="FFC000">
                <a:alpha val="17000"/>
              </a:srgbClr>
            </a:solidFill>
            <a:ln>
              <a:solidFill>
                <a:schemeClr val="accent1"/>
              </a:solidFill>
            </a:ln>
          </p:spPr>
          <p:txBody>
            <a:bodyPr vert="horz" wrap="square" lIns="0" tIns="24017" rIns="0" bIns="0" rtlCol="0">
              <a:spAutoFit/>
            </a:bodyPr>
            <a:lstStyle/>
            <a:p>
              <a:pPr marL="102069" marR="174118" algn="ctr">
                <a:lnSpc>
                  <a:spcPct val="97100"/>
                </a:lnSpc>
                <a:spcBef>
                  <a:spcPts val="189"/>
                </a:spcBef>
              </a:pPr>
              <a:r>
                <a:rPr lang="es-ES" sz="2127" spc="-6" dirty="0">
                  <a:latin typeface="Arial MT"/>
                  <a:cs typeface="Arial MT"/>
                </a:rPr>
                <a:t>Se crea la “</a:t>
              </a:r>
              <a:r>
                <a:rPr lang="es-ES" sz="2127" spc="-6" dirty="0" err="1">
                  <a:latin typeface="Arial MT"/>
                  <a:cs typeface="Arial MT"/>
                </a:rPr>
                <a:t>SparkSession</a:t>
              </a:r>
              <a:r>
                <a:rPr lang="es-ES" sz="2127" spc="-6" dirty="0">
                  <a:latin typeface="Arial MT"/>
                  <a:cs typeface="Arial MT"/>
                </a:rPr>
                <a:t>”</a:t>
              </a:r>
              <a:endParaRPr sz="2127" dirty="0">
                <a:latin typeface="Arial MT"/>
                <a:cs typeface="Arial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968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0" y="833835"/>
            <a:ext cx="0" cy="8656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10">
              <a:lnSpc>
                <a:spcPts val="2470"/>
              </a:lnSpc>
            </a:pPr>
            <a:r>
              <a:rPr dirty="0"/>
              <a:t>Máster</a:t>
            </a:r>
            <a:r>
              <a:rPr spc="-6" dirty="0"/>
              <a:t> en</a:t>
            </a:r>
            <a:r>
              <a:rPr dirty="0"/>
              <a:t> </a:t>
            </a:r>
            <a:r>
              <a:rPr spc="-6" dirty="0"/>
              <a:t>Big</a:t>
            </a:r>
            <a:r>
              <a:rPr spc="-12" dirty="0"/>
              <a:t> </a:t>
            </a:r>
            <a:r>
              <a:rPr spc="-6" dirty="0"/>
              <a:t>Data</a:t>
            </a:r>
            <a:r>
              <a:rPr dirty="0"/>
              <a:t> y </a:t>
            </a:r>
            <a:r>
              <a:rPr spc="-6" dirty="0"/>
              <a:t>Data</a:t>
            </a:r>
            <a:r>
              <a:rPr dirty="0"/>
              <a:t> </a:t>
            </a:r>
            <a:r>
              <a:rPr spc="-6" dirty="0"/>
              <a:t>Science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0" y="833835"/>
            <a:ext cx="0" cy="4809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10">
              <a:lnSpc>
                <a:spcPts val="2470"/>
              </a:lnSpc>
            </a:pPr>
            <a:r>
              <a:rPr spc="-6" dirty="0"/>
              <a:t>Ecosistema</a:t>
            </a:r>
            <a:r>
              <a:rPr spc="-35" dirty="0"/>
              <a:t> </a:t>
            </a:r>
            <a:r>
              <a:rPr spc="-6" dirty="0"/>
              <a:t>Spark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0" y="833835"/>
            <a:ext cx="0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531">
              <a:lnSpc>
                <a:spcPts val="2470"/>
              </a:lnSpc>
            </a:pPr>
            <a:r>
              <a:rPr spc="-6" dirty="0"/>
              <a:t>55</a:t>
            </a:r>
          </a:p>
        </p:txBody>
      </p:sp>
      <p:sp>
        <p:nvSpPr>
          <p:cNvPr id="9" name="5 Rectángulo">
            <a:extLst>
              <a:ext uri="{FF2B5EF4-FFF2-40B4-BE49-F238E27FC236}">
                <a16:creationId xmlns:a16="http://schemas.microsoft.com/office/drawing/2014/main" id="{33C25239-AEB9-A6D1-79E5-853776D36F79}"/>
              </a:ext>
            </a:extLst>
          </p:cNvPr>
          <p:cNvSpPr/>
          <p:nvPr/>
        </p:nvSpPr>
        <p:spPr>
          <a:xfrm>
            <a:off x="0" y="87286"/>
            <a:ext cx="8332808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40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SPARK Funcionamiento interno</a:t>
            </a:r>
          </a:p>
        </p:txBody>
      </p:sp>
      <p:pic>
        <p:nvPicPr>
          <p:cNvPr id="3076" name="Picture 4" descr="Observatorio BI &amp; Analytics: Despliegue de Aplicaciones Spa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0512" y="4230690"/>
            <a:ext cx="7358114" cy="3433787"/>
          </a:xfrm>
          <a:prstGeom prst="rect">
            <a:avLst/>
          </a:prstGeom>
          <a:noFill/>
        </p:spPr>
      </p:pic>
      <p:sp>
        <p:nvSpPr>
          <p:cNvPr id="2" name="CuadroTexto 33">
            <a:extLst>
              <a:ext uri="{FF2B5EF4-FFF2-40B4-BE49-F238E27FC236}">
                <a16:creationId xmlns:a16="http://schemas.microsoft.com/office/drawing/2014/main" id="{40D20593-505F-EE07-91B7-620925858A8D}"/>
              </a:ext>
            </a:extLst>
          </p:cNvPr>
          <p:cNvSpPr txBox="1"/>
          <p:nvPr/>
        </p:nvSpPr>
        <p:spPr>
          <a:xfrm>
            <a:off x="75258" y="1011178"/>
            <a:ext cx="106188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El controlador (Driver program) crea la sesión (contexto) , hace petición de recursos al clúster manager y declara las operaciones sobre los datos utilizando transformaciones y acciones de RDD: crea el grafo DAG y distribuye su ejecución como tareas (Task) a los workers.</a:t>
            </a:r>
          </a:p>
          <a:p>
            <a:pPr marL="393265" indent="-378255" algn="just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El clúster manager (gestor de recursos) maneja y asigna recursos del clúster. Coordina las diferentes etapas del trabajo. Spark admite varios (YARN,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Mesos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pPr marL="393265" indent="-378255" algn="just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Los workers son donde las tareas se ejecutan realmente. Tienen los recursos y la conectividad de red requeridos para ejecutar las operaciones solicitadas en los RDD.</a:t>
            </a:r>
          </a:p>
        </p:txBody>
      </p:sp>
    </p:spTree>
    <p:extLst>
      <p:ext uri="{BB962C8B-B14F-4D97-AF65-F5344CB8AC3E}">
        <p14:creationId xmlns:p14="http://schemas.microsoft.com/office/powerpoint/2010/main" val="556968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0" y="833835"/>
            <a:ext cx="0" cy="8656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10">
              <a:lnSpc>
                <a:spcPts val="2470"/>
              </a:lnSpc>
            </a:pPr>
            <a:r>
              <a:rPr dirty="0"/>
              <a:t>Máster</a:t>
            </a:r>
            <a:r>
              <a:rPr spc="-6" dirty="0"/>
              <a:t> en</a:t>
            </a:r>
            <a:r>
              <a:rPr dirty="0"/>
              <a:t> </a:t>
            </a:r>
            <a:r>
              <a:rPr spc="-6" dirty="0"/>
              <a:t>Big</a:t>
            </a:r>
            <a:r>
              <a:rPr spc="-12" dirty="0"/>
              <a:t> </a:t>
            </a:r>
            <a:r>
              <a:rPr spc="-6" dirty="0"/>
              <a:t>Data</a:t>
            </a:r>
            <a:r>
              <a:rPr dirty="0"/>
              <a:t> y </a:t>
            </a:r>
            <a:r>
              <a:rPr spc="-6" dirty="0"/>
              <a:t>Data</a:t>
            </a:r>
            <a:r>
              <a:rPr dirty="0"/>
              <a:t> </a:t>
            </a:r>
            <a:r>
              <a:rPr spc="-6" dirty="0"/>
              <a:t>Science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0" y="833835"/>
            <a:ext cx="0" cy="4809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10">
              <a:lnSpc>
                <a:spcPts val="2470"/>
              </a:lnSpc>
            </a:pPr>
            <a:r>
              <a:rPr spc="-6" dirty="0"/>
              <a:t>Ecosistema</a:t>
            </a:r>
            <a:r>
              <a:rPr spc="-35" dirty="0"/>
              <a:t> </a:t>
            </a:r>
            <a:r>
              <a:rPr spc="-6" dirty="0"/>
              <a:t>Spark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0" y="833835"/>
            <a:ext cx="0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531">
              <a:lnSpc>
                <a:spcPts val="2470"/>
              </a:lnSpc>
            </a:pPr>
            <a:r>
              <a:rPr spc="-6" dirty="0"/>
              <a:t>55</a:t>
            </a:r>
          </a:p>
        </p:txBody>
      </p:sp>
      <p:sp>
        <p:nvSpPr>
          <p:cNvPr id="9" name="5 Rectángulo">
            <a:extLst>
              <a:ext uri="{FF2B5EF4-FFF2-40B4-BE49-F238E27FC236}">
                <a16:creationId xmlns:a16="http://schemas.microsoft.com/office/drawing/2014/main" id="{33C25239-AEB9-A6D1-79E5-853776D36F79}"/>
              </a:ext>
            </a:extLst>
          </p:cNvPr>
          <p:cNvSpPr/>
          <p:nvPr/>
        </p:nvSpPr>
        <p:spPr>
          <a:xfrm>
            <a:off x="0" y="230162"/>
            <a:ext cx="5761040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40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Gestores de recursos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7636" y="3159120"/>
            <a:ext cx="74199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uadroTexto 33">
            <a:extLst>
              <a:ext uri="{FF2B5EF4-FFF2-40B4-BE49-F238E27FC236}">
                <a16:creationId xmlns:a16="http://schemas.microsoft.com/office/drawing/2014/main" id="{E007BA88-FFCA-473F-AC7A-D796D5692C46}"/>
              </a:ext>
            </a:extLst>
          </p:cNvPr>
          <p:cNvSpPr txBox="1"/>
          <p:nvPr/>
        </p:nvSpPr>
        <p:spPr>
          <a:xfrm>
            <a:off x="260314" y="1230294"/>
            <a:ext cx="105473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800" dirty="0"/>
              <a:t>Spark admite varios gestores de recursos, entre ellos un gestor de recursos autónomo integrado (</a:t>
            </a:r>
            <a:r>
              <a:rPr lang="es-ES" sz="2800" dirty="0" err="1"/>
              <a:t>Standalone</a:t>
            </a:r>
            <a:r>
              <a:rPr lang="es-ES" sz="2800" dirty="0"/>
              <a:t> </a:t>
            </a:r>
            <a:r>
              <a:rPr lang="es-ES" sz="2800" dirty="0" err="1"/>
              <a:t>Sheduler</a:t>
            </a:r>
            <a:r>
              <a:rPr lang="es-ES" sz="2800" dirty="0"/>
              <a:t>), Apache Hadoop YARN y Apache </a:t>
            </a:r>
            <a:r>
              <a:rPr lang="es-ES" sz="2800" dirty="0" err="1"/>
              <a:t>Mesos</a:t>
            </a:r>
            <a:r>
              <a:rPr lang="es-ES" sz="2800" dirty="0"/>
              <a:t>.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556968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0" y="833835"/>
            <a:ext cx="0" cy="8656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10">
              <a:lnSpc>
                <a:spcPts val="2470"/>
              </a:lnSpc>
            </a:pPr>
            <a:r>
              <a:rPr dirty="0"/>
              <a:t>Máster</a:t>
            </a:r>
            <a:r>
              <a:rPr spc="-6" dirty="0"/>
              <a:t> en</a:t>
            </a:r>
            <a:r>
              <a:rPr dirty="0"/>
              <a:t> </a:t>
            </a:r>
            <a:r>
              <a:rPr spc="-6" dirty="0"/>
              <a:t>Big</a:t>
            </a:r>
            <a:r>
              <a:rPr spc="-12" dirty="0"/>
              <a:t> </a:t>
            </a:r>
            <a:r>
              <a:rPr spc="-6" dirty="0"/>
              <a:t>Data</a:t>
            </a:r>
            <a:r>
              <a:rPr dirty="0"/>
              <a:t> y </a:t>
            </a:r>
            <a:r>
              <a:rPr spc="-6" dirty="0"/>
              <a:t>Data</a:t>
            </a:r>
            <a:r>
              <a:rPr dirty="0"/>
              <a:t> </a:t>
            </a:r>
            <a:r>
              <a:rPr spc="-6" dirty="0"/>
              <a:t>Science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0" y="833835"/>
            <a:ext cx="0" cy="4809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10">
              <a:lnSpc>
                <a:spcPts val="2470"/>
              </a:lnSpc>
            </a:pPr>
            <a:r>
              <a:rPr spc="-6" dirty="0"/>
              <a:t>Ecosistema</a:t>
            </a:r>
            <a:r>
              <a:rPr spc="-35" dirty="0"/>
              <a:t> </a:t>
            </a:r>
            <a:r>
              <a:rPr spc="-6" dirty="0"/>
              <a:t>Spark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0" y="833835"/>
            <a:ext cx="0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531">
              <a:lnSpc>
                <a:spcPts val="2470"/>
              </a:lnSpc>
            </a:pPr>
            <a:r>
              <a:rPr spc="-6" dirty="0"/>
              <a:t>55</a:t>
            </a:r>
          </a:p>
        </p:txBody>
      </p:sp>
      <p:sp>
        <p:nvSpPr>
          <p:cNvPr id="9" name="5 Rectángulo">
            <a:extLst>
              <a:ext uri="{FF2B5EF4-FFF2-40B4-BE49-F238E27FC236}">
                <a16:creationId xmlns:a16="http://schemas.microsoft.com/office/drawing/2014/main" id="{33C25239-AEB9-A6D1-79E5-853776D36F79}"/>
              </a:ext>
            </a:extLst>
          </p:cNvPr>
          <p:cNvSpPr/>
          <p:nvPr/>
        </p:nvSpPr>
        <p:spPr>
          <a:xfrm>
            <a:off x="0" y="158724"/>
            <a:ext cx="8475684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40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SPARK: Reparto de tareas (Task)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6132" y="2373302"/>
            <a:ext cx="8558765" cy="4616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uadroTexto 33">
            <a:extLst>
              <a:ext uri="{FF2B5EF4-FFF2-40B4-BE49-F238E27FC236}">
                <a16:creationId xmlns:a16="http://schemas.microsoft.com/office/drawing/2014/main" id="{E007BA88-FFCA-473F-AC7A-D796D5692C46}"/>
              </a:ext>
            </a:extLst>
          </p:cNvPr>
          <p:cNvSpPr txBox="1"/>
          <p:nvPr/>
        </p:nvSpPr>
        <p:spPr>
          <a:xfrm>
            <a:off x="188876" y="1087418"/>
            <a:ext cx="104500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800" dirty="0"/>
              <a:t>Las tareas se asignan a los “executors” (procesos en los nodos “workers”)</a:t>
            </a:r>
          </a:p>
        </p:txBody>
      </p:sp>
    </p:spTree>
    <p:extLst>
      <p:ext uri="{BB962C8B-B14F-4D97-AF65-F5344CB8AC3E}">
        <p14:creationId xmlns:p14="http://schemas.microsoft.com/office/powerpoint/2010/main" val="556968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0" y="833835"/>
            <a:ext cx="0" cy="8656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10">
              <a:lnSpc>
                <a:spcPts val="2470"/>
              </a:lnSpc>
            </a:pPr>
            <a:r>
              <a:rPr dirty="0"/>
              <a:t>Máster</a:t>
            </a:r>
            <a:r>
              <a:rPr spc="-6" dirty="0"/>
              <a:t> en</a:t>
            </a:r>
            <a:r>
              <a:rPr dirty="0"/>
              <a:t> </a:t>
            </a:r>
            <a:r>
              <a:rPr spc="-6" dirty="0"/>
              <a:t>Big</a:t>
            </a:r>
            <a:r>
              <a:rPr spc="-12" dirty="0"/>
              <a:t> </a:t>
            </a:r>
            <a:r>
              <a:rPr spc="-6" dirty="0"/>
              <a:t>Data</a:t>
            </a:r>
            <a:r>
              <a:rPr dirty="0"/>
              <a:t> y </a:t>
            </a:r>
            <a:r>
              <a:rPr spc="-6" dirty="0"/>
              <a:t>Data</a:t>
            </a:r>
            <a:r>
              <a:rPr dirty="0"/>
              <a:t> </a:t>
            </a:r>
            <a:r>
              <a:rPr spc="-6" dirty="0"/>
              <a:t>Science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0" y="833835"/>
            <a:ext cx="0" cy="4809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10">
              <a:lnSpc>
                <a:spcPts val="2470"/>
              </a:lnSpc>
            </a:pPr>
            <a:r>
              <a:rPr spc="-6" dirty="0"/>
              <a:t>Ecosistema</a:t>
            </a:r>
            <a:r>
              <a:rPr spc="-35" dirty="0"/>
              <a:t> </a:t>
            </a:r>
            <a:r>
              <a:rPr spc="-6" dirty="0"/>
              <a:t>Spark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0" y="833835"/>
            <a:ext cx="0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531">
              <a:lnSpc>
                <a:spcPts val="2470"/>
              </a:lnSpc>
            </a:pPr>
            <a:r>
              <a:rPr spc="-6" dirty="0"/>
              <a:t>55</a:t>
            </a:r>
          </a:p>
        </p:txBody>
      </p:sp>
      <p:grpSp>
        <p:nvGrpSpPr>
          <p:cNvPr id="2" name="10 Grupo"/>
          <p:cNvGrpSpPr/>
          <p:nvPr/>
        </p:nvGrpSpPr>
        <p:grpSpPr>
          <a:xfrm>
            <a:off x="1046163" y="534988"/>
            <a:ext cx="8715375" cy="6677025"/>
            <a:chOff x="1046163" y="534988"/>
            <a:chExt cx="8715375" cy="6677025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46163" y="534988"/>
              <a:ext cx="8715375" cy="667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9 Rectángulo redondeado"/>
            <p:cNvSpPr/>
            <p:nvPr/>
          </p:nvSpPr>
          <p:spPr>
            <a:xfrm>
              <a:off x="1189008" y="730228"/>
              <a:ext cx="1000132" cy="500066"/>
            </a:xfrm>
            <a:prstGeom prst="roundRect">
              <a:avLst/>
            </a:prstGeom>
            <a:solidFill>
              <a:srgbClr val="061121"/>
            </a:solidFill>
          </p:spPr>
          <p:txBody>
            <a:bodyPr rtlCol="0" anchor="ctr">
              <a:spAutoFit/>
            </a:bodyPr>
            <a:lstStyle/>
            <a:p>
              <a:pPr algn="l"/>
              <a:endParaRPr lang="es-ES" sz="2400" b="1" spc="105" dirty="0" err="1">
                <a:solidFill>
                  <a:srgbClr val="0F4890"/>
                </a:solidFill>
                <a:latin typeface="Montserrat" pitchFamily="2" charset="77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968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8270BAE-6BA6-439B-A8E2-44881B6FA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73" y="0"/>
            <a:ext cx="10814473" cy="774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9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6805" y="1641252"/>
            <a:ext cx="8294089" cy="35983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algn="ctr">
              <a:lnSpc>
                <a:spcPct val="150000"/>
              </a:lnSpc>
              <a:tabLst>
                <a:tab pos="535305" algn="l"/>
                <a:tab pos="535940" algn="l"/>
              </a:tabLst>
            </a:pPr>
            <a:r>
              <a:rPr lang="es-MX" sz="5400" spc="-5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1. Dataframe: operaciones de agregación</a:t>
            </a:r>
            <a:endParaRPr lang="es-MX" sz="5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5D0F47-5AB2-3A92-293E-3DB013B292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14" name="CuadroTexto 33">
            <a:extLst>
              <a:ext uri="{FF2B5EF4-FFF2-40B4-BE49-F238E27FC236}">
                <a16:creationId xmlns:a16="http://schemas.microsoft.com/office/drawing/2014/main" id="{E9EA52DB-F7F5-9078-9B5B-86305DF0F18E}"/>
              </a:ext>
            </a:extLst>
          </p:cNvPr>
          <p:cNvSpPr txBox="1"/>
          <p:nvPr/>
        </p:nvSpPr>
        <p:spPr>
          <a:xfrm>
            <a:off x="91276" y="1045041"/>
            <a:ext cx="10450012" cy="6733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Agregar, resumir información es una operación importante y común en el análisis y tratamiento de datos.</a:t>
            </a:r>
          </a:p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PySpark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ofrece las funciones de agregación más comunes dentro de </a:t>
            </a:r>
            <a:r>
              <a:rPr lang="es-E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pyspark.sql.functions</a:t>
            </a:r>
            <a:r>
              <a:rPr lang="es-E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s-ES" sz="2400" dirty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400" dirty="0" err="1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s-ES" sz="2400" dirty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r>
              <a:rPr lang="es-ES" sz="2400" dirty="0" err="1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countDistinct</a:t>
            </a:r>
            <a:r>
              <a:rPr lang="es-ES" sz="2400" dirty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r>
              <a:rPr lang="es-ES" sz="2400" dirty="0" err="1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s-ES" sz="2400" dirty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 sum() …)</a:t>
            </a:r>
          </a:p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Al igual que en SQL, estas funciones se pueden llamar sobre el conjunto completo de datos (Dataframe). Aunque el mayor uso que se le da y mayor provecho es aplicarlo a agrupaciones.</a:t>
            </a:r>
          </a:p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Para formar en un Dataframe agrupaciones por una columna o columnas, utilizamos </a:t>
            </a:r>
            <a:r>
              <a:rPr lang="es-E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groupBy</a:t>
            </a:r>
            <a:r>
              <a:rPr lang="es-E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cols</a:t>
            </a:r>
            <a:r>
              <a:rPr lang="es-E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)”. </a:t>
            </a:r>
            <a:r>
              <a:rPr lang="es-ES" sz="2400" dirty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 más usual es a continuación realizar agregados por grupo: </a:t>
            </a:r>
            <a:r>
              <a:rPr lang="es-E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“.</a:t>
            </a:r>
            <a:r>
              <a:rPr lang="es-E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</a:t>
            </a:r>
            <a:r>
              <a:rPr lang="es-E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()” </a:t>
            </a:r>
            <a:r>
              <a:rPr lang="es-ES" sz="2400" dirty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(facilita alias, varios agregados)</a:t>
            </a: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endParaRPr lang="es-E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5 Rectángulo">
            <a:extLst>
              <a:ext uri="{FF2B5EF4-FFF2-40B4-BE49-F238E27FC236}">
                <a16:creationId xmlns:a16="http://schemas.microsoft.com/office/drawing/2014/main" id="{073F4CAD-30CE-ACF1-867E-F7E43B9B2CC2}"/>
              </a:ext>
            </a:extLst>
          </p:cNvPr>
          <p:cNvSpPr/>
          <p:nvPr/>
        </p:nvSpPr>
        <p:spPr>
          <a:xfrm>
            <a:off x="0" y="230162"/>
            <a:ext cx="4035698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6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270938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649174-D8EA-3B42-5B62-2FE6F52F6D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14" name="CuadroTexto 33">
            <a:extLst>
              <a:ext uri="{FF2B5EF4-FFF2-40B4-BE49-F238E27FC236}">
                <a16:creationId xmlns:a16="http://schemas.microsoft.com/office/drawing/2014/main" id="{E9EA52DB-F7F5-9078-9B5B-86305DF0F18E}"/>
              </a:ext>
            </a:extLst>
          </p:cNvPr>
          <p:cNvSpPr txBox="1"/>
          <p:nvPr/>
        </p:nvSpPr>
        <p:spPr>
          <a:xfrm>
            <a:off x="91276" y="825500"/>
            <a:ext cx="1045001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Número de ventas realizadas por región (o por región y país).</a:t>
            </a:r>
            <a:endParaRPr lang="es-E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D7429D64-5EDF-2B53-DB42-024F07590FA9}"/>
              </a:ext>
            </a:extLst>
          </p:cNvPr>
          <p:cNvSpPr txBox="1"/>
          <p:nvPr/>
        </p:nvSpPr>
        <p:spPr>
          <a:xfrm>
            <a:off x="284452" y="1520359"/>
            <a:ext cx="10238795" cy="1486949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dirty="0">
                <a:latin typeface="Courier New"/>
                <a:cs typeface="Courier New"/>
              </a:rPr>
              <a:t>from </a:t>
            </a:r>
            <a:r>
              <a:rPr lang="en-US" dirty="0" err="1">
                <a:latin typeface="Courier New"/>
                <a:cs typeface="Courier New"/>
              </a:rPr>
              <a:t>pyspark.sql.functions</a:t>
            </a:r>
            <a:r>
              <a:rPr lang="en-US" dirty="0">
                <a:latin typeface="Courier New"/>
                <a:cs typeface="Courier New"/>
              </a:rPr>
              <a:t> import count, </a:t>
            </a:r>
            <a:r>
              <a:rPr lang="en-US" dirty="0" err="1">
                <a:latin typeface="Courier New"/>
                <a:cs typeface="Courier New"/>
              </a:rPr>
              <a:t>countDistinct</a:t>
            </a:r>
            <a:endParaRPr lang="en-US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endParaRPr lang="en-US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n-US" dirty="0" err="1">
                <a:latin typeface="Courier New"/>
                <a:cs typeface="Courier New"/>
              </a:rPr>
              <a:t>sales_df.groupBy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Region','Country</a:t>
            </a:r>
            <a:r>
              <a:rPr lang="en-US" dirty="0">
                <a:latin typeface="Courier New"/>
                <a:cs typeface="Courier New"/>
              </a:rPr>
              <a:t>').</a:t>
            </a:r>
            <a:r>
              <a:rPr lang="en-US" dirty="0" err="1">
                <a:latin typeface="Courier New"/>
                <a:cs typeface="Courier New"/>
              </a:rPr>
              <a:t>agg</a:t>
            </a:r>
            <a:r>
              <a:rPr lang="en-US" dirty="0">
                <a:latin typeface="Courier New"/>
                <a:cs typeface="Courier New"/>
              </a:rPr>
              <a:t>(count('</a:t>
            </a:r>
            <a:r>
              <a:rPr lang="en-US" dirty="0" err="1">
                <a:latin typeface="Courier New"/>
                <a:cs typeface="Courier New"/>
              </a:rPr>
              <a:t>Item_Type</a:t>
            </a:r>
            <a:r>
              <a:rPr lang="en-US" dirty="0">
                <a:latin typeface="Courier New"/>
                <a:cs typeface="Courier New"/>
              </a:rPr>
              <a:t>').alias('</a:t>
            </a:r>
            <a:r>
              <a:rPr lang="en-US" dirty="0" err="1">
                <a:latin typeface="Courier New"/>
                <a:cs typeface="Courier New"/>
              </a:rPr>
              <a:t>NumVentas</a:t>
            </a:r>
            <a:r>
              <a:rPr lang="en-US" dirty="0">
                <a:latin typeface="Courier New"/>
                <a:cs typeface="Courier New"/>
              </a:rPr>
              <a:t>')).</a:t>
            </a:r>
            <a:r>
              <a:rPr lang="en-US" dirty="0" err="1">
                <a:latin typeface="Courier New"/>
                <a:cs typeface="Courier New"/>
              </a:rPr>
              <a:t>orderBy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Region','Country</a:t>
            </a:r>
            <a:r>
              <a:rPr lang="en-US" dirty="0">
                <a:latin typeface="Courier New"/>
                <a:cs typeface="Courier New"/>
              </a:rPr>
              <a:t>').show(10)</a:t>
            </a:r>
          </a:p>
          <a:p>
            <a:pPr marL="107322">
              <a:spcBef>
                <a:spcPts val="195"/>
              </a:spcBef>
            </a:pP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9" name="CuadroTexto 33">
            <a:extLst>
              <a:ext uri="{FF2B5EF4-FFF2-40B4-BE49-F238E27FC236}">
                <a16:creationId xmlns:a16="http://schemas.microsoft.com/office/drawing/2014/main" id="{B2B790E6-85BB-A129-1CFD-869FF15593AA}"/>
              </a:ext>
            </a:extLst>
          </p:cNvPr>
          <p:cNvSpPr txBox="1"/>
          <p:nvPr/>
        </p:nvSpPr>
        <p:spPr>
          <a:xfrm>
            <a:off x="73235" y="3111500"/>
            <a:ext cx="1045001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Ojo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(“*”) contabilizaría también los valores nulos si los hubiera</a:t>
            </a:r>
            <a:endParaRPr lang="es-E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33">
            <a:extLst>
              <a:ext uri="{FF2B5EF4-FFF2-40B4-BE49-F238E27FC236}">
                <a16:creationId xmlns:a16="http://schemas.microsoft.com/office/drawing/2014/main" id="{0C7A0046-8C9C-58B4-0833-C9EAE03AD488}"/>
              </a:ext>
            </a:extLst>
          </p:cNvPr>
          <p:cNvSpPr txBox="1"/>
          <p:nvPr/>
        </p:nvSpPr>
        <p:spPr>
          <a:xfrm>
            <a:off x="19670" y="4046233"/>
            <a:ext cx="1045001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Número de productos distintos (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Item_Type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 vendidos por región (o por región y país).</a:t>
            </a:r>
            <a:endParaRPr lang="es-E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5C22C391-943D-64FA-B712-C2CE7B6F32D5}"/>
              </a:ext>
            </a:extLst>
          </p:cNvPr>
          <p:cNvSpPr txBox="1"/>
          <p:nvPr/>
        </p:nvSpPr>
        <p:spPr>
          <a:xfrm>
            <a:off x="212846" y="4769084"/>
            <a:ext cx="10238795" cy="1486949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dirty="0">
                <a:latin typeface="Courier New"/>
                <a:cs typeface="Courier New"/>
              </a:rPr>
              <a:t># ¿</a:t>
            </a:r>
            <a:r>
              <a:rPr lang="en-US" dirty="0" err="1">
                <a:latin typeface="Courier New"/>
                <a:cs typeface="Courier New"/>
              </a:rPr>
              <a:t>Cuantos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tipos</a:t>
            </a:r>
            <a:r>
              <a:rPr lang="en-US" dirty="0">
                <a:latin typeface="Courier New"/>
                <a:cs typeface="Courier New"/>
              </a:rPr>
              <a:t> de </a:t>
            </a:r>
            <a:r>
              <a:rPr lang="en-US" dirty="0" err="1">
                <a:latin typeface="Courier New"/>
                <a:cs typeface="Courier New"/>
              </a:rPr>
              <a:t>productos</a:t>
            </a:r>
            <a:r>
              <a:rPr lang="en-US" dirty="0">
                <a:latin typeface="Courier New"/>
                <a:cs typeface="Courier New"/>
              </a:rPr>
              <a:t> hay?</a:t>
            </a:r>
          </a:p>
          <a:p>
            <a:pPr marL="107322">
              <a:spcBef>
                <a:spcPts val="195"/>
              </a:spcBef>
            </a:pPr>
            <a:r>
              <a:rPr lang="en-US" dirty="0" err="1">
                <a:latin typeface="Courier New"/>
                <a:cs typeface="Courier New"/>
              </a:rPr>
              <a:t>sales_df.select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Item_Type</a:t>
            </a:r>
            <a:r>
              <a:rPr lang="en-US" dirty="0">
                <a:latin typeface="Courier New"/>
                <a:cs typeface="Courier New"/>
              </a:rPr>
              <a:t>').distinct().show()</a:t>
            </a:r>
          </a:p>
          <a:p>
            <a:pPr marL="107322">
              <a:spcBef>
                <a:spcPts val="195"/>
              </a:spcBef>
            </a:pPr>
            <a:endParaRPr lang="en-US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dirty="0" err="1">
                <a:latin typeface="Courier New"/>
                <a:cs typeface="Courier New"/>
              </a:rPr>
              <a:t>sales_df.groupBy</a:t>
            </a:r>
            <a:r>
              <a:rPr lang="es-ES" dirty="0">
                <a:latin typeface="Courier New"/>
                <a:cs typeface="Courier New"/>
              </a:rPr>
              <a:t>('</a:t>
            </a:r>
            <a:r>
              <a:rPr lang="es-ES" dirty="0" err="1">
                <a:latin typeface="Courier New"/>
                <a:cs typeface="Courier New"/>
              </a:rPr>
              <a:t>Region','Country</a:t>
            </a:r>
            <a:r>
              <a:rPr lang="es-ES" dirty="0">
                <a:latin typeface="Courier New"/>
                <a:cs typeface="Courier New"/>
              </a:rPr>
              <a:t>').</a:t>
            </a:r>
            <a:r>
              <a:rPr lang="es-ES" dirty="0" err="1">
                <a:latin typeface="Courier New"/>
                <a:cs typeface="Courier New"/>
              </a:rPr>
              <a:t>agg</a:t>
            </a:r>
            <a:r>
              <a:rPr lang="es-ES" dirty="0">
                <a:latin typeface="Courier New"/>
                <a:cs typeface="Courier New"/>
              </a:rPr>
              <a:t>(</a:t>
            </a:r>
            <a:r>
              <a:rPr lang="es-ES" dirty="0" err="1">
                <a:latin typeface="Courier New"/>
                <a:cs typeface="Courier New"/>
              </a:rPr>
              <a:t>countDistinct</a:t>
            </a:r>
            <a:r>
              <a:rPr lang="es-ES" dirty="0">
                <a:latin typeface="Courier New"/>
                <a:cs typeface="Courier New"/>
              </a:rPr>
              <a:t>('</a:t>
            </a:r>
            <a:r>
              <a:rPr lang="es-ES" dirty="0" err="1">
                <a:latin typeface="Courier New"/>
                <a:cs typeface="Courier New"/>
              </a:rPr>
              <a:t>Item_Type</a:t>
            </a:r>
            <a:r>
              <a:rPr lang="es-ES" dirty="0">
                <a:latin typeface="Courier New"/>
                <a:cs typeface="Courier New"/>
              </a:rPr>
              <a:t>').alias('</a:t>
            </a:r>
            <a:r>
              <a:rPr lang="es-ES" dirty="0" err="1">
                <a:latin typeface="Courier New"/>
                <a:cs typeface="Courier New"/>
              </a:rPr>
              <a:t>TiposArtículo</a:t>
            </a:r>
            <a:r>
              <a:rPr lang="es-ES" dirty="0">
                <a:latin typeface="Courier New"/>
                <a:cs typeface="Courier New"/>
              </a:rPr>
              <a:t>')).</a:t>
            </a:r>
            <a:r>
              <a:rPr lang="es-ES" dirty="0" err="1">
                <a:latin typeface="Courier New"/>
                <a:cs typeface="Courier New"/>
              </a:rPr>
              <a:t>orderBy</a:t>
            </a:r>
            <a:r>
              <a:rPr lang="es-ES" dirty="0">
                <a:latin typeface="Courier New"/>
                <a:cs typeface="Courier New"/>
              </a:rPr>
              <a:t>('</a:t>
            </a:r>
            <a:r>
              <a:rPr lang="es-ES" dirty="0" err="1">
                <a:latin typeface="Courier New"/>
                <a:cs typeface="Courier New"/>
              </a:rPr>
              <a:t>Region','Country</a:t>
            </a:r>
            <a:r>
              <a:rPr lang="es-ES" dirty="0">
                <a:latin typeface="Courier New"/>
                <a:cs typeface="Courier New"/>
              </a:rPr>
              <a:t>').show(10)</a:t>
            </a:r>
          </a:p>
        </p:txBody>
      </p:sp>
      <p:sp>
        <p:nvSpPr>
          <p:cNvPr id="12" name="CuadroTexto 33">
            <a:extLst>
              <a:ext uri="{FF2B5EF4-FFF2-40B4-BE49-F238E27FC236}">
                <a16:creationId xmlns:a16="http://schemas.microsoft.com/office/drawing/2014/main" id="{685550BF-CA62-4092-8AC1-D75ED5BA99DF}"/>
              </a:ext>
            </a:extLst>
          </p:cNvPr>
          <p:cNvSpPr txBox="1"/>
          <p:nvPr/>
        </p:nvSpPr>
        <p:spPr>
          <a:xfrm>
            <a:off x="68744" y="6576904"/>
            <a:ext cx="1045001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approxCountDistinct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(…):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¿vale la pena siempre valor exacto (Big Data)? </a:t>
            </a:r>
            <a:endParaRPr lang="es-E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5 Rectángulo">
            <a:extLst>
              <a:ext uri="{FF2B5EF4-FFF2-40B4-BE49-F238E27FC236}">
                <a16:creationId xmlns:a16="http://schemas.microsoft.com/office/drawing/2014/main" id="{DD837850-C5AF-6899-8F14-C3D2FC040686}"/>
              </a:ext>
            </a:extLst>
          </p:cNvPr>
          <p:cNvSpPr/>
          <p:nvPr/>
        </p:nvSpPr>
        <p:spPr>
          <a:xfrm>
            <a:off x="89262" y="149880"/>
            <a:ext cx="989042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28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“Sales”, ejemplos de agregación: </a:t>
            </a:r>
            <a:r>
              <a:rPr lang="es-ES" sz="2800" b="1" dirty="0" err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count</a:t>
            </a:r>
            <a:r>
              <a:rPr lang="es-ES" sz="28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(); </a:t>
            </a:r>
            <a:r>
              <a:rPr lang="es-ES" sz="2800" b="1" dirty="0" err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countDistinct</a:t>
            </a:r>
            <a:r>
              <a:rPr lang="es-ES" sz="28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5898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BC0C1E-7188-A764-5484-4E7946E2DF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14" name="CuadroTexto 33">
            <a:extLst>
              <a:ext uri="{FF2B5EF4-FFF2-40B4-BE49-F238E27FC236}">
                <a16:creationId xmlns:a16="http://schemas.microsoft.com/office/drawing/2014/main" id="{E9EA52DB-F7F5-9078-9B5B-86305DF0F18E}"/>
              </a:ext>
            </a:extLst>
          </p:cNvPr>
          <p:cNvSpPr txBox="1"/>
          <p:nvPr/>
        </p:nvSpPr>
        <p:spPr>
          <a:xfrm>
            <a:off x="91276" y="1045041"/>
            <a:ext cx="1045001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Unidades vendidas de cada tipo de producto por región, de mayor a menor unidades:</a:t>
            </a:r>
            <a:endParaRPr lang="es-E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D7429D64-5EDF-2B53-DB42-024F07590FA9}"/>
              </a:ext>
            </a:extLst>
          </p:cNvPr>
          <p:cNvSpPr txBox="1"/>
          <p:nvPr/>
        </p:nvSpPr>
        <p:spPr>
          <a:xfrm>
            <a:off x="284452" y="1804863"/>
            <a:ext cx="10238795" cy="1486949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dirty="0" err="1">
                <a:latin typeface="Courier New"/>
                <a:cs typeface="Courier New"/>
              </a:rPr>
              <a:t>from</a:t>
            </a:r>
            <a:r>
              <a:rPr lang="es-ES" dirty="0">
                <a:latin typeface="Courier New"/>
                <a:cs typeface="Courier New"/>
              </a:rPr>
              <a:t> </a:t>
            </a:r>
            <a:r>
              <a:rPr lang="es-ES" dirty="0" err="1">
                <a:latin typeface="Courier New"/>
                <a:cs typeface="Courier New"/>
              </a:rPr>
              <a:t>pyspark.sql.functions</a:t>
            </a:r>
            <a:r>
              <a:rPr lang="es-ES" dirty="0">
                <a:latin typeface="Courier New"/>
                <a:cs typeface="Courier New"/>
              </a:rPr>
              <a:t> </a:t>
            </a:r>
            <a:r>
              <a:rPr lang="es-ES" dirty="0" err="1">
                <a:latin typeface="Courier New"/>
                <a:cs typeface="Courier New"/>
              </a:rPr>
              <a:t>import</a:t>
            </a:r>
            <a:r>
              <a:rPr lang="es-ES" dirty="0">
                <a:latin typeface="Courier New"/>
                <a:cs typeface="Courier New"/>
              </a:rPr>
              <a:t> sum, </a:t>
            </a:r>
            <a:r>
              <a:rPr lang="es-ES" dirty="0" err="1">
                <a:latin typeface="Courier New"/>
                <a:cs typeface="Courier New"/>
              </a:rPr>
              <a:t>avg</a:t>
            </a:r>
            <a:r>
              <a:rPr lang="es-ES" dirty="0">
                <a:latin typeface="Courier New"/>
                <a:cs typeface="Courier New"/>
              </a:rPr>
              <a:t>, </a:t>
            </a:r>
            <a:r>
              <a:rPr lang="es-ES" dirty="0" err="1">
                <a:latin typeface="Courier New"/>
                <a:cs typeface="Courier New"/>
              </a:rPr>
              <a:t>stddev</a:t>
            </a:r>
            <a:endParaRPr lang="es-ES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endParaRPr lang="es-ES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dirty="0" err="1">
                <a:latin typeface="Courier New"/>
                <a:cs typeface="Courier New"/>
              </a:rPr>
              <a:t>sales_df.groupBy</a:t>
            </a:r>
            <a:r>
              <a:rPr lang="es-ES" dirty="0">
                <a:latin typeface="Courier New"/>
                <a:cs typeface="Courier New"/>
              </a:rPr>
              <a:t>('</a:t>
            </a:r>
            <a:r>
              <a:rPr lang="es-ES" dirty="0" err="1">
                <a:latin typeface="Courier New"/>
                <a:cs typeface="Courier New"/>
              </a:rPr>
              <a:t>Item_Type','Region</a:t>
            </a:r>
            <a:r>
              <a:rPr lang="es-ES" dirty="0">
                <a:latin typeface="Courier New"/>
                <a:cs typeface="Courier New"/>
              </a:rPr>
              <a:t>').</a:t>
            </a:r>
            <a:r>
              <a:rPr lang="es-ES" dirty="0" err="1">
                <a:latin typeface="Courier New"/>
                <a:cs typeface="Courier New"/>
              </a:rPr>
              <a:t>agg</a:t>
            </a:r>
            <a:r>
              <a:rPr lang="es-ES" dirty="0">
                <a:latin typeface="Courier New"/>
                <a:cs typeface="Courier New"/>
              </a:rPr>
              <a:t>(sum('</a:t>
            </a:r>
            <a:r>
              <a:rPr lang="es-ES" dirty="0" err="1">
                <a:latin typeface="Courier New"/>
                <a:cs typeface="Courier New"/>
              </a:rPr>
              <a:t>Units_Sold</a:t>
            </a:r>
            <a:r>
              <a:rPr lang="es-ES" dirty="0">
                <a:latin typeface="Courier New"/>
                <a:cs typeface="Courier New"/>
              </a:rPr>
              <a:t>').alias('</a:t>
            </a:r>
            <a:r>
              <a:rPr lang="es-ES" dirty="0" err="1">
                <a:latin typeface="Courier New"/>
                <a:cs typeface="Courier New"/>
              </a:rPr>
              <a:t>TotalUnidades</a:t>
            </a:r>
            <a:r>
              <a:rPr lang="es-ES" dirty="0">
                <a:latin typeface="Courier New"/>
                <a:cs typeface="Courier New"/>
              </a:rPr>
              <a:t>')).</a:t>
            </a:r>
            <a:r>
              <a:rPr lang="es-ES" dirty="0" err="1">
                <a:latin typeface="Courier New"/>
                <a:cs typeface="Courier New"/>
              </a:rPr>
              <a:t>orderBy</a:t>
            </a:r>
            <a:r>
              <a:rPr lang="es-ES" dirty="0">
                <a:latin typeface="Courier New"/>
                <a:cs typeface="Courier New"/>
              </a:rPr>
              <a:t>(col('</a:t>
            </a:r>
            <a:r>
              <a:rPr lang="es-ES" dirty="0" err="1">
                <a:latin typeface="Courier New"/>
                <a:cs typeface="Courier New"/>
              </a:rPr>
              <a:t>TotalUnidades</a:t>
            </a:r>
            <a:r>
              <a:rPr lang="es-ES" dirty="0">
                <a:latin typeface="Courier New"/>
                <a:cs typeface="Courier New"/>
              </a:rPr>
              <a:t>').</a:t>
            </a:r>
            <a:r>
              <a:rPr lang="es-ES" dirty="0" err="1">
                <a:latin typeface="Courier New"/>
                <a:cs typeface="Courier New"/>
              </a:rPr>
              <a:t>desc</a:t>
            </a:r>
            <a:r>
              <a:rPr lang="es-ES" dirty="0">
                <a:latin typeface="Courier New"/>
                <a:cs typeface="Courier New"/>
              </a:rPr>
              <a:t>()).show(40,truncate=False)</a:t>
            </a:r>
          </a:p>
          <a:p>
            <a:pPr marL="107322">
              <a:spcBef>
                <a:spcPts val="195"/>
              </a:spcBef>
            </a:pP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10" name="CuadroTexto 33">
            <a:extLst>
              <a:ext uri="{FF2B5EF4-FFF2-40B4-BE49-F238E27FC236}">
                <a16:creationId xmlns:a16="http://schemas.microsoft.com/office/drawing/2014/main" id="{0C7A0046-8C9C-58B4-0833-C9EAE03AD488}"/>
              </a:ext>
            </a:extLst>
          </p:cNvPr>
          <p:cNvSpPr txBox="1"/>
          <p:nvPr/>
        </p:nvSpPr>
        <p:spPr>
          <a:xfrm>
            <a:off x="19670" y="3938463"/>
            <a:ext cx="10450012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Media y desviación típica de las unidades vendidas por producto y región, orden descendente media.</a:t>
            </a:r>
            <a:endParaRPr lang="es-E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5C22C391-943D-64FA-B712-C2CE7B6F32D5}"/>
              </a:ext>
            </a:extLst>
          </p:cNvPr>
          <p:cNvSpPr txBox="1"/>
          <p:nvPr/>
        </p:nvSpPr>
        <p:spPr>
          <a:xfrm>
            <a:off x="284451" y="5203798"/>
            <a:ext cx="10238795" cy="1184302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dirty="0" err="1">
                <a:latin typeface="Courier New"/>
                <a:cs typeface="Courier New"/>
              </a:rPr>
              <a:t>sales_df.groupBy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Item_Type','Region</a:t>
            </a:r>
            <a:r>
              <a:rPr lang="en-US" dirty="0">
                <a:latin typeface="Courier New"/>
                <a:cs typeface="Courier New"/>
              </a:rPr>
              <a:t>')</a:t>
            </a:r>
          </a:p>
          <a:p>
            <a:pPr marL="107322">
              <a:spcBef>
                <a:spcPts val="195"/>
              </a:spcBef>
            </a:pP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agg</a:t>
            </a:r>
            <a:r>
              <a:rPr lang="en-US" dirty="0">
                <a:latin typeface="Courier New"/>
                <a:cs typeface="Courier New"/>
              </a:rPr>
              <a:t>(avg('</a:t>
            </a:r>
            <a:r>
              <a:rPr lang="en-US" dirty="0" err="1">
                <a:latin typeface="Courier New"/>
                <a:cs typeface="Courier New"/>
              </a:rPr>
              <a:t>Units_Sold</a:t>
            </a:r>
            <a:r>
              <a:rPr lang="en-US" dirty="0">
                <a:latin typeface="Courier New"/>
                <a:cs typeface="Courier New"/>
              </a:rPr>
              <a:t>').alias('</a:t>
            </a:r>
            <a:r>
              <a:rPr lang="en-US" dirty="0" err="1">
                <a:latin typeface="Courier New"/>
                <a:cs typeface="Courier New"/>
              </a:rPr>
              <a:t>MediaUnidades</a:t>
            </a:r>
            <a:r>
              <a:rPr lang="en-US" dirty="0">
                <a:latin typeface="Courier New"/>
                <a:cs typeface="Courier New"/>
              </a:rPr>
              <a:t>'),</a:t>
            </a:r>
            <a:r>
              <a:rPr lang="en-US" dirty="0" err="1">
                <a:latin typeface="Courier New"/>
                <a:cs typeface="Courier New"/>
              </a:rPr>
              <a:t>stddev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Units_Sold</a:t>
            </a:r>
            <a:r>
              <a:rPr lang="en-US" dirty="0">
                <a:latin typeface="Courier New"/>
                <a:cs typeface="Courier New"/>
              </a:rPr>
              <a:t>').alias('</a:t>
            </a:r>
            <a:r>
              <a:rPr lang="en-US" dirty="0" err="1">
                <a:latin typeface="Courier New"/>
                <a:cs typeface="Courier New"/>
              </a:rPr>
              <a:t>DesvTip</a:t>
            </a:r>
            <a:r>
              <a:rPr lang="en-US" dirty="0">
                <a:latin typeface="Courier New"/>
                <a:cs typeface="Courier New"/>
              </a:rPr>
              <a:t>'))</a:t>
            </a:r>
          </a:p>
          <a:p>
            <a:pPr marL="107322">
              <a:spcBef>
                <a:spcPts val="195"/>
              </a:spcBef>
            </a:pP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orderBy</a:t>
            </a:r>
            <a:r>
              <a:rPr lang="en-US" dirty="0">
                <a:latin typeface="Courier New"/>
                <a:cs typeface="Courier New"/>
              </a:rPr>
              <a:t>(col('</a:t>
            </a:r>
            <a:r>
              <a:rPr lang="en-US" dirty="0" err="1">
                <a:latin typeface="Courier New"/>
                <a:cs typeface="Courier New"/>
              </a:rPr>
              <a:t>MediaUnidades</a:t>
            </a:r>
            <a:r>
              <a:rPr lang="en-US" dirty="0">
                <a:latin typeface="Courier New"/>
                <a:cs typeface="Courier New"/>
              </a:rPr>
              <a:t>').desc()).show(40,truncate=False)</a:t>
            </a: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4" name="5 Rectángulo">
            <a:extLst>
              <a:ext uri="{FF2B5EF4-FFF2-40B4-BE49-F238E27FC236}">
                <a16:creationId xmlns:a16="http://schemas.microsoft.com/office/drawing/2014/main" id="{0715DCAF-33E1-53A5-A2ED-2FC9DCFFE535}"/>
              </a:ext>
            </a:extLst>
          </p:cNvPr>
          <p:cNvSpPr/>
          <p:nvPr/>
        </p:nvSpPr>
        <p:spPr>
          <a:xfrm>
            <a:off x="89262" y="149880"/>
            <a:ext cx="963506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28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“Sales”, ejemplos de agregación: sum(); </a:t>
            </a:r>
            <a:r>
              <a:rPr lang="es-ES" sz="2800" b="1" dirty="0" err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avg</a:t>
            </a:r>
            <a:r>
              <a:rPr lang="es-ES" sz="28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(); </a:t>
            </a:r>
            <a:r>
              <a:rPr lang="es-ES" sz="2800" b="1" dirty="0" err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stddev</a:t>
            </a:r>
            <a:r>
              <a:rPr lang="es-ES" sz="28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8752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656EDA-A4D3-2594-C67D-2F4A8687F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14" name="CuadroTexto 33">
            <a:extLst>
              <a:ext uri="{FF2B5EF4-FFF2-40B4-BE49-F238E27FC236}">
                <a16:creationId xmlns:a16="http://schemas.microsoft.com/office/drawing/2014/main" id="{E9EA52DB-F7F5-9078-9B5B-86305DF0F18E}"/>
              </a:ext>
            </a:extLst>
          </p:cNvPr>
          <p:cNvSpPr txBox="1"/>
          <p:nvPr/>
        </p:nvSpPr>
        <p:spPr>
          <a:xfrm>
            <a:off x="91276" y="1045041"/>
            <a:ext cx="10450012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Podemos seguir indagando con las unidades vendidas de cada tipo de producto por región: pedidos máximos y mínimos.</a:t>
            </a:r>
            <a:endParaRPr lang="es-E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D7429D64-5EDF-2B53-DB42-024F07590FA9}"/>
              </a:ext>
            </a:extLst>
          </p:cNvPr>
          <p:cNvSpPr txBox="1"/>
          <p:nvPr/>
        </p:nvSpPr>
        <p:spPr>
          <a:xfrm>
            <a:off x="284452" y="2233504"/>
            <a:ext cx="10238795" cy="1486949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dirty="0" err="1">
                <a:latin typeface="Courier New"/>
                <a:cs typeface="Courier New"/>
              </a:rPr>
              <a:t>from</a:t>
            </a:r>
            <a:r>
              <a:rPr lang="es-ES" dirty="0">
                <a:latin typeface="Courier New"/>
                <a:cs typeface="Courier New"/>
              </a:rPr>
              <a:t> </a:t>
            </a:r>
            <a:r>
              <a:rPr lang="es-ES" dirty="0" err="1">
                <a:latin typeface="Courier New"/>
                <a:cs typeface="Courier New"/>
              </a:rPr>
              <a:t>pyspark.sql.functions</a:t>
            </a:r>
            <a:r>
              <a:rPr lang="es-ES" dirty="0">
                <a:latin typeface="Courier New"/>
                <a:cs typeface="Courier New"/>
              </a:rPr>
              <a:t> </a:t>
            </a:r>
            <a:r>
              <a:rPr lang="es-ES" dirty="0" err="1">
                <a:latin typeface="Courier New"/>
                <a:cs typeface="Courier New"/>
              </a:rPr>
              <a:t>import</a:t>
            </a:r>
            <a:r>
              <a:rPr lang="es-ES" dirty="0">
                <a:latin typeface="Courier New"/>
                <a:cs typeface="Courier New"/>
              </a:rPr>
              <a:t> </a:t>
            </a:r>
            <a:r>
              <a:rPr lang="es-ES" dirty="0" err="1">
                <a:latin typeface="Courier New"/>
                <a:cs typeface="Courier New"/>
              </a:rPr>
              <a:t>min,max</a:t>
            </a:r>
            <a:endParaRPr lang="es-ES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endParaRPr lang="es-ES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dirty="0" err="1">
                <a:latin typeface="Courier New"/>
                <a:cs typeface="Courier New"/>
              </a:rPr>
              <a:t>sales_df.groupBy</a:t>
            </a:r>
            <a:r>
              <a:rPr lang="es-ES" dirty="0">
                <a:latin typeface="Courier New"/>
                <a:cs typeface="Courier New"/>
              </a:rPr>
              <a:t>('</a:t>
            </a:r>
            <a:r>
              <a:rPr lang="es-ES" dirty="0" err="1">
                <a:latin typeface="Courier New"/>
                <a:cs typeface="Courier New"/>
              </a:rPr>
              <a:t>Item_Type','Region</a:t>
            </a:r>
            <a:r>
              <a:rPr lang="es-ES" dirty="0">
                <a:latin typeface="Courier New"/>
                <a:cs typeface="Courier New"/>
              </a:rPr>
              <a:t>').</a:t>
            </a:r>
            <a:r>
              <a:rPr lang="es-ES" dirty="0" err="1">
                <a:latin typeface="Courier New"/>
                <a:cs typeface="Courier New"/>
              </a:rPr>
              <a:t>agg</a:t>
            </a:r>
            <a:r>
              <a:rPr lang="es-ES" dirty="0">
                <a:latin typeface="Courier New"/>
                <a:cs typeface="Courier New"/>
              </a:rPr>
              <a:t>(</a:t>
            </a:r>
            <a:r>
              <a:rPr lang="es-ES" dirty="0" err="1">
                <a:latin typeface="Courier New"/>
                <a:cs typeface="Courier New"/>
              </a:rPr>
              <a:t>max</a:t>
            </a:r>
            <a:r>
              <a:rPr lang="es-ES" dirty="0">
                <a:latin typeface="Courier New"/>
                <a:cs typeface="Courier New"/>
              </a:rPr>
              <a:t>('</a:t>
            </a:r>
            <a:r>
              <a:rPr lang="es-ES" dirty="0" err="1">
                <a:latin typeface="Courier New"/>
                <a:cs typeface="Courier New"/>
              </a:rPr>
              <a:t>Units_Sold</a:t>
            </a:r>
            <a:r>
              <a:rPr lang="es-ES" dirty="0">
                <a:latin typeface="Courier New"/>
                <a:cs typeface="Courier New"/>
              </a:rPr>
              <a:t>').alias('</a:t>
            </a:r>
            <a:r>
              <a:rPr lang="es-ES" dirty="0" err="1">
                <a:latin typeface="Courier New"/>
                <a:cs typeface="Courier New"/>
              </a:rPr>
              <a:t>PedidoMáximo</a:t>
            </a:r>
            <a:r>
              <a:rPr lang="es-ES" dirty="0">
                <a:latin typeface="Courier New"/>
                <a:cs typeface="Courier New"/>
              </a:rPr>
              <a:t>'),min('</a:t>
            </a:r>
            <a:r>
              <a:rPr lang="es-ES" dirty="0" err="1">
                <a:latin typeface="Courier New"/>
                <a:cs typeface="Courier New"/>
              </a:rPr>
              <a:t>Units_Sold</a:t>
            </a:r>
            <a:r>
              <a:rPr lang="es-ES" dirty="0">
                <a:latin typeface="Courier New"/>
                <a:cs typeface="Courier New"/>
              </a:rPr>
              <a:t>').alias('</a:t>
            </a:r>
            <a:r>
              <a:rPr lang="es-ES" dirty="0" err="1">
                <a:latin typeface="Courier New"/>
                <a:cs typeface="Courier New"/>
              </a:rPr>
              <a:t>PedidoMínimo</a:t>
            </a:r>
            <a:r>
              <a:rPr lang="es-ES" dirty="0">
                <a:latin typeface="Courier New"/>
                <a:cs typeface="Courier New"/>
              </a:rPr>
              <a:t>')).</a:t>
            </a:r>
            <a:r>
              <a:rPr lang="es-ES" dirty="0" err="1">
                <a:latin typeface="Courier New"/>
                <a:cs typeface="Courier New"/>
              </a:rPr>
              <a:t>orderBy</a:t>
            </a:r>
            <a:r>
              <a:rPr lang="es-ES" dirty="0">
                <a:latin typeface="Courier New"/>
                <a:cs typeface="Courier New"/>
              </a:rPr>
              <a:t>(col('</a:t>
            </a:r>
            <a:r>
              <a:rPr lang="es-ES" dirty="0" err="1">
                <a:latin typeface="Courier New"/>
                <a:cs typeface="Courier New"/>
              </a:rPr>
              <a:t>PedidoMáximo</a:t>
            </a:r>
            <a:r>
              <a:rPr lang="es-ES" dirty="0">
                <a:latin typeface="Courier New"/>
                <a:cs typeface="Courier New"/>
              </a:rPr>
              <a:t>').</a:t>
            </a:r>
            <a:r>
              <a:rPr lang="es-ES" dirty="0" err="1">
                <a:latin typeface="Courier New"/>
                <a:cs typeface="Courier New"/>
              </a:rPr>
              <a:t>desc</a:t>
            </a:r>
            <a:r>
              <a:rPr lang="es-ES" dirty="0">
                <a:latin typeface="Courier New"/>
                <a:cs typeface="Courier New"/>
              </a:rPr>
              <a:t>()).show(40,truncate=False)</a:t>
            </a:r>
          </a:p>
        </p:txBody>
      </p:sp>
      <p:sp>
        <p:nvSpPr>
          <p:cNvPr id="3" name="CuadroTexto 33">
            <a:extLst>
              <a:ext uri="{FF2B5EF4-FFF2-40B4-BE49-F238E27FC236}">
                <a16:creationId xmlns:a16="http://schemas.microsoft.com/office/drawing/2014/main" id="{48EF8858-509C-E222-AA37-CEC70BCE38CC}"/>
              </a:ext>
            </a:extLst>
          </p:cNvPr>
          <p:cNvSpPr txBox="1"/>
          <p:nvPr/>
        </p:nvSpPr>
        <p:spPr>
          <a:xfrm>
            <a:off x="73235" y="4876027"/>
            <a:ext cx="1045001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Vamos a practicar……</a:t>
            </a:r>
            <a:endParaRPr lang="es-ES" sz="2000" b="1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5 Rectángulo">
            <a:extLst>
              <a:ext uri="{FF2B5EF4-FFF2-40B4-BE49-F238E27FC236}">
                <a16:creationId xmlns:a16="http://schemas.microsoft.com/office/drawing/2014/main" id="{D5536022-326F-853E-2C15-455FB25BB4BF}"/>
              </a:ext>
            </a:extLst>
          </p:cNvPr>
          <p:cNvSpPr/>
          <p:nvPr/>
        </p:nvSpPr>
        <p:spPr>
          <a:xfrm>
            <a:off x="89262" y="149880"/>
            <a:ext cx="8050892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28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“Sales”, ejemplos de agregación: </a:t>
            </a:r>
            <a:r>
              <a:rPr lang="es-ES" sz="2800" b="1" dirty="0" err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max</a:t>
            </a:r>
            <a:r>
              <a:rPr lang="es-ES" sz="28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(); min()</a:t>
            </a:r>
          </a:p>
        </p:txBody>
      </p:sp>
    </p:spTree>
    <p:extLst>
      <p:ext uri="{BB962C8B-B14F-4D97-AF65-F5344CB8AC3E}">
        <p14:creationId xmlns:p14="http://schemas.microsoft.com/office/powerpoint/2010/main" val="55436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4D9487-448D-47B5-D32D-DE3920C0E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14" name="CuadroTexto 33">
            <a:extLst>
              <a:ext uri="{FF2B5EF4-FFF2-40B4-BE49-F238E27FC236}">
                <a16:creationId xmlns:a16="http://schemas.microsoft.com/office/drawing/2014/main" id="{E9EA52DB-F7F5-9078-9B5B-86305DF0F18E}"/>
              </a:ext>
            </a:extLst>
          </p:cNvPr>
          <p:cNvSpPr txBox="1"/>
          <p:nvPr/>
        </p:nvSpPr>
        <p:spPr>
          <a:xfrm>
            <a:off x="73233" y="1238440"/>
            <a:ext cx="10450012" cy="4651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Partir del Dataframe “Sales” original (desde cero)</a:t>
            </a: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endParaRPr lang="es-E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Preguntas:</a:t>
            </a:r>
          </a:p>
          <a:p>
            <a:pPr marL="850465" lvl="1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¿Cuántos tipos de ítems (distintos) hay? ¿Cuáles son?</a:t>
            </a:r>
          </a:p>
          <a:p>
            <a:pPr marL="850465" lvl="1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¿Cuales son los 5 países que más unidades reciben? ¿Y los que menos?</a:t>
            </a:r>
          </a:p>
          <a:p>
            <a:pPr marL="850465" lvl="1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Nº de transacciones (no unidades) por región y país, en orden descendente.</a:t>
            </a:r>
          </a:p>
          <a:p>
            <a:pPr marL="850465" lvl="1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¿Cuántos países por región reciben mercancías, ordenados de más a menos países?</a:t>
            </a:r>
            <a:endParaRPr lang="es-E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5 Rectángulo">
            <a:extLst>
              <a:ext uri="{FF2B5EF4-FFF2-40B4-BE49-F238E27FC236}">
                <a16:creationId xmlns:a16="http://schemas.microsoft.com/office/drawing/2014/main" id="{2F426CDC-0D65-6102-01C8-E4F4FBA1A262}"/>
              </a:ext>
            </a:extLst>
          </p:cNvPr>
          <p:cNvSpPr/>
          <p:nvPr/>
        </p:nvSpPr>
        <p:spPr>
          <a:xfrm>
            <a:off x="89262" y="149880"/>
            <a:ext cx="646671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28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EJERCICIOS AGREGACIÓN: “Sales”</a:t>
            </a:r>
          </a:p>
        </p:txBody>
      </p:sp>
    </p:spTree>
    <p:extLst>
      <p:ext uri="{BB962C8B-B14F-4D97-AF65-F5344CB8AC3E}">
        <p14:creationId xmlns:p14="http://schemas.microsoft.com/office/powerpoint/2010/main" val="139015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6805" y="1713260"/>
            <a:ext cx="8294089" cy="35983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algn="ctr">
              <a:lnSpc>
                <a:spcPct val="150000"/>
              </a:lnSpc>
              <a:tabLst>
                <a:tab pos="535305" algn="l"/>
                <a:tab pos="535940" algn="l"/>
              </a:tabLst>
            </a:pPr>
            <a:r>
              <a:rPr lang="es-MX" sz="5400" spc="-5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2. Consideraciones sobre rendimiento RDDs: particiones</a:t>
            </a:r>
            <a:endParaRPr lang="es-MX" sz="5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0143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sz="2400" b="1" spc="105" dirty="0" err="1">
            <a:solidFill>
              <a:srgbClr val="0F4890"/>
            </a:solidFill>
            <a:latin typeface="Montserrat" pitchFamily="2" charset="77"/>
            <a:cs typeface="Poppins" pitchFamily="2" charset="77"/>
          </a:defRPr>
        </a:defPPr>
      </a:lstStyle>
    </a:spDef>
    <a:txDef>
      <a:spPr/>
      <a:bodyPr vert="horz" wrap="square" lIns="0" tIns="12700" rIns="0" bIns="0" rtlCol="0">
        <a:spAutoFit/>
      </a:bodyPr>
      <a:lstStyle>
        <a:defPPr marL="12700" algn="l">
          <a:lnSpc>
            <a:spcPct val="100000"/>
          </a:lnSpc>
          <a:spcBef>
            <a:spcPts val="100"/>
          </a:spcBef>
          <a:defRPr sz="1000" b="1" spc="35" dirty="0">
            <a:solidFill>
              <a:srgbClr val="D0143D"/>
            </a:solidFill>
            <a:latin typeface="Montserrat" pitchFamily="2" charset="77"/>
            <a:cs typeface="Tahom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8F8B34F038034C9212CF433E252545" ma:contentTypeVersion="7" ma:contentTypeDescription="Crear nuevo documento." ma:contentTypeScope="" ma:versionID="54df2438d3fcec0d5a95c0668fde02f9">
  <xsd:schema xmlns:xsd="http://www.w3.org/2001/XMLSchema" xmlns:xs="http://www.w3.org/2001/XMLSchema" xmlns:p="http://schemas.microsoft.com/office/2006/metadata/properties" xmlns:ns2="c9cba1bf-ad18-487f-b0a8-cc7dc3f65a2e" targetNamespace="http://schemas.microsoft.com/office/2006/metadata/properties" ma:root="true" ma:fieldsID="a3b25a25418dcaf1efb9a2f513204621" ns2:_="">
    <xsd:import namespace="c9cba1bf-ad18-487f-b0a8-cc7dc3f65a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cba1bf-ad18-487f-b0a8-cc7dc3f65a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C5E588-88B1-437A-A08D-07B5677544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cba1bf-ad18-487f-b0a8-cc7dc3f65a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E8013A-07DA-4152-B51A-7841E31009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C56D60-0AD0-4E67-9D1C-1371275BECF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5202</TotalTime>
  <Words>1839</Words>
  <Application>Microsoft Office PowerPoint</Application>
  <PresentationFormat>Personalizado</PresentationFormat>
  <Paragraphs>184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7" baseType="lpstr">
      <vt:lpstr>Arial</vt:lpstr>
      <vt:lpstr>Arial MT</vt:lpstr>
      <vt:lpstr>Arial-ItalicMT</vt:lpstr>
      <vt:lpstr>ArialMT</vt:lpstr>
      <vt:lpstr>Calibri</vt:lpstr>
      <vt:lpstr>Courier New</vt:lpstr>
      <vt:lpstr>Helvetica Neue</vt:lpstr>
      <vt:lpstr>Montserrat</vt:lpstr>
      <vt:lpstr>Wingdings</vt:lpstr>
      <vt:lpstr>Office Theme</vt:lpstr>
      <vt:lpstr>Presentación de PowerPoint</vt:lpstr>
      <vt:lpstr>Índice</vt:lpstr>
      <vt:lpstr>1. Dataframe: operaciones de agregación</vt:lpstr>
      <vt:lpstr> </vt:lpstr>
      <vt:lpstr> </vt:lpstr>
      <vt:lpstr> </vt:lpstr>
      <vt:lpstr>  </vt:lpstr>
      <vt:lpstr> </vt:lpstr>
      <vt:lpstr>2. Consideraciones sobre rendimiento RDDs: particiones</vt:lpstr>
      <vt:lpstr> </vt:lpstr>
      <vt:lpstr> </vt:lpstr>
      <vt:lpstr> </vt:lpstr>
      <vt:lpstr> </vt:lpstr>
      <vt:lpstr>3. Consideraciones sobre rendimiento RDDs: persistencia</vt:lpstr>
      <vt:lpstr> </vt:lpstr>
      <vt:lpstr> </vt:lpstr>
      <vt:lpstr>  </vt:lpstr>
      <vt:lpstr> </vt:lpstr>
      <vt:lpstr> </vt:lpstr>
      <vt:lpstr>4. Aplicación PySpark: funcionamiento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Acelera_pyme_manual</dc:title>
  <dc:creator>Eduardo R</dc:creator>
  <cp:lastModifiedBy>Eduardo R</cp:lastModifiedBy>
  <cp:revision>156</cp:revision>
  <dcterms:created xsi:type="dcterms:W3CDTF">2021-05-28T10:18:10Z</dcterms:created>
  <dcterms:modified xsi:type="dcterms:W3CDTF">2023-04-09T19:46:54Z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2021-05-28T00:00:00Z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2021-05-28T00:00:00Z</vt:filetime>
  </property>
  <property fmtid="{D5CDD505-2E9C-101B-9397-08002B2CF9AE}" pid="5" name="ContentTypeId">
    <vt:lpwstr>0x010100A48F8B34F038034C9212CF433E252545</vt:lpwstr>
  </property>
</Properties>
</file>