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9BAE7-7A31-43A8-BF73-C7D948C82E73}" type="datetimeFigureOut">
              <a:rPr lang="en-US" smtClean="0"/>
              <a:t>6/4/2011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C782-8BCB-4A65-9B0D-8DBA3D7ED0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CE13-BCD2-47E8-AE43-B4719195B7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C# </a:t>
            </a:r>
            <a:r>
              <a:rPr lang="en-US" dirty="0" err="1" smtClean="0"/>
              <a:t>.net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Ilan</a:t>
            </a:r>
            <a:r>
              <a:rPr lang="en-US" dirty="0" smtClean="0"/>
              <a:t> </a:t>
            </a:r>
            <a:r>
              <a:rPr lang="en-US" dirty="0" err="1" smtClean="0"/>
              <a:t>Shimshoni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Gui</a:t>
            </a:r>
            <a:r>
              <a:rPr lang="en-US" dirty="0" smtClean="0"/>
              <a:t> and </a:t>
            </a:r>
            <a:r>
              <a:rPr lang="en-US" dirty="0" err="1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private void CreateDataView2()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dataGridYugosView.DataSource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/>
              <a:t>from </a:t>
            </a:r>
            <a:r>
              <a:rPr lang="en-US" dirty="0" smtClean="0"/>
              <a:t>car in </a:t>
            </a:r>
            <a:r>
              <a:rPr lang="en-US" dirty="0" err="1" smtClean="0"/>
              <a:t>inventoryTable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/>
              <a:t>(string)car["Make"] == "</a:t>
            </a:r>
            <a:r>
              <a:rPr lang="en-US" dirty="0" err="1" smtClean="0"/>
              <a:t>Yugo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         select </a:t>
            </a:r>
            <a:r>
              <a:rPr lang="en-US" dirty="0" smtClean="0"/>
              <a:t>car;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dataGridYugosView.DataError</a:t>
            </a:r>
            <a:r>
              <a:rPr lang="en-US" dirty="0" smtClean="0"/>
              <a:t> += new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DataGridViewDataErrorEventHandler</a:t>
            </a:r>
            <a:r>
              <a:rPr lang="en-US" dirty="0" smtClean="0"/>
              <a:t>(DataGridView1_DataError);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Entity Framework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third layer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strong link between the DB and the program</a:t>
            </a:r>
          </a:p>
          <a:p>
            <a:r>
              <a:rPr lang="en-US" dirty="0" smtClean="0"/>
              <a:t>Build strongly typed objects classes to represent the DB in the program. These objects are called the Entity Data Model(EDM)</a:t>
            </a:r>
          </a:p>
          <a:p>
            <a:r>
              <a:rPr lang="en-US" dirty="0" smtClean="0"/>
              <a:t>A set of XML files called </a:t>
            </a:r>
            <a:r>
              <a:rPr lang="en-US" dirty="0" err="1" smtClean="0"/>
              <a:t>edmx</a:t>
            </a:r>
            <a:r>
              <a:rPr lang="en-US" dirty="0" smtClean="0"/>
              <a:t> files connect between the DB and the EDM classes.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Services: </a:t>
            </a:r>
          </a:p>
          <a:p>
            <a:pPr lvl="1"/>
            <a:r>
              <a:rPr lang="en-US" dirty="0" smtClean="0"/>
              <a:t>all EDM classes inherit from </a:t>
            </a:r>
            <a:r>
              <a:rPr lang="en-US" dirty="0" err="1" smtClean="0"/>
              <a:t>EntityObject</a:t>
            </a:r>
            <a:r>
              <a:rPr lang="en-US" dirty="0" smtClean="0"/>
              <a:t>. Its in charge of monitoring modifications to the object in order to then update the corresponding DB record(s)</a:t>
            </a:r>
          </a:p>
          <a:p>
            <a:r>
              <a:rPr lang="en-US" dirty="0" err="1" smtClean="0"/>
              <a:t>EntityClient</a:t>
            </a:r>
            <a:r>
              <a:rPr lang="en-US" dirty="0" smtClean="0"/>
              <a:t> namespace:</a:t>
            </a:r>
          </a:p>
          <a:p>
            <a:pPr lvl="1"/>
            <a:r>
              <a:rPr lang="en-US" dirty="0" smtClean="0"/>
              <a:t>Its like a data provider but fro EDM objects.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edmx</a:t>
            </a:r>
            <a:r>
              <a:rPr lang="en-US" dirty="0" smtClean="0"/>
              <a:t> files:</a:t>
            </a:r>
          </a:p>
          <a:p>
            <a:pPr lvl="1"/>
            <a:r>
              <a:rPr lang="en-US" dirty="0" smtClean="0"/>
              <a:t>Conceptual model (Describe EDM classes)</a:t>
            </a:r>
          </a:p>
          <a:p>
            <a:pPr lvl="1"/>
            <a:r>
              <a:rPr lang="en-US" dirty="0" smtClean="0"/>
              <a:t>Physical model (Describe DB tables and </a:t>
            </a:r>
            <a:r>
              <a:rPr lang="en-US" dirty="0" err="1" smtClean="0"/>
              <a:t>rels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Logical model (relates the EDM to the DB tables)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All Together 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4478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667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Services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8100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Client Data Provider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571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ADO.NET Data Provider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276600" y="6096000"/>
            <a:ext cx="2590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Database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4495800" y="5562600"/>
            <a:ext cx="4572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019800" y="4419600"/>
            <a:ext cx="484632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H="1">
            <a:off x="4876800" y="44196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H="1">
            <a:off x="4876800" y="20574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flipH="1">
            <a:off x="4876800" y="32004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992368" y="2057400"/>
            <a:ext cx="484632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6019800" y="3200400"/>
            <a:ext cx="484632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H="1">
            <a:off x="3124200" y="20574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flipH="1">
            <a:off x="1600200" y="2057400"/>
            <a:ext cx="533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77000" y="449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DbDataReader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3200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EntityDataReader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200" y="3810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edmx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  <a:endCxn id="6" idx="1"/>
          </p:cNvCxnSpPr>
          <p:nvPr/>
        </p:nvCxnSpPr>
        <p:spPr>
          <a:xfrm>
            <a:off x="11430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5600" y="220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220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LINQ Query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812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SQL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SQL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Tree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edmx</a:t>
            </a:r>
            <a:r>
              <a:rPr lang="en-US" dirty="0" smtClean="0"/>
              <a:t> files: DB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edmx:StorageModels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&lt;Schema Namespace="</a:t>
            </a:r>
            <a:r>
              <a:rPr lang="en-US" dirty="0" err="1" smtClean="0"/>
              <a:t>AutoLotModel.Store</a:t>
            </a:r>
            <a:r>
              <a:rPr lang="en-US" dirty="0" smtClean="0"/>
              <a:t>" Alias="Self" Provider="</a:t>
            </a:r>
            <a:r>
              <a:rPr lang="en-US" dirty="0" err="1" smtClean="0"/>
              <a:t>System.Data.SqlClient</a:t>
            </a:r>
            <a:r>
              <a:rPr lang="en-US" dirty="0" smtClean="0"/>
              <a:t>" </a:t>
            </a:r>
            <a:r>
              <a:rPr lang="en-US" dirty="0" err="1" smtClean="0"/>
              <a:t>ProviderManifestToken</a:t>
            </a:r>
            <a:r>
              <a:rPr lang="en-US" dirty="0" smtClean="0"/>
              <a:t>="2005" </a:t>
            </a:r>
            <a:r>
              <a:rPr lang="en-US" dirty="0" err="1" smtClean="0"/>
              <a:t>xmlns:store</a:t>
            </a:r>
            <a:r>
              <a:rPr lang="en-US" dirty="0" smtClean="0"/>
              <a:t>="http://schemas.microsoft.com/ado/2007/12/edm/EntityStoreSchemaGenerator" </a:t>
            </a:r>
            <a:r>
              <a:rPr lang="en-US" dirty="0" err="1" smtClean="0"/>
              <a:t>xmlns</a:t>
            </a:r>
            <a:r>
              <a:rPr lang="en-US" dirty="0" smtClean="0"/>
              <a:t>="http://schemas.microsoft.com/ado/2009/02/edm/ssdl"&gt;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EntityContainer</a:t>
            </a:r>
            <a:r>
              <a:rPr lang="en-US" dirty="0" smtClean="0"/>
              <a:t> Name="</a:t>
            </a:r>
            <a:r>
              <a:rPr lang="en-US" dirty="0" err="1" smtClean="0"/>
              <a:t>AutoLotModelStoreContainer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EntitySet</a:t>
            </a:r>
            <a:r>
              <a:rPr lang="en-US" dirty="0" smtClean="0"/>
              <a:t> Name="Inventory" </a:t>
            </a:r>
            <a:r>
              <a:rPr lang="en-US" dirty="0" err="1" smtClean="0"/>
              <a:t>EntityType</a:t>
            </a:r>
            <a:r>
              <a:rPr lang="en-US" dirty="0" smtClean="0"/>
              <a:t>="</a:t>
            </a:r>
            <a:r>
              <a:rPr lang="en-US" dirty="0" err="1" smtClean="0"/>
              <a:t>AutoLotModel.Store.Inventory</a:t>
            </a:r>
            <a:r>
              <a:rPr lang="en-US" dirty="0" smtClean="0"/>
              <a:t>" </a:t>
            </a:r>
            <a:r>
              <a:rPr lang="en-US" dirty="0" err="1" smtClean="0"/>
              <a:t>store:Type</a:t>
            </a:r>
            <a:r>
              <a:rPr lang="en-US" dirty="0" smtClean="0"/>
              <a:t>="Tables" Schema="</a:t>
            </a:r>
            <a:r>
              <a:rPr lang="en-US" dirty="0" err="1" smtClean="0"/>
              <a:t>dbo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EntityType</a:t>
            </a:r>
            <a:r>
              <a:rPr lang="en-US" dirty="0" smtClean="0"/>
              <a:t> Name="Inventory"&gt;</a:t>
            </a:r>
          </a:p>
          <a:p>
            <a:r>
              <a:rPr lang="en-US" dirty="0" smtClean="0"/>
              <a:t>          &lt;Key&gt;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PropertyRef</a:t>
            </a:r>
            <a:r>
              <a:rPr lang="en-US" dirty="0" smtClean="0"/>
              <a:t> Name="</a:t>
            </a:r>
            <a:r>
              <a:rPr lang="en-US" dirty="0" err="1" smtClean="0"/>
              <a:t>CarID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&lt;/Key&gt;</a:t>
            </a:r>
          </a:p>
          <a:p>
            <a:r>
              <a:rPr lang="en-US" dirty="0" smtClean="0"/>
              <a:t>          &lt;Property Name="</a:t>
            </a:r>
            <a:r>
              <a:rPr lang="en-US" dirty="0" err="1" smtClean="0"/>
              <a:t>CarID</a:t>
            </a:r>
            <a:r>
              <a:rPr lang="en-US" dirty="0" smtClean="0"/>
              <a:t>" Type="</a:t>
            </a:r>
            <a:r>
              <a:rPr lang="en-US" dirty="0" err="1" smtClean="0"/>
              <a:t>int</a:t>
            </a:r>
            <a:r>
              <a:rPr lang="en-US" dirty="0" smtClean="0"/>
              <a:t>" </a:t>
            </a:r>
            <a:r>
              <a:rPr lang="en-US" dirty="0" err="1" smtClean="0"/>
              <a:t>Nullable</a:t>
            </a:r>
            <a:r>
              <a:rPr lang="en-US" dirty="0" smtClean="0"/>
              <a:t>="false" /&gt;</a:t>
            </a:r>
          </a:p>
          <a:p>
            <a:r>
              <a:rPr lang="en-US" dirty="0" smtClean="0"/>
              <a:t>          &lt;Property Name="Make" Type="</a:t>
            </a:r>
            <a:r>
              <a:rPr lang="en-US" dirty="0" err="1" smtClean="0"/>
              <a:t>varchar</a:t>
            </a:r>
            <a:r>
              <a:rPr lang="en-US" dirty="0" smtClean="0"/>
              <a:t>" </a:t>
            </a:r>
            <a:r>
              <a:rPr lang="en-US" dirty="0" err="1" smtClean="0"/>
              <a:t>Nullable</a:t>
            </a:r>
            <a:r>
              <a:rPr lang="en-US" dirty="0" smtClean="0"/>
              <a:t>="false" </a:t>
            </a:r>
            <a:r>
              <a:rPr lang="en-US" dirty="0" err="1" smtClean="0"/>
              <a:t>MaxLength</a:t>
            </a:r>
            <a:r>
              <a:rPr lang="en-US" dirty="0" smtClean="0"/>
              <a:t>="50" /&gt;</a:t>
            </a:r>
          </a:p>
          <a:p>
            <a:r>
              <a:rPr lang="en-US" dirty="0" smtClean="0"/>
              <a:t>          &lt;Property Name="Color" Type="</a:t>
            </a:r>
            <a:r>
              <a:rPr lang="en-US" dirty="0" err="1" smtClean="0"/>
              <a:t>varchar</a:t>
            </a:r>
            <a:r>
              <a:rPr lang="en-US" dirty="0" smtClean="0"/>
              <a:t>" </a:t>
            </a:r>
            <a:r>
              <a:rPr lang="en-US" dirty="0" err="1" smtClean="0"/>
              <a:t>Nullable</a:t>
            </a:r>
            <a:r>
              <a:rPr lang="en-US" dirty="0" smtClean="0"/>
              <a:t>="false" </a:t>
            </a:r>
            <a:r>
              <a:rPr lang="en-US" dirty="0" err="1" smtClean="0"/>
              <a:t>MaxLength</a:t>
            </a:r>
            <a:r>
              <a:rPr lang="en-US" dirty="0" smtClean="0"/>
              <a:t>="50" /&gt;</a:t>
            </a:r>
          </a:p>
          <a:p>
            <a:r>
              <a:rPr lang="en-US" dirty="0" smtClean="0"/>
              <a:t>          &lt;Property Name="</a:t>
            </a:r>
            <a:r>
              <a:rPr lang="en-US" dirty="0" err="1" smtClean="0"/>
              <a:t>PetName</a:t>
            </a:r>
            <a:r>
              <a:rPr lang="en-US" dirty="0" smtClean="0"/>
              <a:t>" Type="</a:t>
            </a:r>
            <a:r>
              <a:rPr lang="en-US" dirty="0" err="1" smtClean="0"/>
              <a:t>varchar</a:t>
            </a:r>
            <a:r>
              <a:rPr lang="en-US" dirty="0" smtClean="0"/>
              <a:t>" </a:t>
            </a:r>
            <a:r>
              <a:rPr lang="en-US" dirty="0" err="1" smtClean="0"/>
              <a:t>MaxLength</a:t>
            </a:r>
            <a:r>
              <a:rPr lang="en-US" dirty="0" smtClean="0"/>
              <a:t>="50" /&gt;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EntityType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&lt;/Schema&gt;&lt;/</a:t>
            </a:r>
            <a:r>
              <a:rPr lang="en-US" dirty="0" err="1" smtClean="0"/>
              <a:t>edmx:StorageModels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(EDM)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edmx:ConceptualModels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&lt;Schema Namespace="</a:t>
            </a:r>
            <a:r>
              <a:rPr lang="en-US" dirty="0" err="1" smtClean="0"/>
              <a:t>AutoLotModel</a:t>
            </a:r>
            <a:r>
              <a:rPr lang="en-US" dirty="0" smtClean="0"/>
              <a:t>" Alias="Self" </a:t>
            </a:r>
            <a:r>
              <a:rPr lang="en-US" dirty="0" err="1" smtClean="0"/>
              <a:t>xmlns:annotation</a:t>
            </a:r>
            <a:r>
              <a:rPr lang="en-US" dirty="0" smtClean="0"/>
              <a:t>="http://schemas.microsoft.com/ado/2009/02/edm/annotation" </a:t>
            </a:r>
            <a:r>
              <a:rPr lang="en-US" dirty="0" err="1" smtClean="0"/>
              <a:t>xmlns</a:t>
            </a:r>
            <a:r>
              <a:rPr lang="en-US" dirty="0" smtClean="0"/>
              <a:t>="http://schemas.microsoft.com/ado/2008/09/edm"&gt;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EntityContainer</a:t>
            </a:r>
            <a:r>
              <a:rPr lang="en-US" dirty="0" smtClean="0"/>
              <a:t> Name="</a:t>
            </a:r>
            <a:r>
              <a:rPr lang="en-US" dirty="0" err="1" smtClean="0"/>
              <a:t>AutoLotEntities</a:t>
            </a:r>
            <a:r>
              <a:rPr lang="en-US" dirty="0" smtClean="0"/>
              <a:t>" </a:t>
            </a:r>
            <a:r>
              <a:rPr lang="en-US" dirty="0" err="1" smtClean="0"/>
              <a:t>annotation:LazyLoadingEnabled</a:t>
            </a:r>
            <a:r>
              <a:rPr lang="en-US" dirty="0" smtClean="0"/>
              <a:t>="true"&gt;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EntitySet</a:t>
            </a:r>
            <a:r>
              <a:rPr lang="en-US" dirty="0" smtClean="0"/>
              <a:t> Name=“Cars" </a:t>
            </a:r>
            <a:r>
              <a:rPr lang="en-US" dirty="0" err="1" smtClean="0"/>
              <a:t>EntityType</a:t>
            </a:r>
            <a:r>
              <a:rPr lang="en-US" dirty="0" smtClean="0"/>
              <a:t>="</a:t>
            </a:r>
            <a:r>
              <a:rPr lang="en-US" dirty="0" err="1" smtClean="0"/>
              <a:t>AutoLotModel.Car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EntityType</a:t>
            </a:r>
            <a:r>
              <a:rPr lang="en-US" dirty="0" smtClean="0"/>
              <a:t> Name="Inventory"&gt;</a:t>
            </a:r>
          </a:p>
          <a:p>
            <a:r>
              <a:rPr lang="en-US" dirty="0" smtClean="0"/>
              <a:t>          &lt;Key&gt;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PropertyRef</a:t>
            </a:r>
            <a:r>
              <a:rPr lang="en-US" dirty="0" smtClean="0"/>
              <a:t> Name="</a:t>
            </a:r>
            <a:r>
              <a:rPr lang="en-US" dirty="0" err="1" smtClean="0"/>
              <a:t>CarID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&lt;/Key&gt;</a:t>
            </a:r>
          </a:p>
          <a:p>
            <a:r>
              <a:rPr lang="en-US" dirty="0" smtClean="0"/>
              <a:t>          &lt;Property Name="</a:t>
            </a:r>
            <a:r>
              <a:rPr lang="en-US" dirty="0" err="1" smtClean="0"/>
              <a:t>CarID</a:t>
            </a:r>
            <a:r>
              <a:rPr lang="en-US" dirty="0" smtClean="0"/>
              <a:t>" Type="Int32" </a:t>
            </a:r>
            <a:r>
              <a:rPr lang="en-US" dirty="0" err="1" smtClean="0"/>
              <a:t>Nullable</a:t>
            </a:r>
            <a:r>
              <a:rPr lang="en-US" dirty="0" smtClean="0"/>
              <a:t>="false" /&gt;</a:t>
            </a:r>
          </a:p>
          <a:p>
            <a:r>
              <a:rPr lang="en-US" dirty="0" smtClean="0"/>
              <a:t>          &lt;Property Name="Make" Type="String" </a:t>
            </a:r>
            <a:r>
              <a:rPr lang="en-US" dirty="0" err="1" smtClean="0"/>
              <a:t>Nullable</a:t>
            </a:r>
            <a:r>
              <a:rPr lang="en-US" dirty="0" smtClean="0"/>
              <a:t>="false" </a:t>
            </a:r>
            <a:r>
              <a:rPr lang="en-US" dirty="0" err="1" smtClean="0"/>
              <a:t>MaxLength</a:t>
            </a:r>
            <a:r>
              <a:rPr lang="en-US" dirty="0" smtClean="0"/>
              <a:t>="50" Unicode="false" </a:t>
            </a:r>
            <a:r>
              <a:rPr lang="en-US" dirty="0" err="1" smtClean="0"/>
              <a:t>FixedLength</a:t>
            </a:r>
            <a:r>
              <a:rPr lang="en-US" dirty="0" smtClean="0"/>
              <a:t>="false" /&gt;</a:t>
            </a:r>
          </a:p>
          <a:p>
            <a:r>
              <a:rPr lang="en-US" dirty="0" smtClean="0"/>
              <a:t>          &lt;Property Name="Color" Type="String" </a:t>
            </a:r>
            <a:r>
              <a:rPr lang="en-US" dirty="0" err="1" smtClean="0"/>
              <a:t>Nullable</a:t>
            </a:r>
            <a:r>
              <a:rPr lang="en-US" dirty="0" smtClean="0"/>
              <a:t>="false" </a:t>
            </a:r>
            <a:r>
              <a:rPr lang="en-US" dirty="0" err="1" smtClean="0"/>
              <a:t>MaxLength</a:t>
            </a:r>
            <a:r>
              <a:rPr lang="en-US" dirty="0" smtClean="0"/>
              <a:t>="50" Unicode="false" </a:t>
            </a:r>
            <a:r>
              <a:rPr lang="en-US" dirty="0" err="1" smtClean="0"/>
              <a:t>FixedLength</a:t>
            </a:r>
            <a:r>
              <a:rPr lang="en-US" dirty="0" smtClean="0"/>
              <a:t>="false" /&gt;</a:t>
            </a:r>
          </a:p>
          <a:p>
            <a:r>
              <a:rPr lang="en-US" dirty="0" smtClean="0"/>
              <a:t>          &lt;Property Name=“</a:t>
            </a:r>
            <a:r>
              <a:rPr lang="en-US" dirty="0" err="1" smtClean="0"/>
              <a:t>CarNickname</a:t>
            </a:r>
            <a:r>
              <a:rPr lang="en-US" dirty="0" smtClean="0"/>
              <a:t>" Type="String" </a:t>
            </a:r>
            <a:r>
              <a:rPr lang="en-US" dirty="0" err="1" smtClean="0"/>
              <a:t>MaxLength</a:t>
            </a:r>
            <a:r>
              <a:rPr lang="en-US" dirty="0" smtClean="0"/>
              <a:t>="50" Unicode="false" </a:t>
            </a:r>
            <a:r>
              <a:rPr lang="en-US" dirty="0" err="1" smtClean="0"/>
              <a:t>FixedLength</a:t>
            </a:r>
            <a:r>
              <a:rPr lang="en-US" dirty="0" smtClean="0"/>
              <a:t>="false" /&gt;</a:t>
            </a:r>
          </a:p>
          <a:p>
            <a:r>
              <a:rPr lang="en-US" dirty="0" smtClean="0"/>
              <a:t>&lt;/Schema&gt;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edmx:ConceptualModels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 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edmx:Mappings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&lt;Mapping Space="C-S" </a:t>
            </a:r>
            <a:r>
              <a:rPr lang="en-US" dirty="0" err="1" smtClean="0"/>
              <a:t>xmlns</a:t>
            </a:r>
            <a:r>
              <a:rPr lang="en-US" dirty="0" smtClean="0"/>
              <a:t>="http://schemas.microsoft.com/ado/2008/09/mapping/cs"&gt;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EntityContainerMapping</a:t>
            </a:r>
            <a:r>
              <a:rPr lang="en-US" dirty="0" smtClean="0"/>
              <a:t> </a:t>
            </a:r>
            <a:r>
              <a:rPr lang="en-US" dirty="0" err="1" smtClean="0"/>
              <a:t>StorageEntityContainer</a:t>
            </a:r>
            <a:r>
              <a:rPr lang="en-US" dirty="0" smtClean="0"/>
              <a:t>="</a:t>
            </a:r>
            <a:r>
              <a:rPr lang="en-US" dirty="0" err="1" smtClean="0"/>
              <a:t>AutoLotModelStoreContainer</a:t>
            </a:r>
            <a:r>
              <a:rPr lang="en-US" dirty="0" smtClean="0"/>
              <a:t>" </a:t>
            </a:r>
            <a:r>
              <a:rPr lang="en-US" dirty="0" err="1" smtClean="0"/>
              <a:t>CdmEntityContainer</a:t>
            </a:r>
            <a:r>
              <a:rPr lang="en-US" dirty="0" smtClean="0"/>
              <a:t>="</a:t>
            </a:r>
            <a:r>
              <a:rPr lang="en-US" dirty="0" err="1" smtClean="0"/>
              <a:t>AutoLotEntities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  &lt;</a:t>
            </a:r>
            <a:r>
              <a:rPr lang="en-US" dirty="0" err="1" smtClean="0"/>
              <a:t>EntitySetMapping</a:t>
            </a:r>
            <a:r>
              <a:rPr lang="en-US" dirty="0" smtClean="0"/>
              <a:t> Name=“Cars"&gt;&lt;</a:t>
            </a:r>
            <a:r>
              <a:rPr lang="en-US" dirty="0" err="1" smtClean="0"/>
              <a:t>EntityTypeMapping</a:t>
            </a:r>
            <a:r>
              <a:rPr lang="en-US" dirty="0" smtClean="0"/>
              <a:t> </a:t>
            </a:r>
            <a:r>
              <a:rPr lang="en-US" dirty="0" err="1" smtClean="0"/>
              <a:t>TypeName</a:t>
            </a:r>
            <a:r>
              <a:rPr lang="en-US" dirty="0" smtClean="0"/>
              <a:t>="</a:t>
            </a:r>
            <a:r>
              <a:rPr lang="en-US" dirty="0" err="1" smtClean="0"/>
              <a:t>AutoLotModel.Car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MappingFragment</a:t>
            </a:r>
            <a:r>
              <a:rPr lang="en-US" dirty="0" smtClean="0"/>
              <a:t> </a:t>
            </a:r>
            <a:r>
              <a:rPr lang="en-US" dirty="0" err="1" smtClean="0"/>
              <a:t>StoreEntitySet</a:t>
            </a:r>
            <a:r>
              <a:rPr lang="en-US" dirty="0" smtClean="0"/>
              <a:t>="Inventory"&gt;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ScalarProperty</a:t>
            </a:r>
            <a:r>
              <a:rPr lang="en-US" dirty="0" smtClean="0"/>
              <a:t> Name="</a:t>
            </a:r>
            <a:r>
              <a:rPr lang="en-US" dirty="0" err="1" smtClean="0"/>
              <a:t>CarID</a:t>
            </a:r>
            <a:r>
              <a:rPr lang="en-US" dirty="0" smtClean="0"/>
              <a:t>" </a:t>
            </a:r>
            <a:r>
              <a:rPr lang="en-US" dirty="0" err="1" smtClean="0"/>
              <a:t>ColumnName</a:t>
            </a:r>
            <a:r>
              <a:rPr lang="en-US" dirty="0" smtClean="0"/>
              <a:t>="</a:t>
            </a:r>
            <a:r>
              <a:rPr lang="en-US" dirty="0" err="1" smtClean="0"/>
              <a:t>CarID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ScalarProperty</a:t>
            </a:r>
            <a:r>
              <a:rPr lang="en-US" dirty="0" smtClean="0"/>
              <a:t> Name="Make" </a:t>
            </a:r>
            <a:r>
              <a:rPr lang="en-US" dirty="0" err="1" smtClean="0"/>
              <a:t>ColumnName</a:t>
            </a:r>
            <a:r>
              <a:rPr lang="en-US" dirty="0" smtClean="0"/>
              <a:t>="Make"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ScalarProperty</a:t>
            </a:r>
            <a:r>
              <a:rPr lang="en-US" dirty="0" smtClean="0"/>
              <a:t> Name="Color" </a:t>
            </a:r>
            <a:r>
              <a:rPr lang="en-US" dirty="0" err="1" smtClean="0"/>
              <a:t>ColumnName</a:t>
            </a:r>
            <a:r>
              <a:rPr lang="en-US" dirty="0" smtClean="0"/>
              <a:t>="Color"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ScalarProperty</a:t>
            </a:r>
            <a:r>
              <a:rPr lang="en-US" dirty="0" smtClean="0"/>
              <a:t> Name=“</a:t>
            </a:r>
            <a:r>
              <a:rPr lang="en-US" dirty="0" err="1" smtClean="0"/>
              <a:t>CarNickname</a:t>
            </a:r>
            <a:r>
              <a:rPr lang="en-US" dirty="0" smtClean="0"/>
              <a:t>" </a:t>
            </a:r>
            <a:r>
              <a:rPr lang="en-US" dirty="0" err="1" smtClean="0"/>
              <a:t>ColumnName</a:t>
            </a:r>
            <a:r>
              <a:rPr lang="en-US" dirty="0" smtClean="0"/>
              <a:t>="</a:t>
            </a:r>
            <a:r>
              <a:rPr lang="en-US" dirty="0" err="1" smtClean="0"/>
              <a:t>PetName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&lt;/</a:t>
            </a:r>
            <a:r>
              <a:rPr lang="en-US" dirty="0" err="1" smtClean="0"/>
              <a:t>MappingFragment</a:t>
            </a:r>
            <a:r>
              <a:rPr lang="en-US" dirty="0" smtClean="0"/>
              <a:t>&gt;&lt;/</a:t>
            </a:r>
            <a:r>
              <a:rPr lang="en-US" dirty="0" err="1" smtClean="0"/>
              <a:t>EntityTypeMapping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EntitySetMapping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&lt;/Mapping&gt;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edmx:Mappings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Faces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connected layer</a:t>
            </a:r>
          </a:p>
          <a:p>
            <a:pPr lvl="1"/>
            <a:r>
              <a:rPr lang="en-US" dirty="0" smtClean="0"/>
              <a:t>Directly connecting to the DB</a:t>
            </a:r>
          </a:p>
          <a:p>
            <a:r>
              <a:rPr lang="en-US" dirty="0" smtClean="0"/>
              <a:t>The disconnected layer</a:t>
            </a:r>
          </a:p>
          <a:p>
            <a:pPr lvl="1"/>
            <a:r>
              <a:rPr lang="en-US" dirty="0" smtClean="0"/>
              <a:t>Using datasets</a:t>
            </a:r>
          </a:p>
          <a:p>
            <a:r>
              <a:rPr lang="en-US" dirty="0" smtClean="0"/>
              <a:t>Connection through the Entity Framework (EF)</a:t>
            </a:r>
          </a:p>
          <a:p>
            <a:pPr lvl="1"/>
            <a:r>
              <a:rPr lang="en-US" dirty="0" smtClean="0"/>
              <a:t>Automatically defining the relation between the DB and the C# classes and working with LINQ.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connected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Platform Data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66294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343400" y="6019800"/>
            <a:ext cx="15240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rot="5400000">
            <a:off x="4914900" y="582930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2286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1600" y="27432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9800" y="2057400"/>
            <a:ext cx="3276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505200"/>
            <a:ext cx="3276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9800" y="4800600"/>
            <a:ext cx="3276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3581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495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DataReader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62600" y="2057400"/>
            <a:ext cx="26670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DataAdaptor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2590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40386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Collection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91200" y="2438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Command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91200" y="4038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Command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91200" y="4800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Command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91200" y="3276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public void </a:t>
            </a:r>
            <a:r>
              <a:rPr lang="en-US" dirty="0" err="1" smtClean="0"/>
              <a:t>InsertAuto</a:t>
            </a:r>
            <a:r>
              <a:rPr lang="en-US" dirty="0" smtClean="0"/>
              <a:t>(</a:t>
            </a:r>
            <a:r>
              <a:rPr lang="en-US" dirty="0" err="1" smtClean="0"/>
              <a:t>NewCar</a:t>
            </a:r>
            <a:r>
              <a:rPr lang="en-US" dirty="0" smtClean="0"/>
              <a:t> car)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// Format and execute SQL statement.</a:t>
            </a:r>
          </a:p>
          <a:p>
            <a:r>
              <a:rPr lang="en-US" dirty="0" smtClean="0"/>
              <a:t>            string </a:t>
            </a:r>
            <a:r>
              <a:rPr lang="en-US" dirty="0" err="1" smtClean="0"/>
              <a:t>sql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("Insert Into Inventory" +</a:t>
            </a:r>
          </a:p>
          <a:p>
            <a:r>
              <a:rPr lang="en-US" dirty="0" smtClean="0"/>
              <a:t>              "(</a:t>
            </a:r>
            <a:r>
              <a:rPr lang="en-US" dirty="0" err="1" smtClean="0"/>
              <a:t>CarID</a:t>
            </a:r>
            <a:r>
              <a:rPr lang="en-US" dirty="0" smtClean="0"/>
              <a:t>, Make, Color, </a:t>
            </a:r>
            <a:r>
              <a:rPr lang="en-US" dirty="0" err="1" smtClean="0"/>
              <a:t>PetName</a:t>
            </a:r>
            <a:r>
              <a:rPr lang="en-US" dirty="0" smtClean="0"/>
              <a:t>) Values" +</a:t>
            </a:r>
          </a:p>
          <a:p>
            <a:r>
              <a:rPr lang="en-US" dirty="0" smtClean="0"/>
              <a:t>              "('{0}', '{1}', '{2}', '{3}')", </a:t>
            </a:r>
            <a:r>
              <a:rPr lang="en-US" dirty="0" err="1" smtClean="0"/>
              <a:t>car.CarID</a:t>
            </a:r>
            <a:r>
              <a:rPr lang="en-US" dirty="0" smtClean="0"/>
              <a:t>, </a:t>
            </a:r>
            <a:r>
              <a:rPr lang="en-US" dirty="0" err="1" smtClean="0"/>
              <a:t>car.Make</a:t>
            </a:r>
            <a:r>
              <a:rPr lang="en-US" dirty="0" smtClean="0"/>
              <a:t>, </a:t>
            </a:r>
            <a:r>
              <a:rPr lang="en-US" dirty="0" err="1" smtClean="0"/>
              <a:t>car.Color</a:t>
            </a:r>
            <a:r>
              <a:rPr lang="en-US" dirty="0" smtClean="0"/>
              <a:t>, </a:t>
            </a:r>
            <a:r>
              <a:rPr lang="en-US" dirty="0" err="1" smtClean="0"/>
              <a:t>car.PetName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    // Execute using our connection.</a:t>
            </a:r>
          </a:p>
          <a:p>
            <a:r>
              <a:rPr lang="en-US" dirty="0" smtClean="0"/>
              <a:t>            using (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this.sqlCn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Method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public List&lt;</a:t>
            </a:r>
            <a:r>
              <a:rPr lang="en-US" sz="1600" dirty="0" err="1" smtClean="0"/>
              <a:t>NewCar</a:t>
            </a:r>
            <a:r>
              <a:rPr lang="en-US" sz="1600" dirty="0" smtClean="0"/>
              <a:t>&gt; </a:t>
            </a:r>
            <a:r>
              <a:rPr lang="en-US" sz="1600" dirty="0" err="1" smtClean="0"/>
              <a:t>GetAllInventoryAsList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// This will hold the records.</a:t>
            </a:r>
          </a:p>
          <a:p>
            <a:r>
              <a:rPr lang="en-US" sz="1600" dirty="0" smtClean="0"/>
              <a:t>            List&lt;</a:t>
            </a:r>
            <a:r>
              <a:rPr lang="en-US" sz="1600" dirty="0" err="1" smtClean="0"/>
              <a:t>NewCar</a:t>
            </a:r>
            <a:r>
              <a:rPr lang="en-US" sz="1600" dirty="0" smtClean="0"/>
              <a:t>&gt; inv = new List&lt;</a:t>
            </a:r>
            <a:r>
              <a:rPr lang="en-US" sz="1600" dirty="0" err="1" smtClean="0"/>
              <a:t>NewCar</a:t>
            </a:r>
            <a:r>
              <a:rPr lang="en-US" sz="1600" dirty="0" smtClean="0"/>
              <a:t>&gt;();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// Prep command object.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sql</a:t>
            </a:r>
            <a:r>
              <a:rPr lang="en-US" sz="1600" dirty="0" smtClean="0"/>
              <a:t> = "Select * From Inventory";</a:t>
            </a:r>
          </a:p>
          <a:p>
            <a:r>
              <a:rPr lang="en-US" sz="1600" dirty="0" smtClean="0"/>
              <a:t>            using (</a:t>
            </a:r>
            <a:r>
              <a:rPr lang="en-US" sz="1600" dirty="0" err="1" smtClean="0"/>
              <a:t>SqlCommand</a:t>
            </a:r>
            <a:r>
              <a:rPr lang="en-US" sz="1600" dirty="0" smtClean="0"/>
              <a:t> </a:t>
            </a:r>
            <a:r>
              <a:rPr lang="en-US" sz="1600" dirty="0" err="1" smtClean="0"/>
              <a:t>cmd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SqlCommand</a:t>
            </a:r>
            <a:r>
              <a:rPr lang="en-US" sz="1600" dirty="0" smtClean="0"/>
              <a:t>(</a:t>
            </a:r>
            <a:r>
              <a:rPr lang="en-US" sz="1600" dirty="0" err="1" smtClean="0"/>
              <a:t>sql</a:t>
            </a:r>
            <a:r>
              <a:rPr lang="en-US" sz="1600" dirty="0" smtClean="0"/>
              <a:t>, </a:t>
            </a:r>
            <a:r>
              <a:rPr lang="en-US" sz="1600" dirty="0" err="1" smtClean="0"/>
              <a:t>this.sqlCn</a:t>
            </a:r>
            <a:r>
              <a:rPr lang="en-US" sz="1600" dirty="0" smtClean="0"/>
              <a:t>))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SqlDataReader</a:t>
            </a:r>
            <a:r>
              <a:rPr lang="en-US" sz="1600" dirty="0" smtClean="0"/>
              <a:t> </a:t>
            </a:r>
            <a:r>
              <a:rPr lang="en-US" sz="1600" dirty="0" err="1" smtClean="0"/>
              <a:t>dr</a:t>
            </a:r>
            <a:r>
              <a:rPr lang="en-US" sz="1600" dirty="0" smtClean="0"/>
              <a:t> = </a:t>
            </a:r>
            <a:r>
              <a:rPr lang="en-US" sz="1600" dirty="0" err="1" smtClean="0"/>
              <a:t>cmd.ExecuteReader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while (</a:t>
            </a:r>
            <a:r>
              <a:rPr lang="en-US" sz="1600" dirty="0" err="1" smtClean="0"/>
              <a:t>dr.Read</a:t>
            </a:r>
            <a:r>
              <a:rPr lang="en-US" sz="1600" dirty="0" smtClean="0"/>
              <a:t>())</a:t>
            </a:r>
          </a:p>
          <a:p>
            <a:r>
              <a:rPr lang="en-US" sz="1600" dirty="0" smtClean="0"/>
              <a:t>                {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inv.Add</a:t>
            </a:r>
            <a:r>
              <a:rPr lang="en-US" sz="1600" dirty="0" smtClean="0"/>
              <a:t>(new </a:t>
            </a:r>
            <a:r>
              <a:rPr lang="en-US" sz="1600" dirty="0" err="1" smtClean="0"/>
              <a:t>NewCar</a:t>
            </a:r>
            <a:endParaRPr lang="en-US" sz="1600" dirty="0" smtClean="0"/>
          </a:p>
          <a:p>
            <a:r>
              <a:rPr lang="en-US" sz="1600" dirty="0" smtClean="0"/>
              <a:t>                    {</a:t>
            </a:r>
          </a:p>
          <a:p>
            <a:r>
              <a:rPr lang="en-US" sz="1600" dirty="0" smtClean="0"/>
              <a:t>                        </a:t>
            </a:r>
            <a:r>
              <a:rPr lang="en-US" sz="1600" dirty="0" err="1" smtClean="0"/>
              <a:t>CarID</a:t>
            </a:r>
            <a:r>
              <a:rPr lang="en-US" sz="1600" dirty="0" smtClean="0"/>
              <a:t>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r>
              <a:rPr lang="en-US" sz="1600" dirty="0" err="1" smtClean="0"/>
              <a:t>dr</a:t>
            </a:r>
            <a:r>
              <a:rPr lang="en-US" sz="1600" dirty="0" smtClean="0"/>
              <a:t>["</a:t>
            </a:r>
            <a:r>
              <a:rPr lang="en-US" sz="1600" dirty="0" err="1" smtClean="0"/>
              <a:t>CarID</a:t>
            </a:r>
            <a:r>
              <a:rPr lang="en-US" sz="1600" dirty="0" smtClean="0"/>
              <a:t>"],</a:t>
            </a:r>
          </a:p>
          <a:p>
            <a:r>
              <a:rPr lang="en-US" sz="1600" dirty="0" smtClean="0"/>
              <a:t>                        Color = (string)</a:t>
            </a:r>
            <a:r>
              <a:rPr lang="en-US" sz="1600" dirty="0" err="1" smtClean="0"/>
              <a:t>dr</a:t>
            </a:r>
            <a:r>
              <a:rPr lang="en-US" sz="1600" dirty="0" smtClean="0"/>
              <a:t>["Color"],</a:t>
            </a:r>
          </a:p>
          <a:p>
            <a:r>
              <a:rPr lang="en-US" sz="1600" dirty="0" smtClean="0"/>
              <a:t>                        Make = (string)</a:t>
            </a:r>
            <a:r>
              <a:rPr lang="en-US" sz="1600" dirty="0" err="1" smtClean="0"/>
              <a:t>dr</a:t>
            </a:r>
            <a:r>
              <a:rPr lang="en-US" sz="1600" dirty="0" smtClean="0"/>
              <a:t>["Make"],</a:t>
            </a:r>
          </a:p>
          <a:p>
            <a:r>
              <a:rPr lang="en-US" sz="1600" dirty="0" smtClean="0"/>
              <a:t>                        </a:t>
            </a:r>
            <a:r>
              <a:rPr lang="en-US" sz="1600" dirty="0" err="1" smtClean="0"/>
              <a:t>PetName</a:t>
            </a:r>
            <a:r>
              <a:rPr lang="en-US" sz="1600" dirty="0" smtClean="0"/>
              <a:t> = (string)</a:t>
            </a:r>
            <a:r>
              <a:rPr lang="en-US" sz="1600" dirty="0" err="1" smtClean="0"/>
              <a:t>dr</a:t>
            </a:r>
            <a:r>
              <a:rPr lang="en-US" sz="1600" dirty="0" smtClean="0"/>
              <a:t>["</a:t>
            </a:r>
            <a:r>
              <a:rPr lang="en-US" sz="1600" dirty="0" err="1" smtClean="0"/>
              <a:t>PetName</a:t>
            </a:r>
            <a:r>
              <a:rPr lang="en-US" sz="1600" dirty="0" smtClean="0"/>
              <a:t>"]</a:t>
            </a:r>
          </a:p>
          <a:p>
            <a:r>
              <a:rPr lang="en-US" sz="1600" dirty="0" smtClean="0"/>
              <a:t>                    });</a:t>
            </a:r>
          </a:p>
          <a:p>
            <a:r>
              <a:rPr lang="en-US" sz="1600" dirty="0" smtClean="0"/>
              <a:t>                }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dr.Close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    return inv;</a:t>
            </a:r>
          </a:p>
          <a:p>
            <a:r>
              <a:rPr lang="en-US" sz="1600" dirty="0" smtClean="0"/>
              <a:t>        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971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66800" y="2743200"/>
            <a:ext cx="1981200" cy="9144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27432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Adapter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2667000"/>
            <a:ext cx="1676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505200" y="3505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008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400800" y="3429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Represents a database in memory</a:t>
            </a:r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Tables in include columns (fields)</a:t>
            </a:r>
          </a:p>
          <a:p>
            <a:pPr lvl="2"/>
            <a:r>
              <a:rPr lang="en-US" dirty="0" smtClean="0"/>
              <a:t>Constraints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err="1" smtClean="0"/>
              <a:t>Datatype</a:t>
            </a:r>
            <a:endParaRPr lang="en-US" dirty="0" smtClean="0"/>
          </a:p>
          <a:p>
            <a:pPr lvl="2"/>
            <a:r>
              <a:rPr lang="en-US" dirty="0" smtClean="0"/>
              <a:t>Unique?</a:t>
            </a:r>
          </a:p>
          <a:p>
            <a:pPr lvl="2"/>
            <a:r>
              <a:rPr lang="en-US" dirty="0" smtClean="0"/>
              <a:t>Column number (ordinal)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dataset is modified</a:t>
            </a:r>
          </a:p>
          <a:p>
            <a:r>
              <a:rPr lang="en-US" dirty="0" smtClean="0"/>
              <a:t>The modifications are known</a:t>
            </a:r>
          </a:p>
          <a:p>
            <a:r>
              <a:rPr lang="en-US" dirty="0" smtClean="0"/>
              <a:t>Errors are detected</a:t>
            </a:r>
          </a:p>
          <a:p>
            <a:r>
              <a:rPr lang="en-US" dirty="0" smtClean="0"/>
              <a:t>They can be written back to the database using the </a:t>
            </a:r>
            <a:r>
              <a:rPr lang="en-US" dirty="0" err="1" smtClean="0"/>
              <a:t>DataAdapter</a:t>
            </a:r>
            <a:endParaRPr lang="en-US" dirty="0" smtClean="0"/>
          </a:p>
          <a:p>
            <a:r>
              <a:rPr lang="en-US" dirty="0" smtClean="0"/>
              <a:t>They can be rolled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1039</Words>
  <Application>Microsoft Office PowerPoint</Application>
  <PresentationFormat>On-screen Show (4:3)</PresentationFormat>
  <Paragraphs>187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 to C# .net and EF</vt:lpstr>
      <vt:lpstr>The Three Faces of ADO.NET</vt:lpstr>
      <vt:lpstr>The connected layer</vt:lpstr>
      <vt:lpstr>.Net Platform Data Provider</vt:lpstr>
      <vt:lpstr>Insert Method</vt:lpstr>
      <vt:lpstr>Select Method </vt:lpstr>
      <vt:lpstr>DataSets</vt:lpstr>
      <vt:lpstr>DataSets</vt:lpstr>
      <vt:lpstr>DataSets</vt:lpstr>
      <vt:lpstr>Datasets Gui and LinQ</vt:lpstr>
      <vt:lpstr>The Entity Framework</vt:lpstr>
      <vt:lpstr>EF</vt:lpstr>
      <vt:lpstr>EF components</vt:lpstr>
      <vt:lpstr>All Together Now</vt:lpstr>
      <vt:lpstr>*.edmx files: DB Storage</vt:lpstr>
      <vt:lpstr>Conceptual Model (EDM)</vt:lpstr>
      <vt:lpstr>C-S mapping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 .net and EF</dc:title>
  <dc:creator/>
  <cp:lastModifiedBy>Faculty of Social Sciences</cp:lastModifiedBy>
  <cp:revision>4</cp:revision>
  <dcterms:created xsi:type="dcterms:W3CDTF">2006-08-16T00:00:00Z</dcterms:created>
  <dcterms:modified xsi:type="dcterms:W3CDTF">2011-06-04T12:19:45Z</dcterms:modified>
</cp:coreProperties>
</file>