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2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3034F-E258-4C10-BBA8-651DEBBAD7F3}" type="datetimeFigureOut">
              <a:rPr lang="en-US" smtClean="0"/>
              <a:t>10/10/2010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07C27-3D07-48B7-90B7-539865C7EC4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62820" name="Slide Number Placeholder 3"/>
          <p:cNvSpPr>
            <a:spLocks noGrp="1"/>
          </p:cNvSpPr>
          <p:nvPr>
            <p:ph type="sldNum" sz="quarter" idx="5"/>
          </p:nvPr>
        </p:nvSpPr>
        <p:spPr>
          <a:noFill/>
        </p:spPr>
        <p:txBody>
          <a:bodyPr/>
          <a:lstStyle/>
          <a:p>
            <a:fld id="{2E3F1822-89DA-422E-9195-EF0342B5CBFB}" type="slidenum">
              <a:rPr lang="en-US" smtClean="0">
                <a:latin typeface="Arial" charset="0"/>
              </a: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pPr eaLnBrk="1" hangingPunct="1"/>
            <a:endParaRPr lang="en-US" smtClean="0"/>
          </a:p>
        </p:txBody>
      </p:sp>
      <p:sp>
        <p:nvSpPr>
          <p:cNvPr id="129028" name="Slide Number Placeholder 3"/>
          <p:cNvSpPr>
            <a:spLocks noGrp="1"/>
          </p:cNvSpPr>
          <p:nvPr>
            <p:ph type="sldNum" sz="quarter" idx="5"/>
          </p:nvPr>
        </p:nvSpPr>
        <p:spPr>
          <a:noFill/>
        </p:spPr>
        <p:txBody>
          <a:bodyPr/>
          <a:lstStyle/>
          <a:p>
            <a:fld id="{3E7B6665-9D9F-4DB6-A45D-0198E11CC45C}"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pPr eaLnBrk="1" hangingPunct="1"/>
            <a:endParaRPr lang="en-US" smtClean="0"/>
          </a:p>
        </p:txBody>
      </p:sp>
      <p:sp>
        <p:nvSpPr>
          <p:cNvPr id="150532" name="Slide Number Placeholder 3"/>
          <p:cNvSpPr>
            <a:spLocks noGrp="1"/>
          </p:cNvSpPr>
          <p:nvPr>
            <p:ph type="sldNum" sz="quarter" idx="5"/>
          </p:nvPr>
        </p:nvSpPr>
        <p:spPr>
          <a:noFill/>
        </p:spPr>
        <p:txBody>
          <a:bodyPr/>
          <a:lstStyle/>
          <a:p>
            <a:fld id="{C76D5C5D-DEF9-4ABA-9D35-DF1F5086BB92}"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pPr eaLnBrk="1" hangingPunct="1"/>
            <a:endParaRPr lang="en-US" smtClean="0"/>
          </a:p>
        </p:txBody>
      </p:sp>
      <p:sp>
        <p:nvSpPr>
          <p:cNvPr id="151556" name="Slide Number Placeholder 3"/>
          <p:cNvSpPr>
            <a:spLocks noGrp="1"/>
          </p:cNvSpPr>
          <p:nvPr>
            <p:ph type="sldNum" sz="quarter" idx="5"/>
          </p:nvPr>
        </p:nvSpPr>
        <p:spPr>
          <a:noFill/>
        </p:spPr>
        <p:txBody>
          <a:bodyPr/>
          <a:lstStyle/>
          <a:p>
            <a:fld id="{73252B78-32DB-482D-8E5E-E0088401C400}"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p:spPr>
        <p:txBody>
          <a:bodyPr/>
          <a:lstStyle/>
          <a:p>
            <a:pPr eaLnBrk="1" hangingPunct="1"/>
            <a:endParaRPr lang="en-US" smtClean="0"/>
          </a:p>
        </p:txBody>
      </p:sp>
      <p:sp>
        <p:nvSpPr>
          <p:cNvPr id="152580" name="Slide Number Placeholder 3"/>
          <p:cNvSpPr>
            <a:spLocks noGrp="1"/>
          </p:cNvSpPr>
          <p:nvPr>
            <p:ph type="sldNum" sz="quarter" idx="5"/>
          </p:nvPr>
        </p:nvSpPr>
        <p:spPr>
          <a:noFill/>
        </p:spPr>
        <p:txBody>
          <a:bodyPr/>
          <a:lstStyle/>
          <a:p>
            <a:fld id="{59EA023A-9DE7-4034-80FE-071F21A9A6C5}"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p:spPr>
        <p:txBody>
          <a:bodyPr/>
          <a:lstStyle/>
          <a:p>
            <a:pPr eaLnBrk="1" hangingPunct="1"/>
            <a:endParaRPr lang="en-US" smtClean="0"/>
          </a:p>
        </p:txBody>
      </p:sp>
      <p:sp>
        <p:nvSpPr>
          <p:cNvPr id="153604" name="Slide Number Placeholder 3"/>
          <p:cNvSpPr>
            <a:spLocks noGrp="1"/>
          </p:cNvSpPr>
          <p:nvPr>
            <p:ph type="sldNum" sz="quarter" idx="5"/>
          </p:nvPr>
        </p:nvSpPr>
        <p:spPr>
          <a:noFill/>
        </p:spPr>
        <p:txBody>
          <a:bodyPr/>
          <a:lstStyle/>
          <a:p>
            <a:fld id="{FD7A7DC7-465E-422C-91EF-FE9EC127A19F}" type="slidenum">
              <a:rPr lang="en-US"/>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p:spPr>
        <p:txBody>
          <a:bodyPr/>
          <a:lstStyle/>
          <a:p>
            <a:pPr eaLnBrk="1" hangingPunct="1"/>
            <a:endParaRPr lang="en-US" smtClean="0"/>
          </a:p>
        </p:txBody>
      </p:sp>
      <p:sp>
        <p:nvSpPr>
          <p:cNvPr id="154628" name="Slide Number Placeholder 3"/>
          <p:cNvSpPr>
            <a:spLocks noGrp="1"/>
          </p:cNvSpPr>
          <p:nvPr>
            <p:ph type="sldNum" sz="quarter" idx="5"/>
          </p:nvPr>
        </p:nvSpPr>
        <p:spPr>
          <a:noFill/>
        </p:spPr>
        <p:txBody>
          <a:bodyPr/>
          <a:lstStyle/>
          <a:p>
            <a:fld id="{DADC088C-0B62-4EBC-AC6B-95EDFE7D3C1D}" type="slidenum">
              <a:rPr lang="en-US"/>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pPr eaLnBrk="1" hangingPunct="1"/>
            <a:endParaRPr lang="en-US" smtClean="0"/>
          </a:p>
        </p:txBody>
      </p:sp>
      <p:sp>
        <p:nvSpPr>
          <p:cNvPr id="155652" name="Slide Number Placeholder 3"/>
          <p:cNvSpPr>
            <a:spLocks noGrp="1"/>
          </p:cNvSpPr>
          <p:nvPr>
            <p:ph type="sldNum" sz="quarter" idx="5"/>
          </p:nvPr>
        </p:nvSpPr>
        <p:spPr>
          <a:noFill/>
        </p:spPr>
        <p:txBody>
          <a:bodyPr/>
          <a:lstStyle/>
          <a:p>
            <a:fld id="{A34576A1-565F-4B30-AC9D-23368FE062C6}" type="slidenum">
              <a:rPr lang="en-US"/>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pPr eaLnBrk="1" hangingPunct="1"/>
            <a:endParaRPr lang="en-US" smtClean="0"/>
          </a:p>
        </p:txBody>
      </p:sp>
      <p:sp>
        <p:nvSpPr>
          <p:cNvPr id="156676" name="Slide Number Placeholder 3"/>
          <p:cNvSpPr>
            <a:spLocks noGrp="1"/>
          </p:cNvSpPr>
          <p:nvPr>
            <p:ph type="sldNum" sz="quarter" idx="5"/>
          </p:nvPr>
        </p:nvSpPr>
        <p:spPr>
          <a:noFill/>
        </p:spPr>
        <p:txBody>
          <a:bodyPr/>
          <a:lstStyle/>
          <a:p>
            <a:fld id="{B99390F4-D720-49BA-A9D5-403D2212767A}" type="slidenum">
              <a:rPr lang="en-US"/>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pPr eaLnBrk="1" hangingPunct="1"/>
            <a:endParaRPr lang="en-US" smtClean="0"/>
          </a:p>
        </p:txBody>
      </p:sp>
      <p:sp>
        <p:nvSpPr>
          <p:cNvPr id="149508" name="Slide Number Placeholder 3"/>
          <p:cNvSpPr>
            <a:spLocks noGrp="1"/>
          </p:cNvSpPr>
          <p:nvPr>
            <p:ph type="sldNum" sz="quarter" idx="5"/>
          </p:nvPr>
        </p:nvSpPr>
        <p:spPr>
          <a:noFill/>
        </p:spPr>
        <p:txBody>
          <a:bodyPr/>
          <a:lstStyle/>
          <a:p>
            <a:fld id="{2488FF64-7349-434A-B87A-EB7B029A416D}" type="slidenum">
              <a:rPr lang="en-US"/>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pPr eaLnBrk="1" hangingPunct="1"/>
            <a:endParaRPr lang="en-US" smtClean="0"/>
          </a:p>
        </p:txBody>
      </p:sp>
      <p:sp>
        <p:nvSpPr>
          <p:cNvPr id="150532" name="Slide Number Placeholder 3"/>
          <p:cNvSpPr>
            <a:spLocks noGrp="1"/>
          </p:cNvSpPr>
          <p:nvPr>
            <p:ph type="sldNum" sz="quarter" idx="5"/>
          </p:nvPr>
        </p:nvSpPr>
        <p:spPr>
          <a:noFill/>
        </p:spPr>
        <p:txBody>
          <a:bodyPr/>
          <a:lstStyle/>
          <a:p>
            <a:fld id="{51245ECB-1684-4F84-8C91-60F6F4B44F92}" type="slidenum">
              <a:rPr lang="en-US"/>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66916" name="Slide Number Placeholder 3"/>
          <p:cNvSpPr>
            <a:spLocks noGrp="1"/>
          </p:cNvSpPr>
          <p:nvPr>
            <p:ph type="sldNum" sz="quarter" idx="5"/>
          </p:nvPr>
        </p:nvSpPr>
        <p:spPr>
          <a:noFill/>
        </p:spPr>
        <p:txBody>
          <a:bodyPr/>
          <a:lstStyle/>
          <a:p>
            <a:fld id="{EB94A994-14E2-447A-B5F0-FB60885A6C68}" type="slidenum">
              <a:rPr lang="en-US" smtClean="0">
                <a:latin typeface="Arial" charset="0"/>
              </a:rPr>
              <a:pPr/>
              <a:t>2</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pPr eaLnBrk="1" hangingPunct="1"/>
            <a:endParaRPr lang="en-US" smtClean="0"/>
          </a:p>
        </p:txBody>
      </p:sp>
      <p:sp>
        <p:nvSpPr>
          <p:cNvPr id="151556" name="Slide Number Placeholder 3"/>
          <p:cNvSpPr>
            <a:spLocks noGrp="1"/>
          </p:cNvSpPr>
          <p:nvPr>
            <p:ph type="sldNum" sz="quarter" idx="5"/>
          </p:nvPr>
        </p:nvSpPr>
        <p:spPr>
          <a:noFill/>
        </p:spPr>
        <p:txBody>
          <a:bodyPr/>
          <a:lstStyle/>
          <a:p>
            <a:fld id="{B751395D-4F38-4E9E-8E5B-025D93A2991B}" type="slidenum">
              <a:rPr lang="en-US"/>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p:spPr>
        <p:txBody>
          <a:bodyPr/>
          <a:lstStyle/>
          <a:p>
            <a:pPr eaLnBrk="1" hangingPunct="1"/>
            <a:endParaRPr lang="en-US" smtClean="0"/>
          </a:p>
        </p:txBody>
      </p:sp>
      <p:sp>
        <p:nvSpPr>
          <p:cNvPr id="172036" name="Slide Number Placeholder 3"/>
          <p:cNvSpPr>
            <a:spLocks noGrp="1"/>
          </p:cNvSpPr>
          <p:nvPr>
            <p:ph type="sldNum" sz="quarter" idx="5"/>
          </p:nvPr>
        </p:nvSpPr>
        <p:spPr>
          <a:noFill/>
        </p:spPr>
        <p:txBody>
          <a:bodyPr/>
          <a:lstStyle/>
          <a:p>
            <a:fld id="{167536DA-5A87-41BA-B0A0-514EEC1F999D}" type="slidenum">
              <a:rPr lang="en-US"/>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p:spPr>
        <p:txBody>
          <a:bodyPr/>
          <a:lstStyle/>
          <a:p>
            <a:pPr eaLnBrk="1" hangingPunct="1"/>
            <a:endParaRPr lang="en-US" smtClean="0"/>
          </a:p>
        </p:txBody>
      </p:sp>
      <p:sp>
        <p:nvSpPr>
          <p:cNvPr id="173060" name="Slide Number Placeholder 3"/>
          <p:cNvSpPr>
            <a:spLocks noGrp="1"/>
          </p:cNvSpPr>
          <p:nvPr>
            <p:ph type="sldNum" sz="quarter" idx="5"/>
          </p:nvPr>
        </p:nvSpPr>
        <p:spPr>
          <a:noFill/>
        </p:spPr>
        <p:txBody>
          <a:bodyPr/>
          <a:lstStyle/>
          <a:p>
            <a:fld id="{ECC3411E-9243-48B9-95C9-098434718D58}" type="slidenum">
              <a:rPr lang="en-US"/>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pPr eaLnBrk="1" hangingPunct="1"/>
            <a:endParaRPr lang="en-US" smtClean="0"/>
          </a:p>
        </p:txBody>
      </p:sp>
      <p:sp>
        <p:nvSpPr>
          <p:cNvPr id="174084" name="Slide Number Placeholder 3"/>
          <p:cNvSpPr>
            <a:spLocks noGrp="1"/>
          </p:cNvSpPr>
          <p:nvPr>
            <p:ph type="sldNum" sz="quarter" idx="5"/>
          </p:nvPr>
        </p:nvSpPr>
        <p:spPr>
          <a:noFill/>
        </p:spPr>
        <p:txBody>
          <a:bodyPr/>
          <a:lstStyle/>
          <a:p>
            <a:fld id="{049B97BA-21E1-4571-9C7B-6259266983C0}" type="slidenum">
              <a:rPr lang="en-US"/>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p:spPr>
        <p:txBody>
          <a:bodyPr/>
          <a:lstStyle/>
          <a:p>
            <a:pPr eaLnBrk="1" hangingPunct="1"/>
            <a:endParaRPr lang="en-US" smtClean="0"/>
          </a:p>
        </p:txBody>
      </p:sp>
      <p:sp>
        <p:nvSpPr>
          <p:cNvPr id="175108" name="Slide Number Placeholder 3"/>
          <p:cNvSpPr>
            <a:spLocks noGrp="1"/>
          </p:cNvSpPr>
          <p:nvPr>
            <p:ph type="sldNum" sz="quarter" idx="5"/>
          </p:nvPr>
        </p:nvSpPr>
        <p:spPr>
          <a:noFill/>
        </p:spPr>
        <p:txBody>
          <a:bodyPr/>
          <a:lstStyle/>
          <a:p>
            <a:fld id="{3EB0CC92-1DA8-4D56-AE89-E6EE7A8E4F88}" type="slidenum">
              <a:rPr lang="en-US"/>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pPr eaLnBrk="1" hangingPunct="1"/>
            <a:endParaRPr lang="en-US" smtClean="0"/>
          </a:p>
        </p:txBody>
      </p:sp>
      <p:sp>
        <p:nvSpPr>
          <p:cNvPr id="178180" name="Slide Number Placeholder 3"/>
          <p:cNvSpPr>
            <a:spLocks noGrp="1"/>
          </p:cNvSpPr>
          <p:nvPr>
            <p:ph type="sldNum" sz="quarter" idx="5"/>
          </p:nvPr>
        </p:nvSpPr>
        <p:spPr>
          <a:noFill/>
        </p:spPr>
        <p:txBody>
          <a:bodyPr/>
          <a:lstStyle/>
          <a:p>
            <a:fld id="{D141079C-D32B-42C3-8380-A49055D79460}" type="slidenum">
              <a:rPr lang="en-US"/>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pPr eaLnBrk="1" hangingPunct="1"/>
            <a:endParaRPr lang="en-US" smtClean="0"/>
          </a:p>
        </p:txBody>
      </p:sp>
      <p:sp>
        <p:nvSpPr>
          <p:cNvPr id="179204" name="Slide Number Placeholder 3"/>
          <p:cNvSpPr>
            <a:spLocks noGrp="1"/>
          </p:cNvSpPr>
          <p:nvPr>
            <p:ph type="sldNum" sz="quarter" idx="5"/>
          </p:nvPr>
        </p:nvSpPr>
        <p:spPr>
          <a:noFill/>
        </p:spPr>
        <p:txBody>
          <a:bodyPr/>
          <a:lstStyle/>
          <a:p>
            <a:fld id="{0C57DF11-F03B-4A80-B53D-C345473673C9}" type="slidenum">
              <a:rPr lang="en-US"/>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p:spPr>
        <p:txBody>
          <a:bodyPr/>
          <a:lstStyle/>
          <a:p>
            <a:pPr eaLnBrk="1" hangingPunct="1"/>
            <a:endParaRPr lang="en-US" smtClean="0"/>
          </a:p>
        </p:txBody>
      </p:sp>
      <p:sp>
        <p:nvSpPr>
          <p:cNvPr id="189444" name="Slide Number Placeholder 3"/>
          <p:cNvSpPr>
            <a:spLocks noGrp="1"/>
          </p:cNvSpPr>
          <p:nvPr>
            <p:ph type="sldNum" sz="quarter" idx="5"/>
          </p:nvPr>
        </p:nvSpPr>
        <p:spPr>
          <a:noFill/>
        </p:spPr>
        <p:txBody>
          <a:bodyPr/>
          <a:lstStyle/>
          <a:p>
            <a:fld id="{C44F4642-50CD-4F3F-90C6-98D499640A24}" type="slidenum">
              <a:rPr lang="en-US"/>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p:spPr>
        <p:txBody>
          <a:bodyPr/>
          <a:lstStyle/>
          <a:p>
            <a:pPr eaLnBrk="1" hangingPunct="1"/>
            <a:endParaRPr lang="en-US" smtClean="0"/>
          </a:p>
        </p:txBody>
      </p:sp>
      <p:sp>
        <p:nvSpPr>
          <p:cNvPr id="190468" name="Slide Number Placeholder 3"/>
          <p:cNvSpPr>
            <a:spLocks noGrp="1"/>
          </p:cNvSpPr>
          <p:nvPr>
            <p:ph type="sldNum" sz="quarter" idx="5"/>
          </p:nvPr>
        </p:nvSpPr>
        <p:spPr>
          <a:noFill/>
        </p:spPr>
        <p:txBody>
          <a:bodyPr/>
          <a:lstStyle/>
          <a:p>
            <a:fld id="{5B3635F1-C54F-4227-B384-932F783D6970}" type="slidenum">
              <a:rPr lang="en-US"/>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p:spPr>
        <p:txBody>
          <a:bodyPr/>
          <a:lstStyle/>
          <a:p>
            <a:pPr eaLnBrk="1" hangingPunct="1"/>
            <a:endParaRPr lang="en-US" smtClean="0"/>
          </a:p>
        </p:txBody>
      </p:sp>
      <p:sp>
        <p:nvSpPr>
          <p:cNvPr id="191492" name="Slide Number Placeholder 3"/>
          <p:cNvSpPr>
            <a:spLocks noGrp="1"/>
          </p:cNvSpPr>
          <p:nvPr>
            <p:ph type="sldNum" sz="quarter" idx="5"/>
          </p:nvPr>
        </p:nvSpPr>
        <p:spPr>
          <a:noFill/>
        </p:spPr>
        <p:txBody>
          <a:bodyPr/>
          <a:lstStyle/>
          <a:p>
            <a:fld id="{22379F32-A853-42F9-8E6B-098A825B3B59}" type="slidenum">
              <a:rPr lang="en-US"/>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67940" name="Slide Number Placeholder 3"/>
          <p:cNvSpPr>
            <a:spLocks noGrp="1"/>
          </p:cNvSpPr>
          <p:nvPr>
            <p:ph type="sldNum" sz="quarter" idx="5"/>
          </p:nvPr>
        </p:nvSpPr>
        <p:spPr>
          <a:noFill/>
        </p:spPr>
        <p:txBody>
          <a:bodyPr/>
          <a:lstStyle/>
          <a:p>
            <a:fld id="{3D13867F-1818-4777-A720-11F94934AF8E}" type="slidenum">
              <a:rPr lang="en-US" smtClean="0">
                <a:latin typeface="Arial" charset="0"/>
              </a:rPr>
              <a:pPr/>
              <a:t>3</a:t>
            </a:fld>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p:spPr>
        <p:txBody>
          <a:bodyPr/>
          <a:lstStyle/>
          <a:p>
            <a:pPr eaLnBrk="1" hangingPunct="1"/>
            <a:endParaRPr lang="en-US" smtClean="0"/>
          </a:p>
        </p:txBody>
      </p:sp>
      <p:sp>
        <p:nvSpPr>
          <p:cNvPr id="192516" name="Slide Number Placeholder 3"/>
          <p:cNvSpPr>
            <a:spLocks noGrp="1"/>
          </p:cNvSpPr>
          <p:nvPr>
            <p:ph type="sldNum" sz="quarter" idx="5"/>
          </p:nvPr>
        </p:nvSpPr>
        <p:spPr>
          <a:noFill/>
        </p:spPr>
        <p:txBody>
          <a:bodyPr/>
          <a:lstStyle/>
          <a:p>
            <a:fld id="{176D2450-258B-49AD-BA7B-BACCD70A5A1E}" type="slidenum">
              <a:rPr lang="en-US"/>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p:spPr>
        <p:txBody>
          <a:bodyPr/>
          <a:lstStyle/>
          <a:p>
            <a:pPr eaLnBrk="1" hangingPunct="1"/>
            <a:endParaRPr lang="en-US" smtClean="0"/>
          </a:p>
        </p:txBody>
      </p:sp>
      <p:sp>
        <p:nvSpPr>
          <p:cNvPr id="196612" name="Slide Number Placeholder 3"/>
          <p:cNvSpPr>
            <a:spLocks noGrp="1"/>
          </p:cNvSpPr>
          <p:nvPr>
            <p:ph type="sldNum" sz="quarter" idx="5"/>
          </p:nvPr>
        </p:nvSpPr>
        <p:spPr>
          <a:noFill/>
        </p:spPr>
        <p:txBody>
          <a:bodyPr/>
          <a:lstStyle/>
          <a:p>
            <a:fld id="{D17D7691-8C4F-483E-AC3C-5F4557C9C386}" type="slidenum">
              <a:rPr lang="en-US"/>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a:ln/>
        </p:spPr>
      </p:sp>
      <p:sp>
        <p:nvSpPr>
          <p:cNvPr id="220163" name="Notes Placeholder 2"/>
          <p:cNvSpPr>
            <a:spLocks noGrp="1"/>
          </p:cNvSpPr>
          <p:nvPr>
            <p:ph type="body" idx="1"/>
          </p:nvPr>
        </p:nvSpPr>
        <p:spPr>
          <a:noFill/>
          <a:ln/>
        </p:spPr>
        <p:txBody>
          <a:bodyPr/>
          <a:lstStyle/>
          <a:p>
            <a:pPr eaLnBrk="1" hangingPunct="1"/>
            <a:endParaRPr lang="en-US" smtClean="0"/>
          </a:p>
        </p:txBody>
      </p:sp>
      <p:sp>
        <p:nvSpPr>
          <p:cNvPr id="220164" name="Slide Number Placeholder 3"/>
          <p:cNvSpPr>
            <a:spLocks noGrp="1"/>
          </p:cNvSpPr>
          <p:nvPr>
            <p:ph type="sldNum" sz="quarter" idx="5"/>
          </p:nvPr>
        </p:nvSpPr>
        <p:spPr>
          <a:noFill/>
        </p:spPr>
        <p:txBody>
          <a:bodyPr/>
          <a:lstStyle/>
          <a:p>
            <a:fld id="{4AF167D2-4542-41B5-950B-966BDDB4CFAA}" type="slidenum">
              <a:rPr lang="en-US"/>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ln/>
        </p:spPr>
      </p:sp>
      <p:sp>
        <p:nvSpPr>
          <p:cNvPr id="221187" name="Notes Placeholder 2"/>
          <p:cNvSpPr>
            <a:spLocks noGrp="1"/>
          </p:cNvSpPr>
          <p:nvPr>
            <p:ph type="body" idx="1"/>
          </p:nvPr>
        </p:nvSpPr>
        <p:spPr>
          <a:noFill/>
          <a:ln/>
        </p:spPr>
        <p:txBody>
          <a:bodyPr/>
          <a:lstStyle/>
          <a:p>
            <a:pPr eaLnBrk="1" hangingPunct="1"/>
            <a:endParaRPr lang="en-US" smtClean="0"/>
          </a:p>
        </p:txBody>
      </p:sp>
      <p:sp>
        <p:nvSpPr>
          <p:cNvPr id="221188" name="Slide Number Placeholder 3"/>
          <p:cNvSpPr>
            <a:spLocks noGrp="1"/>
          </p:cNvSpPr>
          <p:nvPr>
            <p:ph type="sldNum" sz="quarter" idx="5"/>
          </p:nvPr>
        </p:nvSpPr>
        <p:spPr>
          <a:noFill/>
        </p:spPr>
        <p:txBody>
          <a:bodyPr/>
          <a:lstStyle/>
          <a:p>
            <a:fld id="{D746AC6D-B083-4585-A090-FA2476AF5628}" type="slidenum">
              <a:rPr lang="en-US"/>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a:ln/>
        </p:spPr>
      </p:sp>
      <p:sp>
        <p:nvSpPr>
          <p:cNvPr id="222211" name="Notes Placeholder 2"/>
          <p:cNvSpPr>
            <a:spLocks noGrp="1"/>
          </p:cNvSpPr>
          <p:nvPr>
            <p:ph type="body" idx="1"/>
          </p:nvPr>
        </p:nvSpPr>
        <p:spPr>
          <a:noFill/>
          <a:ln/>
        </p:spPr>
        <p:txBody>
          <a:bodyPr/>
          <a:lstStyle/>
          <a:p>
            <a:pPr eaLnBrk="1" hangingPunct="1"/>
            <a:endParaRPr lang="en-US" smtClean="0"/>
          </a:p>
        </p:txBody>
      </p:sp>
      <p:sp>
        <p:nvSpPr>
          <p:cNvPr id="222212" name="Slide Number Placeholder 3"/>
          <p:cNvSpPr>
            <a:spLocks noGrp="1"/>
          </p:cNvSpPr>
          <p:nvPr>
            <p:ph type="sldNum" sz="quarter" idx="5"/>
          </p:nvPr>
        </p:nvSpPr>
        <p:spPr>
          <a:noFill/>
        </p:spPr>
        <p:txBody>
          <a:bodyPr/>
          <a:lstStyle/>
          <a:p>
            <a:fld id="{D7637C6D-9291-476E-B5B9-D564DBBC3D59}" type="slidenum">
              <a:rPr lang="en-US"/>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a:ln/>
        </p:spPr>
      </p:sp>
      <p:sp>
        <p:nvSpPr>
          <p:cNvPr id="223235" name="Notes Placeholder 2"/>
          <p:cNvSpPr>
            <a:spLocks noGrp="1"/>
          </p:cNvSpPr>
          <p:nvPr>
            <p:ph type="body" idx="1"/>
          </p:nvPr>
        </p:nvSpPr>
        <p:spPr>
          <a:noFill/>
          <a:ln/>
        </p:spPr>
        <p:txBody>
          <a:bodyPr/>
          <a:lstStyle/>
          <a:p>
            <a:pPr eaLnBrk="1" hangingPunct="1"/>
            <a:endParaRPr lang="en-US" smtClean="0"/>
          </a:p>
        </p:txBody>
      </p:sp>
      <p:sp>
        <p:nvSpPr>
          <p:cNvPr id="223236" name="Slide Number Placeholder 3"/>
          <p:cNvSpPr>
            <a:spLocks noGrp="1"/>
          </p:cNvSpPr>
          <p:nvPr>
            <p:ph type="sldNum" sz="quarter" idx="5"/>
          </p:nvPr>
        </p:nvSpPr>
        <p:spPr>
          <a:noFill/>
        </p:spPr>
        <p:txBody>
          <a:bodyPr/>
          <a:lstStyle/>
          <a:p>
            <a:fld id="{F874F49D-C657-4D96-BCB0-80907FC7F905}" type="slidenum">
              <a:rPr lang="en-US"/>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a:ln/>
        </p:spPr>
      </p:sp>
      <p:sp>
        <p:nvSpPr>
          <p:cNvPr id="224259" name="Notes Placeholder 2"/>
          <p:cNvSpPr>
            <a:spLocks noGrp="1"/>
          </p:cNvSpPr>
          <p:nvPr>
            <p:ph type="body" idx="1"/>
          </p:nvPr>
        </p:nvSpPr>
        <p:spPr>
          <a:noFill/>
          <a:ln/>
        </p:spPr>
        <p:txBody>
          <a:bodyPr/>
          <a:lstStyle/>
          <a:p>
            <a:pPr eaLnBrk="1" hangingPunct="1"/>
            <a:endParaRPr lang="en-US" smtClean="0"/>
          </a:p>
        </p:txBody>
      </p:sp>
      <p:sp>
        <p:nvSpPr>
          <p:cNvPr id="224260" name="Slide Number Placeholder 3"/>
          <p:cNvSpPr>
            <a:spLocks noGrp="1"/>
          </p:cNvSpPr>
          <p:nvPr>
            <p:ph type="sldNum" sz="quarter" idx="5"/>
          </p:nvPr>
        </p:nvSpPr>
        <p:spPr>
          <a:noFill/>
        </p:spPr>
        <p:txBody>
          <a:bodyPr/>
          <a:lstStyle/>
          <a:p>
            <a:fld id="{88326417-00F3-4D72-9259-98D1D1BB171C}" type="slidenum">
              <a:rPr lang="en-US"/>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a:ln/>
        </p:spPr>
      </p:sp>
      <p:sp>
        <p:nvSpPr>
          <p:cNvPr id="225283" name="Notes Placeholder 2"/>
          <p:cNvSpPr>
            <a:spLocks noGrp="1"/>
          </p:cNvSpPr>
          <p:nvPr>
            <p:ph type="body" idx="1"/>
          </p:nvPr>
        </p:nvSpPr>
        <p:spPr>
          <a:noFill/>
          <a:ln/>
        </p:spPr>
        <p:txBody>
          <a:bodyPr/>
          <a:lstStyle/>
          <a:p>
            <a:pPr eaLnBrk="1" hangingPunct="1"/>
            <a:endParaRPr lang="en-US" smtClean="0"/>
          </a:p>
        </p:txBody>
      </p:sp>
      <p:sp>
        <p:nvSpPr>
          <p:cNvPr id="225284" name="Slide Number Placeholder 3"/>
          <p:cNvSpPr>
            <a:spLocks noGrp="1"/>
          </p:cNvSpPr>
          <p:nvPr>
            <p:ph type="sldNum" sz="quarter" idx="5"/>
          </p:nvPr>
        </p:nvSpPr>
        <p:spPr>
          <a:noFill/>
        </p:spPr>
        <p:txBody>
          <a:bodyPr/>
          <a:lstStyle/>
          <a:p>
            <a:fld id="{7382A44F-C60F-48DD-A946-591C9F2D0CD3}" type="slidenum">
              <a:rPr lang="en-US"/>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a:ln/>
        </p:spPr>
      </p:sp>
      <p:sp>
        <p:nvSpPr>
          <p:cNvPr id="226307" name="Notes Placeholder 2"/>
          <p:cNvSpPr>
            <a:spLocks noGrp="1"/>
          </p:cNvSpPr>
          <p:nvPr>
            <p:ph type="body" idx="1"/>
          </p:nvPr>
        </p:nvSpPr>
        <p:spPr>
          <a:noFill/>
          <a:ln/>
        </p:spPr>
        <p:txBody>
          <a:bodyPr/>
          <a:lstStyle/>
          <a:p>
            <a:pPr eaLnBrk="1" hangingPunct="1"/>
            <a:endParaRPr lang="en-US" smtClean="0"/>
          </a:p>
        </p:txBody>
      </p:sp>
      <p:sp>
        <p:nvSpPr>
          <p:cNvPr id="226308" name="Slide Number Placeholder 3"/>
          <p:cNvSpPr>
            <a:spLocks noGrp="1"/>
          </p:cNvSpPr>
          <p:nvPr>
            <p:ph type="sldNum" sz="quarter" idx="5"/>
          </p:nvPr>
        </p:nvSpPr>
        <p:spPr>
          <a:noFill/>
        </p:spPr>
        <p:txBody>
          <a:bodyPr/>
          <a:lstStyle/>
          <a:p>
            <a:fld id="{6B0CAA79-F774-43A1-AFF4-76BDA0D5DA40}" type="slidenum">
              <a:rPr lang="en-US"/>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a:ln/>
        </p:spPr>
      </p:sp>
      <p:sp>
        <p:nvSpPr>
          <p:cNvPr id="227331" name="Notes Placeholder 2"/>
          <p:cNvSpPr>
            <a:spLocks noGrp="1"/>
          </p:cNvSpPr>
          <p:nvPr>
            <p:ph type="body" idx="1"/>
          </p:nvPr>
        </p:nvSpPr>
        <p:spPr>
          <a:noFill/>
          <a:ln/>
        </p:spPr>
        <p:txBody>
          <a:bodyPr/>
          <a:lstStyle/>
          <a:p>
            <a:pPr eaLnBrk="1" hangingPunct="1"/>
            <a:endParaRPr lang="en-US" smtClean="0"/>
          </a:p>
        </p:txBody>
      </p:sp>
      <p:sp>
        <p:nvSpPr>
          <p:cNvPr id="227332" name="Slide Number Placeholder 3"/>
          <p:cNvSpPr>
            <a:spLocks noGrp="1"/>
          </p:cNvSpPr>
          <p:nvPr>
            <p:ph type="sldNum" sz="quarter" idx="5"/>
          </p:nvPr>
        </p:nvSpPr>
        <p:spPr>
          <a:noFill/>
        </p:spPr>
        <p:txBody>
          <a:bodyPr/>
          <a:lstStyle/>
          <a:p>
            <a:fld id="{771D5F6C-C1F8-44EA-B5BD-8D293EBEA1D3}" type="slidenum">
              <a:rPr lang="en-US"/>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en-US" smtClean="0"/>
          </a:p>
        </p:txBody>
      </p:sp>
      <p:sp>
        <p:nvSpPr>
          <p:cNvPr id="119812" name="Slide Number Placeholder 3"/>
          <p:cNvSpPr>
            <a:spLocks noGrp="1"/>
          </p:cNvSpPr>
          <p:nvPr>
            <p:ph type="sldNum" sz="quarter" idx="5"/>
          </p:nvPr>
        </p:nvSpPr>
        <p:spPr>
          <a:noFill/>
        </p:spPr>
        <p:txBody>
          <a:bodyPr/>
          <a:lstStyle/>
          <a:p>
            <a:fld id="{BAE7C8A8-5BAB-4572-B176-59CF974B9D38}" type="slidenum">
              <a:rPr lang="en-US"/>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a:ln/>
        </p:spPr>
      </p:sp>
      <p:sp>
        <p:nvSpPr>
          <p:cNvPr id="228355" name="Notes Placeholder 2"/>
          <p:cNvSpPr>
            <a:spLocks noGrp="1"/>
          </p:cNvSpPr>
          <p:nvPr>
            <p:ph type="body" idx="1"/>
          </p:nvPr>
        </p:nvSpPr>
        <p:spPr>
          <a:noFill/>
          <a:ln/>
        </p:spPr>
        <p:txBody>
          <a:bodyPr/>
          <a:lstStyle/>
          <a:p>
            <a:pPr eaLnBrk="1" hangingPunct="1"/>
            <a:endParaRPr lang="en-US" smtClean="0"/>
          </a:p>
        </p:txBody>
      </p:sp>
      <p:sp>
        <p:nvSpPr>
          <p:cNvPr id="228356" name="Slide Number Placeholder 3"/>
          <p:cNvSpPr>
            <a:spLocks noGrp="1"/>
          </p:cNvSpPr>
          <p:nvPr>
            <p:ph type="sldNum" sz="quarter" idx="5"/>
          </p:nvPr>
        </p:nvSpPr>
        <p:spPr>
          <a:noFill/>
        </p:spPr>
        <p:txBody>
          <a:bodyPr/>
          <a:lstStyle/>
          <a:p>
            <a:fld id="{B75240E2-BB64-44C3-9937-51C92E3B4980}" type="slidenum">
              <a:rPr lang="en-US"/>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ln/>
        </p:spPr>
      </p:sp>
      <p:sp>
        <p:nvSpPr>
          <p:cNvPr id="229379" name="Notes Placeholder 2"/>
          <p:cNvSpPr>
            <a:spLocks noGrp="1"/>
          </p:cNvSpPr>
          <p:nvPr>
            <p:ph type="body" idx="1"/>
          </p:nvPr>
        </p:nvSpPr>
        <p:spPr>
          <a:noFill/>
          <a:ln/>
        </p:spPr>
        <p:txBody>
          <a:bodyPr/>
          <a:lstStyle/>
          <a:p>
            <a:pPr eaLnBrk="1" hangingPunct="1"/>
            <a:endParaRPr lang="en-US" smtClean="0"/>
          </a:p>
        </p:txBody>
      </p:sp>
      <p:sp>
        <p:nvSpPr>
          <p:cNvPr id="229380" name="Slide Number Placeholder 3"/>
          <p:cNvSpPr>
            <a:spLocks noGrp="1"/>
          </p:cNvSpPr>
          <p:nvPr>
            <p:ph type="sldNum" sz="quarter" idx="5"/>
          </p:nvPr>
        </p:nvSpPr>
        <p:spPr>
          <a:noFill/>
        </p:spPr>
        <p:txBody>
          <a:bodyPr/>
          <a:lstStyle/>
          <a:p>
            <a:fld id="{126A4611-A76D-4283-841A-3CEE4DB3C523}" type="slidenum">
              <a:rPr lang="en-US"/>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p:spPr>
        <p:txBody>
          <a:bodyPr/>
          <a:lstStyle/>
          <a:p>
            <a:pPr eaLnBrk="1" hangingPunct="1"/>
            <a:endParaRPr lang="en-US" smtClean="0"/>
          </a:p>
        </p:txBody>
      </p:sp>
      <p:sp>
        <p:nvSpPr>
          <p:cNvPr id="230404" name="Slide Number Placeholder 3"/>
          <p:cNvSpPr>
            <a:spLocks noGrp="1"/>
          </p:cNvSpPr>
          <p:nvPr>
            <p:ph type="sldNum" sz="quarter" idx="5"/>
          </p:nvPr>
        </p:nvSpPr>
        <p:spPr>
          <a:noFill/>
        </p:spPr>
        <p:txBody>
          <a:bodyPr/>
          <a:lstStyle/>
          <a:p>
            <a:fld id="{F6FF8E47-249C-4F70-B1ED-746B48A23175}" type="slidenum">
              <a:rPr lang="en-US"/>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a:ln/>
        </p:spPr>
      </p:sp>
      <p:sp>
        <p:nvSpPr>
          <p:cNvPr id="231427" name="Notes Placeholder 2"/>
          <p:cNvSpPr>
            <a:spLocks noGrp="1"/>
          </p:cNvSpPr>
          <p:nvPr>
            <p:ph type="body" idx="1"/>
          </p:nvPr>
        </p:nvSpPr>
        <p:spPr>
          <a:noFill/>
          <a:ln/>
        </p:spPr>
        <p:txBody>
          <a:bodyPr/>
          <a:lstStyle/>
          <a:p>
            <a:pPr eaLnBrk="1" hangingPunct="1"/>
            <a:endParaRPr lang="en-US" smtClean="0"/>
          </a:p>
        </p:txBody>
      </p:sp>
      <p:sp>
        <p:nvSpPr>
          <p:cNvPr id="231428" name="Slide Number Placeholder 3"/>
          <p:cNvSpPr>
            <a:spLocks noGrp="1"/>
          </p:cNvSpPr>
          <p:nvPr>
            <p:ph type="sldNum" sz="quarter" idx="5"/>
          </p:nvPr>
        </p:nvSpPr>
        <p:spPr>
          <a:noFill/>
        </p:spPr>
        <p:txBody>
          <a:bodyPr/>
          <a:lstStyle/>
          <a:p>
            <a:fld id="{D3430382-D505-4B30-BE75-8EC61B2F22EF}" type="slidenum">
              <a:rPr lang="en-US"/>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pPr eaLnBrk="1" hangingPunct="1"/>
            <a:endParaRPr lang="en-US" smtClean="0"/>
          </a:p>
        </p:txBody>
      </p:sp>
      <p:sp>
        <p:nvSpPr>
          <p:cNvPr id="159748" name="Slide Number Placeholder 3"/>
          <p:cNvSpPr>
            <a:spLocks noGrp="1"/>
          </p:cNvSpPr>
          <p:nvPr>
            <p:ph type="sldNum" sz="quarter" idx="5"/>
          </p:nvPr>
        </p:nvSpPr>
        <p:spPr>
          <a:noFill/>
        </p:spPr>
        <p:txBody>
          <a:bodyPr/>
          <a:lstStyle/>
          <a:p>
            <a:fld id="{BAA00C28-41AA-4FA7-A5A6-360F73F231D3}" type="slidenum">
              <a:rPr lang="en-US"/>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pPr eaLnBrk="1" hangingPunct="1"/>
            <a:endParaRPr lang="en-US" smtClean="0"/>
          </a:p>
        </p:txBody>
      </p:sp>
      <p:sp>
        <p:nvSpPr>
          <p:cNvPr id="160772" name="Slide Number Placeholder 3"/>
          <p:cNvSpPr>
            <a:spLocks noGrp="1"/>
          </p:cNvSpPr>
          <p:nvPr>
            <p:ph type="sldNum" sz="quarter" idx="5"/>
          </p:nvPr>
        </p:nvSpPr>
        <p:spPr>
          <a:noFill/>
        </p:spPr>
        <p:txBody>
          <a:bodyPr/>
          <a:lstStyle/>
          <a:p>
            <a:fld id="{589A318D-22FD-44B5-A41F-5374ABAE98AF}" type="slidenum">
              <a:rPr lang="en-US"/>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pPr eaLnBrk="1" hangingPunct="1"/>
            <a:endParaRPr lang="en-US" smtClean="0"/>
          </a:p>
        </p:txBody>
      </p:sp>
      <p:sp>
        <p:nvSpPr>
          <p:cNvPr id="162820" name="Slide Number Placeholder 3"/>
          <p:cNvSpPr>
            <a:spLocks noGrp="1"/>
          </p:cNvSpPr>
          <p:nvPr>
            <p:ph type="sldNum" sz="quarter" idx="5"/>
          </p:nvPr>
        </p:nvSpPr>
        <p:spPr>
          <a:noFill/>
        </p:spPr>
        <p:txBody>
          <a:bodyPr/>
          <a:lstStyle/>
          <a:p>
            <a:fld id="{4FA8E9FE-1F42-447C-B806-7116AD305942}" type="slidenum">
              <a:rPr lang="en-US"/>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pPr eaLnBrk="1" hangingPunct="1"/>
            <a:endParaRPr lang="en-US" smtClean="0"/>
          </a:p>
        </p:txBody>
      </p:sp>
      <p:sp>
        <p:nvSpPr>
          <p:cNvPr id="163844" name="Slide Number Placeholder 3"/>
          <p:cNvSpPr>
            <a:spLocks noGrp="1"/>
          </p:cNvSpPr>
          <p:nvPr>
            <p:ph type="sldNum" sz="quarter" idx="5"/>
          </p:nvPr>
        </p:nvSpPr>
        <p:spPr>
          <a:noFill/>
        </p:spPr>
        <p:txBody>
          <a:bodyPr/>
          <a:lstStyle/>
          <a:p>
            <a:fld id="{01605197-9584-4751-BB56-8D7572ED2A73}" type="slidenum">
              <a:rPr lang="en-US"/>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p:spPr>
        <p:txBody>
          <a:bodyPr/>
          <a:lstStyle/>
          <a:p>
            <a:pPr eaLnBrk="1" hangingPunct="1"/>
            <a:endParaRPr lang="en-US" smtClean="0"/>
          </a:p>
        </p:txBody>
      </p:sp>
      <p:sp>
        <p:nvSpPr>
          <p:cNvPr id="169988" name="Slide Number Placeholder 3"/>
          <p:cNvSpPr>
            <a:spLocks noGrp="1"/>
          </p:cNvSpPr>
          <p:nvPr>
            <p:ph type="sldNum" sz="quarter" idx="5"/>
          </p:nvPr>
        </p:nvSpPr>
        <p:spPr>
          <a:noFill/>
        </p:spPr>
        <p:txBody>
          <a:bodyPr/>
          <a:lstStyle/>
          <a:p>
            <a:fld id="{AA38B589-CF7B-4851-B2B9-761557AAFA90}" type="slidenum">
              <a:rPr lang="en-US"/>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pPr eaLnBrk="1" hangingPunct="1"/>
            <a:endParaRPr lang="en-US" smtClean="0"/>
          </a:p>
        </p:txBody>
      </p:sp>
      <p:sp>
        <p:nvSpPr>
          <p:cNvPr id="171012" name="Slide Number Placeholder 3"/>
          <p:cNvSpPr>
            <a:spLocks noGrp="1"/>
          </p:cNvSpPr>
          <p:nvPr>
            <p:ph type="sldNum" sz="quarter" idx="5"/>
          </p:nvPr>
        </p:nvSpPr>
        <p:spPr>
          <a:noFill/>
        </p:spPr>
        <p:txBody>
          <a:bodyPr/>
          <a:lstStyle/>
          <a:p>
            <a:fld id="{B2E7D85B-A3A8-4023-AFE5-6AEF6B808E0C}" type="slidenum">
              <a:rPr lang="en-US"/>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pPr eaLnBrk="1" hangingPunct="1"/>
            <a:endParaRPr lang="en-US" smtClean="0"/>
          </a:p>
        </p:txBody>
      </p:sp>
      <p:sp>
        <p:nvSpPr>
          <p:cNvPr id="120836" name="Slide Number Placeholder 3"/>
          <p:cNvSpPr>
            <a:spLocks noGrp="1"/>
          </p:cNvSpPr>
          <p:nvPr>
            <p:ph type="sldNum" sz="quarter" idx="5"/>
          </p:nvPr>
        </p:nvSpPr>
        <p:spPr>
          <a:noFill/>
        </p:spPr>
        <p:txBody>
          <a:bodyPr/>
          <a:lstStyle/>
          <a:p>
            <a:fld id="{AB227DD3-35D8-45C1-87CC-A67275415FAA}" type="slidenum">
              <a:rPr lang="en-US"/>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p:spPr>
        <p:txBody>
          <a:bodyPr/>
          <a:lstStyle/>
          <a:p>
            <a:pPr eaLnBrk="1" hangingPunct="1"/>
            <a:endParaRPr lang="en-US" smtClean="0"/>
          </a:p>
        </p:txBody>
      </p:sp>
      <p:sp>
        <p:nvSpPr>
          <p:cNvPr id="172036" name="Slide Number Placeholder 3"/>
          <p:cNvSpPr>
            <a:spLocks noGrp="1"/>
          </p:cNvSpPr>
          <p:nvPr>
            <p:ph type="sldNum" sz="quarter" idx="5"/>
          </p:nvPr>
        </p:nvSpPr>
        <p:spPr>
          <a:noFill/>
        </p:spPr>
        <p:txBody>
          <a:bodyPr/>
          <a:lstStyle/>
          <a:p>
            <a:fld id="{07C70E18-B246-4B82-9EEF-5F477D1E681C}" type="slidenum">
              <a:rPr lang="en-US"/>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p:spPr>
        <p:txBody>
          <a:bodyPr/>
          <a:lstStyle/>
          <a:p>
            <a:pPr eaLnBrk="1" hangingPunct="1"/>
            <a:endParaRPr lang="en-US" smtClean="0"/>
          </a:p>
        </p:txBody>
      </p:sp>
      <p:sp>
        <p:nvSpPr>
          <p:cNvPr id="173060" name="Slide Number Placeholder 3"/>
          <p:cNvSpPr>
            <a:spLocks noGrp="1"/>
          </p:cNvSpPr>
          <p:nvPr>
            <p:ph type="sldNum" sz="quarter" idx="5"/>
          </p:nvPr>
        </p:nvSpPr>
        <p:spPr>
          <a:noFill/>
        </p:spPr>
        <p:txBody>
          <a:bodyPr/>
          <a:lstStyle/>
          <a:p>
            <a:fld id="{EECF5755-A17C-4809-8C92-C82C99F5A85D}" type="slidenum">
              <a:rPr lang="en-US"/>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pPr eaLnBrk="1" hangingPunct="1"/>
            <a:endParaRPr lang="en-US" smtClean="0"/>
          </a:p>
        </p:txBody>
      </p:sp>
      <p:sp>
        <p:nvSpPr>
          <p:cNvPr id="174084" name="Slide Number Placeholder 3"/>
          <p:cNvSpPr>
            <a:spLocks noGrp="1"/>
          </p:cNvSpPr>
          <p:nvPr>
            <p:ph type="sldNum" sz="quarter" idx="5"/>
          </p:nvPr>
        </p:nvSpPr>
        <p:spPr>
          <a:noFill/>
        </p:spPr>
        <p:txBody>
          <a:bodyPr/>
          <a:lstStyle/>
          <a:p>
            <a:fld id="{0A5F7E66-76F5-461E-BB76-A9E4C8F78B84}" type="slidenum">
              <a:rPr lang="en-US"/>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p:spPr>
        <p:txBody>
          <a:bodyPr/>
          <a:lstStyle/>
          <a:p>
            <a:pPr eaLnBrk="1" hangingPunct="1"/>
            <a:endParaRPr lang="en-US" smtClean="0"/>
          </a:p>
        </p:txBody>
      </p:sp>
      <p:sp>
        <p:nvSpPr>
          <p:cNvPr id="175108" name="Slide Number Placeholder 3"/>
          <p:cNvSpPr>
            <a:spLocks noGrp="1"/>
          </p:cNvSpPr>
          <p:nvPr>
            <p:ph type="sldNum" sz="quarter" idx="5"/>
          </p:nvPr>
        </p:nvSpPr>
        <p:spPr>
          <a:noFill/>
        </p:spPr>
        <p:txBody>
          <a:bodyPr/>
          <a:lstStyle/>
          <a:p>
            <a:fld id="{FF33985E-2E55-467E-824D-B61E6804EF62}" type="slidenum">
              <a:rPr lang="en-US"/>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p:spPr>
        <p:txBody>
          <a:bodyPr/>
          <a:lstStyle/>
          <a:p>
            <a:pPr eaLnBrk="1" hangingPunct="1"/>
            <a:endParaRPr lang="en-US" smtClean="0"/>
          </a:p>
        </p:txBody>
      </p:sp>
      <p:sp>
        <p:nvSpPr>
          <p:cNvPr id="176132" name="Slide Number Placeholder 3"/>
          <p:cNvSpPr>
            <a:spLocks noGrp="1"/>
          </p:cNvSpPr>
          <p:nvPr>
            <p:ph type="sldNum" sz="quarter" idx="5"/>
          </p:nvPr>
        </p:nvSpPr>
        <p:spPr>
          <a:noFill/>
        </p:spPr>
        <p:txBody>
          <a:bodyPr/>
          <a:lstStyle/>
          <a:p>
            <a:fld id="{C1F4FDA4-C656-4741-892E-1E699FE6F56D}" type="slidenum">
              <a:rPr lang="en-US"/>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p:spPr>
        <p:txBody>
          <a:bodyPr/>
          <a:lstStyle/>
          <a:p>
            <a:pPr eaLnBrk="1" hangingPunct="1"/>
            <a:endParaRPr lang="en-US" smtClean="0"/>
          </a:p>
        </p:txBody>
      </p:sp>
      <p:sp>
        <p:nvSpPr>
          <p:cNvPr id="193540" name="Slide Number Placeholder 3"/>
          <p:cNvSpPr>
            <a:spLocks noGrp="1"/>
          </p:cNvSpPr>
          <p:nvPr>
            <p:ph type="sldNum" sz="quarter" idx="5"/>
          </p:nvPr>
        </p:nvSpPr>
        <p:spPr>
          <a:noFill/>
        </p:spPr>
        <p:txBody>
          <a:bodyPr/>
          <a:lstStyle/>
          <a:p>
            <a:fld id="{96C18EE0-7961-40A2-9316-6B3F309BE875}" type="slidenum">
              <a:rPr lang="en-US"/>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p:spPr>
        <p:txBody>
          <a:bodyPr/>
          <a:lstStyle/>
          <a:p>
            <a:pPr eaLnBrk="1" hangingPunct="1"/>
            <a:endParaRPr lang="en-US" smtClean="0"/>
          </a:p>
        </p:txBody>
      </p:sp>
      <p:sp>
        <p:nvSpPr>
          <p:cNvPr id="194564" name="Slide Number Placeholder 3"/>
          <p:cNvSpPr>
            <a:spLocks noGrp="1"/>
          </p:cNvSpPr>
          <p:nvPr>
            <p:ph type="sldNum" sz="quarter" idx="5"/>
          </p:nvPr>
        </p:nvSpPr>
        <p:spPr>
          <a:noFill/>
        </p:spPr>
        <p:txBody>
          <a:bodyPr/>
          <a:lstStyle/>
          <a:p>
            <a:fld id="{829DCBAB-91D2-47A7-80BB-3C9E68C19F06}" type="slidenum">
              <a:rPr lang="en-US"/>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p:spPr>
        <p:txBody>
          <a:bodyPr/>
          <a:lstStyle/>
          <a:p>
            <a:pPr eaLnBrk="1" hangingPunct="1"/>
            <a:endParaRPr lang="en-US" smtClean="0"/>
          </a:p>
        </p:txBody>
      </p:sp>
      <p:sp>
        <p:nvSpPr>
          <p:cNvPr id="195588" name="Slide Number Placeholder 3"/>
          <p:cNvSpPr>
            <a:spLocks noGrp="1"/>
          </p:cNvSpPr>
          <p:nvPr>
            <p:ph type="sldNum" sz="quarter" idx="5"/>
          </p:nvPr>
        </p:nvSpPr>
        <p:spPr>
          <a:noFill/>
        </p:spPr>
        <p:txBody>
          <a:bodyPr/>
          <a:lstStyle/>
          <a:p>
            <a:fld id="{DC58F890-5823-4773-9A0F-C92EAE5A322E}" type="slidenum">
              <a:rPr lang="en-US"/>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ln/>
        </p:spPr>
      </p:sp>
      <p:sp>
        <p:nvSpPr>
          <p:cNvPr id="206851" name="Notes Placeholder 2"/>
          <p:cNvSpPr>
            <a:spLocks noGrp="1"/>
          </p:cNvSpPr>
          <p:nvPr>
            <p:ph type="body" idx="1"/>
          </p:nvPr>
        </p:nvSpPr>
        <p:spPr>
          <a:noFill/>
          <a:ln/>
        </p:spPr>
        <p:txBody>
          <a:bodyPr/>
          <a:lstStyle/>
          <a:p>
            <a:pPr eaLnBrk="1" hangingPunct="1"/>
            <a:endParaRPr lang="en-US" smtClean="0"/>
          </a:p>
        </p:txBody>
      </p:sp>
      <p:sp>
        <p:nvSpPr>
          <p:cNvPr id="206852" name="Slide Number Placeholder 3"/>
          <p:cNvSpPr>
            <a:spLocks noGrp="1"/>
          </p:cNvSpPr>
          <p:nvPr>
            <p:ph type="sldNum" sz="quarter" idx="5"/>
          </p:nvPr>
        </p:nvSpPr>
        <p:spPr>
          <a:noFill/>
        </p:spPr>
        <p:txBody>
          <a:bodyPr/>
          <a:lstStyle/>
          <a:p>
            <a:fld id="{79CFB385-2FD5-4581-AB55-9EA66ED273D0}" type="slidenum">
              <a:rPr lang="en-US"/>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p:spPr>
        <p:txBody>
          <a:bodyPr/>
          <a:lstStyle/>
          <a:p>
            <a:pPr eaLnBrk="1" hangingPunct="1"/>
            <a:endParaRPr lang="en-US" smtClean="0"/>
          </a:p>
        </p:txBody>
      </p:sp>
      <p:sp>
        <p:nvSpPr>
          <p:cNvPr id="207876" name="Slide Number Placeholder 3"/>
          <p:cNvSpPr>
            <a:spLocks noGrp="1"/>
          </p:cNvSpPr>
          <p:nvPr>
            <p:ph type="sldNum" sz="quarter" idx="5"/>
          </p:nvPr>
        </p:nvSpPr>
        <p:spPr>
          <a:noFill/>
        </p:spPr>
        <p:txBody>
          <a:bodyPr/>
          <a:lstStyle/>
          <a:p>
            <a:fld id="{723A3AE4-0CA0-453D-A6B7-EA4F0B4AF3CD}" type="slidenum">
              <a:rPr lang="en-US"/>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pPr eaLnBrk="1" hangingPunct="1"/>
            <a:endParaRPr lang="en-US" smtClean="0"/>
          </a:p>
        </p:txBody>
      </p:sp>
      <p:sp>
        <p:nvSpPr>
          <p:cNvPr id="128004" name="Slide Number Placeholder 3"/>
          <p:cNvSpPr>
            <a:spLocks noGrp="1"/>
          </p:cNvSpPr>
          <p:nvPr>
            <p:ph type="sldNum" sz="quarter" idx="5"/>
          </p:nvPr>
        </p:nvSpPr>
        <p:spPr>
          <a:noFill/>
        </p:spPr>
        <p:txBody>
          <a:bodyPr/>
          <a:lstStyle/>
          <a:p>
            <a:fld id="{4872A487-3FB2-41E2-A04D-42BA1E3868C3}" type="slidenum">
              <a:rPr lang="en-US"/>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a:ln/>
        </p:spPr>
      </p:sp>
      <p:sp>
        <p:nvSpPr>
          <p:cNvPr id="208899" name="Notes Placeholder 2"/>
          <p:cNvSpPr>
            <a:spLocks noGrp="1"/>
          </p:cNvSpPr>
          <p:nvPr>
            <p:ph type="body" idx="1"/>
          </p:nvPr>
        </p:nvSpPr>
        <p:spPr>
          <a:noFill/>
          <a:ln/>
        </p:spPr>
        <p:txBody>
          <a:bodyPr/>
          <a:lstStyle/>
          <a:p>
            <a:pPr eaLnBrk="1" hangingPunct="1"/>
            <a:endParaRPr lang="en-US" smtClean="0"/>
          </a:p>
        </p:txBody>
      </p:sp>
      <p:sp>
        <p:nvSpPr>
          <p:cNvPr id="208900" name="Slide Number Placeholder 3"/>
          <p:cNvSpPr>
            <a:spLocks noGrp="1"/>
          </p:cNvSpPr>
          <p:nvPr>
            <p:ph type="sldNum" sz="quarter" idx="5"/>
          </p:nvPr>
        </p:nvSpPr>
        <p:spPr>
          <a:noFill/>
        </p:spPr>
        <p:txBody>
          <a:bodyPr/>
          <a:lstStyle/>
          <a:p>
            <a:fld id="{C73C30D5-63D9-4007-8E96-1A77DA7C9FE7}" type="slidenum">
              <a:rPr lang="en-US"/>
              <a:pPr/>
              <a:t>60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pPr eaLnBrk="1" hangingPunct="1"/>
            <a:endParaRPr lang="en-US" smtClean="0"/>
          </a:p>
        </p:txBody>
      </p:sp>
      <p:sp>
        <p:nvSpPr>
          <p:cNvPr id="129028" name="Slide Number Placeholder 3"/>
          <p:cNvSpPr>
            <a:spLocks noGrp="1"/>
          </p:cNvSpPr>
          <p:nvPr>
            <p:ph type="sldNum" sz="quarter" idx="5"/>
          </p:nvPr>
        </p:nvSpPr>
        <p:spPr>
          <a:noFill/>
        </p:spPr>
        <p:txBody>
          <a:bodyPr/>
          <a:lstStyle/>
          <a:p>
            <a:fld id="{3E7B6665-9D9F-4DB6-A45D-0198E11CC45C}"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pPr eaLnBrk="1" hangingPunct="1"/>
            <a:endParaRPr lang="en-US" smtClean="0"/>
          </a:p>
        </p:txBody>
      </p:sp>
      <p:sp>
        <p:nvSpPr>
          <p:cNvPr id="134148" name="Slide Number Placeholder 3"/>
          <p:cNvSpPr>
            <a:spLocks noGrp="1"/>
          </p:cNvSpPr>
          <p:nvPr>
            <p:ph type="sldNum" sz="quarter" idx="5"/>
          </p:nvPr>
        </p:nvSpPr>
        <p:spPr>
          <a:noFill/>
        </p:spPr>
        <p:txBody>
          <a:bodyPr/>
          <a:lstStyle/>
          <a:p>
            <a:fld id="{8C23D394-9029-40C0-997A-7865A371D91D}"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pPr eaLnBrk="1" hangingPunct="1"/>
            <a:endParaRPr lang="en-US" smtClean="0"/>
          </a:p>
        </p:txBody>
      </p:sp>
      <p:sp>
        <p:nvSpPr>
          <p:cNvPr id="128004" name="Slide Number Placeholder 3"/>
          <p:cNvSpPr>
            <a:spLocks noGrp="1"/>
          </p:cNvSpPr>
          <p:nvPr>
            <p:ph type="sldNum" sz="quarter" idx="5"/>
          </p:nvPr>
        </p:nvSpPr>
        <p:spPr>
          <a:noFill/>
        </p:spPr>
        <p:txBody>
          <a:bodyPr/>
          <a:lstStyle/>
          <a:p>
            <a:fld id="{4872A487-3FB2-41E2-A04D-42BA1E3868C3}"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95400"/>
            <a:ext cx="39243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95400"/>
            <a:ext cx="39243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7B152DA9-2D35-4169-BA3A-E8363B24DC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Microsoft_Office_Word_97_-_2003_Document10.doc"/></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Microsoft_Office_Word_97_-_2003_Document11.doc"/></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Microsoft_Office_Word_97_-_2003_Document12.doc"/></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Microsoft_Office_Word_97_-_2003_Document13.doc"/></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Microsoft_Office_Word_97_-_2003_Document14.doc"/></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Microsoft_Office_Word_97_-_2003_Document15.doc"/></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Microsoft_Office_Word_97_-_2003_Document16.doc"/></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oleObject" Target="../embeddings/Microsoft_Office_Word_97_-_2003_Document17.doc"/></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Microsoft_Office_Word_97_-_2003_Document18.doc"/></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Microsoft_Office_Word_97_-_2003_Document19.doc"/></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Microsoft_Office_Word_97_-_2003_Document20.doc"/></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oleObject" Target="../embeddings/Microsoft_Office_Word_97_-_2003_Document21.doc"/></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Microsoft_Office_Word_97_-_2003_Document22.doc"/></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oleObject" Target="../embeddings/Microsoft_Office_Word_97_-_2003_Document23.doc"/></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oleObject" Target="../embeddings/Microsoft_Office_Word_97_-_2003_Document24.doc"/></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oleObject" Target="../embeddings/Microsoft_Office_Word_97_-_2003_Document25.doc"/></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oleObject" Target="../embeddings/Microsoft_Office_Word_97_-_2003_Document26.doc"/></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oleObject" Target="../embeddings/Microsoft_Office_Word_97_-_2003_Document27.doc"/></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Microsoft_Office_Word_97_-_2003_Document28.doc"/></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Microsoft_Office_Word_97_-_2003_Document29.doc"/></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oleObject" Target="../embeddings/Microsoft_Office_Word_97_-_2003_Document30.doc"/></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oleObject" Target="../embeddings/Microsoft_Office_Word_97_-_2003_Document31.doc"/></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Microsoft_Office_Word_97_-_2003_Document32.doc"/></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oleObject" Target="../embeddings/Microsoft_Office_Word_97_-_2003_Document33.doc"/></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oleObject" Target="../embeddings/Microsoft_Office_Word_97_-_2003_Document34.doc"/></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oleObject" Target="../embeddings/Microsoft_Office_Word_97_-_2003_Document35.doc"/></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oleObject" Target="../embeddings/Microsoft_Office_Word_97_-_2003_Document36.doc"/></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oleObject" Target="../embeddings/Microsoft_Office_Word_97_-_2003_Document37.doc"/></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oleObject" Target="../embeddings/Microsoft_Office_Word_97_-_2003_Document38.doc"/></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oleObject" Target="../embeddings/Microsoft_Office_Word_97_-_2003_Document39.doc"/></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oleObject" Target="../embeddings/Microsoft_Office_Word_97_-_2003_Document40.doc"/></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Microsoft_Office_Word_97_-_2003_Document6.doc"/></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oleObject" Target="../embeddings/Microsoft_Office_Word_97_-_2003_Document41.doc"/></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Microsoft_Office_Word_97_-_2003_Document7.doc"/></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Microsoft_Office_Word_97_-_2003_Document8.doc"/></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Microsoft_Office_Word_97_-_2003_Document9.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1"/>
          <p:cNvSpPr>
            <a:spLocks noGrp="1"/>
          </p:cNvSpPr>
          <p:nvPr>
            <p:ph type="sldNum" sz="quarter" idx="10"/>
          </p:nvPr>
        </p:nvSpPr>
        <p:spPr>
          <a:noFill/>
        </p:spPr>
        <p:txBody>
          <a:bodyPr/>
          <a:lstStyle/>
          <a:p>
            <a:fld id="{DD0219A3-FEA8-4ABA-8ACF-08DC4981D97E}" type="slidenum">
              <a:rPr lang="en-US" smtClean="0">
                <a:latin typeface="Arial" charset="0"/>
              </a:rPr>
              <a:pPr/>
              <a:t>1</a:t>
            </a:fld>
            <a:endParaRPr lang="en-US" smtClean="0">
              <a:latin typeface="Arial" charset="0"/>
            </a:endParaRPr>
          </a:p>
        </p:txBody>
      </p:sp>
      <p:graphicFrame>
        <p:nvGraphicFramePr>
          <p:cNvPr id="7170" name="Object 2"/>
          <p:cNvGraphicFramePr>
            <a:graphicFrameLocks/>
          </p:cNvGraphicFramePr>
          <p:nvPr/>
        </p:nvGraphicFramePr>
        <p:xfrm>
          <a:off x="463550" y="2814638"/>
          <a:ext cx="7042150" cy="3397250"/>
        </p:xfrm>
        <a:graphic>
          <a:graphicData uri="http://schemas.openxmlformats.org/presentationml/2006/ole">
            <p:oleObj spid="_x0000_s1026" name="Document" r:id="rId4" imgW="7080039" imgH="3408384" progId="Word.Document.8">
              <p:embed/>
            </p:oleObj>
          </a:graphicData>
        </a:graphic>
      </p:graphicFrame>
      <p:sp>
        <p:nvSpPr>
          <p:cNvPr id="7172" name="Rectangle 7"/>
          <p:cNvSpPr>
            <a:spLocks noChangeArrowheads="1"/>
          </p:cNvSpPr>
          <p:nvPr/>
        </p:nvSpPr>
        <p:spPr bwMode="auto">
          <a:xfrm>
            <a:off x="338138" y="1320800"/>
            <a:ext cx="6694487" cy="1498600"/>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200">
                <a:solidFill>
                  <a:srgbClr val="000000"/>
                </a:solidFill>
                <a:latin typeface="Lucida Console" pitchFamily="49" charset="0"/>
                <a:ea typeface="Times New Roman" pitchFamily="18" charset="0"/>
                <a:cs typeface="Lucida Console" pitchFamily="49" charset="0"/>
              </a:rPr>
              <a:t>Console</a:t>
            </a:r>
            <a:r>
              <a:rPr lang="en-US" sz="2200">
                <a:solidFill>
                  <a:srgbClr val="000000"/>
                </a:solidFill>
                <a:latin typeface="Times New Roman" pitchFamily="18" charset="0"/>
                <a:ea typeface="Times New Roman" pitchFamily="18" charset="0"/>
                <a:cs typeface="Lucida Console" pitchFamily="49" charset="0"/>
              </a:rPr>
              <a:t> methods </a:t>
            </a:r>
            <a:r>
              <a:rPr lang="en-US" sz="2200">
                <a:solidFill>
                  <a:srgbClr val="000000"/>
                </a:solidFill>
                <a:latin typeface="Lucida Console" pitchFamily="49" charset="0"/>
                <a:ea typeface="Times New Roman" pitchFamily="18" charset="0"/>
                <a:cs typeface="Lucida Console" pitchFamily="49" charset="0"/>
              </a:rPr>
              <a:t>Write</a:t>
            </a:r>
            <a:r>
              <a:rPr lang="en-US" sz="2200">
                <a:solidFill>
                  <a:srgbClr val="000000"/>
                </a:solidFill>
                <a:latin typeface="Times New Roman" pitchFamily="18" charset="0"/>
                <a:ea typeface="Times New Roman" pitchFamily="18" charset="0"/>
                <a:cs typeface="Lucida Console" pitchFamily="49" charset="0"/>
              </a:rPr>
              <a:t> and </a:t>
            </a:r>
            <a:r>
              <a:rPr lang="en-US" sz="2200">
                <a:solidFill>
                  <a:srgbClr val="000000"/>
                </a:solidFill>
                <a:latin typeface="Lucida Console" pitchFamily="49" charset="0"/>
                <a:ea typeface="Times New Roman" pitchFamily="18" charset="0"/>
                <a:cs typeface="Lucida Console" pitchFamily="49" charset="0"/>
              </a:rPr>
              <a:t>WriteLine</a:t>
            </a:r>
            <a:r>
              <a:rPr lang="en-US" sz="2200">
                <a:solidFill>
                  <a:srgbClr val="000000"/>
                </a:solidFill>
                <a:latin typeface="Times New Roman" pitchFamily="18" charset="0"/>
                <a:ea typeface="Times New Roman" pitchFamily="18" charset="0"/>
                <a:cs typeface="Lucida Console" pitchFamily="49" charset="0"/>
              </a:rPr>
              <a:t> also have the capability to display formatted data.</a:t>
            </a:r>
            <a:endParaRPr lang="en-US" sz="2200">
              <a:solidFill>
                <a:srgbClr val="000000"/>
              </a:solidFill>
              <a:ea typeface="Times New Roman" pitchFamily="18" charset="0"/>
              <a:cs typeface="Lucida Console" pitchFamily="49" charset="0"/>
            </a:endParaRPr>
          </a:p>
          <a:p>
            <a:pPr marL="258763" indent="-258763">
              <a:spcAft>
                <a:spcPct val="20000"/>
              </a:spcAft>
              <a:buFont typeface="Times New Roman" pitchFamily="18" charset="0"/>
              <a:buChar char="•"/>
            </a:pPr>
            <a:r>
              <a:rPr lang="en-US" sz="2200">
                <a:solidFill>
                  <a:srgbClr val="000000"/>
                </a:solidFill>
                <a:latin typeface="Times New Roman" pitchFamily="18" charset="0"/>
                <a:ea typeface="Times New Roman" pitchFamily="18" charset="0"/>
                <a:cs typeface="Lucida Console" pitchFamily="49" charset="0"/>
              </a:rPr>
              <a:t>Figure 3.17 shows another way to use the </a:t>
            </a:r>
            <a:r>
              <a:rPr lang="en-US" sz="2200">
                <a:solidFill>
                  <a:srgbClr val="000000"/>
                </a:solidFill>
                <a:latin typeface="Lucida Console" pitchFamily="49" charset="0"/>
                <a:ea typeface="Times New Roman" pitchFamily="18" charset="0"/>
                <a:cs typeface="Lucida Console" pitchFamily="49" charset="0"/>
              </a:rPr>
              <a:t>WriteLine</a:t>
            </a:r>
            <a:r>
              <a:rPr lang="en-US" sz="2200">
                <a:solidFill>
                  <a:srgbClr val="000000"/>
                </a:solidFill>
                <a:latin typeface="Times New Roman" pitchFamily="18" charset="0"/>
                <a:ea typeface="Times New Roman" pitchFamily="18" charset="0"/>
                <a:cs typeface="Lucida Console" pitchFamily="49" charset="0"/>
              </a:rPr>
              <a:t> method. </a:t>
            </a:r>
          </a:p>
        </p:txBody>
      </p:sp>
      <p:sp>
        <p:nvSpPr>
          <p:cNvPr id="7173" name="Rectangle 3"/>
          <p:cNvSpPr>
            <a:spLocks noChangeArrowheads="1"/>
          </p:cNvSpPr>
          <p:nvPr/>
        </p:nvSpPr>
        <p:spPr bwMode="auto">
          <a:xfrm>
            <a:off x="7086600"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7174" name="Rectangle 4"/>
          <p:cNvSpPr>
            <a:spLocks noChangeArrowheads="1"/>
          </p:cNvSpPr>
          <p:nvPr/>
        </p:nvSpPr>
        <p:spPr bwMode="auto">
          <a:xfrm>
            <a:off x="7162800" y="1166813"/>
            <a:ext cx="1981200" cy="30480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Welcome4.cs</a:t>
            </a:r>
          </a:p>
        </p:txBody>
      </p:sp>
      <p:sp>
        <p:nvSpPr>
          <p:cNvPr id="7175" name="Rectangle 6"/>
          <p:cNvSpPr>
            <a:spLocks noChangeArrowheads="1"/>
          </p:cNvSpPr>
          <p:nvPr/>
        </p:nvSpPr>
        <p:spPr bwMode="auto">
          <a:xfrm>
            <a:off x="479425" y="5988050"/>
            <a:ext cx="8212138" cy="336550"/>
          </a:xfrm>
          <a:prstGeom prst="rect">
            <a:avLst/>
          </a:prstGeom>
          <a:noFill/>
          <a:ln w="9525">
            <a:noFill/>
            <a:miter lim="800000"/>
            <a:headEnd/>
            <a:tailEnd/>
          </a:ln>
        </p:spPr>
        <p:txBody>
          <a:bodyPr>
            <a:spAutoFit/>
          </a:bodyPr>
          <a:lstStyle/>
          <a:p>
            <a:pPr marL="258763" indent="-258763" algn="ctr">
              <a:spcAft>
                <a:spcPts val="1600"/>
              </a:spcAft>
              <a:buClrTx/>
              <a:buFont typeface="Lucida Console" pitchFamily="49" charset="0"/>
              <a:buNone/>
            </a:pPr>
            <a:r>
              <a:rPr lang="en-US" b="1">
                <a:solidFill>
                  <a:srgbClr val="4D99FF"/>
                </a:solidFill>
              </a:rPr>
              <a:t>Fig. 3.17</a:t>
            </a:r>
            <a:r>
              <a:rPr lang="en-US" sz="1400" b="1">
                <a:solidFill>
                  <a:srgbClr val="000000"/>
                </a:solidFill>
              </a:rPr>
              <a:t> | </a:t>
            </a:r>
            <a:r>
              <a:rPr lang="en-US">
                <a:solidFill>
                  <a:srgbClr val="000000"/>
                </a:solidFill>
                <a:ea typeface="Times New Roman" pitchFamily="18" charset="0"/>
                <a:cs typeface="Lucida Console" pitchFamily="49" charset="0"/>
              </a:rPr>
              <a:t>Displaying multiple lines of text with string formatting.</a:t>
            </a:r>
            <a:endParaRPr lang="en-US">
              <a:solidFill>
                <a:srgbClr val="000000"/>
              </a:solidFill>
            </a:endParaRPr>
          </a:p>
        </p:txBody>
      </p:sp>
      <p:sp>
        <p:nvSpPr>
          <p:cNvPr id="7176" name="Line 7"/>
          <p:cNvSpPr>
            <a:spLocks noChangeShapeType="1"/>
          </p:cNvSpPr>
          <p:nvPr/>
        </p:nvSpPr>
        <p:spPr bwMode="auto">
          <a:xfrm flipH="1">
            <a:off x="6705600" y="4781550"/>
            <a:ext cx="61912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7177" name="Text Box 6"/>
          <p:cNvSpPr txBox="1">
            <a:spLocks noChangeArrowheads="1"/>
          </p:cNvSpPr>
          <p:nvPr/>
        </p:nvSpPr>
        <p:spPr bwMode="auto">
          <a:xfrm>
            <a:off x="7010400" y="4343400"/>
            <a:ext cx="1981200" cy="844550"/>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altLang="ja-JP" sz="1200">
                <a:solidFill>
                  <a:srgbClr val="000000"/>
                </a:solidFill>
                <a:latin typeface="Times New Roman" pitchFamily="18" charset="0"/>
                <a:ea typeface="MS Mincho" pitchFamily="49" charset="-128"/>
                <a:cs typeface="AGaramond" pitchFamily="50" charset="0"/>
              </a:rPr>
              <a:t>Method </a:t>
            </a:r>
            <a:r>
              <a:rPr lang="en-US" altLang="ja-JP" sz="1200">
                <a:solidFill>
                  <a:srgbClr val="000000"/>
                </a:solidFill>
                <a:latin typeface="Lucida Console" pitchFamily="49" charset="0"/>
                <a:ea typeface="MS Mincho" pitchFamily="49" charset="-128"/>
                <a:cs typeface="Lucida Console" pitchFamily="49" charset="0"/>
              </a:rPr>
              <a:t>WriteLine</a:t>
            </a:r>
            <a:r>
              <a:rPr lang="en-US" altLang="ja-JP" sz="1200">
                <a:solidFill>
                  <a:srgbClr val="000000"/>
                </a:solidFill>
                <a:latin typeface="Times New Roman" pitchFamily="18" charset="0"/>
                <a:ea typeface="MS Mincho" pitchFamily="49" charset="-128"/>
                <a:cs typeface="AGaramond" pitchFamily="50" charset="0"/>
              </a:rPr>
              <a:t>’s first argument is a </a:t>
            </a:r>
            <a:r>
              <a:rPr lang="en-US" altLang="ja-JP" sz="1200" b="1">
                <a:solidFill>
                  <a:srgbClr val="4D99FF"/>
                </a:solidFill>
                <a:latin typeface="Times New Roman" pitchFamily="18" charset="0"/>
                <a:ea typeface="MS Mincho" pitchFamily="49" charset="-128"/>
                <a:cs typeface="AGaramond" pitchFamily="50" charset="0"/>
              </a:rPr>
              <a:t>format string</a:t>
            </a:r>
            <a:r>
              <a:rPr lang="en-US" altLang="ja-JP" sz="1200">
                <a:solidFill>
                  <a:srgbClr val="000000"/>
                </a:solidFill>
                <a:latin typeface="Times New Roman" pitchFamily="18" charset="0"/>
                <a:ea typeface="MS Mincho" pitchFamily="49" charset="-128"/>
                <a:cs typeface="AGaramond" pitchFamily="50" charset="0"/>
              </a:rPr>
              <a:t> that may consist of </a:t>
            </a:r>
            <a:r>
              <a:rPr lang="en-US" altLang="ja-JP" sz="1200" b="1">
                <a:solidFill>
                  <a:srgbClr val="4D99FF"/>
                </a:solidFill>
                <a:latin typeface="Times New Roman" pitchFamily="18" charset="0"/>
                <a:ea typeface="MS Mincho" pitchFamily="49" charset="-128"/>
                <a:cs typeface="AGaramond" pitchFamily="50" charset="0"/>
              </a:rPr>
              <a:t>fixed text</a:t>
            </a:r>
            <a:r>
              <a:rPr lang="en-US" altLang="ja-JP" sz="1200">
                <a:solidFill>
                  <a:srgbClr val="000000"/>
                </a:solidFill>
                <a:latin typeface="Times New Roman" pitchFamily="18" charset="0"/>
                <a:ea typeface="MS Mincho" pitchFamily="49" charset="-128"/>
                <a:cs typeface="AGaramond" pitchFamily="50" charset="0"/>
              </a:rPr>
              <a:t> and </a:t>
            </a:r>
            <a:r>
              <a:rPr lang="en-US" altLang="ja-JP" sz="1200" b="1">
                <a:solidFill>
                  <a:srgbClr val="4D99FF"/>
                </a:solidFill>
                <a:latin typeface="Times New Roman" pitchFamily="18" charset="0"/>
                <a:ea typeface="MS Mincho" pitchFamily="49" charset="-128"/>
                <a:cs typeface="AGaramond" pitchFamily="50" charset="0"/>
              </a:rPr>
              <a:t>format items</a:t>
            </a:r>
            <a:r>
              <a:rPr lang="en-US" altLang="ja-JP" sz="1200">
                <a:solidFill>
                  <a:srgbClr val="000000"/>
                </a:solidFill>
                <a:latin typeface="Times New Roman" pitchFamily="18" charset="0"/>
                <a:ea typeface="MS Mincho" pitchFamily="49" charset="-128"/>
                <a:cs typeface="AGaramond" pitchFamily="50" charset="0"/>
              </a:rPr>
              <a:t>.</a:t>
            </a:r>
            <a:r>
              <a:rPr lang="en-US" altLang="ja-JP" sz="1200">
                <a:solidFill>
                  <a:srgbClr val="000000"/>
                </a:solidFill>
                <a:latin typeface="Times New Roman" pitchFamily="18" charset="0"/>
                <a:ea typeface="Times New Roman" pitchFamily="18" charset="0"/>
                <a:cs typeface="AGaramond" pitchFamily="50" charset="0"/>
              </a:rPr>
              <a:t> </a:t>
            </a:r>
            <a:endParaRPr lang="en-US" sz="1200">
              <a:solidFill>
                <a:srgbClr val="000000"/>
              </a:solidFill>
              <a:latin typeface="Times New Roman" pitchFamily="18" charset="0"/>
              <a:ea typeface="Times New Roman" pitchFamily="18" charset="0"/>
              <a:cs typeface="AGaramond" pitchFamily="50" charset="0"/>
            </a:endParaRPr>
          </a:p>
        </p:txBody>
      </p:sp>
      <p:sp>
        <p:nvSpPr>
          <p:cNvPr id="12" name="Rectangle 11"/>
          <p:cNvSpPr/>
          <p:nvPr/>
        </p:nvSpPr>
        <p:spPr>
          <a:xfrm>
            <a:off x="304800" y="0"/>
            <a:ext cx="7620000" cy="1077913"/>
          </a:xfrm>
          <a:prstGeom prst="rect">
            <a:avLst/>
          </a:prstGeom>
        </p:spPr>
        <p:txBody>
          <a:bodyPr>
            <a:spAutoFit/>
          </a:bodyPr>
          <a:lstStyle/>
          <a:p>
            <a:pPr>
              <a:defRPr/>
            </a:pPr>
            <a:r>
              <a:rPr lang="en-US" sz="3200" b="1" kern="0" dirty="0">
                <a:solidFill>
                  <a:srgbClr val="F9A75E"/>
                </a:solidFill>
                <a:latin typeface="Arial"/>
                <a:ea typeface="+mj-ea"/>
                <a:cs typeface="+mj-cs"/>
              </a:rPr>
              <a:t>3.5  Formatting Text with </a:t>
            </a:r>
            <a:r>
              <a:rPr lang="en-US" sz="3200" b="1" kern="0" dirty="0" err="1">
                <a:solidFill>
                  <a:srgbClr val="F9A75E"/>
                </a:solidFill>
                <a:latin typeface="Lucida Console" pitchFamily="49" charset="0"/>
                <a:ea typeface="+mj-ea"/>
                <a:cs typeface="+mj-cs"/>
              </a:rPr>
              <a:t>Console.Write</a:t>
            </a:r>
            <a:r>
              <a:rPr lang="en-US" sz="3200" b="1" kern="0" dirty="0">
                <a:solidFill>
                  <a:srgbClr val="F9A75E"/>
                </a:solidFill>
                <a:latin typeface="Arial"/>
                <a:ea typeface="+mj-ea"/>
                <a:cs typeface="+mj-cs"/>
              </a:rPr>
              <a:t> and </a:t>
            </a:r>
            <a:r>
              <a:rPr lang="en-US" sz="3200" b="1" kern="0" dirty="0" err="1">
                <a:solidFill>
                  <a:srgbClr val="F9A75E"/>
                </a:solidFill>
                <a:latin typeface="Lucida Console" pitchFamily="49" charset="0"/>
                <a:ea typeface="+mj-ea"/>
                <a:cs typeface="+mj-cs"/>
              </a:rPr>
              <a:t>Console.WriteLine</a:t>
            </a:r>
            <a:r>
              <a:rPr lang="en-US" sz="3200" b="1" kern="0" dirty="0">
                <a:solidFill>
                  <a:srgbClr val="F9A75E"/>
                </a:solidFill>
                <a:latin typeface="Arial"/>
                <a:ea typeface="+mj-ea"/>
                <a:cs typeface="+mj-cs"/>
              </a:rPr>
              <a:t> </a:t>
            </a:r>
            <a:endParaRPr lang="en-US" dirty="0">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1"/>
          <p:cNvSpPr>
            <a:spLocks noGrp="1"/>
          </p:cNvSpPr>
          <p:nvPr>
            <p:ph type="sldNum" sz="quarter" idx="10"/>
          </p:nvPr>
        </p:nvSpPr>
        <p:spPr>
          <a:noFill/>
        </p:spPr>
        <p:txBody>
          <a:bodyPr/>
          <a:lstStyle/>
          <a:p>
            <a:fld id="{D6939B53-48A6-425B-ADD8-265A86593A05}" type="slidenum">
              <a:rPr lang="en-US"/>
              <a:pPr/>
              <a:t>10</a:t>
            </a:fld>
            <a:endParaRPr lang="en-US"/>
          </a:p>
        </p:txBody>
      </p:sp>
      <p:graphicFrame>
        <p:nvGraphicFramePr>
          <p:cNvPr id="9218" name="Object 2"/>
          <p:cNvGraphicFramePr>
            <a:graphicFrameLocks/>
          </p:cNvGraphicFramePr>
          <p:nvPr/>
        </p:nvGraphicFramePr>
        <p:xfrm>
          <a:off x="531813" y="1719263"/>
          <a:ext cx="7092950" cy="3171825"/>
        </p:xfrm>
        <a:graphic>
          <a:graphicData uri="http://schemas.openxmlformats.org/presentationml/2006/ole">
            <p:oleObj spid="_x0000_s9218" name="Document" r:id="rId4" imgW="7064227" imgH="3181369" progId="Word.Document.8">
              <p:embed/>
            </p:oleObj>
          </a:graphicData>
        </a:graphic>
      </p:graphicFrame>
      <p:sp>
        <p:nvSpPr>
          <p:cNvPr id="9220"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9221"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GradeBookTest.cs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(2 of 2 )</a:t>
            </a:r>
          </a:p>
        </p:txBody>
      </p:sp>
      <p:sp>
        <p:nvSpPr>
          <p:cNvPr id="9222" name="Line 5"/>
          <p:cNvSpPr>
            <a:spLocks noChangeShapeType="1"/>
          </p:cNvSpPr>
          <p:nvPr/>
        </p:nvSpPr>
        <p:spPr bwMode="auto">
          <a:xfrm flipH="1">
            <a:off x="3962400" y="3090863"/>
            <a:ext cx="362902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9223" name="Text Box 6"/>
          <p:cNvSpPr txBox="1">
            <a:spLocks noChangeArrowheads="1"/>
          </p:cNvSpPr>
          <p:nvPr/>
        </p:nvSpPr>
        <p:spPr bwMode="auto">
          <a:xfrm>
            <a:off x="6892925" y="2833688"/>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Calling </a:t>
            </a:r>
            <a:r>
              <a:rPr lang="en-US" sz="800">
                <a:solidFill>
                  <a:srgbClr val="000000"/>
                </a:solidFill>
                <a:latin typeface="Times New Roman" pitchFamily="18" charset="0"/>
                <a:ea typeface="Times New Roman" pitchFamily="18" charset="0"/>
                <a:cs typeface="LucidaSansTypewriter" pitchFamily="49" charset="0"/>
              </a:rPr>
              <a:t>DisplayMessage</a:t>
            </a:r>
            <a:r>
              <a:rPr lang="en-US" sz="1200">
                <a:solidFill>
                  <a:srgbClr val="000000"/>
                </a:solidFill>
                <a:latin typeface="Times New Roman" pitchFamily="18" charset="0"/>
                <a:ea typeface="Times New Roman" pitchFamily="18" charset="0"/>
                <a:cs typeface="AGaramond" pitchFamily="18" charset="0"/>
              </a:rPr>
              <a:t> for a welcome message.</a:t>
            </a:r>
          </a:p>
        </p:txBody>
      </p:sp>
      <p:sp>
        <p:nvSpPr>
          <p:cNvPr id="9224" name="Rectangle 7"/>
          <p:cNvSpPr>
            <a:spLocks noChangeArrowheads="1"/>
          </p:cNvSpPr>
          <p:nvPr/>
        </p:nvSpPr>
        <p:spPr bwMode="auto">
          <a:xfrm>
            <a:off x="533400" y="4879975"/>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4.8</a:t>
            </a:r>
            <a:r>
              <a:rPr lang="en-US" sz="1400" b="1">
                <a:solidFill>
                  <a:srgbClr val="000000"/>
                </a:solidFill>
              </a:rPr>
              <a:t> | </a:t>
            </a:r>
            <a:r>
              <a:rPr lang="en-US" sz="1600">
                <a:solidFill>
                  <a:srgbClr val="000000"/>
                </a:solidFill>
                <a:ea typeface="Times New Roman" pitchFamily="18" charset="0"/>
                <a:cs typeface="Lucida Console" pitchFamily="49" charset="0"/>
              </a:rPr>
              <a:t>Create and manipulate a </a:t>
            </a:r>
            <a:r>
              <a:rPr lang="en-US" sz="1600">
                <a:solidFill>
                  <a:srgbClr val="000000"/>
                </a:solidFill>
                <a:latin typeface="Lucida Console" pitchFamily="49" charset="0"/>
                <a:ea typeface="Times New Roman" pitchFamily="18" charset="0"/>
                <a:cs typeface="Lucida Console" pitchFamily="49" charset="0"/>
              </a:rPr>
              <a:t>GradeBook</a:t>
            </a:r>
            <a:r>
              <a:rPr lang="en-US" sz="1600">
                <a:solidFill>
                  <a:srgbClr val="000000"/>
                </a:solidFill>
                <a:ea typeface="Times New Roman" pitchFamily="18" charset="0"/>
                <a:cs typeface="Lucida Console" pitchFamily="49" charset="0"/>
              </a:rPr>
              <a:t> object. (Part 2 of 2).</a:t>
            </a:r>
          </a:p>
        </p:txBody>
      </p:sp>
      <p:grpSp>
        <p:nvGrpSpPr>
          <p:cNvPr id="2" name="Group 8"/>
          <p:cNvGrpSpPr>
            <a:grpSpLocks/>
          </p:cNvGrpSpPr>
          <p:nvPr/>
        </p:nvGrpSpPr>
        <p:grpSpPr bwMode="auto">
          <a:xfrm>
            <a:off x="6629400" y="1981200"/>
            <a:ext cx="153988" cy="304800"/>
            <a:chOff x="2352" y="672"/>
            <a:chExt cx="145" cy="1394"/>
          </a:xfrm>
        </p:grpSpPr>
        <p:sp>
          <p:nvSpPr>
            <p:cNvPr id="9228" name="Line 9"/>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9229" name="Line 10"/>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9230" name="Line 11"/>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
        <p:nvSpPr>
          <p:cNvPr id="9226" name="Line 12"/>
          <p:cNvSpPr>
            <a:spLocks noChangeShapeType="1"/>
          </p:cNvSpPr>
          <p:nvPr/>
        </p:nvSpPr>
        <p:spPr bwMode="auto">
          <a:xfrm flipH="1" flipV="1">
            <a:off x="6781800" y="2133600"/>
            <a:ext cx="838200" cy="304800"/>
          </a:xfrm>
          <a:prstGeom prst="line">
            <a:avLst/>
          </a:prstGeom>
          <a:noFill/>
          <a:ln w="9525">
            <a:solidFill>
              <a:schemeClr val="tx1"/>
            </a:solidFill>
            <a:round/>
            <a:headEnd/>
            <a:tailEnd type="triangle" w="med" len="med"/>
          </a:ln>
        </p:spPr>
        <p:txBody>
          <a:bodyPr anchor="ctr">
            <a:spAutoFit/>
          </a:bodyPr>
          <a:lstStyle/>
          <a:p>
            <a:endParaRPr lang="en-US"/>
          </a:p>
        </p:txBody>
      </p:sp>
      <p:sp>
        <p:nvSpPr>
          <p:cNvPr id="9227" name="Text Box 6"/>
          <p:cNvSpPr txBox="1">
            <a:spLocks noChangeArrowheads="1"/>
          </p:cNvSpPr>
          <p:nvPr/>
        </p:nvSpPr>
        <p:spPr bwMode="auto">
          <a:xfrm>
            <a:off x="7086600" y="1905000"/>
            <a:ext cx="1981200" cy="661988"/>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Assigns the input course name to </a:t>
            </a:r>
            <a:r>
              <a:rPr lang="en-US" sz="800">
                <a:solidFill>
                  <a:srgbClr val="000000"/>
                </a:solidFill>
                <a:latin typeface="Times New Roman" pitchFamily="18" charset="0"/>
                <a:ea typeface="Times New Roman" pitchFamily="18" charset="0"/>
                <a:cs typeface="LucidaSansTypewriter" pitchFamily="49" charset="0"/>
              </a:rPr>
              <a:t>myGradeBook</a:t>
            </a:r>
            <a:r>
              <a:rPr lang="en-US" sz="1200">
                <a:solidFill>
                  <a:srgbClr val="000000"/>
                </a:solidFill>
                <a:latin typeface="Times New Roman" pitchFamily="18" charset="0"/>
                <a:ea typeface="Times New Roman" pitchFamily="18" charset="0"/>
                <a:cs typeface="AGaramond" pitchFamily="18" charset="0"/>
              </a:rPr>
              <a:t>’s </a:t>
            </a:r>
            <a:r>
              <a:rPr lang="en-US" sz="1000">
                <a:solidFill>
                  <a:srgbClr val="000000"/>
                </a:solidFill>
                <a:latin typeface="Lucida Console" pitchFamily="49" charset="0"/>
                <a:ea typeface="Times New Roman" pitchFamily="18" charset="0"/>
                <a:cs typeface="Lucida Console" pitchFamily="49" charset="0"/>
              </a:rPr>
              <a:t>CourseName</a:t>
            </a:r>
            <a:r>
              <a:rPr lang="en-US" sz="1200">
                <a:solidFill>
                  <a:srgbClr val="000000"/>
                </a:solidFill>
                <a:latin typeface="Times New Roman" pitchFamily="18" charset="0"/>
                <a:ea typeface="Times New Roman" pitchFamily="18" charset="0"/>
                <a:cs typeface="AGaramond" pitchFamily="18" charset="0"/>
              </a:rPr>
              <a:t> property.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1"/>
          <p:cNvSpPr>
            <a:spLocks noGrp="1"/>
          </p:cNvSpPr>
          <p:nvPr>
            <p:ph type="sldNum" sz="quarter" idx="10"/>
          </p:nvPr>
        </p:nvSpPr>
        <p:spPr>
          <a:noFill/>
        </p:spPr>
        <p:txBody>
          <a:bodyPr/>
          <a:lstStyle/>
          <a:p>
            <a:fld id="{BE95810D-A6F0-4863-B477-20B4A68BDBB6}" type="slidenum">
              <a:rPr lang="en-US"/>
              <a:pPr/>
              <a:t>11</a:t>
            </a:fld>
            <a:endParaRPr lang="en-US"/>
          </a:p>
        </p:txBody>
      </p:sp>
      <p:graphicFrame>
        <p:nvGraphicFramePr>
          <p:cNvPr id="17410" name="Object 2"/>
          <p:cNvGraphicFramePr>
            <a:graphicFrameLocks/>
          </p:cNvGraphicFramePr>
          <p:nvPr/>
        </p:nvGraphicFramePr>
        <p:xfrm>
          <a:off x="531813" y="1597025"/>
          <a:ext cx="7092950" cy="4176713"/>
        </p:xfrm>
        <a:graphic>
          <a:graphicData uri="http://schemas.openxmlformats.org/presentationml/2006/ole">
            <p:oleObj spid="_x0000_s11266" name="Document" r:id="rId4" imgW="7064227" imgH="4169920" progId="Word.Document.8">
              <p:embed/>
            </p:oleObj>
          </a:graphicData>
        </a:graphic>
      </p:graphicFrame>
      <p:sp>
        <p:nvSpPr>
          <p:cNvPr id="17412" name="Rectangle 7"/>
          <p:cNvSpPr>
            <a:spLocks noChangeArrowheads="1"/>
          </p:cNvSpPr>
          <p:nvPr/>
        </p:nvSpPr>
        <p:spPr bwMode="auto">
          <a:xfrm>
            <a:off x="381000" y="482600"/>
            <a:ext cx="6694488" cy="762000"/>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200">
                <a:solidFill>
                  <a:srgbClr val="000000"/>
                </a:solidFill>
                <a:latin typeface="Times New Roman" pitchFamily="18" charset="0"/>
              </a:rPr>
              <a:t>A class named </a:t>
            </a:r>
            <a:r>
              <a:rPr lang="en-US" sz="2200">
                <a:solidFill>
                  <a:srgbClr val="000000"/>
                </a:solidFill>
                <a:latin typeface="Lucida Console" pitchFamily="49" charset="0"/>
                <a:ea typeface="Times New Roman" pitchFamily="18" charset="0"/>
                <a:cs typeface="Lucida Console" pitchFamily="49" charset="0"/>
              </a:rPr>
              <a:t>Account</a:t>
            </a:r>
            <a:r>
              <a:rPr lang="en-US" sz="2200">
                <a:solidFill>
                  <a:srgbClr val="000000"/>
                </a:solidFill>
                <a:latin typeface="Times New Roman" pitchFamily="18" charset="0"/>
              </a:rPr>
              <a:t> (Fig. 4.17) maintains the balance of a bank account.</a:t>
            </a:r>
            <a:endParaRPr lang="en-US" sz="2200">
              <a:solidFill>
                <a:srgbClr val="000000"/>
              </a:solidFill>
            </a:endParaRPr>
          </a:p>
        </p:txBody>
      </p:sp>
      <p:sp>
        <p:nvSpPr>
          <p:cNvPr id="17413"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17414"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Account.cs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(1 of 2 )</a:t>
            </a:r>
          </a:p>
        </p:txBody>
      </p:sp>
      <p:sp>
        <p:nvSpPr>
          <p:cNvPr id="17415" name="Rectangle 6"/>
          <p:cNvSpPr>
            <a:spLocks noChangeArrowheads="1"/>
          </p:cNvSpPr>
          <p:nvPr/>
        </p:nvSpPr>
        <p:spPr bwMode="auto">
          <a:xfrm>
            <a:off x="533400" y="5776913"/>
            <a:ext cx="8212138" cy="581025"/>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4.17</a:t>
            </a:r>
            <a:r>
              <a:rPr lang="en-US" sz="1400" b="1">
                <a:solidFill>
                  <a:srgbClr val="000000"/>
                </a:solidFill>
              </a:rPr>
              <a:t> | </a:t>
            </a:r>
            <a:r>
              <a:rPr lang="en-US" sz="1600">
                <a:solidFill>
                  <a:srgbClr val="000000"/>
                </a:solidFill>
                <a:ea typeface="Times New Roman" pitchFamily="18" charset="0"/>
                <a:cs typeface="Lucida Console" pitchFamily="49" charset="0"/>
              </a:rPr>
              <a:t>Account class with a constructor to initialize instance</a:t>
            </a:r>
            <a:br>
              <a:rPr lang="en-US" sz="1600">
                <a:solidFill>
                  <a:srgbClr val="000000"/>
                </a:solidFill>
                <a:ea typeface="Times New Roman" pitchFamily="18" charset="0"/>
                <a:cs typeface="Lucida Console" pitchFamily="49" charset="0"/>
              </a:rPr>
            </a:br>
            <a:r>
              <a:rPr lang="en-US" sz="1600">
                <a:solidFill>
                  <a:srgbClr val="000000"/>
                </a:solidFill>
                <a:ea typeface="Times New Roman" pitchFamily="18" charset="0"/>
                <a:cs typeface="Lucida Console" pitchFamily="49" charset="0"/>
              </a:rPr>
              <a:t>variable balance. (Part 1 of 2).</a:t>
            </a:r>
          </a:p>
        </p:txBody>
      </p:sp>
      <p:sp>
        <p:nvSpPr>
          <p:cNvPr id="17416" name="Line 7"/>
          <p:cNvSpPr>
            <a:spLocks noChangeShapeType="1"/>
          </p:cNvSpPr>
          <p:nvPr/>
        </p:nvSpPr>
        <p:spPr bwMode="auto">
          <a:xfrm flipH="1">
            <a:off x="6934200" y="2959100"/>
            <a:ext cx="2286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17417" name="Text Box 6"/>
          <p:cNvSpPr txBox="1">
            <a:spLocks noChangeArrowheads="1"/>
          </p:cNvSpPr>
          <p:nvPr/>
        </p:nvSpPr>
        <p:spPr bwMode="auto">
          <a:xfrm>
            <a:off x="7119938" y="2624138"/>
            <a:ext cx="1981200" cy="661987"/>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An instance variable represents each </a:t>
            </a:r>
            <a:r>
              <a:rPr lang="en-US" sz="1000">
                <a:solidFill>
                  <a:srgbClr val="000000"/>
                </a:solidFill>
                <a:latin typeface="Lucida Console" pitchFamily="49" charset="0"/>
                <a:ea typeface="Times New Roman" pitchFamily="18" charset="0"/>
                <a:cs typeface="Lucida Console" pitchFamily="49" charset="0"/>
              </a:rPr>
              <a:t>Account</a:t>
            </a:r>
            <a:r>
              <a:rPr lang="en-US" sz="1200">
                <a:solidFill>
                  <a:srgbClr val="000000"/>
                </a:solidFill>
                <a:latin typeface="Times New Roman" pitchFamily="18" charset="0"/>
                <a:ea typeface="Times New Roman" pitchFamily="18" charset="0"/>
                <a:cs typeface="AGaramond" pitchFamily="18" charset="0"/>
              </a:rPr>
              <a:t>’s own </a:t>
            </a:r>
            <a:r>
              <a:rPr lang="en-US" sz="1000">
                <a:solidFill>
                  <a:srgbClr val="000000"/>
                </a:solidFill>
                <a:latin typeface="Lucida Console" pitchFamily="49" charset="0"/>
                <a:ea typeface="Times New Roman" pitchFamily="18" charset="0"/>
                <a:cs typeface="Lucida Console" pitchFamily="49" charset="0"/>
              </a:rPr>
              <a:t>balance</a:t>
            </a:r>
            <a:r>
              <a:rPr lang="en-US" sz="1200">
                <a:solidFill>
                  <a:srgbClr val="000000"/>
                </a:solidFill>
                <a:latin typeface="Times New Roman" pitchFamily="18" charset="0"/>
                <a:ea typeface="Times New Roman" pitchFamily="18" charset="0"/>
                <a:cs typeface="AGaramond" pitchFamily="18" charset="0"/>
              </a:rPr>
              <a:t>.</a:t>
            </a:r>
          </a:p>
        </p:txBody>
      </p:sp>
      <p:sp>
        <p:nvSpPr>
          <p:cNvPr id="17418" name="Line 9"/>
          <p:cNvSpPr>
            <a:spLocks noChangeShapeType="1"/>
          </p:cNvSpPr>
          <p:nvPr/>
        </p:nvSpPr>
        <p:spPr bwMode="auto">
          <a:xfrm flipH="1">
            <a:off x="6477000" y="3933825"/>
            <a:ext cx="8382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17419" name="Text Box 6"/>
          <p:cNvSpPr txBox="1">
            <a:spLocks noChangeArrowheads="1"/>
          </p:cNvSpPr>
          <p:nvPr/>
        </p:nvSpPr>
        <p:spPr bwMode="auto">
          <a:xfrm>
            <a:off x="7019925" y="3579813"/>
            <a:ext cx="1981200" cy="661987"/>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The constructor receives a parameter that represents the account’s starting balance.</a:t>
            </a:r>
          </a:p>
        </p:txBody>
      </p:sp>
      <p:sp>
        <p:nvSpPr>
          <p:cNvPr id="17420" name="Line 11"/>
          <p:cNvSpPr>
            <a:spLocks noChangeShapeType="1"/>
          </p:cNvSpPr>
          <p:nvPr/>
        </p:nvSpPr>
        <p:spPr bwMode="auto">
          <a:xfrm flipH="1">
            <a:off x="6477000" y="5172075"/>
            <a:ext cx="8382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17421" name="Text Box 6"/>
          <p:cNvSpPr txBox="1">
            <a:spLocks noChangeArrowheads="1"/>
          </p:cNvSpPr>
          <p:nvPr/>
        </p:nvSpPr>
        <p:spPr bwMode="auto">
          <a:xfrm>
            <a:off x="7019925" y="4737100"/>
            <a:ext cx="1981200" cy="844550"/>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Method </a:t>
            </a:r>
            <a:r>
              <a:rPr lang="en-US" sz="1000">
                <a:solidFill>
                  <a:srgbClr val="000000"/>
                </a:solidFill>
                <a:latin typeface="Lucida Console" pitchFamily="49" charset="0"/>
                <a:ea typeface="Times New Roman" pitchFamily="18" charset="0"/>
                <a:cs typeface="Lucida Console" pitchFamily="49" charset="0"/>
              </a:rPr>
              <a:t>Credit</a:t>
            </a:r>
            <a:r>
              <a:rPr lang="en-US" sz="1200">
                <a:solidFill>
                  <a:srgbClr val="000000"/>
                </a:solidFill>
                <a:latin typeface="Times New Roman" pitchFamily="18" charset="0"/>
                <a:ea typeface="Times New Roman" pitchFamily="18" charset="0"/>
                <a:cs typeface="AGaramond" pitchFamily="18" charset="0"/>
              </a:rPr>
              <a:t> receives one parameter named </a:t>
            </a:r>
            <a:r>
              <a:rPr lang="en-US" sz="1000">
                <a:solidFill>
                  <a:srgbClr val="000000"/>
                </a:solidFill>
                <a:latin typeface="Lucida Console" pitchFamily="49" charset="0"/>
                <a:ea typeface="Times New Roman" pitchFamily="18" charset="0"/>
                <a:cs typeface="Lucida Console" pitchFamily="49" charset="0"/>
              </a:rPr>
              <a:t>amount</a:t>
            </a:r>
            <a:r>
              <a:rPr lang="en-US" sz="1200">
                <a:solidFill>
                  <a:srgbClr val="000000"/>
                </a:solidFill>
                <a:latin typeface="Times New Roman" pitchFamily="18" charset="0"/>
                <a:ea typeface="Times New Roman" pitchFamily="18" charset="0"/>
                <a:cs typeface="AGaramond" pitchFamily="18" charset="0"/>
              </a:rPr>
              <a:t> that is added to the property </a:t>
            </a:r>
            <a:r>
              <a:rPr lang="en-US" sz="1000">
                <a:solidFill>
                  <a:srgbClr val="000000"/>
                </a:solidFill>
                <a:latin typeface="Lucida Console" pitchFamily="49" charset="0"/>
                <a:ea typeface="Times New Roman" pitchFamily="18" charset="0"/>
                <a:cs typeface="Lucida Console" pitchFamily="49" charset="0"/>
              </a:rPr>
              <a:t>Balance</a:t>
            </a:r>
            <a:r>
              <a:rPr lang="en-US" sz="1200">
                <a:solidFill>
                  <a:srgbClr val="000000"/>
                </a:solidFill>
                <a:latin typeface="Times New Roman" pitchFamily="18" charset="0"/>
                <a:ea typeface="Times New Roman" pitchFamily="18" charset="0"/>
                <a:cs typeface="AGaramond" pitchFamily="18" charset="0"/>
              </a:rPr>
              <a:t>.</a:t>
            </a:r>
          </a:p>
        </p:txBody>
      </p:sp>
      <p:grpSp>
        <p:nvGrpSpPr>
          <p:cNvPr id="2" name="Group 13"/>
          <p:cNvGrpSpPr>
            <a:grpSpLocks/>
          </p:cNvGrpSpPr>
          <p:nvPr/>
        </p:nvGrpSpPr>
        <p:grpSpPr bwMode="auto">
          <a:xfrm>
            <a:off x="6324600" y="3521075"/>
            <a:ext cx="153988" cy="774700"/>
            <a:chOff x="2352" y="672"/>
            <a:chExt cx="145" cy="1394"/>
          </a:xfrm>
        </p:grpSpPr>
        <p:sp>
          <p:nvSpPr>
            <p:cNvPr id="17427" name="Line 14"/>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17428" name="Line 15"/>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17429" name="Line 16"/>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grpSp>
        <p:nvGrpSpPr>
          <p:cNvPr id="3" name="Group 17"/>
          <p:cNvGrpSpPr>
            <a:grpSpLocks/>
          </p:cNvGrpSpPr>
          <p:nvPr/>
        </p:nvGrpSpPr>
        <p:grpSpPr bwMode="auto">
          <a:xfrm>
            <a:off x="6324600" y="4778375"/>
            <a:ext cx="153988" cy="774700"/>
            <a:chOff x="2352" y="672"/>
            <a:chExt cx="145" cy="1394"/>
          </a:xfrm>
        </p:grpSpPr>
        <p:sp>
          <p:nvSpPr>
            <p:cNvPr id="17424" name="Line 18"/>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17425" name="Line 19"/>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17426" name="Line 20"/>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1"/>
          <p:cNvSpPr>
            <a:spLocks noGrp="1"/>
          </p:cNvSpPr>
          <p:nvPr>
            <p:ph type="sldNum" sz="quarter" idx="10"/>
          </p:nvPr>
        </p:nvSpPr>
        <p:spPr>
          <a:noFill/>
        </p:spPr>
        <p:txBody>
          <a:bodyPr/>
          <a:lstStyle/>
          <a:p>
            <a:fld id="{4EE6F276-A853-43CC-AF69-97F1DFE58D24}" type="slidenum">
              <a:rPr lang="en-US"/>
              <a:pPr/>
              <a:t>12</a:t>
            </a:fld>
            <a:endParaRPr lang="en-US"/>
          </a:p>
        </p:txBody>
      </p:sp>
      <p:graphicFrame>
        <p:nvGraphicFramePr>
          <p:cNvPr id="18434" name="Object 2"/>
          <p:cNvGraphicFramePr>
            <a:graphicFrameLocks/>
          </p:cNvGraphicFramePr>
          <p:nvPr/>
        </p:nvGraphicFramePr>
        <p:xfrm>
          <a:off x="533400" y="1600200"/>
          <a:ext cx="7085013" cy="3738563"/>
        </p:xfrm>
        <a:graphic>
          <a:graphicData uri="http://schemas.openxmlformats.org/presentationml/2006/ole">
            <p:oleObj spid="_x0000_s12290" name="Document" r:id="rId4" imgW="7064227" imgH="3749291" progId="Word.Document.8">
              <p:embed/>
            </p:oleObj>
          </a:graphicData>
        </a:graphic>
      </p:graphicFrame>
      <p:sp>
        <p:nvSpPr>
          <p:cNvPr id="18436"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18437"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Account.cs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(2 of 2 )</a:t>
            </a:r>
          </a:p>
        </p:txBody>
      </p:sp>
      <p:sp>
        <p:nvSpPr>
          <p:cNvPr id="18438" name="Rectangle 5"/>
          <p:cNvSpPr>
            <a:spLocks noChangeArrowheads="1"/>
          </p:cNvSpPr>
          <p:nvPr/>
        </p:nvSpPr>
        <p:spPr bwMode="auto">
          <a:xfrm>
            <a:off x="533400" y="5346700"/>
            <a:ext cx="8212138" cy="581025"/>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4.17</a:t>
            </a:r>
            <a:r>
              <a:rPr lang="en-US" sz="1400" b="1">
                <a:solidFill>
                  <a:srgbClr val="000000"/>
                </a:solidFill>
              </a:rPr>
              <a:t> | </a:t>
            </a:r>
            <a:r>
              <a:rPr lang="en-US" sz="1600">
                <a:solidFill>
                  <a:srgbClr val="000000"/>
                </a:solidFill>
                <a:ea typeface="Times New Roman" pitchFamily="18" charset="0"/>
                <a:cs typeface="Lucida Console" pitchFamily="49" charset="0"/>
              </a:rPr>
              <a:t>Account class with a constructor to initialize instance</a:t>
            </a:r>
            <a:br>
              <a:rPr lang="en-US" sz="1600">
                <a:solidFill>
                  <a:srgbClr val="000000"/>
                </a:solidFill>
                <a:ea typeface="Times New Roman" pitchFamily="18" charset="0"/>
                <a:cs typeface="Lucida Console" pitchFamily="49" charset="0"/>
              </a:rPr>
            </a:br>
            <a:r>
              <a:rPr lang="en-US" sz="1600">
                <a:solidFill>
                  <a:srgbClr val="000000"/>
                </a:solidFill>
                <a:ea typeface="Times New Roman" pitchFamily="18" charset="0"/>
                <a:cs typeface="Lucida Console" pitchFamily="49" charset="0"/>
              </a:rPr>
              <a:t>variable balance. (Part 2 of 2).</a:t>
            </a:r>
          </a:p>
        </p:txBody>
      </p:sp>
      <p:sp>
        <p:nvSpPr>
          <p:cNvPr id="18439" name="Line 6"/>
          <p:cNvSpPr>
            <a:spLocks noChangeShapeType="1"/>
          </p:cNvSpPr>
          <p:nvPr/>
        </p:nvSpPr>
        <p:spPr bwMode="auto">
          <a:xfrm flipH="1">
            <a:off x="6477000" y="2879725"/>
            <a:ext cx="8382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18440" name="Text Box 6"/>
          <p:cNvSpPr txBox="1">
            <a:spLocks noChangeArrowheads="1"/>
          </p:cNvSpPr>
          <p:nvPr/>
        </p:nvSpPr>
        <p:spPr bwMode="auto">
          <a:xfrm>
            <a:off x="7019925" y="2525713"/>
            <a:ext cx="1981200" cy="661987"/>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000" b="1">
                <a:solidFill>
                  <a:srgbClr val="000000"/>
                </a:solidFill>
                <a:latin typeface="Lucida Console" pitchFamily="49" charset="0"/>
                <a:ea typeface="Times New Roman" pitchFamily="18" charset="0"/>
                <a:cs typeface="Lucida Console" pitchFamily="49" charset="0"/>
              </a:rPr>
              <a:t>Balance</a:t>
            </a:r>
            <a:r>
              <a:rPr lang="en-US" sz="1200">
                <a:solidFill>
                  <a:srgbClr val="000000"/>
                </a:solidFill>
                <a:latin typeface="Times New Roman" pitchFamily="18" charset="0"/>
                <a:ea typeface="Times New Roman" pitchFamily="18" charset="0"/>
                <a:cs typeface="AGaramond" pitchFamily="18" charset="0"/>
              </a:rPr>
              <a:t>’s </a:t>
            </a:r>
            <a:r>
              <a:rPr lang="en-US" sz="1000">
                <a:solidFill>
                  <a:srgbClr val="000000"/>
                </a:solidFill>
                <a:latin typeface="Lucida Console" pitchFamily="49" charset="0"/>
                <a:ea typeface="Times New Roman" pitchFamily="18" charset="0"/>
                <a:cs typeface="Lucida Console" pitchFamily="49" charset="0"/>
              </a:rPr>
              <a:t>get</a:t>
            </a:r>
            <a:r>
              <a:rPr lang="en-US" sz="1200">
                <a:solidFill>
                  <a:srgbClr val="000000"/>
                </a:solidFill>
                <a:latin typeface="Times New Roman" pitchFamily="18" charset="0"/>
                <a:ea typeface="Times New Roman" pitchFamily="18" charset="0"/>
                <a:cs typeface="AGaramond" pitchFamily="18" charset="0"/>
              </a:rPr>
              <a:t> accessor returns the value of the </a:t>
            </a:r>
            <a:r>
              <a:rPr lang="en-US" sz="1000">
                <a:solidFill>
                  <a:srgbClr val="000000"/>
                </a:solidFill>
                <a:latin typeface="Lucida Console" pitchFamily="49" charset="0"/>
                <a:ea typeface="Times New Roman" pitchFamily="18" charset="0"/>
                <a:cs typeface="Lucida Console" pitchFamily="49" charset="0"/>
              </a:rPr>
              <a:t>Account</a:t>
            </a:r>
            <a:r>
              <a:rPr lang="en-US" sz="1200">
                <a:solidFill>
                  <a:srgbClr val="000000"/>
                </a:solidFill>
                <a:latin typeface="Times New Roman" pitchFamily="18" charset="0"/>
                <a:ea typeface="Times New Roman" pitchFamily="18" charset="0"/>
                <a:cs typeface="AGaramond" pitchFamily="18" charset="0"/>
              </a:rPr>
              <a:t>’s </a:t>
            </a:r>
            <a:r>
              <a:rPr lang="en-US" sz="1000">
                <a:solidFill>
                  <a:srgbClr val="000000"/>
                </a:solidFill>
                <a:latin typeface="Lucida Console" pitchFamily="49" charset="0"/>
                <a:ea typeface="Times New Roman" pitchFamily="18" charset="0"/>
                <a:cs typeface="Lucida Console" pitchFamily="49" charset="0"/>
              </a:rPr>
              <a:t>balance</a:t>
            </a:r>
            <a:r>
              <a:rPr lang="en-US" sz="1200">
                <a:solidFill>
                  <a:srgbClr val="000000"/>
                </a:solidFill>
                <a:latin typeface="Times New Roman" pitchFamily="18" charset="0"/>
                <a:ea typeface="Times New Roman" pitchFamily="18" charset="0"/>
                <a:cs typeface="AGaramond" pitchFamily="18" charset="0"/>
              </a:rPr>
              <a:t>.</a:t>
            </a:r>
          </a:p>
        </p:txBody>
      </p:sp>
      <p:grpSp>
        <p:nvGrpSpPr>
          <p:cNvPr id="2" name="Group 8"/>
          <p:cNvGrpSpPr>
            <a:grpSpLocks/>
          </p:cNvGrpSpPr>
          <p:nvPr/>
        </p:nvGrpSpPr>
        <p:grpSpPr bwMode="auto">
          <a:xfrm>
            <a:off x="6324600" y="2466975"/>
            <a:ext cx="153988" cy="774700"/>
            <a:chOff x="2352" y="672"/>
            <a:chExt cx="145" cy="1394"/>
          </a:xfrm>
        </p:grpSpPr>
        <p:sp>
          <p:nvSpPr>
            <p:cNvPr id="18448" name="Line 9"/>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18449" name="Line 10"/>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18450" name="Line 11"/>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
        <p:nvSpPr>
          <p:cNvPr id="18442" name="Line 12"/>
          <p:cNvSpPr>
            <a:spLocks noChangeShapeType="1"/>
          </p:cNvSpPr>
          <p:nvPr/>
        </p:nvSpPr>
        <p:spPr bwMode="auto">
          <a:xfrm flipH="1">
            <a:off x="6477000" y="4003675"/>
            <a:ext cx="8001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18443" name="Text Box 6"/>
          <p:cNvSpPr txBox="1">
            <a:spLocks noChangeArrowheads="1"/>
          </p:cNvSpPr>
          <p:nvPr/>
        </p:nvSpPr>
        <p:spPr bwMode="auto">
          <a:xfrm>
            <a:off x="7007225" y="3567113"/>
            <a:ext cx="1981200" cy="844550"/>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b="1">
                <a:solidFill>
                  <a:srgbClr val="000000"/>
                </a:solidFill>
                <a:latin typeface="Lucida Console" pitchFamily="49" charset="0"/>
                <a:ea typeface="Times New Roman" pitchFamily="18" charset="0"/>
                <a:cs typeface="Lucida Console" pitchFamily="49" charset="0"/>
              </a:rPr>
              <a:t>Balance</a:t>
            </a:r>
            <a:r>
              <a:rPr lang="en-US" sz="1200">
                <a:solidFill>
                  <a:srgbClr val="000000"/>
                </a:solidFill>
                <a:latin typeface="Times New Roman" pitchFamily="18" charset="0"/>
                <a:ea typeface="Times New Roman" pitchFamily="18" charset="0"/>
                <a:cs typeface="AGaramond" pitchFamily="18" charset="0"/>
              </a:rPr>
              <a:t>’s </a:t>
            </a:r>
            <a:r>
              <a:rPr lang="en-US" sz="1200">
                <a:solidFill>
                  <a:srgbClr val="000000"/>
                </a:solidFill>
                <a:latin typeface="Lucida Console" pitchFamily="49" charset="0"/>
                <a:ea typeface="Times New Roman" pitchFamily="18" charset="0"/>
                <a:cs typeface="Lucida Console" pitchFamily="49" charset="0"/>
              </a:rPr>
              <a:t>set</a:t>
            </a:r>
            <a:r>
              <a:rPr lang="en-US" sz="1200">
                <a:solidFill>
                  <a:srgbClr val="000000"/>
                </a:solidFill>
                <a:latin typeface="Times New Roman" pitchFamily="18" charset="0"/>
                <a:ea typeface="Times New Roman" pitchFamily="18" charset="0"/>
                <a:cs typeface="AGaramond" pitchFamily="18" charset="0"/>
              </a:rPr>
              <a:t> accessor performs validation to ensure that </a:t>
            </a:r>
            <a:r>
              <a:rPr lang="en-US" sz="1200">
                <a:solidFill>
                  <a:srgbClr val="000000"/>
                </a:solidFill>
                <a:latin typeface="Lucida Console" pitchFamily="49" charset="0"/>
                <a:ea typeface="Times New Roman" pitchFamily="18" charset="0"/>
                <a:cs typeface="Lucida Console" pitchFamily="49" charset="0"/>
              </a:rPr>
              <a:t>value</a:t>
            </a:r>
            <a:r>
              <a:rPr lang="en-US" sz="1200">
                <a:solidFill>
                  <a:srgbClr val="000000"/>
                </a:solidFill>
                <a:latin typeface="Times New Roman" pitchFamily="18" charset="0"/>
                <a:ea typeface="Times New Roman" pitchFamily="18" charset="0"/>
                <a:cs typeface="AGaramond" pitchFamily="18" charset="0"/>
              </a:rPr>
              <a:t> is nonnegative.</a:t>
            </a:r>
            <a:endParaRPr lang="en-US" sz="1200" b="1">
              <a:solidFill>
                <a:srgbClr val="000000"/>
              </a:solidFill>
              <a:latin typeface="Lucida Console" pitchFamily="49" charset="0"/>
              <a:ea typeface="Times New Roman" pitchFamily="18" charset="0"/>
              <a:cs typeface="Lucida Console" pitchFamily="49" charset="0"/>
            </a:endParaRPr>
          </a:p>
        </p:txBody>
      </p:sp>
      <p:grpSp>
        <p:nvGrpSpPr>
          <p:cNvPr id="3" name="Group 14"/>
          <p:cNvGrpSpPr>
            <a:grpSpLocks/>
          </p:cNvGrpSpPr>
          <p:nvPr/>
        </p:nvGrpSpPr>
        <p:grpSpPr bwMode="auto">
          <a:xfrm>
            <a:off x="6324600" y="3324225"/>
            <a:ext cx="153988" cy="1347788"/>
            <a:chOff x="2352" y="672"/>
            <a:chExt cx="145" cy="1394"/>
          </a:xfrm>
        </p:grpSpPr>
        <p:sp>
          <p:nvSpPr>
            <p:cNvPr id="18445" name="Line 15"/>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18446" name="Line 16"/>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18447" name="Line 17"/>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1"/>
          <p:cNvSpPr>
            <a:spLocks noGrp="1"/>
          </p:cNvSpPr>
          <p:nvPr>
            <p:ph type="sldNum" sz="quarter" idx="10"/>
          </p:nvPr>
        </p:nvSpPr>
        <p:spPr>
          <a:noFill/>
        </p:spPr>
        <p:txBody>
          <a:bodyPr/>
          <a:lstStyle/>
          <a:p>
            <a:fld id="{BAC3A59C-09AA-4766-8C6F-FF8C98179808}" type="slidenum">
              <a:rPr lang="en-US"/>
              <a:pPr/>
              <a:t>13</a:t>
            </a:fld>
            <a:endParaRPr lang="en-US"/>
          </a:p>
        </p:txBody>
      </p:sp>
      <p:graphicFrame>
        <p:nvGraphicFramePr>
          <p:cNvPr id="19458" name="Object 2"/>
          <p:cNvGraphicFramePr>
            <a:graphicFrameLocks/>
          </p:cNvGraphicFramePr>
          <p:nvPr/>
        </p:nvGraphicFramePr>
        <p:xfrm>
          <a:off x="533400" y="1803400"/>
          <a:ext cx="7061200" cy="3949700"/>
        </p:xfrm>
        <a:graphic>
          <a:graphicData uri="http://schemas.openxmlformats.org/presentationml/2006/ole">
            <p:oleObj spid="_x0000_s13314" name="Document" r:id="rId4" imgW="7064227" imgH="3959605" progId="Word.Document.8">
              <p:embed/>
            </p:oleObj>
          </a:graphicData>
        </a:graphic>
      </p:graphicFrame>
      <p:sp>
        <p:nvSpPr>
          <p:cNvPr id="19460" name="Rectangle 7"/>
          <p:cNvSpPr>
            <a:spLocks noChangeArrowheads="1"/>
          </p:cNvSpPr>
          <p:nvPr/>
        </p:nvSpPr>
        <p:spPr bwMode="auto">
          <a:xfrm>
            <a:off x="381000" y="482600"/>
            <a:ext cx="6694488" cy="1096963"/>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200">
                <a:solidFill>
                  <a:srgbClr val="000000"/>
                </a:solidFill>
                <a:latin typeface="Lucida Console" pitchFamily="49" charset="0"/>
                <a:ea typeface="Times New Roman" pitchFamily="18" charset="0"/>
                <a:cs typeface="Lucida Console" pitchFamily="49" charset="0"/>
              </a:rPr>
              <a:t>AccountTest</a:t>
            </a:r>
            <a:r>
              <a:rPr lang="en-US" sz="2200">
                <a:solidFill>
                  <a:srgbClr val="000000"/>
                </a:solidFill>
                <a:ea typeface="Times New Roman" pitchFamily="18" charset="0"/>
                <a:cs typeface="Arial" charset="0"/>
              </a:rPr>
              <a:t> (Fig. 4.18) creates two </a:t>
            </a:r>
            <a:r>
              <a:rPr lang="en-US" sz="2200">
                <a:solidFill>
                  <a:srgbClr val="000000"/>
                </a:solidFill>
                <a:latin typeface="Lucida Console" pitchFamily="49" charset="0"/>
                <a:ea typeface="Times New Roman" pitchFamily="18" charset="0"/>
                <a:cs typeface="Lucida Console" pitchFamily="49" charset="0"/>
              </a:rPr>
              <a:t>Account</a:t>
            </a:r>
            <a:r>
              <a:rPr lang="en-US" sz="2200">
                <a:solidFill>
                  <a:srgbClr val="000000"/>
                </a:solidFill>
                <a:ea typeface="Times New Roman" pitchFamily="18" charset="0"/>
                <a:cs typeface="Arial" charset="0"/>
              </a:rPr>
              <a:t> objects and initializes them with </a:t>
            </a:r>
            <a:r>
              <a:rPr lang="en-US" sz="2200">
                <a:solidFill>
                  <a:srgbClr val="000000"/>
                </a:solidFill>
                <a:latin typeface="Lucida Console" pitchFamily="49" charset="0"/>
                <a:ea typeface="Times New Roman" pitchFamily="18" charset="0"/>
                <a:cs typeface="Lucida Console" pitchFamily="49" charset="0"/>
              </a:rPr>
              <a:t>50.00M</a:t>
            </a:r>
            <a:r>
              <a:rPr lang="en-US" sz="2200">
                <a:solidFill>
                  <a:srgbClr val="000000"/>
                </a:solidFill>
                <a:ea typeface="Times New Roman" pitchFamily="18" charset="0"/>
                <a:cs typeface="Arial" charset="0"/>
              </a:rPr>
              <a:t> and </a:t>
            </a:r>
            <a:r>
              <a:rPr lang="en-US" sz="2200">
                <a:solidFill>
                  <a:srgbClr val="000000"/>
                </a:solidFill>
                <a:latin typeface="Lucida Console" pitchFamily="49" charset="0"/>
                <a:ea typeface="Times New Roman" pitchFamily="18" charset="0"/>
                <a:cs typeface="Lucida Console" pitchFamily="49" charset="0"/>
              </a:rPr>
              <a:t>-7.53M</a:t>
            </a:r>
            <a:r>
              <a:rPr lang="en-US" sz="2200">
                <a:solidFill>
                  <a:srgbClr val="000000"/>
                </a:solidFill>
                <a:ea typeface="Times New Roman" pitchFamily="18" charset="0"/>
                <a:cs typeface="Arial" charset="0"/>
              </a:rPr>
              <a:t> (decimal literals).</a:t>
            </a:r>
            <a:r>
              <a:rPr lang="en-US" sz="2200">
                <a:solidFill>
                  <a:srgbClr val="000000"/>
                </a:solidFill>
                <a:latin typeface="Times New Roman" pitchFamily="18" charset="0"/>
              </a:rPr>
              <a:t> </a:t>
            </a:r>
          </a:p>
        </p:txBody>
      </p:sp>
      <p:sp>
        <p:nvSpPr>
          <p:cNvPr id="19461"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19462"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AccountTest.cs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(1 of 3 )</a:t>
            </a:r>
          </a:p>
        </p:txBody>
      </p:sp>
      <p:sp>
        <p:nvSpPr>
          <p:cNvPr id="19463" name="Rectangle 6"/>
          <p:cNvSpPr>
            <a:spLocks noChangeArrowheads="1"/>
          </p:cNvSpPr>
          <p:nvPr/>
        </p:nvSpPr>
        <p:spPr bwMode="auto">
          <a:xfrm>
            <a:off x="533400" y="5757863"/>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4.18</a:t>
            </a:r>
            <a:r>
              <a:rPr lang="en-US" sz="1400" b="1">
                <a:solidFill>
                  <a:srgbClr val="000000"/>
                </a:solidFill>
              </a:rPr>
              <a:t> | </a:t>
            </a:r>
            <a:r>
              <a:rPr lang="en-US" sz="1600">
                <a:solidFill>
                  <a:srgbClr val="000000"/>
                </a:solidFill>
                <a:ea typeface="Times New Roman" pitchFamily="18" charset="0"/>
                <a:cs typeface="Lucida Console" pitchFamily="49" charset="0"/>
              </a:rPr>
              <a:t>Create and manipulate an Account object. (Part 1 of 3).</a:t>
            </a:r>
          </a:p>
        </p:txBody>
      </p:sp>
      <p:sp>
        <p:nvSpPr>
          <p:cNvPr id="19464" name="Line 7"/>
          <p:cNvSpPr>
            <a:spLocks noChangeShapeType="1"/>
          </p:cNvSpPr>
          <p:nvPr/>
        </p:nvSpPr>
        <p:spPr bwMode="auto">
          <a:xfrm flipH="1">
            <a:off x="6926263" y="4000500"/>
            <a:ext cx="388937"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19465" name="Text Box 6"/>
          <p:cNvSpPr txBox="1">
            <a:spLocks noChangeArrowheads="1"/>
          </p:cNvSpPr>
          <p:nvPr/>
        </p:nvSpPr>
        <p:spPr bwMode="auto">
          <a:xfrm>
            <a:off x="7115175" y="3563938"/>
            <a:ext cx="1876425" cy="844550"/>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Passing an initial balance which will be invalidated by </a:t>
            </a:r>
            <a:r>
              <a:rPr lang="en-US" sz="1200">
                <a:solidFill>
                  <a:srgbClr val="000000"/>
                </a:solidFill>
                <a:latin typeface="Lucida Console" pitchFamily="49" charset="0"/>
                <a:ea typeface="Times New Roman" pitchFamily="18" charset="0"/>
                <a:cs typeface="Lucida Console" pitchFamily="49" charset="0"/>
              </a:rPr>
              <a:t>Balance</a:t>
            </a:r>
            <a:r>
              <a:rPr lang="en-US" sz="1200">
                <a:solidFill>
                  <a:srgbClr val="000000"/>
                </a:solidFill>
                <a:latin typeface="Times New Roman" pitchFamily="18" charset="0"/>
                <a:ea typeface="Times New Roman" pitchFamily="18" charset="0"/>
                <a:cs typeface="AGaramond" pitchFamily="18" charset="0"/>
              </a:rPr>
              <a:t>’s </a:t>
            </a:r>
            <a:r>
              <a:rPr lang="en-US" sz="1200">
                <a:solidFill>
                  <a:srgbClr val="000000"/>
                </a:solidFill>
                <a:latin typeface="Lucida Console" pitchFamily="49" charset="0"/>
                <a:ea typeface="Times New Roman" pitchFamily="18" charset="0"/>
                <a:cs typeface="Lucida Console" pitchFamily="49" charset="0"/>
              </a:rPr>
              <a:t>set</a:t>
            </a:r>
            <a:r>
              <a:rPr lang="en-US" sz="1200">
                <a:solidFill>
                  <a:srgbClr val="000000"/>
                </a:solidFill>
                <a:latin typeface="Times New Roman" pitchFamily="18" charset="0"/>
                <a:ea typeface="Times New Roman" pitchFamily="18" charset="0"/>
                <a:cs typeface="AGaramond" pitchFamily="18" charset="0"/>
              </a:rPr>
              <a:t> accessor.</a:t>
            </a:r>
          </a:p>
        </p:txBody>
      </p:sp>
      <p:grpSp>
        <p:nvGrpSpPr>
          <p:cNvPr id="2" name="Group 9"/>
          <p:cNvGrpSpPr>
            <a:grpSpLocks/>
          </p:cNvGrpSpPr>
          <p:nvPr/>
        </p:nvGrpSpPr>
        <p:grpSpPr bwMode="auto">
          <a:xfrm>
            <a:off x="6324600" y="4557713"/>
            <a:ext cx="153988" cy="774700"/>
            <a:chOff x="2352" y="672"/>
            <a:chExt cx="145" cy="1394"/>
          </a:xfrm>
        </p:grpSpPr>
        <p:sp>
          <p:nvSpPr>
            <p:cNvPr id="19469" name="Line 10"/>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19470" name="Line 11"/>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19471" name="Line 12"/>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
        <p:nvSpPr>
          <p:cNvPr id="19467" name="Line 13"/>
          <p:cNvSpPr>
            <a:spLocks noChangeShapeType="1"/>
          </p:cNvSpPr>
          <p:nvPr/>
        </p:nvSpPr>
        <p:spPr bwMode="auto">
          <a:xfrm flipH="1">
            <a:off x="6477000" y="4975225"/>
            <a:ext cx="8382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19468" name="Text Box 6"/>
          <p:cNvSpPr txBox="1">
            <a:spLocks noChangeArrowheads="1"/>
          </p:cNvSpPr>
          <p:nvPr/>
        </p:nvSpPr>
        <p:spPr bwMode="auto">
          <a:xfrm>
            <a:off x="7019925" y="4729163"/>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Outputting the </a:t>
            </a:r>
            <a:r>
              <a:rPr lang="en-US" sz="1200">
                <a:solidFill>
                  <a:srgbClr val="000000"/>
                </a:solidFill>
                <a:latin typeface="Lucida Console" pitchFamily="49" charset="0"/>
                <a:ea typeface="Times New Roman" pitchFamily="18" charset="0"/>
                <a:cs typeface="Lucida Console" pitchFamily="49" charset="0"/>
              </a:rPr>
              <a:t>Balance</a:t>
            </a:r>
            <a:r>
              <a:rPr lang="en-US" sz="1200">
                <a:solidFill>
                  <a:srgbClr val="000000"/>
                </a:solidFill>
                <a:latin typeface="Times New Roman" pitchFamily="18" charset="0"/>
                <a:ea typeface="Times New Roman" pitchFamily="18" charset="0"/>
                <a:cs typeface="AGaramond" pitchFamily="18" charset="0"/>
              </a:rPr>
              <a:t> property of each </a:t>
            </a:r>
            <a:r>
              <a:rPr lang="en-US" sz="1200">
                <a:solidFill>
                  <a:srgbClr val="000000"/>
                </a:solidFill>
                <a:latin typeface="Lucida Console" pitchFamily="49" charset="0"/>
                <a:ea typeface="Times New Roman" pitchFamily="18" charset="0"/>
                <a:cs typeface="Lucida Console" pitchFamily="49" charset="0"/>
              </a:rPr>
              <a:t>Account</a:t>
            </a:r>
            <a:r>
              <a:rPr lang="en-US" sz="1200">
                <a:solidFill>
                  <a:srgbClr val="000000"/>
                </a:solidFill>
                <a:latin typeface="Times New Roman" pitchFamily="18" charset="0"/>
                <a:ea typeface="Times New Roman" pitchFamily="18" charset="0"/>
                <a:cs typeface="AGaramond" pitchFamily="18" charset="0"/>
              </a:rPr>
              <a:t>.</a:t>
            </a:r>
            <a:endParaRPr lang="en-US" sz="1200" b="1">
              <a:solidFill>
                <a:srgbClr val="000000"/>
              </a:solidFill>
              <a:latin typeface="Lucida Console" pitchFamily="49" charset="0"/>
              <a:ea typeface="Times New Roman" pitchFamily="18" charset="0"/>
              <a:cs typeface="Lucida Console"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1"/>
          <p:cNvSpPr>
            <a:spLocks noGrp="1"/>
          </p:cNvSpPr>
          <p:nvPr>
            <p:ph type="sldNum" sz="quarter" idx="10"/>
          </p:nvPr>
        </p:nvSpPr>
        <p:spPr>
          <a:noFill/>
        </p:spPr>
        <p:txBody>
          <a:bodyPr/>
          <a:lstStyle/>
          <a:p>
            <a:fld id="{120697F7-8109-4445-8A72-B1E5DE92A336}" type="slidenum">
              <a:rPr lang="en-US"/>
              <a:pPr/>
              <a:t>14</a:t>
            </a:fld>
            <a:endParaRPr lang="en-US"/>
          </a:p>
        </p:txBody>
      </p:sp>
      <p:graphicFrame>
        <p:nvGraphicFramePr>
          <p:cNvPr id="20482" name="Object 2"/>
          <p:cNvGraphicFramePr>
            <a:graphicFrameLocks/>
          </p:cNvGraphicFramePr>
          <p:nvPr/>
        </p:nvGraphicFramePr>
        <p:xfrm>
          <a:off x="533400" y="1600200"/>
          <a:ext cx="7061200" cy="4368800"/>
        </p:xfrm>
        <a:graphic>
          <a:graphicData uri="http://schemas.openxmlformats.org/presentationml/2006/ole">
            <p:oleObj spid="_x0000_s14338" name="Document" r:id="rId4" imgW="7064227" imgH="4380955" progId="Word.Document.8">
              <p:embed/>
            </p:oleObj>
          </a:graphicData>
        </a:graphic>
      </p:graphicFrame>
      <p:sp>
        <p:nvSpPr>
          <p:cNvPr id="20484"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20485"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AccountTest.cs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(2 of 3 )</a:t>
            </a:r>
          </a:p>
        </p:txBody>
      </p:sp>
      <p:sp>
        <p:nvSpPr>
          <p:cNvPr id="20486" name="Rectangle 5"/>
          <p:cNvSpPr>
            <a:spLocks noChangeArrowheads="1"/>
          </p:cNvSpPr>
          <p:nvPr/>
        </p:nvSpPr>
        <p:spPr bwMode="auto">
          <a:xfrm>
            <a:off x="533400" y="5556250"/>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4.18</a:t>
            </a:r>
            <a:r>
              <a:rPr lang="en-US" sz="1400" b="1">
                <a:solidFill>
                  <a:srgbClr val="000000"/>
                </a:solidFill>
              </a:rPr>
              <a:t> | </a:t>
            </a:r>
            <a:r>
              <a:rPr lang="en-US" sz="1600">
                <a:solidFill>
                  <a:srgbClr val="000000"/>
                </a:solidFill>
                <a:ea typeface="Times New Roman" pitchFamily="18" charset="0"/>
                <a:cs typeface="Lucida Console" pitchFamily="49" charset="0"/>
              </a:rPr>
              <a:t>Create and manipulate an Account object. (Part 2 of 3).</a:t>
            </a:r>
          </a:p>
        </p:txBody>
      </p:sp>
      <p:sp>
        <p:nvSpPr>
          <p:cNvPr id="20487" name="Line 6"/>
          <p:cNvSpPr>
            <a:spLocks noChangeShapeType="1"/>
          </p:cNvSpPr>
          <p:nvPr/>
        </p:nvSpPr>
        <p:spPr bwMode="auto">
          <a:xfrm flipH="1">
            <a:off x="6096000" y="1724025"/>
            <a:ext cx="37147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0488" name="Text Box 6"/>
          <p:cNvSpPr txBox="1">
            <a:spLocks noChangeArrowheads="1"/>
          </p:cNvSpPr>
          <p:nvPr/>
        </p:nvSpPr>
        <p:spPr bwMode="auto">
          <a:xfrm>
            <a:off x="7019925" y="2065338"/>
            <a:ext cx="1981200" cy="844550"/>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Local variable </a:t>
            </a:r>
            <a:r>
              <a:rPr lang="en-US" sz="1200">
                <a:solidFill>
                  <a:srgbClr val="000000"/>
                </a:solidFill>
                <a:latin typeface="Lucida Console" pitchFamily="49" charset="0"/>
                <a:ea typeface="Times New Roman" pitchFamily="18" charset="0"/>
                <a:cs typeface="Lucida Console" pitchFamily="49" charset="0"/>
              </a:rPr>
              <a:t>deposit­Amount</a:t>
            </a:r>
            <a:r>
              <a:rPr lang="en-US" sz="1200">
                <a:solidFill>
                  <a:srgbClr val="000000"/>
                </a:solidFill>
                <a:latin typeface="Times New Roman" pitchFamily="18" charset="0"/>
                <a:ea typeface="Times New Roman" pitchFamily="18" charset="0"/>
                <a:cs typeface="AGaramond" pitchFamily="18" charset="0"/>
              </a:rPr>
              <a:t> is </a:t>
            </a:r>
            <a:r>
              <a:rPr lang="en-US" sz="1200" i="1">
                <a:solidFill>
                  <a:srgbClr val="000000"/>
                </a:solidFill>
                <a:latin typeface="Times New Roman" pitchFamily="18" charset="0"/>
                <a:ea typeface="Times New Roman" pitchFamily="18" charset="0"/>
                <a:cs typeface="AGaramond" pitchFamily="18" charset="0"/>
              </a:rPr>
              <a:t>not</a:t>
            </a:r>
            <a:r>
              <a:rPr lang="en-US" sz="1200">
                <a:solidFill>
                  <a:srgbClr val="000000"/>
                </a:solidFill>
                <a:latin typeface="Times New Roman" pitchFamily="18" charset="0"/>
                <a:ea typeface="Times New Roman" pitchFamily="18" charset="0"/>
                <a:cs typeface="AGaramond" pitchFamily="18" charset="0"/>
              </a:rPr>
              <a:t> initialized to </a:t>
            </a:r>
            <a:r>
              <a:rPr lang="en-US" sz="1200">
                <a:solidFill>
                  <a:srgbClr val="000000"/>
                </a:solidFill>
                <a:latin typeface="Lucida Console" pitchFamily="49" charset="0"/>
                <a:ea typeface="Times New Roman" pitchFamily="18" charset="0"/>
                <a:cs typeface="Lucida Console" pitchFamily="49" charset="0"/>
              </a:rPr>
              <a:t>0</a:t>
            </a:r>
            <a:r>
              <a:rPr lang="en-US" sz="1200">
                <a:solidFill>
                  <a:srgbClr val="000000"/>
                </a:solidFill>
                <a:latin typeface="Times New Roman" pitchFamily="18" charset="0"/>
                <a:ea typeface="Times New Roman" pitchFamily="18" charset="0"/>
                <a:cs typeface="AGaramond" pitchFamily="18" charset="0"/>
              </a:rPr>
              <a:t> but will be set by the user’s input. </a:t>
            </a:r>
          </a:p>
        </p:txBody>
      </p:sp>
      <p:sp>
        <p:nvSpPr>
          <p:cNvPr id="20489" name="Line 8"/>
          <p:cNvSpPr>
            <a:spLocks noChangeShapeType="1"/>
          </p:cNvSpPr>
          <p:nvPr/>
        </p:nvSpPr>
        <p:spPr bwMode="auto">
          <a:xfrm>
            <a:off x="6472238" y="1727200"/>
            <a:ext cx="6350" cy="715963"/>
          </a:xfrm>
          <a:prstGeom prst="line">
            <a:avLst/>
          </a:prstGeom>
          <a:noFill/>
          <a:ln w="9525">
            <a:solidFill>
              <a:schemeClr val="tx1"/>
            </a:solidFill>
            <a:round/>
            <a:headEnd/>
            <a:tailEnd/>
          </a:ln>
        </p:spPr>
        <p:txBody>
          <a:bodyPr anchor="ctr">
            <a:spAutoFit/>
          </a:bodyPr>
          <a:lstStyle/>
          <a:p>
            <a:endParaRPr lang="en-US"/>
          </a:p>
        </p:txBody>
      </p:sp>
      <p:sp>
        <p:nvSpPr>
          <p:cNvPr id="20490" name="Line 9"/>
          <p:cNvSpPr>
            <a:spLocks noChangeShapeType="1"/>
          </p:cNvSpPr>
          <p:nvPr/>
        </p:nvSpPr>
        <p:spPr bwMode="auto">
          <a:xfrm>
            <a:off x="6477000" y="2438400"/>
            <a:ext cx="536575" cy="0"/>
          </a:xfrm>
          <a:prstGeom prst="line">
            <a:avLst/>
          </a:prstGeom>
          <a:noFill/>
          <a:ln w="9525">
            <a:solidFill>
              <a:schemeClr val="tx1"/>
            </a:solidFill>
            <a:round/>
            <a:headEnd/>
            <a:tailEnd/>
          </a:ln>
        </p:spPr>
        <p:txBody>
          <a:bodyPr anchor="ctr">
            <a:spAutoFit/>
          </a:bodyPr>
          <a:lstStyle/>
          <a:p>
            <a:endParaRPr lang="en-US"/>
          </a:p>
        </p:txBody>
      </p:sp>
      <p:sp>
        <p:nvSpPr>
          <p:cNvPr id="20491" name="Line 10"/>
          <p:cNvSpPr>
            <a:spLocks noChangeShapeType="1"/>
          </p:cNvSpPr>
          <p:nvPr/>
        </p:nvSpPr>
        <p:spPr bwMode="auto">
          <a:xfrm flipH="1">
            <a:off x="6165850" y="2544763"/>
            <a:ext cx="37147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0492" name="Line 11"/>
          <p:cNvSpPr>
            <a:spLocks noChangeShapeType="1"/>
          </p:cNvSpPr>
          <p:nvPr/>
        </p:nvSpPr>
        <p:spPr bwMode="auto">
          <a:xfrm flipH="1">
            <a:off x="6534150" y="2547938"/>
            <a:ext cx="7938" cy="763587"/>
          </a:xfrm>
          <a:prstGeom prst="line">
            <a:avLst/>
          </a:prstGeom>
          <a:noFill/>
          <a:ln w="9525">
            <a:solidFill>
              <a:schemeClr val="tx1"/>
            </a:solidFill>
            <a:round/>
            <a:headEnd/>
            <a:tailEnd/>
          </a:ln>
        </p:spPr>
        <p:txBody>
          <a:bodyPr anchor="ctr">
            <a:spAutoFit/>
          </a:bodyPr>
          <a:lstStyle/>
          <a:p>
            <a:endParaRPr lang="en-US"/>
          </a:p>
        </p:txBody>
      </p:sp>
      <p:sp>
        <p:nvSpPr>
          <p:cNvPr id="20493" name="Line 12"/>
          <p:cNvSpPr>
            <a:spLocks noChangeShapeType="1"/>
          </p:cNvSpPr>
          <p:nvPr/>
        </p:nvSpPr>
        <p:spPr bwMode="auto">
          <a:xfrm>
            <a:off x="6543675" y="3316288"/>
            <a:ext cx="536575" cy="0"/>
          </a:xfrm>
          <a:prstGeom prst="line">
            <a:avLst/>
          </a:prstGeom>
          <a:noFill/>
          <a:ln w="9525">
            <a:solidFill>
              <a:schemeClr val="tx1"/>
            </a:solidFill>
            <a:round/>
            <a:headEnd/>
            <a:tailEnd/>
          </a:ln>
        </p:spPr>
        <p:txBody>
          <a:bodyPr anchor="ctr">
            <a:spAutoFit/>
          </a:bodyPr>
          <a:lstStyle/>
          <a:p>
            <a:endParaRPr lang="en-US"/>
          </a:p>
        </p:txBody>
      </p:sp>
      <p:sp>
        <p:nvSpPr>
          <p:cNvPr id="20494" name="Text Box 6"/>
          <p:cNvSpPr txBox="1">
            <a:spLocks noChangeArrowheads="1"/>
          </p:cNvSpPr>
          <p:nvPr/>
        </p:nvSpPr>
        <p:spPr bwMode="auto">
          <a:xfrm>
            <a:off x="7019925" y="3052763"/>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Obtaining input from the user.</a:t>
            </a:r>
            <a:endParaRPr lang="en-US" sz="1200">
              <a:solidFill>
                <a:srgbClr val="000000"/>
              </a:solidFill>
              <a:latin typeface="Lucida Console" pitchFamily="49" charset="0"/>
              <a:ea typeface="Times New Roman" pitchFamily="18" charset="0"/>
              <a:cs typeface="Lucida Console" pitchFamily="49" charset="0"/>
            </a:endParaRPr>
          </a:p>
        </p:txBody>
      </p:sp>
      <p:sp>
        <p:nvSpPr>
          <p:cNvPr id="20495" name="Line 14"/>
          <p:cNvSpPr>
            <a:spLocks noChangeShapeType="1"/>
          </p:cNvSpPr>
          <p:nvPr/>
        </p:nvSpPr>
        <p:spPr bwMode="auto">
          <a:xfrm flipH="1">
            <a:off x="6248400" y="5275263"/>
            <a:ext cx="10668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0496" name="Text Box 6"/>
          <p:cNvSpPr txBox="1">
            <a:spLocks noChangeArrowheads="1"/>
          </p:cNvSpPr>
          <p:nvPr/>
        </p:nvSpPr>
        <p:spPr bwMode="auto">
          <a:xfrm>
            <a:off x="7019925" y="5021263"/>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Obtaining the deposit value from the user.</a:t>
            </a:r>
            <a:endParaRPr lang="en-US" sz="1200" b="1">
              <a:solidFill>
                <a:srgbClr val="000000"/>
              </a:solidFill>
              <a:latin typeface="Lucida Console" pitchFamily="49" charset="0"/>
              <a:ea typeface="Times New Roman" pitchFamily="18" charset="0"/>
              <a:cs typeface="Lucida Console"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1"/>
          <p:cNvSpPr>
            <a:spLocks noGrp="1"/>
          </p:cNvSpPr>
          <p:nvPr>
            <p:ph type="sldNum" sz="quarter" idx="10"/>
          </p:nvPr>
        </p:nvSpPr>
        <p:spPr>
          <a:noFill/>
        </p:spPr>
        <p:txBody>
          <a:bodyPr/>
          <a:lstStyle/>
          <a:p>
            <a:fld id="{7D647B16-A835-4A27-A55B-C4FAA99548E9}" type="slidenum">
              <a:rPr lang="en-US"/>
              <a:pPr/>
              <a:t>15</a:t>
            </a:fld>
            <a:endParaRPr lang="en-US"/>
          </a:p>
        </p:txBody>
      </p:sp>
      <p:graphicFrame>
        <p:nvGraphicFramePr>
          <p:cNvPr id="21506" name="Object 2"/>
          <p:cNvGraphicFramePr>
            <a:graphicFrameLocks/>
          </p:cNvGraphicFramePr>
          <p:nvPr/>
        </p:nvGraphicFramePr>
        <p:xfrm>
          <a:off x="533400" y="1600200"/>
          <a:ext cx="7038975" cy="4168775"/>
        </p:xfrm>
        <a:graphic>
          <a:graphicData uri="http://schemas.openxmlformats.org/presentationml/2006/ole">
            <p:oleObj spid="_x0000_s15362" name="Document" r:id="rId4" imgW="7064227" imgH="4166679" progId="Word.Document.8">
              <p:embed/>
            </p:oleObj>
          </a:graphicData>
        </a:graphic>
      </p:graphicFrame>
      <p:sp>
        <p:nvSpPr>
          <p:cNvPr id="21508"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21509"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AccountTest.cs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(3 of 3 )</a:t>
            </a:r>
          </a:p>
        </p:txBody>
      </p:sp>
      <p:sp>
        <p:nvSpPr>
          <p:cNvPr id="21510" name="Rectangle 5"/>
          <p:cNvSpPr>
            <a:spLocks noChangeArrowheads="1"/>
          </p:cNvSpPr>
          <p:nvPr/>
        </p:nvSpPr>
        <p:spPr bwMode="auto">
          <a:xfrm>
            <a:off x="533400" y="5757863"/>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4.18</a:t>
            </a:r>
            <a:r>
              <a:rPr lang="en-US" sz="1400" b="1">
                <a:solidFill>
                  <a:srgbClr val="000000"/>
                </a:solidFill>
              </a:rPr>
              <a:t> | </a:t>
            </a:r>
            <a:r>
              <a:rPr lang="en-US" sz="1600">
                <a:solidFill>
                  <a:srgbClr val="000000"/>
                </a:solidFill>
                <a:ea typeface="Times New Roman" pitchFamily="18" charset="0"/>
                <a:cs typeface="Lucida Console" pitchFamily="49" charset="0"/>
              </a:rPr>
              <a:t>Create and manipulate an Account object. (Part 3 of 3).</a:t>
            </a:r>
          </a:p>
        </p:txBody>
      </p:sp>
      <p:grpSp>
        <p:nvGrpSpPr>
          <p:cNvPr id="2" name="Group 6"/>
          <p:cNvGrpSpPr>
            <a:grpSpLocks/>
          </p:cNvGrpSpPr>
          <p:nvPr/>
        </p:nvGrpSpPr>
        <p:grpSpPr bwMode="auto">
          <a:xfrm>
            <a:off x="6858000" y="2682875"/>
            <a:ext cx="153988" cy="350838"/>
            <a:chOff x="2352" y="672"/>
            <a:chExt cx="145" cy="1394"/>
          </a:xfrm>
        </p:grpSpPr>
        <p:sp>
          <p:nvSpPr>
            <p:cNvPr id="21514" name="Line 7"/>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21515" name="Line 8"/>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21516" name="Line 9"/>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
        <p:nvSpPr>
          <p:cNvPr id="21512" name="Line 10"/>
          <p:cNvSpPr>
            <a:spLocks noChangeShapeType="1"/>
          </p:cNvSpPr>
          <p:nvPr/>
        </p:nvSpPr>
        <p:spPr bwMode="auto">
          <a:xfrm flipH="1">
            <a:off x="7010400" y="2867025"/>
            <a:ext cx="4572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1513" name="Text Box 6"/>
          <p:cNvSpPr txBox="1">
            <a:spLocks noChangeArrowheads="1"/>
          </p:cNvSpPr>
          <p:nvPr/>
        </p:nvSpPr>
        <p:spPr bwMode="auto">
          <a:xfrm>
            <a:off x="7172325" y="2614613"/>
            <a:ext cx="1666875"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Outputting the balances of both </a:t>
            </a:r>
            <a:r>
              <a:rPr lang="en-US" sz="1200">
                <a:solidFill>
                  <a:srgbClr val="000000"/>
                </a:solidFill>
                <a:latin typeface="Lucida Console" pitchFamily="49" charset="0"/>
                <a:ea typeface="Times New Roman" pitchFamily="18" charset="0"/>
                <a:cs typeface="Lucida Console" pitchFamily="49" charset="0"/>
              </a:rPr>
              <a:t>Account</a:t>
            </a:r>
            <a:r>
              <a:rPr lang="en-US" sz="1200">
                <a:solidFill>
                  <a:srgbClr val="000000"/>
                </a:solidFill>
                <a:latin typeface="Times New Roman" pitchFamily="18" charset="0"/>
                <a:ea typeface="Times New Roman" pitchFamily="18" charset="0"/>
                <a:cs typeface="AGaramond" pitchFamily="18" charset="0"/>
              </a:rPr>
              <a:t>s.</a:t>
            </a:r>
            <a:endParaRPr lang="en-US" sz="1200" b="1">
              <a:solidFill>
                <a:srgbClr val="000000"/>
              </a:solidFill>
              <a:latin typeface="Lucida Console" pitchFamily="49" charset="0"/>
              <a:ea typeface="Times New Roman" pitchFamily="18" charset="0"/>
              <a:cs typeface="Lucida Console"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0"/>
          </p:nvPr>
        </p:nvSpPr>
        <p:spPr>
          <a:noFill/>
        </p:spPr>
        <p:txBody>
          <a:bodyPr/>
          <a:lstStyle/>
          <a:p>
            <a:fld id="{C9C870CC-828B-4967-9F7D-3E5589A965CB}" type="slidenum">
              <a:rPr lang="en-US"/>
              <a:pPr/>
              <a:t>16</a:t>
            </a:fld>
            <a:endParaRPr lang="en-US"/>
          </a:p>
        </p:txBody>
      </p:sp>
      <p:sp>
        <p:nvSpPr>
          <p:cNvPr id="80899" name="Rectangle 2"/>
          <p:cNvSpPr>
            <a:spLocks noGrp="1" noChangeArrowheads="1"/>
          </p:cNvSpPr>
          <p:nvPr>
            <p:ph type="title"/>
          </p:nvPr>
        </p:nvSpPr>
        <p:spPr>
          <a:xfrm>
            <a:off x="368300" y="134938"/>
            <a:ext cx="8229600" cy="1020762"/>
          </a:xfrm>
          <a:noFill/>
        </p:spPr>
        <p:txBody>
          <a:bodyPr>
            <a:normAutofit fontScale="90000"/>
          </a:bodyPr>
          <a:lstStyle/>
          <a:p>
            <a:pPr eaLnBrk="1" hangingPunct="1"/>
            <a:r>
              <a:rPr lang="en-US" smtClean="0"/>
              <a:t>4.11 </a:t>
            </a:r>
            <a:r>
              <a:rPr lang="en-US" altLang="ja-JP" smtClean="0">
                <a:ea typeface="ＭＳ Ｐゴシック" charset="-128"/>
              </a:rPr>
              <a:t>Floating-Point Numbers and Type decimal (Cont.)</a:t>
            </a:r>
            <a:endParaRPr lang="en-US" smtClean="0"/>
          </a:p>
        </p:txBody>
      </p:sp>
      <p:sp>
        <p:nvSpPr>
          <p:cNvPr id="80900" name="Rectangle 3"/>
          <p:cNvSpPr>
            <a:spLocks noGrp="1" noChangeArrowheads="1"/>
          </p:cNvSpPr>
          <p:nvPr>
            <p:ph type="body" idx="1"/>
          </p:nvPr>
        </p:nvSpPr>
        <p:spPr>
          <a:xfrm>
            <a:off x="695325" y="1257300"/>
            <a:ext cx="7467600" cy="1662113"/>
          </a:xfrm>
          <a:noFill/>
        </p:spPr>
        <p:txBody>
          <a:bodyPr>
            <a:spAutoFit/>
          </a:bodyPr>
          <a:lstStyle/>
          <a:p>
            <a:pPr eaLnBrk="1" hangingPunct="1"/>
            <a:r>
              <a:rPr lang="en-US" sz="2400" smtClean="0">
                <a:cs typeface="Times New Roman" pitchFamily="18" charset="0"/>
              </a:rPr>
              <a:t>A value output with the format item </a:t>
            </a:r>
            <a:r>
              <a:rPr lang="en-US" sz="2400" smtClean="0">
                <a:latin typeface="Lucida Console" pitchFamily="49" charset="0"/>
                <a:ea typeface="Times New Roman" pitchFamily="18" charset="0"/>
                <a:cs typeface="Lucida Console" pitchFamily="49" charset="0"/>
              </a:rPr>
              <a:t>{0:C}</a:t>
            </a:r>
            <a:r>
              <a:rPr lang="en-US" sz="2400" smtClean="0">
                <a:cs typeface="Times New Roman" pitchFamily="18" charset="0"/>
              </a:rPr>
              <a:t> appears as a monetary amount.</a:t>
            </a:r>
          </a:p>
          <a:p>
            <a:pPr eaLnBrk="1" hangingPunct="1"/>
            <a:r>
              <a:rPr lang="en-US" sz="2400" smtClean="0">
                <a:cs typeface="Times New Roman" pitchFamily="18" charset="0"/>
              </a:rPr>
              <a:t>The </a:t>
            </a:r>
            <a:r>
              <a:rPr lang="en-US" sz="2400" smtClean="0">
                <a:latin typeface="Lucida Console" pitchFamily="49" charset="0"/>
                <a:cs typeface="Times New Roman" pitchFamily="18" charset="0"/>
              </a:rPr>
              <a:t>:</a:t>
            </a:r>
            <a:r>
              <a:rPr lang="en-US" sz="2400" smtClean="0">
                <a:cs typeface="Times New Roman" pitchFamily="18" charset="0"/>
              </a:rPr>
              <a:t> indicates that the next character represents a </a:t>
            </a:r>
            <a:r>
              <a:rPr lang="en-US" sz="2400" b="1" smtClean="0">
                <a:solidFill>
                  <a:srgbClr val="4D99FF"/>
                </a:solidFill>
                <a:cs typeface="Times New Roman" pitchFamily="18" charset="0"/>
              </a:rPr>
              <a:t>format specifier</a:t>
            </a:r>
            <a:r>
              <a:rPr lang="en-US" sz="2400" smtClean="0">
                <a:cs typeface="Times New Roman"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3"/>
          <p:cNvSpPr>
            <a:spLocks noGrp="1"/>
          </p:cNvSpPr>
          <p:nvPr>
            <p:ph type="sldNum" sz="quarter" idx="10"/>
          </p:nvPr>
        </p:nvSpPr>
        <p:spPr>
          <a:noFill/>
        </p:spPr>
        <p:txBody>
          <a:bodyPr/>
          <a:lstStyle/>
          <a:p>
            <a:fld id="{394822E8-88EF-45DC-A256-E9CA9C7DC298}" type="slidenum">
              <a:rPr lang="en-US"/>
              <a:pPr/>
              <a:t>17</a:t>
            </a:fld>
            <a:endParaRPr lang="en-US"/>
          </a:p>
        </p:txBody>
      </p:sp>
      <p:graphicFrame>
        <p:nvGraphicFramePr>
          <p:cNvPr id="22530" name="Object 2"/>
          <p:cNvGraphicFramePr>
            <a:graphicFrameLocks/>
          </p:cNvGraphicFramePr>
          <p:nvPr/>
        </p:nvGraphicFramePr>
        <p:xfrm>
          <a:off x="1752600" y="1905000"/>
          <a:ext cx="5621338" cy="3821113"/>
        </p:xfrm>
        <a:graphic>
          <a:graphicData uri="http://schemas.openxmlformats.org/presentationml/2006/ole">
            <p:oleObj spid="_x0000_s16386" name="Document" r:id="rId4" imgW="5619391" imgH="3810388" progId="Word.Document.8">
              <p:embed/>
            </p:oleObj>
          </a:graphicData>
        </a:graphic>
      </p:graphicFrame>
      <p:sp>
        <p:nvSpPr>
          <p:cNvPr id="22532" name="Rectangle 3"/>
          <p:cNvSpPr>
            <a:spLocks noChangeArrowheads="1"/>
          </p:cNvSpPr>
          <p:nvPr/>
        </p:nvSpPr>
        <p:spPr bwMode="auto">
          <a:xfrm>
            <a:off x="230188" y="5773738"/>
            <a:ext cx="8683625" cy="277812"/>
          </a:xfrm>
          <a:prstGeom prst="rect">
            <a:avLst/>
          </a:prstGeom>
          <a:noFill/>
          <a:ln w="9525">
            <a:noFill/>
            <a:miter lim="800000"/>
            <a:headEnd/>
            <a:tailEnd/>
          </a:ln>
        </p:spPr>
        <p:txBody>
          <a:bodyPr tIns="0" anchor="ctr"/>
          <a:lstStyle/>
          <a:p>
            <a:pPr algn="ctr">
              <a:spcAft>
                <a:spcPct val="0"/>
              </a:spcAft>
              <a:buClrTx/>
            </a:pPr>
            <a:r>
              <a:rPr lang="en-US" sz="1600" b="1">
                <a:solidFill>
                  <a:srgbClr val="4D99FF"/>
                </a:solidFill>
              </a:rPr>
              <a:t>Fig. 4.19</a:t>
            </a:r>
            <a:r>
              <a:rPr lang="en-US" sz="1600" b="1">
                <a:solidFill>
                  <a:srgbClr val="000000"/>
                </a:solidFill>
              </a:rPr>
              <a:t> </a:t>
            </a:r>
            <a:r>
              <a:rPr lang="en-US" sz="1400" b="1">
                <a:solidFill>
                  <a:srgbClr val="000000"/>
                </a:solidFill>
              </a:rPr>
              <a:t>|</a:t>
            </a:r>
            <a:r>
              <a:rPr lang="en-US" sz="1600" b="1">
                <a:solidFill>
                  <a:srgbClr val="000000"/>
                </a:solidFill>
              </a:rPr>
              <a:t> </a:t>
            </a:r>
            <a:r>
              <a:rPr lang="en-US" sz="1600">
                <a:solidFill>
                  <a:srgbClr val="000000"/>
                </a:solidFill>
                <a:latin typeface="Lucida Console" pitchFamily="49" charset="0"/>
                <a:ea typeface="Times New Roman" pitchFamily="18" charset="0"/>
                <a:cs typeface="Lucida Console" pitchFamily="49" charset="0"/>
              </a:rPr>
              <a:t>string</a:t>
            </a:r>
            <a:r>
              <a:rPr lang="en-US" sz="1600">
                <a:solidFill>
                  <a:srgbClr val="000000"/>
                </a:solidFill>
              </a:rPr>
              <a:t> format specifiers. </a:t>
            </a:r>
          </a:p>
        </p:txBody>
      </p:sp>
      <p:sp>
        <p:nvSpPr>
          <p:cNvPr id="22533" name="Rectangle 4"/>
          <p:cNvSpPr>
            <a:spLocks noGrp="1" noChangeArrowheads="1"/>
          </p:cNvSpPr>
          <p:nvPr>
            <p:ph type="title"/>
          </p:nvPr>
        </p:nvSpPr>
        <p:spPr>
          <a:xfrm>
            <a:off x="379413" y="438150"/>
            <a:ext cx="8229600" cy="1020763"/>
          </a:xfrm>
          <a:noFill/>
        </p:spPr>
        <p:txBody>
          <a:bodyPr>
            <a:normAutofit fontScale="90000"/>
          </a:bodyPr>
          <a:lstStyle/>
          <a:p>
            <a:pPr eaLnBrk="1" hangingPunct="1"/>
            <a:r>
              <a:rPr lang="en-US" smtClean="0"/>
              <a:t>4.11 </a:t>
            </a:r>
            <a:r>
              <a:rPr lang="en-US" altLang="ja-JP" smtClean="0">
                <a:ea typeface="ＭＳ Ｐゴシック" charset="-128"/>
              </a:rPr>
              <a:t>Floating-Point Numbers and Type decimal (Cont.)</a:t>
            </a: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p:spPr>
        <p:txBody>
          <a:bodyPr/>
          <a:lstStyle/>
          <a:p>
            <a:fld id="{4A396994-E439-41A4-8AE3-CB0F12C096A3}" type="slidenum">
              <a:rPr lang="en-US"/>
              <a:pPr/>
              <a:t>18</a:t>
            </a:fld>
            <a:endParaRPr lang="en-US"/>
          </a:p>
        </p:txBody>
      </p:sp>
      <p:sp>
        <p:nvSpPr>
          <p:cNvPr id="72707" name="Rectangle 2"/>
          <p:cNvSpPr>
            <a:spLocks noGrp="1" noChangeArrowheads="1"/>
          </p:cNvSpPr>
          <p:nvPr>
            <p:ph type="body" idx="1"/>
          </p:nvPr>
        </p:nvSpPr>
        <p:spPr>
          <a:xfrm>
            <a:off x="465138" y="1219200"/>
            <a:ext cx="8212137" cy="5291138"/>
          </a:xfrm>
          <a:noFill/>
        </p:spPr>
        <p:txBody>
          <a:bodyPr>
            <a:spAutoFit/>
          </a:bodyPr>
          <a:lstStyle/>
          <a:p>
            <a:pPr eaLnBrk="1" hangingPunct="1">
              <a:buFont typeface="Times New Roman" pitchFamily="18" charset="0"/>
              <a:buNone/>
            </a:pPr>
            <a:r>
              <a:rPr lang="en-US" sz="2800" b="1" i="1" smtClean="0"/>
              <a:t>Why Is Method </a:t>
            </a:r>
            <a:r>
              <a:rPr lang="en-US" sz="2800" b="1" i="1" smtClean="0">
                <a:latin typeface="Lucida Console" pitchFamily="49" charset="0"/>
              </a:rPr>
              <a:t>Main</a:t>
            </a:r>
            <a:r>
              <a:rPr lang="en-US" sz="2800" b="1" i="1" smtClean="0"/>
              <a:t> Declared </a:t>
            </a:r>
            <a:r>
              <a:rPr lang="en-US" sz="2800" b="1" i="1" smtClean="0">
                <a:latin typeface="Lucida Console" pitchFamily="49" charset="0"/>
              </a:rPr>
              <a:t>static</a:t>
            </a:r>
            <a:r>
              <a:rPr lang="en-US" sz="2800" b="1" i="1" smtClean="0"/>
              <a:t>?</a:t>
            </a:r>
            <a:endParaRPr lang="en-US" sz="2800" smtClean="0"/>
          </a:p>
          <a:p>
            <a:pPr eaLnBrk="1" hangingPunct="1"/>
            <a:r>
              <a:rPr lang="en-US" smtClean="0">
                <a:cs typeface="Times New Roman" pitchFamily="18" charset="0"/>
              </a:rPr>
              <a:t>The </a:t>
            </a:r>
            <a:r>
              <a:rPr lang="en-US" smtClean="0">
                <a:latin typeface="Lucida Console" pitchFamily="49" charset="0"/>
                <a:ea typeface="Times New Roman" pitchFamily="18" charset="0"/>
                <a:cs typeface="Lucida Console" pitchFamily="49" charset="0"/>
              </a:rPr>
              <a:t>Main</a:t>
            </a:r>
            <a:r>
              <a:rPr lang="en-US" smtClean="0">
                <a:ea typeface="Times New Roman" pitchFamily="18" charset="0"/>
                <a:cs typeface="Arial" charset="0"/>
              </a:rPr>
              <a:t> method is sometimes called the application’s </a:t>
            </a:r>
            <a:r>
              <a:rPr lang="en-US" b="1" smtClean="0">
                <a:solidFill>
                  <a:srgbClr val="4D99FF"/>
                </a:solidFill>
                <a:ea typeface="Times New Roman" pitchFamily="18" charset="0"/>
                <a:cs typeface="Arial" charset="0"/>
              </a:rPr>
              <a:t>entry point</a:t>
            </a:r>
            <a:r>
              <a:rPr lang="en-US" smtClean="0">
                <a:ea typeface="Times New Roman" pitchFamily="18" charset="0"/>
                <a:cs typeface="Arial" charset="0"/>
              </a:rPr>
              <a:t>.</a:t>
            </a:r>
            <a:endParaRPr lang="en-US" smtClean="0">
              <a:cs typeface="Times New Roman" pitchFamily="18" charset="0"/>
            </a:endParaRPr>
          </a:p>
          <a:p>
            <a:pPr eaLnBrk="1" hangingPunct="1"/>
            <a:r>
              <a:rPr lang="en-US" smtClean="0">
                <a:cs typeface="Times New Roman" pitchFamily="18" charset="0"/>
              </a:rPr>
              <a:t>Declaring </a:t>
            </a:r>
            <a:r>
              <a:rPr lang="en-US" smtClean="0">
                <a:latin typeface="Lucida Console" pitchFamily="49" charset="0"/>
                <a:cs typeface="Times New Roman" pitchFamily="18" charset="0"/>
              </a:rPr>
              <a:t>Main</a:t>
            </a:r>
            <a:r>
              <a:rPr lang="en-US" smtClean="0">
                <a:cs typeface="Times New Roman" pitchFamily="18" charset="0"/>
              </a:rPr>
              <a:t> as </a:t>
            </a:r>
            <a:r>
              <a:rPr lang="en-US" smtClean="0">
                <a:latin typeface="Lucida Console" pitchFamily="49" charset="0"/>
                <a:cs typeface="Times New Roman" pitchFamily="18" charset="0"/>
              </a:rPr>
              <a:t>static</a:t>
            </a:r>
            <a:r>
              <a:rPr lang="en-US" smtClean="0">
                <a:cs typeface="Times New Roman" pitchFamily="18" charset="0"/>
              </a:rPr>
              <a:t> allows the execution environment to invoke </a:t>
            </a:r>
            <a:r>
              <a:rPr lang="en-US" smtClean="0">
                <a:latin typeface="Lucida Console" pitchFamily="49" charset="0"/>
                <a:cs typeface="Times New Roman" pitchFamily="18" charset="0"/>
              </a:rPr>
              <a:t>Main</a:t>
            </a:r>
            <a:r>
              <a:rPr lang="en-US" smtClean="0">
                <a:cs typeface="Times New Roman" pitchFamily="18" charset="0"/>
              </a:rPr>
              <a:t> without creating an instance of the class.</a:t>
            </a:r>
          </a:p>
          <a:p>
            <a:pPr eaLnBrk="1" hangingPunct="1"/>
            <a:r>
              <a:rPr lang="en-US" smtClean="0">
                <a:cs typeface="Times New Roman" pitchFamily="18" charset="0"/>
              </a:rPr>
              <a:t>When you execute your application from the command line, you type the application name, followed by </a:t>
            </a:r>
            <a:r>
              <a:rPr lang="en-US" b="1" smtClean="0">
                <a:solidFill>
                  <a:srgbClr val="4D99FF"/>
                </a:solidFill>
                <a:cs typeface="Times New Roman" pitchFamily="18" charset="0"/>
              </a:rPr>
              <a:t>command-line arguments</a:t>
            </a:r>
            <a:r>
              <a:rPr lang="en-US" smtClean="0">
                <a:cs typeface="Times New Roman" pitchFamily="18" charset="0"/>
              </a:rPr>
              <a:t> that specify a list of </a:t>
            </a:r>
            <a:r>
              <a:rPr lang="en-US" smtClean="0">
                <a:latin typeface="Lucida Console" pitchFamily="49" charset="0"/>
                <a:cs typeface="Times New Roman" pitchFamily="18" charset="0"/>
              </a:rPr>
              <a:t>string</a:t>
            </a:r>
            <a:r>
              <a:rPr lang="en-US" smtClean="0">
                <a:cs typeface="Times New Roman" pitchFamily="18" charset="0"/>
              </a:rPr>
              <a:t>s separated by spaces.</a:t>
            </a:r>
          </a:p>
          <a:p>
            <a:pPr eaLnBrk="1" hangingPunct="1"/>
            <a:r>
              <a:rPr lang="en-US" smtClean="0">
                <a:cs typeface="Times New Roman" pitchFamily="18" charset="0"/>
              </a:rPr>
              <a:t>The execution environment will pass these arguments to the </a:t>
            </a:r>
            <a:r>
              <a:rPr lang="en-US" smtClean="0">
                <a:latin typeface="Lucida Console" pitchFamily="49" charset="0"/>
                <a:cs typeface="Times New Roman" pitchFamily="18" charset="0"/>
              </a:rPr>
              <a:t>Main</a:t>
            </a:r>
            <a:r>
              <a:rPr lang="en-US" smtClean="0">
                <a:cs typeface="Times New Roman" pitchFamily="18" charset="0"/>
              </a:rPr>
              <a:t> method of your application.</a:t>
            </a:r>
          </a:p>
        </p:txBody>
      </p:sp>
      <p:sp>
        <p:nvSpPr>
          <p:cNvPr id="72708" name="Rectangle 3"/>
          <p:cNvSpPr>
            <a:spLocks noGrp="1" noChangeArrowheads="1"/>
          </p:cNvSpPr>
          <p:nvPr>
            <p:ph type="title"/>
          </p:nvPr>
        </p:nvSpPr>
        <p:spPr>
          <a:xfrm>
            <a:off x="357188" y="193675"/>
            <a:ext cx="8229600" cy="1020763"/>
          </a:xfrm>
          <a:noFill/>
        </p:spPr>
        <p:txBody>
          <a:bodyPr>
            <a:normAutofit fontScale="90000"/>
          </a:bodyPr>
          <a:lstStyle/>
          <a:p>
            <a:pPr eaLnBrk="1" hangingPunct="1"/>
            <a:r>
              <a:rPr lang="en-US" smtClean="0"/>
              <a:t>7.3  </a:t>
            </a:r>
            <a:r>
              <a:rPr lang="en-US" smtClean="0">
                <a:latin typeface="Lucida Console" pitchFamily="49" charset="0"/>
              </a:rPr>
              <a:t>static</a:t>
            </a:r>
            <a:r>
              <a:rPr lang="en-US" smtClean="0"/>
              <a:t> Methods, </a:t>
            </a:r>
            <a:r>
              <a:rPr lang="en-US" smtClean="0">
                <a:latin typeface="Lucida Console" pitchFamily="49" charset="0"/>
              </a:rPr>
              <a:t>static</a:t>
            </a:r>
            <a:r>
              <a:rPr lang="en-US" smtClean="0"/>
              <a:t> Variables and Class </a:t>
            </a:r>
            <a:r>
              <a:rPr lang="en-US" smtClean="0">
                <a:latin typeface="Lucida Console" pitchFamily="49" charset="0"/>
              </a:rPr>
              <a:t>Math</a:t>
            </a:r>
            <a:r>
              <a:rPr lang="en-US" smtClean="0"/>
              <a:t> (Cont.)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p:spPr>
        <p:txBody>
          <a:bodyPr/>
          <a:lstStyle/>
          <a:p>
            <a:fld id="{479FC01F-803B-43DA-A581-15701F7A6D5E}" type="slidenum">
              <a:rPr lang="en-US"/>
              <a:pPr/>
              <a:t>19</a:t>
            </a:fld>
            <a:endParaRPr lang="en-US"/>
          </a:p>
        </p:txBody>
      </p:sp>
      <p:sp>
        <p:nvSpPr>
          <p:cNvPr id="73731" name="Rectangle 2"/>
          <p:cNvSpPr>
            <a:spLocks noGrp="1" noChangeArrowheads="1"/>
          </p:cNvSpPr>
          <p:nvPr>
            <p:ph type="body" idx="1"/>
          </p:nvPr>
        </p:nvSpPr>
        <p:spPr>
          <a:xfrm>
            <a:off x="465138" y="1219200"/>
            <a:ext cx="8212137" cy="3667125"/>
          </a:xfrm>
          <a:noFill/>
        </p:spPr>
        <p:txBody>
          <a:bodyPr>
            <a:spAutoFit/>
          </a:bodyPr>
          <a:lstStyle/>
          <a:p>
            <a:pPr eaLnBrk="1" hangingPunct="1">
              <a:buFont typeface="Times New Roman" pitchFamily="18" charset="0"/>
              <a:buNone/>
            </a:pPr>
            <a:r>
              <a:rPr lang="en-US" b="1" i="1" smtClean="0"/>
              <a:t>Additional Comments about Method Main</a:t>
            </a:r>
          </a:p>
          <a:p>
            <a:pPr eaLnBrk="1" hangingPunct="1"/>
            <a:r>
              <a:rPr lang="en-US" smtClean="0">
                <a:cs typeface="Times New Roman" pitchFamily="18" charset="0"/>
              </a:rPr>
              <a:t>Applications that do not take command-line arguments may omit the </a:t>
            </a:r>
            <a:r>
              <a:rPr lang="en-US" smtClean="0">
                <a:latin typeface="Lucida Console" pitchFamily="49" charset="0"/>
                <a:ea typeface="Times New Roman" pitchFamily="18" charset="0"/>
                <a:cs typeface="Lucida Console" pitchFamily="49" charset="0"/>
              </a:rPr>
              <a:t>string[] args</a:t>
            </a:r>
            <a:r>
              <a:rPr lang="en-US" smtClean="0">
                <a:ea typeface="Times New Roman" pitchFamily="18" charset="0"/>
                <a:cs typeface="Lucida Console" pitchFamily="49" charset="0"/>
              </a:rPr>
              <a:t> parameter.</a:t>
            </a:r>
            <a:endParaRPr lang="en-US" smtClean="0">
              <a:ea typeface="Times New Roman" pitchFamily="18" charset="0"/>
              <a:cs typeface="Arial" charset="0"/>
            </a:endParaRPr>
          </a:p>
          <a:p>
            <a:pPr eaLnBrk="1" hangingPunct="1"/>
            <a:r>
              <a:rPr lang="en-US" smtClean="0">
                <a:ea typeface="Times New Roman" pitchFamily="18" charset="0"/>
                <a:cs typeface="Arial" charset="0"/>
              </a:rPr>
              <a:t>The </a:t>
            </a:r>
            <a:r>
              <a:rPr lang="en-US" smtClean="0">
                <a:latin typeface="Lucida Console" pitchFamily="49" charset="0"/>
                <a:cs typeface="Times New Roman" pitchFamily="18" charset="0"/>
              </a:rPr>
              <a:t>public</a:t>
            </a:r>
            <a:r>
              <a:rPr lang="en-US" smtClean="0">
                <a:cs typeface="Times New Roman" pitchFamily="18" charset="0"/>
              </a:rPr>
              <a:t> keyword may be omitted.</a:t>
            </a:r>
          </a:p>
          <a:p>
            <a:pPr eaLnBrk="1" hangingPunct="1"/>
            <a:r>
              <a:rPr lang="en-US" smtClean="0">
                <a:cs typeface="Times New Roman" pitchFamily="18" charset="0"/>
              </a:rPr>
              <a:t>You can declare </a:t>
            </a:r>
            <a:r>
              <a:rPr lang="en-US" smtClean="0">
                <a:latin typeface="Lucida Console" pitchFamily="49" charset="0"/>
                <a:cs typeface="Times New Roman" pitchFamily="18" charset="0"/>
              </a:rPr>
              <a:t>Main</a:t>
            </a:r>
            <a:r>
              <a:rPr lang="en-US" smtClean="0">
                <a:cs typeface="Times New Roman" pitchFamily="18" charset="0"/>
              </a:rPr>
              <a:t> with return type </a:t>
            </a:r>
            <a:r>
              <a:rPr lang="en-US" smtClean="0">
                <a:latin typeface="Lucida Console" pitchFamily="49" charset="0"/>
                <a:cs typeface="Times New Roman" pitchFamily="18" charset="0"/>
              </a:rPr>
              <a:t>int</a:t>
            </a:r>
            <a:r>
              <a:rPr lang="en-US" smtClean="0">
                <a:cs typeface="Times New Roman" pitchFamily="18" charset="0"/>
              </a:rPr>
              <a:t> (instead of </a:t>
            </a:r>
            <a:r>
              <a:rPr lang="en-US" smtClean="0">
                <a:latin typeface="Lucida Console" pitchFamily="49" charset="0"/>
                <a:cs typeface="Times New Roman" pitchFamily="18" charset="0"/>
              </a:rPr>
              <a:t>void</a:t>
            </a:r>
            <a:r>
              <a:rPr lang="en-US" smtClean="0">
                <a:cs typeface="Times New Roman" pitchFamily="18" charset="0"/>
              </a:rPr>
              <a:t>) to enable </a:t>
            </a:r>
            <a:r>
              <a:rPr lang="en-US" smtClean="0">
                <a:latin typeface="Lucida Console" pitchFamily="49" charset="0"/>
                <a:cs typeface="Times New Roman" pitchFamily="18" charset="0"/>
              </a:rPr>
              <a:t>Main</a:t>
            </a:r>
            <a:r>
              <a:rPr lang="en-US" smtClean="0">
                <a:cs typeface="Times New Roman" pitchFamily="18" charset="0"/>
              </a:rPr>
              <a:t> to return an error code with the </a:t>
            </a:r>
            <a:r>
              <a:rPr lang="en-US" smtClean="0">
                <a:latin typeface="Lucida Console" pitchFamily="49" charset="0"/>
                <a:cs typeface="Times New Roman" pitchFamily="18" charset="0"/>
              </a:rPr>
              <a:t>return</a:t>
            </a:r>
            <a:r>
              <a:rPr lang="en-US" smtClean="0">
                <a:cs typeface="Times New Roman" pitchFamily="18" charset="0"/>
              </a:rPr>
              <a:t> statement.</a:t>
            </a:r>
          </a:p>
          <a:p>
            <a:pPr eaLnBrk="1" hangingPunct="1"/>
            <a:r>
              <a:rPr lang="en-US" smtClean="0">
                <a:cs typeface="Times New Roman" pitchFamily="18" charset="0"/>
              </a:rPr>
              <a:t>You can declare only one </a:t>
            </a:r>
            <a:r>
              <a:rPr lang="en-US" smtClean="0">
                <a:latin typeface="Lucida Console" pitchFamily="49" charset="0"/>
                <a:cs typeface="Times New Roman" pitchFamily="18" charset="0"/>
              </a:rPr>
              <a:t>Main</a:t>
            </a:r>
            <a:r>
              <a:rPr lang="en-US" smtClean="0">
                <a:cs typeface="Times New Roman" pitchFamily="18" charset="0"/>
              </a:rPr>
              <a:t> method in each class.</a:t>
            </a:r>
          </a:p>
        </p:txBody>
      </p:sp>
      <p:sp>
        <p:nvSpPr>
          <p:cNvPr id="73732" name="Rectangle 3"/>
          <p:cNvSpPr>
            <a:spLocks noGrp="1" noChangeArrowheads="1"/>
          </p:cNvSpPr>
          <p:nvPr>
            <p:ph type="title"/>
          </p:nvPr>
        </p:nvSpPr>
        <p:spPr>
          <a:xfrm>
            <a:off x="357188" y="193675"/>
            <a:ext cx="8229600" cy="1020763"/>
          </a:xfrm>
          <a:noFill/>
        </p:spPr>
        <p:txBody>
          <a:bodyPr>
            <a:normAutofit fontScale="90000"/>
          </a:bodyPr>
          <a:lstStyle/>
          <a:p>
            <a:pPr eaLnBrk="1" hangingPunct="1"/>
            <a:r>
              <a:rPr lang="en-US" smtClean="0"/>
              <a:t>7.3  </a:t>
            </a:r>
            <a:r>
              <a:rPr lang="en-US" smtClean="0">
                <a:latin typeface="Lucida Console" pitchFamily="49" charset="0"/>
              </a:rPr>
              <a:t>static</a:t>
            </a:r>
            <a:r>
              <a:rPr lang="en-US" smtClean="0"/>
              <a:t> Methods, </a:t>
            </a:r>
            <a:r>
              <a:rPr lang="en-US" smtClean="0">
                <a:latin typeface="Lucida Console" pitchFamily="49" charset="0"/>
              </a:rPr>
              <a:t>static</a:t>
            </a:r>
            <a:r>
              <a:rPr lang="en-US" smtClean="0"/>
              <a:t> Variables and Class </a:t>
            </a:r>
            <a:r>
              <a:rPr lang="en-US" smtClean="0">
                <a:latin typeface="Lucida Console" pitchFamily="49" charset="0"/>
              </a:rPr>
              <a:t>Math</a:t>
            </a:r>
            <a:r>
              <a:rPr lang="en-US" smtClean="0"/>
              <a:t> (Cont.)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1"/>
          <p:cNvSpPr>
            <a:spLocks noGrp="1"/>
          </p:cNvSpPr>
          <p:nvPr>
            <p:ph type="sldNum" sz="quarter" idx="10"/>
          </p:nvPr>
        </p:nvSpPr>
        <p:spPr>
          <a:noFill/>
        </p:spPr>
        <p:txBody>
          <a:bodyPr/>
          <a:lstStyle/>
          <a:p>
            <a:fld id="{C88A37C9-3FAB-4D79-956A-24378BF98DCC}" type="slidenum">
              <a:rPr lang="en-US" smtClean="0">
                <a:latin typeface="Arial" charset="0"/>
              </a:rPr>
              <a:pPr/>
              <a:t>2</a:t>
            </a:fld>
            <a:endParaRPr lang="en-US" smtClean="0">
              <a:latin typeface="Arial" charset="0"/>
            </a:endParaRPr>
          </a:p>
        </p:txBody>
      </p:sp>
      <p:graphicFrame>
        <p:nvGraphicFramePr>
          <p:cNvPr id="8194" name="Object 2"/>
          <p:cNvGraphicFramePr>
            <a:graphicFrameLocks/>
          </p:cNvGraphicFramePr>
          <p:nvPr/>
        </p:nvGraphicFramePr>
        <p:xfrm>
          <a:off x="463550" y="1597025"/>
          <a:ext cx="7048500" cy="3738563"/>
        </p:xfrm>
        <a:graphic>
          <a:graphicData uri="http://schemas.openxmlformats.org/presentationml/2006/ole">
            <p:oleObj spid="_x0000_s2050" name="Document" r:id="rId4" imgW="7064227" imgH="3750731" progId="Word.Document.8">
              <p:embed/>
            </p:oleObj>
          </a:graphicData>
        </a:graphic>
      </p:graphicFrame>
      <p:sp>
        <p:nvSpPr>
          <p:cNvPr id="8197" name="Rectangle 3"/>
          <p:cNvSpPr>
            <a:spLocks noChangeArrowheads="1"/>
          </p:cNvSpPr>
          <p:nvPr/>
        </p:nvSpPr>
        <p:spPr bwMode="auto">
          <a:xfrm>
            <a:off x="7086600"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8198" name="Rectangle 4"/>
          <p:cNvSpPr>
            <a:spLocks noChangeArrowheads="1"/>
          </p:cNvSpPr>
          <p:nvPr/>
        </p:nvSpPr>
        <p:spPr bwMode="auto">
          <a:xfrm>
            <a:off x="7162800"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Addition.cs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(1 of 2 )</a:t>
            </a:r>
          </a:p>
        </p:txBody>
      </p:sp>
      <p:sp>
        <p:nvSpPr>
          <p:cNvPr id="8199" name="Rectangle 6"/>
          <p:cNvSpPr>
            <a:spLocks noChangeArrowheads="1"/>
          </p:cNvSpPr>
          <p:nvPr/>
        </p:nvSpPr>
        <p:spPr bwMode="auto">
          <a:xfrm>
            <a:off x="463550" y="5519738"/>
            <a:ext cx="8212138" cy="581025"/>
          </a:xfrm>
          <a:prstGeom prst="rect">
            <a:avLst/>
          </a:prstGeom>
          <a:noFill/>
          <a:ln w="9525">
            <a:noFill/>
            <a:miter lim="800000"/>
            <a:headEnd/>
            <a:tailEnd/>
          </a:ln>
        </p:spPr>
        <p:txBody>
          <a:bodyPr>
            <a:spAutoFit/>
          </a:bodyPr>
          <a:lstStyle/>
          <a:p>
            <a:pPr marL="258763" indent="-258763" algn="ctr">
              <a:spcAft>
                <a:spcPts val="1600"/>
              </a:spcAft>
              <a:buClrTx/>
              <a:buFont typeface="Lucida Console" pitchFamily="49" charset="0"/>
              <a:buNone/>
            </a:pPr>
            <a:r>
              <a:rPr lang="en-US" b="1">
                <a:solidFill>
                  <a:srgbClr val="4D99FF"/>
                </a:solidFill>
              </a:rPr>
              <a:t>Fig. 3.18</a:t>
            </a:r>
            <a:r>
              <a:rPr lang="en-US" sz="1400" b="1">
                <a:solidFill>
                  <a:srgbClr val="000000"/>
                </a:solidFill>
              </a:rPr>
              <a:t> | </a:t>
            </a:r>
            <a:r>
              <a:rPr lang="en-US">
                <a:solidFill>
                  <a:schemeClr val="tx1"/>
                </a:solidFill>
              </a:rPr>
              <a:t>Displaying the sum of two numbers input from</a:t>
            </a:r>
            <a:br>
              <a:rPr lang="en-US">
                <a:solidFill>
                  <a:schemeClr val="tx1"/>
                </a:solidFill>
              </a:rPr>
            </a:br>
            <a:r>
              <a:rPr lang="en-US">
                <a:solidFill>
                  <a:schemeClr val="tx1"/>
                </a:solidFill>
              </a:rPr>
              <a:t>the keyboard. (Part 1 of 2).</a:t>
            </a:r>
          </a:p>
        </p:txBody>
      </p:sp>
      <p:sp>
        <p:nvSpPr>
          <p:cNvPr id="8200" name="Line 9"/>
          <p:cNvSpPr>
            <a:spLocks noChangeShapeType="1"/>
          </p:cNvSpPr>
          <p:nvPr/>
        </p:nvSpPr>
        <p:spPr bwMode="auto">
          <a:xfrm flipH="1" flipV="1">
            <a:off x="5499100" y="4832350"/>
            <a:ext cx="16764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8201" name="Text Box 6"/>
          <p:cNvSpPr txBox="1">
            <a:spLocks noChangeArrowheads="1"/>
          </p:cNvSpPr>
          <p:nvPr/>
        </p:nvSpPr>
        <p:spPr bwMode="auto">
          <a:xfrm>
            <a:off x="6870700" y="4306888"/>
            <a:ext cx="2057400" cy="1027112"/>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50" charset="0"/>
              </a:rPr>
              <a:t>Console.</a:t>
            </a:r>
            <a:r>
              <a:rPr lang="en-US" sz="1200">
                <a:solidFill>
                  <a:srgbClr val="000000"/>
                </a:solidFill>
                <a:latin typeface="Lucida Console" pitchFamily="49" charset="0"/>
                <a:ea typeface="Times New Roman" pitchFamily="18" charset="0"/>
                <a:cs typeface="AGaramond" pitchFamily="50" charset="0"/>
              </a:rPr>
              <a:t>ReadLine()</a:t>
            </a:r>
            <a:r>
              <a:rPr lang="en-US" sz="1200">
                <a:solidFill>
                  <a:srgbClr val="000000"/>
                </a:solidFill>
                <a:latin typeface="Times New Roman" pitchFamily="18" charset="0"/>
                <a:ea typeface="Times New Roman" pitchFamily="18" charset="0"/>
                <a:cs typeface="AGaramond" pitchFamily="50" charset="0"/>
              </a:rPr>
              <a:t> reads the data entered by the user, and </a:t>
            </a:r>
            <a:r>
              <a:rPr lang="en-US" sz="1200">
                <a:solidFill>
                  <a:srgbClr val="000000"/>
                </a:solidFill>
                <a:latin typeface="Lucida Console" pitchFamily="49" charset="0"/>
                <a:ea typeface="Times New Roman" pitchFamily="18" charset="0"/>
                <a:cs typeface="AGaramond" pitchFamily="50" charset="0"/>
              </a:rPr>
              <a:t>Convert.ToInt32</a:t>
            </a:r>
            <a:r>
              <a:rPr lang="en-US" sz="1200">
                <a:solidFill>
                  <a:srgbClr val="000000"/>
                </a:solidFill>
                <a:latin typeface="Times New Roman" pitchFamily="18" charset="0"/>
                <a:ea typeface="Times New Roman" pitchFamily="18" charset="0"/>
                <a:cs typeface="AGaramond" pitchFamily="50" charset="0"/>
              </a:rPr>
              <a:t> converts the value into an integer.</a:t>
            </a:r>
          </a:p>
        </p:txBody>
      </p:sp>
      <p:sp>
        <p:nvSpPr>
          <p:cNvPr id="8202" name="Line 11"/>
          <p:cNvSpPr>
            <a:spLocks noChangeShapeType="1"/>
          </p:cNvSpPr>
          <p:nvPr/>
        </p:nvSpPr>
        <p:spPr bwMode="auto">
          <a:xfrm>
            <a:off x="5105400" y="3451225"/>
            <a:ext cx="228600" cy="0"/>
          </a:xfrm>
          <a:prstGeom prst="line">
            <a:avLst/>
          </a:prstGeom>
          <a:noFill/>
          <a:ln w="9525">
            <a:solidFill>
              <a:schemeClr val="tx1"/>
            </a:solidFill>
            <a:round/>
            <a:headEnd/>
            <a:tailEnd/>
          </a:ln>
        </p:spPr>
        <p:txBody>
          <a:bodyPr anchor="ctr">
            <a:spAutoFit/>
          </a:bodyPr>
          <a:lstStyle/>
          <a:p>
            <a:endParaRPr lang="en-US"/>
          </a:p>
        </p:txBody>
      </p:sp>
      <p:sp>
        <p:nvSpPr>
          <p:cNvPr id="8203" name="Line 12"/>
          <p:cNvSpPr>
            <a:spLocks noChangeShapeType="1"/>
          </p:cNvSpPr>
          <p:nvPr/>
        </p:nvSpPr>
        <p:spPr bwMode="auto">
          <a:xfrm>
            <a:off x="5105400" y="4070350"/>
            <a:ext cx="228600" cy="0"/>
          </a:xfrm>
          <a:prstGeom prst="line">
            <a:avLst/>
          </a:prstGeom>
          <a:noFill/>
          <a:ln w="9525">
            <a:solidFill>
              <a:schemeClr val="tx1"/>
            </a:solidFill>
            <a:round/>
            <a:headEnd/>
            <a:tailEnd/>
          </a:ln>
        </p:spPr>
        <p:txBody>
          <a:bodyPr anchor="ctr">
            <a:spAutoFit/>
          </a:bodyPr>
          <a:lstStyle/>
          <a:p>
            <a:endParaRPr lang="en-US"/>
          </a:p>
        </p:txBody>
      </p:sp>
      <p:sp>
        <p:nvSpPr>
          <p:cNvPr id="8204" name="Line 14"/>
          <p:cNvSpPr>
            <a:spLocks noChangeShapeType="1"/>
          </p:cNvSpPr>
          <p:nvPr/>
        </p:nvSpPr>
        <p:spPr bwMode="auto">
          <a:xfrm flipV="1">
            <a:off x="5334000" y="3451225"/>
            <a:ext cx="0" cy="609600"/>
          </a:xfrm>
          <a:prstGeom prst="line">
            <a:avLst/>
          </a:prstGeom>
          <a:noFill/>
          <a:ln w="9525">
            <a:solidFill>
              <a:schemeClr val="tx1"/>
            </a:solidFill>
            <a:round/>
            <a:headEnd/>
            <a:tailEnd/>
          </a:ln>
        </p:spPr>
        <p:txBody>
          <a:bodyPr anchor="ctr">
            <a:spAutoFit/>
          </a:bodyPr>
          <a:lstStyle/>
          <a:p>
            <a:endParaRPr lang="en-US"/>
          </a:p>
        </p:txBody>
      </p:sp>
      <p:sp>
        <p:nvSpPr>
          <p:cNvPr id="8205" name="Line 15"/>
          <p:cNvSpPr>
            <a:spLocks noChangeShapeType="1"/>
          </p:cNvSpPr>
          <p:nvPr/>
        </p:nvSpPr>
        <p:spPr bwMode="auto">
          <a:xfrm flipH="1" flipV="1">
            <a:off x="5356225" y="3714750"/>
            <a:ext cx="104457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8206" name="Line 16"/>
          <p:cNvSpPr>
            <a:spLocks noChangeShapeType="1"/>
          </p:cNvSpPr>
          <p:nvPr/>
        </p:nvSpPr>
        <p:spPr bwMode="auto">
          <a:xfrm flipV="1">
            <a:off x="6400800" y="2786063"/>
            <a:ext cx="0" cy="914400"/>
          </a:xfrm>
          <a:prstGeom prst="line">
            <a:avLst/>
          </a:prstGeom>
          <a:noFill/>
          <a:ln w="9525">
            <a:solidFill>
              <a:schemeClr val="tx1"/>
            </a:solidFill>
            <a:round/>
            <a:headEnd/>
            <a:tailEnd/>
          </a:ln>
        </p:spPr>
        <p:txBody>
          <a:bodyPr anchor="ctr">
            <a:spAutoFit/>
          </a:bodyPr>
          <a:lstStyle/>
          <a:p>
            <a:endParaRPr lang="en-US"/>
          </a:p>
        </p:txBody>
      </p:sp>
      <p:sp>
        <p:nvSpPr>
          <p:cNvPr id="8207" name="Line 17"/>
          <p:cNvSpPr>
            <a:spLocks noChangeShapeType="1"/>
          </p:cNvSpPr>
          <p:nvPr/>
        </p:nvSpPr>
        <p:spPr bwMode="auto">
          <a:xfrm>
            <a:off x="6400800" y="2786063"/>
            <a:ext cx="1600200" cy="0"/>
          </a:xfrm>
          <a:prstGeom prst="line">
            <a:avLst/>
          </a:prstGeom>
          <a:noFill/>
          <a:ln w="9525">
            <a:solidFill>
              <a:schemeClr val="tx1"/>
            </a:solidFill>
            <a:round/>
            <a:headEnd/>
            <a:tailEnd/>
          </a:ln>
        </p:spPr>
        <p:txBody>
          <a:bodyPr anchor="ctr">
            <a:spAutoFit/>
          </a:bodyPr>
          <a:lstStyle/>
          <a:p>
            <a:endParaRPr lang="en-US"/>
          </a:p>
        </p:txBody>
      </p:sp>
      <p:sp>
        <p:nvSpPr>
          <p:cNvPr id="8208" name="Text Box 6"/>
          <p:cNvSpPr txBox="1">
            <a:spLocks noChangeArrowheads="1"/>
          </p:cNvSpPr>
          <p:nvPr/>
        </p:nvSpPr>
        <p:spPr bwMode="auto">
          <a:xfrm>
            <a:off x="6858000" y="2551113"/>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altLang="ja-JP" sz="1200">
                <a:solidFill>
                  <a:srgbClr val="000000"/>
                </a:solidFill>
                <a:latin typeface="Times New Roman" pitchFamily="18" charset="0"/>
                <a:ea typeface="MS Mincho" pitchFamily="49" charset="-128"/>
                <a:cs typeface="AGaramond" pitchFamily="50" charset="0"/>
              </a:rPr>
              <a:t>Three variables declared as type </a:t>
            </a:r>
            <a:r>
              <a:rPr lang="en-US" altLang="ja-JP" sz="1200">
                <a:solidFill>
                  <a:srgbClr val="000000"/>
                </a:solidFill>
                <a:latin typeface="Lucida Console" pitchFamily="49" charset="0"/>
                <a:ea typeface="MS Mincho" pitchFamily="49" charset="-128"/>
                <a:cs typeface="Lucida Console" pitchFamily="49" charset="0"/>
              </a:rPr>
              <a:t>int</a:t>
            </a:r>
            <a:r>
              <a:rPr lang="en-US" altLang="ja-JP" sz="1200">
                <a:solidFill>
                  <a:srgbClr val="000000"/>
                </a:solidFill>
                <a:latin typeface="Times New Roman" pitchFamily="18" charset="0"/>
                <a:ea typeface="MS Mincho" pitchFamily="49" charset="-128"/>
                <a:cs typeface="AGaramond" pitchFamily="50" charset="0"/>
              </a:rPr>
              <a:t>.</a:t>
            </a:r>
            <a:r>
              <a:rPr lang="en-US" altLang="ja-JP" sz="1200">
                <a:solidFill>
                  <a:srgbClr val="000000"/>
                </a:solidFill>
                <a:latin typeface="Times New Roman" pitchFamily="18" charset="0"/>
                <a:ea typeface="Times New Roman" pitchFamily="18" charset="0"/>
                <a:cs typeface="AGaramond" pitchFamily="50" charset="0"/>
              </a:rPr>
              <a:t> </a:t>
            </a:r>
            <a:endParaRPr lang="en-US" sz="1200">
              <a:solidFill>
                <a:srgbClr val="000000"/>
              </a:solidFill>
              <a:latin typeface="Times New Roman" pitchFamily="18" charset="0"/>
              <a:ea typeface="Times New Roman" pitchFamily="18" charset="0"/>
              <a:cs typeface="AGaramond" pitchFamily="50" charset="0"/>
            </a:endParaRPr>
          </a:p>
        </p:txBody>
      </p:sp>
      <p:sp>
        <p:nvSpPr>
          <p:cNvPr id="8209" name="Line 19"/>
          <p:cNvSpPr>
            <a:spLocks noChangeShapeType="1"/>
          </p:cNvSpPr>
          <p:nvPr/>
        </p:nvSpPr>
        <p:spPr bwMode="auto">
          <a:xfrm flipH="1" flipV="1">
            <a:off x="6019800" y="4429125"/>
            <a:ext cx="5334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8210" name="Line 20"/>
          <p:cNvSpPr>
            <a:spLocks noChangeShapeType="1"/>
          </p:cNvSpPr>
          <p:nvPr/>
        </p:nvSpPr>
        <p:spPr bwMode="auto">
          <a:xfrm flipV="1">
            <a:off x="6553200" y="3657600"/>
            <a:ext cx="0" cy="762000"/>
          </a:xfrm>
          <a:prstGeom prst="line">
            <a:avLst/>
          </a:prstGeom>
          <a:noFill/>
          <a:ln w="9525">
            <a:solidFill>
              <a:schemeClr val="tx1"/>
            </a:solidFill>
            <a:round/>
            <a:headEnd/>
            <a:tailEnd/>
          </a:ln>
        </p:spPr>
        <p:txBody>
          <a:bodyPr anchor="ctr">
            <a:spAutoFit/>
          </a:bodyPr>
          <a:lstStyle/>
          <a:p>
            <a:endParaRPr lang="en-US"/>
          </a:p>
        </p:txBody>
      </p:sp>
      <p:sp>
        <p:nvSpPr>
          <p:cNvPr id="8211" name="Line 21"/>
          <p:cNvSpPr>
            <a:spLocks noChangeShapeType="1"/>
          </p:cNvSpPr>
          <p:nvPr/>
        </p:nvSpPr>
        <p:spPr bwMode="auto">
          <a:xfrm>
            <a:off x="6553200" y="3657600"/>
            <a:ext cx="1295400" cy="0"/>
          </a:xfrm>
          <a:prstGeom prst="line">
            <a:avLst/>
          </a:prstGeom>
          <a:noFill/>
          <a:ln w="9525">
            <a:solidFill>
              <a:schemeClr val="tx1"/>
            </a:solidFill>
            <a:round/>
            <a:headEnd/>
            <a:tailEnd/>
          </a:ln>
        </p:spPr>
        <p:txBody>
          <a:bodyPr anchor="ctr">
            <a:spAutoFit/>
          </a:bodyPr>
          <a:lstStyle/>
          <a:p>
            <a:endParaRPr lang="en-US"/>
          </a:p>
        </p:txBody>
      </p:sp>
      <p:sp>
        <p:nvSpPr>
          <p:cNvPr id="8212" name="Text Box 6"/>
          <p:cNvSpPr txBox="1">
            <a:spLocks noChangeArrowheads="1"/>
          </p:cNvSpPr>
          <p:nvPr/>
        </p:nvSpPr>
        <p:spPr bwMode="auto">
          <a:xfrm>
            <a:off x="6858000" y="3429000"/>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50" charset="0"/>
              </a:rPr>
              <a:t>The user is prompted for information.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p:spPr>
        <p:txBody>
          <a:bodyPr/>
          <a:lstStyle/>
          <a:p>
            <a:fld id="{1BD1B9F4-9FC2-4758-A067-4E39E86DC570}" type="slidenum">
              <a:rPr lang="en-US"/>
              <a:pPr/>
              <a:t>20</a:t>
            </a:fld>
            <a:endParaRPr lang="en-US"/>
          </a:p>
        </p:txBody>
      </p:sp>
      <p:sp>
        <p:nvSpPr>
          <p:cNvPr id="74755" name="Rectangle 2"/>
          <p:cNvSpPr>
            <a:spLocks noGrp="1" noChangeArrowheads="1"/>
          </p:cNvSpPr>
          <p:nvPr>
            <p:ph type="body" idx="1"/>
          </p:nvPr>
        </p:nvSpPr>
        <p:spPr>
          <a:xfrm>
            <a:off x="465138" y="1219200"/>
            <a:ext cx="8515350" cy="2692400"/>
          </a:xfrm>
          <a:noFill/>
        </p:spPr>
        <p:txBody>
          <a:bodyPr>
            <a:spAutoFit/>
          </a:bodyPr>
          <a:lstStyle/>
          <a:p>
            <a:pPr eaLnBrk="1" hangingPunct="1"/>
            <a:r>
              <a:rPr lang="en-US" smtClean="0">
                <a:cs typeface="Times New Roman" pitchFamily="18" charset="0"/>
              </a:rPr>
              <a:t>You can place a </a:t>
            </a:r>
            <a:r>
              <a:rPr lang="en-US" smtClean="0">
                <a:latin typeface="Lucida Console" pitchFamily="49" charset="0"/>
                <a:cs typeface="Times New Roman" pitchFamily="18" charset="0"/>
              </a:rPr>
              <a:t>Main</a:t>
            </a:r>
            <a:r>
              <a:rPr lang="en-US" smtClean="0">
                <a:cs typeface="Times New Roman" pitchFamily="18" charset="0"/>
              </a:rPr>
              <a:t> method in every class you declare. </a:t>
            </a:r>
          </a:p>
          <a:p>
            <a:pPr eaLnBrk="1" hangingPunct="1"/>
            <a:r>
              <a:rPr lang="en-US" smtClean="0">
                <a:cs typeface="Times New Roman" pitchFamily="18" charset="0"/>
              </a:rPr>
              <a:t>However, you need to indicate the application’s entry point.</a:t>
            </a:r>
          </a:p>
          <a:p>
            <a:pPr eaLnBrk="1" hangingPunct="1"/>
            <a:r>
              <a:rPr lang="en-US" smtClean="0">
                <a:cs typeface="Times New Roman" pitchFamily="18" charset="0"/>
              </a:rPr>
              <a:t>Do this by clicking the menu </a:t>
            </a:r>
            <a:r>
              <a:rPr lang="en-US" b="1" smtClean="0">
                <a:latin typeface="Verdana" pitchFamily="34" charset="0"/>
                <a:cs typeface="Times New Roman" pitchFamily="18" charset="0"/>
              </a:rPr>
              <a:t>Project</a:t>
            </a:r>
            <a:r>
              <a:rPr lang="en-US" b="1" smtClean="0">
                <a:latin typeface="Arial" charset="0"/>
                <a:cs typeface="Times New Roman" pitchFamily="18" charset="0"/>
              </a:rPr>
              <a:t> </a:t>
            </a:r>
            <a:r>
              <a:rPr lang="en-US" b="1" smtClean="0">
                <a:latin typeface="Verdana" pitchFamily="34" charset="0"/>
                <a:cs typeface="Times New Roman" pitchFamily="18" charset="0"/>
              </a:rPr>
              <a:t>&gt; [ProjectName] Properties...</a:t>
            </a:r>
            <a:r>
              <a:rPr lang="en-US" smtClean="0">
                <a:cs typeface="Times New Roman" pitchFamily="18" charset="0"/>
              </a:rPr>
              <a:t> and selecting the class containing the </a:t>
            </a:r>
            <a:r>
              <a:rPr lang="en-US" smtClean="0">
                <a:latin typeface="Lucida Console" pitchFamily="49" charset="0"/>
                <a:cs typeface="Times New Roman" pitchFamily="18" charset="0"/>
              </a:rPr>
              <a:t>Main</a:t>
            </a:r>
            <a:r>
              <a:rPr lang="en-US" smtClean="0">
                <a:cs typeface="Times New Roman" pitchFamily="18" charset="0"/>
              </a:rPr>
              <a:t> method that should be the entry point from the </a:t>
            </a:r>
            <a:r>
              <a:rPr lang="en-US" b="1" smtClean="0">
                <a:latin typeface="Verdana" pitchFamily="34" charset="0"/>
                <a:cs typeface="Times New Roman" pitchFamily="18" charset="0"/>
              </a:rPr>
              <a:t>Startup</a:t>
            </a:r>
            <a:r>
              <a:rPr lang="en-US" b="1" smtClean="0">
                <a:cs typeface="Times New Roman" pitchFamily="18" charset="0"/>
              </a:rPr>
              <a:t> </a:t>
            </a:r>
            <a:r>
              <a:rPr lang="en-US" b="1" smtClean="0">
                <a:latin typeface="Verdana" pitchFamily="34" charset="0"/>
                <a:cs typeface="Times New Roman" pitchFamily="18" charset="0"/>
              </a:rPr>
              <a:t>object</a:t>
            </a:r>
            <a:r>
              <a:rPr lang="en-US" smtClean="0">
                <a:cs typeface="Times New Roman" pitchFamily="18" charset="0"/>
              </a:rPr>
              <a:t> list box.</a:t>
            </a:r>
          </a:p>
        </p:txBody>
      </p:sp>
      <p:sp>
        <p:nvSpPr>
          <p:cNvPr id="74756" name="Rectangle 3"/>
          <p:cNvSpPr>
            <a:spLocks noGrp="1" noChangeArrowheads="1"/>
          </p:cNvSpPr>
          <p:nvPr>
            <p:ph type="title"/>
          </p:nvPr>
        </p:nvSpPr>
        <p:spPr>
          <a:xfrm>
            <a:off x="357188" y="193675"/>
            <a:ext cx="8229600" cy="1020763"/>
          </a:xfrm>
          <a:noFill/>
        </p:spPr>
        <p:txBody>
          <a:bodyPr>
            <a:normAutofit fontScale="90000"/>
          </a:bodyPr>
          <a:lstStyle/>
          <a:p>
            <a:pPr eaLnBrk="1" hangingPunct="1"/>
            <a:r>
              <a:rPr lang="en-US" smtClean="0"/>
              <a:t>7.3  </a:t>
            </a:r>
            <a:r>
              <a:rPr lang="en-US" smtClean="0">
                <a:latin typeface="Lucida Console" pitchFamily="49" charset="0"/>
              </a:rPr>
              <a:t>static</a:t>
            </a:r>
            <a:r>
              <a:rPr lang="en-US" smtClean="0"/>
              <a:t> Methods, </a:t>
            </a:r>
            <a:r>
              <a:rPr lang="en-US" smtClean="0">
                <a:latin typeface="Lucida Console" pitchFamily="49" charset="0"/>
              </a:rPr>
              <a:t>static</a:t>
            </a:r>
            <a:r>
              <a:rPr lang="en-US" smtClean="0"/>
              <a:t> Variables and Class </a:t>
            </a:r>
            <a:r>
              <a:rPr lang="en-US" smtClean="0">
                <a:latin typeface="Lucida Console" pitchFamily="49" charset="0"/>
              </a:rPr>
              <a:t>Math</a:t>
            </a:r>
            <a:r>
              <a:rPr lang="en-US" smtClean="0"/>
              <a:t> (Cont.)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0"/>
          </p:nvPr>
        </p:nvSpPr>
        <p:spPr>
          <a:noFill/>
        </p:spPr>
        <p:txBody>
          <a:bodyPr/>
          <a:lstStyle/>
          <a:p>
            <a:fld id="{2F6FE524-595F-4783-BAC5-9AA505492021}" type="slidenum">
              <a:rPr lang="en-US"/>
              <a:pPr/>
              <a:t>21</a:t>
            </a:fld>
            <a:endParaRPr lang="en-US"/>
          </a:p>
        </p:txBody>
      </p:sp>
      <p:sp>
        <p:nvSpPr>
          <p:cNvPr id="88067" name="Rectangle 2"/>
          <p:cNvSpPr>
            <a:spLocks noGrp="1" noChangeArrowheads="1"/>
          </p:cNvSpPr>
          <p:nvPr>
            <p:ph type="title"/>
          </p:nvPr>
        </p:nvSpPr>
        <p:spPr>
          <a:xfrm>
            <a:off x="357188" y="436563"/>
            <a:ext cx="8229600" cy="533400"/>
          </a:xfrm>
          <a:noFill/>
        </p:spPr>
        <p:txBody>
          <a:bodyPr>
            <a:normAutofit fontScale="90000"/>
          </a:bodyPr>
          <a:lstStyle/>
          <a:p>
            <a:pPr eaLnBrk="1" hangingPunct="1"/>
            <a:r>
              <a:rPr lang="en-US" smtClean="0"/>
              <a:t>7.8  The .NET Framework Class Library </a:t>
            </a:r>
          </a:p>
        </p:txBody>
      </p:sp>
      <p:sp>
        <p:nvSpPr>
          <p:cNvPr id="88068" name="Rectangle 3"/>
          <p:cNvSpPr>
            <a:spLocks noGrp="1" noChangeArrowheads="1"/>
          </p:cNvSpPr>
          <p:nvPr>
            <p:ph type="body" idx="1"/>
          </p:nvPr>
        </p:nvSpPr>
        <p:spPr>
          <a:xfrm>
            <a:off x="465138" y="1600200"/>
            <a:ext cx="8212137" cy="1906588"/>
          </a:xfrm>
          <a:noFill/>
        </p:spPr>
        <p:txBody>
          <a:bodyPr>
            <a:spAutoFit/>
          </a:bodyPr>
          <a:lstStyle/>
          <a:p>
            <a:pPr eaLnBrk="1" hangingPunct="1"/>
            <a:r>
              <a:rPr lang="en-US" sz="2800" smtClean="0">
                <a:ea typeface="Times New Roman" pitchFamily="18" charset="0"/>
                <a:cs typeface="Arial" charset="0"/>
              </a:rPr>
              <a:t>Predefined classes are grouped into categories of related classes called namespaces.</a:t>
            </a:r>
          </a:p>
          <a:p>
            <a:pPr eaLnBrk="1" hangingPunct="1"/>
            <a:r>
              <a:rPr lang="en-US" sz="2800" smtClean="0">
                <a:ea typeface="Times New Roman" pitchFamily="18" charset="0"/>
                <a:cs typeface="Arial" charset="0"/>
              </a:rPr>
              <a:t>Together, these namespaces are referred to as the .NET Framework Class Library.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0"/>
          </p:nvPr>
        </p:nvSpPr>
        <p:spPr>
          <a:noFill/>
        </p:spPr>
        <p:txBody>
          <a:bodyPr/>
          <a:lstStyle/>
          <a:p>
            <a:fld id="{1D0882B0-8B45-4DD0-9375-15D79DBB4883}" type="slidenum">
              <a:rPr lang="en-US"/>
              <a:pPr/>
              <a:t>22</a:t>
            </a:fld>
            <a:endParaRPr lang="en-US"/>
          </a:p>
        </p:txBody>
      </p:sp>
      <p:sp>
        <p:nvSpPr>
          <p:cNvPr id="11268" name="Rectangle 2"/>
          <p:cNvSpPr>
            <a:spLocks noChangeArrowheads="1"/>
          </p:cNvSpPr>
          <p:nvPr/>
        </p:nvSpPr>
        <p:spPr bwMode="auto">
          <a:xfrm>
            <a:off x="230188" y="6122988"/>
            <a:ext cx="8683625" cy="277812"/>
          </a:xfrm>
          <a:prstGeom prst="rect">
            <a:avLst/>
          </a:prstGeom>
          <a:noFill/>
          <a:ln w="9525">
            <a:noFill/>
            <a:miter lim="800000"/>
            <a:headEnd/>
            <a:tailEnd/>
          </a:ln>
        </p:spPr>
        <p:txBody>
          <a:bodyPr tIns="0" anchor="ctr"/>
          <a:lstStyle/>
          <a:p>
            <a:pPr algn="ctr">
              <a:spcAft>
                <a:spcPct val="0"/>
              </a:spcAft>
              <a:buClrTx/>
            </a:pPr>
            <a:r>
              <a:rPr lang="en-US" b="1">
                <a:solidFill>
                  <a:srgbClr val="4D99FF"/>
                </a:solidFill>
              </a:rPr>
              <a:t>Fig. 7.6</a:t>
            </a:r>
            <a:r>
              <a:rPr lang="en-US" b="1">
                <a:solidFill>
                  <a:srgbClr val="000000"/>
                </a:solidFill>
              </a:rPr>
              <a:t> </a:t>
            </a:r>
            <a:r>
              <a:rPr lang="en-US" sz="1400" b="1">
                <a:solidFill>
                  <a:srgbClr val="000000"/>
                </a:solidFill>
              </a:rPr>
              <a:t>|</a:t>
            </a:r>
            <a:r>
              <a:rPr lang="en-US" b="1">
                <a:solidFill>
                  <a:srgbClr val="000000"/>
                </a:solidFill>
              </a:rPr>
              <a:t> </a:t>
            </a:r>
            <a:r>
              <a:rPr lang="en-US">
                <a:solidFill>
                  <a:srgbClr val="000000"/>
                </a:solidFill>
              </a:rPr>
              <a:t>Framework Class Library namespaces (a subset). (Part 1 of 2.)</a:t>
            </a:r>
          </a:p>
        </p:txBody>
      </p:sp>
      <p:graphicFrame>
        <p:nvGraphicFramePr>
          <p:cNvPr id="11266" name="Object 3"/>
          <p:cNvGraphicFramePr>
            <a:graphicFrameLocks/>
          </p:cNvGraphicFramePr>
          <p:nvPr>
            <p:ph sz="half" idx="2"/>
          </p:nvPr>
        </p:nvGraphicFramePr>
        <p:xfrm>
          <a:off x="920750" y="2457450"/>
          <a:ext cx="7223125" cy="3692525"/>
        </p:xfrm>
        <a:graphic>
          <a:graphicData uri="http://schemas.openxmlformats.org/presentationml/2006/ole">
            <p:oleObj spid="_x0000_s17410" name="Document" r:id="rId4" imgW="7195229" imgH="3677863" progId="Word.Document.8">
              <p:embed/>
            </p:oleObj>
          </a:graphicData>
        </a:graphic>
      </p:graphicFrame>
      <p:sp>
        <p:nvSpPr>
          <p:cNvPr id="11269" name="Rectangle 4"/>
          <p:cNvSpPr>
            <a:spLocks noGrp="1" noChangeArrowheads="1"/>
          </p:cNvSpPr>
          <p:nvPr>
            <p:ph type="body" idx="1"/>
          </p:nvPr>
        </p:nvSpPr>
        <p:spPr>
          <a:xfrm>
            <a:off x="685800" y="1565275"/>
            <a:ext cx="7467600" cy="822325"/>
          </a:xfrm>
          <a:noFill/>
        </p:spPr>
        <p:txBody>
          <a:bodyPr>
            <a:spAutoFit/>
          </a:bodyPr>
          <a:lstStyle/>
          <a:p>
            <a:pPr eaLnBrk="1" hangingPunct="1"/>
            <a:r>
              <a:rPr lang="en-US" sz="2400" smtClean="0"/>
              <a:t>Some key Framework Class Library namespaces are described in Fig. 7.6.</a:t>
            </a:r>
          </a:p>
        </p:txBody>
      </p:sp>
      <p:sp>
        <p:nvSpPr>
          <p:cNvPr id="11270" name="Rectangle 5"/>
          <p:cNvSpPr>
            <a:spLocks noGrp="1" noChangeArrowheads="1"/>
          </p:cNvSpPr>
          <p:nvPr>
            <p:ph type="title"/>
          </p:nvPr>
        </p:nvSpPr>
        <p:spPr>
          <a:xfrm>
            <a:off x="368300" y="431800"/>
            <a:ext cx="8229600" cy="1020763"/>
          </a:xfrm>
          <a:noFill/>
        </p:spPr>
        <p:txBody>
          <a:bodyPr>
            <a:normAutofit fontScale="90000"/>
          </a:bodyPr>
          <a:lstStyle/>
          <a:p>
            <a:pPr eaLnBrk="1" hangingPunct="1"/>
            <a:r>
              <a:rPr lang="en-US" smtClean="0"/>
              <a:t>7.8  The .NET Framework Class Library </a:t>
            </a:r>
            <a:r>
              <a:rPr lang="en-US" altLang="ja-JP" smtClean="0">
                <a:ea typeface="ＭＳ Ｐゴシック" charset="-128"/>
              </a:rPr>
              <a:t>(Cont.)</a:t>
            </a:r>
            <a:endParaRPr lang="en-US" smtClean="0">
              <a:ea typeface="ＭＳ Ｐゴシック"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p:cNvSpPr>
            <a:spLocks noGrp="1"/>
          </p:cNvSpPr>
          <p:nvPr>
            <p:ph type="sldNum" sz="quarter" idx="10"/>
          </p:nvPr>
        </p:nvSpPr>
        <p:spPr>
          <a:noFill/>
        </p:spPr>
        <p:txBody>
          <a:bodyPr/>
          <a:lstStyle/>
          <a:p>
            <a:fld id="{8C0DFE24-8D76-4137-8FD6-E9D9906C2CB5}" type="slidenum">
              <a:rPr lang="en-US"/>
              <a:pPr/>
              <a:t>23</a:t>
            </a:fld>
            <a:endParaRPr lang="en-US"/>
          </a:p>
        </p:txBody>
      </p:sp>
      <p:graphicFrame>
        <p:nvGraphicFramePr>
          <p:cNvPr id="12290" name="Object 2"/>
          <p:cNvGraphicFramePr>
            <a:graphicFrameLocks/>
          </p:cNvGraphicFramePr>
          <p:nvPr/>
        </p:nvGraphicFramePr>
        <p:xfrm>
          <a:off x="796925" y="1520825"/>
          <a:ext cx="7477125" cy="3921125"/>
        </p:xfrm>
        <a:graphic>
          <a:graphicData uri="http://schemas.openxmlformats.org/presentationml/2006/ole">
            <p:oleObj spid="_x0000_s18434" name="Document" r:id="rId4" imgW="7486330" imgH="3923894" progId="Word.Document.8">
              <p:embed/>
            </p:oleObj>
          </a:graphicData>
        </a:graphic>
      </p:graphicFrame>
      <p:sp>
        <p:nvSpPr>
          <p:cNvPr id="12292" name="Rectangle 3"/>
          <p:cNvSpPr>
            <a:spLocks noGrp="1" noChangeArrowheads="1"/>
          </p:cNvSpPr>
          <p:nvPr>
            <p:ph type="title"/>
          </p:nvPr>
        </p:nvSpPr>
        <p:spPr>
          <a:xfrm>
            <a:off x="368300" y="431800"/>
            <a:ext cx="8229600" cy="1020763"/>
          </a:xfrm>
          <a:noFill/>
        </p:spPr>
        <p:txBody>
          <a:bodyPr>
            <a:normAutofit fontScale="90000"/>
          </a:bodyPr>
          <a:lstStyle/>
          <a:p>
            <a:pPr eaLnBrk="1" hangingPunct="1"/>
            <a:r>
              <a:rPr lang="en-US" smtClean="0"/>
              <a:t>7.8  The .NET Framework Class Library </a:t>
            </a:r>
            <a:r>
              <a:rPr lang="en-US" altLang="ja-JP" smtClean="0">
                <a:ea typeface="ＭＳ Ｐゴシック" charset="-128"/>
              </a:rPr>
              <a:t>(Cont.)</a:t>
            </a:r>
            <a:endParaRPr lang="en-US" smtClean="0"/>
          </a:p>
        </p:txBody>
      </p:sp>
      <p:sp>
        <p:nvSpPr>
          <p:cNvPr id="12293" name="Rectangle 4"/>
          <p:cNvSpPr>
            <a:spLocks noChangeArrowheads="1"/>
          </p:cNvSpPr>
          <p:nvPr/>
        </p:nvSpPr>
        <p:spPr bwMode="auto">
          <a:xfrm>
            <a:off x="230188" y="5562600"/>
            <a:ext cx="8683625" cy="277813"/>
          </a:xfrm>
          <a:prstGeom prst="rect">
            <a:avLst/>
          </a:prstGeom>
          <a:noFill/>
          <a:ln w="9525">
            <a:noFill/>
            <a:miter lim="800000"/>
            <a:headEnd/>
            <a:tailEnd/>
          </a:ln>
        </p:spPr>
        <p:txBody>
          <a:bodyPr tIns="0" anchor="ctr"/>
          <a:lstStyle/>
          <a:p>
            <a:pPr algn="ctr">
              <a:spcAft>
                <a:spcPct val="0"/>
              </a:spcAft>
              <a:buClrTx/>
            </a:pPr>
            <a:r>
              <a:rPr lang="en-US" b="1">
                <a:solidFill>
                  <a:srgbClr val="4D99FF"/>
                </a:solidFill>
              </a:rPr>
              <a:t>Fig. 7.6</a:t>
            </a:r>
            <a:r>
              <a:rPr lang="en-US" b="1">
                <a:solidFill>
                  <a:srgbClr val="000000"/>
                </a:solidFill>
              </a:rPr>
              <a:t> </a:t>
            </a:r>
            <a:r>
              <a:rPr lang="en-US" sz="1400" b="1">
                <a:solidFill>
                  <a:srgbClr val="000000"/>
                </a:solidFill>
              </a:rPr>
              <a:t>|</a:t>
            </a:r>
            <a:r>
              <a:rPr lang="en-US" b="1">
                <a:solidFill>
                  <a:srgbClr val="000000"/>
                </a:solidFill>
              </a:rPr>
              <a:t> </a:t>
            </a:r>
            <a:r>
              <a:rPr lang="en-US">
                <a:solidFill>
                  <a:srgbClr val="000000"/>
                </a:solidFill>
              </a:rPr>
              <a:t>Framework Class Library namespaces (a subset). (Part 2 of 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a:spLocks noGrp="1"/>
          </p:cNvSpPr>
          <p:nvPr>
            <p:ph type="sldNum" sz="quarter" idx="10"/>
          </p:nvPr>
        </p:nvSpPr>
        <p:spPr>
          <a:noFill/>
        </p:spPr>
        <p:txBody>
          <a:bodyPr/>
          <a:lstStyle/>
          <a:p>
            <a:fld id="{2D0E1FAD-38FC-4461-BC97-69AF7D55DC4D}" type="slidenum">
              <a:rPr lang="en-US"/>
              <a:pPr/>
              <a:t>24</a:t>
            </a:fld>
            <a:endParaRPr lang="en-US"/>
          </a:p>
        </p:txBody>
      </p:sp>
      <p:sp>
        <p:nvSpPr>
          <p:cNvPr id="89091" name="Rectangle 2"/>
          <p:cNvSpPr>
            <a:spLocks noGrp="1" noChangeArrowheads="1"/>
          </p:cNvSpPr>
          <p:nvPr>
            <p:ph type="title"/>
          </p:nvPr>
        </p:nvSpPr>
        <p:spPr>
          <a:xfrm>
            <a:off x="368300" y="304800"/>
            <a:ext cx="8229600" cy="1020763"/>
          </a:xfrm>
          <a:noFill/>
        </p:spPr>
        <p:txBody>
          <a:bodyPr>
            <a:normAutofit fontScale="90000"/>
          </a:bodyPr>
          <a:lstStyle/>
          <a:p>
            <a:pPr eaLnBrk="1" hangingPunct="1"/>
            <a:r>
              <a:rPr lang="en-US" smtClean="0"/>
              <a:t>7.8  The .NET Framework Class Library </a:t>
            </a:r>
            <a:r>
              <a:rPr lang="en-US" altLang="ja-JP" smtClean="0">
                <a:ea typeface="ＭＳ Ｐゴシック" charset="-128"/>
              </a:rPr>
              <a:t>(Cont.)</a:t>
            </a:r>
            <a:endParaRPr lang="en-US" smtClean="0"/>
          </a:p>
        </p:txBody>
      </p:sp>
      <p:sp>
        <p:nvSpPr>
          <p:cNvPr id="89092" name="Rectangle 3"/>
          <p:cNvSpPr>
            <a:spLocks noChangeArrowheads="1"/>
          </p:cNvSpPr>
          <p:nvPr/>
        </p:nvSpPr>
        <p:spPr bwMode="auto">
          <a:xfrm>
            <a:off x="617538" y="1752600"/>
            <a:ext cx="8313737" cy="2085975"/>
          </a:xfrm>
          <a:prstGeom prst="rect">
            <a:avLst/>
          </a:prstGeom>
          <a:noFill/>
          <a:ln w="9525" algn="ctr">
            <a:noFill/>
            <a:miter lim="800000"/>
            <a:headEnd/>
            <a:tailEnd/>
          </a:ln>
        </p:spPr>
        <p:txBody>
          <a:bodyPr>
            <a:spAutoFit/>
          </a:bodyPr>
          <a:lstStyle/>
          <a:p>
            <a:pPr>
              <a:buFont typeface="Times New Roman" pitchFamily="18" charset="0"/>
              <a:buNone/>
            </a:pPr>
            <a:r>
              <a:rPr lang="en-US" sz="2800" b="1">
                <a:solidFill>
                  <a:srgbClr val="5AD9B3"/>
                </a:solidFill>
                <a:ea typeface="Times New Roman" pitchFamily="18" charset="0"/>
                <a:cs typeface="Arial" charset="0"/>
              </a:rPr>
              <a:t>Good Programming Practice 7.2</a:t>
            </a:r>
            <a:endParaRPr lang="en-US" sz="2800">
              <a:solidFill>
                <a:srgbClr val="FFFFFF"/>
              </a:solidFill>
              <a:ea typeface="Times New Roman" pitchFamily="18" charset="0"/>
              <a:cs typeface="Helvetica" pitchFamily="34" charset="0"/>
            </a:endParaRPr>
          </a:p>
          <a:p>
            <a:pPr>
              <a:buFont typeface="Times New Roman" pitchFamily="18" charset="0"/>
              <a:buNone/>
            </a:pPr>
            <a:r>
              <a:rPr lang="en-US" sz="2400" b="1">
                <a:solidFill>
                  <a:srgbClr val="000000"/>
                </a:solidFill>
                <a:latin typeface="Times New Roman" pitchFamily="18" charset="0"/>
              </a:rPr>
              <a:t>The online .NET Framework documentation is easy to search and provides many details about each class. As you learn each class in this book, you should review the class in the online documentation for additional information.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1"/>
          <p:cNvSpPr>
            <a:spLocks noGrp="1"/>
          </p:cNvSpPr>
          <p:nvPr>
            <p:ph type="sldNum" sz="quarter" idx="10"/>
          </p:nvPr>
        </p:nvSpPr>
        <p:spPr>
          <a:noFill/>
        </p:spPr>
        <p:txBody>
          <a:bodyPr/>
          <a:lstStyle/>
          <a:p>
            <a:fld id="{3238FA01-7AFE-4A65-BBB1-08F827CC733D}" type="slidenum">
              <a:rPr lang="en-US"/>
              <a:pPr/>
              <a:t>25</a:t>
            </a:fld>
            <a:endParaRPr lang="en-US"/>
          </a:p>
        </p:txBody>
      </p:sp>
      <p:graphicFrame>
        <p:nvGraphicFramePr>
          <p:cNvPr id="13314" name="Object 2"/>
          <p:cNvGraphicFramePr>
            <a:graphicFrameLocks/>
          </p:cNvGraphicFramePr>
          <p:nvPr/>
        </p:nvGraphicFramePr>
        <p:xfrm>
          <a:off x="461963" y="2459038"/>
          <a:ext cx="6705600" cy="3152775"/>
        </p:xfrm>
        <a:graphic>
          <a:graphicData uri="http://schemas.openxmlformats.org/presentationml/2006/ole">
            <p:oleObj spid="_x0000_s19458" name="Document" r:id="rId4" imgW="7056048" imgH="3332378" progId="Word.Document.8">
              <p:embed/>
            </p:oleObj>
          </a:graphicData>
        </a:graphic>
      </p:graphicFrame>
      <p:sp>
        <p:nvSpPr>
          <p:cNvPr id="13316" name="Rectangle 3"/>
          <p:cNvSpPr>
            <a:spLocks noChangeArrowheads="1"/>
          </p:cNvSpPr>
          <p:nvPr/>
        </p:nvSpPr>
        <p:spPr bwMode="auto">
          <a:xfrm>
            <a:off x="7086600" y="152400"/>
            <a:ext cx="1914525"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13317" name="Rectangle 4"/>
          <p:cNvSpPr>
            <a:spLocks noChangeArrowheads="1"/>
          </p:cNvSpPr>
          <p:nvPr/>
        </p:nvSpPr>
        <p:spPr bwMode="auto">
          <a:xfrm>
            <a:off x="7162800" y="1166813"/>
            <a:ext cx="1830388"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RandomIntegers</a:t>
            </a:r>
            <a:br>
              <a:rPr lang="en-US" sz="1400" b="1">
                <a:solidFill>
                  <a:schemeClr val="tx1"/>
                </a:solidFill>
                <a:latin typeface="Lucida Console" pitchFamily="49" charset="0"/>
                <a:ea typeface="Times New Roman" pitchFamily="18" charset="0"/>
                <a:cs typeface="Lucida Console" pitchFamily="49" charset="0"/>
              </a:rPr>
            </a:br>
            <a:r>
              <a:rPr lang="en-US" sz="1400" b="1">
                <a:solidFill>
                  <a:schemeClr val="tx1"/>
                </a:solidFill>
                <a:latin typeface="Lucida Console" pitchFamily="49" charset="0"/>
                <a:ea typeface="Times New Roman" pitchFamily="18" charset="0"/>
                <a:cs typeface="Lucida Console" pitchFamily="49" charset="0"/>
              </a:rPr>
              <a: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(1 of 2 )</a:t>
            </a:r>
            <a:endParaRPr lang="en-GB" sz="1400" b="1">
              <a:solidFill>
                <a:schemeClr val="tx1"/>
              </a:solidFill>
              <a:latin typeface="Lucida Console" pitchFamily="49" charset="0"/>
              <a:ea typeface="Times New Roman" pitchFamily="18" charset="0"/>
              <a:cs typeface="Lucida Console" pitchFamily="49" charset="0"/>
            </a:endParaRPr>
          </a:p>
        </p:txBody>
      </p:sp>
      <p:sp>
        <p:nvSpPr>
          <p:cNvPr id="13318" name="Rectangle 5"/>
          <p:cNvSpPr>
            <a:spLocks noChangeArrowheads="1"/>
          </p:cNvSpPr>
          <p:nvPr/>
        </p:nvSpPr>
        <p:spPr bwMode="auto">
          <a:xfrm>
            <a:off x="1797050" y="5630863"/>
            <a:ext cx="5530850" cy="336550"/>
          </a:xfrm>
          <a:prstGeom prst="rect">
            <a:avLst/>
          </a:prstGeom>
          <a:noFill/>
          <a:ln w="9525" algn="ctr">
            <a:noFill/>
            <a:miter lim="800000"/>
            <a:headEnd/>
            <a:tailEnd/>
          </a:ln>
        </p:spPr>
        <p:txBody>
          <a:bodyPr wrap="none">
            <a:spAutoFit/>
          </a:bodyPr>
          <a:lstStyle/>
          <a:p>
            <a:pPr marL="228600" indent="-228600" algn="ctr"/>
            <a:r>
              <a:rPr lang="en-US" b="1">
                <a:solidFill>
                  <a:srgbClr val="4D99FF"/>
                </a:solidFill>
              </a:rPr>
              <a:t>Fig. 7.7</a:t>
            </a:r>
            <a:r>
              <a:rPr lang="en-US" sz="1400">
                <a:solidFill>
                  <a:srgbClr val="000000"/>
                </a:solidFill>
              </a:rPr>
              <a:t> | </a:t>
            </a:r>
            <a:r>
              <a:rPr lang="en-US">
                <a:solidFill>
                  <a:srgbClr val="000000"/>
                </a:solidFill>
                <a:ea typeface="Times New Roman" pitchFamily="18" charset="0"/>
                <a:cs typeface="Lucida Console" pitchFamily="49" charset="0"/>
              </a:rPr>
              <a:t>Shifted and scaled random integers. (Part 1 of 2.) </a:t>
            </a:r>
          </a:p>
        </p:txBody>
      </p:sp>
      <p:sp>
        <p:nvSpPr>
          <p:cNvPr id="13319" name="Rectangle 6"/>
          <p:cNvSpPr>
            <a:spLocks noChangeArrowheads="1"/>
          </p:cNvSpPr>
          <p:nvPr/>
        </p:nvSpPr>
        <p:spPr bwMode="auto">
          <a:xfrm>
            <a:off x="371475" y="457200"/>
            <a:ext cx="6705600" cy="1684338"/>
          </a:xfrm>
          <a:prstGeom prst="rect">
            <a:avLst/>
          </a:prstGeom>
          <a:noFill/>
          <a:ln w="9525" algn="ctr">
            <a:noFill/>
            <a:miter lim="800000"/>
            <a:headEnd/>
            <a:tailEnd/>
          </a:ln>
        </p:spPr>
        <p:txBody>
          <a:bodyPr>
            <a:spAutoFit/>
          </a:bodyPr>
          <a:lstStyle/>
          <a:p>
            <a:pPr marL="228600" indent="-228600">
              <a:buFont typeface="Times New Roman" pitchFamily="18" charset="0"/>
              <a:buNone/>
            </a:pPr>
            <a:r>
              <a:rPr lang="en-US" sz="2600" b="1" i="1">
                <a:solidFill>
                  <a:srgbClr val="000000"/>
                </a:solidFill>
                <a:latin typeface="Times New Roman" pitchFamily="18" charset="0"/>
                <a:ea typeface="Times New Roman" pitchFamily="18" charset="0"/>
                <a:cs typeface="AGaramond" pitchFamily="18" charset="0"/>
              </a:rPr>
              <a:t>Rolling a Six-Sided Die</a:t>
            </a:r>
            <a:endParaRPr lang="en-US" sz="2600">
              <a:solidFill>
                <a:srgbClr val="000000"/>
              </a:solidFill>
              <a:ea typeface="Times New Roman" pitchFamily="18" charset="0"/>
              <a:cs typeface="Arial" charset="0"/>
            </a:endParaRPr>
          </a:p>
          <a:p>
            <a:pPr marL="228600" indent="-228600">
              <a:buFont typeface="Times New Roman" pitchFamily="18" charset="0"/>
              <a:buChar char="•"/>
            </a:pPr>
            <a:r>
              <a:rPr lang="en-US" sz="2400">
                <a:solidFill>
                  <a:srgbClr val="000000"/>
                </a:solidFill>
                <a:latin typeface="Times New Roman" pitchFamily="18" charset="0"/>
                <a:ea typeface="Times New Roman" pitchFamily="18" charset="0"/>
                <a:cs typeface="AGaramond" pitchFamily="18" charset="0"/>
              </a:rPr>
              <a:t>Figure 7.7 shows two sample outputs of an application that simulates 20 rolls of a six-sided</a:t>
            </a:r>
            <a:br>
              <a:rPr lang="en-US" sz="2400">
                <a:solidFill>
                  <a:srgbClr val="000000"/>
                </a:solidFill>
                <a:latin typeface="Times New Roman" pitchFamily="18" charset="0"/>
                <a:ea typeface="Times New Roman" pitchFamily="18" charset="0"/>
                <a:cs typeface="AGaramond" pitchFamily="18" charset="0"/>
              </a:rPr>
            </a:br>
            <a:r>
              <a:rPr lang="en-US" sz="2400">
                <a:solidFill>
                  <a:srgbClr val="000000"/>
                </a:solidFill>
                <a:latin typeface="Times New Roman" pitchFamily="18" charset="0"/>
                <a:ea typeface="Times New Roman" pitchFamily="18" charset="0"/>
                <a:cs typeface="AGaramond" pitchFamily="18" charset="0"/>
              </a:rPr>
              <a:t>die and displays each roll’s value.</a:t>
            </a:r>
          </a:p>
        </p:txBody>
      </p:sp>
      <p:sp>
        <p:nvSpPr>
          <p:cNvPr id="13320" name="Line 7"/>
          <p:cNvSpPr>
            <a:spLocks noChangeShapeType="1"/>
          </p:cNvSpPr>
          <p:nvPr/>
        </p:nvSpPr>
        <p:spPr bwMode="auto">
          <a:xfrm>
            <a:off x="6324600" y="4154488"/>
            <a:ext cx="1020763"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13321" name="Text Box 8"/>
          <p:cNvSpPr txBox="1">
            <a:spLocks noChangeArrowheads="1"/>
          </p:cNvSpPr>
          <p:nvPr/>
        </p:nvSpPr>
        <p:spPr bwMode="auto">
          <a:xfrm>
            <a:off x="6781800" y="3917950"/>
            <a:ext cx="1968500" cy="661988"/>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Create the </a:t>
            </a:r>
            <a:r>
              <a:rPr lang="en-US" sz="1200">
                <a:solidFill>
                  <a:srgbClr val="000000"/>
                </a:solidFill>
                <a:latin typeface="Lucida Console" pitchFamily="49" charset="0"/>
                <a:ea typeface="Times New Roman" pitchFamily="18" charset="0"/>
                <a:cs typeface="Lucida Console" pitchFamily="49" charset="0"/>
              </a:rPr>
              <a:t>Random</a:t>
            </a:r>
            <a:r>
              <a:rPr lang="en-US" sz="1200">
                <a:solidFill>
                  <a:srgbClr val="000000"/>
                </a:solidFill>
                <a:latin typeface="Times New Roman" pitchFamily="18" charset="0"/>
                <a:ea typeface="Times New Roman" pitchFamily="18" charset="0"/>
                <a:cs typeface="Lucida Console" pitchFamily="49" charset="0"/>
              </a:rPr>
              <a:t> object </a:t>
            </a:r>
            <a:r>
              <a:rPr lang="en-US" sz="1200">
                <a:solidFill>
                  <a:srgbClr val="000000"/>
                </a:solidFill>
                <a:latin typeface="Lucida Console" pitchFamily="49" charset="0"/>
                <a:ea typeface="Times New Roman" pitchFamily="18" charset="0"/>
                <a:cs typeface="Lucida Console" pitchFamily="49" charset="0"/>
              </a:rPr>
              <a:t>randomNumbers</a:t>
            </a:r>
            <a:r>
              <a:rPr lang="en-US" sz="1200">
                <a:solidFill>
                  <a:srgbClr val="000000"/>
                </a:solidFill>
                <a:latin typeface="Times New Roman" pitchFamily="18" charset="0"/>
                <a:ea typeface="Times New Roman" pitchFamily="18" charset="0"/>
                <a:cs typeface="Lucida Console" pitchFamily="49" charset="0"/>
              </a:rPr>
              <a:t> to produce random values.</a:t>
            </a:r>
            <a:r>
              <a:rPr lang="en-US" sz="1200">
                <a:solidFill>
                  <a:srgbClr val="000000"/>
                </a:solidFill>
                <a:latin typeface="Times New Roman" pitchFamily="18" charset="0"/>
                <a:ea typeface="Times New Roman" pitchFamily="18" charset="0"/>
                <a:cs typeface="AGaramond" pitchFamily="18"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1"/>
          <p:cNvSpPr>
            <a:spLocks noGrp="1"/>
          </p:cNvSpPr>
          <p:nvPr>
            <p:ph type="sldNum" sz="quarter" idx="10"/>
          </p:nvPr>
        </p:nvSpPr>
        <p:spPr>
          <a:noFill/>
        </p:spPr>
        <p:txBody>
          <a:bodyPr/>
          <a:lstStyle/>
          <a:p>
            <a:fld id="{856462BE-BB3E-41D1-AEDA-7416715BB91F}" type="slidenum">
              <a:rPr lang="en-US"/>
              <a:pPr/>
              <a:t>26</a:t>
            </a:fld>
            <a:endParaRPr lang="en-US"/>
          </a:p>
        </p:txBody>
      </p:sp>
      <p:graphicFrame>
        <p:nvGraphicFramePr>
          <p:cNvPr id="14338" name="Object 2"/>
          <p:cNvGraphicFramePr>
            <a:graphicFrameLocks/>
          </p:cNvGraphicFramePr>
          <p:nvPr/>
        </p:nvGraphicFramePr>
        <p:xfrm>
          <a:off x="461963" y="841375"/>
          <a:ext cx="6705600" cy="4405313"/>
        </p:xfrm>
        <a:graphic>
          <a:graphicData uri="http://schemas.openxmlformats.org/presentationml/2006/ole">
            <p:oleObj spid="_x0000_s20482" name="Document" r:id="rId4" imgW="7056048" imgH="4410872" progId="Word.Document.8">
              <p:embed/>
            </p:oleObj>
          </a:graphicData>
        </a:graphic>
      </p:graphicFrame>
      <p:sp>
        <p:nvSpPr>
          <p:cNvPr id="14340" name="Rectangle 3"/>
          <p:cNvSpPr>
            <a:spLocks noChangeArrowheads="1"/>
          </p:cNvSpPr>
          <p:nvPr/>
        </p:nvSpPr>
        <p:spPr bwMode="auto">
          <a:xfrm>
            <a:off x="7086600" y="152400"/>
            <a:ext cx="1914525"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14341" name="Rectangle 4"/>
          <p:cNvSpPr>
            <a:spLocks noChangeArrowheads="1"/>
          </p:cNvSpPr>
          <p:nvPr/>
        </p:nvSpPr>
        <p:spPr bwMode="auto">
          <a:xfrm>
            <a:off x="1797050" y="5283200"/>
            <a:ext cx="5530850" cy="336550"/>
          </a:xfrm>
          <a:prstGeom prst="rect">
            <a:avLst/>
          </a:prstGeom>
          <a:noFill/>
          <a:ln w="9525" algn="ctr">
            <a:noFill/>
            <a:miter lim="800000"/>
            <a:headEnd/>
            <a:tailEnd/>
          </a:ln>
        </p:spPr>
        <p:txBody>
          <a:bodyPr wrap="none">
            <a:spAutoFit/>
          </a:bodyPr>
          <a:lstStyle/>
          <a:p>
            <a:pPr marL="228600" indent="-228600" algn="ctr"/>
            <a:r>
              <a:rPr lang="en-US" b="1">
                <a:solidFill>
                  <a:srgbClr val="4D99FF"/>
                </a:solidFill>
              </a:rPr>
              <a:t>Fig. 7.7</a:t>
            </a:r>
            <a:r>
              <a:rPr lang="en-US" sz="1400">
                <a:solidFill>
                  <a:srgbClr val="000000"/>
                </a:solidFill>
              </a:rPr>
              <a:t> | </a:t>
            </a:r>
            <a:r>
              <a:rPr lang="en-US">
                <a:solidFill>
                  <a:srgbClr val="000000"/>
                </a:solidFill>
                <a:ea typeface="Times New Roman" pitchFamily="18" charset="0"/>
                <a:cs typeface="Lucida Console" pitchFamily="49" charset="0"/>
              </a:rPr>
              <a:t>Shifted and scaled random integers. (Part 2 of 2.) </a:t>
            </a:r>
          </a:p>
        </p:txBody>
      </p:sp>
      <p:sp>
        <p:nvSpPr>
          <p:cNvPr id="14342" name="Rectangle 5"/>
          <p:cNvSpPr>
            <a:spLocks noChangeArrowheads="1"/>
          </p:cNvSpPr>
          <p:nvPr/>
        </p:nvSpPr>
        <p:spPr bwMode="auto">
          <a:xfrm>
            <a:off x="7162800" y="1166813"/>
            <a:ext cx="1830388"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RandomIntegers</a:t>
            </a:r>
            <a:br>
              <a:rPr lang="en-US" sz="1400" b="1">
                <a:solidFill>
                  <a:schemeClr val="tx1"/>
                </a:solidFill>
                <a:latin typeface="Lucida Console" pitchFamily="49" charset="0"/>
                <a:ea typeface="Times New Roman" pitchFamily="18" charset="0"/>
                <a:cs typeface="Lucida Console" pitchFamily="49" charset="0"/>
              </a:rPr>
            </a:br>
            <a:r>
              <a:rPr lang="en-US" sz="1400" b="1">
                <a:solidFill>
                  <a:schemeClr val="tx1"/>
                </a:solidFill>
                <a:latin typeface="Lucida Console" pitchFamily="49" charset="0"/>
                <a:ea typeface="Times New Roman" pitchFamily="18" charset="0"/>
                <a:cs typeface="Lucida Console" pitchFamily="49" charset="0"/>
              </a:rPr>
              <a: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(2 of 2 )</a:t>
            </a:r>
            <a:endParaRPr lang="en-GB" sz="1400" b="1">
              <a:solidFill>
                <a:schemeClr val="tx1"/>
              </a:solidFill>
              <a:latin typeface="Lucida Console" pitchFamily="49" charset="0"/>
              <a:ea typeface="Times New Roman" pitchFamily="18" charset="0"/>
              <a:cs typeface="Lucida Console" pitchFamily="49" charset="0"/>
            </a:endParaRPr>
          </a:p>
        </p:txBody>
      </p:sp>
      <p:sp>
        <p:nvSpPr>
          <p:cNvPr id="14343" name="Line 6"/>
          <p:cNvSpPr>
            <a:spLocks noChangeShapeType="1"/>
          </p:cNvSpPr>
          <p:nvPr/>
        </p:nvSpPr>
        <p:spPr bwMode="auto">
          <a:xfrm>
            <a:off x="4244975" y="955675"/>
            <a:ext cx="2536825"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14344" name="Line 7"/>
          <p:cNvSpPr>
            <a:spLocks noChangeShapeType="1"/>
          </p:cNvSpPr>
          <p:nvPr/>
        </p:nvSpPr>
        <p:spPr bwMode="auto">
          <a:xfrm>
            <a:off x="6781800" y="957263"/>
            <a:ext cx="0" cy="1492250"/>
          </a:xfrm>
          <a:prstGeom prst="line">
            <a:avLst/>
          </a:prstGeom>
          <a:noFill/>
          <a:ln w="6350">
            <a:solidFill>
              <a:schemeClr val="tx1"/>
            </a:solidFill>
            <a:round/>
            <a:headEnd/>
            <a:tailEnd/>
          </a:ln>
        </p:spPr>
        <p:txBody>
          <a:bodyPr anchor="ctr">
            <a:spAutoFit/>
          </a:bodyPr>
          <a:lstStyle/>
          <a:p>
            <a:endParaRPr lang="en-US"/>
          </a:p>
        </p:txBody>
      </p:sp>
      <p:sp>
        <p:nvSpPr>
          <p:cNvPr id="14345" name="Text Box 8"/>
          <p:cNvSpPr txBox="1">
            <a:spLocks noChangeArrowheads="1"/>
          </p:cNvSpPr>
          <p:nvPr/>
        </p:nvSpPr>
        <p:spPr bwMode="auto">
          <a:xfrm>
            <a:off x="6248400" y="2286000"/>
            <a:ext cx="2457450" cy="296863"/>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Call </a:t>
            </a:r>
            <a:r>
              <a:rPr lang="en-US" sz="1200">
                <a:solidFill>
                  <a:srgbClr val="000000"/>
                </a:solidFill>
                <a:latin typeface="Lucida Console" pitchFamily="49" charset="0"/>
                <a:ea typeface="Times New Roman" pitchFamily="18" charset="0"/>
                <a:cs typeface="Lucida Console" pitchFamily="49" charset="0"/>
              </a:rPr>
              <a:t>Next</a:t>
            </a:r>
            <a:r>
              <a:rPr lang="en-US" sz="1200">
                <a:solidFill>
                  <a:srgbClr val="000000"/>
                </a:solidFill>
                <a:latin typeface="Times New Roman" pitchFamily="18" charset="0"/>
                <a:ea typeface="Times New Roman" pitchFamily="18" charset="0"/>
                <a:cs typeface="AGaramond" pitchFamily="18" charset="0"/>
              </a:rPr>
              <a:t> with two arguments.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1"/>
          <p:cNvSpPr>
            <a:spLocks noGrp="1"/>
          </p:cNvSpPr>
          <p:nvPr>
            <p:ph type="sldNum" sz="quarter" idx="10"/>
          </p:nvPr>
        </p:nvSpPr>
        <p:spPr>
          <a:noFill/>
        </p:spPr>
        <p:txBody>
          <a:bodyPr/>
          <a:lstStyle/>
          <a:p>
            <a:fld id="{607E48D4-2B71-4DF9-B3F2-939DAB9B95AD}" type="slidenum">
              <a:rPr lang="en-US"/>
              <a:pPr/>
              <a:t>27</a:t>
            </a:fld>
            <a:endParaRPr lang="en-US"/>
          </a:p>
        </p:txBody>
      </p:sp>
      <p:graphicFrame>
        <p:nvGraphicFramePr>
          <p:cNvPr id="19458" name="Object 2"/>
          <p:cNvGraphicFramePr>
            <a:graphicFrameLocks/>
          </p:cNvGraphicFramePr>
          <p:nvPr/>
        </p:nvGraphicFramePr>
        <p:xfrm>
          <a:off x="461963" y="2317750"/>
          <a:ext cx="6621462" cy="3930650"/>
        </p:xfrm>
        <a:graphic>
          <a:graphicData uri="http://schemas.openxmlformats.org/presentationml/2006/ole">
            <p:oleObj spid="_x0000_s21506" name="Document" r:id="rId4" imgW="7056048" imgH="3962760" progId="Word.Document.8">
              <p:embed/>
            </p:oleObj>
          </a:graphicData>
        </a:graphic>
      </p:graphicFrame>
      <p:sp>
        <p:nvSpPr>
          <p:cNvPr id="19460" name="Rectangle 3"/>
          <p:cNvSpPr>
            <a:spLocks noChangeArrowheads="1"/>
          </p:cNvSpPr>
          <p:nvPr/>
        </p:nvSpPr>
        <p:spPr bwMode="auto">
          <a:xfrm>
            <a:off x="7086600" y="152400"/>
            <a:ext cx="1914525"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19461" name="Rectangle 4"/>
          <p:cNvSpPr>
            <a:spLocks noChangeArrowheads="1"/>
          </p:cNvSpPr>
          <p:nvPr/>
        </p:nvSpPr>
        <p:spPr bwMode="auto">
          <a:xfrm>
            <a:off x="1438275" y="5273675"/>
            <a:ext cx="6245225" cy="336550"/>
          </a:xfrm>
          <a:prstGeom prst="rect">
            <a:avLst/>
          </a:prstGeom>
          <a:noFill/>
          <a:ln w="9525" algn="ctr">
            <a:noFill/>
            <a:miter lim="800000"/>
            <a:headEnd/>
            <a:tailEnd/>
          </a:ln>
        </p:spPr>
        <p:txBody>
          <a:bodyPr wrap="none">
            <a:spAutoFit/>
          </a:bodyPr>
          <a:lstStyle/>
          <a:p>
            <a:pPr marL="228600" indent="-228600" algn="ctr"/>
            <a:r>
              <a:rPr lang="en-US" b="1">
                <a:solidFill>
                  <a:srgbClr val="4D99FF"/>
                </a:solidFill>
              </a:rPr>
              <a:t>Fig. 7.9</a:t>
            </a:r>
            <a:r>
              <a:rPr lang="en-US" sz="1400">
                <a:solidFill>
                  <a:srgbClr val="000000"/>
                </a:solidFill>
              </a:rPr>
              <a:t> | </a:t>
            </a:r>
            <a:r>
              <a:rPr lang="en-US">
                <a:solidFill>
                  <a:srgbClr val="000000"/>
                </a:solidFill>
                <a:latin typeface="Lucida Console" pitchFamily="49" charset="0"/>
                <a:ea typeface="Times New Roman" pitchFamily="18" charset="0"/>
                <a:cs typeface="Lucida Console" pitchFamily="49" charset="0"/>
              </a:rPr>
              <a:t>Craps</a:t>
            </a:r>
            <a:r>
              <a:rPr lang="en-US">
                <a:solidFill>
                  <a:srgbClr val="000000"/>
                </a:solidFill>
                <a:ea typeface="Times New Roman" pitchFamily="18" charset="0"/>
                <a:cs typeface="Lucida Console" pitchFamily="49" charset="0"/>
              </a:rPr>
              <a:t> class simulates the dice game craps. (Part 1 of 4.) </a:t>
            </a:r>
          </a:p>
        </p:txBody>
      </p:sp>
      <p:sp>
        <p:nvSpPr>
          <p:cNvPr id="19462" name="Rectangle 5"/>
          <p:cNvSpPr>
            <a:spLocks noChangeArrowheads="1"/>
          </p:cNvSpPr>
          <p:nvPr/>
        </p:nvSpPr>
        <p:spPr bwMode="auto">
          <a:xfrm>
            <a:off x="7162800" y="1166813"/>
            <a:ext cx="1830388"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rPr>
              <a:t>Craps.cs </a:t>
            </a:r>
            <a:endParaRPr lang="en-US" sz="1400" b="1">
              <a:solidFill>
                <a:schemeClr val="tx1"/>
              </a:solidFill>
              <a:latin typeface="Lucida Console" pitchFamily="49" charset="0"/>
              <a:ea typeface="Times New Roman" pitchFamily="18" charset="0"/>
              <a:cs typeface="Lucida Console" pitchFamily="49" charset="0"/>
            </a:endParaRPr>
          </a:p>
          <a:p>
            <a:pPr>
              <a:spcAft>
                <a:spcPts val="1600"/>
              </a:spcAft>
              <a:buClrTx/>
            </a:pPr>
            <a:r>
              <a:rPr lang="en-US" sz="1400">
                <a:solidFill>
                  <a:schemeClr val="tx1"/>
                </a:solidFill>
                <a:latin typeface="Times New Roman" pitchFamily="18" charset="0"/>
              </a:rPr>
              <a:t>(1 of 4 )</a:t>
            </a:r>
            <a:r>
              <a:rPr lang="en-US" sz="1400" b="1">
                <a:solidFill>
                  <a:srgbClr val="008000"/>
                </a:solidFill>
                <a:latin typeface="Lucida Console" pitchFamily="49" charset="0"/>
              </a:rPr>
              <a:t> </a:t>
            </a:r>
            <a:r>
              <a:rPr lang="en-US" sz="1400" b="1">
                <a:solidFill>
                  <a:schemeClr val="tx1"/>
                </a:solidFill>
                <a:latin typeface="Lucida Console" pitchFamily="49" charset="0"/>
              </a:rPr>
              <a:t> </a:t>
            </a:r>
            <a:endParaRPr lang="en-GB" sz="1400" b="1">
              <a:solidFill>
                <a:schemeClr val="tx1"/>
              </a:solidFill>
              <a:latin typeface="Lucida Console" pitchFamily="49" charset="0"/>
            </a:endParaRPr>
          </a:p>
        </p:txBody>
      </p:sp>
      <p:sp>
        <p:nvSpPr>
          <p:cNvPr id="19463" name="Rectangle 6"/>
          <p:cNvSpPr>
            <a:spLocks noChangeArrowheads="1"/>
          </p:cNvSpPr>
          <p:nvPr/>
        </p:nvSpPr>
        <p:spPr bwMode="auto">
          <a:xfrm>
            <a:off x="371475" y="722313"/>
            <a:ext cx="6705600" cy="885825"/>
          </a:xfrm>
          <a:prstGeom prst="rect">
            <a:avLst/>
          </a:prstGeom>
          <a:noFill/>
          <a:ln w="9525" algn="ctr">
            <a:noFill/>
            <a:miter lim="800000"/>
            <a:headEnd/>
            <a:tailEnd/>
          </a:ln>
        </p:spPr>
        <p:txBody>
          <a:bodyPr>
            <a:spAutoFit/>
          </a:bodyPr>
          <a:lstStyle/>
          <a:p>
            <a:pPr marL="228600" indent="-228600">
              <a:buFont typeface="Arial" charset="0"/>
              <a:buChar char="•"/>
            </a:pPr>
            <a:r>
              <a:rPr lang="en-US" sz="2600">
                <a:solidFill>
                  <a:srgbClr val="000000"/>
                </a:solidFill>
                <a:latin typeface="Times New Roman" pitchFamily="18" charset="0"/>
                <a:ea typeface="Times New Roman" pitchFamily="18" charset="0"/>
                <a:cs typeface="Arial" charset="0"/>
              </a:rPr>
              <a:t>The declaration of class </a:t>
            </a:r>
            <a:r>
              <a:rPr lang="en-US" sz="2200">
                <a:solidFill>
                  <a:srgbClr val="000000"/>
                </a:solidFill>
                <a:latin typeface="Lucida Console" pitchFamily="49" charset="0"/>
                <a:ea typeface="Times New Roman" pitchFamily="18" charset="0"/>
                <a:cs typeface="Lucida Console" pitchFamily="49" charset="0"/>
              </a:rPr>
              <a:t>Craps</a:t>
            </a:r>
            <a:r>
              <a:rPr lang="en-US" sz="2600">
                <a:solidFill>
                  <a:srgbClr val="000000"/>
                </a:solidFill>
                <a:latin typeface="Times New Roman" pitchFamily="18" charset="0"/>
                <a:ea typeface="Times New Roman" pitchFamily="18" charset="0"/>
                <a:cs typeface="Arial" charset="0"/>
              </a:rPr>
              <a:t> is shown in Fig. 7.9. </a:t>
            </a:r>
          </a:p>
        </p:txBody>
      </p:sp>
      <p:sp>
        <p:nvSpPr>
          <p:cNvPr id="19464" name="Line 7"/>
          <p:cNvSpPr>
            <a:spLocks noChangeShapeType="1"/>
          </p:cNvSpPr>
          <p:nvPr/>
        </p:nvSpPr>
        <p:spPr bwMode="auto">
          <a:xfrm>
            <a:off x="4468813" y="4492625"/>
            <a:ext cx="2840037"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19465" name="Text Box 8"/>
          <p:cNvSpPr txBox="1">
            <a:spLocks noChangeArrowheads="1"/>
          </p:cNvSpPr>
          <p:nvPr/>
        </p:nvSpPr>
        <p:spPr bwMode="auto">
          <a:xfrm>
            <a:off x="6619875" y="3865563"/>
            <a:ext cx="2209800" cy="120967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A user-defined type called an </a:t>
            </a:r>
            <a:r>
              <a:rPr lang="en-US" sz="1200" b="1">
                <a:solidFill>
                  <a:srgbClr val="4D99FF"/>
                </a:solidFill>
                <a:latin typeface="Times New Roman" pitchFamily="18" charset="0"/>
                <a:ea typeface="Times New Roman" pitchFamily="18" charset="0"/>
                <a:cs typeface="AGaramond" pitchFamily="18" charset="0"/>
              </a:rPr>
              <a:t>enumeration</a:t>
            </a:r>
            <a:r>
              <a:rPr lang="en-US" sz="1200">
                <a:solidFill>
                  <a:srgbClr val="000000"/>
                </a:solidFill>
                <a:latin typeface="Times New Roman" pitchFamily="18" charset="0"/>
                <a:ea typeface="Times New Roman" pitchFamily="18" charset="0"/>
                <a:cs typeface="AGaramond" pitchFamily="18" charset="0"/>
              </a:rPr>
              <a:t> declares a set of constants represented by identifiers, and is introduced by the keyword </a:t>
            </a:r>
            <a:r>
              <a:rPr lang="en-US" sz="1200" b="1">
                <a:solidFill>
                  <a:srgbClr val="4D99FF"/>
                </a:solidFill>
                <a:latin typeface="Lucida Console" pitchFamily="49" charset="0"/>
                <a:ea typeface="Times New Roman" pitchFamily="18" charset="0"/>
                <a:cs typeface="AGaramond" pitchFamily="18" charset="0"/>
              </a:rPr>
              <a:t>enum</a:t>
            </a:r>
            <a:r>
              <a:rPr lang="en-US" sz="1200">
                <a:solidFill>
                  <a:srgbClr val="000000"/>
                </a:solidFill>
                <a:latin typeface="Times New Roman" pitchFamily="18" charset="0"/>
                <a:ea typeface="Times New Roman" pitchFamily="18" charset="0"/>
                <a:cs typeface="AGaramond" pitchFamily="18" charset="0"/>
              </a:rPr>
              <a:t> and a type name.</a:t>
            </a:r>
            <a:r>
              <a:rPr lang="en-US" sz="1200">
                <a:solidFill>
                  <a:srgbClr val="000000"/>
                </a:solidFill>
                <a:latin typeface="Times New Roman" pitchFamily="18" charset="0"/>
                <a:ea typeface="Times New Roman" pitchFamily="18" charset="0"/>
                <a:cs typeface="Lucida Console" pitchFamily="49"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1"/>
          <p:cNvSpPr>
            <a:spLocks noGrp="1"/>
          </p:cNvSpPr>
          <p:nvPr>
            <p:ph type="sldNum" sz="quarter" idx="10"/>
          </p:nvPr>
        </p:nvSpPr>
        <p:spPr>
          <a:noFill/>
        </p:spPr>
        <p:txBody>
          <a:bodyPr/>
          <a:lstStyle/>
          <a:p>
            <a:fld id="{B534447B-4808-4521-8E98-1E92B49B4D98}" type="slidenum">
              <a:rPr lang="en-US"/>
              <a:pPr/>
              <a:t>28</a:t>
            </a:fld>
            <a:endParaRPr lang="en-US"/>
          </a:p>
        </p:txBody>
      </p:sp>
      <p:graphicFrame>
        <p:nvGraphicFramePr>
          <p:cNvPr id="20482" name="Object 2"/>
          <p:cNvGraphicFramePr>
            <a:graphicFrameLocks/>
          </p:cNvGraphicFramePr>
          <p:nvPr/>
        </p:nvGraphicFramePr>
        <p:xfrm>
          <a:off x="461963" y="841375"/>
          <a:ext cx="6696075" cy="5229225"/>
        </p:xfrm>
        <a:graphic>
          <a:graphicData uri="http://schemas.openxmlformats.org/presentationml/2006/ole">
            <p:oleObj spid="_x0000_s22530" name="Document" r:id="rId4" imgW="7056048" imgH="5222443" progId="Word.Document.8">
              <p:embed/>
            </p:oleObj>
          </a:graphicData>
        </a:graphic>
      </p:graphicFrame>
      <p:sp>
        <p:nvSpPr>
          <p:cNvPr id="20484" name="Rectangle 3"/>
          <p:cNvSpPr>
            <a:spLocks noChangeArrowheads="1"/>
          </p:cNvSpPr>
          <p:nvPr/>
        </p:nvSpPr>
        <p:spPr bwMode="auto">
          <a:xfrm>
            <a:off x="7086600" y="152400"/>
            <a:ext cx="1914525"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20485" name="Rectangle 4"/>
          <p:cNvSpPr>
            <a:spLocks noChangeArrowheads="1"/>
          </p:cNvSpPr>
          <p:nvPr/>
        </p:nvSpPr>
        <p:spPr bwMode="auto">
          <a:xfrm>
            <a:off x="1438275" y="6059488"/>
            <a:ext cx="6245225" cy="336550"/>
          </a:xfrm>
          <a:prstGeom prst="rect">
            <a:avLst/>
          </a:prstGeom>
          <a:noFill/>
          <a:ln w="9525" algn="ctr">
            <a:noFill/>
            <a:miter lim="800000"/>
            <a:headEnd/>
            <a:tailEnd/>
          </a:ln>
        </p:spPr>
        <p:txBody>
          <a:bodyPr wrap="none">
            <a:spAutoFit/>
          </a:bodyPr>
          <a:lstStyle/>
          <a:p>
            <a:pPr marL="228600" indent="-228600" algn="ctr"/>
            <a:r>
              <a:rPr lang="en-US" b="1">
                <a:solidFill>
                  <a:srgbClr val="4D99FF"/>
                </a:solidFill>
              </a:rPr>
              <a:t>Fig. 7.9</a:t>
            </a:r>
            <a:r>
              <a:rPr lang="en-US" sz="1400">
                <a:solidFill>
                  <a:srgbClr val="000000"/>
                </a:solidFill>
              </a:rPr>
              <a:t> | </a:t>
            </a:r>
            <a:r>
              <a:rPr lang="en-US">
                <a:solidFill>
                  <a:srgbClr val="000000"/>
                </a:solidFill>
                <a:latin typeface="Lucida Console" pitchFamily="49" charset="0"/>
                <a:ea typeface="Times New Roman" pitchFamily="18" charset="0"/>
                <a:cs typeface="Lucida Console" pitchFamily="49" charset="0"/>
              </a:rPr>
              <a:t>Craps</a:t>
            </a:r>
            <a:r>
              <a:rPr lang="en-US">
                <a:solidFill>
                  <a:srgbClr val="000000"/>
                </a:solidFill>
                <a:ea typeface="Times New Roman" pitchFamily="18" charset="0"/>
                <a:cs typeface="Lucida Console" pitchFamily="49" charset="0"/>
              </a:rPr>
              <a:t> class simulates the dice game craps. (Part 2 of 4.) </a:t>
            </a:r>
          </a:p>
        </p:txBody>
      </p:sp>
      <p:sp>
        <p:nvSpPr>
          <p:cNvPr id="20486" name="Rectangle 5"/>
          <p:cNvSpPr>
            <a:spLocks noChangeArrowheads="1"/>
          </p:cNvSpPr>
          <p:nvPr/>
        </p:nvSpPr>
        <p:spPr bwMode="auto">
          <a:xfrm>
            <a:off x="7162800" y="1166813"/>
            <a:ext cx="1830388"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rPr>
              <a:t>Craps.cs </a:t>
            </a:r>
            <a:endParaRPr lang="en-US" sz="1400" b="1">
              <a:solidFill>
                <a:schemeClr val="tx1"/>
              </a:solidFill>
              <a:latin typeface="Lucida Console" pitchFamily="49" charset="0"/>
              <a:ea typeface="Times New Roman" pitchFamily="18" charset="0"/>
              <a:cs typeface="Lucida Console" pitchFamily="49" charset="0"/>
            </a:endParaRPr>
          </a:p>
          <a:p>
            <a:pPr>
              <a:spcAft>
                <a:spcPts val="1600"/>
              </a:spcAft>
              <a:buClrTx/>
            </a:pPr>
            <a:r>
              <a:rPr lang="en-US" sz="1400">
                <a:solidFill>
                  <a:schemeClr val="tx1"/>
                </a:solidFill>
                <a:latin typeface="Times New Roman" pitchFamily="18" charset="0"/>
              </a:rPr>
              <a:t>(2 of 4 )</a:t>
            </a:r>
            <a:r>
              <a:rPr lang="en-US" sz="1400" b="1">
                <a:solidFill>
                  <a:srgbClr val="008000"/>
                </a:solidFill>
                <a:latin typeface="Lucida Console" pitchFamily="49" charset="0"/>
              </a:rPr>
              <a:t> </a:t>
            </a:r>
            <a:r>
              <a:rPr lang="en-US" sz="1400" b="1">
                <a:solidFill>
                  <a:schemeClr val="tx1"/>
                </a:solidFill>
                <a:latin typeface="Lucida Console" pitchFamily="49" charset="0"/>
              </a:rPr>
              <a:t> </a:t>
            </a:r>
            <a:endParaRPr lang="en-GB" sz="1400" b="1">
              <a:solidFill>
                <a:schemeClr val="tx1"/>
              </a:solidFill>
              <a:latin typeface="Lucida Console" pitchFamily="49" charset="0"/>
            </a:endParaRPr>
          </a:p>
        </p:txBody>
      </p:sp>
      <p:sp>
        <p:nvSpPr>
          <p:cNvPr id="20487" name="Line 6"/>
          <p:cNvSpPr>
            <a:spLocks noChangeShapeType="1"/>
          </p:cNvSpPr>
          <p:nvPr/>
        </p:nvSpPr>
        <p:spPr bwMode="auto">
          <a:xfrm>
            <a:off x="3276600" y="1608138"/>
            <a:ext cx="1020763"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20488" name="Text Box 7"/>
          <p:cNvSpPr txBox="1">
            <a:spLocks noChangeArrowheads="1"/>
          </p:cNvSpPr>
          <p:nvPr/>
        </p:nvSpPr>
        <p:spPr bwMode="auto">
          <a:xfrm>
            <a:off x="4089400" y="1282700"/>
            <a:ext cx="2540000" cy="661988"/>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Sums of the dice that would result in a win or loss on the first roll are declared in an enumeration.</a:t>
            </a:r>
            <a:r>
              <a:rPr lang="en-US" sz="1200">
                <a:solidFill>
                  <a:srgbClr val="000000"/>
                </a:solidFill>
                <a:latin typeface="Times New Roman" pitchFamily="18" charset="0"/>
                <a:ea typeface="Times New Roman" pitchFamily="18" charset="0"/>
                <a:cs typeface="Lucida Console" pitchFamily="49" charset="0"/>
              </a:rPr>
              <a:t> </a:t>
            </a:r>
          </a:p>
        </p:txBody>
      </p:sp>
      <p:sp>
        <p:nvSpPr>
          <p:cNvPr id="20489" name="Line 8"/>
          <p:cNvSpPr>
            <a:spLocks noChangeShapeType="1"/>
          </p:cNvSpPr>
          <p:nvPr/>
        </p:nvSpPr>
        <p:spPr bwMode="auto">
          <a:xfrm>
            <a:off x="3200400" y="838200"/>
            <a:ext cx="0" cy="1600200"/>
          </a:xfrm>
          <a:prstGeom prst="line">
            <a:avLst/>
          </a:prstGeom>
          <a:noFill/>
          <a:ln w="6350">
            <a:solidFill>
              <a:schemeClr val="tx1"/>
            </a:solidFill>
            <a:round/>
            <a:headEnd/>
            <a:tailEnd/>
          </a:ln>
        </p:spPr>
        <p:txBody>
          <a:bodyPr anchor="ctr">
            <a:spAutoFit/>
          </a:bodyPr>
          <a:lstStyle/>
          <a:p>
            <a:endParaRPr lang="en-US"/>
          </a:p>
        </p:txBody>
      </p:sp>
      <p:sp>
        <p:nvSpPr>
          <p:cNvPr id="20490" name="Line 9"/>
          <p:cNvSpPr>
            <a:spLocks noChangeShapeType="1"/>
          </p:cNvSpPr>
          <p:nvPr/>
        </p:nvSpPr>
        <p:spPr bwMode="auto">
          <a:xfrm>
            <a:off x="2895600" y="2438400"/>
            <a:ext cx="304800" cy="0"/>
          </a:xfrm>
          <a:prstGeom prst="line">
            <a:avLst/>
          </a:prstGeom>
          <a:noFill/>
          <a:ln w="6350">
            <a:solidFill>
              <a:schemeClr val="tx1"/>
            </a:solidFill>
            <a:round/>
            <a:headEnd/>
            <a:tailEnd/>
          </a:ln>
        </p:spPr>
        <p:txBody>
          <a:bodyPr anchor="ctr">
            <a:spAutoFit/>
          </a:bodyPr>
          <a:lstStyle/>
          <a:p>
            <a:endParaRPr lang="en-US"/>
          </a:p>
        </p:txBody>
      </p:sp>
      <p:sp>
        <p:nvSpPr>
          <p:cNvPr id="20491" name="Line 10"/>
          <p:cNvSpPr>
            <a:spLocks noChangeShapeType="1"/>
          </p:cNvSpPr>
          <p:nvPr/>
        </p:nvSpPr>
        <p:spPr bwMode="auto">
          <a:xfrm>
            <a:off x="2895600" y="836613"/>
            <a:ext cx="304800" cy="0"/>
          </a:xfrm>
          <a:prstGeom prst="line">
            <a:avLst/>
          </a:prstGeom>
          <a:noFill/>
          <a:ln w="6350">
            <a:solidFill>
              <a:schemeClr val="tx1"/>
            </a:solidFill>
            <a:round/>
            <a:headEnd/>
            <a:tailEnd/>
          </a:ln>
        </p:spPr>
        <p:txBody>
          <a:bodyPr anchor="ctr">
            <a:spAutoFit/>
          </a:bodyPr>
          <a:lstStyle/>
          <a:p>
            <a:endParaRPr lang="en-US"/>
          </a:p>
        </p:txBody>
      </p:sp>
      <p:sp>
        <p:nvSpPr>
          <p:cNvPr id="20492" name="Line 11"/>
          <p:cNvSpPr>
            <a:spLocks noChangeShapeType="1"/>
          </p:cNvSpPr>
          <p:nvPr/>
        </p:nvSpPr>
        <p:spPr bwMode="auto">
          <a:xfrm>
            <a:off x="5843588" y="3867150"/>
            <a:ext cx="1020762"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20493" name="Text Box 12"/>
          <p:cNvSpPr txBox="1">
            <a:spLocks noChangeArrowheads="1"/>
          </p:cNvSpPr>
          <p:nvPr/>
        </p:nvSpPr>
        <p:spPr bwMode="auto">
          <a:xfrm>
            <a:off x="6629400" y="3429000"/>
            <a:ext cx="2133600" cy="844550"/>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Must be initialized to 0 because it is not assigned a value in every branch of the </a:t>
            </a:r>
            <a:r>
              <a:rPr lang="en-US" sz="1200">
                <a:solidFill>
                  <a:srgbClr val="000000"/>
                </a:solidFill>
                <a:latin typeface="Lucida Console" pitchFamily="49" charset="0"/>
                <a:ea typeface="Times New Roman" pitchFamily="18" charset="0"/>
                <a:cs typeface="Lucida Console" pitchFamily="49" charset="0"/>
              </a:rPr>
              <a:t>switch</a:t>
            </a:r>
            <a:r>
              <a:rPr lang="en-US" sz="1200">
                <a:solidFill>
                  <a:srgbClr val="000000"/>
                </a:solidFill>
                <a:latin typeface="Times New Roman" pitchFamily="18" charset="0"/>
                <a:ea typeface="Times New Roman" pitchFamily="18" charset="0"/>
                <a:cs typeface="Lucida Console" pitchFamily="49" charset="0"/>
              </a:rPr>
              <a:t> statement.</a:t>
            </a:r>
            <a:r>
              <a:rPr lang="en-US" sz="1200">
                <a:solidFill>
                  <a:srgbClr val="000000"/>
                </a:solidFill>
                <a:latin typeface="Times New Roman" pitchFamily="18" charset="0"/>
                <a:ea typeface="Times New Roman" pitchFamily="18" charset="0"/>
                <a:cs typeface="AGaramond" pitchFamily="18" charset="0"/>
              </a:rPr>
              <a:t> </a:t>
            </a:r>
          </a:p>
        </p:txBody>
      </p:sp>
      <p:sp>
        <p:nvSpPr>
          <p:cNvPr id="20494" name="Line 13"/>
          <p:cNvSpPr>
            <a:spLocks noChangeShapeType="1"/>
          </p:cNvSpPr>
          <p:nvPr/>
        </p:nvSpPr>
        <p:spPr bwMode="auto">
          <a:xfrm>
            <a:off x="4148138" y="3673475"/>
            <a:ext cx="2252662"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20495" name="Line 14"/>
          <p:cNvSpPr>
            <a:spLocks noChangeShapeType="1"/>
          </p:cNvSpPr>
          <p:nvPr/>
        </p:nvSpPr>
        <p:spPr bwMode="auto">
          <a:xfrm flipV="1">
            <a:off x="6400800" y="2895600"/>
            <a:ext cx="0" cy="762000"/>
          </a:xfrm>
          <a:prstGeom prst="line">
            <a:avLst/>
          </a:prstGeom>
          <a:noFill/>
          <a:ln w="6350">
            <a:solidFill>
              <a:schemeClr val="tx1"/>
            </a:solidFill>
            <a:round/>
            <a:headEnd/>
            <a:tailEnd/>
          </a:ln>
        </p:spPr>
        <p:txBody>
          <a:bodyPr anchor="ctr">
            <a:spAutoFit/>
          </a:bodyPr>
          <a:lstStyle/>
          <a:p>
            <a:endParaRPr lang="en-US"/>
          </a:p>
        </p:txBody>
      </p:sp>
      <p:sp>
        <p:nvSpPr>
          <p:cNvPr id="20496" name="Line 15"/>
          <p:cNvSpPr>
            <a:spLocks noChangeShapeType="1"/>
          </p:cNvSpPr>
          <p:nvPr/>
        </p:nvSpPr>
        <p:spPr bwMode="auto">
          <a:xfrm>
            <a:off x="6400800" y="2895600"/>
            <a:ext cx="762000" cy="0"/>
          </a:xfrm>
          <a:prstGeom prst="line">
            <a:avLst/>
          </a:prstGeom>
          <a:noFill/>
          <a:ln w="6350">
            <a:solidFill>
              <a:schemeClr val="tx1"/>
            </a:solidFill>
            <a:round/>
            <a:headEnd/>
            <a:tailEnd/>
          </a:ln>
        </p:spPr>
        <p:txBody>
          <a:bodyPr anchor="ctr">
            <a:spAutoFit/>
          </a:bodyPr>
          <a:lstStyle/>
          <a:p>
            <a:endParaRPr lang="en-US"/>
          </a:p>
        </p:txBody>
      </p:sp>
      <p:sp>
        <p:nvSpPr>
          <p:cNvPr id="20497" name="Text Box 16"/>
          <p:cNvSpPr txBox="1">
            <a:spLocks noChangeArrowheads="1"/>
          </p:cNvSpPr>
          <p:nvPr/>
        </p:nvSpPr>
        <p:spPr bwMode="auto">
          <a:xfrm>
            <a:off x="6629400" y="2209800"/>
            <a:ext cx="2133600" cy="1027113"/>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Initialization is not strictly necessary because it is assigned a value in every branch of the </a:t>
            </a:r>
            <a:r>
              <a:rPr lang="en-US" sz="1200">
                <a:solidFill>
                  <a:srgbClr val="000000"/>
                </a:solidFill>
                <a:latin typeface="Lucida Console" pitchFamily="49" charset="0"/>
                <a:ea typeface="Times New Roman" pitchFamily="18" charset="0"/>
                <a:cs typeface="Lucida Console" pitchFamily="49" charset="0"/>
              </a:rPr>
              <a:t>switch</a:t>
            </a:r>
            <a:r>
              <a:rPr lang="en-US" sz="1200">
                <a:solidFill>
                  <a:srgbClr val="000000"/>
                </a:solidFill>
                <a:latin typeface="Times New Roman" pitchFamily="18" charset="0"/>
                <a:ea typeface="Times New Roman" pitchFamily="18" charset="0"/>
                <a:cs typeface="AGaramond" pitchFamily="18" charset="0"/>
              </a:rPr>
              <a:t> statement.</a:t>
            </a:r>
            <a:r>
              <a:rPr lang="en-US" sz="1200">
                <a:solidFill>
                  <a:srgbClr val="000000"/>
                </a:solidFill>
                <a:latin typeface="Times New Roman" pitchFamily="18" charset="0"/>
                <a:ea typeface="Times New Roman" pitchFamily="18" charset="0"/>
                <a:cs typeface="Lucida Console" pitchFamily="49" charset="0"/>
              </a:rPr>
              <a:t> </a:t>
            </a:r>
          </a:p>
        </p:txBody>
      </p:sp>
      <p:sp>
        <p:nvSpPr>
          <p:cNvPr id="20498" name="Line 17"/>
          <p:cNvSpPr>
            <a:spLocks noChangeShapeType="1"/>
          </p:cNvSpPr>
          <p:nvPr/>
        </p:nvSpPr>
        <p:spPr bwMode="auto">
          <a:xfrm>
            <a:off x="5562600" y="4308475"/>
            <a:ext cx="838200"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20499" name="Line 18"/>
          <p:cNvSpPr>
            <a:spLocks noChangeShapeType="1"/>
          </p:cNvSpPr>
          <p:nvPr/>
        </p:nvSpPr>
        <p:spPr bwMode="auto">
          <a:xfrm flipV="1">
            <a:off x="6400800" y="4305300"/>
            <a:ext cx="0" cy="746125"/>
          </a:xfrm>
          <a:prstGeom prst="line">
            <a:avLst/>
          </a:prstGeom>
          <a:noFill/>
          <a:ln w="6350">
            <a:solidFill>
              <a:schemeClr val="tx1"/>
            </a:solidFill>
            <a:round/>
            <a:headEnd/>
            <a:tailEnd/>
          </a:ln>
        </p:spPr>
        <p:txBody>
          <a:bodyPr anchor="ctr">
            <a:spAutoFit/>
          </a:bodyPr>
          <a:lstStyle/>
          <a:p>
            <a:endParaRPr lang="en-US"/>
          </a:p>
        </p:txBody>
      </p:sp>
      <p:sp>
        <p:nvSpPr>
          <p:cNvPr id="20500" name="Line 19"/>
          <p:cNvSpPr>
            <a:spLocks noChangeShapeType="1"/>
          </p:cNvSpPr>
          <p:nvPr/>
        </p:nvSpPr>
        <p:spPr bwMode="auto">
          <a:xfrm>
            <a:off x="6400800" y="5046663"/>
            <a:ext cx="762000" cy="0"/>
          </a:xfrm>
          <a:prstGeom prst="line">
            <a:avLst/>
          </a:prstGeom>
          <a:noFill/>
          <a:ln w="6350">
            <a:solidFill>
              <a:schemeClr val="tx1"/>
            </a:solidFill>
            <a:round/>
            <a:headEnd/>
            <a:tailEnd/>
          </a:ln>
        </p:spPr>
        <p:txBody>
          <a:bodyPr anchor="ctr">
            <a:spAutoFit/>
          </a:bodyPr>
          <a:lstStyle/>
          <a:p>
            <a:endParaRPr lang="en-US"/>
          </a:p>
        </p:txBody>
      </p:sp>
      <p:sp>
        <p:nvSpPr>
          <p:cNvPr id="20501" name="Text Box 20"/>
          <p:cNvSpPr txBox="1">
            <a:spLocks noChangeArrowheads="1"/>
          </p:cNvSpPr>
          <p:nvPr/>
        </p:nvSpPr>
        <p:spPr bwMode="auto">
          <a:xfrm>
            <a:off x="6629400" y="4805363"/>
            <a:ext cx="21336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Call method </a:t>
            </a:r>
            <a:r>
              <a:rPr lang="en-US" sz="1200">
                <a:solidFill>
                  <a:srgbClr val="000000"/>
                </a:solidFill>
                <a:latin typeface="Lucida Console" pitchFamily="49" charset="0"/>
                <a:ea typeface="Times New Roman" pitchFamily="18" charset="0"/>
                <a:cs typeface="Lucida Console" pitchFamily="49" charset="0"/>
              </a:rPr>
              <a:t>RollDice</a:t>
            </a:r>
            <a:r>
              <a:rPr lang="en-US" sz="1200">
                <a:solidFill>
                  <a:srgbClr val="000000"/>
                </a:solidFill>
                <a:latin typeface="Times New Roman" pitchFamily="18" charset="0"/>
                <a:ea typeface="Times New Roman" pitchFamily="18" charset="0"/>
                <a:cs typeface="AGaramond" pitchFamily="18" charset="0"/>
              </a:rPr>
              <a:t> for the first roll of the game.</a:t>
            </a:r>
            <a:r>
              <a:rPr lang="en-US" sz="1200">
                <a:solidFill>
                  <a:srgbClr val="000000"/>
                </a:solidFill>
                <a:latin typeface="Times New Roman" pitchFamily="18" charset="0"/>
                <a:ea typeface="Times New Roman" pitchFamily="18" charset="0"/>
                <a:cs typeface="Lucida Console" pitchFamily="49"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1"/>
          <p:cNvSpPr>
            <a:spLocks noGrp="1"/>
          </p:cNvSpPr>
          <p:nvPr>
            <p:ph type="sldNum" sz="quarter" idx="10"/>
          </p:nvPr>
        </p:nvSpPr>
        <p:spPr>
          <a:noFill/>
        </p:spPr>
        <p:txBody>
          <a:bodyPr/>
          <a:lstStyle/>
          <a:p>
            <a:fld id="{E4E743ED-3B7C-40FA-9764-14E11E7540F2}" type="slidenum">
              <a:rPr lang="en-US"/>
              <a:pPr/>
              <a:t>29</a:t>
            </a:fld>
            <a:endParaRPr lang="en-US"/>
          </a:p>
        </p:txBody>
      </p:sp>
      <p:graphicFrame>
        <p:nvGraphicFramePr>
          <p:cNvPr id="21506" name="Object 2"/>
          <p:cNvGraphicFramePr>
            <a:graphicFrameLocks/>
          </p:cNvGraphicFramePr>
          <p:nvPr/>
        </p:nvGraphicFramePr>
        <p:xfrm>
          <a:off x="461963" y="457200"/>
          <a:ext cx="6600825" cy="5613400"/>
        </p:xfrm>
        <a:graphic>
          <a:graphicData uri="http://schemas.openxmlformats.org/presentationml/2006/ole">
            <p:oleObj spid="_x0000_s23554" name="Document" r:id="rId4" imgW="7056048" imgH="5643178" progId="Word.Document.8">
              <p:embed/>
            </p:oleObj>
          </a:graphicData>
        </a:graphic>
      </p:graphicFrame>
      <p:sp>
        <p:nvSpPr>
          <p:cNvPr id="21508" name="Rectangle 3"/>
          <p:cNvSpPr>
            <a:spLocks noChangeArrowheads="1"/>
          </p:cNvSpPr>
          <p:nvPr/>
        </p:nvSpPr>
        <p:spPr bwMode="auto">
          <a:xfrm>
            <a:off x="7086600" y="152400"/>
            <a:ext cx="1914525"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21509" name="Rectangle 4"/>
          <p:cNvSpPr>
            <a:spLocks noChangeArrowheads="1"/>
          </p:cNvSpPr>
          <p:nvPr/>
        </p:nvSpPr>
        <p:spPr bwMode="auto">
          <a:xfrm>
            <a:off x="1438275" y="6075363"/>
            <a:ext cx="6245225" cy="336550"/>
          </a:xfrm>
          <a:prstGeom prst="rect">
            <a:avLst/>
          </a:prstGeom>
          <a:noFill/>
          <a:ln w="9525" algn="ctr">
            <a:noFill/>
            <a:miter lim="800000"/>
            <a:headEnd/>
            <a:tailEnd/>
          </a:ln>
        </p:spPr>
        <p:txBody>
          <a:bodyPr wrap="none">
            <a:spAutoFit/>
          </a:bodyPr>
          <a:lstStyle/>
          <a:p>
            <a:pPr marL="228600" indent="-228600" algn="ctr"/>
            <a:r>
              <a:rPr lang="en-US" b="1">
                <a:solidFill>
                  <a:srgbClr val="4D99FF"/>
                </a:solidFill>
              </a:rPr>
              <a:t>Fig. 7.9</a:t>
            </a:r>
            <a:r>
              <a:rPr lang="en-US" sz="1400">
                <a:solidFill>
                  <a:srgbClr val="000000"/>
                </a:solidFill>
              </a:rPr>
              <a:t> | </a:t>
            </a:r>
            <a:r>
              <a:rPr lang="en-US">
                <a:solidFill>
                  <a:srgbClr val="000000"/>
                </a:solidFill>
                <a:latin typeface="Lucida Console" pitchFamily="49" charset="0"/>
                <a:ea typeface="Times New Roman" pitchFamily="18" charset="0"/>
                <a:cs typeface="Lucida Console" pitchFamily="49" charset="0"/>
              </a:rPr>
              <a:t>Craps</a:t>
            </a:r>
            <a:r>
              <a:rPr lang="en-US">
                <a:solidFill>
                  <a:srgbClr val="000000"/>
                </a:solidFill>
                <a:ea typeface="Times New Roman" pitchFamily="18" charset="0"/>
                <a:cs typeface="Lucida Console" pitchFamily="49" charset="0"/>
              </a:rPr>
              <a:t> class simulates the dice game craps. (Part 3 of 4.) </a:t>
            </a:r>
          </a:p>
        </p:txBody>
      </p:sp>
      <p:sp>
        <p:nvSpPr>
          <p:cNvPr id="21510" name="Rectangle 5"/>
          <p:cNvSpPr>
            <a:spLocks noChangeArrowheads="1"/>
          </p:cNvSpPr>
          <p:nvPr/>
        </p:nvSpPr>
        <p:spPr bwMode="auto">
          <a:xfrm>
            <a:off x="7162800" y="1166813"/>
            <a:ext cx="1830388"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rPr>
              <a:t>Craps.cs </a:t>
            </a:r>
            <a:endParaRPr lang="en-US" sz="1400" b="1">
              <a:solidFill>
                <a:schemeClr val="tx1"/>
              </a:solidFill>
              <a:latin typeface="Lucida Console" pitchFamily="49" charset="0"/>
              <a:ea typeface="Times New Roman" pitchFamily="18" charset="0"/>
              <a:cs typeface="Lucida Console" pitchFamily="49" charset="0"/>
            </a:endParaRPr>
          </a:p>
          <a:p>
            <a:pPr>
              <a:spcAft>
                <a:spcPts val="1600"/>
              </a:spcAft>
              <a:buClrTx/>
            </a:pPr>
            <a:r>
              <a:rPr lang="en-US" sz="1400">
                <a:solidFill>
                  <a:schemeClr val="tx1"/>
                </a:solidFill>
                <a:latin typeface="Times New Roman" pitchFamily="18" charset="0"/>
              </a:rPr>
              <a:t>(3 of 4 )</a:t>
            </a:r>
            <a:r>
              <a:rPr lang="en-US" sz="1400" b="1">
                <a:solidFill>
                  <a:srgbClr val="008000"/>
                </a:solidFill>
                <a:latin typeface="Lucida Console" pitchFamily="49" charset="0"/>
              </a:rPr>
              <a:t> </a:t>
            </a:r>
            <a:r>
              <a:rPr lang="en-US" sz="1400" b="1">
                <a:solidFill>
                  <a:schemeClr val="tx1"/>
                </a:solidFill>
                <a:latin typeface="Lucida Console" pitchFamily="49" charset="0"/>
              </a:rPr>
              <a:t> </a:t>
            </a:r>
            <a:endParaRPr lang="en-GB" sz="1400" b="1">
              <a:solidFill>
                <a:schemeClr val="tx1"/>
              </a:solidFill>
              <a:latin typeface="Lucida Console" pitchFamily="49" charset="0"/>
            </a:endParaRPr>
          </a:p>
        </p:txBody>
      </p:sp>
      <p:sp>
        <p:nvSpPr>
          <p:cNvPr id="21511" name="Line 6"/>
          <p:cNvSpPr>
            <a:spLocks noChangeShapeType="1"/>
          </p:cNvSpPr>
          <p:nvPr/>
        </p:nvSpPr>
        <p:spPr bwMode="auto">
          <a:xfrm>
            <a:off x="4843463" y="3900488"/>
            <a:ext cx="1987550"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21512" name="Text Box 7"/>
          <p:cNvSpPr txBox="1">
            <a:spLocks noChangeArrowheads="1"/>
          </p:cNvSpPr>
          <p:nvPr/>
        </p:nvSpPr>
        <p:spPr bwMode="auto">
          <a:xfrm>
            <a:off x="6629400" y="3640138"/>
            <a:ext cx="21336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Call method </a:t>
            </a:r>
            <a:r>
              <a:rPr lang="en-US" sz="1200">
                <a:solidFill>
                  <a:srgbClr val="000000"/>
                </a:solidFill>
                <a:latin typeface="Lucida Console" pitchFamily="49" charset="0"/>
                <a:ea typeface="Times New Roman" pitchFamily="18" charset="0"/>
                <a:cs typeface="Lucida Console" pitchFamily="49" charset="0"/>
              </a:rPr>
              <a:t>RollDice</a:t>
            </a:r>
            <a:r>
              <a:rPr lang="en-US" sz="1200">
                <a:solidFill>
                  <a:srgbClr val="000000"/>
                </a:solidFill>
                <a:latin typeface="Times New Roman" pitchFamily="18" charset="0"/>
                <a:ea typeface="Times New Roman" pitchFamily="18" charset="0"/>
                <a:cs typeface="AGaramond" pitchFamily="18" charset="0"/>
              </a:rPr>
              <a:t> for subsequent rolls.</a:t>
            </a:r>
            <a:r>
              <a:rPr lang="en-US" sz="1200">
                <a:solidFill>
                  <a:srgbClr val="000000"/>
                </a:solidFill>
                <a:latin typeface="Times New Roman" pitchFamily="18" charset="0"/>
                <a:ea typeface="Times New Roman" pitchFamily="18" charset="0"/>
                <a:cs typeface="Lucida Console" pitchFamily="49"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1"/>
          <p:cNvSpPr>
            <a:spLocks noGrp="1"/>
          </p:cNvSpPr>
          <p:nvPr>
            <p:ph type="sldNum" sz="quarter" idx="10"/>
          </p:nvPr>
        </p:nvSpPr>
        <p:spPr>
          <a:noFill/>
        </p:spPr>
        <p:txBody>
          <a:bodyPr/>
          <a:lstStyle/>
          <a:p>
            <a:fld id="{231AFD55-0ABA-45C6-AE29-8F696419320B}" type="slidenum">
              <a:rPr lang="en-US" smtClean="0">
                <a:latin typeface="Arial" charset="0"/>
              </a:rPr>
              <a:pPr/>
              <a:t>3</a:t>
            </a:fld>
            <a:endParaRPr lang="en-US" smtClean="0">
              <a:latin typeface="Arial" charset="0"/>
            </a:endParaRPr>
          </a:p>
        </p:txBody>
      </p:sp>
      <p:graphicFrame>
        <p:nvGraphicFramePr>
          <p:cNvPr id="9218" name="Object 2"/>
          <p:cNvGraphicFramePr>
            <a:graphicFrameLocks/>
          </p:cNvGraphicFramePr>
          <p:nvPr/>
        </p:nvGraphicFramePr>
        <p:xfrm>
          <a:off x="474663" y="1603375"/>
          <a:ext cx="7042150" cy="2695575"/>
        </p:xfrm>
        <a:graphic>
          <a:graphicData uri="http://schemas.openxmlformats.org/presentationml/2006/ole">
            <p:oleObj spid="_x0000_s3074" name="Document" r:id="rId4" imgW="7080039" imgH="2704878" progId="Word.Document.8">
              <p:embed/>
            </p:oleObj>
          </a:graphicData>
        </a:graphic>
      </p:graphicFrame>
      <p:sp>
        <p:nvSpPr>
          <p:cNvPr id="9220" name="Rectangle 3"/>
          <p:cNvSpPr>
            <a:spLocks noChangeArrowheads="1"/>
          </p:cNvSpPr>
          <p:nvPr/>
        </p:nvSpPr>
        <p:spPr bwMode="auto">
          <a:xfrm>
            <a:off x="7086600"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9221" name="Rectangle 4"/>
          <p:cNvSpPr>
            <a:spLocks noChangeArrowheads="1"/>
          </p:cNvSpPr>
          <p:nvPr/>
        </p:nvSpPr>
        <p:spPr bwMode="auto">
          <a:xfrm>
            <a:off x="7162800"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Addition.cs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(2 of 2 )</a:t>
            </a:r>
          </a:p>
        </p:txBody>
      </p:sp>
      <p:sp>
        <p:nvSpPr>
          <p:cNvPr id="9222" name="Rectangle 5"/>
          <p:cNvSpPr>
            <a:spLocks noChangeArrowheads="1"/>
          </p:cNvSpPr>
          <p:nvPr/>
        </p:nvSpPr>
        <p:spPr bwMode="auto">
          <a:xfrm>
            <a:off x="463550" y="4286250"/>
            <a:ext cx="8212138" cy="581025"/>
          </a:xfrm>
          <a:prstGeom prst="rect">
            <a:avLst/>
          </a:prstGeom>
          <a:noFill/>
          <a:ln w="9525">
            <a:noFill/>
            <a:miter lim="800000"/>
            <a:headEnd/>
            <a:tailEnd/>
          </a:ln>
        </p:spPr>
        <p:txBody>
          <a:bodyPr>
            <a:spAutoFit/>
          </a:bodyPr>
          <a:lstStyle/>
          <a:p>
            <a:pPr marL="258763" indent="-258763" algn="ctr">
              <a:spcAft>
                <a:spcPts val="1600"/>
              </a:spcAft>
              <a:buClrTx/>
              <a:buFont typeface="Lucida Console" pitchFamily="49" charset="0"/>
              <a:buNone/>
            </a:pPr>
            <a:r>
              <a:rPr lang="en-US" b="1">
                <a:solidFill>
                  <a:srgbClr val="4D99FF"/>
                </a:solidFill>
              </a:rPr>
              <a:t>Fig. 3.18</a:t>
            </a:r>
            <a:r>
              <a:rPr lang="en-US" sz="1400" b="1">
                <a:solidFill>
                  <a:srgbClr val="000000"/>
                </a:solidFill>
              </a:rPr>
              <a:t> | </a:t>
            </a:r>
            <a:r>
              <a:rPr lang="en-US">
                <a:solidFill>
                  <a:schemeClr val="tx1"/>
                </a:solidFill>
              </a:rPr>
              <a:t>Displaying the sum of two numbers input from</a:t>
            </a:r>
            <a:br>
              <a:rPr lang="en-US">
                <a:solidFill>
                  <a:schemeClr val="tx1"/>
                </a:solidFill>
              </a:rPr>
            </a:br>
            <a:r>
              <a:rPr lang="en-US">
                <a:solidFill>
                  <a:schemeClr val="tx1"/>
                </a:solidFill>
              </a:rPr>
              <a:t>the keyboard. (Part 2 of 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1"/>
          <p:cNvSpPr>
            <a:spLocks noGrp="1"/>
          </p:cNvSpPr>
          <p:nvPr>
            <p:ph type="sldNum" sz="quarter" idx="10"/>
          </p:nvPr>
        </p:nvSpPr>
        <p:spPr>
          <a:noFill/>
        </p:spPr>
        <p:txBody>
          <a:bodyPr/>
          <a:lstStyle/>
          <a:p>
            <a:fld id="{E159CB39-C4A0-4F78-9E7C-AEDDC89AD6E4}" type="slidenum">
              <a:rPr lang="en-US"/>
              <a:pPr/>
              <a:t>30</a:t>
            </a:fld>
            <a:endParaRPr lang="en-US"/>
          </a:p>
        </p:txBody>
      </p:sp>
      <p:graphicFrame>
        <p:nvGraphicFramePr>
          <p:cNvPr id="22530" name="Object 2"/>
          <p:cNvGraphicFramePr>
            <a:graphicFrameLocks/>
          </p:cNvGraphicFramePr>
          <p:nvPr/>
        </p:nvGraphicFramePr>
        <p:xfrm>
          <a:off x="461963" y="685800"/>
          <a:ext cx="6559550" cy="5000625"/>
        </p:xfrm>
        <a:graphic>
          <a:graphicData uri="http://schemas.openxmlformats.org/presentationml/2006/ole">
            <p:oleObj spid="_x0000_s24578" name="Document" r:id="rId4" imgW="7056048" imgH="5012076" progId="Word.Document.8">
              <p:embed/>
            </p:oleObj>
          </a:graphicData>
        </a:graphic>
      </p:graphicFrame>
      <p:sp>
        <p:nvSpPr>
          <p:cNvPr id="22532" name="Rectangle 3"/>
          <p:cNvSpPr>
            <a:spLocks noChangeArrowheads="1"/>
          </p:cNvSpPr>
          <p:nvPr/>
        </p:nvSpPr>
        <p:spPr bwMode="auto">
          <a:xfrm>
            <a:off x="7086600" y="152400"/>
            <a:ext cx="1914525"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22533" name="Rectangle 4"/>
          <p:cNvSpPr>
            <a:spLocks noChangeArrowheads="1"/>
          </p:cNvSpPr>
          <p:nvPr/>
        </p:nvSpPr>
        <p:spPr bwMode="auto">
          <a:xfrm>
            <a:off x="1438275" y="5702300"/>
            <a:ext cx="6245225" cy="336550"/>
          </a:xfrm>
          <a:prstGeom prst="rect">
            <a:avLst/>
          </a:prstGeom>
          <a:noFill/>
          <a:ln w="9525" algn="ctr">
            <a:noFill/>
            <a:miter lim="800000"/>
            <a:headEnd/>
            <a:tailEnd/>
          </a:ln>
        </p:spPr>
        <p:txBody>
          <a:bodyPr wrap="none">
            <a:spAutoFit/>
          </a:bodyPr>
          <a:lstStyle/>
          <a:p>
            <a:pPr marL="228600" indent="-228600" algn="ctr"/>
            <a:r>
              <a:rPr lang="en-US" b="1">
                <a:solidFill>
                  <a:srgbClr val="4D99FF"/>
                </a:solidFill>
              </a:rPr>
              <a:t>Fig. 7.9</a:t>
            </a:r>
            <a:r>
              <a:rPr lang="en-US" sz="1400">
                <a:solidFill>
                  <a:srgbClr val="000000"/>
                </a:solidFill>
              </a:rPr>
              <a:t> | </a:t>
            </a:r>
            <a:r>
              <a:rPr lang="en-US">
                <a:solidFill>
                  <a:srgbClr val="000000"/>
                </a:solidFill>
                <a:latin typeface="Lucida Console" pitchFamily="49" charset="0"/>
                <a:ea typeface="Times New Roman" pitchFamily="18" charset="0"/>
                <a:cs typeface="Lucida Console" pitchFamily="49" charset="0"/>
              </a:rPr>
              <a:t>Craps</a:t>
            </a:r>
            <a:r>
              <a:rPr lang="en-US">
                <a:solidFill>
                  <a:srgbClr val="000000"/>
                </a:solidFill>
                <a:ea typeface="Times New Roman" pitchFamily="18" charset="0"/>
                <a:cs typeface="Lucida Console" pitchFamily="49" charset="0"/>
              </a:rPr>
              <a:t> class simulates the dice game craps. (Part 4 of 4.) </a:t>
            </a:r>
          </a:p>
        </p:txBody>
      </p:sp>
      <p:sp>
        <p:nvSpPr>
          <p:cNvPr id="22534" name="Rectangle 5"/>
          <p:cNvSpPr>
            <a:spLocks noChangeArrowheads="1"/>
          </p:cNvSpPr>
          <p:nvPr/>
        </p:nvSpPr>
        <p:spPr bwMode="auto">
          <a:xfrm>
            <a:off x="7162800" y="1166813"/>
            <a:ext cx="1830388"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rPr>
              <a:t>Craps.cs </a:t>
            </a:r>
            <a:endParaRPr lang="en-US" sz="1400" b="1">
              <a:solidFill>
                <a:schemeClr val="tx1"/>
              </a:solidFill>
              <a:latin typeface="Lucida Console" pitchFamily="49" charset="0"/>
              <a:ea typeface="Times New Roman" pitchFamily="18" charset="0"/>
              <a:cs typeface="Lucida Console" pitchFamily="49" charset="0"/>
            </a:endParaRPr>
          </a:p>
          <a:p>
            <a:pPr>
              <a:spcAft>
                <a:spcPts val="1600"/>
              </a:spcAft>
              <a:buClrTx/>
            </a:pPr>
            <a:r>
              <a:rPr lang="en-US" sz="1400">
                <a:solidFill>
                  <a:schemeClr val="tx1"/>
                </a:solidFill>
                <a:latin typeface="Times New Roman" pitchFamily="18" charset="0"/>
              </a:rPr>
              <a:t>(4 of 4 )</a:t>
            </a:r>
            <a:r>
              <a:rPr lang="en-US" sz="1400" b="1">
                <a:solidFill>
                  <a:srgbClr val="008000"/>
                </a:solidFill>
                <a:latin typeface="Lucida Console" pitchFamily="49" charset="0"/>
              </a:rPr>
              <a:t> </a:t>
            </a:r>
            <a:r>
              <a:rPr lang="en-US" sz="1400" b="1">
                <a:solidFill>
                  <a:schemeClr val="tx1"/>
                </a:solidFill>
                <a:latin typeface="Lucida Console" pitchFamily="49" charset="0"/>
              </a:rPr>
              <a:t> </a:t>
            </a:r>
            <a:endParaRPr lang="en-GB" sz="1400" b="1">
              <a:solidFill>
                <a:schemeClr val="tx1"/>
              </a:solidFill>
              <a:latin typeface="Lucida Console" pitchFamily="49" charset="0"/>
            </a:endParaRPr>
          </a:p>
        </p:txBody>
      </p:sp>
      <p:sp>
        <p:nvSpPr>
          <p:cNvPr id="22535" name="Line 6"/>
          <p:cNvSpPr>
            <a:spLocks noChangeShapeType="1"/>
          </p:cNvSpPr>
          <p:nvPr/>
        </p:nvSpPr>
        <p:spPr bwMode="auto">
          <a:xfrm>
            <a:off x="6096000" y="3833813"/>
            <a:ext cx="1189038"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22536" name="Text Box 7"/>
          <p:cNvSpPr txBox="1">
            <a:spLocks noChangeArrowheads="1"/>
          </p:cNvSpPr>
          <p:nvPr/>
        </p:nvSpPr>
        <p:spPr bwMode="auto">
          <a:xfrm>
            <a:off x="6705600" y="3502025"/>
            <a:ext cx="1981200" cy="661988"/>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Declare method </a:t>
            </a:r>
            <a:r>
              <a:rPr lang="en-US" sz="1200">
                <a:solidFill>
                  <a:srgbClr val="000000"/>
                </a:solidFill>
                <a:latin typeface="Lucida Console" pitchFamily="49" charset="0"/>
                <a:ea typeface="Times New Roman" pitchFamily="18" charset="0"/>
                <a:cs typeface="Lucida Console" pitchFamily="49" charset="0"/>
              </a:rPr>
              <a:t>RollDice</a:t>
            </a:r>
            <a:r>
              <a:rPr lang="en-US" sz="1200">
                <a:solidFill>
                  <a:srgbClr val="000000"/>
                </a:solidFill>
                <a:latin typeface="Times New Roman" pitchFamily="18" charset="0"/>
                <a:ea typeface="Times New Roman" pitchFamily="18" charset="0"/>
                <a:cs typeface="AGaramond" pitchFamily="18" charset="0"/>
              </a:rPr>
              <a:t> to roll the dice and compute and display their sum.</a:t>
            </a:r>
          </a:p>
        </p:txBody>
      </p:sp>
      <p:sp>
        <p:nvSpPr>
          <p:cNvPr id="22537" name="Line 8"/>
          <p:cNvSpPr>
            <a:spLocks noChangeShapeType="1"/>
          </p:cNvSpPr>
          <p:nvPr/>
        </p:nvSpPr>
        <p:spPr bwMode="auto">
          <a:xfrm>
            <a:off x="6019800" y="2667000"/>
            <a:ext cx="0" cy="2538413"/>
          </a:xfrm>
          <a:prstGeom prst="line">
            <a:avLst/>
          </a:prstGeom>
          <a:noFill/>
          <a:ln w="6350">
            <a:solidFill>
              <a:schemeClr val="tx1"/>
            </a:solidFill>
            <a:round/>
            <a:headEnd/>
            <a:tailEnd/>
          </a:ln>
        </p:spPr>
        <p:txBody>
          <a:bodyPr anchor="ctr">
            <a:spAutoFit/>
          </a:bodyPr>
          <a:lstStyle/>
          <a:p>
            <a:endParaRPr lang="en-US"/>
          </a:p>
        </p:txBody>
      </p:sp>
      <p:sp>
        <p:nvSpPr>
          <p:cNvPr id="22538" name="Line 9"/>
          <p:cNvSpPr>
            <a:spLocks noChangeShapeType="1"/>
          </p:cNvSpPr>
          <p:nvPr/>
        </p:nvSpPr>
        <p:spPr bwMode="auto">
          <a:xfrm>
            <a:off x="5715000" y="5205413"/>
            <a:ext cx="304800" cy="0"/>
          </a:xfrm>
          <a:prstGeom prst="line">
            <a:avLst/>
          </a:prstGeom>
          <a:noFill/>
          <a:ln w="6350">
            <a:solidFill>
              <a:schemeClr val="tx1"/>
            </a:solidFill>
            <a:round/>
            <a:headEnd/>
            <a:tailEnd/>
          </a:ln>
        </p:spPr>
        <p:txBody>
          <a:bodyPr anchor="ctr">
            <a:spAutoFit/>
          </a:bodyPr>
          <a:lstStyle/>
          <a:p>
            <a:endParaRPr lang="en-US"/>
          </a:p>
        </p:txBody>
      </p:sp>
      <p:sp>
        <p:nvSpPr>
          <p:cNvPr id="22539" name="Line 10"/>
          <p:cNvSpPr>
            <a:spLocks noChangeShapeType="1"/>
          </p:cNvSpPr>
          <p:nvPr/>
        </p:nvSpPr>
        <p:spPr bwMode="auto">
          <a:xfrm>
            <a:off x="5715000" y="2667000"/>
            <a:ext cx="304800" cy="0"/>
          </a:xfrm>
          <a:prstGeom prst="line">
            <a:avLst/>
          </a:prstGeom>
          <a:noFill/>
          <a:ln w="6350">
            <a:solidFill>
              <a:schemeClr val="tx1"/>
            </a:solidFill>
            <a:round/>
            <a:headEnd/>
            <a:tailEnd/>
          </a:ln>
        </p:spPr>
        <p:txBody>
          <a:bodyPr anchor="ctr">
            <a:spAutoFit/>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p:spPr>
        <p:txBody>
          <a:bodyPr/>
          <a:lstStyle/>
          <a:p>
            <a:fld id="{F55ED3D5-AA95-4C84-90D3-26CB327D74E1}" type="slidenum">
              <a:rPr lang="en-US"/>
              <a:pPr/>
              <a:t>31</a:t>
            </a:fld>
            <a:endParaRPr lang="en-US"/>
          </a:p>
        </p:txBody>
      </p:sp>
      <p:sp>
        <p:nvSpPr>
          <p:cNvPr id="100355" name="Rectangle 2"/>
          <p:cNvSpPr>
            <a:spLocks noGrp="1" noChangeArrowheads="1"/>
          </p:cNvSpPr>
          <p:nvPr>
            <p:ph type="title"/>
          </p:nvPr>
        </p:nvSpPr>
        <p:spPr>
          <a:xfrm>
            <a:off x="357188" y="193675"/>
            <a:ext cx="8786812" cy="1020763"/>
          </a:xfrm>
          <a:noFill/>
        </p:spPr>
        <p:txBody>
          <a:bodyPr>
            <a:normAutofit fontScale="90000"/>
          </a:bodyPr>
          <a:lstStyle/>
          <a:p>
            <a:pPr eaLnBrk="1" hangingPunct="1"/>
            <a:r>
              <a:rPr lang="en-US" smtClean="0"/>
              <a:t>7.10  Case Study: A Game of Chance (Introducing Enumerations) (Cont.) </a:t>
            </a:r>
          </a:p>
        </p:txBody>
      </p:sp>
      <p:sp>
        <p:nvSpPr>
          <p:cNvPr id="100356" name="Rectangle 3"/>
          <p:cNvSpPr>
            <a:spLocks noGrp="1" noChangeArrowheads="1"/>
          </p:cNvSpPr>
          <p:nvPr>
            <p:ph type="body" idx="1"/>
          </p:nvPr>
        </p:nvSpPr>
        <p:spPr>
          <a:xfrm>
            <a:off x="465138" y="1620838"/>
            <a:ext cx="8678862" cy="3598862"/>
          </a:xfrm>
          <a:noFill/>
        </p:spPr>
        <p:txBody>
          <a:bodyPr>
            <a:spAutoFit/>
          </a:bodyPr>
          <a:lstStyle/>
          <a:p>
            <a:pPr marL="231775" indent="-231775" eaLnBrk="1" hangingPunct="1"/>
            <a:r>
              <a:rPr lang="en-US" sz="2800" smtClean="0">
                <a:ea typeface="Times New Roman" pitchFamily="18" charset="0"/>
                <a:cs typeface="Arial" charset="0"/>
              </a:rPr>
              <a:t>You can declare an </a:t>
            </a:r>
            <a:r>
              <a:rPr lang="en-US" sz="2800" smtClean="0">
                <a:ea typeface="Times New Roman" pitchFamily="18" charset="0"/>
                <a:cs typeface="Lucida Console" pitchFamily="49" charset="0"/>
              </a:rPr>
              <a:t>enum</a:t>
            </a:r>
            <a:r>
              <a:rPr lang="en-US" sz="2800" smtClean="0">
                <a:ea typeface="Times New Roman" pitchFamily="18" charset="0"/>
                <a:cs typeface="Arial" charset="0"/>
              </a:rPr>
              <a:t>’s underlying type to be 	</a:t>
            </a:r>
            <a:r>
              <a:rPr lang="en-US" sz="2800" smtClean="0">
                <a:latin typeface="Lucida Console" pitchFamily="49" charset="0"/>
                <a:ea typeface="Times New Roman" pitchFamily="18" charset="0"/>
                <a:cs typeface="Lucida Console" pitchFamily="49" charset="0"/>
              </a:rPr>
              <a:t>byte</a:t>
            </a:r>
            <a:r>
              <a:rPr lang="en-US" sz="2800" smtClean="0">
                <a:ea typeface="Times New Roman" pitchFamily="18" charset="0"/>
                <a:cs typeface="Arial" charset="0"/>
              </a:rPr>
              <a:t>, </a:t>
            </a:r>
            <a:r>
              <a:rPr lang="en-US" sz="2800" smtClean="0">
                <a:latin typeface="Lucida Console" pitchFamily="49" charset="0"/>
                <a:ea typeface="Times New Roman" pitchFamily="18" charset="0"/>
                <a:cs typeface="Lucida Console" pitchFamily="49" charset="0"/>
              </a:rPr>
              <a:t>sbyte</a:t>
            </a:r>
            <a:r>
              <a:rPr lang="en-US" sz="2800" smtClean="0">
                <a:ea typeface="Times New Roman" pitchFamily="18" charset="0"/>
                <a:cs typeface="Arial" charset="0"/>
              </a:rPr>
              <a:t>, </a:t>
            </a:r>
            <a:r>
              <a:rPr lang="en-US" sz="2800" smtClean="0">
                <a:latin typeface="Lucida Console" pitchFamily="49" charset="0"/>
                <a:ea typeface="Times New Roman" pitchFamily="18" charset="0"/>
                <a:cs typeface="Lucida Console" pitchFamily="49" charset="0"/>
              </a:rPr>
              <a:t>short</a:t>
            </a:r>
            <a:r>
              <a:rPr lang="en-US" sz="2800" smtClean="0">
                <a:ea typeface="Times New Roman" pitchFamily="18" charset="0"/>
                <a:cs typeface="Arial" charset="0"/>
              </a:rPr>
              <a:t>, </a:t>
            </a:r>
            <a:r>
              <a:rPr lang="en-US" sz="2800" smtClean="0">
                <a:latin typeface="Lucida Console" pitchFamily="49" charset="0"/>
                <a:ea typeface="Times New Roman" pitchFamily="18" charset="0"/>
                <a:cs typeface="Lucida Console" pitchFamily="49" charset="0"/>
              </a:rPr>
              <a:t>ushort</a:t>
            </a:r>
            <a:r>
              <a:rPr lang="en-US" sz="2800" smtClean="0">
                <a:ea typeface="Times New Roman" pitchFamily="18" charset="0"/>
                <a:cs typeface="Arial" charset="0"/>
              </a:rPr>
              <a:t>, </a:t>
            </a:r>
            <a:r>
              <a:rPr lang="en-US" sz="2800" smtClean="0">
                <a:latin typeface="Lucida Console" pitchFamily="49" charset="0"/>
                <a:ea typeface="Times New Roman" pitchFamily="18" charset="0"/>
                <a:cs typeface="Lucida Console" pitchFamily="49" charset="0"/>
              </a:rPr>
              <a:t>int</a:t>
            </a:r>
            <a:r>
              <a:rPr lang="en-US" sz="2800" smtClean="0">
                <a:ea typeface="Times New Roman" pitchFamily="18" charset="0"/>
                <a:cs typeface="Arial" charset="0"/>
              </a:rPr>
              <a:t>, </a:t>
            </a:r>
            <a:r>
              <a:rPr lang="en-US" sz="2800" smtClean="0">
                <a:latin typeface="Lucida Console" pitchFamily="49" charset="0"/>
                <a:ea typeface="Times New Roman" pitchFamily="18" charset="0"/>
                <a:cs typeface="Lucida Console" pitchFamily="49" charset="0"/>
              </a:rPr>
              <a:t>uint</a:t>
            </a:r>
            <a:r>
              <a:rPr lang="en-US" sz="2800" smtClean="0">
                <a:ea typeface="Times New Roman" pitchFamily="18" charset="0"/>
                <a:cs typeface="Arial" charset="0"/>
              </a:rPr>
              <a:t>, </a:t>
            </a:r>
            <a:r>
              <a:rPr lang="en-US" sz="2800" smtClean="0">
                <a:latin typeface="Lucida Console" pitchFamily="49" charset="0"/>
                <a:ea typeface="Times New Roman" pitchFamily="18" charset="0"/>
                <a:cs typeface="Lucida Console" pitchFamily="49" charset="0"/>
              </a:rPr>
              <a:t>long</a:t>
            </a:r>
            <a:r>
              <a:rPr lang="en-US" sz="2800" smtClean="0">
                <a:ea typeface="Times New Roman" pitchFamily="18" charset="0"/>
                <a:cs typeface="Arial" charset="0"/>
              </a:rPr>
              <a:t> or </a:t>
            </a:r>
            <a:r>
              <a:rPr lang="en-US" sz="2800" smtClean="0">
                <a:latin typeface="Lucida Console" pitchFamily="49" charset="0"/>
                <a:ea typeface="Times New Roman" pitchFamily="18" charset="0"/>
                <a:cs typeface="Lucida Console" pitchFamily="49" charset="0"/>
              </a:rPr>
              <a:t>ulong</a:t>
            </a:r>
            <a:r>
              <a:rPr lang="en-US" sz="2800" smtClean="0">
                <a:ea typeface="Times New Roman" pitchFamily="18" charset="0"/>
                <a:cs typeface="Arial" charset="0"/>
              </a:rPr>
              <a:t> by writing</a:t>
            </a:r>
            <a:endParaRPr lang="en-US" sz="2800" b="1" smtClean="0">
              <a:solidFill>
                <a:srgbClr val="0000FF"/>
              </a:solidFill>
              <a:ea typeface="Times New Roman" pitchFamily="18" charset="0"/>
              <a:cs typeface="Lucida Console" pitchFamily="49" charset="0"/>
            </a:endParaRPr>
          </a:p>
          <a:p>
            <a:pPr marL="231775" indent="-231775" eaLnBrk="1" hangingPunct="1">
              <a:buFont typeface="Times New Roman" pitchFamily="18" charset="0"/>
              <a:buNone/>
            </a:pPr>
            <a:r>
              <a:rPr lang="en-US" sz="2200" b="1" smtClean="0">
                <a:solidFill>
                  <a:srgbClr val="0000FF"/>
                </a:solidFill>
                <a:latin typeface="Lucida Console" pitchFamily="49" charset="0"/>
                <a:ea typeface="Times New Roman" pitchFamily="18" charset="0"/>
                <a:cs typeface="Lucida Console" pitchFamily="49" charset="0"/>
              </a:rPr>
              <a:t>private</a:t>
            </a:r>
            <a:r>
              <a:rPr lang="en-US" sz="2200" smtClean="0">
                <a:ea typeface="Times New Roman" pitchFamily="18" charset="0"/>
                <a:cs typeface="Lucida Console" pitchFamily="49" charset="0"/>
              </a:rPr>
              <a:t> </a:t>
            </a:r>
            <a:r>
              <a:rPr lang="en-US" sz="2200" b="1" smtClean="0">
                <a:solidFill>
                  <a:srgbClr val="0000FF"/>
                </a:solidFill>
                <a:latin typeface="Lucida Console" pitchFamily="49" charset="0"/>
                <a:ea typeface="Times New Roman" pitchFamily="18" charset="0"/>
                <a:cs typeface="Lucida Console" pitchFamily="49" charset="0"/>
              </a:rPr>
              <a:t>enum</a:t>
            </a:r>
            <a:r>
              <a:rPr lang="en-US" sz="2200" smtClean="0">
                <a:ea typeface="Times New Roman" pitchFamily="18" charset="0"/>
                <a:cs typeface="Lucida Console" pitchFamily="49" charset="0"/>
              </a:rPr>
              <a:t> </a:t>
            </a:r>
            <a:r>
              <a:rPr lang="en-US" sz="2200" smtClean="0">
                <a:latin typeface="Lucida Console" pitchFamily="49" charset="0"/>
                <a:ea typeface="Times New Roman" pitchFamily="18" charset="0"/>
                <a:cs typeface="Lucida Console" pitchFamily="49" charset="0"/>
              </a:rPr>
              <a:t>MyEnum</a:t>
            </a:r>
            <a:r>
              <a:rPr lang="en-US" sz="2200" smtClean="0">
                <a:ea typeface="Times New Roman" pitchFamily="18" charset="0"/>
                <a:cs typeface="Lucida Console" pitchFamily="49" charset="0"/>
              </a:rPr>
              <a:t> : </a:t>
            </a:r>
            <a:r>
              <a:rPr lang="en-US" sz="2200" i="1" smtClean="0">
                <a:cs typeface="Times New Roman" pitchFamily="18" charset="0"/>
              </a:rPr>
              <a:t>typeName</a:t>
            </a:r>
            <a:r>
              <a:rPr lang="en-US" sz="2200" smtClean="0">
                <a:cs typeface="Times New Roman" pitchFamily="18" charset="0"/>
              </a:rPr>
              <a:t> </a:t>
            </a:r>
            <a:r>
              <a:rPr lang="en-US" sz="2200" smtClean="0">
                <a:latin typeface="Lucida Console" pitchFamily="49" charset="0"/>
                <a:cs typeface="Times New Roman" pitchFamily="18" charset="0"/>
              </a:rPr>
              <a:t>{</a:t>
            </a:r>
            <a:r>
              <a:rPr lang="en-US" sz="2200" smtClean="0">
                <a:cs typeface="Times New Roman" pitchFamily="18" charset="0"/>
              </a:rPr>
              <a:t> </a:t>
            </a:r>
            <a:r>
              <a:rPr lang="en-US" sz="2200" i="1" smtClean="0">
                <a:cs typeface="Times New Roman" pitchFamily="18" charset="0"/>
              </a:rPr>
              <a:t>Constant1</a:t>
            </a:r>
            <a:r>
              <a:rPr lang="en-US" sz="2200" smtClean="0">
                <a:latin typeface="Lucida Console" pitchFamily="49" charset="0"/>
                <a:cs typeface="Times New Roman" pitchFamily="18" charset="0"/>
              </a:rPr>
              <a:t>,</a:t>
            </a:r>
            <a:r>
              <a:rPr lang="en-US" sz="2200" smtClean="0">
                <a:cs typeface="Times New Roman" pitchFamily="18" charset="0"/>
              </a:rPr>
              <a:t> </a:t>
            </a:r>
            <a:r>
              <a:rPr lang="en-US" sz="2200" i="1" smtClean="0">
                <a:cs typeface="Times New Roman" pitchFamily="18" charset="0"/>
              </a:rPr>
              <a:t>Constant2</a:t>
            </a:r>
            <a:r>
              <a:rPr lang="en-US" sz="2200" smtClean="0">
                <a:latin typeface="Lucida Console" pitchFamily="49" charset="0"/>
                <a:cs typeface="Times New Roman" pitchFamily="18" charset="0"/>
              </a:rPr>
              <a:t>,</a:t>
            </a:r>
            <a:r>
              <a:rPr lang="en-US" sz="2200" smtClean="0">
                <a:cs typeface="Times New Roman" pitchFamily="18" charset="0"/>
              </a:rPr>
              <a:t> </a:t>
            </a:r>
            <a:r>
              <a:rPr lang="en-US" sz="2200" i="1" smtClean="0">
                <a:cs typeface="Times New Roman" pitchFamily="18" charset="0"/>
              </a:rPr>
              <a:t>...</a:t>
            </a:r>
            <a:r>
              <a:rPr lang="en-US" sz="2200" smtClean="0">
                <a:cs typeface="Times New Roman" pitchFamily="18" charset="0"/>
              </a:rPr>
              <a:t> </a:t>
            </a:r>
            <a:r>
              <a:rPr lang="en-US" sz="2200" smtClean="0">
                <a:latin typeface="Lucida Console" pitchFamily="49" charset="0"/>
                <a:cs typeface="Times New Roman" pitchFamily="18" charset="0"/>
              </a:rPr>
              <a:t>}</a:t>
            </a:r>
          </a:p>
          <a:p>
            <a:pPr lvl="1" eaLnBrk="1" hangingPunct="1"/>
            <a:r>
              <a:rPr lang="en-US" sz="2100" i="1" smtClean="0">
                <a:cs typeface="Times New Roman" pitchFamily="18" charset="0"/>
              </a:rPr>
              <a:t>typeName</a:t>
            </a:r>
            <a:r>
              <a:rPr lang="en-US" smtClean="0">
                <a:cs typeface="Times New Roman" pitchFamily="18" charset="0"/>
              </a:rPr>
              <a:t> represents one of the integral simple types.</a:t>
            </a:r>
          </a:p>
          <a:p>
            <a:pPr marL="231775" indent="-231775" eaLnBrk="1" hangingPunct="1"/>
            <a:r>
              <a:rPr lang="en-US" sz="2800" smtClean="0">
                <a:cs typeface="Times New Roman" pitchFamily="18" charset="0"/>
              </a:rPr>
              <a:t>To compare a simple integral type value to the underlying value of an enumeration constant, you must use a cast operator.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0"/>
          </p:nvPr>
        </p:nvSpPr>
        <p:spPr>
          <a:noFill/>
        </p:spPr>
        <p:txBody>
          <a:bodyPr/>
          <a:lstStyle/>
          <a:p>
            <a:fld id="{5CBCE2E3-5DFD-42AC-9AAD-0A3DC70097F4}" type="slidenum">
              <a:rPr lang="en-US"/>
              <a:pPr/>
              <a:t>32</a:t>
            </a:fld>
            <a:endParaRPr lang="en-US"/>
          </a:p>
        </p:txBody>
      </p:sp>
      <p:sp>
        <p:nvSpPr>
          <p:cNvPr id="110595" name="Rectangle 2"/>
          <p:cNvSpPr>
            <a:spLocks noGrp="1" noChangeArrowheads="1"/>
          </p:cNvSpPr>
          <p:nvPr>
            <p:ph type="title"/>
          </p:nvPr>
        </p:nvSpPr>
        <p:spPr>
          <a:xfrm>
            <a:off x="357188" y="193675"/>
            <a:ext cx="8786812" cy="1020763"/>
          </a:xfrm>
          <a:noFill/>
        </p:spPr>
        <p:txBody>
          <a:bodyPr>
            <a:normAutofit fontScale="90000"/>
          </a:bodyPr>
          <a:lstStyle/>
          <a:p>
            <a:pPr eaLnBrk="1" hangingPunct="1"/>
            <a:r>
              <a:rPr lang="en-US" smtClean="0"/>
              <a:t>7.14  Passing Arguments: Pass-by-Value vs. Pass-by-Reference </a:t>
            </a:r>
          </a:p>
        </p:txBody>
      </p:sp>
      <p:sp>
        <p:nvSpPr>
          <p:cNvPr id="110596" name="Rectangle 3"/>
          <p:cNvSpPr>
            <a:spLocks noGrp="1" noChangeArrowheads="1"/>
          </p:cNvSpPr>
          <p:nvPr>
            <p:ph type="body" idx="1"/>
          </p:nvPr>
        </p:nvSpPr>
        <p:spPr>
          <a:xfrm>
            <a:off x="465138" y="1566863"/>
            <a:ext cx="8374062" cy="4148137"/>
          </a:xfrm>
          <a:noFill/>
        </p:spPr>
        <p:txBody>
          <a:bodyPr>
            <a:spAutoFit/>
          </a:bodyPr>
          <a:lstStyle/>
          <a:p>
            <a:pPr eaLnBrk="1" hangingPunct="1">
              <a:tabLst>
                <a:tab pos="228600" algn="l"/>
              </a:tabLst>
            </a:pPr>
            <a:r>
              <a:rPr lang="en-US" sz="2800" smtClean="0">
                <a:cs typeface="Times New Roman" pitchFamily="18" charset="0"/>
              </a:rPr>
              <a:t>Two ways to pass arguments to functions in many programming languages are </a:t>
            </a:r>
            <a:r>
              <a:rPr lang="en-US" sz="2800" b="1" smtClean="0">
                <a:solidFill>
                  <a:srgbClr val="4D99FF"/>
                </a:solidFill>
                <a:cs typeface="Times New Roman" pitchFamily="18" charset="0"/>
              </a:rPr>
              <a:t>pass-by-value </a:t>
            </a:r>
            <a:r>
              <a:rPr lang="en-US" sz="2800" smtClean="0">
                <a:cs typeface="Times New Roman" pitchFamily="18" charset="0"/>
              </a:rPr>
              <a:t>and</a:t>
            </a:r>
            <a:br>
              <a:rPr lang="en-US" sz="2800" smtClean="0">
                <a:cs typeface="Times New Roman" pitchFamily="18" charset="0"/>
              </a:rPr>
            </a:br>
            <a:r>
              <a:rPr lang="en-US" sz="2800" b="1" smtClean="0">
                <a:solidFill>
                  <a:srgbClr val="4D99FF"/>
                </a:solidFill>
                <a:cs typeface="Times New Roman" pitchFamily="18" charset="0"/>
              </a:rPr>
              <a:t>pass-by-reference</a:t>
            </a:r>
            <a:r>
              <a:rPr lang="en-US" sz="2800" smtClean="0">
                <a:cs typeface="Times New Roman" pitchFamily="18" charset="0"/>
              </a:rPr>
              <a:t>.</a:t>
            </a:r>
            <a:endParaRPr lang="en-US" sz="2800" smtClean="0">
              <a:ea typeface="Times New Roman" pitchFamily="18" charset="0"/>
              <a:cs typeface="Arial" charset="0"/>
            </a:endParaRPr>
          </a:p>
          <a:p>
            <a:pPr eaLnBrk="1" hangingPunct="1">
              <a:tabLst>
                <a:tab pos="228600" algn="l"/>
              </a:tabLst>
            </a:pPr>
            <a:r>
              <a:rPr lang="en-US" sz="2800" smtClean="0">
                <a:cs typeface="Times New Roman" pitchFamily="18" charset="0"/>
              </a:rPr>
              <a:t>When an argument is passed by value (the default in C#), a </a:t>
            </a:r>
            <a:r>
              <a:rPr lang="en-US" sz="2800" i="1" smtClean="0">
                <a:cs typeface="Times New Roman" pitchFamily="18" charset="0"/>
              </a:rPr>
              <a:t>copy</a:t>
            </a:r>
            <a:r>
              <a:rPr lang="en-US" sz="2800" smtClean="0">
                <a:cs typeface="Times New Roman" pitchFamily="18" charset="0"/>
              </a:rPr>
              <a:t> of its value is made and passed to the called function.</a:t>
            </a:r>
          </a:p>
          <a:p>
            <a:pPr eaLnBrk="1" hangingPunct="1">
              <a:tabLst>
                <a:tab pos="228600" algn="l"/>
              </a:tabLst>
            </a:pPr>
            <a:r>
              <a:rPr lang="en-US" sz="2800" smtClean="0">
                <a:cs typeface="Times New Roman" pitchFamily="18" charset="0"/>
              </a:rPr>
              <a:t>When an argument is passed by reference, the caller gives the method the ability to access and modify the caller’s original variable.</a:t>
            </a:r>
            <a:r>
              <a:rPr lang="en-US" sz="280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0"/>
          </p:nvPr>
        </p:nvSpPr>
        <p:spPr>
          <a:noFill/>
        </p:spPr>
        <p:txBody>
          <a:bodyPr/>
          <a:lstStyle/>
          <a:p>
            <a:fld id="{BD2FA5DF-5CC8-4F23-9A52-D61157102569}" type="slidenum">
              <a:rPr lang="en-US"/>
              <a:pPr/>
              <a:t>33</a:t>
            </a:fld>
            <a:endParaRPr lang="en-US"/>
          </a:p>
        </p:txBody>
      </p:sp>
      <p:sp>
        <p:nvSpPr>
          <p:cNvPr id="111619" name="Rectangle 2"/>
          <p:cNvSpPr>
            <a:spLocks noGrp="1" noChangeArrowheads="1"/>
          </p:cNvSpPr>
          <p:nvPr>
            <p:ph type="title"/>
          </p:nvPr>
        </p:nvSpPr>
        <p:spPr>
          <a:xfrm>
            <a:off x="357188" y="427038"/>
            <a:ext cx="8786812" cy="1020762"/>
          </a:xfrm>
          <a:noFill/>
        </p:spPr>
        <p:txBody>
          <a:bodyPr>
            <a:normAutofit fontScale="90000"/>
          </a:bodyPr>
          <a:lstStyle/>
          <a:p>
            <a:pPr eaLnBrk="1" hangingPunct="1"/>
            <a:r>
              <a:rPr lang="en-US" smtClean="0"/>
              <a:t>7.14  Passing Arguments: Pass-by-Value vs. Pass-by-Reference (Cont.) </a:t>
            </a:r>
          </a:p>
        </p:txBody>
      </p:sp>
      <p:sp>
        <p:nvSpPr>
          <p:cNvPr id="111620" name="Rectangle 3"/>
          <p:cNvSpPr>
            <a:spLocks noChangeArrowheads="1"/>
          </p:cNvSpPr>
          <p:nvPr/>
        </p:nvSpPr>
        <p:spPr bwMode="auto">
          <a:xfrm>
            <a:off x="457200" y="1905000"/>
            <a:ext cx="8229600" cy="3200400"/>
          </a:xfrm>
          <a:prstGeom prst="rect">
            <a:avLst/>
          </a:prstGeom>
          <a:noFill/>
          <a:ln w="9525" algn="ctr">
            <a:noFill/>
            <a:miter lim="800000"/>
            <a:headEnd/>
            <a:tailEnd/>
          </a:ln>
        </p:spPr>
        <p:txBody>
          <a:bodyPr anchor="ctr">
            <a:spAutoFit/>
          </a:bodyPr>
          <a:lstStyle/>
          <a:p>
            <a:pPr>
              <a:spcAft>
                <a:spcPct val="0"/>
              </a:spcAft>
              <a:buClrTx/>
              <a:tabLst>
                <a:tab pos="228600" algn="l"/>
              </a:tabLst>
            </a:pPr>
            <a:r>
              <a:rPr lang="en-US" sz="2800" b="1">
                <a:solidFill>
                  <a:srgbClr val="5AD9B3"/>
                </a:solidFill>
                <a:ea typeface="Times New Roman" pitchFamily="18" charset="0"/>
                <a:cs typeface="Arial" charset="0"/>
              </a:rPr>
              <a:t>Performance Tip 7.1</a:t>
            </a:r>
            <a:endParaRPr lang="en-US" sz="2800" b="1">
              <a:solidFill>
                <a:srgbClr val="FFFFFF"/>
              </a:solidFill>
              <a:latin typeface="Helvetica" pitchFamily="34" charset="0"/>
              <a:ea typeface="Times New Roman" pitchFamily="18" charset="0"/>
              <a:cs typeface="Helvetica" pitchFamily="34" charset="0"/>
            </a:endParaRPr>
          </a:p>
          <a:p>
            <a:pPr>
              <a:spcAft>
                <a:spcPct val="100000"/>
              </a:spcAft>
              <a:buClrTx/>
              <a:tabLst>
                <a:tab pos="228600" algn="l"/>
              </a:tabLst>
            </a:pPr>
            <a:r>
              <a:rPr lang="en-US" sz="2400" b="1">
                <a:solidFill>
                  <a:srgbClr val="000000"/>
                </a:solidFill>
                <a:latin typeface="Times New Roman" pitchFamily="18" charset="0"/>
                <a:ea typeface="Times New Roman" pitchFamily="18" charset="0"/>
                <a:cs typeface="Helvetica" pitchFamily="34" charset="0"/>
              </a:rPr>
              <a:t>Pass-by-reference is good for performance reasons, because</a:t>
            </a:r>
            <a:br>
              <a:rPr lang="en-US" sz="2400" b="1">
                <a:solidFill>
                  <a:srgbClr val="000000"/>
                </a:solidFill>
                <a:latin typeface="Times New Roman" pitchFamily="18" charset="0"/>
                <a:ea typeface="Times New Roman" pitchFamily="18" charset="0"/>
                <a:cs typeface="Helvetica" pitchFamily="34" charset="0"/>
              </a:rPr>
            </a:br>
            <a:r>
              <a:rPr lang="en-US" sz="2400" b="1">
                <a:solidFill>
                  <a:srgbClr val="000000"/>
                </a:solidFill>
                <a:latin typeface="Times New Roman" pitchFamily="18" charset="0"/>
                <a:ea typeface="Times New Roman" pitchFamily="18" charset="0"/>
                <a:cs typeface="Helvetica" pitchFamily="34" charset="0"/>
              </a:rPr>
              <a:t>it can eliminate the pass-by-value overhead of copying large amounts of data. </a:t>
            </a:r>
            <a:endParaRPr lang="en-US" sz="2400" b="1">
              <a:solidFill>
                <a:srgbClr val="5AD9B3"/>
              </a:solidFill>
              <a:latin typeface="Times New Roman" pitchFamily="18" charset="0"/>
              <a:ea typeface="Times New Roman" pitchFamily="18" charset="0"/>
              <a:cs typeface="Arial" charset="0"/>
            </a:endParaRPr>
          </a:p>
          <a:p>
            <a:pPr>
              <a:spcAft>
                <a:spcPct val="0"/>
              </a:spcAft>
              <a:buClrTx/>
              <a:tabLst>
                <a:tab pos="228600" algn="l"/>
              </a:tabLst>
            </a:pPr>
            <a:r>
              <a:rPr lang="en-US" sz="2800" b="1">
                <a:solidFill>
                  <a:srgbClr val="5AD9B3"/>
                </a:solidFill>
                <a:ea typeface="Times New Roman" pitchFamily="18" charset="0"/>
                <a:cs typeface="Arial" charset="0"/>
              </a:rPr>
              <a:t>Software Engineering Observation 7.5</a:t>
            </a:r>
            <a:endParaRPr lang="en-US" sz="2800" b="1">
              <a:solidFill>
                <a:srgbClr val="FFFFFF"/>
              </a:solidFill>
              <a:latin typeface="Helvetica" pitchFamily="34" charset="0"/>
              <a:ea typeface="Times New Roman" pitchFamily="18" charset="0"/>
              <a:cs typeface="Helvetica" pitchFamily="34" charset="0"/>
            </a:endParaRPr>
          </a:p>
          <a:p>
            <a:pPr>
              <a:spcAft>
                <a:spcPct val="0"/>
              </a:spcAft>
              <a:buClrTx/>
              <a:tabLst>
                <a:tab pos="228600" algn="l"/>
              </a:tabLst>
            </a:pPr>
            <a:r>
              <a:rPr lang="en-US" sz="2600" b="1">
                <a:solidFill>
                  <a:srgbClr val="000000"/>
                </a:solidFill>
                <a:latin typeface="Times New Roman" pitchFamily="18" charset="0"/>
                <a:ea typeface="Times New Roman" pitchFamily="18" charset="0"/>
                <a:cs typeface="Helvetica" pitchFamily="34" charset="0"/>
              </a:rPr>
              <a:t>Pass-by-reference can weaken security, because the called function can corrupt the caller’s data.</a:t>
            </a:r>
            <a:r>
              <a:rPr lang="en-US" sz="2600" b="1">
                <a:solidFill>
                  <a:srgbClr val="5AD9B3"/>
                </a:solidFill>
                <a:latin typeface="Times New Roman" pitchFamily="18" charset="0"/>
                <a:ea typeface="Times New Roman" pitchFamily="18" charset="0"/>
                <a:cs typeface="Arial"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p:cNvSpPr>
            <a:spLocks noGrp="1"/>
          </p:cNvSpPr>
          <p:nvPr>
            <p:ph type="sldNum" sz="quarter" idx="10"/>
          </p:nvPr>
        </p:nvSpPr>
        <p:spPr>
          <a:noFill/>
        </p:spPr>
        <p:txBody>
          <a:bodyPr/>
          <a:lstStyle/>
          <a:p>
            <a:fld id="{C4A1451E-6758-42F6-B5F6-C908EAB1DAB5}" type="slidenum">
              <a:rPr lang="en-US"/>
              <a:pPr/>
              <a:t>34</a:t>
            </a:fld>
            <a:endParaRPr lang="en-US"/>
          </a:p>
        </p:txBody>
      </p:sp>
      <p:sp>
        <p:nvSpPr>
          <p:cNvPr id="112643" name="Rectangle 2"/>
          <p:cNvSpPr>
            <a:spLocks noGrp="1" noChangeArrowheads="1"/>
          </p:cNvSpPr>
          <p:nvPr>
            <p:ph type="title"/>
          </p:nvPr>
        </p:nvSpPr>
        <p:spPr>
          <a:xfrm>
            <a:off x="357188" y="427038"/>
            <a:ext cx="8786812" cy="1020762"/>
          </a:xfrm>
          <a:noFill/>
        </p:spPr>
        <p:txBody>
          <a:bodyPr>
            <a:normAutofit fontScale="90000"/>
          </a:bodyPr>
          <a:lstStyle/>
          <a:p>
            <a:pPr eaLnBrk="1" hangingPunct="1"/>
            <a:r>
              <a:rPr lang="en-US" smtClean="0"/>
              <a:t>7.14  Passing Arguments: Pass-by-Value vs. Pass-by-Reference (Cont.) </a:t>
            </a:r>
          </a:p>
        </p:txBody>
      </p:sp>
      <p:sp>
        <p:nvSpPr>
          <p:cNvPr id="112644" name="Rectangle 3"/>
          <p:cNvSpPr>
            <a:spLocks noGrp="1" noChangeArrowheads="1"/>
          </p:cNvSpPr>
          <p:nvPr>
            <p:ph type="body" idx="1"/>
          </p:nvPr>
        </p:nvSpPr>
        <p:spPr>
          <a:xfrm>
            <a:off x="465138" y="1765300"/>
            <a:ext cx="8374062" cy="3721100"/>
          </a:xfrm>
          <a:noFill/>
        </p:spPr>
        <p:txBody>
          <a:bodyPr>
            <a:spAutoFit/>
          </a:bodyPr>
          <a:lstStyle/>
          <a:p>
            <a:pPr eaLnBrk="1" hangingPunct="1">
              <a:tabLst>
                <a:tab pos="228600" algn="l"/>
              </a:tabLst>
            </a:pPr>
            <a:r>
              <a:rPr lang="en-US" sz="2800" smtClean="0">
                <a:cs typeface="Times New Roman" pitchFamily="18" charset="0"/>
              </a:rPr>
              <a:t>To pass an object by reference into a method, simply provide as an argument in the method call the variable that refers to the object.</a:t>
            </a:r>
            <a:endParaRPr lang="en-US" sz="2800" smtClean="0">
              <a:ea typeface="Times New Roman" pitchFamily="18" charset="0"/>
              <a:cs typeface="Arial" charset="0"/>
            </a:endParaRPr>
          </a:p>
          <a:p>
            <a:pPr eaLnBrk="1" hangingPunct="1">
              <a:tabLst>
                <a:tab pos="228600" algn="l"/>
              </a:tabLst>
            </a:pPr>
            <a:r>
              <a:rPr lang="en-US" sz="2800" smtClean="0">
                <a:cs typeface="Times New Roman" pitchFamily="18" charset="0"/>
              </a:rPr>
              <a:t>In the method body, the parameter will refer to the original object in memory, so the called method can access the original object directly.</a:t>
            </a:r>
          </a:p>
          <a:p>
            <a:pPr eaLnBrk="1" hangingPunct="1">
              <a:tabLst>
                <a:tab pos="228600" algn="l"/>
              </a:tabLst>
            </a:pPr>
            <a:r>
              <a:rPr lang="en-US" sz="2800" smtClean="0">
                <a:cs typeface="Times New Roman" pitchFamily="18" charset="0"/>
              </a:rPr>
              <a:t>Passing a value-type variable to a method passes a copy of the value.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3"/>
          <p:cNvSpPr>
            <a:spLocks noGrp="1"/>
          </p:cNvSpPr>
          <p:nvPr>
            <p:ph type="sldNum" sz="quarter" idx="10"/>
          </p:nvPr>
        </p:nvSpPr>
        <p:spPr>
          <a:noFill/>
        </p:spPr>
        <p:txBody>
          <a:bodyPr/>
          <a:lstStyle/>
          <a:p>
            <a:fld id="{05FC9EBD-F958-45C1-A08A-9C98366C9E1F}" type="slidenum">
              <a:rPr lang="en-US"/>
              <a:pPr/>
              <a:t>35</a:t>
            </a:fld>
            <a:endParaRPr lang="en-US"/>
          </a:p>
        </p:txBody>
      </p:sp>
      <p:sp>
        <p:nvSpPr>
          <p:cNvPr id="113667" name="Rectangle 2"/>
          <p:cNvSpPr>
            <a:spLocks noGrp="1" noChangeArrowheads="1"/>
          </p:cNvSpPr>
          <p:nvPr>
            <p:ph type="title"/>
          </p:nvPr>
        </p:nvSpPr>
        <p:spPr>
          <a:xfrm>
            <a:off x="357188" y="427038"/>
            <a:ext cx="8786812" cy="1020762"/>
          </a:xfrm>
          <a:noFill/>
        </p:spPr>
        <p:txBody>
          <a:bodyPr>
            <a:normAutofit fontScale="90000"/>
          </a:bodyPr>
          <a:lstStyle/>
          <a:p>
            <a:pPr eaLnBrk="1" hangingPunct="1"/>
            <a:r>
              <a:rPr lang="en-US" smtClean="0"/>
              <a:t>7.14  Passing Arguments: Pass-by-Value vs. Pass-by-Reference (Cont.) </a:t>
            </a:r>
          </a:p>
        </p:txBody>
      </p:sp>
      <p:sp>
        <p:nvSpPr>
          <p:cNvPr id="113668" name="Rectangle 3"/>
          <p:cNvSpPr>
            <a:spLocks noGrp="1" noChangeArrowheads="1"/>
          </p:cNvSpPr>
          <p:nvPr>
            <p:ph type="body" idx="1"/>
          </p:nvPr>
        </p:nvSpPr>
        <p:spPr>
          <a:xfrm>
            <a:off x="465138" y="1758950"/>
            <a:ext cx="8374062" cy="3956050"/>
          </a:xfrm>
          <a:noFill/>
        </p:spPr>
        <p:txBody>
          <a:bodyPr>
            <a:spAutoFit/>
          </a:bodyPr>
          <a:lstStyle/>
          <a:p>
            <a:pPr eaLnBrk="1" hangingPunct="1">
              <a:tabLst>
                <a:tab pos="228600" algn="l"/>
              </a:tabLst>
            </a:pPr>
            <a:r>
              <a:rPr lang="en-US" sz="2800" smtClean="0">
                <a:cs typeface="Times New Roman" pitchFamily="18" charset="0"/>
              </a:rPr>
              <a:t>Passing a reference-type variable passes the method a copy of the actual reference that refers to the object.</a:t>
            </a:r>
          </a:p>
          <a:p>
            <a:pPr lvl="1" eaLnBrk="1" hangingPunct="1">
              <a:tabLst>
                <a:tab pos="228600" algn="l"/>
              </a:tabLst>
            </a:pPr>
            <a:r>
              <a:rPr lang="en-US" smtClean="0">
                <a:cs typeface="Times New Roman" pitchFamily="18" charset="0"/>
              </a:rPr>
              <a:t>The reference itself is passed by value, but the method can still use the reference it receives to modify the original object in memory.</a:t>
            </a:r>
            <a:endParaRPr lang="en-US" smtClean="0">
              <a:ea typeface="Times New Roman" pitchFamily="18" charset="0"/>
              <a:cs typeface="Arial" charset="0"/>
            </a:endParaRPr>
          </a:p>
          <a:p>
            <a:pPr eaLnBrk="1" hangingPunct="1">
              <a:tabLst>
                <a:tab pos="228600" algn="l"/>
              </a:tabLst>
            </a:pPr>
            <a:r>
              <a:rPr lang="en-US" sz="2800" smtClean="0">
                <a:cs typeface="Times New Roman" pitchFamily="18" charset="0"/>
              </a:rPr>
              <a:t>A </a:t>
            </a:r>
            <a:r>
              <a:rPr lang="en-US" sz="2800" smtClean="0">
                <a:latin typeface="Lucida Console" pitchFamily="49" charset="0"/>
                <a:cs typeface="Times New Roman" pitchFamily="18" charset="0"/>
              </a:rPr>
              <a:t>return</a:t>
            </a:r>
            <a:r>
              <a:rPr lang="en-US" sz="2800" smtClean="0">
                <a:cs typeface="Times New Roman" pitchFamily="18" charset="0"/>
              </a:rPr>
              <a:t> statement returns a copy of the value stored in a value-type variable or a copy of the reference stored in a reference-type variable.</a:t>
            </a:r>
          </a:p>
          <a:p>
            <a:pPr eaLnBrk="1" hangingPunct="1">
              <a:tabLst>
                <a:tab pos="228600" algn="l"/>
              </a:tabLst>
            </a:pPr>
            <a:r>
              <a:rPr lang="en-US" sz="2800" smtClean="0">
                <a:cs typeface="Times New Roman" pitchFamily="18" charset="0"/>
              </a:rPr>
              <a:t>In effect, objects are always passed by reference.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3"/>
          <p:cNvSpPr>
            <a:spLocks noGrp="1"/>
          </p:cNvSpPr>
          <p:nvPr>
            <p:ph type="sldNum" sz="quarter" idx="10"/>
          </p:nvPr>
        </p:nvSpPr>
        <p:spPr>
          <a:noFill/>
        </p:spPr>
        <p:txBody>
          <a:bodyPr/>
          <a:lstStyle/>
          <a:p>
            <a:fld id="{D04F69F1-05A0-46A5-A732-53A1527F2E38}" type="slidenum">
              <a:rPr lang="en-US"/>
              <a:pPr/>
              <a:t>36</a:t>
            </a:fld>
            <a:endParaRPr lang="en-US"/>
          </a:p>
        </p:txBody>
      </p:sp>
      <p:sp>
        <p:nvSpPr>
          <p:cNvPr id="114691" name="Rectangle 2"/>
          <p:cNvSpPr>
            <a:spLocks noGrp="1" noChangeArrowheads="1"/>
          </p:cNvSpPr>
          <p:nvPr>
            <p:ph type="title"/>
          </p:nvPr>
        </p:nvSpPr>
        <p:spPr>
          <a:xfrm>
            <a:off x="357188" y="427038"/>
            <a:ext cx="8786812" cy="1020762"/>
          </a:xfrm>
          <a:noFill/>
        </p:spPr>
        <p:txBody>
          <a:bodyPr>
            <a:normAutofit fontScale="90000"/>
          </a:bodyPr>
          <a:lstStyle/>
          <a:p>
            <a:pPr eaLnBrk="1" hangingPunct="1"/>
            <a:r>
              <a:rPr lang="en-US" smtClean="0"/>
              <a:t>7.14  Passing Arguments: Pass-by-Value vs. Pass-by-Reference (Cont.) </a:t>
            </a:r>
          </a:p>
        </p:txBody>
      </p:sp>
      <p:sp>
        <p:nvSpPr>
          <p:cNvPr id="114692" name="Rectangle 3"/>
          <p:cNvSpPr>
            <a:spLocks noGrp="1" noChangeArrowheads="1"/>
          </p:cNvSpPr>
          <p:nvPr>
            <p:ph type="body" idx="1"/>
          </p:nvPr>
        </p:nvSpPr>
        <p:spPr>
          <a:xfrm>
            <a:off x="465138" y="1736725"/>
            <a:ext cx="8374062" cy="4359275"/>
          </a:xfrm>
          <a:noFill/>
        </p:spPr>
        <p:txBody>
          <a:bodyPr>
            <a:spAutoFit/>
          </a:bodyPr>
          <a:lstStyle/>
          <a:p>
            <a:pPr eaLnBrk="1" hangingPunct="1">
              <a:lnSpc>
                <a:spcPct val="90000"/>
              </a:lnSpc>
              <a:tabLst>
                <a:tab pos="228600" algn="l"/>
              </a:tabLst>
            </a:pPr>
            <a:r>
              <a:rPr lang="en-US" sz="2800" smtClean="0">
                <a:ea typeface="Times New Roman" pitchFamily="18" charset="0"/>
                <a:cs typeface="Arial" charset="0"/>
              </a:rPr>
              <a:t>Applying the </a:t>
            </a:r>
            <a:r>
              <a:rPr lang="en-US" sz="2800" b="1" smtClean="0">
                <a:solidFill>
                  <a:srgbClr val="4D99FF"/>
                </a:solidFill>
                <a:latin typeface="Lucida Console" pitchFamily="49" charset="0"/>
                <a:ea typeface="Times New Roman" pitchFamily="18" charset="0"/>
                <a:cs typeface="Arial" charset="0"/>
              </a:rPr>
              <a:t>ref</a:t>
            </a:r>
            <a:r>
              <a:rPr lang="en-US" sz="2800" smtClean="0">
                <a:ea typeface="Times New Roman" pitchFamily="18" charset="0"/>
                <a:cs typeface="Arial" charset="0"/>
              </a:rPr>
              <a:t> keyword to a parameter declaration allows you to pass a variable to a method by reference</a:t>
            </a:r>
          </a:p>
          <a:p>
            <a:pPr eaLnBrk="1" hangingPunct="1">
              <a:lnSpc>
                <a:spcPct val="90000"/>
              </a:lnSpc>
              <a:tabLst>
                <a:tab pos="228600" algn="l"/>
              </a:tabLst>
            </a:pPr>
            <a:r>
              <a:rPr lang="en-US" sz="2800" smtClean="0">
                <a:ea typeface="Times New Roman" pitchFamily="18" charset="0"/>
                <a:cs typeface="Arial" charset="0"/>
              </a:rPr>
              <a:t>The </a:t>
            </a:r>
            <a:r>
              <a:rPr lang="en-US" sz="2800" smtClean="0">
                <a:latin typeface="Lucida Console" pitchFamily="49" charset="0"/>
                <a:ea typeface="Times New Roman" pitchFamily="18" charset="0"/>
                <a:cs typeface="Lucida Console" pitchFamily="49" charset="0"/>
              </a:rPr>
              <a:t>ref</a:t>
            </a:r>
            <a:r>
              <a:rPr lang="en-US" sz="2800" smtClean="0">
                <a:ea typeface="Times New Roman" pitchFamily="18" charset="0"/>
                <a:cs typeface="Arial" charset="0"/>
              </a:rPr>
              <a:t> keyword is used for variables that already have been initialized in the calling method.</a:t>
            </a:r>
          </a:p>
          <a:p>
            <a:pPr eaLnBrk="1" hangingPunct="1">
              <a:lnSpc>
                <a:spcPct val="90000"/>
              </a:lnSpc>
              <a:tabLst>
                <a:tab pos="228600" algn="l"/>
              </a:tabLst>
            </a:pPr>
            <a:r>
              <a:rPr lang="en-US" sz="2800" smtClean="0">
                <a:ea typeface="Times New Roman" pitchFamily="18" charset="0"/>
                <a:cs typeface="Arial" charset="0"/>
              </a:rPr>
              <a:t>Preceding a parameter with keyword </a:t>
            </a:r>
            <a:r>
              <a:rPr lang="en-US" sz="2800" b="1" smtClean="0">
                <a:solidFill>
                  <a:srgbClr val="4D99FF"/>
                </a:solidFill>
                <a:latin typeface="Lucida Console" pitchFamily="49" charset="0"/>
                <a:ea typeface="Times New Roman" pitchFamily="18" charset="0"/>
                <a:cs typeface="Arial" charset="0"/>
              </a:rPr>
              <a:t>out</a:t>
            </a:r>
            <a:r>
              <a:rPr lang="en-US" sz="2800" smtClean="0">
                <a:ea typeface="Times New Roman" pitchFamily="18" charset="0"/>
                <a:cs typeface="Arial" charset="0"/>
              </a:rPr>
              <a:t> creates an </a:t>
            </a:r>
            <a:r>
              <a:rPr lang="en-US" sz="2800" b="1" smtClean="0">
                <a:solidFill>
                  <a:srgbClr val="4D99FF"/>
                </a:solidFill>
                <a:ea typeface="Times New Roman" pitchFamily="18" charset="0"/>
                <a:cs typeface="Arial" charset="0"/>
              </a:rPr>
              <a:t>output parameter</a:t>
            </a:r>
            <a:r>
              <a:rPr lang="en-US" sz="2800" smtClean="0">
                <a:ea typeface="Times New Roman" pitchFamily="18" charset="0"/>
                <a:cs typeface="Arial" charset="0"/>
              </a:rPr>
              <a:t>.</a:t>
            </a:r>
          </a:p>
          <a:p>
            <a:pPr eaLnBrk="1" hangingPunct="1">
              <a:lnSpc>
                <a:spcPct val="90000"/>
              </a:lnSpc>
              <a:tabLst>
                <a:tab pos="228600" algn="l"/>
              </a:tabLst>
            </a:pPr>
            <a:r>
              <a:rPr lang="en-US" sz="2800" smtClean="0">
                <a:ea typeface="Times New Roman" pitchFamily="18" charset="0"/>
                <a:cs typeface="Arial" charset="0"/>
              </a:rPr>
              <a:t>This indicates to the compiler that the argument will be passed by reference and that the called method will assign a value to it.</a:t>
            </a:r>
          </a:p>
          <a:p>
            <a:pPr eaLnBrk="1" hangingPunct="1">
              <a:lnSpc>
                <a:spcPct val="90000"/>
              </a:lnSpc>
              <a:tabLst>
                <a:tab pos="228600" algn="l"/>
              </a:tabLst>
            </a:pPr>
            <a:r>
              <a:rPr lang="en-US" sz="2800" smtClean="0">
                <a:ea typeface="Times New Roman" pitchFamily="18" charset="0"/>
                <a:cs typeface="Arial" charset="0"/>
              </a:rPr>
              <a:t>A method can return multiple output parameters.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1"/>
          <p:cNvSpPr>
            <a:spLocks noGrp="1"/>
          </p:cNvSpPr>
          <p:nvPr>
            <p:ph type="sldNum" sz="quarter" idx="10"/>
          </p:nvPr>
        </p:nvSpPr>
        <p:spPr>
          <a:noFill/>
        </p:spPr>
        <p:txBody>
          <a:bodyPr/>
          <a:lstStyle/>
          <a:p>
            <a:fld id="{1540F042-C627-4091-BB17-661057A229D0}" type="slidenum">
              <a:rPr lang="en-US"/>
              <a:pPr/>
              <a:t>37</a:t>
            </a:fld>
            <a:endParaRPr lang="en-US"/>
          </a:p>
        </p:txBody>
      </p:sp>
      <p:graphicFrame>
        <p:nvGraphicFramePr>
          <p:cNvPr id="36866" name="Object 2"/>
          <p:cNvGraphicFramePr>
            <a:graphicFrameLocks/>
          </p:cNvGraphicFramePr>
          <p:nvPr/>
        </p:nvGraphicFramePr>
        <p:xfrm>
          <a:off x="457200" y="2371725"/>
          <a:ext cx="6710363" cy="2276475"/>
        </p:xfrm>
        <a:graphic>
          <a:graphicData uri="http://schemas.openxmlformats.org/presentationml/2006/ole">
            <p:oleObj spid="_x0000_s25602" name="Document" r:id="rId4" imgW="7056048" imgH="2279100" progId="Word.Document.8">
              <p:embed/>
            </p:oleObj>
          </a:graphicData>
        </a:graphic>
      </p:graphicFrame>
      <p:sp>
        <p:nvSpPr>
          <p:cNvPr id="36868" name="Rectangle 3"/>
          <p:cNvSpPr>
            <a:spLocks noChangeArrowheads="1"/>
          </p:cNvSpPr>
          <p:nvPr/>
        </p:nvSpPr>
        <p:spPr bwMode="auto">
          <a:xfrm>
            <a:off x="7086600" y="152400"/>
            <a:ext cx="1874838"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36869" name="Rectangle 4"/>
          <p:cNvSpPr>
            <a:spLocks noChangeArrowheads="1"/>
          </p:cNvSpPr>
          <p:nvPr/>
        </p:nvSpPr>
        <p:spPr bwMode="auto">
          <a:xfrm>
            <a:off x="7162800" y="1166813"/>
            <a:ext cx="1787525"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rPr>
              <a:t>ReferenceAndOutputParameters.cs </a:t>
            </a:r>
          </a:p>
          <a:p>
            <a:pPr>
              <a:spcAft>
                <a:spcPts val="1600"/>
              </a:spcAft>
              <a:buClrTx/>
            </a:pPr>
            <a:r>
              <a:rPr lang="en-US" sz="1400">
                <a:solidFill>
                  <a:schemeClr val="tx1"/>
                </a:solidFill>
                <a:latin typeface="Times New Roman" pitchFamily="18" charset="0"/>
              </a:rPr>
              <a:t>( 1 of 4 )</a:t>
            </a:r>
            <a:endParaRPr lang="en-GB" sz="1400">
              <a:solidFill>
                <a:schemeClr val="tx1"/>
              </a:solidFill>
              <a:latin typeface="Times New Roman" pitchFamily="18" charset="0"/>
            </a:endParaRPr>
          </a:p>
        </p:txBody>
      </p:sp>
      <p:sp>
        <p:nvSpPr>
          <p:cNvPr id="36870" name="Rectangle 5"/>
          <p:cNvSpPr>
            <a:spLocks noChangeArrowheads="1"/>
          </p:cNvSpPr>
          <p:nvPr/>
        </p:nvSpPr>
        <p:spPr bwMode="auto">
          <a:xfrm>
            <a:off x="371475" y="533400"/>
            <a:ext cx="6705600" cy="1187450"/>
          </a:xfrm>
          <a:prstGeom prst="rect">
            <a:avLst/>
          </a:prstGeom>
          <a:noFill/>
          <a:ln w="9525" algn="ctr">
            <a:noFill/>
            <a:miter lim="800000"/>
            <a:headEnd/>
            <a:tailEnd/>
          </a:ln>
        </p:spPr>
        <p:txBody>
          <a:bodyPr>
            <a:spAutoFit/>
          </a:bodyPr>
          <a:lstStyle/>
          <a:p>
            <a:pPr marL="228600" indent="-228600">
              <a:buFont typeface="Times New Roman" pitchFamily="18" charset="0"/>
              <a:buChar char="•"/>
            </a:pPr>
            <a:r>
              <a:rPr lang="en-US" sz="2400">
                <a:solidFill>
                  <a:srgbClr val="000000"/>
                </a:solidFill>
                <a:latin typeface="Times New Roman" pitchFamily="18" charset="0"/>
              </a:rPr>
              <a:t>Class </a:t>
            </a:r>
            <a:r>
              <a:rPr lang="en-US" sz="2400">
                <a:solidFill>
                  <a:srgbClr val="000000"/>
                </a:solidFill>
                <a:latin typeface="Lucida Console" pitchFamily="49" charset="0"/>
                <a:ea typeface="Times New Roman" pitchFamily="18" charset="0"/>
                <a:cs typeface="Lucida Console" pitchFamily="49" charset="0"/>
              </a:rPr>
              <a:t>ReferenceAndOutputParameters</a:t>
            </a:r>
            <a:r>
              <a:rPr lang="en-US" sz="2400">
                <a:solidFill>
                  <a:srgbClr val="000000"/>
                </a:solidFill>
                <a:latin typeface="Times New Roman" pitchFamily="18" charset="0"/>
              </a:rPr>
              <a:t> (Fig. 7.18) contains three methods that calculate the square of an integer.</a:t>
            </a:r>
          </a:p>
        </p:txBody>
      </p:sp>
      <p:sp>
        <p:nvSpPr>
          <p:cNvPr id="36871" name="Rectangle 6"/>
          <p:cNvSpPr>
            <a:spLocks noChangeArrowheads="1"/>
          </p:cNvSpPr>
          <p:nvPr/>
        </p:nvSpPr>
        <p:spPr bwMode="auto">
          <a:xfrm>
            <a:off x="1533525" y="4651375"/>
            <a:ext cx="6067425" cy="336550"/>
          </a:xfrm>
          <a:prstGeom prst="rect">
            <a:avLst/>
          </a:prstGeom>
          <a:noFill/>
          <a:ln w="9525" algn="ctr">
            <a:noFill/>
            <a:miter lim="800000"/>
            <a:headEnd/>
            <a:tailEnd/>
          </a:ln>
        </p:spPr>
        <p:txBody>
          <a:bodyPr wrap="none">
            <a:spAutoFit/>
          </a:bodyPr>
          <a:lstStyle/>
          <a:p>
            <a:pPr marL="228600" indent="-228600" algn="ctr">
              <a:spcAft>
                <a:spcPct val="0"/>
              </a:spcAft>
            </a:pPr>
            <a:r>
              <a:rPr lang="en-US" b="1">
                <a:solidFill>
                  <a:srgbClr val="4D99FF"/>
                </a:solidFill>
              </a:rPr>
              <a:t>Fig. 7.18</a:t>
            </a:r>
            <a:r>
              <a:rPr lang="en-US" sz="1400">
                <a:solidFill>
                  <a:srgbClr val="000000"/>
                </a:solidFill>
              </a:rPr>
              <a:t> | </a:t>
            </a:r>
            <a:r>
              <a:rPr lang="en-US">
                <a:solidFill>
                  <a:srgbClr val="000000"/>
                </a:solidFill>
                <a:ea typeface="Times New Roman" pitchFamily="18" charset="0"/>
                <a:cs typeface="Lucida Console" pitchFamily="49" charset="0"/>
              </a:rPr>
              <a:t>Reference, output and value parameters. (Part 1 of 4.)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1"/>
          <p:cNvSpPr>
            <a:spLocks noGrp="1"/>
          </p:cNvSpPr>
          <p:nvPr>
            <p:ph type="sldNum" sz="quarter" idx="10"/>
          </p:nvPr>
        </p:nvSpPr>
        <p:spPr>
          <a:noFill/>
        </p:spPr>
        <p:txBody>
          <a:bodyPr/>
          <a:lstStyle/>
          <a:p>
            <a:fld id="{8C65E311-E746-4B34-A895-0D6893135260}" type="slidenum">
              <a:rPr lang="en-US"/>
              <a:pPr/>
              <a:t>38</a:t>
            </a:fld>
            <a:endParaRPr lang="en-US"/>
          </a:p>
        </p:txBody>
      </p:sp>
      <p:graphicFrame>
        <p:nvGraphicFramePr>
          <p:cNvPr id="37890" name="Object 2"/>
          <p:cNvGraphicFramePr>
            <a:graphicFrameLocks/>
          </p:cNvGraphicFramePr>
          <p:nvPr/>
        </p:nvGraphicFramePr>
        <p:xfrm>
          <a:off x="461963" y="1976438"/>
          <a:ext cx="6710362" cy="2906712"/>
        </p:xfrm>
        <a:graphic>
          <a:graphicData uri="http://schemas.openxmlformats.org/presentationml/2006/ole">
            <p:oleObj spid="_x0000_s26626" name="Document" r:id="rId4" imgW="7056048" imgH="2911283" progId="Word.Document.8">
              <p:embed/>
            </p:oleObj>
          </a:graphicData>
        </a:graphic>
      </p:graphicFrame>
      <p:sp>
        <p:nvSpPr>
          <p:cNvPr id="37892" name="Rectangle 3"/>
          <p:cNvSpPr>
            <a:spLocks noChangeArrowheads="1"/>
          </p:cNvSpPr>
          <p:nvPr/>
        </p:nvSpPr>
        <p:spPr bwMode="auto">
          <a:xfrm>
            <a:off x="7086600" y="152400"/>
            <a:ext cx="1874838"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37893" name="Rectangle 4"/>
          <p:cNvSpPr>
            <a:spLocks noChangeArrowheads="1"/>
          </p:cNvSpPr>
          <p:nvPr/>
        </p:nvSpPr>
        <p:spPr bwMode="auto">
          <a:xfrm>
            <a:off x="7162800" y="1166813"/>
            <a:ext cx="1787525"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rPr>
              <a:t>ReferenceAndOutputParameters.cs </a:t>
            </a:r>
          </a:p>
          <a:p>
            <a:pPr>
              <a:spcAft>
                <a:spcPts val="1600"/>
              </a:spcAft>
              <a:buClrTx/>
            </a:pPr>
            <a:r>
              <a:rPr lang="en-US" sz="1400">
                <a:solidFill>
                  <a:schemeClr val="tx1"/>
                </a:solidFill>
                <a:latin typeface="Times New Roman" pitchFamily="18" charset="0"/>
              </a:rPr>
              <a:t>( 2 of 4 )</a:t>
            </a:r>
            <a:endParaRPr lang="en-GB" sz="1400">
              <a:solidFill>
                <a:schemeClr val="tx1"/>
              </a:solidFill>
              <a:latin typeface="Times New Roman" pitchFamily="18" charset="0"/>
            </a:endParaRPr>
          </a:p>
        </p:txBody>
      </p:sp>
      <p:sp>
        <p:nvSpPr>
          <p:cNvPr id="37894" name="Rectangle 5"/>
          <p:cNvSpPr>
            <a:spLocks noChangeArrowheads="1"/>
          </p:cNvSpPr>
          <p:nvPr/>
        </p:nvSpPr>
        <p:spPr bwMode="auto">
          <a:xfrm>
            <a:off x="1533525" y="4889500"/>
            <a:ext cx="6067425" cy="336550"/>
          </a:xfrm>
          <a:prstGeom prst="rect">
            <a:avLst/>
          </a:prstGeom>
          <a:noFill/>
          <a:ln w="9525" algn="ctr">
            <a:noFill/>
            <a:miter lim="800000"/>
            <a:headEnd/>
            <a:tailEnd/>
          </a:ln>
        </p:spPr>
        <p:txBody>
          <a:bodyPr wrap="none">
            <a:spAutoFit/>
          </a:bodyPr>
          <a:lstStyle/>
          <a:p>
            <a:pPr marL="228600" indent="-228600" algn="ctr">
              <a:spcAft>
                <a:spcPct val="0"/>
              </a:spcAft>
            </a:pPr>
            <a:r>
              <a:rPr lang="en-US" b="1">
                <a:solidFill>
                  <a:srgbClr val="4D99FF"/>
                </a:solidFill>
              </a:rPr>
              <a:t>Fig. 7.18</a:t>
            </a:r>
            <a:r>
              <a:rPr lang="en-US" sz="1400">
                <a:solidFill>
                  <a:srgbClr val="000000"/>
                </a:solidFill>
              </a:rPr>
              <a:t> | </a:t>
            </a:r>
            <a:r>
              <a:rPr lang="en-US">
                <a:solidFill>
                  <a:srgbClr val="000000"/>
                </a:solidFill>
                <a:ea typeface="Times New Roman" pitchFamily="18" charset="0"/>
                <a:cs typeface="Lucida Console" pitchFamily="49" charset="0"/>
              </a:rPr>
              <a:t>Reference, output and value parameters. (Part 2 of 4.) </a:t>
            </a:r>
          </a:p>
        </p:txBody>
      </p:sp>
      <p:sp>
        <p:nvSpPr>
          <p:cNvPr id="37895" name="Line 6"/>
          <p:cNvSpPr>
            <a:spLocks noChangeShapeType="1"/>
          </p:cNvSpPr>
          <p:nvPr/>
        </p:nvSpPr>
        <p:spPr bwMode="auto">
          <a:xfrm>
            <a:off x="5029200" y="3462338"/>
            <a:ext cx="0" cy="361950"/>
          </a:xfrm>
          <a:prstGeom prst="line">
            <a:avLst/>
          </a:prstGeom>
          <a:noFill/>
          <a:ln w="6350">
            <a:solidFill>
              <a:schemeClr val="tx1"/>
            </a:solidFill>
            <a:round/>
            <a:headEnd/>
            <a:tailEnd/>
          </a:ln>
        </p:spPr>
        <p:txBody>
          <a:bodyPr anchor="ctr">
            <a:spAutoFit/>
          </a:bodyPr>
          <a:lstStyle/>
          <a:p>
            <a:endParaRPr lang="en-US"/>
          </a:p>
        </p:txBody>
      </p:sp>
      <p:sp>
        <p:nvSpPr>
          <p:cNvPr id="37896" name="Line 7"/>
          <p:cNvSpPr>
            <a:spLocks noChangeShapeType="1"/>
          </p:cNvSpPr>
          <p:nvPr/>
        </p:nvSpPr>
        <p:spPr bwMode="auto">
          <a:xfrm>
            <a:off x="4724400" y="3462338"/>
            <a:ext cx="304800" cy="0"/>
          </a:xfrm>
          <a:prstGeom prst="line">
            <a:avLst/>
          </a:prstGeom>
          <a:noFill/>
          <a:ln w="6350">
            <a:solidFill>
              <a:schemeClr val="tx1"/>
            </a:solidFill>
            <a:round/>
            <a:headEnd/>
            <a:tailEnd/>
          </a:ln>
        </p:spPr>
        <p:txBody>
          <a:bodyPr anchor="ctr">
            <a:spAutoFit/>
          </a:bodyPr>
          <a:lstStyle/>
          <a:p>
            <a:endParaRPr lang="en-US"/>
          </a:p>
        </p:txBody>
      </p:sp>
      <p:sp>
        <p:nvSpPr>
          <p:cNvPr id="37897" name="Line 8"/>
          <p:cNvSpPr>
            <a:spLocks noChangeShapeType="1"/>
          </p:cNvSpPr>
          <p:nvPr/>
        </p:nvSpPr>
        <p:spPr bwMode="auto">
          <a:xfrm>
            <a:off x="4724400" y="3821113"/>
            <a:ext cx="304800" cy="0"/>
          </a:xfrm>
          <a:prstGeom prst="line">
            <a:avLst/>
          </a:prstGeom>
          <a:noFill/>
          <a:ln w="6350">
            <a:solidFill>
              <a:schemeClr val="tx1"/>
            </a:solidFill>
            <a:round/>
            <a:headEnd/>
            <a:tailEnd/>
          </a:ln>
        </p:spPr>
        <p:txBody>
          <a:bodyPr anchor="ctr">
            <a:spAutoFit/>
          </a:bodyPr>
          <a:lstStyle/>
          <a:p>
            <a:endParaRPr lang="en-US"/>
          </a:p>
        </p:txBody>
      </p:sp>
      <p:sp>
        <p:nvSpPr>
          <p:cNvPr id="37898" name="Line 9"/>
          <p:cNvSpPr>
            <a:spLocks noChangeShapeType="1"/>
          </p:cNvSpPr>
          <p:nvPr/>
        </p:nvSpPr>
        <p:spPr bwMode="auto">
          <a:xfrm>
            <a:off x="5087938" y="3635375"/>
            <a:ext cx="1541462"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37899" name="Text Box 10"/>
          <p:cNvSpPr txBox="1">
            <a:spLocks noChangeArrowheads="1"/>
          </p:cNvSpPr>
          <p:nvPr/>
        </p:nvSpPr>
        <p:spPr bwMode="auto">
          <a:xfrm>
            <a:off x="6019800" y="3109913"/>
            <a:ext cx="2743200" cy="1027112"/>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When you pass a variable to a method with a reference parameter, you must precede the argument with the same keyword (</a:t>
            </a:r>
            <a:r>
              <a:rPr lang="en-US" sz="1200">
                <a:solidFill>
                  <a:srgbClr val="000000"/>
                </a:solidFill>
                <a:latin typeface="Lucida Console" pitchFamily="49" charset="0"/>
                <a:ea typeface="Times New Roman" pitchFamily="18" charset="0"/>
                <a:cs typeface="Lucida Console" pitchFamily="49" charset="0"/>
              </a:rPr>
              <a:t>ref</a:t>
            </a:r>
            <a:r>
              <a:rPr lang="en-US" sz="1200">
                <a:solidFill>
                  <a:srgbClr val="000000"/>
                </a:solidFill>
                <a:latin typeface="Times New Roman" pitchFamily="18" charset="0"/>
                <a:ea typeface="Times New Roman" pitchFamily="18" charset="0"/>
                <a:cs typeface="Lucida Console" pitchFamily="49" charset="0"/>
              </a:rPr>
              <a:t> or </a:t>
            </a:r>
            <a:r>
              <a:rPr lang="en-US" sz="1200">
                <a:solidFill>
                  <a:srgbClr val="000000"/>
                </a:solidFill>
                <a:latin typeface="Lucida Console" pitchFamily="49" charset="0"/>
                <a:ea typeface="Times New Roman" pitchFamily="18" charset="0"/>
                <a:cs typeface="Lucida Console" pitchFamily="49" charset="0"/>
              </a:rPr>
              <a:t>out</a:t>
            </a:r>
            <a:r>
              <a:rPr lang="en-US" sz="1200">
                <a:solidFill>
                  <a:srgbClr val="000000"/>
                </a:solidFill>
                <a:latin typeface="Times New Roman" pitchFamily="18" charset="0"/>
                <a:ea typeface="Times New Roman" pitchFamily="18" charset="0"/>
                <a:cs typeface="Lucida Console" pitchFamily="49" charset="0"/>
              </a:rPr>
              <a:t>) that was used to declare the reference parameter.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1"/>
          <p:cNvSpPr>
            <a:spLocks noGrp="1"/>
          </p:cNvSpPr>
          <p:nvPr>
            <p:ph type="sldNum" sz="quarter" idx="10"/>
          </p:nvPr>
        </p:nvSpPr>
        <p:spPr>
          <a:noFill/>
        </p:spPr>
        <p:txBody>
          <a:bodyPr/>
          <a:lstStyle/>
          <a:p>
            <a:fld id="{5A0E4E9F-61BD-44D8-B19F-9E70CDCFA444}" type="slidenum">
              <a:rPr lang="en-US"/>
              <a:pPr/>
              <a:t>39</a:t>
            </a:fld>
            <a:endParaRPr lang="en-US"/>
          </a:p>
        </p:txBody>
      </p:sp>
      <p:graphicFrame>
        <p:nvGraphicFramePr>
          <p:cNvPr id="38914" name="Object 2"/>
          <p:cNvGraphicFramePr>
            <a:graphicFrameLocks/>
          </p:cNvGraphicFramePr>
          <p:nvPr/>
        </p:nvGraphicFramePr>
        <p:xfrm>
          <a:off x="461963" y="1449388"/>
          <a:ext cx="6710362" cy="3967162"/>
        </p:xfrm>
        <a:graphic>
          <a:graphicData uri="http://schemas.openxmlformats.org/presentationml/2006/ole">
            <p:oleObj spid="_x0000_s27650" name="Document" r:id="rId4" imgW="7056048" imgH="3960599" progId="Word.Document.8">
              <p:embed/>
            </p:oleObj>
          </a:graphicData>
        </a:graphic>
      </p:graphicFrame>
      <p:sp>
        <p:nvSpPr>
          <p:cNvPr id="38916" name="Rectangle 3"/>
          <p:cNvSpPr>
            <a:spLocks noChangeArrowheads="1"/>
          </p:cNvSpPr>
          <p:nvPr/>
        </p:nvSpPr>
        <p:spPr bwMode="auto">
          <a:xfrm>
            <a:off x="7086600" y="152400"/>
            <a:ext cx="1874838"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38917" name="Rectangle 4"/>
          <p:cNvSpPr>
            <a:spLocks noChangeArrowheads="1"/>
          </p:cNvSpPr>
          <p:nvPr/>
        </p:nvSpPr>
        <p:spPr bwMode="auto">
          <a:xfrm>
            <a:off x="7162800" y="1166813"/>
            <a:ext cx="1787525"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rPr>
              <a:t>ReferenceAndOutputParameters.cs </a:t>
            </a:r>
          </a:p>
          <a:p>
            <a:pPr>
              <a:spcAft>
                <a:spcPts val="1600"/>
              </a:spcAft>
              <a:buClrTx/>
            </a:pPr>
            <a:r>
              <a:rPr lang="en-US" sz="1400">
                <a:solidFill>
                  <a:schemeClr val="tx1"/>
                </a:solidFill>
                <a:latin typeface="Times New Roman" pitchFamily="18" charset="0"/>
              </a:rPr>
              <a:t>( 3 of 4 )</a:t>
            </a:r>
            <a:endParaRPr lang="en-GB" sz="1400">
              <a:solidFill>
                <a:schemeClr val="tx1"/>
              </a:solidFill>
              <a:latin typeface="Times New Roman" pitchFamily="18" charset="0"/>
            </a:endParaRPr>
          </a:p>
        </p:txBody>
      </p:sp>
      <p:sp>
        <p:nvSpPr>
          <p:cNvPr id="38918" name="Rectangle 5"/>
          <p:cNvSpPr>
            <a:spLocks noChangeArrowheads="1"/>
          </p:cNvSpPr>
          <p:nvPr/>
        </p:nvSpPr>
        <p:spPr bwMode="auto">
          <a:xfrm>
            <a:off x="1533525" y="5419725"/>
            <a:ext cx="6067425" cy="336550"/>
          </a:xfrm>
          <a:prstGeom prst="rect">
            <a:avLst/>
          </a:prstGeom>
          <a:noFill/>
          <a:ln w="9525" algn="ctr">
            <a:noFill/>
            <a:miter lim="800000"/>
            <a:headEnd/>
            <a:tailEnd/>
          </a:ln>
        </p:spPr>
        <p:txBody>
          <a:bodyPr wrap="none">
            <a:spAutoFit/>
          </a:bodyPr>
          <a:lstStyle/>
          <a:p>
            <a:pPr marL="228600" indent="-228600" algn="ctr">
              <a:spcAft>
                <a:spcPct val="0"/>
              </a:spcAft>
            </a:pPr>
            <a:r>
              <a:rPr lang="en-US" b="1">
                <a:solidFill>
                  <a:srgbClr val="4D99FF"/>
                </a:solidFill>
              </a:rPr>
              <a:t>Fig. 7.18</a:t>
            </a:r>
            <a:r>
              <a:rPr lang="en-US" sz="1400">
                <a:solidFill>
                  <a:srgbClr val="000000"/>
                </a:solidFill>
              </a:rPr>
              <a:t> | </a:t>
            </a:r>
            <a:r>
              <a:rPr lang="en-US">
                <a:solidFill>
                  <a:srgbClr val="000000"/>
                </a:solidFill>
                <a:ea typeface="Times New Roman" pitchFamily="18" charset="0"/>
                <a:cs typeface="Lucida Console" pitchFamily="49" charset="0"/>
              </a:rPr>
              <a:t>Reference, output and value parameters. (Part 3 of 4.) </a:t>
            </a:r>
          </a:p>
        </p:txBody>
      </p:sp>
      <p:sp>
        <p:nvSpPr>
          <p:cNvPr id="38919" name="Line 6"/>
          <p:cNvSpPr>
            <a:spLocks noChangeShapeType="1"/>
          </p:cNvSpPr>
          <p:nvPr/>
        </p:nvSpPr>
        <p:spPr bwMode="auto">
          <a:xfrm>
            <a:off x="5562600" y="4191000"/>
            <a:ext cx="0" cy="914400"/>
          </a:xfrm>
          <a:prstGeom prst="line">
            <a:avLst/>
          </a:prstGeom>
          <a:noFill/>
          <a:ln w="6350">
            <a:solidFill>
              <a:schemeClr val="tx1"/>
            </a:solidFill>
            <a:round/>
            <a:headEnd/>
            <a:tailEnd/>
          </a:ln>
        </p:spPr>
        <p:txBody>
          <a:bodyPr anchor="ctr">
            <a:spAutoFit/>
          </a:bodyPr>
          <a:lstStyle/>
          <a:p>
            <a:endParaRPr lang="en-US"/>
          </a:p>
        </p:txBody>
      </p:sp>
      <p:sp>
        <p:nvSpPr>
          <p:cNvPr id="38920" name="Line 7"/>
          <p:cNvSpPr>
            <a:spLocks noChangeShapeType="1"/>
          </p:cNvSpPr>
          <p:nvPr/>
        </p:nvSpPr>
        <p:spPr bwMode="auto">
          <a:xfrm>
            <a:off x="5257800" y="4191000"/>
            <a:ext cx="304800" cy="0"/>
          </a:xfrm>
          <a:prstGeom prst="line">
            <a:avLst/>
          </a:prstGeom>
          <a:noFill/>
          <a:ln w="6350">
            <a:solidFill>
              <a:schemeClr val="tx1"/>
            </a:solidFill>
            <a:round/>
            <a:headEnd/>
            <a:tailEnd/>
          </a:ln>
        </p:spPr>
        <p:txBody>
          <a:bodyPr anchor="ctr">
            <a:spAutoFit/>
          </a:bodyPr>
          <a:lstStyle/>
          <a:p>
            <a:endParaRPr lang="en-US"/>
          </a:p>
        </p:txBody>
      </p:sp>
      <p:sp>
        <p:nvSpPr>
          <p:cNvPr id="38921" name="Line 8"/>
          <p:cNvSpPr>
            <a:spLocks noChangeShapeType="1"/>
          </p:cNvSpPr>
          <p:nvPr/>
        </p:nvSpPr>
        <p:spPr bwMode="auto">
          <a:xfrm>
            <a:off x="5257800" y="5105400"/>
            <a:ext cx="304800" cy="0"/>
          </a:xfrm>
          <a:prstGeom prst="line">
            <a:avLst/>
          </a:prstGeom>
          <a:noFill/>
          <a:ln w="6350">
            <a:solidFill>
              <a:schemeClr val="tx1"/>
            </a:solidFill>
            <a:round/>
            <a:headEnd/>
            <a:tailEnd/>
          </a:ln>
        </p:spPr>
        <p:txBody>
          <a:bodyPr anchor="ctr">
            <a:spAutoFit/>
          </a:bodyPr>
          <a:lstStyle/>
          <a:p>
            <a:endParaRPr lang="en-US"/>
          </a:p>
        </p:txBody>
      </p:sp>
      <p:sp>
        <p:nvSpPr>
          <p:cNvPr id="38922" name="Line 9"/>
          <p:cNvSpPr>
            <a:spLocks noChangeShapeType="1"/>
          </p:cNvSpPr>
          <p:nvPr/>
        </p:nvSpPr>
        <p:spPr bwMode="auto">
          <a:xfrm>
            <a:off x="5573713" y="4605338"/>
            <a:ext cx="1828800"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38923" name="Text Box 10"/>
          <p:cNvSpPr txBox="1">
            <a:spLocks noChangeArrowheads="1"/>
          </p:cNvSpPr>
          <p:nvPr/>
        </p:nvSpPr>
        <p:spPr bwMode="auto">
          <a:xfrm>
            <a:off x="6640513" y="4438650"/>
            <a:ext cx="1905000" cy="296863"/>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Modify caller’s </a:t>
            </a:r>
            <a:r>
              <a:rPr lang="en-US" sz="1200">
                <a:solidFill>
                  <a:srgbClr val="000000"/>
                </a:solidFill>
                <a:latin typeface="Lucida Console" pitchFamily="49" charset="0"/>
                <a:ea typeface="Times New Roman" pitchFamily="18" charset="0"/>
                <a:cs typeface="Lucida Console" pitchFamily="49" charset="0"/>
              </a:rPr>
              <a:t>x</a:t>
            </a:r>
            <a:r>
              <a:rPr lang="en-US" sz="1200">
                <a:solidFill>
                  <a:srgbClr val="000000"/>
                </a:solidFill>
                <a:latin typeface="Times New Roman" pitchFamily="18" charset="0"/>
                <a:ea typeface="Times New Roman" pitchFamily="18" charset="0"/>
                <a:cs typeface="Lucida Console"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1"/>
          <p:cNvSpPr>
            <a:spLocks noGrp="1"/>
          </p:cNvSpPr>
          <p:nvPr>
            <p:ph type="sldNum" sz="quarter" idx="10"/>
          </p:nvPr>
        </p:nvSpPr>
        <p:spPr>
          <a:noFill/>
        </p:spPr>
        <p:txBody>
          <a:bodyPr/>
          <a:lstStyle/>
          <a:p>
            <a:fld id="{315EDF01-4B99-4C17-96E9-99EAFCFCB60C}" type="slidenum">
              <a:rPr lang="en-US"/>
              <a:pPr/>
              <a:t>4</a:t>
            </a:fld>
            <a:endParaRPr lang="en-US"/>
          </a:p>
        </p:txBody>
      </p:sp>
      <p:graphicFrame>
        <p:nvGraphicFramePr>
          <p:cNvPr id="6146" name="Object 2"/>
          <p:cNvGraphicFramePr>
            <a:graphicFrameLocks/>
          </p:cNvGraphicFramePr>
          <p:nvPr/>
        </p:nvGraphicFramePr>
        <p:xfrm>
          <a:off x="533400" y="1752600"/>
          <a:ext cx="6943725" cy="3476625"/>
        </p:xfrm>
        <a:graphic>
          <a:graphicData uri="http://schemas.openxmlformats.org/presentationml/2006/ole">
            <p:oleObj spid="_x0000_s4098" name="Document" r:id="rId4" imgW="7062810" imgH="3536002" progId="Word.Document.8">
              <p:embed/>
            </p:oleObj>
          </a:graphicData>
        </a:graphic>
      </p:graphicFrame>
      <p:sp>
        <p:nvSpPr>
          <p:cNvPr id="6148" name="Rectangle 7"/>
          <p:cNvSpPr>
            <a:spLocks noChangeArrowheads="1"/>
          </p:cNvSpPr>
          <p:nvPr/>
        </p:nvSpPr>
        <p:spPr bwMode="auto">
          <a:xfrm>
            <a:off x="381000" y="482600"/>
            <a:ext cx="6694488" cy="1096963"/>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200">
                <a:solidFill>
                  <a:srgbClr val="000000"/>
                </a:solidFill>
                <a:latin typeface="Times New Roman" pitchFamily="18" charset="0"/>
              </a:rPr>
              <a:t>Class </a:t>
            </a:r>
            <a:r>
              <a:rPr lang="en-US" sz="2200">
                <a:solidFill>
                  <a:srgbClr val="000000"/>
                </a:solidFill>
                <a:latin typeface="Lucida Console" pitchFamily="49" charset="0"/>
                <a:ea typeface="Times New Roman" pitchFamily="18" charset="0"/>
                <a:cs typeface="Lucida Console" pitchFamily="49" charset="0"/>
              </a:rPr>
              <a:t>GradeBook</a:t>
            </a:r>
            <a:r>
              <a:rPr lang="en-US" sz="2200">
                <a:solidFill>
                  <a:srgbClr val="000000"/>
                </a:solidFill>
                <a:latin typeface="Times New Roman" pitchFamily="18" charset="0"/>
              </a:rPr>
              <a:t> (Fig. 4.7) maintains the course name as an instance variable so that it can be used or modified.</a:t>
            </a:r>
            <a:r>
              <a:rPr lang="en-US" sz="2200">
                <a:solidFill>
                  <a:srgbClr val="000000"/>
                </a:solidFill>
              </a:rPr>
              <a:t> </a:t>
            </a:r>
          </a:p>
        </p:txBody>
      </p:sp>
      <p:sp>
        <p:nvSpPr>
          <p:cNvPr id="6149"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6150"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GradeBook.cs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(1 of 2 )</a:t>
            </a:r>
          </a:p>
        </p:txBody>
      </p:sp>
      <p:sp>
        <p:nvSpPr>
          <p:cNvPr id="6151" name="Rectangle 6"/>
          <p:cNvSpPr>
            <a:spLocks noChangeArrowheads="1"/>
          </p:cNvSpPr>
          <p:nvPr/>
        </p:nvSpPr>
        <p:spPr bwMode="auto">
          <a:xfrm>
            <a:off x="533400" y="5227638"/>
            <a:ext cx="8212138" cy="581025"/>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4.7</a:t>
            </a:r>
            <a:r>
              <a:rPr lang="en-US" sz="1400" b="1">
                <a:solidFill>
                  <a:srgbClr val="000000"/>
                </a:solidFill>
              </a:rPr>
              <a:t> | </a:t>
            </a:r>
            <a:r>
              <a:rPr lang="en-US" sz="1600">
                <a:solidFill>
                  <a:srgbClr val="000000"/>
                </a:solidFill>
                <a:latin typeface="Lucida Console" pitchFamily="49" charset="0"/>
                <a:ea typeface="Times New Roman" pitchFamily="18" charset="0"/>
                <a:cs typeface="Lucida Console" pitchFamily="49" charset="0"/>
              </a:rPr>
              <a:t>GradeBook</a:t>
            </a:r>
            <a:r>
              <a:rPr lang="en-US" sz="1600">
                <a:solidFill>
                  <a:srgbClr val="000000"/>
                </a:solidFill>
                <a:ea typeface="Times New Roman" pitchFamily="18" charset="0"/>
                <a:cs typeface="Lucida Console" pitchFamily="49" charset="0"/>
              </a:rPr>
              <a:t> class that contains a </a:t>
            </a:r>
            <a:r>
              <a:rPr lang="en-US" sz="1600">
                <a:solidFill>
                  <a:srgbClr val="000000"/>
                </a:solidFill>
                <a:latin typeface="Lucida Console" pitchFamily="49" charset="0"/>
                <a:ea typeface="Times New Roman" pitchFamily="18" charset="0"/>
                <a:cs typeface="Lucida Console" pitchFamily="49" charset="0"/>
              </a:rPr>
              <a:t>private</a:t>
            </a:r>
            <a:r>
              <a:rPr lang="en-US" sz="1600">
                <a:solidFill>
                  <a:srgbClr val="000000"/>
                </a:solidFill>
                <a:ea typeface="Times New Roman" pitchFamily="18" charset="0"/>
                <a:cs typeface="Lucida Console" pitchFamily="49" charset="0"/>
              </a:rPr>
              <a:t> instance variable,</a:t>
            </a:r>
            <a:br>
              <a:rPr lang="en-US" sz="1600">
                <a:solidFill>
                  <a:srgbClr val="000000"/>
                </a:solidFill>
                <a:ea typeface="Times New Roman" pitchFamily="18" charset="0"/>
                <a:cs typeface="Lucida Console" pitchFamily="49" charset="0"/>
              </a:rPr>
            </a:br>
            <a:r>
              <a:rPr lang="en-US" sz="1600">
                <a:solidFill>
                  <a:srgbClr val="000000"/>
                </a:solidFill>
                <a:latin typeface="Lucida Console" pitchFamily="49" charset="0"/>
                <a:ea typeface="Times New Roman" pitchFamily="18" charset="0"/>
                <a:cs typeface="Lucida Console" pitchFamily="49" charset="0"/>
              </a:rPr>
              <a:t>courseName</a:t>
            </a:r>
            <a:r>
              <a:rPr lang="en-US" sz="1600">
                <a:solidFill>
                  <a:srgbClr val="000000"/>
                </a:solidFill>
                <a:ea typeface="Times New Roman" pitchFamily="18" charset="0"/>
                <a:cs typeface="Lucida Console" pitchFamily="49" charset="0"/>
              </a:rPr>
              <a:t> and a </a:t>
            </a:r>
            <a:r>
              <a:rPr lang="en-US" sz="1600">
                <a:solidFill>
                  <a:srgbClr val="000000"/>
                </a:solidFill>
                <a:latin typeface="Lucida Console" pitchFamily="49" charset="0"/>
                <a:ea typeface="Times New Roman" pitchFamily="18" charset="0"/>
                <a:cs typeface="Lucida Console" pitchFamily="49" charset="0"/>
              </a:rPr>
              <a:t>public</a:t>
            </a:r>
            <a:r>
              <a:rPr lang="en-US" sz="1600">
                <a:solidFill>
                  <a:srgbClr val="000000"/>
                </a:solidFill>
                <a:ea typeface="Times New Roman" pitchFamily="18" charset="0"/>
                <a:cs typeface="Lucida Console" pitchFamily="49" charset="0"/>
              </a:rPr>
              <a:t> property to </a:t>
            </a:r>
            <a:r>
              <a:rPr lang="en-US" sz="1600">
                <a:solidFill>
                  <a:srgbClr val="000000"/>
                </a:solidFill>
                <a:latin typeface="Lucida Console" pitchFamily="49" charset="0"/>
                <a:ea typeface="Times New Roman" pitchFamily="18" charset="0"/>
                <a:cs typeface="Lucida Console" pitchFamily="49" charset="0"/>
              </a:rPr>
              <a:t>get</a:t>
            </a:r>
            <a:r>
              <a:rPr lang="en-US" sz="1600">
                <a:solidFill>
                  <a:srgbClr val="000000"/>
                </a:solidFill>
                <a:ea typeface="Times New Roman" pitchFamily="18" charset="0"/>
                <a:cs typeface="Lucida Console" pitchFamily="49" charset="0"/>
              </a:rPr>
              <a:t> and </a:t>
            </a:r>
            <a:r>
              <a:rPr lang="en-US" sz="1600">
                <a:solidFill>
                  <a:srgbClr val="000000"/>
                </a:solidFill>
                <a:latin typeface="Lucida Console" pitchFamily="49" charset="0"/>
                <a:ea typeface="Times New Roman" pitchFamily="18" charset="0"/>
                <a:cs typeface="Lucida Console" pitchFamily="49" charset="0"/>
              </a:rPr>
              <a:t>set</a:t>
            </a:r>
            <a:r>
              <a:rPr lang="en-US" sz="1600">
                <a:solidFill>
                  <a:srgbClr val="000000"/>
                </a:solidFill>
                <a:ea typeface="Times New Roman" pitchFamily="18" charset="0"/>
                <a:cs typeface="Lucida Console" pitchFamily="49" charset="0"/>
              </a:rPr>
              <a:t> its value. (Part 1 of 2).</a:t>
            </a:r>
          </a:p>
        </p:txBody>
      </p:sp>
      <p:sp>
        <p:nvSpPr>
          <p:cNvPr id="6152" name="Line 7"/>
          <p:cNvSpPr>
            <a:spLocks noChangeShapeType="1"/>
          </p:cNvSpPr>
          <p:nvPr/>
        </p:nvSpPr>
        <p:spPr bwMode="auto">
          <a:xfrm flipH="1">
            <a:off x="6324600" y="3252788"/>
            <a:ext cx="1062038"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6153" name="Text Box 6"/>
          <p:cNvSpPr txBox="1">
            <a:spLocks noChangeArrowheads="1"/>
          </p:cNvSpPr>
          <p:nvPr/>
        </p:nvSpPr>
        <p:spPr bwMode="auto">
          <a:xfrm>
            <a:off x="6892925" y="3024188"/>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Declaring </a:t>
            </a:r>
            <a:r>
              <a:rPr lang="en-US" sz="1000">
                <a:solidFill>
                  <a:srgbClr val="000000"/>
                </a:solidFill>
                <a:latin typeface="Lucida Console" pitchFamily="49" charset="0"/>
                <a:ea typeface="Times New Roman" pitchFamily="18" charset="0"/>
                <a:cs typeface="Lucida Console" pitchFamily="49" charset="0"/>
              </a:rPr>
              <a:t>courseName</a:t>
            </a:r>
            <a:r>
              <a:rPr lang="en-US" sz="1200">
                <a:solidFill>
                  <a:srgbClr val="000000"/>
                </a:solidFill>
                <a:latin typeface="Times New Roman" pitchFamily="18" charset="0"/>
                <a:ea typeface="Times New Roman" pitchFamily="18" charset="0"/>
                <a:cs typeface="AGaramond" pitchFamily="18" charset="0"/>
              </a:rPr>
              <a:t> as an instance variable.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1"/>
          <p:cNvSpPr>
            <a:spLocks noGrp="1"/>
          </p:cNvSpPr>
          <p:nvPr>
            <p:ph type="sldNum" sz="quarter" idx="10"/>
          </p:nvPr>
        </p:nvSpPr>
        <p:spPr>
          <a:noFill/>
        </p:spPr>
        <p:txBody>
          <a:bodyPr/>
          <a:lstStyle/>
          <a:p>
            <a:fld id="{99660CA4-7FFD-4869-B1EE-47E584C14538}" type="slidenum">
              <a:rPr lang="en-US"/>
              <a:pPr/>
              <a:t>40</a:t>
            </a:fld>
            <a:endParaRPr lang="en-US"/>
          </a:p>
        </p:txBody>
      </p:sp>
      <p:graphicFrame>
        <p:nvGraphicFramePr>
          <p:cNvPr id="39938" name="Object 2"/>
          <p:cNvGraphicFramePr>
            <a:graphicFrameLocks/>
          </p:cNvGraphicFramePr>
          <p:nvPr/>
        </p:nvGraphicFramePr>
        <p:xfrm>
          <a:off x="461963" y="1376363"/>
          <a:ext cx="6718300" cy="3529012"/>
        </p:xfrm>
        <a:graphic>
          <a:graphicData uri="http://schemas.openxmlformats.org/presentationml/2006/ole">
            <p:oleObj spid="_x0000_s28674" name="Document" r:id="rId4" imgW="7056048" imgH="3542025" progId="Word.Document.8">
              <p:embed/>
            </p:oleObj>
          </a:graphicData>
        </a:graphic>
      </p:graphicFrame>
      <p:sp>
        <p:nvSpPr>
          <p:cNvPr id="39940" name="Rectangle 3"/>
          <p:cNvSpPr>
            <a:spLocks noChangeArrowheads="1"/>
          </p:cNvSpPr>
          <p:nvPr/>
        </p:nvSpPr>
        <p:spPr bwMode="auto">
          <a:xfrm>
            <a:off x="7086600" y="152400"/>
            <a:ext cx="1874838"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39941" name="Rectangle 4"/>
          <p:cNvSpPr>
            <a:spLocks noChangeArrowheads="1"/>
          </p:cNvSpPr>
          <p:nvPr/>
        </p:nvSpPr>
        <p:spPr bwMode="auto">
          <a:xfrm>
            <a:off x="7162800" y="1166813"/>
            <a:ext cx="1787525"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rPr>
              <a:t>ReferenceAndOutputParameters.cs </a:t>
            </a:r>
          </a:p>
          <a:p>
            <a:pPr>
              <a:spcAft>
                <a:spcPts val="1600"/>
              </a:spcAft>
              <a:buClrTx/>
            </a:pPr>
            <a:r>
              <a:rPr lang="en-US" sz="1400">
                <a:solidFill>
                  <a:schemeClr val="tx1"/>
                </a:solidFill>
                <a:latin typeface="Times New Roman" pitchFamily="18" charset="0"/>
              </a:rPr>
              <a:t>( 4 of 4 )</a:t>
            </a:r>
            <a:endParaRPr lang="en-GB" sz="1400">
              <a:solidFill>
                <a:schemeClr val="tx1"/>
              </a:solidFill>
              <a:latin typeface="Times New Roman" pitchFamily="18" charset="0"/>
            </a:endParaRPr>
          </a:p>
        </p:txBody>
      </p:sp>
      <p:sp>
        <p:nvSpPr>
          <p:cNvPr id="39942" name="Rectangle 5"/>
          <p:cNvSpPr>
            <a:spLocks noChangeArrowheads="1"/>
          </p:cNvSpPr>
          <p:nvPr/>
        </p:nvSpPr>
        <p:spPr bwMode="auto">
          <a:xfrm>
            <a:off x="1533525" y="4935538"/>
            <a:ext cx="6067425" cy="336550"/>
          </a:xfrm>
          <a:prstGeom prst="rect">
            <a:avLst/>
          </a:prstGeom>
          <a:noFill/>
          <a:ln w="9525" algn="ctr">
            <a:noFill/>
            <a:miter lim="800000"/>
            <a:headEnd/>
            <a:tailEnd/>
          </a:ln>
        </p:spPr>
        <p:txBody>
          <a:bodyPr wrap="none">
            <a:spAutoFit/>
          </a:bodyPr>
          <a:lstStyle/>
          <a:p>
            <a:pPr marL="228600" indent="-228600" algn="ctr">
              <a:spcAft>
                <a:spcPct val="0"/>
              </a:spcAft>
            </a:pPr>
            <a:r>
              <a:rPr lang="en-US" b="1">
                <a:solidFill>
                  <a:srgbClr val="4D99FF"/>
                </a:solidFill>
              </a:rPr>
              <a:t>Fig. 7.18</a:t>
            </a:r>
            <a:r>
              <a:rPr lang="en-US" sz="1400">
                <a:solidFill>
                  <a:srgbClr val="000000"/>
                </a:solidFill>
              </a:rPr>
              <a:t> | </a:t>
            </a:r>
            <a:r>
              <a:rPr lang="en-US">
                <a:solidFill>
                  <a:srgbClr val="000000"/>
                </a:solidFill>
                <a:ea typeface="Times New Roman" pitchFamily="18" charset="0"/>
                <a:cs typeface="Lucida Console" pitchFamily="49" charset="0"/>
              </a:rPr>
              <a:t>Reference, output and value parameters. (Part 4 of 4.) </a:t>
            </a:r>
          </a:p>
        </p:txBody>
      </p:sp>
      <p:sp>
        <p:nvSpPr>
          <p:cNvPr id="39943" name="Line 6"/>
          <p:cNvSpPr>
            <a:spLocks noChangeShapeType="1"/>
          </p:cNvSpPr>
          <p:nvPr/>
        </p:nvSpPr>
        <p:spPr bwMode="auto">
          <a:xfrm>
            <a:off x="5334000" y="2057400"/>
            <a:ext cx="0" cy="914400"/>
          </a:xfrm>
          <a:prstGeom prst="line">
            <a:avLst/>
          </a:prstGeom>
          <a:noFill/>
          <a:ln w="6350">
            <a:solidFill>
              <a:schemeClr val="tx1"/>
            </a:solidFill>
            <a:round/>
            <a:headEnd/>
            <a:tailEnd/>
          </a:ln>
        </p:spPr>
        <p:txBody>
          <a:bodyPr anchor="ctr">
            <a:spAutoFit/>
          </a:bodyPr>
          <a:lstStyle/>
          <a:p>
            <a:endParaRPr lang="en-US"/>
          </a:p>
        </p:txBody>
      </p:sp>
      <p:sp>
        <p:nvSpPr>
          <p:cNvPr id="39944" name="Line 7"/>
          <p:cNvSpPr>
            <a:spLocks noChangeShapeType="1"/>
          </p:cNvSpPr>
          <p:nvPr/>
        </p:nvSpPr>
        <p:spPr bwMode="auto">
          <a:xfrm>
            <a:off x="5029200" y="2057400"/>
            <a:ext cx="304800" cy="0"/>
          </a:xfrm>
          <a:prstGeom prst="line">
            <a:avLst/>
          </a:prstGeom>
          <a:noFill/>
          <a:ln w="6350">
            <a:solidFill>
              <a:schemeClr val="tx1"/>
            </a:solidFill>
            <a:round/>
            <a:headEnd/>
            <a:tailEnd/>
          </a:ln>
        </p:spPr>
        <p:txBody>
          <a:bodyPr anchor="ctr">
            <a:spAutoFit/>
          </a:bodyPr>
          <a:lstStyle/>
          <a:p>
            <a:endParaRPr lang="en-US"/>
          </a:p>
        </p:txBody>
      </p:sp>
      <p:sp>
        <p:nvSpPr>
          <p:cNvPr id="39945" name="Line 8"/>
          <p:cNvSpPr>
            <a:spLocks noChangeShapeType="1"/>
          </p:cNvSpPr>
          <p:nvPr/>
        </p:nvSpPr>
        <p:spPr bwMode="auto">
          <a:xfrm>
            <a:off x="5029200" y="2971800"/>
            <a:ext cx="304800" cy="0"/>
          </a:xfrm>
          <a:prstGeom prst="line">
            <a:avLst/>
          </a:prstGeom>
          <a:noFill/>
          <a:ln w="6350">
            <a:solidFill>
              <a:schemeClr val="tx1"/>
            </a:solidFill>
            <a:round/>
            <a:headEnd/>
            <a:tailEnd/>
          </a:ln>
        </p:spPr>
        <p:txBody>
          <a:bodyPr anchor="ctr">
            <a:spAutoFit/>
          </a:bodyPr>
          <a:lstStyle/>
          <a:p>
            <a:endParaRPr lang="en-US"/>
          </a:p>
        </p:txBody>
      </p:sp>
      <p:sp>
        <p:nvSpPr>
          <p:cNvPr id="39946" name="Line 9"/>
          <p:cNvSpPr>
            <a:spLocks noChangeShapeType="1"/>
          </p:cNvSpPr>
          <p:nvPr/>
        </p:nvSpPr>
        <p:spPr bwMode="auto">
          <a:xfrm>
            <a:off x="5343525" y="2514600"/>
            <a:ext cx="1862138"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39947" name="Text Box 10"/>
          <p:cNvSpPr txBox="1">
            <a:spLocks noChangeArrowheads="1"/>
          </p:cNvSpPr>
          <p:nvPr/>
        </p:nvSpPr>
        <p:spPr bwMode="auto">
          <a:xfrm>
            <a:off x="6640513" y="2263775"/>
            <a:ext cx="19050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Assign a value to caller’s uninitialized </a:t>
            </a:r>
            <a:r>
              <a:rPr lang="en-US" sz="1200">
                <a:solidFill>
                  <a:srgbClr val="000000"/>
                </a:solidFill>
                <a:latin typeface="Lucida Console" pitchFamily="49" charset="0"/>
                <a:ea typeface="Times New Roman" pitchFamily="18" charset="0"/>
                <a:cs typeface="Lucida Console" pitchFamily="49" charset="0"/>
              </a:rPr>
              <a:t>x</a:t>
            </a:r>
            <a:r>
              <a:rPr lang="en-US" sz="1200">
                <a:solidFill>
                  <a:srgbClr val="000000"/>
                </a:solidFill>
                <a:latin typeface="Times New Roman" pitchFamily="18" charset="0"/>
                <a:ea typeface="Times New Roman" pitchFamily="18" charset="0"/>
                <a:cs typeface="Lucida Console" pitchFamily="49" charset="0"/>
              </a:rPr>
              <a:t>. </a:t>
            </a:r>
          </a:p>
        </p:txBody>
      </p:sp>
      <p:sp>
        <p:nvSpPr>
          <p:cNvPr id="39948" name="Line 11"/>
          <p:cNvSpPr>
            <a:spLocks noChangeShapeType="1"/>
          </p:cNvSpPr>
          <p:nvPr/>
        </p:nvSpPr>
        <p:spPr bwMode="auto">
          <a:xfrm>
            <a:off x="4800600" y="3789363"/>
            <a:ext cx="0" cy="635000"/>
          </a:xfrm>
          <a:prstGeom prst="line">
            <a:avLst/>
          </a:prstGeom>
          <a:noFill/>
          <a:ln w="6350">
            <a:solidFill>
              <a:schemeClr val="tx1"/>
            </a:solidFill>
            <a:round/>
            <a:headEnd/>
            <a:tailEnd/>
          </a:ln>
        </p:spPr>
        <p:txBody>
          <a:bodyPr anchor="ctr">
            <a:spAutoFit/>
          </a:bodyPr>
          <a:lstStyle/>
          <a:p>
            <a:endParaRPr lang="en-US"/>
          </a:p>
        </p:txBody>
      </p:sp>
      <p:sp>
        <p:nvSpPr>
          <p:cNvPr id="39949" name="Line 12"/>
          <p:cNvSpPr>
            <a:spLocks noChangeShapeType="1"/>
          </p:cNvSpPr>
          <p:nvPr/>
        </p:nvSpPr>
        <p:spPr bwMode="auto">
          <a:xfrm>
            <a:off x="4495800" y="3789363"/>
            <a:ext cx="304800" cy="0"/>
          </a:xfrm>
          <a:prstGeom prst="line">
            <a:avLst/>
          </a:prstGeom>
          <a:noFill/>
          <a:ln w="6350">
            <a:solidFill>
              <a:schemeClr val="tx1"/>
            </a:solidFill>
            <a:round/>
            <a:headEnd/>
            <a:tailEnd/>
          </a:ln>
        </p:spPr>
        <p:txBody>
          <a:bodyPr anchor="ctr">
            <a:spAutoFit/>
          </a:bodyPr>
          <a:lstStyle/>
          <a:p>
            <a:endParaRPr lang="en-US"/>
          </a:p>
        </p:txBody>
      </p:sp>
      <p:sp>
        <p:nvSpPr>
          <p:cNvPr id="39950" name="Line 13"/>
          <p:cNvSpPr>
            <a:spLocks noChangeShapeType="1"/>
          </p:cNvSpPr>
          <p:nvPr/>
        </p:nvSpPr>
        <p:spPr bwMode="auto">
          <a:xfrm>
            <a:off x="4495800" y="4425950"/>
            <a:ext cx="304800" cy="0"/>
          </a:xfrm>
          <a:prstGeom prst="line">
            <a:avLst/>
          </a:prstGeom>
          <a:noFill/>
          <a:ln w="6350">
            <a:solidFill>
              <a:schemeClr val="tx1"/>
            </a:solidFill>
            <a:round/>
            <a:headEnd/>
            <a:tailEnd/>
          </a:ln>
        </p:spPr>
        <p:txBody>
          <a:bodyPr anchor="ctr">
            <a:spAutoFit/>
          </a:bodyPr>
          <a:lstStyle/>
          <a:p>
            <a:endParaRPr lang="en-US"/>
          </a:p>
        </p:txBody>
      </p:sp>
      <p:sp>
        <p:nvSpPr>
          <p:cNvPr id="39951" name="Line 14"/>
          <p:cNvSpPr>
            <a:spLocks noChangeShapeType="1"/>
          </p:cNvSpPr>
          <p:nvPr/>
        </p:nvSpPr>
        <p:spPr bwMode="auto">
          <a:xfrm>
            <a:off x="4830763" y="4098925"/>
            <a:ext cx="3114675" cy="0"/>
          </a:xfrm>
          <a:prstGeom prst="line">
            <a:avLst/>
          </a:prstGeom>
          <a:noFill/>
          <a:ln w="6350">
            <a:solidFill>
              <a:schemeClr val="tx1"/>
            </a:solidFill>
            <a:round/>
            <a:headEnd type="triangle" w="med" len="med"/>
            <a:tailEnd/>
          </a:ln>
        </p:spPr>
        <p:txBody>
          <a:bodyPr anchor="ctr">
            <a:spAutoFit/>
          </a:bodyPr>
          <a:lstStyle/>
          <a:p>
            <a:endParaRPr lang="en-US"/>
          </a:p>
        </p:txBody>
      </p:sp>
      <p:sp>
        <p:nvSpPr>
          <p:cNvPr id="39952" name="Text Box 15"/>
          <p:cNvSpPr txBox="1">
            <a:spLocks noChangeArrowheads="1"/>
          </p:cNvSpPr>
          <p:nvPr/>
        </p:nvSpPr>
        <p:spPr bwMode="auto">
          <a:xfrm>
            <a:off x="6640513" y="3857625"/>
            <a:ext cx="19050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Doesn’t modify any caller variable.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3"/>
          <p:cNvSpPr>
            <a:spLocks noGrp="1"/>
          </p:cNvSpPr>
          <p:nvPr>
            <p:ph type="sldNum" sz="quarter" idx="10"/>
          </p:nvPr>
        </p:nvSpPr>
        <p:spPr>
          <a:noFill/>
        </p:spPr>
        <p:txBody>
          <a:bodyPr/>
          <a:lstStyle/>
          <a:p>
            <a:fld id="{687D28F8-BA04-48E6-888B-BA062502F952}" type="slidenum">
              <a:rPr lang="en-US"/>
              <a:pPr/>
              <a:t>41</a:t>
            </a:fld>
            <a:endParaRPr lang="en-US"/>
          </a:p>
        </p:txBody>
      </p:sp>
      <p:sp>
        <p:nvSpPr>
          <p:cNvPr id="115715" name="Rectangle 2"/>
          <p:cNvSpPr>
            <a:spLocks noGrp="1" noChangeArrowheads="1"/>
          </p:cNvSpPr>
          <p:nvPr>
            <p:ph type="title"/>
          </p:nvPr>
        </p:nvSpPr>
        <p:spPr>
          <a:xfrm>
            <a:off x="357188" y="427038"/>
            <a:ext cx="8786812" cy="1020762"/>
          </a:xfrm>
          <a:noFill/>
        </p:spPr>
        <p:txBody>
          <a:bodyPr>
            <a:normAutofit fontScale="90000"/>
          </a:bodyPr>
          <a:lstStyle/>
          <a:p>
            <a:pPr eaLnBrk="1" hangingPunct="1"/>
            <a:r>
              <a:rPr lang="en-US" smtClean="0"/>
              <a:t>7.14  Passing Arguments: Pass-by-Value vs. Pass-by-Reference (Cont.) </a:t>
            </a:r>
          </a:p>
        </p:txBody>
      </p:sp>
      <p:sp>
        <p:nvSpPr>
          <p:cNvPr id="115716" name="Rectangle 3"/>
          <p:cNvSpPr>
            <a:spLocks noGrp="1" noChangeArrowheads="1"/>
          </p:cNvSpPr>
          <p:nvPr>
            <p:ph type="body" idx="1"/>
          </p:nvPr>
        </p:nvSpPr>
        <p:spPr>
          <a:xfrm>
            <a:off x="465138" y="1562100"/>
            <a:ext cx="8374062" cy="1628775"/>
          </a:xfrm>
          <a:noFill/>
        </p:spPr>
        <p:txBody>
          <a:bodyPr>
            <a:spAutoFit/>
          </a:bodyPr>
          <a:lstStyle/>
          <a:p>
            <a:pPr eaLnBrk="1" hangingPunct="1">
              <a:lnSpc>
                <a:spcPct val="90000"/>
              </a:lnSpc>
              <a:tabLst>
                <a:tab pos="228600" algn="l"/>
              </a:tabLst>
            </a:pPr>
            <a:r>
              <a:rPr lang="en-US" sz="2800" smtClean="0">
                <a:ea typeface="Times New Roman" pitchFamily="18" charset="0"/>
                <a:cs typeface="Arial" charset="0"/>
              </a:rPr>
              <a:t>When you pass a variable to a method with a reference parameter, you must precede the argument with the same keyword (</a:t>
            </a:r>
            <a:r>
              <a:rPr lang="en-US" sz="2800" smtClean="0">
                <a:latin typeface="Lucida Console" pitchFamily="49" charset="0"/>
                <a:ea typeface="Times New Roman" pitchFamily="18" charset="0"/>
                <a:cs typeface="Lucida Console" pitchFamily="49" charset="0"/>
              </a:rPr>
              <a:t>ref</a:t>
            </a:r>
            <a:r>
              <a:rPr lang="en-US" sz="2800" smtClean="0">
                <a:ea typeface="Times New Roman" pitchFamily="18" charset="0"/>
                <a:cs typeface="Arial" charset="0"/>
              </a:rPr>
              <a:t> or </a:t>
            </a:r>
            <a:r>
              <a:rPr lang="en-US" sz="2800" smtClean="0">
                <a:latin typeface="Lucida Console" pitchFamily="49" charset="0"/>
                <a:ea typeface="Times New Roman" pitchFamily="18" charset="0"/>
                <a:cs typeface="Lucida Console" pitchFamily="49" charset="0"/>
              </a:rPr>
              <a:t>out</a:t>
            </a:r>
            <a:r>
              <a:rPr lang="en-US" sz="2800" smtClean="0">
                <a:ea typeface="Times New Roman" pitchFamily="18" charset="0"/>
                <a:cs typeface="Arial" charset="0"/>
              </a:rPr>
              <a:t>) that was used to declare the reference parameter.</a:t>
            </a:r>
          </a:p>
        </p:txBody>
      </p:sp>
      <p:sp>
        <p:nvSpPr>
          <p:cNvPr id="115717" name="Rectangle 4"/>
          <p:cNvSpPr>
            <a:spLocks noChangeArrowheads="1"/>
          </p:cNvSpPr>
          <p:nvPr/>
        </p:nvSpPr>
        <p:spPr bwMode="auto">
          <a:xfrm>
            <a:off x="457200" y="3422650"/>
            <a:ext cx="8534400" cy="1493838"/>
          </a:xfrm>
          <a:prstGeom prst="rect">
            <a:avLst/>
          </a:prstGeom>
          <a:noFill/>
          <a:ln w="9525" algn="ctr">
            <a:noFill/>
            <a:miter lim="800000"/>
            <a:headEnd/>
            <a:tailEnd/>
          </a:ln>
        </p:spPr>
        <p:txBody>
          <a:bodyPr anchor="ctr">
            <a:spAutoFit/>
          </a:bodyPr>
          <a:lstStyle/>
          <a:p>
            <a:pPr>
              <a:spcAft>
                <a:spcPct val="0"/>
              </a:spcAft>
              <a:buClrTx/>
              <a:tabLst>
                <a:tab pos="228600" algn="l"/>
              </a:tabLst>
            </a:pPr>
            <a:r>
              <a:rPr lang="en-US" sz="2600" b="1">
                <a:solidFill>
                  <a:srgbClr val="5AD9B3"/>
                </a:solidFill>
                <a:ea typeface="Times New Roman" pitchFamily="18" charset="0"/>
                <a:cs typeface="Arial" charset="0"/>
              </a:rPr>
              <a:t>Common Programming Error 7.12</a:t>
            </a:r>
            <a:endParaRPr lang="en-US" sz="2600" b="1">
              <a:solidFill>
                <a:srgbClr val="FFFFFF"/>
              </a:solidFill>
              <a:latin typeface="Helvetica" pitchFamily="34" charset="0"/>
              <a:ea typeface="Times New Roman" pitchFamily="18" charset="0"/>
              <a:cs typeface="Helvetica" pitchFamily="34" charset="0"/>
            </a:endParaRPr>
          </a:p>
          <a:p>
            <a:pPr>
              <a:spcAft>
                <a:spcPct val="100000"/>
              </a:spcAft>
              <a:buClrTx/>
              <a:tabLst>
                <a:tab pos="228600" algn="l"/>
              </a:tabLst>
            </a:pPr>
            <a:r>
              <a:rPr lang="en-US" sz="2200" b="1">
                <a:solidFill>
                  <a:srgbClr val="000000"/>
                </a:solidFill>
                <a:latin typeface="Times New Roman" pitchFamily="18" charset="0"/>
                <a:ea typeface="Times New Roman" pitchFamily="18" charset="0"/>
                <a:cs typeface="Helvetica" pitchFamily="34" charset="0"/>
              </a:rPr>
              <a:t>The </a:t>
            </a:r>
            <a:r>
              <a:rPr lang="en-US" sz="2200" b="1">
                <a:solidFill>
                  <a:srgbClr val="000000"/>
                </a:solidFill>
                <a:latin typeface="Lucida Console" pitchFamily="49" charset="0"/>
                <a:ea typeface="Times New Roman" pitchFamily="18" charset="0"/>
                <a:cs typeface="Lucida Console" pitchFamily="49" charset="0"/>
              </a:rPr>
              <a:t>ref</a:t>
            </a:r>
            <a:r>
              <a:rPr lang="en-US" sz="2200" b="1">
                <a:solidFill>
                  <a:srgbClr val="000000"/>
                </a:solidFill>
                <a:latin typeface="Times New Roman" pitchFamily="18" charset="0"/>
                <a:ea typeface="Times New Roman" pitchFamily="18" charset="0"/>
                <a:cs typeface="Helvetica" pitchFamily="34" charset="0"/>
              </a:rPr>
              <a:t> and </a:t>
            </a:r>
            <a:r>
              <a:rPr lang="en-US" sz="2200" b="1">
                <a:solidFill>
                  <a:srgbClr val="000000"/>
                </a:solidFill>
                <a:latin typeface="Lucida Console" pitchFamily="49" charset="0"/>
                <a:ea typeface="Times New Roman" pitchFamily="18" charset="0"/>
                <a:cs typeface="Lucida Console" pitchFamily="49" charset="0"/>
              </a:rPr>
              <a:t>out</a:t>
            </a:r>
            <a:r>
              <a:rPr lang="en-US" sz="2200" b="1">
                <a:solidFill>
                  <a:srgbClr val="000000"/>
                </a:solidFill>
                <a:latin typeface="Times New Roman" pitchFamily="18" charset="0"/>
                <a:ea typeface="Times New Roman" pitchFamily="18" charset="0"/>
                <a:cs typeface="Helvetica" pitchFamily="34" charset="0"/>
              </a:rPr>
              <a:t> arguments in a method call must match the parameters specified in the method declaration; otherwise, a compilation error occurs.</a:t>
            </a:r>
            <a:endParaRPr lang="en-US" sz="2200" b="1">
              <a:solidFill>
                <a:srgbClr val="5AD9B3"/>
              </a:solidFill>
              <a:latin typeface="Times New Roman" pitchFamily="18" charset="0"/>
              <a:ea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p:cNvSpPr>
            <a:spLocks noGrp="1"/>
          </p:cNvSpPr>
          <p:nvPr>
            <p:ph type="sldNum" sz="quarter" idx="10"/>
          </p:nvPr>
        </p:nvSpPr>
        <p:spPr>
          <a:noFill/>
        </p:spPr>
        <p:txBody>
          <a:bodyPr/>
          <a:lstStyle/>
          <a:p>
            <a:fld id="{3DAC5A1D-BDA1-4BA4-9F3B-5C9388DBFC17}" type="slidenum">
              <a:rPr lang="en-US"/>
              <a:pPr/>
              <a:t>42</a:t>
            </a:fld>
            <a:endParaRPr lang="en-US"/>
          </a:p>
        </p:txBody>
      </p:sp>
      <p:sp>
        <p:nvSpPr>
          <p:cNvPr id="116739" name="Rectangle 2"/>
          <p:cNvSpPr>
            <a:spLocks noGrp="1" noChangeArrowheads="1"/>
          </p:cNvSpPr>
          <p:nvPr>
            <p:ph type="title"/>
          </p:nvPr>
        </p:nvSpPr>
        <p:spPr>
          <a:xfrm>
            <a:off x="357188" y="427038"/>
            <a:ext cx="8786812" cy="1020762"/>
          </a:xfrm>
          <a:noFill/>
        </p:spPr>
        <p:txBody>
          <a:bodyPr>
            <a:normAutofit fontScale="90000"/>
          </a:bodyPr>
          <a:lstStyle/>
          <a:p>
            <a:pPr eaLnBrk="1" hangingPunct="1"/>
            <a:r>
              <a:rPr lang="en-US" smtClean="0"/>
              <a:t>7.14  Passing Arguments: Pass-by-Value vs. Pass-by-Reference (Cont.) </a:t>
            </a:r>
          </a:p>
        </p:txBody>
      </p:sp>
      <p:sp>
        <p:nvSpPr>
          <p:cNvPr id="116740" name="Rectangle 3"/>
          <p:cNvSpPr>
            <a:spLocks noChangeArrowheads="1"/>
          </p:cNvSpPr>
          <p:nvPr/>
        </p:nvSpPr>
        <p:spPr bwMode="auto">
          <a:xfrm>
            <a:off x="457200" y="2530475"/>
            <a:ext cx="8534400" cy="2863850"/>
          </a:xfrm>
          <a:prstGeom prst="rect">
            <a:avLst/>
          </a:prstGeom>
          <a:noFill/>
          <a:ln w="9525" algn="ctr">
            <a:noFill/>
            <a:miter lim="800000"/>
            <a:headEnd/>
            <a:tailEnd/>
          </a:ln>
        </p:spPr>
        <p:txBody>
          <a:bodyPr anchor="ctr">
            <a:spAutoFit/>
          </a:bodyPr>
          <a:lstStyle/>
          <a:p>
            <a:pPr>
              <a:spcAft>
                <a:spcPct val="0"/>
              </a:spcAft>
              <a:buClrTx/>
              <a:tabLst>
                <a:tab pos="228600" algn="l"/>
              </a:tabLst>
            </a:pPr>
            <a:r>
              <a:rPr lang="en-US" sz="2800" b="1">
                <a:solidFill>
                  <a:srgbClr val="5AD9B3"/>
                </a:solidFill>
                <a:ea typeface="Times New Roman" pitchFamily="18" charset="0"/>
                <a:cs typeface="Arial" charset="0"/>
              </a:rPr>
              <a:t>Software Engineering Observation 7.6</a:t>
            </a:r>
            <a:endParaRPr lang="en-US" sz="2800" b="1">
              <a:solidFill>
                <a:srgbClr val="FFFFFF"/>
              </a:solidFill>
              <a:latin typeface="Helvetica" pitchFamily="34" charset="0"/>
              <a:ea typeface="Times New Roman" pitchFamily="18" charset="0"/>
              <a:cs typeface="Helvetica" pitchFamily="34" charset="0"/>
            </a:endParaRPr>
          </a:p>
          <a:p>
            <a:pPr>
              <a:spcAft>
                <a:spcPct val="0"/>
              </a:spcAft>
              <a:buClrTx/>
              <a:tabLst>
                <a:tab pos="228600" algn="l"/>
              </a:tabLst>
            </a:pPr>
            <a:r>
              <a:rPr lang="en-US" sz="2200" b="1">
                <a:solidFill>
                  <a:srgbClr val="000000"/>
                </a:solidFill>
                <a:latin typeface="Times New Roman" pitchFamily="18" charset="0"/>
                <a:ea typeface="Times New Roman" pitchFamily="18" charset="0"/>
                <a:cs typeface="Helvetica" pitchFamily="34" charset="0"/>
              </a:rPr>
              <a:t>By default, C# does not allow you to choose whether to pass each argument by value or by reference. Value types are passed by value. Objects are not passed to methods; rather, references to objects are passed to methods. The references themselves are passed by value. When a method receives a reference to an object, the method can manipulate the object directly, but the reference value cannot be changed to refer to a new object.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1"/>
          <p:cNvSpPr>
            <a:spLocks noGrp="1"/>
          </p:cNvSpPr>
          <p:nvPr>
            <p:ph type="sldNum" sz="quarter" idx="10"/>
          </p:nvPr>
        </p:nvSpPr>
        <p:spPr>
          <a:noFill/>
        </p:spPr>
        <p:txBody>
          <a:bodyPr/>
          <a:lstStyle/>
          <a:p>
            <a:fld id="{2C53C9A1-0008-47C6-8CF0-9E06D2CF713D}" type="slidenum">
              <a:rPr lang="en-US"/>
              <a:pPr/>
              <a:t>43</a:t>
            </a:fld>
            <a:endParaRPr lang="en-US"/>
          </a:p>
        </p:txBody>
      </p:sp>
      <p:graphicFrame>
        <p:nvGraphicFramePr>
          <p:cNvPr id="40962" name="Object 2"/>
          <p:cNvGraphicFramePr>
            <a:graphicFrameLocks/>
          </p:cNvGraphicFramePr>
          <p:nvPr/>
        </p:nvGraphicFramePr>
        <p:xfrm>
          <a:off x="461963" y="1558925"/>
          <a:ext cx="6718300" cy="4314825"/>
        </p:xfrm>
        <a:graphic>
          <a:graphicData uri="http://schemas.openxmlformats.org/presentationml/2006/ole">
            <p:oleObj spid="_x0000_s29698" name="Document" r:id="rId4" imgW="7056048" imgH="4294161" progId="Word.Document.8">
              <p:embed/>
            </p:oleObj>
          </a:graphicData>
        </a:graphic>
      </p:graphicFrame>
      <p:sp>
        <p:nvSpPr>
          <p:cNvPr id="40964" name="Rectangle 3"/>
          <p:cNvSpPr>
            <a:spLocks noChangeArrowheads="1"/>
          </p:cNvSpPr>
          <p:nvPr/>
        </p:nvSpPr>
        <p:spPr bwMode="auto">
          <a:xfrm>
            <a:off x="7086600" y="152400"/>
            <a:ext cx="1874838" cy="396875"/>
          </a:xfrm>
          <a:prstGeom prst="rect">
            <a:avLst/>
          </a:prstGeom>
          <a:noFill/>
          <a:ln w="9525">
            <a:noFill/>
            <a:miter lim="800000"/>
            <a:headEnd/>
            <a:tailEnd/>
          </a:ln>
        </p:spPr>
        <p:txBody>
          <a:bodyPr>
            <a:spAutoFit/>
          </a:bodyPr>
          <a:lstStyle/>
          <a:p>
            <a:pPr>
              <a:spcAft>
                <a:spcPct val="0"/>
              </a:spcAft>
              <a:buClrTx/>
            </a:pPr>
            <a:r>
              <a:rPr lang="en-GB" sz="2000" u="sng">
                <a:solidFill>
                  <a:schemeClr val="tx2"/>
                </a:solidFill>
              </a:rPr>
              <a:t>Outline</a:t>
            </a:r>
          </a:p>
        </p:txBody>
      </p:sp>
      <p:sp>
        <p:nvSpPr>
          <p:cNvPr id="40965" name="Rectangle 4"/>
          <p:cNvSpPr>
            <a:spLocks noChangeArrowheads="1"/>
          </p:cNvSpPr>
          <p:nvPr/>
        </p:nvSpPr>
        <p:spPr bwMode="auto">
          <a:xfrm>
            <a:off x="7162800" y="1166813"/>
            <a:ext cx="1787525" cy="7302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rPr>
              <a:t>ReferenceAnd</a:t>
            </a:r>
            <a:br>
              <a:rPr lang="en-US" sz="1400" b="1">
                <a:solidFill>
                  <a:schemeClr val="tx1"/>
                </a:solidFill>
                <a:latin typeface="Lucida Console" pitchFamily="49" charset="0"/>
              </a:rPr>
            </a:br>
            <a:r>
              <a:rPr lang="en-US" sz="1400" b="1">
                <a:solidFill>
                  <a:schemeClr val="tx1"/>
                </a:solidFill>
                <a:latin typeface="Lucida Console" pitchFamily="49" charset="0"/>
              </a:rPr>
              <a:t>OutputParamters</a:t>
            </a:r>
            <a:br>
              <a:rPr lang="en-US" sz="1400" b="1">
                <a:solidFill>
                  <a:schemeClr val="tx1"/>
                </a:solidFill>
                <a:latin typeface="Lucida Console" pitchFamily="49" charset="0"/>
              </a:rPr>
            </a:br>
            <a:r>
              <a:rPr lang="en-US" sz="1400" b="1">
                <a:solidFill>
                  <a:schemeClr val="tx1"/>
                </a:solidFill>
                <a:latin typeface="Lucida Console" pitchFamily="49" charset="0"/>
              </a:rPr>
              <a:t>Test.cs </a:t>
            </a:r>
            <a:endParaRPr lang="en-GB" sz="1400" b="1">
              <a:solidFill>
                <a:schemeClr val="tx1"/>
              </a:solidFill>
              <a:latin typeface="Lucida Console" pitchFamily="49" charset="0"/>
            </a:endParaRPr>
          </a:p>
        </p:txBody>
      </p:sp>
      <p:sp>
        <p:nvSpPr>
          <p:cNvPr id="40966" name="Rectangle 5"/>
          <p:cNvSpPr>
            <a:spLocks noChangeArrowheads="1"/>
          </p:cNvSpPr>
          <p:nvPr/>
        </p:nvSpPr>
        <p:spPr bwMode="auto">
          <a:xfrm>
            <a:off x="371475" y="533400"/>
            <a:ext cx="6791325" cy="762000"/>
          </a:xfrm>
          <a:prstGeom prst="rect">
            <a:avLst/>
          </a:prstGeom>
          <a:noFill/>
          <a:ln w="9525" algn="ctr">
            <a:noFill/>
            <a:miter lim="800000"/>
            <a:headEnd/>
            <a:tailEnd/>
          </a:ln>
        </p:spPr>
        <p:txBody>
          <a:bodyPr>
            <a:spAutoFit/>
          </a:bodyPr>
          <a:lstStyle/>
          <a:p>
            <a:pPr marL="228600" indent="-228600">
              <a:buFont typeface="Times New Roman" pitchFamily="18" charset="0"/>
              <a:buChar char="•"/>
            </a:pPr>
            <a:r>
              <a:rPr lang="en-US" sz="2200">
                <a:solidFill>
                  <a:srgbClr val="000000"/>
                </a:solidFill>
                <a:latin typeface="Times New Roman" pitchFamily="18" charset="0"/>
              </a:rPr>
              <a:t>Class </a:t>
            </a:r>
            <a:r>
              <a:rPr lang="en-US" sz="2200">
                <a:solidFill>
                  <a:srgbClr val="000000"/>
                </a:solidFill>
                <a:latin typeface="Lucida Console" pitchFamily="49" charset="0"/>
                <a:ea typeface="Times New Roman" pitchFamily="18" charset="0"/>
                <a:cs typeface="Lucida Console" pitchFamily="49" charset="0"/>
              </a:rPr>
              <a:t>ReferenceAndOutputParametersTest</a:t>
            </a:r>
            <a:r>
              <a:rPr lang="en-US" sz="2200">
                <a:solidFill>
                  <a:srgbClr val="000000"/>
                </a:solidFill>
                <a:latin typeface="Times New Roman" pitchFamily="18" charset="0"/>
              </a:rPr>
              <a:t> tests the </a:t>
            </a:r>
            <a:r>
              <a:rPr lang="en-US" sz="2200">
                <a:solidFill>
                  <a:srgbClr val="000000"/>
                </a:solidFill>
                <a:latin typeface="Lucida Console" pitchFamily="49" charset="0"/>
              </a:rPr>
              <a:t>ReferenceAndOutputParameters</a:t>
            </a:r>
            <a:r>
              <a:rPr lang="en-US" sz="2200">
                <a:solidFill>
                  <a:srgbClr val="000000"/>
                </a:solidFill>
                <a:latin typeface="Times New Roman" pitchFamily="18" charset="0"/>
              </a:rPr>
              <a:t> class.</a:t>
            </a:r>
          </a:p>
        </p:txBody>
      </p:sp>
      <p:sp>
        <p:nvSpPr>
          <p:cNvPr id="40967" name="Rectangle 6"/>
          <p:cNvSpPr>
            <a:spLocks noChangeArrowheads="1"/>
          </p:cNvSpPr>
          <p:nvPr/>
        </p:nvSpPr>
        <p:spPr bwMode="auto">
          <a:xfrm>
            <a:off x="1147763" y="5835650"/>
            <a:ext cx="6837362" cy="336550"/>
          </a:xfrm>
          <a:prstGeom prst="rect">
            <a:avLst/>
          </a:prstGeom>
          <a:noFill/>
          <a:ln w="9525" algn="ctr">
            <a:noFill/>
            <a:miter lim="800000"/>
            <a:headEnd/>
            <a:tailEnd/>
          </a:ln>
        </p:spPr>
        <p:txBody>
          <a:bodyPr wrap="none">
            <a:spAutoFit/>
          </a:bodyPr>
          <a:lstStyle/>
          <a:p>
            <a:pPr marL="228600" indent="-228600" algn="ctr">
              <a:spcAft>
                <a:spcPct val="0"/>
              </a:spcAft>
            </a:pPr>
            <a:r>
              <a:rPr lang="en-US" b="1">
                <a:solidFill>
                  <a:srgbClr val="4D99FF"/>
                </a:solidFill>
              </a:rPr>
              <a:t>Fig. 7.19</a:t>
            </a:r>
            <a:r>
              <a:rPr lang="en-US" sz="1400">
                <a:solidFill>
                  <a:srgbClr val="000000"/>
                </a:solidFill>
              </a:rPr>
              <a:t> | </a:t>
            </a:r>
            <a:r>
              <a:rPr lang="en-US">
                <a:solidFill>
                  <a:srgbClr val="000000"/>
                </a:solidFill>
                <a:ea typeface="Times New Roman" pitchFamily="18" charset="0"/>
                <a:cs typeface="Lucida Console" pitchFamily="49" charset="0"/>
              </a:rPr>
              <a:t>Application to test class </a:t>
            </a:r>
            <a:r>
              <a:rPr lang="en-US">
                <a:solidFill>
                  <a:srgbClr val="000000"/>
                </a:solidFill>
                <a:latin typeface="Lucida Console" pitchFamily="49" charset="0"/>
                <a:ea typeface="Times New Roman" pitchFamily="18" charset="0"/>
                <a:cs typeface="Lucida Console" pitchFamily="49" charset="0"/>
              </a:rPr>
              <a:t>ReferenceAndOutputParameters</a:t>
            </a:r>
            <a:r>
              <a:rPr lang="en-US">
                <a:solidFill>
                  <a:srgbClr val="000000"/>
                </a:solidFill>
                <a:ea typeface="Times New Roman" pitchFamily="18" charset="0"/>
                <a:cs typeface="Lucida Console" pitchFamily="49" charset="0"/>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p:spPr>
        <p:txBody>
          <a:bodyPr/>
          <a:lstStyle/>
          <a:p>
            <a:fld id="{4F57FA12-60E9-460E-A2AE-7CD2CB0894D6}" type="slidenum">
              <a:rPr lang="en-US"/>
              <a:pPr/>
              <a:t>44</a:t>
            </a:fld>
            <a:endParaRPr lang="en-US"/>
          </a:p>
        </p:txBody>
      </p:sp>
      <p:sp>
        <p:nvSpPr>
          <p:cNvPr id="92163" name="Rectangle 2"/>
          <p:cNvSpPr>
            <a:spLocks noGrp="1" noChangeArrowheads="1"/>
          </p:cNvSpPr>
          <p:nvPr>
            <p:ph type="title"/>
          </p:nvPr>
        </p:nvSpPr>
        <p:spPr>
          <a:noFill/>
        </p:spPr>
        <p:txBody>
          <a:bodyPr/>
          <a:lstStyle/>
          <a:p>
            <a:pPr eaLnBrk="1" hangingPunct="1"/>
            <a:r>
              <a:rPr lang="en-US" smtClean="0"/>
              <a:t>8.6  </a:t>
            </a:r>
            <a:r>
              <a:rPr lang="en-US" smtClean="0">
                <a:latin typeface="Lucida Console" pitchFamily="49" charset="0"/>
              </a:rPr>
              <a:t>foreach</a:t>
            </a:r>
            <a:r>
              <a:rPr lang="en-US" smtClean="0"/>
              <a:t> Statement </a:t>
            </a:r>
          </a:p>
        </p:txBody>
      </p:sp>
      <p:sp>
        <p:nvSpPr>
          <p:cNvPr id="92164" name="Rectangle 3"/>
          <p:cNvSpPr>
            <a:spLocks noGrp="1" noChangeArrowheads="1"/>
          </p:cNvSpPr>
          <p:nvPr>
            <p:ph type="body" idx="1"/>
          </p:nvPr>
        </p:nvSpPr>
        <p:spPr>
          <a:xfrm>
            <a:off x="719138" y="1346200"/>
            <a:ext cx="8212137" cy="4471988"/>
          </a:xfrm>
          <a:noFill/>
        </p:spPr>
        <p:txBody>
          <a:bodyPr>
            <a:spAutoFit/>
          </a:bodyPr>
          <a:lstStyle/>
          <a:p>
            <a:pPr algn="just" eaLnBrk="1" hangingPunct="1"/>
            <a:r>
              <a:rPr lang="en-US" sz="2200" smtClean="0">
                <a:cs typeface="Times New Roman" pitchFamily="18" charset="0"/>
              </a:rPr>
              <a:t>The </a:t>
            </a:r>
            <a:r>
              <a:rPr lang="en-US" sz="2200" b="1" smtClean="0">
                <a:solidFill>
                  <a:srgbClr val="4D99FF"/>
                </a:solidFill>
                <a:latin typeface="Lucida Console" pitchFamily="49" charset="0"/>
                <a:cs typeface="Times New Roman" pitchFamily="18" charset="0"/>
              </a:rPr>
              <a:t>foreach</a:t>
            </a:r>
            <a:r>
              <a:rPr lang="en-US" sz="2200" b="1" smtClean="0">
                <a:solidFill>
                  <a:srgbClr val="4D99FF"/>
                </a:solidFill>
                <a:cs typeface="Times New Roman" pitchFamily="18" charset="0"/>
              </a:rPr>
              <a:t> statement</a:t>
            </a:r>
            <a:r>
              <a:rPr lang="en-US" sz="2200" smtClean="0">
                <a:cs typeface="Times New Roman" pitchFamily="18" charset="0"/>
              </a:rPr>
              <a:t> iterates through the elements of an entire array or collection.</a:t>
            </a:r>
            <a:endParaRPr lang="en-US" sz="2200" smtClean="0">
              <a:ea typeface="Times New Roman" pitchFamily="18" charset="0"/>
              <a:cs typeface="Arial" charset="0"/>
            </a:endParaRPr>
          </a:p>
          <a:p>
            <a:pPr algn="just" eaLnBrk="1" hangingPunct="1"/>
            <a:r>
              <a:rPr lang="en-US" sz="2200" smtClean="0">
                <a:ea typeface="Times New Roman" pitchFamily="18" charset="0"/>
                <a:cs typeface="Arial" charset="0"/>
              </a:rPr>
              <a:t>The syntax of a </a:t>
            </a:r>
            <a:r>
              <a:rPr lang="en-US" sz="2200" smtClean="0">
                <a:latin typeface="Lucida Console" pitchFamily="49" charset="0"/>
                <a:cs typeface="Times New Roman" pitchFamily="18" charset="0"/>
              </a:rPr>
              <a:t>foreach</a:t>
            </a:r>
            <a:r>
              <a:rPr lang="en-US" sz="2200" smtClean="0">
                <a:cs typeface="Times New Roman" pitchFamily="18" charset="0"/>
              </a:rPr>
              <a:t> statement is:</a:t>
            </a:r>
            <a:endParaRPr lang="en-US" sz="2200" b="1" smtClean="0">
              <a:solidFill>
                <a:srgbClr val="0000FF"/>
              </a:solidFill>
              <a:latin typeface="Lucida Console" pitchFamily="49" charset="0"/>
              <a:cs typeface="Times New Roman" pitchFamily="18" charset="0"/>
            </a:endParaRPr>
          </a:p>
          <a:p>
            <a:pPr eaLnBrk="1" hangingPunct="1">
              <a:buFont typeface="Times New Roman" pitchFamily="18" charset="0"/>
              <a:buNone/>
            </a:pPr>
            <a:r>
              <a:rPr lang="en-US" sz="2200" b="1" smtClean="0">
                <a:solidFill>
                  <a:srgbClr val="0000FF"/>
                </a:solidFill>
                <a:latin typeface="Lucida Console" pitchFamily="49" charset="0"/>
                <a:cs typeface="Times New Roman" pitchFamily="18" charset="0"/>
              </a:rPr>
              <a:t>	</a:t>
            </a:r>
            <a:r>
              <a:rPr lang="en-US" sz="2000" b="1" smtClean="0">
                <a:solidFill>
                  <a:srgbClr val="0000FF"/>
                </a:solidFill>
                <a:latin typeface="Lucida Console" pitchFamily="49" charset="0"/>
                <a:cs typeface="Times New Roman" pitchFamily="18" charset="0"/>
              </a:rPr>
              <a:t>foreach</a:t>
            </a:r>
            <a:r>
              <a:rPr lang="en-US" sz="2000" smtClean="0">
                <a:cs typeface="Times New Roman" pitchFamily="18" charset="0"/>
              </a:rPr>
              <a:t> ( </a:t>
            </a:r>
            <a:r>
              <a:rPr lang="en-US" sz="2000" i="1" smtClean="0">
                <a:cs typeface="Times New Roman" pitchFamily="18" charset="0"/>
              </a:rPr>
              <a:t>type identifier</a:t>
            </a:r>
            <a:r>
              <a:rPr lang="en-US" sz="2000" smtClean="0">
                <a:cs typeface="Times New Roman" pitchFamily="18" charset="0"/>
              </a:rPr>
              <a:t> </a:t>
            </a:r>
            <a:r>
              <a:rPr lang="en-US" sz="2000" b="1" smtClean="0">
                <a:solidFill>
                  <a:srgbClr val="0000FF"/>
                </a:solidFill>
                <a:latin typeface="Lucida Console" pitchFamily="49" charset="0"/>
                <a:cs typeface="Times New Roman" pitchFamily="18" charset="0"/>
              </a:rPr>
              <a:t>in</a:t>
            </a:r>
            <a:r>
              <a:rPr lang="en-US" sz="2000" smtClean="0">
                <a:cs typeface="Times New Roman" pitchFamily="18" charset="0"/>
              </a:rPr>
              <a:t> </a:t>
            </a:r>
            <a:r>
              <a:rPr lang="en-US" sz="2000" i="1" smtClean="0">
                <a:cs typeface="Times New Roman" pitchFamily="18" charset="0"/>
              </a:rPr>
              <a:t>arrayName</a:t>
            </a:r>
            <a:r>
              <a:rPr lang="en-US" sz="2000" smtClean="0">
                <a:cs typeface="Times New Roman" pitchFamily="18" charset="0"/>
              </a:rPr>
              <a:t> )</a:t>
            </a:r>
            <a:br>
              <a:rPr lang="en-US" sz="2000" smtClean="0">
                <a:cs typeface="Times New Roman" pitchFamily="18" charset="0"/>
              </a:rPr>
            </a:br>
            <a:r>
              <a:rPr lang="en-US" sz="2000" smtClean="0">
                <a:cs typeface="Times New Roman" pitchFamily="18" charset="0"/>
              </a:rPr>
              <a:t>   </a:t>
            </a:r>
            <a:r>
              <a:rPr lang="en-US" sz="2000" i="1" smtClean="0">
                <a:cs typeface="Times New Roman" pitchFamily="18" charset="0"/>
              </a:rPr>
              <a:t>statement</a:t>
            </a:r>
          </a:p>
          <a:p>
            <a:pPr lvl="1" eaLnBrk="1" hangingPunct="1"/>
            <a:r>
              <a:rPr lang="en-US" sz="1800" i="1" smtClean="0">
                <a:cs typeface="Times New Roman" pitchFamily="18" charset="0"/>
              </a:rPr>
              <a:t>type</a:t>
            </a:r>
            <a:r>
              <a:rPr lang="en-US" sz="2000" smtClean="0">
                <a:cs typeface="Times New Roman" pitchFamily="18" charset="0"/>
              </a:rPr>
              <a:t> and </a:t>
            </a:r>
            <a:r>
              <a:rPr lang="en-US" sz="1800" i="1" smtClean="0">
                <a:cs typeface="Times New Roman" pitchFamily="18" charset="0"/>
              </a:rPr>
              <a:t>identifier</a:t>
            </a:r>
            <a:r>
              <a:rPr lang="en-US" sz="2000" smtClean="0">
                <a:cs typeface="Times New Roman" pitchFamily="18" charset="0"/>
              </a:rPr>
              <a:t> are the type and name (e.g., </a:t>
            </a:r>
            <a:r>
              <a:rPr lang="en-US" sz="2000" smtClean="0">
                <a:latin typeface="Lucida Console" pitchFamily="49" charset="0"/>
                <a:cs typeface="Times New Roman" pitchFamily="18" charset="0"/>
              </a:rPr>
              <a:t>int</a:t>
            </a:r>
            <a:r>
              <a:rPr lang="en-US" sz="2000" smtClean="0">
                <a:cs typeface="Times New Roman" pitchFamily="18" charset="0"/>
              </a:rPr>
              <a:t> </a:t>
            </a:r>
            <a:r>
              <a:rPr lang="en-US" sz="2000" smtClean="0">
                <a:latin typeface="Lucida Console" pitchFamily="49" charset="0"/>
                <a:cs typeface="Times New Roman" pitchFamily="18" charset="0"/>
              </a:rPr>
              <a:t>number</a:t>
            </a:r>
            <a:r>
              <a:rPr lang="en-US" sz="2000" smtClean="0">
                <a:cs typeface="Times New Roman" pitchFamily="18" charset="0"/>
              </a:rPr>
              <a:t>) of </a:t>
            </a:r>
            <a:br>
              <a:rPr lang="en-US" sz="2000" smtClean="0">
                <a:cs typeface="Times New Roman" pitchFamily="18" charset="0"/>
              </a:rPr>
            </a:br>
            <a:r>
              <a:rPr lang="en-US" sz="2000" smtClean="0">
                <a:cs typeface="Times New Roman" pitchFamily="18" charset="0"/>
              </a:rPr>
              <a:t>the </a:t>
            </a:r>
            <a:r>
              <a:rPr lang="en-US" sz="2000" b="1" smtClean="0">
                <a:solidFill>
                  <a:srgbClr val="4D99FF"/>
                </a:solidFill>
                <a:cs typeface="Times New Roman" pitchFamily="18" charset="0"/>
              </a:rPr>
              <a:t>iteration variable</a:t>
            </a:r>
            <a:r>
              <a:rPr lang="en-US" sz="2000" smtClean="0">
                <a:cs typeface="Times New Roman" pitchFamily="18" charset="0"/>
              </a:rPr>
              <a:t>.</a:t>
            </a:r>
          </a:p>
          <a:p>
            <a:pPr lvl="1" eaLnBrk="1" hangingPunct="1"/>
            <a:r>
              <a:rPr lang="en-US" sz="1800" i="1" smtClean="0">
                <a:cs typeface="Times New Roman" pitchFamily="18" charset="0"/>
              </a:rPr>
              <a:t>arrayName</a:t>
            </a:r>
            <a:r>
              <a:rPr lang="en-US" sz="2000" smtClean="0">
                <a:cs typeface="Times New Roman" pitchFamily="18" charset="0"/>
              </a:rPr>
              <a:t> is the array through which to iterate.</a:t>
            </a:r>
          </a:p>
          <a:p>
            <a:pPr algn="just" eaLnBrk="1" hangingPunct="1"/>
            <a:r>
              <a:rPr lang="en-US" sz="2200" smtClean="0">
                <a:cs typeface="Times New Roman" pitchFamily="18" charset="0"/>
              </a:rPr>
              <a:t>The type of the iteration variable must match the type of the elements in the array.</a:t>
            </a:r>
          </a:p>
          <a:p>
            <a:pPr eaLnBrk="1" hangingPunct="1"/>
            <a:r>
              <a:rPr lang="en-US" sz="2200" smtClean="0">
                <a:cs typeface="Times New Roman" pitchFamily="18" charset="0"/>
              </a:rPr>
              <a:t>The iteration variable represents successive values in the array on successive iterations of the </a:t>
            </a:r>
            <a:r>
              <a:rPr lang="en-US" sz="2200" smtClean="0">
                <a:latin typeface="Lucida Console" pitchFamily="49" charset="0"/>
                <a:cs typeface="Times New Roman" pitchFamily="18" charset="0"/>
              </a:rPr>
              <a:t>foreach</a:t>
            </a:r>
            <a:r>
              <a:rPr lang="en-US" sz="2200" smtClean="0">
                <a:cs typeface="Times New Roman" pitchFamily="18" charset="0"/>
              </a:rPr>
              <a:t> statement.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1"/>
          <p:cNvSpPr>
            <a:spLocks noGrp="1"/>
          </p:cNvSpPr>
          <p:nvPr>
            <p:ph type="sldNum" sz="quarter" idx="10"/>
          </p:nvPr>
        </p:nvSpPr>
        <p:spPr>
          <a:noFill/>
        </p:spPr>
        <p:txBody>
          <a:bodyPr/>
          <a:lstStyle/>
          <a:p>
            <a:fld id="{AA8671C4-A16E-4922-A04F-AC929B83FD16}" type="slidenum">
              <a:rPr lang="en-US"/>
              <a:pPr/>
              <a:t>45</a:t>
            </a:fld>
            <a:endParaRPr lang="en-US"/>
          </a:p>
        </p:txBody>
      </p:sp>
      <p:graphicFrame>
        <p:nvGraphicFramePr>
          <p:cNvPr id="20482" name="Object 2"/>
          <p:cNvGraphicFramePr>
            <a:graphicFrameLocks/>
          </p:cNvGraphicFramePr>
          <p:nvPr/>
        </p:nvGraphicFramePr>
        <p:xfrm>
          <a:off x="300038" y="1403350"/>
          <a:ext cx="7053262" cy="4471988"/>
        </p:xfrm>
        <a:graphic>
          <a:graphicData uri="http://schemas.openxmlformats.org/presentationml/2006/ole">
            <p:oleObj spid="_x0000_s30722" name="Document" r:id="rId4" imgW="7080039" imgH="4486878" progId="Word.Document.8">
              <p:embed/>
            </p:oleObj>
          </a:graphicData>
        </a:graphic>
      </p:graphicFrame>
      <p:sp>
        <p:nvSpPr>
          <p:cNvPr id="20484"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20485" name="Rectangle 4"/>
          <p:cNvSpPr>
            <a:spLocks noChangeArrowheads="1"/>
          </p:cNvSpPr>
          <p:nvPr/>
        </p:nvSpPr>
        <p:spPr bwMode="auto">
          <a:xfrm>
            <a:off x="7205663" y="1166813"/>
            <a:ext cx="1938337"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ForEachTest.cs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( 1 of 2 )</a:t>
            </a:r>
          </a:p>
        </p:txBody>
      </p:sp>
      <p:sp>
        <p:nvSpPr>
          <p:cNvPr id="20486" name="Rectangle 7"/>
          <p:cNvSpPr>
            <a:spLocks noChangeArrowheads="1"/>
          </p:cNvSpPr>
          <p:nvPr/>
        </p:nvSpPr>
        <p:spPr bwMode="auto">
          <a:xfrm>
            <a:off x="381000" y="381000"/>
            <a:ext cx="6694488" cy="762000"/>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200">
                <a:solidFill>
                  <a:srgbClr val="000000"/>
                </a:solidFill>
                <a:latin typeface="Times New Roman" pitchFamily="18" charset="0"/>
              </a:rPr>
              <a:t>Figure 8.12 uses the </a:t>
            </a:r>
            <a:r>
              <a:rPr lang="en-US" sz="2200">
                <a:solidFill>
                  <a:srgbClr val="000000"/>
                </a:solidFill>
                <a:latin typeface="Lucida Console" pitchFamily="49" charset="0"/>
                <a:ea typeface="Times New Roman" pitchFamily="18" charset="0"/>
                <a:cs typeface="Lucida Console" pitchFamily="49" charset="0"/>
              </a:rPr>
              <a:t>foreach</a:t>
            </a:r>
            <a:r>
              <a:rPr lang="en-US" sz="2200">
                <a:solidFill>
                  <a:srgbClr val="000000"/>
                </a:solidFill>
                <a:latin typeface="Times New Roman" pitchFamily="18" charset="0"/>
              </a:rPr>
              <a:t> statement to calculate the sum of the integers in an array of student grades. </a:t>
            </a:r>
          </a:p>
        </p:txBody>
      </p:sp>
      <p:sp>
        <p:nvSpPr>
          <p:cNvPr id="20487" name="Rectangle 6"/>
          <p:cNvSpPr>
            <a:spLocks noChangeArrowheads="1"/>
          </p:cNvSpPr>
          <p:nvPr/>
        </p:nvSpPr>
        <p:spPr bwMode="auto">
          <a:xfrm>
            <a:off x="246063" y="5849938"/>
            <a:ext cx="8212137"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8.12</a:t>
            </a:r>
            <a:r>
              <a:rPr lang="en-US" sz="1400" b="1">
                <a:solidFill>
                  <a:srgbClr val="000000"/>
                </a:solidFill>
              </a:rPr>
              <a:t> | </a:t>
            </a:r>
            <a:r>
              <a:rPr lang="en-US">
                <a:solidFill>
                  <a:srgbClr val="000000"/>
                </a:solidFill>
                <a:ea typeface="Times New Roman" pitchFamily="18" charset="0"/>
                <a:cs typeface="Lucida Console" pitchFamily="49" charset="0"/>
              </a:rPr>
              <a:t>Using the </a:t>
            </a:r>
            <a:r>
              <a:rPr lang="en-US">
                <a:solidFill>
                  <a:srgbClr val="000000"/>
                </a:solidFill>
                <a:latin typeface="Lucida Console" pitchFamily="49" charset="0"/>
                <a:ea typeface="Times New Roman" pitchFamily="18" charset="0"/>
                <a:cs typeface="Lucida Console" pitchFamily="49" charset="0"/>
              </a:rPr>
              <a:t>foreach</a:t>
            </a:r>
            <a:r>
              <a:rPr lang="en-US">
                <a:solidFill>
                  <a:srgbClr val="000000"/>
                </a:solidFill>
                <a:ea typeface="Times New Roman" pitchFamily="18" charset="0"/>
                <a:cs typeface="Lucida Console" pitchFamily="49" charset="0"/>
              </a:rPr>
              <a:t> statement to total integers in an array. </a:t>
            </a:r>
          </a:p>
        </p:txBody>
      </p:sp>
      <p:sp>
        <p:nvSpPr>
          <p:cNvPr id="20488" name="Line 7"/>
          <p:cNvSpPr>
            <a:spLocks noChangeShapeType="1"/>
          </p:cNvSpPr>
          <p:nvPr/>
        </p:nvSpPr>
        <p:spPr bwMode="auto">
          <a:xfrm flipH="1">
            <a:off x="3756025" y="4016375"/>
            <a:ext cx="34290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0489" name="Text Box 6"/>
          <p:cNvSpPr txBox="1">
            <a:spLocks noChangeArrowheads="1"/>
          </p:cNvSpPr>
          <p:nvPr/>
        </p:nvSpPr>
        <p:spPr bwMode="auto">
          <a:xfrm>
            <a:off x="6858000" y="3681413"/>
            <a:ext cx="1981200" cy="661987"/>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For each iteration, </a:t>
            </a:r>
            <a:r>
              <a:rPr lang="en-US" sz="1200">
                <a:solidFill>
                  <a:srgbClr val="000000"/>
                </a:solidFill>
                <a:latin typeface="Lucida Console" pitchFamily="49" charset="0"/>
                <a:ea typeface="Times New Roman" pitchFamily="18" charset="0"/>
                <a:cs typeface="Lucida Console" pitchFamily="49" charset="0"/>
              </a:rPr>
              <a:t>number </a:t>
            </a:r>
            <a:r>
              <a:rPr lang="en-US" sz="1200">
                <a:solidFill>
                  <a:srgbClr val="000000"/>
                </a:solidFill>
                <a:latin typeface="Times New Roman" pitchFamily="18" charset="0"/>
                <a:ea typeface="Times New Roman" pitchFamily="18" charset="0"/>
                <a:cs typeface="Lucida Console" pitchFamily="49" charset="0"/>
              </a:rPr>
              <a:t>represents the next </a:t>
            </a:r>
            <a:r>
              <a:rPr lang="en-US" sz="1200">
                <a:solidFill>
                  <a:srgbClr val="000000"/>
                </a:solidFill>
                <a:latin typeface="Lucida Console" pitchFamily="49" charset="0"/>
                <a:ea typeface="Times New Roman" pitchFamily="18" charset="0"/>
                <a:cs typeface="Lucida Console" pitchFamily="49" charset="0"/>
              </a:rPr>
              <a:t>int</a:t>
            </a:r>
            <a:r>
              <a:rPr lang="en-US" sz="1200">
                <a:solidFill>
                  <a:srgbClr val="000000"/>
                </a:solidFill>
                <a:latin typeface="Times New Roman" pitchFamily="18" charset="0"/>
                <a:ea typeface="Times New Roman" pitchFamily="18" charset="0"/>
                <a:cs typeface="Lucida Console" pitchFamily="49" charset="0"/>
              </a:rPr>
              <a:t> value in the array.</a:t>
            </a:r>
            <a:r>
              <a:rPr lang="en-US" sz="1200">
                <a:solidFill>
                  <a:srgbClr val="000000"/>
                </a:solidFill>
                <a:latin typeface="Times New Roman" pitchFamily="18" charset="0"/>
                <a:ea typeface="Times New Roman" pitchFamily="18" charset="0"/>
                <a:cs typeface="AGaramond" pitchFamily="18"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0"/>
          </p:nvPr>
        </p:nvSpPr>
        <p:spPr>
          <a:noFill/>
        </p:spPr>
        <p:txBody>
          <a:bodyPr/>
          <a:lstStyle/>
          <a:p>
            <a:fld id="{95DA4B9A-D3D2-4CF9-8A96-C6908431F6E8}" type="slidenum">
              <a:rPr lang="en-US"/>
              <a:pPr/>
              <a:t>46</a:t>
            </a:fld>
            <a:endParaRPr lang="en-US"/>
          </a:p>
        </p:txBody>
      </p:sp>
      <p:sp>
        <p:nvSpPr>
          <p:cNvPr id="94211" name="Rectangle 2"/>
          <p:cNvSpPr>
            <a:spLocks noGrp="1" noChangeArrowheads="1"/>
          </p:cNvSpPr>
          <p:nvPr>
            <p:ph type="title"/>
          </p:nvPr>
        </p:nvSpPr>
        <p:spPr>
          <a:noFill/>
        </p:spPr>
        <p:txBody>
          <a:bodyPr/>
          <a:lstStyle/>
          <a:p>
            <a:pPr eaLnBrk="1" hangingPunct="1"/>
            <a:r>
              <a:rPr lang="en-US" smtClean="0"/>
              <a:t>8.6  </a:t>
            </a:r>
            <a:r>
              <a:rPr lang="en-US" smtClean="0">
                <a:latin typeface="Lucida Console" pitchFamily="49" charset="0"/>
              </a:rPr>
              <a:t>foreach</a:t>
            </a:r>
            <a:r>
              <a:rPr lang="en-US" smtClean="0"/>
              <a:t> Statement (Cont.)</a:t>
            </a:r>
          </a:p>
        </p:txBody>
      </p:sp>
      <p:sp>
        <p:nvSpPr>
          <p:cNvPr id="94212" name="Rectangle 3"/>
          <p:cNvSpPr>
            <a:spLocks noGrp="1" noChangeArrowheads="1"/>
          </p:cNvSpPr>
          <p:nvPr>
            <p:ph type="body" idx="1"/>
          </p:nvPr>
        </p:nvSpPr>
        <p:spPr>
          <a:xfrm>
            <a:off x="719138" y="1328738"/>
            <a:ext cx="8212137" cy="4937125"/>
          </a:xfrm>
          <a:noFill/>
        </p:spPr>
        <p:txBody>
          <a:bodyPr>
            <a:spAutoFit/>
          </a:bodyPr>
          <a:lstStyle/>
          <a:p>
            <a:pPr eaLnBrk="1" hangingPunct="1">
              <a:buFont typeface="Times New Roman" pitchFamily="18" charset="0"/>
              <a:buNone/>
            </a:pPr>
            <a:r>
              <a:rPr lang="en-US" sz="2400" b="1" i="1" smtClean="0">
                <a:ea typeface="Times New Roman" pitchFamily="18" charset="0"/>
                <a:cs typeface="Arial" charset="0"/>
              </a:rPr>
              <a:t>Implicitly Typed Local Variables</a:t>
            </a:r>
          </a:p>
          <a:p>
            <a:pPr eaLnBrk="1" hangingPunct="1"/>
            <a:r>
              <a:rPr lang="en-US" sz="2200" smtClean="0">
                <a:ea typeface="Times New Roman" pitchFamily="18" charset="0"/>
                <a:cs typeface="Arial" charset="0"/>
              </a:rPr>
              <a:t>C# provides a new feature</a:t>
            </a:r>
            <a:r>
              <a:rPr lang="en-US" sz="2200" smtClean="0">
                <a:latin typeface="Arial" charset="0"/>
                <a:ea typeface="Times New Roman" pitchFamily="18" charset="0"/>
                <a:cs typeface="Arial" charset="0"/>
              </a:rPr>
              <a:t>—</a:t>
            </a:r>
            <a:r>
              <a:rPr lang="en-US" sz="2200" smtClean="0">
                <a:ea typeface="Times New Roman" pitchFamily="18" charset="0"/>
                <a:cs typeface="Arial" charset="0"/>
              </a:rPr>
              <a:t>called </a:t>
            </a:r>
            <a:r>
              <a:rPr lang="en-US" sz="2200" b="1" smtClean="0">
                <a:solidFill>
                  <a:srgbClr val="4D99FF"/>
                </a:solidFill>
                <a:ea typeface="Times New Roman" pitchFamily="18" charset="0"/>
                <a:cs typeface="Arial" charset="0"/>
              </a:rPr>
              <a:t>implicitly typed local variables</a:t>
            </a:r>
            <a:r>
              <a:rPr lang="en-US" sz="2200" smtClean="0">
                <a:latin typeface="Arial" charset="0"/>
                <a:ea typeface="Times New Roman" pitchFamily="18" charset="0"/>
                <a:cs typeface="Arial" charset="0"/>
              </a:rPr>
              <a:t>—</a:t>
            </a:r>
            <a:r>
              <a:rPr lang="en-US" sz="2200" smtClean="0">
                <a:ea typeface="Times New Roman" pitchFamily="18" charset="0"/>
                <a:cs typeface="Arial" charset="0"/>
              </a:rPr>
              <a:t>that enables the compiler to infer a local variable</a:t>
            </a:r>
            <a:r>
              <a:rPr lang="en-US" sz="2200" smtClean="0">
                <a:latin typeface="Arial" charset="0"/>
                <a:ea typeface="Times New Roman" pitchFamily="18" charset="0"/>
                <a:cs typeface="Arial" charset="0"/>
              </a:rPr>
              <a:t>’</a:t>
            </a:r>
            <a:r>
              <a:rPr lang="en-US" sz="2200" smtClean="0">
                <a:ea typeface="Times New Roman" pitchFamily="18" charset="0"/>
                <a:cs typeface="Arial" charset="0"/>
              </a:rPr>
              <a:t>s type based on the type of the variable</a:t>
            </a:r>
            <a:r>
              <a:rPr lang="en-US" sz="2200" smtClean="0">
                <a:latin typeface="Arial" charset="0"/>
                <a:ea typeface="Times New Roman" pitchFamily="18" charset="0"/>
                <a:cs typeface="Arial" charset="0"/>
              </a:rPr>
              <a:t>’</a:t>
            </a:r>
            <a:r>
              <a:rPr lang="en-US" sz="2200" smtClean="0">
                <a:ea typeface="Times New Roman" pitchFamily="18" charset="0"/>
                <a:cs typeface="Arial" charset="0"/>
              </a:rPr>
              <a:t>s initializer.</a:t>
            </a:r>
          </a:p>
          <a:p>
            <a:pPr eaLnBrk="1" hangingPunct="1"/>
            <a:r>
              <a:rPr lang="en-US" sz="2200" smtClean="0">
                <a:ea typeface="Times New Roman" pitchFamily="18" charset="0"/>
                <a:cs typeface="Arial" charset="0"/>
              </a:rPr>
              <a:t>To distinguish such an initialization from a simple assignment statement, the </a:t>
            </a:r>
            <a:r>
              <a:rPr lang="en-US" sz="2200" b="1" smtClean="0">
                <a:solidFill>
                  <a:srgbClr val="4D99FF"/>
                </a:solidFill>
                <a:latin typeface="Lucida Console" pitchFamily="49" charset="0"/>
                <a:ea typeface="Times New Roman" pitchFamily="18" charset="0"/>
                <a:cs typeface="Arial" charset="0"/>
              </a:rPr>
              <a:t>var</a:t>
            </a:r>
            <a:r>
              <a:rPr lang="en-US" sz="2200" smtClean="0">
                <a:ea typeface="Times New Roman" pitchFamily="18" charset="0"/>
                <a:cs typeface="Arial" charset="0"/>
              </a:rPr>
              <a:t> keyword is used in place of the variable</a:t>
            </a:r>
            <a:r>
              <a:rPr lang="en-US" sz="2200" smtClean="0">
                <a:latin typeface="Arial" charset="0"/>
                <a:ea typeface="Times New Roman" pitchFamily="18" charset="0"/>
                <a:cs typeface="Arial" charset="0"/>
              </a:rPr>
              <a:t>’</a:t>
            </a:r>
            <a:r>
              <a:rPr lang="en-US" sz="2200" smtClean="0">
                <a:ea typeface="Times New Roman" pitchFamily="18" charset="0"/>
                <a:cs typeface="Arial" charset="0"/>
              </a:rPr>
              <a:t>s type.</a:t>
            </a:r>
          </a:p>
          <a:p>
            <a:pPr eaLnBrk="1" hangingPunct="1"/>
            <a:r>
              <a:rPr lang="en-US" sz="2200" smtClean="0">
                <a:ea typeface="Times New Roman" pitchFamily="18" charset="0"/>
                <a:cs typeface="Arial" charset="0"/>
              </a:rPr>
              <a:t>The compiler assumes that floating-point number values are of type </a:t>
            </a:r>
            <a:r>
              <a:rPr lang="en-US" sz="2200" smtClean="0">
                <a:latin typeface="Lucida Console" pitchFamily="49" charset="0"/>
                <a:ea typeface="Times New Roman" pitchFamily="18" charset="0"/>
                <a:cs typeface="Lucida Console" pitchFamily="49" charset="0"/>
              </a:rPr>
              <a:t>double</a:t>
            </a:r>
            <a:r>
              <a:rPr lang="en-US" sz="2200" smtClean="0">
                <a:ea typeface="Times New Roman" pitchFamily="18" charset="0"/>
                <a:cs typeface="Arial" charset="0"/>
              </a:rPr>
              <a:t>.</a:t>
            </a:r>
          </a:p>
          <a:p>
            <a:pPr eaLnBrk="1" hangingPunct="1"/>
            <a:r>
              <a:rPr lang="en-US" sz="2200" smtClean="0">
                <a:ea typeface="Times New Roman" pitchFamily="18" charset="0"/>
                <a:cs typeface="Arial" charset="0"/>
              </a:rPr>
              <a:t>You can use local type inference with control variables in the header of a </a:t>
            </a:r>
            <a:r>
              <a:rPr lang="en-US" sz="2200" smtClean="0">
                <a:latin typeface="Lucida Console" pitchFamily="49" charset="0"/>
                <a:ea typeface="Times New Roman" pitchFamily="18" charset="0"/>
                <a:cs typeface="Lucida Console" pitchFamily="49" charset="0"/>
              </a:rPr>
              <a:t>for</a:t>
            </a:r>
            <a:r>
              <a:rPr lang="en-US" sz="2200" smtClean="0">
                <a:ea typeface="Times New Roman" pitchFamily="18" charset="0"/>
                <a:cs typeface="Arial" charset="0"/>
              </a:rPr>
              <a:t> or </a:t>
            </a:r>
            <a:r>
              <a:rPr lang="en-US" sz="2200" smtClean="0">
                <a:latin typeface="Lucida Console" pitchFamily="49" charset="0"/>
                <a:ea typeface="Times New Roman" pitchFamily="18" charset="0"/>
                <a:cs typeface="Lucida Console" pitchFamily="49" charset="0"/>
              </a:rPr>
              <a:t>foreach</a:t>
            </a:r>
            <a:r>
              <a:rPr lang="en-US" sz="2200" smtClean="0">
                <a:ea typeface="Times New Roman" pitchFamily="18" charset="0"/>
                <a:cs typeface="Arial" charset="0"/>
              </a:rPr>
              <a:t> statement.</a:t>
            </a:r>
          </a:p>
          <a:p>
            <a:pPr eaLnBrk="1" hangingPunct="1"/>
            <a:r>
              <a:rPr lang="en-US" sz="2200" smtClean="0">
                <a:ea typeface="Times New Roman" pitchFamily="18" charset="0"/>
                <a:cs typeface="Arial" charset="0"/>
              </a:rPr>
              <a:t>For example, the following </a:t>
            </a:r>
            <a:r>
              <a:rPr lang="en-US" sz="2200" smtClean="0">
                <a:latin typeface="Lucida Console" pitchFamily="49" charset="0"/>
                <a:ea typeface="Times New Roman" pitchFamily="18" charset="0"/>
                <a:cs typeface="Lucida Console" pitchFamily="49" charset="0"/>
              </a:rPr>
              <a:t>for</a:t>
            </a:r>
            <a:r>
              <a:rPr lang="en-US" sz="2200" smtClean="0">
                <a:ea typeface="Times New Roman" pitchFamily="18" charset="0"/>
                <a:cs typeface="Arial" charset="0"/>
              </a:rPr>
              <a:t> statement headers are equivalent:</a:t>
            </a:r>
            <a:endParaRPr lang="en-US" sz="2200" b="1" smtClean="0">
              <a:solidFill>
                <a:srgbClr val="0000FF"/>
              </a:solidFill>
              <a:latin typeface="Lucida Console" pitchFamily="49" charset="0"/>
              <a:ea typeface="Times New Roman" pitchFamily="18" charset="0"/>
              <a:cs typeface="Lucida Console" pitchFamily="49" charset="0"/>
            </a:endParaRPr>
          </a:p>
          <a:p>
            <a:pPr eaLnBrk="1" hangingPunct="1">
              <a:buFont typeface="Times New Roman" pitchFamily="18" charset="0"/>
              <a:buNone/>
            </a:pPr>
            <a:r>
              <a:rPr lang="en-US" sz="1800" b="1" smtClean="0">
                <a:solidFill>
                  <a:srgbClr val="0000FF"/>
                </a:solidFill>
                <a:latin typeface="Lucida Console" pitchFamily="49" charset="0"/>
                <a:ea typeface="Times New Roman" pitchFamily="18" charset="0"/>
                <a:cs typeface="Lucida Console" pitchFamily="49" charset="0"/>
              </a:rPr>
              <a:t>for</a:t>
            </a:r>
            <a:r>
              <a:rPr lang="en-US" sz="1800" smtClean="0">
                <a:latin typeface="Lucida Console" pitchFamily="49" charset="0"/>
                <a:ea typeface="Times New Roman" pitchFamily="18" charset="0"/>
                <a:cs typeface="Lucida Console" pitchFamily="49" charset="0"/>
              </a:rPr>
              <a:t> ( </a:t>
            </a:r>
            <a:r>
              <a:rPr lang="en-US" sz="1800" b="1" smtClean="0">
                <a:solidFill>
                  <a:srgbClr val="0000FF"/>
                </a:solidFill>
                <a:latin typeface="Lucida Console" pitchFamily="49" charset="0"/>
                <a:ea typeface="Times New Roman" pitchFamily="18" charset="0"/>
                <a:cs typeface="Lucida Console" pitchFamily="49" charset="0"/>
              </a:rPr>
              <a:t>int</a:t>
            </a:r>
            <a:r>
              <a:rPr lang="en-US" sz="1800" smtClean="0">
                <a:latin typeface="Lucida Console" pitchFamily="49" charset="0"/>
                <a:ea typeface="Times New Roman" pitchFamily="18" charset="0"/>
                <a:cs typeface="Lucida Console" pitchFamily="49" charset="0"/>
              </a:rPr>
              <a:t> counter = </a:t>
            </a:r>
            <a:r>
              <a:rPr lang="en-US" sz="1800" b="1" smtClean="0">
                <a:solidFill>
                  <a:srgbClr val="0099FF"/>
                </a:solidFill>
                <a:latin typeface="Lucida Console" pitchFamily="49" charset="0"/>
                <a:ea typeface="Times New Roman" pitchFamily="18" charset="0"/>
                <a:cs typeface="Lucida Console" pitchFamily="49" charset="0"/>
              </a:rPr>
              <a:t>1</a:t>
            </a:r>
            <a:r>
              <a:rPr lang="en-US" sz="1800" smtClean="0">
                <a:latin typeface="Lucida Console" pitchFamily="49" charset="0"/>
                <a:ea typeface="Times New Roman" pitchFamily="18" charset="0"/>
                <a:cs typeface="Lucida Console" pitchFamily="49" charset="0"/>
              </a:rPr>
              <a:t>; counter &lt; </a:t>
            </a:r>
            <a:r>
              <a:rPr lang="en-US" sz="1800" b="1" smtClean="0">
                <a:solidFill>
                  <a:srgbClr val="0099FF"/>
                </a:solidFill>
                <a:latin typeface="Lucida Console" pitchFamily="49" charset="0"/>
                <a:ea typeface="Times New Roman" pitchFamily="18" charset="0"/>
                <a:cs typeface="Lucida Console" pitchFamily="49" charset="0"/>
              </a:rPr>
              <a:t>10</a:t>
            </a:r>
            <a:r>
              <a:rPr lang="en-US" sz="1800" b="1" smtClean="0">
                <a:latin typeface="Lucida Console" pitchFamily="49" charset="0"/>
                <a:ea typeface="Times New Roman" pitchFamily="18" charset="0"/>
                <a:cs typeface="Lucida Console" pitchFamily="49" charset="0"/>
              </a:rPr>
              <a:t>; </a:t>
            </a:r>
            <a:r>
              <a:rPr lang="en-US" sz="1800" smtClean="0">
                <a:latin typeface="Lucida Console" pitchFamily="49" charset="0"/>
                <a:ea typeface="Times New Roman" pitchFamily="18" charset="0"/>
                <a:cs typeface="Lucida Console" pitchFamily="49" charset="0"/>
              </a:rPr>
              <a:t>counter++ )</a:t>
            </a:r>
            <a:endParaRPr lang="en-US" sz="1800" smtClean="0">
              <a:solidFill>
                <a:srgbClr val="0000FF"/>
              </a:solidFill>
              <a:latin typeface="Lucida Console" pitchFamily="49" charset="0"/>
              <a:ea typeface="Times New Roman" pitchFamily="18" charset="0"/>
              <a:cs typeface="Lucida Console" pitchFamily="49" charset="0"/>
            </a:endParaRPr>
          </a:p>
          <a:p>
            <a:pPr eaLnBrk="1" hangingPunct="1">
              <a:buFont typeface="Times New Roman" pitchFamily="18" charset="0"/>
              <a:buNone/>
            </a:pPr>
            <a:r>
              <a:rPr lang="en-US" sz="1800" b="1" smtClean="0">
                <a:solidFill>
                  <a:srgbClr val="0000FF"/>
                </a:solidFill>
                <a:latin typeface="Lucida Console" pitchFamily="49" charset="0"/>
                <a:ea typeface="Times New Roman" pitchFamily="18" charset="0"/>
                <a:cs typeface="Lucida Console" pitchFamily="49" charset="0"/>
              </a:rPr>
              <a:t>for</a:t>
            </a:r>
            <a:r>
              <a:rPr lang="en-US" sz="1800" smtClean="0">
                <a:latin typeface="Lucida Console" pitchFamily="49" charset="0"/>
                <a:ea typeface="Times New Roman" pitchFamily="18" charset="0"/>
                <a:cs typeface="Lucida Console" pitchFamily="49" charset="0"/>
              </a:rPr>
              <a:t> ( </a:t>
            </a:r>
            <a:r>
              <a:rPr lang="en-US" sz="1800" b="1" smtClean="0">
                <a:solidFill>
                  <a:srgbClr val="0000FF"/>
                </a:solidFill>
                <a:latin typeface="Lucida Console" pitchFamily="49" charset="0"/>
                <a:ea typeface="Times New Roman" pitchFamily="18" charset="0"/>
                <a:cs typeface="Lucida Console" pitchFamily="49" charset="0"/>
              </a:rPr>
              <a:t>var</a:t>
            </a:r>
            <a:r>
              <a:rPr lang="en-US" sz="1800" smtClean="0">
                <a:latin typeface="Lucida Console" pitchFamily="49" charset="0"/>
                <a:ea typeface="Times New Roman" pitchFamily="18" charset="0"/>
                <a:cs typeface="Lucida Console" pitchFamily="49" charset="0"/>
              </a:rPr>
              <a:t> counter = </a:t>
            </a:r>
            <a:r>
              <a:rPr lang="en-US" sz="1800" b="1" smtClean="0">
                <a:solidFill>
                  <a:srgbClr val="0099FF"/>
                </a:solidFill>
                <a:latin typeface="Lucida Console" pitchFamily="49" charset="0"/>
                <a:ea typeface="Times New Roman" pitchFamily="18" charset="0"/>
                <a:cs typeface="Lucida Console" pitchFamily="49" charset="0"/>
              </a:rPr>
              <a:t>1</a:t>
            </a:r>
            <a:r>
              <a:rPr lang="en-US" sz="1800" smtClean="0">
                <a:latin typeface="Lucida Console" pitchFamily="49" charset="0"/>
                <a:ea typeface="Times New Roman" pitchFamily="18" charset="0"/>
                <a:cs typeface="Lucida Console" pitchFamily="49" charset="0"/>
              </a:rPr>
              <a:t>; counter &lt; </a:t>
            </a:r>
            <a:r>
              <a:rPr lang="en-US" sz="1800" b="1" smtClean="0">
                <a:solidFill>
                  <a:srgbClr val="0099FF"/>
                </a:solidFill>
                <a:latin typeface="Lucida Console" pitchFamily="49" charset="0"/>
                <a:ea typeface="Times New Roman" pitchFamily="18" charset="0"/>
                <a:cs typeface="Lucida Console" pitchFamily="49" charset="0"/>
              </a:rPr>
              <a:t>10</a:t>
            </a:r>
            <a:r>
              <a:rPr lang="en-US" sz="1800" smtClean="0">
                <a:latin typeface="Lucida Console" pitchFamily="49" charset="0"/>
                <a:ea typeface="Times New Roman" pitchFamily="18" charset="0"/>
                <a:cs typeface="Lucida Console" pitchFamily="49" charset="0"/>
              </a:rPr>
              <a:t>; counter++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10"/>
          </p:nvPr>
        </p:nvSpPr>
        <p:spPr>
          <a:noFill/>
        </p:spPr>
        <p:txBody>
          <a:bodyPr/>
          <a:lstStyle/>
          <a:p>
            <a:fld id="{BD2F5120-FF6B-4EE8-8CA0-615D8A672C8E}" type="slidenum">
              <a:rPr lang="en-US"/>
              <a:pPr/>
              <a:t>47</a:t>
            </a:fld>
            <a:endParaRPr lang="en-US"/>
          </a:p>
        </p:txBody>
      </p:sp>
      <p:sp>
        <p:nvSpPr>
          <p:cNvPr id="95235" name="Rectangle 2"/>
          <p:cNvSpPr>
            <a:spLocks noGrp="1" noChangeArrowheads="1"/>
          </p:cNvSpPr>
          <p:nvPr>
            <p:ph type="title"/>
          </p:nvPr>
        </p:nvSpPr>
        <p:spPr>
          <a:noFill/>
        </p:spPr>
        <p:txBody>
          <a:bodyPr/>
          <a:lstStyle/>
          <a:p>
            <a:pPr eaLnBrk="1" hangingPunct="1"/>
            <a:r>
              <a:rPr lang="en-US" smtClean="0"/>
              <a:t>8.6  </a:t>
            </a:r>
            <a:r>
              <a:rPr lang="en-US" smtClean="0">
                <a:latin typeface="Lucida Console" pitchFamily="49" charset="0"/>
              </a:rPr>
              <a:t>foreach</a:t>
            </a:r>
            <a:r>
              <a:rPr lang="en-US" smtClean="0"/>
              <a:t> Statement (Cont.) </a:t>
            </a:r>
          </a:p>
        </p:txBody>
      </p:sp>
      <p:sp>
        <p:nvSpPr>
          <p:cNvPr id="95236" name="Rectangle 3"/>
          <p:cNvSpPr>
            <a:spLocks noGrp="1" noChangeArrowheads="1"/>
          </p:cNvSpPr>
          <p:nvPr>
            <p:ph type="body" idx="1"/>
          </p:nvPr>
        </p:nvSpPr>
        <p:spPr>
          <a:xfrm>
            <a:off x="719138" y="1354138"/>
            <a:ext cx="8212137" cy="4441825"/>
          </a:xfrm>
          <a:noFill/>
        </p:spPr>
        <p:txBody>
          <a:bodyPr>
            <a:spAutoFit/>
          </a:bodyPr>
          <a:lstStyle/>
          <a:p>
            <a:pPr eaLnBrk="1" hangingPunct="1"/>
            <a:r>
              <a:rPr lang="en-US" sz="2200" smtClean="0">
                <a:ea typeface="Times New Roman" pitchFamily="18" charset="0"/>
                <a:cs typeface="Arial" charset="0"/>
              </a:rPr>
              <a:t>Similarly, if </a:t>
            </a:r>
            <a:r>
              <a:rPr lang="en-US" sz="2200" smtClean="0">
                <a:latin typeface="Lucida Console" pitchFamily="49" charset="0"/>
                <a:ea typeface="Times New Roman" pitchFamily="18" charset="0"/>
                <a:cs typeface="Lucida Console" pitchFamily="49" charset="0"/>
              </a:rPr>
              <a:t>myArray</a:t>
            </a:r>
            <a:r>
              <a:rPr lang="en-US" sz="2200" smtClean="0">
                <a:ea typeface="Times New Roman" pitchFamily="18" charset="0"/>
                <a:cs typeface="Arial" charset="0"/>
              </a:rPr>
              <a:t> is an array of </a:t>
            </a:r>
            <a:r>
              <a:rPr lang="en-US" sz="2200" smtClean="0">
                <a:latin typeface="Lucida Console" pitchFamily="49" charset="0"/>
                <a:ea typeface="Times New Roman" pitchFamily="18" charset="0"/>
                <a:cs typeface="Lucida Console" pitchFamily="49" charset="0"/>
              </a:rPr>
              <a:t>int</a:t>
            </a:r>
            <a:r>
              <a:rPr lang="en-US" sz="2200" smtClean="0">
                <a:ea typeface="Times New Roman" pitchFamily="18" charset="0"/>
                <a:cs typeface="Arial" charset="0"/>
              </a:rPr>
              <a:t>s, the following </a:t>
            </a:r>
            <a:r>
              <a:rPr lang="en-US" sz="2200" smtClean="0">
                <a:latin typeface="Lucida Console" pitchFamily="49" charset="0"/>
                <a:ea typeface="Times New Roman" pitchFamily="18" charset="0"/>
                <a:cs typeface="Lucida Console" pitchFamily="49" charset="0"/>
              </a:rPr>
              <a:t>foreach</a:t>
            </a:r>
            <a:r>
              <a:rPr lang="en-US" sz="2200" smtClean="0">
                <a:ea typeface="Times New Roman" pitchFamily="18" charset="0"/>
                <a:cs typeface="Arial" charset="0"/>
              </a:rPr>
              <a:t> statement headers are equivalent:</a:t>
            </a:r>
            <a:endParaRPr lang="en-US" sz="2200" smtClean="0">
              <a:solidFill>
                <a:srgbClr val="0000FF"/>
              </a:solidFill>
              <a:latin typeface="Lucida Console" pitchFamily="49" charset="0"/>
              <a:ea typeface="Times New Roman" pitchFamily="18" charset="0"/>
              <a:cs typeface="Lucida Console" pitchFamily="49" charset="0"/>
            </a:endParaRPr>
          </a:p>
          <a:p>
            <a:pPr eaLnBrk="1" hangingPunct="1">
              <a:buFont typeface="Times New Roman" pitchFamily="18" charset="0"/>
              <a:buNone/>
            </a:pPr>
            <a:r>
              <a:rPr lang="en-US" sz="2000" smtClean="0">
                <a:solidFill>
                  <a:srgbClr val="0000FF"/>
                </a:solidFill>
                <a:latin typeface="Lucida Console" pitchFamily="49" charset="0"/>
                <a:ea typeface="Times New Roman" pitchFamily="18" charset="0"/>
                <a:cs typeface="Lucida Console" pitchFamily="49" charset="0"/>
              </a:rPr>
              <a:t>foreach</a:t>
            </a:r>
            <a:r>
              <a:rPr lang="en-US" sz="2000" smtClean="0">
                <a:latin typeface="Lucida Console" pitchFamily="49" charset="0"/>
                <a:ea typeface="Times New Roman" pitchFamily="18" charset="0"/>
                <a:cs typeface="Lucida Console" pitchFamily="49" charset="0"/>
              </a:rPr>
              <a:t> (</a:t>
            </a:r>
            <a:r>
              <a:rPr lang="en-US" sz="2000" smtClean="0">
                <a:solidFill>
                  <a:srgbClr val="0000FF"/>
                </a:solidFill>
                <a:latin typeface="Lucida Console" pitchFamily="49" charset="0"/>
                <a:ea typeface="Times New Roman" pitchFamily="18" charset="0"/>
                <a:cs typeface="Lucida Console" pitchFamily="49" charset="0"/>
              </a:rPr>
              <a:t>int</a:t>
            </a:r>
            <a:r>
              <a:rPr lang="en-US" sz="2000" smtClean="0">
                <a:latin typeface="Lucida Console" pitchFamily="49" charset="0"/>
                <a:ea typeface="Times New Roman" pitchFamily="18" charset="0"/>
                <a:cs typeface="Lucida Console" pitchFamily="49" charset="0"/>
              </a:rPr>
              <a:t> number </a:t>
            </a:r>
            <a:r>
              <a:rPr lang="en-US" sz="2000" smtClean="0">
                <a:solidFill>
                  <a:srgbClr val="0000FF"/>
                </a:solidFill>
                <a:latin typeface="Lucida Console" pitchFamily="49" charset="0"/>
                <a:ea typeface="Times New Roman" pitchFamily="18" charset="0"/>
                <a:cs typeface="Lucida Console" pitchFamily="49" charset="0"/>
              </a:rPr>
              <a:t>in</a:t>
            </a:r>
            <a:r>
              <a:rPr lang="en-US" sz="2000" smtClean="0">
                <a:latin typeface="Lucida Console" pitchFamily="49" charset="0"/>
                <a:ea typeface="Times New Roman" pitchFamily="18" charset="0"/>
                <a:cs typeface="Lucida Console" pitchFamily="49" charset="0"/>
              </a:rPr>
              <a:t> myArray)</a:t>
            </a:r>
            <a:endParaRPr lang="en-US" sz="2000" smtClean="0">
              <a:solidFill>
                <a:srgbClr val="0000FF"/>
              </a:solidFill>
              <a:latin typeface="Lucida Console" pitchFamily="49" charset="0"/>
              <a:ea typeface="Times New Roman" pitchFamily="18" charset="0"/>
              <a:cs typeface="Lucida Console" pitchFamily="49" charset="0"/>
            </a:endParaRPr>
          </a:p>
          <a:p>
            <a:pPr eaLnBrk="1" hangingPunct="1">
              <a:buFont typeface="Times New Roman" pitchFamily="18" charset="0"/>
              <a:buNone/>
            </a:pPr>
            <a:r>
              <a:rPr lang="en-US" sz="2000" smtClean="0">
                <a:solidFill>
                  <a:srgbClr val="0000FF"/>
                </a:solidFill>
                <a:latin typeface="Lucida Console" pitchFamily="49" charset="0"/>
                <a:ea typeface="Times New Roman" pitchFamily="18" charset="0"/>
                <a:cs typeface="Lucida Console" pitchFamily="49" charset="0"/>
              </a:rPr>
              <a:t>foreach</a:t>
            </a:r>
            <a:r>
              <a:rPr lang="en-US" sz="2000" smtClean="0">
                <a:latin typeface="Lucida Console" pitchFamily="49" charset="0"/>
                <a:ea typeface="Times New Roman" pitchFamily="18" charset="0"/>
                <a:cs typeface="Lucida Console" pitchFamily="49" charset="0"/>
              </a:rPr>
              <a:t> (</a:t>
            </a:r>
            <a:r>
              <a:rPr lang="en-US" sz="2000" smtClean="0">
                <a:solidFill>
                  <a:srgbClr val="0000FF"/>
                </a:solidFill>
                <a:latin typeface="Lucida Console" pitchFamily="49" charset="0"/>
                <a:ea typeface="Times New Roman" pitchFamily="18" charset="0"/>
                <a:cs typeface="Lucida Console" pitchFamily="49" charset="0"/>
              </a:rPr>
              <a:t>var</a:t>
            </a:r>
            <a:r>
              <a:rPr lang="en-US" sz="2000" smtClean="0">
                <a:latin typeface="Lucida Console" pitchFamily="49" charset="0"/>
                <a:ea typeface="Times New Roman" pitchFamily="18" charset="0"/>
                <a:cs typeface="Lucida Console" pitchFamily="49" charset="0"/>
              </a:rPr>
              <a:t> number </a:t>
            </a:r>
            <a:r>
              <a:rPr lang="en-US" sz="2000" smtClean="0">
                <a:solidFill>
                  <a:srgbClr val="0000FF"/>
                </a:solidFill>
                <a:latin typeface="Lucida Console" pitchFamily="49" charset="0"/>
                <a:ea typeface="Times New Roman" pitchFamily="18" charset="0"/>
                <a:cs typeface="Lucida Console" pitchFamily="49" charset="0"/>
              </a:rPr>
              <a:t>in</a:t>
            </a:r>
            <a:r>
              <a:rPr lang="en-US" sz="2000" smtClean="0">
                <a:latin typeface="Lucida Console" pitchFamily="49" charset="0"/>
                <a:ea typeface="Times New Roman" pitchFamily="18" charset="0"/>
                <a:cs typeface="Lucida Console" pitchFamily="49" charset="0"/>
              </a:rPr>
              <a:t> myArray)</a:t>
            </a:r>
            <a:endParaRPr lang="en-US" sz="2000" smtClean="0">
              <a:latin typeface="Lucida Console" pitchFamily="49" charset="0"/>
              <a:ea typeface="Times New Roman" pitchFamily="18" charset="0"/>
              <a:cs typeface="Arial" charset="0"/>
            </a:endParaRPr>
          </a:p>
          <a:p>
            <a:pPr eaLnBrk="1" hangingPunct="1"/>
            <a:r>
              <a:rPr lang="en-US" sz="2200" smtClean="0">
                <a:ea typeface="Times New Roman" pitchFamily="18" charset="0"/>
                <a:cs typeface="Arial" charset="0"/>
              </a:rPr>
              <a:t>The implicitly typed local-variable feature is one of several new Visual C# 2008 features that support Language Integrated Query (LINQ). </a:t>
            </a:r>
          </a:p>
          <a:p>
            <a:pPr eaLnBrk="1" hangingPunct="1"/>
            <a:r>
              <a:rPr lang="en-US" sz="2200" smtClean="0">
                <a:ea typeface="Times New Roman" pitchFamily="18" charset="0"/>
                <a:cs typeface="Arial" charset="0"/>
              </a:rPr>
              <a:t>Implicitly typed local variables can be also used to initialize arrays without explicitly giving their type.</a:t>
            </a:r>
          </a:p>
          <a:p>
            <a:pPr marL="669925" lvl="1" indent="-212725" eaLnBrk="1" hangingPunct="1"/>
            <a:r>
              <a:rPr lang="en-US" sz="2000" smtClean="0">
                <a:ea typeface="Times New Roman" pitchFamily="18" charset="0"/>
                <a:cs typeface="Arial" charset="0"/>
              </a:rPr>
              <a:t>There are no square brackets on the left side of  the assignment operator.</a:t>
            </a:r>
          </a:p>
          <a:p>
            <a:pPr marL="669925" lvl="1" indent="-212725" eaLnBrk="1" hangingPunct="1"/>
            <a:r>
              <a:rPr lang="en-US" sz="2000" smtClean="0">
                <a:latin typeface="Lucida Console" pitchFamily="49" charset="0"/>
                <a:ea typeface="Times New Roman" pitchFamily="18" charset="0"/>
                <a:cs typeface="Lucida Console" pitchFamily="49" charset="0"/>
              </a:rPr>
              <a:t>new[]</a:t>
            </a:r>
            <a:r>
              <a:rPr lang="en-US" sz="2000" smtClean="0">
                <a:ea typeface="Times New Roman" pitchFamily="18" charset="0"/>
                <a:cs typeface="Arial" charset="0"/>
              </a:rPr>
              <a:t> is used on the right to specify that the variable is an array.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0"/>
          </p:nvPr>
        </p:nvSpPr>
        <p:spPr>
          <a:noFill/>
        </p:spPr>
        <p:txBody>
          <a:bodyPr/>
          <a:lstStyle/>
          <a:p>
            <a:fld id="{3D167A26-A05B-4B39-82AE-4FF4948699EF}" type="slidenum">
              <a:rPr lang="en-US"/>
              <a:pPr/>
              <a:t>48</a:t>
            </a:fld>
            <a:endParaRPr lang="en-US"/>
          </a:p>
        </p:txBody>
      </p:sp>
      <p:sp>
        <p:nvSpPr>
          <p:cNvPr id="98307" name="Rectangle 2"/>
          <p:cNvSpPr>
            <a:spLocks noGrp="1" noChangeArrowheads="1"/>
          </p:cNvSpPr>
          <p:nvPr>
            <p:ph type="title"/>
          </p:nvPr>
        </p:nvSpPr>
        <p:spPr>
          <a:xfrm>
            <a:off x="457200" y="138113"/>
            <a:ext cx="8229600" cy="1020762"/>
          </a:xfrm>
          <a:noFill/>
        </p:spPr>
        <p:txBody>
          <a:bodyPr>
            <a:normAutofit fontScale="90000"/>
          </a:bodyPr>
          <a:lstStyle/>
          <a:p>
            <a:pPr eaLnBrk="1" hangingPunct="1"/>
            <a:r>
              <a:rPr lang="en-US" smtClean="0"/>
              <a:t>8.8  Passing Arrays by Value and by Reference (Cont.) </a:t>
            </a:r>
          </a:p>
        </p:txBody>
      </p:sp>
      <p:sp>
        <p:nvSpPr>
          <p:cNvPr id="98308" name="Rectangle 3"/>
          <p:cNvSpPr>
            <a:spLocks noGrp="1" noChangeArrowheads="1"/>
          </p:cNvSpPr>
          <p:nvPr>
            <p:ph type="body" idx="1"/>
          </p:nvPr>
        </p:nvSpPr>
        <p:spPr>
          <a:xfrm>
            <a:off x="719138" y="1276350"/>
            <a:ext cx="8212137" cy="2760663"/>
          </a:xfrm>
          <a:noFill/>
        </p:spPr>
        <p:txBody>
          <a:bodyPr>
            <a:spAutoFit/>
          </a:bodyPr>
          <a:lstStyle/>
          <a:p>
            <a:pPr eaLnBrk="1" hangingPunct="1"/>
            <a:r>
              <a:rPr lang="en-US" sz="2800" smtClean="0">
                <a:cs typeface="Times New Roman" pitchFamily="18" charset="0"/>
              </a:rPr>
              <a:t>You can use keyword </a:t>
            </a:r>
            <a:r>
              <a:rPr lang="en-US" sz="2800" smtClean="0">
                <a:latin typeface="Lucida Console" pitchFamily="49" charset="0"/>
                <a:ea typeface="Times New Roman" pitchFamily="18" charset="0"/>
                <a:cs typeface="Lucida Console" pitchFamily="49" charset="0"/>
              </a:rPr>
              <a:t>ref</a:t>
            </a:r>
            <a:r>
              <a:rPr lang="en-US" sz="2800" smtClean="0">
                <a:cs typeface="Times New Roman" pitchFamily="18" charset="0"/>
              </a:rPr>
              <a:t> to pass a reference-type variable </a:t>
            </a:r>
            <a:r>
              <a:rPr lang="en-US" sz="2800" i="1" smtClean="0">
                <a:cs typeface="Times New Roman" pitchFamily="18" charset="0"/>
              </a:rPr>
              <a:t>by reference</a:t>
            </a:r>
            <a:r>
              <a:rPr lang="en-US" sz="2800" smtClean="0">
                <a:cs typeface="Times New Roman" pitchFamily="18" charset="0"/>
              </a:rPr>
              <a:t>, which allows the called method to modify the original variable in the caller and make that variable refer to a different object.</a:t>
            </a:r>
          </a:p>
          <a:p>
            <a:pPr eaLnBrk="1" hangingPunct="1"/>
            <a:r>
              <a:rPr lang="en-US" sz="2800" smtClean="0">
                <a:cs typeface="Times New Roman" pitchFamily="18" charset="0"/>
              </a:rPr>
              <a:t>This is a subtle capability, which, if misused, can lead to problems.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1"/>
          <p:cNvSpPr>
            <a:spLocks noGrp="1"/>
          </p:cNvSpPr>
          <p:nvPr>
            <p:ph type="sldNum" sz="quarter" idx="10"/>
          </p:nvPr>
        </p:nvSpPr>
        <p:spPr>
          <a:noFill/>
        </p:spPr>
        <p:txBody>
          <a:bodyPr/>
          <a:lstStyle/>
          <a:p>
            <a:fld id="{E0492492-7B36-4DF6-BAED-C218B309C0B3}" type="slidenum">
              <a:rPr lang="en-US"/>
              <a:pPr/>
              <a:t>49</a:t>
            </a:fld>
            <a:endParaRPr lang="en-US"/>
          </a:p>
        </p:txBody>
      </p:sp>
      <p:graphicFrame>
        <p:nvGraphicFramePr>
          <p:cNvPr id="24578" name="Object 2"/>
          <p:cNvGraphicFramePr>
            <a:graphicFrameLocks/>
          </p:cNvGraphicFramePr>
          <p:nvPr/>
        </p:nvGraphicFramePr>
        <p:xfrm>
          <a:off x="304800" y="1600200"/>
          <a:ext cx="7085013" cy="4064000"/>
        </p:xfrm>
        <a:graphic>
          <a:graphicData uri="http://schemas.openxmlformats.org/presentationml/2006/ole">
            <p:oleObj spid="_x0000_s31746" name="Document" r:id="rId4" imgW="7080039" imgH="4069385" progId="Word.Document.8">
              <p:embed/>
            </p:oleObj>
          </a:graphicData>
        </a:graphic>
      </p:graphicFrame>
      <p:sp>
        <p:nvSpPr>
          <p:cNvPr id="24580"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24581" name="Rectangle 4"/>
          <p:cNvSpPr>
            <a:spLocks noChangeArrowheads="1"/>
          </p:cNvSpPr>
          <p:nvPr/>
        </p:nvSpPr>
        <p:spPr bwMode="auto">
          <a:xfrm>
            <a:off x="7205663" y="1166813"/>
            <a:ext cx="1938337"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ArrayReference</a:t>
            </a:r>
            <a:br>
              <a:rPr lang="en-US" sz="1400" b="1">
                <a:solidFill>
                  <a:schemeClr val="tx1"/>
                </a:solidFill>
                <a:latin typeface="Lucida Console" pitchFamily="49" charset="0"/>
                <a:ea typeface="Times New Roman" pitchFamily="18" charset="0"/>
                <a:cs typeface="Lucida Console" pitchFamily="49" charset="0"/>
              </a:rPr>
            </a:br>
            <a:r>
              <a:rPr lang="en-US" sz="1400" b="1">
                <a:solidFill>
                  <a:schemeClr val="tx1"/>
                </a:solidFill>
                <a:latin typeface="Lucida Console" pitchFamily="49" charset="0"/>
                <a:ea typeface="Times New Roman" pitchFamily="18" charset="0"/>
                <a:cs typeface="Lucida Console" pitchFamily="49" charset="0"/>
              </a:rPr>
              <a:t>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( 1 of 5 )</a:t>
            </a:r>
          </a:p>
        </p:txBody>
      </p:sp>
      <p:sp>
        <p:nvSpPr>
          <p:cNvPr id="24582" name="Rectangle 7"/>
          <p:cNvSpPr>
            <a:spLocks noChangeArrowheads="1"/>
          </p:cNvSpPr>
          <p:nvPr/>
        </p:nvSpPr>
        <p:spPr bwMode="auto">
          <a:xfrm>
            <a:off x="381000" y="381000"/>
            <a:ext cx="6694488" cy="1006475"/>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000">
                <a:solidFill>
                  <a:srgbClr val="000000"/>
                </a:solidFill>
                <a:latin typeface="Times New Roman" pitchFamily="18" charset="0"/>
              </a:rPr>
              <a:t>The application in Fig. 8.14 demonstrates the subtle difference between passing a reference by value and passing a reference by reference with keyword </a:t>
            </a:r>
            <a:r>
              <a:rPr lang="en-US" sz="2000">
                <a:solidFill>
                  <a:srgbClr val="000000"/>
                </a:solidFill>
                <a:latin typeface="Lucida Console" pitchFamily="49" charset="0"/>
                <a:ea typeface="Times New Roman" pitchFamily="18" charset="0"/>
                <a:cs typeface="Lucida Console" pitchFamily="49" charset="0"/>
              </a:rPr>
              <a:t>ref</a:t>
            </a:r>
            <a:r>
              <a:rPr lang="en-US" sz="2000">
                <a:solidFill>
                  <a:srgbClr val="000000"/>
                </a:solidFill>
                <a:latin typeface="Times New Roman" pitchFamily="18" charset="0"/>
              </a:rPr>
              <a:t>. </a:t>
            </a:r>
          </a:p>
        </p:txBody>
      </p:sp>
      <p:sp>
        <p:nvSpPr>
          <p:cNvPr id="24583" name="Rectangle 6"/>
          <p:cNvSpPr>
            <a:spLocks noChangeArrowheads="1"/>
          </p:cNvSpPr>
          <p:nvPr/>
        </p:nvSpPr>
        <p:spPr bwMode="auto">
          <a:xfrm>
            <a:off x="246063" y="5575300"/>
            <a:ext cx="8212137"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8.14</a:t>
            </a:r>
            <a:r>
              <a:rPr lang="en-US" sz="1400" b="1">
                <a:solidFill>
                  <a:srgbClr val="000000"/>
                </a:solidFill>
              </a:rPr>
              <a:t> | </a:t>
            </a:r>
            <a:r>
              <a:rPr lang="en-US">
                <a:solidFill>
                  <a:srgbClr val="000000"/>
                </a:solidFill>
                <a:ea typeface="Times New Roman" pitchFamily="18" charset="0"/>
                <a:cs typeface="Lucida Console" pitchFamily="49" charset="0"/>
              </a:rPr>
              <a:t>Passing an array reference by value and by reference. (Part 1 of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1"/>
          <p:cNvSpPr>
            <a:spLocks noGrp="1"/>
          </p:cNvSpPr>
          <p:nvPr>
            <p:ph type="sldNum" sz="quarter" idx="10"/>
          </p:nvPr>
        </p:nvSpPr>
        <p:spPr>
          <a:noFill/>
        </p:spPr>
        <p:txBody>
          <a:bodyPr/>
          <a:lstStyle/>
          <a:p>
            <a:fld id="{685E64EC-A409-4B94-92FA-4BC70845511B}" type="slidenum">
              <a:rPr lang="en-US"/>
              <a:pPr/>
              <a:t>5</a:t>
            </a:fld>
            <a:endParaRPr lang="en-US"/>
          </a:p>
        </p:txBody>
      </p:sp>
      <p:graphicFrame>
        <p:nvGraphicFramePr>
          <p:cNvPr id="7170" name="Object 2"/>
          <p:cNvGraphicFramePr>
            <a:graphicFrameLocks/>
          </p:cNvGraphicFramePr>
          <p:nvPr/>
        </p:nvGraphicFramePr>
        <p:xfrm>
          <a:off x="546100" y="1039813"/>
          <a:ext cx="7083425" cy="4530725"/>
        </p:xfrm>
        <a:graphic>
          <a:graphicData uri="http://schemas.openxmlformats.org/presentationml/2006/ole">
            <p:oleObj spid="_x0000_s5122" name="Document" r:id="rId4" imgW="7064227" imgH="4527527" progId="Word.Document.8">
              <p:embed/>
            </p:oleObj>
          </a:graphicData>
        </a:graphic>
      </p:graphicFrame>
      <p:sp>
        <p:nvSpPr>
          <p:cNvPr id="7172"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7173"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GradeBook.cs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(2 of 2 )</a:t>
            </a:r>
          </a:p>
        </p:txBody>
      </p:sp>
      <p:sp>
        <p:nvSpPr>
          <p:cNvPr id="7174" name="Rectangle 5"/>
          <p:cNvSpPr>
            <a:spLocks noChangeArrowheads="1"/>
          </p:cNvSpPr>
          <p:nvPr/>
        </p:nvSpPr>
        <p:spPr bwMode="auto">
          <a:xfrm>
            <a:off x="533400" y="5575300"/>
            <a:ext cx="8212138" cy="581025"/>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4.7</a:t>
            </a:r>
            <a:r>
              <a:rPr lang="en-US" sz="1400" b="1">
                <a:solidFill>
                  <a:srgbClr val="000000"/>
                </a:solidFill>
              </a:rPr>
              <a:t> | </a:t>
            </a:r>
            <a:r>
              <a:rPr lang="en-US" sz="1600">
                <a:solidFill>
                  <a:srgbClr val="000000"/>
                </a:solidFill>
                <a:latin typeface="Lucida Console" pitchFamily="49" charset="0"/>
                <a:ea typeface="Times New Roman" pitchFamily="18" charset="0"/>
                <a:cs typeface="Lucida Console" pitchFamily="49" charset="0"/>
              </a:rPr>
              <a:t>GradeBook</a:t>
            </a:r>
            <a:r>
              <a:rPr lang="en-US" sz="1600">
                <a:solidFill>
                  <a:srgbClr val="000000"/>
                </a:solidFill>
                <a:ea typeface="Times New Roman" pitchFamily="18" charset="0"/>
                <a:cs typeface="Lucida Console" pitchFamily="49" charset="0"/>
              </a:rPr>
              <a:t> class that contains a </a:t>
            </a:r>
            <a:r>
              <a:rPr lang="en-US" sz="1600">
                <a:solidFill>
                  <a:srgbClr val="000000"/>
                </a:solidFill>
                <a:latin typeface="Lucida Console" pitchFamily="49" charset="0"/>
                <a:ea typeface="Times New Roman" pitchFamily="18" charset="0"/>
                <a:cs typeface="Lucida Console" pitchFamily="49" charset="0"/>
              </a:rPr>
              <a:t>private</a:t>
            </a:r>
            <a:r>
              <a:rPr lang="en-US" sz="1600">
                <a:solidFill>
                  <a:srgbClr val="000000"/>
                </a:solidFill>
                <a:ea typeface="Times New Roman" pitchFamily="18" charset="0"/>
                <a:cs typeface="Lucida Console" pitchFamily="49" charset="0"/>
              </a:rPr>
              <a:t> instance variable, </a:t>
            </a:r>
            <a:r>
              <a:rPr lang="en-US" sz="1600">
                <a:solidFill>
                  <a:srgbClr val="000000"/>
                </a:solidFill>
                <a:latin typeface="Lucida Console" pitchFamily="49" charset="0"/>
                <a:ea typeface="Times New Roman" pitchFamily="18" charset="0"/>
                <a:cs typeface="Lucida Console" pitchFamily="49" charset="0"/>
              </a:rPr>
              <a:t>courseName</a:t>
            </a:r>
            <a:r>
              <a:rPr lang="en-US" sz="1600">
                <a:solidFill>
                  <a:srgbClr val="000000"/>
                </a:solidFill>
                <a:ea typeface="Times New Roman" pitchFamily="18" charset="0"/>
                <a:cs typeface="Lucida Console" pitchFamily="49" charset="0"/>
              </a:rPr>
              <a:t> and a </a:t>
            </a:r>
            <a:r>
              <a:rPr lang="en-US" sz="1600">
                <a:solidFill>
                  <a:srgbClr val="000000"/>
                </a:solidFill>
                <a:latin typeface="Lucida Console" pitchFamily="49" charset="0"/>
                <a:ea typeface="Times New Roman" pitchFamily="18" charset="0"/>
                <a:cs typeface="Lucida Console" pitchFamily="49" charset="0"/>
              </a:rPr>
              <a:t>public</a:t>
            </a:r>
            <a:r>
              <a:rPr lang="en-US" sz="1600">
                <a:solidFill>
                  <a:srgbClr val="000000"/>
                </a:solidFill>
                <a:ea typeface="Times New Roman" pitchFamily="18" charset="0"/>
                <a:cs typeface="Lucida Console" pitchFamily="49" charset="0"/>
              </a:rPr>
              <a:t> property to </a:t>
            </a:r>
            <a:r>
              <a:rPr lang="en-US" sz="1600">
                <a:solidFill>
                  <a:srgbClr val="000000"/>
                </a:solidFill>
                <a:latin typeface="Lucida Console" pitchFamily="49" charset="0"/>
                <a:ea typeface="Times New Roman" pitchFamily="18" charset="0"/>
                <a:cs typeface="Lucida Console" pitchFamily="49" charset="0"/>
              </a:rPr>
              <a:t>get</a:t>
            </a:r>
            <a:r>
              <a:rPr lang="en-US" sz="1600">
                <a:solidFill>
                  <a:srgbClr val="000000"/>
                </a:solidFill>
                <a:ea typeface="Times New Roman" pitchFamily="18" charset="0"/>
                <a:cs typeface="Lucida Console" pitchFamily="49" charset="0"/>
              </a:rPr>
              <a:t> and </a:t>
            </a:r>
            <a:r>
              <a:rPr lang="en-US" sz="1600">
                <a:solidFill>
                  <a:srgbClr val="000000"/>
                </a:solidFill>
                <a:latin typeface="Lucida Console" pitchFamily="49" charset="0"/>
                <a:ea typeface="Times New Roman" pitchFamily="18" charset="0"/>
                <a:cs typeface="Lucida Console" pitchFamily="49" charset="0"/>
              </a:rPr>
              <a:t>set</a:t>
            </a:r>
            <a:r>
              <a:rPr lang="en-US" sz="1600">
                <a:solidFill>
                  <a:srgbClr val="000000"/>
                </a:solidFill>
                <a:ea typeface="Times New Roman" pitchFamily="18" charset="0"/>
                <a:cs typeface="Lucida Console" pitchFamily="49" charset="0"/>
              </a:rPr>
              <a:t> its value. (Part 2 of 2).</a:t>
            </a:r>
          </a:p>
        </p:txBody>
      </p:sp>
      <p:sp>
        <p:nvSpPr>
          <p:cNvPr id="7175" name="Line 6"/>
          <p:cNvSpPr>
            <a:spLocks noChangeShapeType="1"/>
          </p:cNvSpPr>
          <p:nvPr/>
        </p:nvSpPr>
        <p:spPr bwMode="auto">
          <a:xfrm flipH="1">
            <a:off x="3962400" y="2286000"/>
            <a:ext cx="3465513" cy="0"/>
          </a:xfrm>
          <a:prstGeom prst="line">
            <a:avLst/>
          </a:prstGeom>
          <a:noFill/>
          <a:ln w="9525">
            <a:solidFill>
              <a:schemeClr val="tx1"/>
            </a:solidFill>
            <a:round/>
            <a:headEnd/>
            <a:tailEnd type="triangle" w="med" len="med"/>
          </a:ln>
        </p:spPr>
        <p:txBody>
          <a:bodyPr anchor="ctr">
            <a:spAutoFit/>
          </a:bodyPr>
          <a:lstStyle/>
          <a:p>
            <a:endParaRPr lang="en-US"/>
          </a:p>
        </p:txBody>
      </p:sp>
      <p:grpSp>
        <p:nvGrpSpPr>
          <p:cNvPr id="2" name="Group 7"/>
          <p:cNvGrpSpPr>
            <a:grpSpLocks/>
          </p:cNvGrpSpPr>
          <p:nvPr/>
        </p:nvGrpSpPr>
        <p:grpSpPr bwMode="auto">
          <a:xfrm>
            <a:off x="3781425" y="1066800"/>
            <a:ext cx="182563" cy="2212975"/>
            <a:chOff x="2352" y="672"/>
            <a:chExt cx="145" cy="1394"/>
          </a:xfrm>
        </p:grpSpPr>
        <p:sp>
          <p:nvSpPr>
            <p:cNvPr id="7178" name="Line 8"/>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7179" name="Line 9"/>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7180" name="Line 10"/>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
        <p:nvSpPr>
          <p:cNvPr id="7177" name="Text Box 6"/>
          <p:cNvSpPr txBox="1">
            <a:spLocks noChangeArrowheads="1"/>
          </p:cNvSpPr>
          <p:nvPr/>
        </p:nvSpPr>
        <p:spPr bwMode="auto">
          <a:xfrm>
            <a:off x="6934200" y="2057400"/>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A </a:t>
            </a:r>
            <a:r>
              <a:rPr lang="en-US" sz="1000">
                <a:solidFill>
                  <a:srgbClr val="000000"/>
                </a:solidFill>
                <a:latin typeface="Lucida Console" pitchFamily="49" charset="0"/>
                <a:ea typeface="Times New Roman" pitchFamily="18" charset="0"/>
                <a:cs typeface="Lucida Console" pitchFamily="49" charset="0"/>
              </a:rPr>
              <a:t>public</a:t>
            </a:r>
            <a:r>
              <a:rPr lang="en-US" sz="1200">
                <a:solidFill>
                  <a:srgbClr val="000000"/>
                </a:solidFill>
                <a:latin typeface="Times New Roman" pitchFamily="18" charset="0"/>
                <a:ea typeface="Times New Roman" pitchFamily="18" charset="0"/>
                <a:cs typeface="AGaramond" pitchFamily="18" charset="0"/>
              </a:rPr>
              <a:t> property declaration.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1"/>
          <p:cNvSpPr>
            <a:spLocks noGrp="1"/>
          </p:cNvSpPr>
          <p:nvPr>
            <p:ph type="sldNum" sz="quarter" idx="10"/>
          </p:nvPr>
        </p:nvSpPr>
        <p:spPr>
          <a:noFill/>
        </p:spPr>
        <p:txBody>
          <a:bodyPr/>
          <a:lstStyle/>
          <a:p>
            <a:fld id="{3B931C4E-9438-4E12-BF8F-B5792DB0B950}" type="slidenum">
              <a:rPr lang="en-US"/>
              <a:pPr/>
              <a:t>50</a:t>
            </a:fld>
            <a:endParaRPr lang="en-US"/>
          </a:p>
        </p:txBody>
      </p:sp>
      <p:graphicFrame>
        <p:nvGraphicFramePr>
          <p:cNvPr id="25602" name="Object 2"/>
          <p:cNvGraphicFramePr>
            <a:graphicFrameLocks/>
          </p:cNvGraphicFramePr>
          <p:nvPr/>
        </p:nvGraphicFramePr>
        <p:xfrm>
          <a:off x="300038" y="538163"/>
          <a:ext cx="6964362" cy="5360987"/>
        </p:xfrm>
        <a:graphic>
          <a:graphicData uri="http://schemas.openxmlformats.org/presentationml/2006/ole">
            <p:oleObj spid="_x0000_s32770" name="Document" r:id="rId4" imgW="7080039" imgH="5447940" progId="Word.Document.8">
              <p:embed/>
            </p:oleObj>
          </a:graphicData>
        </a:graphic>
      </p:graphicFrame>
      <p:sp>
        <p:nvSpPr>
          <p:cNvPr id="25604"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25605" name="Rectangle 4"/>
          <p:cNvSpPr>
            <a:spLocks noChangeArrowheads="1"/>
          </p:cNvSpPr>
          <p:nvPr/>
        </p:nvSpPr>
        <p:spPr bwMode="auto">
          <a:xfrm>
            <a:off x="246063" y="5886450"/>
            <a:ext cx="8212137"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8.14</a:t>
            </a:r>
            <a:r>
              <a:rPr lang="en-US" sz="1400" b="1">
                <a:solidFill>
                  <a:srgbClr val="000000"/>
                </a:solidFill>
              </a:rPr>
              <a:t> | </a:t>
            </a:r>
            <a:r>
              <a:rPr lang="en-US">
                <a:solidFill>
                  <a:srgbClr val="000000"/>
                </a:solidFill>
                <a:ea typeface="Times New Roman" pitchFamily="18" charset="0"/>
                <a:cs typeface="Lucida Console" pitchFamily="49" charset="0"/>
              </a:rPr>
              <a:t>Passing an array reference by value and by reference. (Part 2 of 5.)</a:t>
            </a:r>
          </a:p>
        </p:txBody>
      </p:sp>
      <p:sp>
        <p:nvSpPr>
          <p:cNvPr id="25606" name="Rectangle 4"/>
          <p:cNvSpPr>
            <a:spLocks noChangeArrowheads="1"/>
          </p:cNvSpPr>
          <p:nvPr/>
        </p:nvSpPr>
        <p:spPr bwMode="auto">
          <a:xfrm>
            <a:off x="7205663" y="1166813"/>
            <a:ext cx="1938337"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ArrayReference</a:t>
            </a:r>
            <a:br>
              <a:rPr lang="en-US" sz="1400" b="1">
                <a:solidFill>
                  <a:schemeClr val="tx1"/>
                </a:solidFill>
                <a:latin typeface="Lucida Console" pitchFamily="49" charset="0"/>
                <a:ea typeface="Times New Roman" pitchFamily="18" charset="0"/>
                <a:cs typeface="Lucida Console" pitchFamily="49" charset="0"/>
              </a:rPr>
            </a:br>
            <a:r>
              <a:rPr lang="en-US" sz="1400" b="1">
                <a:solidFill>
                  <a:schemeClr val="tx1"/>
                </a:solidFill>
                <a:latin typeface="Lucida Console" pitchFamily="49" charset="0"/>
                <a:ea typeface="Times New Roman" pitchFamily="18" charset="0"/>
                <a:cs typeface="Lucida Console" pitchFamily="49" charset="0"/>
              </a:rPr>
              <a:t>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( 2 of 5 )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1"/>
          <p:cNvSpPr>
            <a:spLocks noGrp="1"/>
          </p:cNvSpPr>
          <p:nvPr>
            <p:ph type="sldNum" sz="quarter" idx="10"/>
          </p:nvPr>
        </p:nvSpPr>
        <p:spPr>
          <a:noFill/>
        </p:spPr>
        <p:txBody>
          <a:bodyPr/>
          <a:lstStyle/>
          <a:p>
            <a:fld id="{39A3887B-3FDD-4617-B785-B53B20329A93}" type="slidenum">
              <a:rPr lang="en-US"/>
              <a:pPr/>
              <a:t>51</a:t>
            </a:fld>
            <a:endParaRPr lang="en-US"/>
          </a:p>
        </p:txBody>
      </p:sp>
      <p:graphicFrame>
        <p:nvGraphicFramePr>
          <p:cNvPr id="26626" name="Object 2"/>
          <p:cNvGraphicFramePr>
            <a:graphicFrameLocks/>
          </p:cNvGraphicFramePr>
          <p:nvPr/>
        </p:nvGraphicFramePr>
        <p:xfrm>
          <a:off x="300038" y="457200"/>
          <a:ext cx="6964362" cy="5348288"/>
        </p:xfrm>
        <a:graphic>
          <a:graphicData uri="http://schemas.openxmlformats.org/presentationml/2006/ole">
            <p:oleObj spid="_x0000_s33794" name="Document" r:id="rId4" imgW="7080039" imgH="5432811" progId="Word.Document.8">
              <p:embed/>
            </p:oleObj>
          </a:graphicData>
        </a:graphic>
      </p:graphicFrame>
      <p:sp>
        <p:nvSpPr>
          <p:cNvPr id="26628"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26629" name="Rectangle 4"/>
          <p:cNvSpPr>
            <a:spLocks noChangeArrowheads="1"/>
          </p:cNvSpPr>
          <p:nvPr/>
        </p:nvSpPr>
        <p:spPr bwMode="auto">
          <a:xfrm>
            <a:off x="246063" y="5802313"/>
            <a:ext cx="8212137"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8.14</a:t>
            </a:r>
            <a:r>
              <a:rPr lang="en-US" sz="1400" b="1">
                <a:solidFill>
                  <a:srgbClr val="000000"/>
                </a:solidFill>
              </a:rPr>
              <a:t> | </a:t>
            </a:r>
            <a:r>
              <a:rPr lang="en-US">
                <a:solidFill>
                  <a:srgbClr val="000000"/>
                </a:solidFill>
                <a:ea typeface="Times New Roman" pitchFamily="18" charset="0"/>
                <a:cs typeface="Lucida Console" pitchFamily="49" charset="0"/>
              </a:rPr>
              <a:t>Passing an array reference by value and by reference. (Part 3 of 5.)</a:t>
            </a:r>
          </a:p>
        </p:txBody>
      </p:sp>
      <p:sp>
        <p:nvSpPr>
          <p:cNvPr id="26630" name="Rectangle 4"/>
          <p:cNvSpPr>
            <a:spLocks noChangeArrowheads="1"/>
          </p:cNvSpPr>
          <p:nvPr/>
        </p:nvSpPr>
        <p:spPr bwMode="auto">
          <a:xfrm>
            <a:off x="7205663" y="1166813"/>
            <a:ext cx="1938337"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ArrayReference</a:t>
            </a:r>
            <a:br>
              <a:rPr lang="en-US" sz="1400" b="1">
                <a:solidFill>
                  <a:schemeClr val="tx1"/>
                </a:solidFill>
                <a:latin typeface="Lucida Console" pitchFamily="49" charset="0"/>
                <a:ea typeface="Times New Roman" pitchFamily="18" charset="0"/>
                <a:cs typeface="Lucida Console" pitchFamily="49" charset="0"/>
              </a:rPr>
            </a:br>
            <a:r>
              <a:rPr lang="en-US" sz="1400" b="1">
                <a:solidFill>
                  <a:schemeClr val="tx1"/>
                </a:solidFill>
                <a:latin typeface="Lucida Console" pitchFamily="49" charset="0"/>
                <a:ea typeface="Times New Roman" pitchFamily="18" charset="0"/>
                <a:cs typeface="Lucida Console" pitchFamily="49" charset="0"/>
              </a:rPr>
              <a:t>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( 3 of 5 )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1"/>
          <p:cNvSpPr>
            <a:spLocks noGrp="1"/>
          </p:cNvSpPr>
          <p:nvPr>
            <p:ph type="sldNum" sz="quarter" idx="10"/>
          </p:nvPr>
        </p:nvSpPr>
        <p:spPr>
          <a:noFill/>
        </p:spPr>
        <p:txBody>
          <a:bodyPr/>
          <a:lstStyle/>
          <a:p>
            <a:fld id="{3BD008B3-200D-46F0-B5FF-61EB3559D663}" type="slidenum">
              <a:rPr lang="en-US"/>
              <a:pPr/>
              <a:t>52</a:t>
            </a:fld>
            <a:endParaRPr lang="en-US"/>
          </a:p>
        </p:txBody>
      </p:sp>
      <p:graphicFrame>
        <p:nvGraphicFramePr>
          <p:cNvPr id="27650" name="Object 2"/>
          <p:cNvGraphicFramePr>
            <a:graphicFrameLocks/>
          </p:cNvGraphicFramePr>
          <p:nvPr/>
        </p:nvGraphicFramePr>
        <p:xfrm>
          <a:off x="300038" y="827088"/>
          <a:ext cx="6964362" cy="5148262"/>
        </p:xfrm>
        <a:graphic>
          <a:graphicData uri="http://schemas.openxmlformats.org/presentationml/2006/ole">
            <p:oleObj spid="_x0000_s34818" name="Document" r:id="rId4" imgW="7080039" imgH="5228927" progId="Word.Document.8">
              <p:embed/>
            </p:oleObj>
          </a:graphicData>
        </a:graphic>
      </p:graphicFrame>
      <p:sp>
        <p:nvSpPr>
          <p:cNvPr id="27652"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27653" name="Line 4"/>
          <p:cNvSpPr>
            <a:spLocks noChangeShapeType="1"/>
          </p:cNvSpPr>
          <p:nvPr/>
        </p:nvSpPr>
        <p:spPr bwMode="auto">
          <a:xfrm flipH="1">
            <a:off x="3962400" y="4648200"/>
            <a:ext cx="325437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7654" name="Text Box 6"/>
          <p:cNvSpPr txBox="1">
            <a:spLocks noChangeArrowheads="1"/>
          </p:cNvSpPr>
          <p:nvPr/>
        </p:nvSpPr>
        <p:spPr bwMode="auto">
          <a:xfrm>
            <a:off x="6781800" y="4300538"/>
            <a:ext cx="1752600" cy="661987"/>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This does not overwrite the caller’s reference </a:t>
            </a:r>
            <a:r>
              <a:rPr lang="en-US" sz="1200">
                <a:solidFill>
                  <a:srgbClr val="000000"/>
                </a:solidFill>
                <a:latin typeface="Lucida Console" pitchFamily="49" charset="0"/>
                <a:ea typeface="Times New Roman" pitchFamily="18" charset="0"/>
                <a:cs typeface="Lucida Console" pitchFamily="49" charset="0"/>
              </a:rPr>
              <a:t>firstDouble</a:t>
            </a:r>
            <a:r>
              <a:rPr lang="en-US" sz="1200">
                <a:solidFill>
                  <a:srgbClr val="000000"/>
                </a:solidFill>
                <a:latin typeface="Times New Roman" pitchFamily="18" charset="0"/>
                <a:ea typeface="Times New Roman" pitchFamily="18" charset="0"/>
                <a:cs typeface="AGaramond" pitchFamily="18" charset="0"/>
              </a:rPr>
              <a:t>.</a:t>
            </a:r>
            <a:r>
              <a:rPr lang="en-US" sz="1200">
                <a:solidFill>
                  <a:srgbClr val="000000"/>
                </a:solidFill>
                <a:latin typeface="Times New Roman" pitchFamily="18" charset="0"/>
                <a:ea typeface="Times New Roman" pitchFamily="18" charset="0"/>
                <a:cs typeface="Lucida Console" pitchFamily="49" charset="0"/>
              </a:rPr>
              <a:t> </a:t>
            </a:r>
          </a:p>
        </p:txBody>
      </p:sp>
      <p:sp>
        <p:nvSpPr>
          <p:cNvPr id="27655" name="Rectangle 6"/>
          <p:cNvSpPr>
            <a:spLocks noChangeArrowheads="1"/>
          </p:cNvSpPr>
          <p:nvPr/>
        </p:nvSpPr>
        <p:spPr bwMode="auto">
          <a:xfrm>
            <a:off x="246063" y="5757863"/>
            <a:ext cx="8212137"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8.14</a:t>
            </a:r>
            <a:r>
              <a:rPr lang="en-US" sz="1400" b="1">
                <a:solidFill>
                  <a:srgbClr val="000000"/>
                </a:solidFill>
              </a:rPr>
              <a:t> | </a:t>
            </a:r>
            <a:r>
              <a:rPr lang="en-US">
                <a:solidFill>
                  <a:srgbClr val="000000"/>
                </a:solidFill>
                <a:ea typeface="Times New Roman" pitchFamily="18" charset="0"/>
                <a:cs typeface="Lucida Console" pitchFamily="49" charset="0"/>
              </a:rPr>
              <a:t>Passing an array reference by value and by reference. (Part 4 of 5.)</a:t>
            </a:r>
          </a:p>
        </p:txBody>
      </p:sp>
      <p:sp>
        <p:nvSpPr>
          <p:cNvPr id="27656" name="Rectangle 4"/>
          <p:cNvSpPr>
            <a:spLocks noChangeArrowheads="1"/>
          </p:cNvSpPr>
          <p:nvPr/>
        </p:nvSpPr>
        <p:spPr bwMode="auto">
          <a:xfrm>
            <a:off x="7205663" y="1166813"/>
            <a:ext cx="1938337"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ArrayReference</a:t>
            </a:r>
            <a:br>
              <a:rPr lang="en-US" sz="1400" b="1">
                <a:solidFill>
                  <a:schemeClr val="tx1"/>
                </a:solidFill>
                <a:latin typeface="Lucida Console" pitchFamily="49" charset="0"/>
                <a:ea typeface="Times New Roman" pitchFamily="18" charset="0"/>
                <a:cs typeface="Lucida Console" pitchFamily="49" charset="0"/>
              </a:rPr>
            </a:br>
            <a:r>
              <a:rPr lang="en-US" sz="1400" b="1">
                <a:solidFill>
                  <a:schemeClr val="tx1"/>
                </a:solidFill>
                <a:latin typeface="Lucida Console" pitchFamily="49" charset="0"/>
                <a:ea typeface="Times New Roman" pitchFamily="18" charset="0"/>
                <a:cs typeface="Lucida Console" pitchFamily="49" charset="0"/>
              </a:rPr>
              <a:t>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( 4 of 5 )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1"/>
          <p:cNvSpPr>
            <a:spLocks noGrp="1"/>
          </p:cNvSpPr>
          <p:nvPr>
            <p:ph type="sldNum" sz="quarter" idx="10"/>
          </p:nvPr>
        </p:nvSpPr>
        <p:spPr>
          <a:noFill/>
        </p:spPr>
        <p:txBody>
          <a:bodyPr/>
          <a:lstStyle/>
          <a:p>
            <a:fld id="{0D6A96DE-CCCD-46DE-850A-577BAC3B6C94}" type="slidenum">
              <a:rPr lang="en-US"/>
              <a:pPr/>
              <a:t>53</a:t>
            </a:fld>
            <a:endParaRPr lang="en-US"/>
          </a:p>
        </p:txBody>
      </p:sp>
      <p:graphicFrame>
        <p:nvGraphicFramePr>
          <p:cNvPr id="28674" name="Object 2"/>
          <p:cNvGraphicFramePr>
            <a:graphicFrameLocks/>
          </p:cNvGraphicFramePr>
          <p:nvPr/>
        </p:nvGraphicFramePr>
        <p:xfrm>
          <a:off x="300038" y="76200"/>
          <a:ext cx="7102475" cy="6105525"/>
        </p:xfrm>
        <a:graphic>
          <a:graphicData uri="http://schemas.openxmlformats.org/presentationml/2006/ole">
            <p:oleObj spid="_x0000_s35842" name="Document" r:id="rId4" imgW="7080039" imgH="6096693" progId="Word.Document.8">
              <p:embed/>
            </p:oleObj>
          </a:graphicData>
        </a:graphic>
      </p:graphicFrame>
      <p:sp>
        <p:nvSpPr>
          <p:cNvPr id="28676"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28677" name="Line 4"/>
          <p:cNvSpPr>
            <a:spLocks noChangeShapeType="1"/>
          </p:cNvSpPr>
          <p:nvPr/>
        </p:nvSpPr>
        <p:spPr bwMode="auto">
          <a:xfrm flipH="1">
            <a:off x="3962400" y="1646238"/>
            <a:ext cx="21336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8678" name="Line 5"/>
          <p:cNvSpPr>
            <a:spLocks noChangeShapeType="1"/>
          </p:cNvSpPr>
          <p:nvPr/>
        </p:nvSpPr>
        <p:spPr bwMode="auto">
          <a:xfrm>
            <a:off x="6096000" y="1647825"/>
            <a:ext cx="0" cy="1143000"/>
          </a:xfrm>
          <a:prstGeom prst="line">
            <a:avLst/>
          </a:prstGeom>
          <a:noFill/>
          <a:ln w="9525">
            <a:solidFill>
              <a:schemeClr val="tx1"/>
            </a:solidFill>
            <a:round/>
            <a:headEnd/>
            <a:tailEnd/>
          </a:ln>
        </p:spPr>
        <p:txBody>
          <a:bodyPr anchor="ctr">
            <a:spAutoFit/>
          </a:bodyPr>
          <a:lstStyle/>
          <a:p>
            <a:endParaRPr lang="en-US"/>
          </a:p>
        </p:txBody>
      </p:sp>
      <p:sp>
        <p:nvSpPr>
          <p:cNvPr id="28679" name="Line 6"/>
          <p:cNvSpPr>
            <a:spLocks noChangeShapeType="1"/>
          </p:cNvSpPr>
          <p:nvPr/>
        </p:nvSpPr>
        <p:spPr bwMode="auto">
          <a:xfrm>
            <a:off x="6096000" y="2790825"/>
            <a:ext cx="1447800" cy="0"/>
          </a:xfrm>
          <a:prstGeom prst="line">
            <a:avLst/>
          </a:prstGeom>
          <a:noFill/>
          <a:ln w="9525">
            <a:solidFill>
              <a:schemeClr val="tx1"/>
            </a:solidFill>
            <a:round/>
            <a:headEnd/>
            <a:tailEnd/>
          </a:ln>
        </p:spPr>
        <p:txBody>
          <a:bodyPr anchor="ctr">
            <a:spAutoFit/>
          </a:bodyPr>
          <a:lstStyle/>
          <a:p>
            <a:endParaRPr lang="en-US"/>
          </a:p>
        </p:txBody>
      </p:sp>
      <p:sp>
        <p:nvSpPr>
          <p:cNvPr id="28680" name="Text Box 6"/>
          <p:cNvSpPr txBox="1">
            <a:spLocks noChangeArrowheads="1"/>
          </p:cNvSpPr>
          <p:nvPr/>
        </p:nvSpPr>
        <p:spPr bwMode="auto">
          <a:xfrm>
            <a:off x="6781800" y="2365375"/>
            <a:ext cx="2133600" cy="844550"/>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This assignment modifies the caller’s </a:t>
            </a:r>
            <a:r>
              <a:rPr lang="en-US" sz="1200">
                <a:solidFill>
                  <a:srgbClr val="000000"/>
                </a:solidFill>
                <a:latin typeface="Lucida Console" pitchFamily="49" charset="0"/>
                <a:ea typeface="Times New Roman" pitchFamily="18" charset="0"/>
                <a:cs typeface="Lucida Console" pitchFamily="49" charset="0"/>
              </a:rPr>
              <a:t>secondDouble</a:t>
            </a:r>
            <a:r>
              <a:rPr lang="en-US" sz="1200">
                <a:solidFill>
                  <a:srgbClr val="000000"/>
                </a:solidFill>
                <a:latin typeface="Times New Roman" pitchFamily="18" charset="0"/>
                <a:ea typeface="Times New Roman" pitchFamily="18" charset="0"/>
                <a:cs typeface="Lucida Console" pitchFamily="49" charset="0"/>
              </a:rPr>
              <a:t> reference to reference a new array.</a:t>
            </a:r>
            <a:r>
              <a:rPr lang="en-US" sz="1200">
                <a:solidFill>
                  <a:srgbClr val="000000"/>
                </a:solidFill>
                <a:latin typeface="Times New Roman" pitchFamily="18" charset="0"/>
                <a:ea typeface="Times New Roman" pitchFamily="18" charset="0"/>
                <a:cs typeface="AGaramond" pitchFamily="18" charset="0"/>
              </a:rPr>
              <a:t> </a:t>
            </a:r>
          </a:p>
        </p:txBody>
      </p:sp>
      <p:sp>
        <p:nvSpPr>
          <p:cNvPr id="28681" name="Rectangle 8"/>
          <p:cNvSpPr>
            <a:spLocks noChangeArrowheads="1"/>
          </p:cNvSpPr>
          <p:nvPr/>
        </p:nvSpPr>
        <p:spPr bwMode="auto">
          <a:xfrm>
            <a:off x="246063" y="6172200"/>
            <a:ext cx="8212137" cy="581025"/>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8.14</a:t>
            </a:r>
            <a:r>
              <a:rPr lang="en-US" sz="1400" b="1">
                <a:solidFill>
                  <a:srgbClr val="000000"/>
                </a:solidFill>
              </a:rPr>
              <a:t> | </a:t>
            </a:r>
            <a:r>
              <a:rPr lang="en-US">
                <a:solidFill>
                  <a:srgbClr val="000000"/>
                </a:solidFill>
                <a:ea typeface="Times New Roman" pitchFamily="18" charset="0"/>
                <a:cs typeface="Lucida Console" pitchFamily="49" charset="0"/>
              </a:rPr>
              <a:t>Passing an array reference by value and by</a:t>
            </a:r>
            <a:br>
              <a:rPr lang="en-US">
                <a:solidFill>
                  <a:srgbClr val="000000"/>
                </a:solidFill>
                <a:ea typeface="Times New Roman" pitchFamily="18" charset="0"/>
                <a:cs typeface="Lucida Console" pitchFamily="49" charset="0"/>
              </a:rPr>
            </a:br>
            <a:r>
              <a:rPr lang="en-US">
                <a:solidFill>
                  <a:srgbClr val="000000"/>
                </a:solidFill>
                <a:ea typeface="Times New Roman" pitchFamily="18" charset="0"/>
                <a:cs typeface="Lucida Console" pitchFamily="49" charset="0"/>
              </a:rPr>
              <a:t>reference. (Part 5 of 5.)</a:t>
            </a:r>
          </a:p>
        </p:txBody>
      </p:sp>
      <p:sp>
        <p:nvSpPr>
          <p:cNvPr id="28682" name="Rectangle 4"/>
          <p:cNvSpPr>
            <a:spLocks noChangeArrowheads="1"/>
          </p:cNvSpPr>
          <p:nvPr/>
        </p:nvSpPr>
        <p:spPr bwMode="auto">
          <a:xfrm>
            <a:off x="7205663" y="1166813"/>
            <a:ext cx="1938337" cy="93345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ArrayReference</a:t>
            </a:r>
            <a:br>
              <a:rPr lang="en-US" sz="1400" b="1">
                <a:solidFill>
                  <a:schemeClr val="tx1"/>
                </a:solidFill>
                <a:latin typeface="Lucida Console" pitchFamily="49" charset="0"/>
                <a:ea typeface="Times New Roman" pitchFamily="18" charset="0"/>
                <a:cs typeface="Lucida Console" pitchFamily="49" charset="0"/>
              </a:rPr>
            </a:br>
            <a:r>
              <a:rPr lang="en-US" sz="1400" b="1">
                <a:solidFill>
                  <a:schemeClr val="tx1"/>
                </a:solidFill>
                <a:latin typeface="Lucida Console" pitchFamily="49" charset="0"/>
                <a:ea typeface="Times New Roman" pitchFamily="18" charset="0"/>
                <a:cs typeface="Lucida Console" pitchFamily="49" charset="0"/>
              </a:rPr>
              <a:t>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( 5 of 5 )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0"/>
          </p:nvPr>
        </p:nvSpPr>
        <p:spPr>
          <a:noFill/>
        </p:spPr>
        <p:txBody>
          <a:bodyPr/>
          <a:lstStyle/>
          <a:p>
            <a:fld id="{BA352751-0C32-4859-8950-4913951722B3}" type="slidenum">
              <a:rPr lang="en-US"/>
              <a:pPr/>
              <a:t>54</a:t>
            </a:fld>
            <a:endParaRPr lang="en-US"/>
          </a:p>
        </p:txBody>
      </p:sp>
      <p:sp>
        <p:nvSpPr>
          <p:cNvPr id="99331" name="Rectangle 2"/>
          <p:cNvSpPr>
            <a:spLocks noGrp="1" noChangeArrowheads="1"/>
          </p:cNvSpPr>
          <p:nvPr>
            <p:ph type="title"/>
          </p:nvPr>
        </p:nvSpPr>
        <p:spPr>
          <a:xfrm>
            <a:off x="457200" y="138113"/>
            <a:ext cx="8229600" cy="1020762"/>
          </a:xfrm>
          <a:noFill/>
        </p:spPr>
        <p:txBody>
          <a:bodyPr>
            <a:normAutofit fontScale="90000"/>
          </a:bodyPr>
          <a:lstStyle/>
          <a:p>
            <a:pPr eaLnBrk="1" hangingPunct="1"/>
            <a:r>
              <a:rPr lang="en-US" smtClean="0"/>
              <a:t>8.8  Passing Arrays by Value and by Reference (Cont.) </a:t>
            </a:r>
          </a:p>
        </p:txBody>
      </p:sp>
      <p:sp>
        <p:nvSpPr>
          <p:cNvPr id="99332" name="Rectangle 3"/>
          <p:cNvSpPr>
            <a:spLocks noChangeArrowheads="1"/>
          </p:cNvSpPr>
          <p:nvPr/>
        </p:nvSpPr>
        <p:spPr bwMode="auto">
          <a:xfrm>
            <a:off x="457200" y="1270000"/>
            <a:ext cx="8507413" cy="5189538"/>
          </a:xfrm>
          <a:prstGeom prst="rect">
            <a:avLst/>
          </a:prstGeom>
          <a:noFill/>
          <a:ln w="9525">
            <a:noFill/>
            <a:miter lim="800000"/>
            <a:headEnd/>
            <a:tailEnd/>
          </a:ln>
        </p:spPr>
        <p:txBody>
          <a:bodyPr>
            <a:spAutoFit/>
          </a:bodyPr>
          <a:lstStyle/>
          <a:p>
            <a:pPr>
              <a:buFont typeface="Wingdings" pitchFamily="2" charset="2"/>
              <a:buNone/>
            </a:pPr>
            <a:r>
              <a:rPr lang="en-US" sz="2600" b="1">
                <a:solidFill>
                  <a:srgbClr val="5AD9B3"/>
                </a:solidFill>
                <a:ea typeface="Times New Roman" pitchFamily="18" charset="0"/>
                <a:cs typeface="Arial" charset="0"/>
              </a:rPr>
              <a:t>Software Engineering Observation 8.1</a:t>
            </a:r>
          </a:p>
          <a:p>
            <a:pPr>
              <a:buFont typeface="Wingdings" pitchFamily="2" charset="2"/>
              <a:buNone/>
            </a:pPr>
            <a:r>
              <a:rPr lang="en-US" sz="2200" b="1">
                <a:solidFill>
                  <a:srgbClr val="000000"/>
                </a:solidFill>
                <a:latin typeface="Times New Roman" pitchFamily="18" charset="0"/>
                <a:ea typeface="Times New Roman" pitchFamily="18" charset="0"/>
                <a:cs typeface="AGaramond" pitchFamily="18" charset="0"/>
              </a:rPr>
              <a:t>When a method receives a reference-type parameter by value, a copy of the object’s reference is passed. This prevents a method from overwriting references passed to that method. In the vast majority of cases, protecting the caller’s reference from modification is the desired behavior. If you encounter a situation where you truly want the called procedure to modify the caller’s reference, pass the reference-type parameter using keyword </a:t>
            </a:r>
            <a:r>
              <a:rPr lang="en-US" sz="2000" b="1">
                <a:solidFill>
                  <a:srgbClr val="000000"/>
                </a:solidFill>
                <a:latin typeface="Lucida Console" pitchFamily="49" charset="0"/>
                <a:ea typeface="Times New Roman" pitchFamily="18" charset="0"/>
                <a:cs typeface="Lucida Console" pitchFamily="49" charset="0"/>
              </a:rPr>
              <a:t>ref</a:t>
            </a:r>
            <a:r>
              <a:rPr lang="en-US" sz="2200" b="1">
                <a:solidFill>
                  <a:srgbClr val="000000"/>
                </a:solidFill>
                <a:latin typeface="Times New Roman" pitchFamily="18" charset="0"/>
                <a:ea typeface="Times New Roman" pitchFamily="18" charset="0"/>
                <a:cs typeface="AGaramond" pitchFamily="18" charset="0"/>
              </a:rPr>
              <a:t>—but, again, such situations are rare.</a:t>
            </a:r>
          </a:p>
          <a:p>
            <a:pPr>
              <a:buFont typeface="Wingdings" pitchFamily="2" charset="2"/>
              <a:buNone/>
            </a:pPr>
            <a:r>
              <a:rPr lang="en-US" sz="2600" b="1">
                <a:solidFill>
                  <a:srgbClr val="5AD9B3"/>
                </a:solidFill>
                <a:ea typeface="Times New Roman" pitchFamily="18" charset="0"/>
                <a:cs typeface="Arial" charset="0"/>
              </a:rPr>
              <a:t>Software Engineering Observation 8.2</a:t>
            </a:r>
          </a:p>
          <a:p>
            <a:pPr>
              <a:buFont typeface="Wingdings" pitchFamily="2" charset="2"/>
              <a:buNone/>
            </a:pPr>
            <a:r>
              <a:rPr lang="en-US" sz="2200" b="1">
                <a:solidFill>
                  <a:srgbClr val="000000"/>
                </a:solidFill>
                <a:latin typeface="Times New Roman" pitchFamily="18" charset="0"/>
                <a:ea typeface="Times New Roman" pitchFamily="18" charset="0"/>
                <a:cs typeface="AGaramond" pitchFamily="18" charset="0"/>
              </a:rPr>
              <a:t>In C#, objects (including arrays) are effectively passed by reference, because references to objects are passed to called methods. A called method receiving a reference to an object in a caller can interact with, and possibly change, the caller’s object.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1"/>
          <p:cNvSpPr>
            <a:spLocks noGrp="1"/>
          </p:cNvSpPr>
          <p:nvPr>
            <p:ph type="sldNum" sz="quarter" idx="10"/>
          </p:nvPr>
        </p:nvSpPr>
        <p:spPr>
          <a:noFill/>
        </p:spPr>
        <p:txBody>
          <a:bodyPr/>
          <a:lstStyle/>
          <a:p>
            <a:fld id="{88F15AA0-E4FF-4C73-9B4A-859D5AEE169B}" type="slidenum">
              <a:rPr lang="en-US"/>
              <a:pPr/>
              <a:t>55</a:t>
            </a:fld>
            <a:endParaRPr lang="en-US"/>
          </a:p>
        </p:txBody>
      </p:sp>
      <p:graphicFrame>
        <p:nvGraphicFramePr>
          <p:cNvPr id="38914" name="Object 2"/>
          <p:cNvGraphicFramePr>
            <a:graphicFrameLocks/>
          </p:cNvGraphicFramePr>
          <p:nvPr/>
        </p:nvGraphicFramePr>
        <p:xfrm>
          <a:off x="300038" y="1708150"/>
          <a:ext cx="7053262" cy="4159250"/>
        </p:xfrm>
        <a:graphic>
          <a:graphicData uri="http://schemas.openxmlformats.org/presentationml/2006/ole">
            <p:oleObj spid="_x0000_s36866" name="Document" r:id="rId4" imgW="7080039" imgH="4172407" progId="Word.Document.8">
              <p:embed/>
            </p:oleObj>
          </a:graphicData>
        </a:graphic>
      </p:graphicFrame>
      <p:sp>
        <p:nvSpPr>
          <p:cNvPr id="38916"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38917" name="Rectangle 4"/>
          <p:cNvSpPr>
            <a:spLocks noChangeArrowheads="1"/>
          </p:cNvSpPr>
          <p:nvPr/>
        </p:nvSpPr>
        <p:spPr bwMode="auto">
          <a:xfrm>
            <a:off x="7205663" y="1166813"/>
            <a:ext cx="1938337"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InitArray.cs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( 1 of 3 )</a:t>
            </a:r>
          </a:p>
        </p:txBody>
      </p:sp>
      <p:sp>
        <p:nvSpPr>
          <p:cNvPr id="38918" name="Rectangle 7"/>
          <p:cNvSpPr>
            <a:spLocks noChangeArrowheads="1"/>
          </p:cNvSpPr>
          <p:nvPr/>
        </p:nvSpPr>
        <p:spPr bwMode="auto">
          <a:xfrm>
            <a:off x="228600" y="304800"/>
            <a:ext cx="6934200" cy="1371600"/>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None/>
            </a:pPr>
            <a:r>
              <a:rPr lang="en-US" sz="2000" b="1" i="1">
                <a:solidFill>
                  <a:srgbClr val="000000"/>
                </a:solidFill>
                <a:latin typeface="Times New Roman" pitchFamily="18" charset="0"/>
                <a:ea typeface="Times New Roman" pitchFamily="18" charset="0"/>
                <a:cs typeface="Lucida Console" pitchFamily="49" charset="0"/>
              </a:rPr>
              <a:t>Two-Dimensional Array Example: Displaying Element Values</a:t>
            </a:r>
            <a:r>
              <a:rPr lang="en-US" sz="2000" b="1" i="1">
                <a:solidFill>
                  <a:srgbClr val="000000"/>
                </a:solidFill>
                <a:latin typeface="Lucida Console" pitchFamily="49" charset="0"/>
                <a:ea typeface="Times New Roman" pitchFamily="18" charset="0"/>
                <a:cs typeface="Lucida Console" pitchFamily="49" charset="0"/>
              </a:rPr>
              <a:t> </a:t>
            </a:r>
            <a:endParaRPr lang="en-US" sz="2000" b="1" i="1">
              <a:solidFill>
                <a:srgbClr val="000000"/>
              </a:solidFill>
              <a:latin typeface="Times New Roman" pitchFamily="18" charset="0"/>
              <a:ea typeface="Times New Roman" pitchFamily="18" charset="0"/>
              <a:cs typeface="Lucida Console" pitchFamily="49" charset="0"/>
            </a:endParaRPr>
          </a:p>
          <a:p>
            <a:pPr marL="258763" indent="-258763">
              <a:spcAft>
                <a:spcPct val="20000"/>
              </a:spcAft>
              <a:buFont typeface="Times New Roman" pitchFamily="18" charset="0"/>
              <a:buChar char="•"/>
            </a:pPr>
            <a:r>
              <a:rPr lang="en-US" sz="2000">
                <a:solidFill>
                  <a:srgbClr val="000000"/>
                </a:solidFill>
                <a:latin typeface="Times New Roman" pitchFamily="18" charset="0"/>
                <a:ea typeface="Times New Roman" pitchFamily="18" charset="0"/>
                <a:cs typeface="Lucida Console" pitchFamily="49" charset="0"/>
              </a:rPr>
              <a:t>Figure 8.19 demonstrates initializing rectangular and jagged arrays with array initializers and using nested </a:t>
            </a:r>
            <a:r>
              <a:rPr lang="en-US" sz="2000">
                <a:solidFill>
                  <a:srgbClr val="000000"/>
                </a:solidFill>
                <a:latin typeface="Lucida Console" pitchFamily="49" charset="0"/>
                <a:ea typeface="Times New Roman" pitchFamily="18" charset="0"/>
                <a:cs typeface="Lucida Console" pitchFamily="49" charset="0"/>
              </a:rPr>
              <a:t>for</a:t>
            </a:r>
            <a:r>
              <a:rPr lang="en-US" sz="2000">
                <a:solidFill>
                  <a:srgbClr val="000000"/>
                </a:solidFill>
                <a:latin typeface="Times New Roman" pitchFamily="18" charset="0"/>
                <a:ea typeface="Times New Roman" pitchFamily="18" charset="0"/>
                <a:cs typeface="Lucida Console" pitchFamily="49" charset="0"/>
              </a:rPr>
              <a:t> loops to </a:t>
            </a:r>
            <a:r>
              <a:rPr lang="en-US" sz="2000" b="1">
                <a:solidFill>
                  <a:srgbClr val="4D99FF"/>
                </a:solidFill>
                <a:latin typeface="Times New Roman" pitchFamily="18" charset="0"/>
                <a:ea typeface="Times New Roman" pitchFamily="18" charset="0"/>
                <a:cs typeface="Lucida Console" pitchFamily="49" charset="0"/>
              </a:rPr>
              <a:t>traverse </a:t>
            </a:r>
            <a:r>
              <a:rPr lang="en-US" sz="2000">
                <a:solidFill>
                  <a:srgbClr val="000000"/>
                </a:solidFill>
                <a:latin typeface="Times New Roman" pitchFamily="18" charset="0"/>
                <a:ea typeface="Times New Roman" pitchFamily="18" charset="0"/>
                <a:cs typeface="Lucida Console" pitchFamily="49" charset="0"/>
              </a:rPr>
              <a:t>the arrays. </a:t>
            </a:r>
          </a:p>
        </p:txBody>
      </p:sp>
      <p:sp>
        <p:nvSpPr>
          <p:cNvPr id="38919" name="Line 6"/>
          <p:cNvSpPr>
            <a:spLocks noChangeShapeType="1"/>
          </p:cNvSpPr>
          <p:nvPr/>
        </p:nvSpPr>
        <p:spPr bwMode="auto">
          <a:xfrm flipH="1" flipV="1">
            <a:off x="5486400" y="4108450"/>
            <a:ext cx="2362200" cy="6350"/>
          </a:xfrm>
          <a:prstGeom prst="line">
            <a:avLst/>
          </a:prstGeom>
          <a:noFill/>
          <a:ln w="9525">
            <a:solidFill>
              <a:schemeClr val="tx1"/>
            </a:solidFill>
            <a:round/>
            <a:headEnd/>
            <a:tailEnd type="triangle" w="med" len="med"/>
          </a:ln>
        </p:spPr>
        <p:txBody>
          <a:bodyPr anchor="ctr">
            <a:spAutoFit/>
          </a:bodyPr>
          <a:lstStyle/>
          <a:p>
            <a:endParaRPr lang="en-US"/>
          </a:p>
        </p:txBody>
      </p:sp>
      <p:sp>
        <p:nvSpPr>
          <p:cNvPr id="38920" name="Text Box 6"/>
          <p:cNvSpPr txBox="1">
            <a:spLocks noChangeArrowheads="1"/>
          </p:cNvSpPr>
          <p:nvPr/>
        </p:nvSpPr>
        <p:spPr bwMode="auto">
          <a:xfrm>
            <a:off x="6977063" y="3810000"/>
            <a:ext cx="1981200" cy="661988"/>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Initialize a rectangular array using nested array initializers.</a:t>
            </a:r>
            <a:r>
              <a:rPr lang="en-US" sz="1200">
                <a:solidFill>
                  <a:srgbClr val="000000"/>
                </a:solidFill>
                <a:latin typeface="Times New Roman" pitchFamily="18" charset="0"/>
                <a:ea typeface="Times New Roman" pitchFamily="18" charset="0"/>
                <a:cs typeface="AGaramond" pitchFamily="18" charset="0"/>
              </a:rPr>
              <a:t> </a:t>
            </a:r>
          </a:p>
        </p:txBody>
      </p:sp>
      <p:sp>
        <p:nvSpPr>
          <p:cNvPr id="38921" name="Line 8"/>
          <p:cNvSpPr>
            <a:spLocks noChangeShapeType="1"/>
          </p:cNvSpPr>
          <p:nvPr/>
        </p:nvSpPr>
        <p:spPr bwMode="auto">
          <a:xfrm flipH="1" flipV="1">
            <a:off x="5029200" y="5348288"/>
            <a:ext cx="2819400" cy="7937"/>
          </a:xfrm>
          <a:prstGeom prst="line">
            <a:avLst/>
          </a:prstGeom>
          <a:noFill/>
          <a:ln w="9525">
            <a:solidFill>
              <a:schemeClr val="tx1"/>
            </a:solidFill>
            <a:round/>
            <a:headEnd/>
            <a:tailEnd type="triangle" w="med" len="med"/>
          </a:ln>
        </p:spPr>
        <p:txBody>
          <a:bodyPr anchor="ctr">
            <a:spAutoFit/>
          </a:bodyPr>
          <a:lstStyle/>
          <a:p>
            <a:endParaRPr lang="en-US"/>
          </a:p>
        </p:txBody>
      </p:sp>
      <p:sp>
        <p:nvSpPr>
          <p:cNvPr id="38922" name="Text Box 6"/>
          <p:cNvSpPr txBox="1">
            <a:spLocks noChangeArrowheads="1"/>
          </p:cNvSpPr>
          <p:nvPr/>
        </p:nvSpPr>
        <p:spPr bwMode="auto">
          <a:xfrm>
            <a:off x="6977063" y="5051425"/>
            <a:ext cx="1981200" cy="661988"/>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Each row of a jagged array is created with its own array initializer.</a:t>
            </a:r>
            <a:r>
              <a:rPr lang="en-US" sz="1200">
                <a:solidFill>
                  <a:srgbClr val="000000"/>
                </a:solidFill>
                <a:latin typeface="Times New Roman" pitchFamily="18" charset="0"/>
                <a:ea typeface="Times New Roman" pitchFamily="18" charset="0"/>
                <a:cs typeface="Lucida Console" pitchFamily="49" charset="0"/>
              </a:rPr>
              <a:t> </a:t>
            </a:r>
          </a:p>
        </p:txBody>
      </p:sp>
      <p:sp>
        <p:nvSpPr>
          <p:cNvPr id="38923" name="Line 10"/>
          <p:cNvSpPr>
            <a:spLocks noChangeShapeType="1"/>
          </p:cNvSpPr>
          <p:nvPr/>
        </p:nvSpPr>
        <p:spPr bwMode="auto">
          <a:xfrm>
            <a:off x="4724400" y="5029200"/>
            <a:ext cx="228600" cy="0"/>
          </a:xfrm>
          <a:prstGeom prst="line">
            <a:avLst/>
          </a:prstGeom>
          <a:noFill/>
          <a:ln w="9525">
            <a:solidFill>
              <a:schemeClr val="tx1"/>
            </a:solidFill>
            <a:round/>
            <a:headEnd/>
            <a:tailEnd/>
          </a:ln>
        </p:spPr>
        <p:txBody>
          <a:bodyPr anchor="ctr">
            <a:spAutoFit/>
          </a:bodyPr>
          <a:lstStyle/>
          <a:p>
            <a:endParaRPr lang="en-US"/>
          </a:p>
        </p:txBody>
      </p:sp>
      <p:sp>
        <p:nvSpPr>
          <p:cNvPr id="38924" name="Line 11"/>
          <p:cNvSpPr>
            <a:spLocks noChangeShapeType="1"/>
          </p:cNvSpPr>
          <p:nvPr/>
        </p:nvSpPr>
        <p:spPr bwMode="auto">
          <a:xfrm>
            <a:off x="4724400" y="5649913"/>
            <a:ext cx="228600" cy="0"/>
          </a:xfrm>
          <a:prstGeom prst="line">
            <a:avLst/>
          </a:prstGeom>
          <a:noFill/>
          <a:ln w="9525">
            <a:solidFill>
              <a:schemeClr val="tx1"/>
            </a:solidFill>
            <a:round/>
            <a:headEnd/>
            <a:tailEnd/>
          </a:ln>
        </p:spPr>
        <p:txBody>
          <a:bodyPr anchor="ctr">
            <a:spAutoFit/>
          </a:bodyPr>
          <a:lstStyle/>
          <a:p>
            <a:endParaRPr lang="en-US"/>
          </a:p>
        </p:txBody>
      </p:sp>
      <p:sp>
        <p:nvSpPr>
          <p:cNvPr id="38925" name="Line 12"/>
          <p:cNvSpPr>
            <a:spLocks noChangeShapeType="1"/>
          </p:cNvSpPr>
          <p:nvPr/>
        </p:nvSpPr>
        <p:spPr bwMode="auto">
          <a:xfrm>
            <a:off x="4953000" y="5029200"/>
            <a:ext cx="0" cy="609600"/>
          </a:xfrm>
          <a:prstGeom prst="line">
            <a:avLst/>
          </a:prstGeom>
          <a:noFill/>
          <a:ln w="9525">
            <a:solidFill>
              <a:schemeClr val="tx1"/>
            </a:solidFill>
            <a:round/>
            <a:headEnd/>
            <a:tailEnd/>
          </a:ln>
        </p:spPr>
        <p:txBody>
          <a:bodyPr anchor="ctr">
            <a:spAutoFit/>
          </a:bodyPr>
          <a:lstStyle/>
          <a:p>
            <a:endParaRPr lang="en-US"/>
          </a:p>
        </p:txBody>
      </p:sp>
      <p:sp>
        <p:nvSpPr>
          <p:cNvPr id="38926" name="Rectangle 13"/>
          <p:cNvSpPr>
            <a:spLocks noChangeArrowheads="1"/>
          </p:cNvSpPr>
          <p:nvPr/>
        </p:nvSpPr>
        <p:spPr bwMode="auto">
          <a:xfrm>
            <a:off x="250825" y="5922963"/>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8.19</a:t>
            </a:r>
            <a:r>
              <a:rPr lang="en-US" sz="1400" b="1">
                <a:solidFill>
                  <a:srgbClr val="000000"/>
                </a:solidFill>
              </a:rPr>
              <a:t> | </a:t>
            </a:r>
            <a:r>
              <a:rPr lang="en-US">
                <a:solidFill>
                  <a:srgbClr val="000000"/>
                </a:solidFill>
                <a:ea typeface="Times New Roman" pitchFamily="18" charset="0"/>
                <a:cs typeface="Lucida Console" pitchFamily="49" charset="0"/>
              </a:rPr>
              <a:t>Initializing jagged and rectangular arrays. (Part 1 of 3.)</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1"/>
          <p:cNvSpPr>
            <a:spLocks noGrp="1"/>
          </p:cNvSpPr>
          <p:nvPr>
            <p:ph type="sldNum" sz="quarter" idx="10"/>
          </p:nvPr>
        </p:nvSpPr>
        <p:spPr>
          <a:noFill/>
        </p:spPr>
        <p:txBody>
          <a:bodyPr/>
          <a:lstStyle/>
          <a:p>
            <a:fld id="{2D5E16EA-C9EB-4C35-86A3-88F722F5AF4B}" type="slidenum">
              <a:rPr lang="en-US"/>
              <a:pPr/>
              <a:t>56</a:t>
            </a:fld>
            <a:endParaRPr lang="en-US"/>
          </a:p>
        </p:txBody>
      </p:sp>
      <p:graphicFrame>
        <p:nvGraphicFramePr>
          <p:cNvPr id="39938" name="Object 2"/>
          <p:cNvGraphicFramePr>
            <a:graphicFrameLocks/>
          </p:cNvGraphicFramePr>
          <p:nvPr/>
        </p:nvGraphicFramePr>
        <p:xfrm>
          <a:off x="300038" y="1065213"/>
          <a:ext cx="7053262" cy="4797425"/>
        </p:xfrm>
        <a:graphic>
          <a:graphicData uri="http://schemas.openxmlformats.org/presentationml/2006/ole">
            <p:oleObj spid="_x0000_s37890" name="Document" r:id="rId4" imgW="7080039" imgH="4804590" progId="Word.Document.8">
              <p:embed/>
            </p:oleObj>
          </a:graphicData>
        </a:graphic>
      </p:graphicFrame>
      <p:sp>
        <p:nvSpPr>
          <p:cNvPr id="39940"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39941" name="Line 4"/>
          <p:cNvSpPr>
            <a:spLocks noChangeShapeType="1"/>
          </p:cNvSpPr>
          <p:nvPr/>
        </p:nvSpPr>
        <p:spPr bwMode="auto">
          <a:xfrm flipH="1">
            <a:off x="6804025" y="4419600"/>
            <a:ext cx="1414463"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39942" name="Line 5"/>
          <p:cNvSpPr>
            <a:spLocks noChangeShapeType="1"/>
          </p:cNvSpPr>
          <p:nvPr/>
        </p:nvSpPr>
        <p:spPr bwMode="auto">
          <a:xfrm>
            <a:off x="6553200" y="3581400"/>
            <a:ext cx="228600" cy="0"/>
          </a:xfrm>
          <a:prstGeom prst="line">
            <a:avLst/>
          </a:prstGeom>
          <a:noFill/>
          <a:ln w="9525">
            <a:solidFill>
              <a:schemeClr val="tx1"/>
            </a:solidFill>
            <a:round/>
            <a:headEnd/>
            <a:tailEnd/>
          </a:ln>
        </p:spPr>
        <p:txBody>
          <a:bodyPr anchor="ctr">
            <a:spAutoFit/>
          </a:bodyPr>
          <a:lstStyle/>
          <a:p>
            <a:endParaRPr lang="en-US"/>
          </a:p>
        </p:txBody>
      </p:sp>
      <p:sp>
        <p:nvSpPr>
          <p:cNvPr id="39943" name="Line 6"/>
          <p:cNvSpPr>
            <a:spLocks noChangeShapeType="1"/>
          </p:cNvSpPr>
          <p:nvPr/>
        </p:nvSpPr>
        <p:spPr bwMode="auto">
          <a:xfrm>
            <a:off x="6553200" y="5264150"/>
            <a:ext cx="228600" cy="0"/>
          </a:xfrm>
          <a:prstGeom prst="line">
            <a:avLst/>
          </a:prstGeom>
          <a:noFill/>
          <a:ln w="9525">
            <a:solidFill>
              <a:schemeClr val="tx1"/>
            </a:solidFill>
            <a:round/>
            <a:headEnd/>
            <a:tailEnd/>
          </a:ln>
        </p:spPr>
        <p:txBody>
          <a:bodyPr anchor="ctr">
            <a:spAutoFit/>
          </a:bodyPr>
          <a:lstStyle/>
          <a:p>
            <a:endParaRPr lang="en-US"/>
          </a:p>
        </p:txBody>
      </p:sp>
      <p:sp>
        <p:nvSpPr>
          <p:cNvPr id="39944" name="Line 7"/>
          <p:cNvSpPr>
            <a:spLocks noChangeShapeType="1"/>
          </p:cNvSpPr>
          <p:nvPr/>
        </p:nvSpPr>
        <p:spPr bwMode="auto">
          <a:xfrm>
            <a:off x="6781800" y="3581400"/>
            <a:ext cx="0" cy="1676400"/>
          </a:xfrm>
          <a:prstGeom prst="line">
            <a:avLst/>
          </a:prstGeom>
          <a:noFill/>
          <a:ln w="9525">
            <a:solidFill>
              <a:schemeClr val="tx1"/>
            </a:solidFill>
            <a:round/>
            <a:headEnd/>
            <a:tailEnd/>
          </a:ln>
        </p:spPr>
        <p:txBody>
          <a:bodyPr anchor="ctr">
            <a:spAutoFit/>
          </a:bodyPr>
          <a:lstStyle/>
          <a:p>
            <a:endParaRPr lang="en-US"/>
          </a:p>
        </p:txBody>
      </p:sp>
      <p:sp>
        <p:nvSpPr>
          <p:cNvPr id="39945" name="Text Box 6"/>
          <p:cNvSpPr txBox="1">
            <a:spLocks noChangeArrowheads="1"/>
          </p:cNvSpPr>
          <p:nvPr/>
        </p:nvSpPr>
        <p:spPr bwMode="auto">
          <a:xfrm>
            <a:off x="7086600" y="3883025"/>
            <a:ext cx="1905000" cy="1027113"/>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Use the rectangular array’s </a:t>
            </a:r>
            <a:r>
              <a:rPr lang="en-US" sz="1200">
                <a:solidFill>
                  <a:srgbClr val="000000"/>
                </a:solidFill>
                <a:latin typeface="Lucida Console" pitchFamily="49" charset="0"/>
                <a:ea typeface="Times New Roman" pitchFamily="18" charset="0"/>
                <a:cs typeface="Lucida Console" pitchFamily="49" charset="0"/>
              </a:rPr>
              <a:t>GetLength</a:t>
            </a:r>
            <a:r>
              <a:rPr lang="en-US" sz="1200">
                <a:solidFill>
                  <a:srgbClr val="000000"/>
                </a:solidFill>
                <a:latin typeface="Times New Roman" pitchFamily="18" charset="0"/>
                <a:ea typeface="Times New Roman" pitchFamily="18" charset="0"/>
                <a:cs typeface="Lucida Console" pitchFamily="49" charset="0"/>
              </a:rPr>
              <a:t> method to obtain the length of each dimension for the loop-continuation condition.</a:t>
            </a:r>
            <a:r>
              <a:rPr lang="en-US" sz="1200">
                <a:solidFill>
                  <a:srgbClr val="000000"/>
                </a:solidFill>
                <a:latin typeface="Times New Roman" pitchFamily="18" charset="0"/>
                <a:ea typeface="Times New Roman" pitchFamily="18" charset="0"/>
                <a:cs typeface="AGaramond" pitchFamily="18" charset="0"/>
              </a:rPr>
              <a:t> </a:t>
            </a:r>
          </a:p>
        </p:txBody>
      </p:sp>
      <p:sp>
        <p:nvSpPr>
          <p:cNvPr id="39946" name="Rectangle 9"/>
          <p:cNvSpPr>
            <a:spLocks noChangeArrowheads="1"/>
          </p:cNvSpPr>
          <p:nvPr/>
        </p:nvSpPr>
        <p:spPr bwMode="auto">
          <a:xfrm>
            <a:off x="250825" y="5876925"/>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8.19</a:t>
            </a:r>
            <a:r>
              <a:rPr lang="en-US" sz="1400" b="1">
                <a:solidFill>
                  <a:srgbClr val="000000"/>
                </a:solidFill>
              </a:rPr>
              <a:t> | </a:t>
            </a:r>
            <a:r>
              <a:rPr lang="en-US">
                <a:solidFill>
                  <a:srgbClr val="000000"/>
                </a:solidFill>
                <a:ea typeface="Times New Roman" pitchFamily="18" charset="0"/>
                <a:cs typeface="Lucida Console" pitchFamily="49" charset="0"/>
              </a:rPr>
              <a:t>Initializing jagged and rectangular arrays. (Part 2 of 3.)</a:t>
            </a:r>
          </a:p>
        </p:txBody>
      </p:sp>
      <p:sp>
        <p:nvSpPr>
          <p:cNvPr id="39947" name="Rectangle 4"/>
          <p:cNvSpPr>
            <a:spLocks noChangeArrowheads="1"/>
          </p:cNvSpPr>
          <p:nvPr/>
        </p:nvSpPr>
        <p:spPr bwMode="auto">
          <a:xfrm>
            <a:off x="7205663" y="1166813"/>
            <a:ext cx="1938337"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InitArray.cs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( 2 of 3 )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1"/>
          <p:cNvSpPr>
            <a:spLocks noGrp="1"/>
          </p:cNvSpPr>
          <p:nvPr>
            <p:ph type="sldNum" sz="quarter" idx="10"/>
          </p:nvPr>
        </p:nvSpPr>
        <p:spPr>
          <a:noFill/>
        </p:spPr>
        <p:txBody>
          <a:bodyPr/>
          <a:lstStyle/>
          <a:p>
            <a:fld id="{E8A82D33-76C4-4824-89A0-41A530F03D7F}" type="slidenum">
              <a:rPr lang="en-US"/>
              <a:pPr/>
              <a:t>57</a:t>
            </a:fld>
            <a:endParaRPr lang="en-US"/>
          </a:p>
        </p:txBody>
      </p:sp>
      <p:graphicFrame>
        <p:nvGraphicFramePr>
          <p:cNvPr id="40962" name="Object 2"/>
          <p:cNvGraphicFramePr>
            <a:graphicFrameLocks/>
          </p:cNvGraphicFramePr>
          <p:nvPr/>
        </p:nvGraphicFramePr>
        <p:xfrm>
          <a:off x="300038" y="614363"/>
          <a:ext cx="7053262" cy="5335587"/>
        </p:xfrm>
        <a:graphic>
          <a:graphicData uri="http://schemas.openxmlformats.org/presentationml/2006/ole">
            <p:oleObj spid="_x0000_s38914" name="Document" r:id="rId4" imgW="7080039" imgH="5345638" progId="Word.Document.8">
              <p:embed/>
            </p:oleObj>
          </a:graphicData>
        </a:graphic>
      </p:graphicFrame>
      <p:sp>
        <p:nvSpPr>
          <p:cNvPr id="40964"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40965" name="Line 4"/>
          <p:cNvSpPr>
            <a:spLocks noChangeShapeType="1"/>
          </p:cNvSpPr>
          <p:nvPr/>
        </p:nvSpPr>
        <p:spPr bwMode="auto">
          <a:xfrm flipH="1">
            <a:off x="5638800" y="2667000"/>
            <a:ext cx="1414463"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40966" name="Line 5"/>
          <p:cNvSpPr>
            <a:spLocks noChangeShapeType="1"/>
          </p:cNvSpPr>
          <p:nvPr/>
        </p:nvSpPr>
        <p:spPr bwMode="auto">
          <a:xfrm>
            <a:off x="5387975" y="1828800"/>
            <a:ext cx="228600" cy="0"/>
          </a:xfrm>
          <a:prstGeom prst="line">
            <a:avLst/>
          </a:prstGeom>
          <a:noFill/>
          <a:ln w="9525">
            <a:solidFill>
              <a:schemeClr val="tx1"/>
            </a:solidFill>
            <a:round/>
            <a:headEnd/>
            <a:tailEnd/>
          </a:ln>
        </p:spPr>
        <p:txBody>
          <a:bodyPr anchor="ctr">
            <a:spAutoFit/>
          </a:bodyPr>
          <a:lstStyle/>
          <a:p>
            <a:endParaRPr lang="en-US"/>
          </a:p>
        </p:txBody>
      </p:sp>
      <p:sp>
        <p:nvSpPr>
          <p:cNvPr id="40967" name="Line 6"/>
          <p:cNvSpPr>
            <a:spLocks noChangeShapeType="1"/>
          </p:cNvSpPr>
          <p:nvPr/>
        </p:nvSpPr>
        <p:spPr bwMode="auto">
          <a:xfrm>
            <a:off x="5387975" y="3511550"/>
            <a:ext cx="228600" cy="0"/>
          </a:xfrm>
          <a:prstGeom prst="line">
            <a:avLst/>
          </a:prstGeom>
          <a:noFill/>
          <a:ln w="9525">
            <a:solidFill>
              <a:schemeClr val="tx1"/>
            </a:solidFill>
            <a:round/>
            <a:headEnd/>
            <a:tailEnd/>
          </a:ln>
        </p:spPr>
        <p:txBody>
          <a:bodyPr anchor="ctr">
            <a:spAutoFit/>
          </a:bodyPr>
          <a:lstStyle/>
          <a:p>
            <a:endParaRPr lang="en-US"/>
          </a:p>
        </p:txBody>
      </p:sp>
      <p:sp>
        <p:nvSpPr>
          <p:cNvPr id="40968" name="Line 7"/>
          <p:cNvSpPr>
            <a:spLocks noChangeShapeType="1"/>
          </p:cNvSpPr>
          <p:nvPr/>
        </p:nvSpPr>
        <p:spPr bwMode="auto">
          <a:xfrm>
            <a:off x="5616575" y="1828800"/>
            <a:ext cx="0" cy="1676400"/>
          </a:xfrm>
          <a:prstGeom prst="line">
            <a:avLst/>
          </a:prstGeom>
          <a:noFill/>
          <a:ln w="9525">
            <a:solidFill>
              <a:schemeClr val="tx1"/>
            </a:solidFill>
            <a:round/>
            <a:headEnd/>
            <a:tailEnd/>
          </a:ln>
        </p:spPr>
        <p:txBody>
          <a:bodyPr anchor="ctr">
            <a:spAutoFit/>
          </a:bodyPr>
          <a:lstStyle/>
          <a:p>
            <a:endParaRPr lang="en-US"/>
          </a:p>
        </p:txBody>
      </p:sp>
      <p:sp>
        <p:nvSpPr>
          <p:cNvPr id="40969" name="Text Box 6"/>
          <p:cNvSpPr txBox="1">
            <a:spLocks noChangeArrowheads="1"/>
          </p:cNvSpPr>
          <p:nvPr/>
        </p:nvSpPr>
        <p:spPr bwMode="auto">
          <a:xfrm>
            <a:off x="6858000" y="2219325"/>
            <a:ext cx="2057400" cy="844550"/>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Using </a:t>
            </a:r>
            <a:r>
              <a:rPr lang="en-US" sz="1200">
                <a:solidFill>
                  <a:srgbClr val="000000"/>
                </a:solidFill>
                <a:latin typeface="Lucida Console" pitchFamily="49" charset="0"/>
                <a:ea typeface="Times New Roman" pitchFamily="18" charset="0"/>
                <a:cs typeface="Lucida Console" pitchFamily="49" charset="0"/>
              </a:rPr>
              <a:t>foreach</a:t>
            </a:r>
            <a:r>
              <a:rPr lang="en-US" sz="1200">
                <a:solidFill>
                  <a:srgbClr val="000000"/>
                </a:solidFill>
                <a:latin typeface="Times New Roman" pitchFamily="18" charset="0"/>
                <a:ea typeface="Times New Roman" pitchFamily="18" charset="0"/>
                <a:cs typeface="AGaramond" pitchFamily="18" charset="0"/>
              </a:rPr>
              <a:t> statements allows the loop to determine the exact number of columns in each row.</a:t>
            </a:r>
            <a:r>
              <a:rPr lang="en-US" sz="1200">
                <a:solidFill>
                  <a:srgbClr val="000000"/>
                </a:solidFill>
                <a:latin typeface="Times New Roman" pitchFamily="18" charset="0"/>
                <a:ea typeface="Times New Roman" pitchFamily="18" charset="0"/>
                <a:cs typeface="Lucida Console" pitchFamily="49" charset="0"/>
              </a:rPr>
              <a:t> </a:t>
            </a:r>
          </a:p>
        </p:txBody>
      </p:sp>
      <p:sp>
        <p:nvSpPr>
          <p:cNvPr id="40970" name="Rectangle 9"/>
          <p:cNvSpPr>
            <a:spLocks noChangeArrowheads="1"/>
          </p:cNvSpPr>
          <p:nvPr/>
        </p:nvSpPr>
        <p:spPr bwMode="auto">
          <a:xfrm>
            <a:off x="250825" y="5959475"/>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8.19</a:t>
            </a:r>
            <a:r>
              <a:rPr lang="en-US" sz="1400" b="1">
                <a:solidFill>
                  <a:srgbClr val="000000"/>
                </a:solidFill>
              </a:rPr>
              <a:t> | </a:t>
            </a:r>
            <a:r>
              <a:rPr lang="en-US">
                <a:solidFill>
                  <a:srgbClr val="000000"/>
                </a:solidFill>
                <a:ea typeface="Times New Roman" pitchFamily="18" charset="0"/>
                <a:cs typeface="Lucida Console" pitchFamily="49" charset="0"/>
              </a:rPr>
              <a:t>Initializing jagged and rectangular arrays. (Part 3 of 3.)</a:t>
            </a:r>
          </a:p>
        </p:txBody>
      </p:sp>
      <p:sp>
        <p:nvSpPr>
          <p:cNvPr id="40971" name="Rectangle 4"/>
          <p:cNvSpPr>
            <a:spLocks noChangeArrowheads="1"/>
          </p:cNvSpPr>
          <p:nvPr/>
        </p:nvSpPr>
        <p:spPr bwMode="auto">
          <a:xfrm>
            <a:off x="7205663" y="1166813"/>
            <a:ext cx="1938337"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InitArray.cs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( 3 of 3 )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1"/>
          <p:cNvSpPr>
            <a:spLocks noGrp="1"/>
          </p:cNvSpPr>
          <p:nvPr>
            <p:ph type="sldNum" sz="quarter" idx="10"/>
          </p:nvPr>
        </p:nvSpPr>
        <p:spPr>
          <a:noFill/>
        </p:spPr>
        <p:txBody>
          <a:bodyPr/>
          <a:lstStyle/>
          <a:p>
            <a:fld id="{684FA847-8EC0-443A-B061-4A425C6EB441}" type="slidenum">
              <a:rPr lang="en-US"/>
              <a:pPr/>
              <a:t>58</a:t>
            </a:fld>
            <a:endParaRPr lang="en-US"/>
          </a:p>
        </p:txBody>
      </p:sp>
      <p:graphicFrame>
        <p:nvGraphicFramePr>
          <p:cNvPr id="52226" name="Object 2"/>
          <p:cNvGraphicFramePr>
            <a:graphicFrameLocks/>
          </p:cNvGraphicFramePr>
          <p:nvPr/>
        </p:nvGraphicFramePr>
        <p:xfrm>
          <a:off x="300038" y="2968625"/>
          <a:ext cx="7053262" cy="2479675"/>
        </p:xfrm>
        <a:graphic>
          <a:graphicData uri="http://schemas.openxmlformats.org/presentationml/2006/ole">
            <p:oleObj spid="_x0000_s39938" name="Document" r:id="rId4" imgW="7080039" imgH="2490188" progId="Word.Document.8">
              <p:embed/>
            </p:oleObj>
          </a:graphicData>
        </a:graphic>
      </p:graphicFrame>
      <p:sp>
        <p:nvSpPr>
          <p:cNvPr id="52228"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52229" name="Rectangle 4"/>
          <p:cNvSpPr>
            <a:spLocks noChangeArrowheads="1"/>
          </p:cNvSpPr>
          <p:nvPr/>
        </p:nvSpPr>
        <p:spPr bwMode="auto">
          <a:xfrm>
            <a:off x="7205663" y="1166813"/>
            <a:ext cx="1938337"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ParamArrayTest.cs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( 1 of 3 )</a:t>
            </a:r>
          </a:p>
        </p:txBody>
      </p:sp>
      <p:sp>
        <p:nvSpPr>
          <p:cNvPr id="52230" name="Rectangle 7"/>
          <p:cNvSpPr>
            <a:spLocks noChangeArrowheads="1"/>
          </p:cNvSpPr>
          <p:nvPr/>
        </p:nvSpPr>
        <p:spPr bwMode="auto">
          <a:xfrm>
            <a:off x="381000" y="508000"/>
            <a:ext cx="6694488" cy="2235200"/>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200" b="1">
                <a:solidFill>
                  <a:srgbClr val="4D99FF"/>
                </a:solidFill>
                <a:latin typeface="Times New Roman" pitchFamily="18" charset="0"/>
              </a:rPr>
              <a:t>Variable-length argument lists</a:t>
            </a:r>
            <a:r>
              <a:rPr lang="en-US" sz="2200">
                <a:solidFill>
                  <a:srgbClr val="000000"/>
                </a:solidFill>
                <a:latin typeface="Times New Roman" pitchFamily="18" charset="0"/>
              </a:rPr>
              <a:t> allow you to create methods that receive an arbitrary number of arguments.</a:t>
            </a:r>
          </a:p>
          <a:p>
            <a:pPr marL="258763" indent="-258763">
              <a:spcAft>
                <a:spcPct val="20000"/>
              </a:spcAft>
              <a:buFont typeface="Times New Roman" pitchFamily="18" charset="0"/>
              <a:buChar char="•"/>
            </a:pPr>
            <a:r>
              <a:rPr lang="en-US" sz="2200">
                <a:solidFill>
                  <a:srgbClr val="000000"/>
                </a:solidFill>
                <a:latin typeface="Times New Roman" pitchFamily="18" charset="0"/>
              </a:rPr>
              <a:t>The necessary </a:t>
            </a:r>
            <a:r>
              <a:rPr lang="en-US" sz="2200">
                <a:solidFill>
                  <a:srgbClr val="000000"/>
                </a:solidFill>
                <a:latin typeface="Lucida Console" pitchFamily="49" charset="0"/>
                <a:ea typeface="Times New Roman" pitchFamily="18" charset="0"/>
                <a:cs typeface="Lucida Console" pitchFamily="49" charset="0"/>
              </a:rPr>
              <a:t>params</a:t>
            </a:r>
            <a:r>
              <a:rPr lang="en-US" sz="2200">
                <a:solidFill>
                  <a:srgbClr val="000000"/>
                </a:solidFill>
                <a:latin typeface="Times New Roman" pitchFamily="18" charset="0"/>
              </a:rPr>
              <a:t> modifier can occur only in the last entry of the parameter list. </a:t>
            </a:r>
          </a:p>
          <a:p>
            <a:pPr marL="258763" indent="-258763">
              <a:spcAft>
                <a:spcPct val="20000"/>
              </a:spcAft>
              <a:buFont typeface="Times New Roman" pitchFamily="18" charset="0"/>
              <a:buChar char="•"/>
            </a:pPr>
            <a:r>
              <a:rPr lang="en-US" sz="2200">
                <a:solidFill>
                  <a:srgbClr val="000000"/>
                </a:solidFill>
                <a:latin typeface="Times New Roman" pitchFamily="18" charset="0"/>
              </a:rPr>
              <a:t>Figure 8.22 demonstrates method </a:t>
            </a:r>
            <a:r>
              <a:rPr lang="en-US" sz="2200">
                <a:solidFill>
                  <a:srgbClr val="000000"/>
                </a:solidFill>
                <a:latin typeface="Lucida Console" pitchFamily="49" charset="0"/>
              </a:rPr>
              <a:t>Average</a:t>
            </a:r>
            <a:r>
              <a:rPr lang="en-US" sz="2200">
                <a:solidFill>
                  <a:srgbClr val="000000"/>
                </a:solidFill>
                <a:latin typeface="Times New Roman" pitchFamily="18" charset="0"/>
              </a:rPr>
              <a:t>, which receives a variable-length sequence of </a:t>
            </a:r>
            <a:r>
              <a:rPr lang="en-US" sz="2200">
                <a:solidFill>
                  <a:srgbClr val="000000"/>
                </a:solidFill>
                <a:latin typeface="Lucida Console" pitchFamily="49" charset="0"/>
              </a:rPr>
              <a:t>double</a:t>
            </a:r>
            <a:r>
              <a:rPr lang="en-US" sz="2200">
                <a:solidFill>
                  <a:srgbClr val="000000"/>
                </a:solidFill>
                <a:latin typeface="Times New Roman" pitchFamily="18" charset="0"/>
              </a:rPr>
              <a:t>s. </a:t>
            </a:r>
          </a:p>
        </p:txBody>
      </p:sp>
      <p:sp>
        <p:nvSpPr>
          <p:cNvPr id="52231" name="Rectangle 6"/>
          <p:cNvSpPr>
            <a:spLocks noChangeArrowheads="1"/>
          </p:cNvSpPr>
          <p:nvPr/>
        </p:nvSpPr>
        <p:spPr bwMode="auto">
          <a:xfrm>
            <a:off x="250825" y="5446713"/>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8.22</a:t>
            </a:r>
            <a:r>
              <a:rPr lang="en-US" sz="1400" b="1">
                <a:solidFill>
                  <a:srgbClr val="000000"/>
                </a:solidFill>
              </a:rPr>
              <a:t> | </a:t>
            </a:r>
            <a:r>
              <a:rPr lang="en-US">
                <a:solidFill>
                  <a:srgbClr val="000000"/>
                </a:solidFill>
                <a:ea typeface="Times New Roman" pitchFamily="18" charset="0"/>
                <a:cs typeface="Lucida Console" pitchFamily="49" charset="0"/>
              </a:rPr>
              <a:t>Using variable-length argument lists. (Part 1 of 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1"/>
          <p:cNvSpPr>
            <a:spLocks noGrp="1"/>
          </p:cNvSpPr>
          <p:nvPr>
            <p:ph type="sldNum" sz="quarter" idx="10"/>
          </p:nvPr>
        </p:nvSpPr>
        <p:spPr>
          <a:noFill/>
        </p:spPr>
        <p:txBody>
          <a:bodyPr/>
          <a:lstStyle/>
          <a:p>
            <a:fld id="{BB45685C-6748-45AA-BAAD-9E69812E6014}" type="slidenum">
              <a:rPr lang="en-US"/>
              <a:pPr/>
              <a:t>59</a:t>
            </a:fld>
            <a:endParaRPr lang="en-US"/>
          </a:p>
        </p:txBody>
      </p:sp>
      <p:graphicFrame>
        <p:nvGraphicFramePr>
          <p:cNvPr id="53250" name="Object 2"/>
          <p:cNvGraphicFramePr>
            <a:graphicFrameLocks/>
          </p:cNvGraphicFramePr>
          <p:nvPr/>
        </p:nvGraphicFramePr>
        <p:xfrm>
          <a:off x="300038" y="1403350"/>
          <a:ext cx="7053262" cy="4057650"/>
        </p:xfrm>
        <a:graphic>
          <a:graphicData uri="http://schemas.openxmlformats.org/presentationml/2006/ole">
            <p:oleObj spid="_x0000_s40962" name="Document" r:id="rId4" imgW="7080039" imgH="4069385" progId="Word.Document.8">
              <p:embed/>
            </p:oleObj>
          </a:graphicData>
        </a:graphic>
      </p:graphicFrame>
      <p:sp>
        <p:nvSpPr>
          <p:cNvPr id="53252"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53253" name="Rectangle 4"/>
          <p:cNvSpPr>
            <a:spLocks noChangeArrowheads="1"/>
          </p:cNvSpPr>
          <p:nvPr/>
        </p:nvSpPr>
        <p:spPr bwMode="auto">
          <a:xfrm>
            <a:off x="250825" y="5356225"/>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8.22</a:t>
            </a:r>
            <a:r>
              <a:rPr lang="en-US" sz="1400" b="1">
                <a:solidFill>
                  <a:srgbClr val="000000"/>
                </a:solidFill>
              </a:rPr>
              <a:t> | </a:t>
            </a:r>
            <a:r>
              <a:rPr lang="en-US">
                <a:solidFill>
                  <a:srgbClr val="000000"/>
                </a:solidFill>
                <a:ea typeface="Times New Roman" pitchFamily="18" charset="0"/>
                <a:cs typeface="Lucida Console" pitchFamily="49" charset="0"/>
              </a:rPr>
              <a:t>Using variable-length argument lists. (Part 2 of 3.)</a:t>
            </a:r>
          </a:p>
        </p:txBody>
      </p:sp>
      <p:sp>
        <p:nvSpPr>
          <p:cNvPr id="53254" name="Rectangle 4"/>
          <p:cNvSpPr>
            <a:spLocks noChangeArrowheads="1"/>
          </p:cNvSpPr>
          <p:nvPr/>
        </p:nvSpPr>
        <p:spPr bwMode="auto">
          <a:xfrm>
            <a:off x="7205663" y="1166813"/>
            <a:ext cx="1938337"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ParamArrayTest.cs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( 2 of 3 )</a:t>
            </a:r>
          </a:p>
        </p:txBody>
      </p:sp>
      <p:sp>
        <p:nvSpPr>
          <p:cNvPr id="53255" name="Line 6"/>
          <p:cNvSpPr>
            <a:spLocks noChangeShapeType="1"/>
          </p:cNvSpPr>
          <p:nvPr/>
        </p:nvSpPr>
        <p:spPr bwMode="auto">
          <a:xfrm flipH="1">
            <a:off x="3744913" y="1708150"/>
            <a:ext cx="25908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53256" name="Line 7"/>
          <p:cNvSpPr>
            <a:spLocks noChangeShapeType="1"/>
          </p:cNvSpPr>
          <p:nvPr/>
        </p:nvSpPr>
        <p:spPr bwMode="auto">
          <a:xfrm>
            <a:off x="6335713" y="1709738"/>
            <a:ext cx="0" cy="685800"/>
          </a:xfrm>
          <a:prstGeom prst="line">
            <a:avLst/>
          </a:prstGeom>
          <a:noFill/>
          <a:ln w="9525">
            <a:solidFill>
              <a:schemeClr val="tx1"/>
            </a:solidFill>
            <a:round/>
            <a:headEnd/>
            <a:tailEnd/>
          </a:ln>
        </p:spPr>
        <p:txBody>
          <a:bodyPr anchor="ctr">
            <a:spAutoFit/>
          </a:bodyPr>
          <a:lstStyle/>
          <a:p>
            <a:endParaRPr lang="en-US"/>
          </a:p>
        </p:txBody>
      </p:sp>
      <p:sp>
        <p:nvSpPr>
          <p:cNvPr id="53257" name="Line 8"/>
          <p:cNvSpPr>
            <a:spLocks noChangeShapeType="1"/>
          </p:cNvSpPr>
          <p:nvPr/>
        </p:nvSpPr>
        <p:spPr bwMode="auto">
          <a:xfrm>
            <a:off x="6335713" y="2405063"/>
            <a:ext cx="990600" cy="0"/>
          </a:xfrm>
          <a:prstGeom prst="line">
            <a:avLst/>
          </a:prstGeom>
          <a:noFill/>
          <a:ln w="9525">
            <a:solidFill>
              <a:schemeClr val="tx1"/>
            </a:solidFill>
            <a:round/>
            <a:headEnd/>
            <a:tailEnd/>
          </a:ln>
        </p:spPr>
        <p:txBody>
          <a:bodyPr anchor="ctr">
            <a:spAutoFit/>
          </a:bodyPr>
          <a:lstStyle/>
          <a:p>
            <a:endParaRPr lang="en-US"/>
          </a:p>
        </p:txBody>
      </p:sp>
      <p:sp>
        <p:nvSpPr>
          <p:cNvPr id="53258" name="Text Box 6"/>
          <p:cNvSpPr txBox="1">
            <a:spLocks noChangeArrowheads="1"/>
          </p:cNvSpPr>
          <p:nvPr/>
        </p:nvSpPr>
        <p:spPr bwMode="auto">
          <a:xfrm>
            <a:off x="6629400" y="2001838"/>
            <a:ext cx="1828800" cy="844550"/>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Lucida Console" pitchFamily="49" charset="0"/>
              </a:rPr>
              <a:t>The method body can manipulate the parameter </a:t>
            </a:r>
            <a:r>
              <a:rPr lang="en-US" sz="1200">
                <a:solidFill>
                  <a:srgbClr val="000000"/>
                </a:solidFill>
                <a:latin typeface="Lucida Console" pitchFamily="49" charset="0"/>
                <a:ea typeface="Times New Roman" pitchFamily="18" charset="0"/>
                <a:cs typeface="Lucida Console" pitchFamily="49" charset="0"/>
              </a:rPr>
              <a:t>numbers</a:t>
            </a:r>
            <a:r>
              <a:rPr lang="en-US" sz="1200">
                <a:solidFill>
                  <a:srgbClr val="000000"/>
                </a:solidFill>
                <a:latin typeface="Times New Roman" pitchFamily="18" charset="0"/>
                <a:ea typeface="Times New Roman" pitchFamily="18" charset="0"/>
                <a:cs typeface="Lucida Console" pitchFamily="49" charset="0"/>
              </a:rPr>
              <a:t> as an array of </a:t>
            </a:r>
            <a:r>
              <a:rPr lang="en-US" sz="1200">
                <a:solidFill>
                  <a:srgbClr val="000000"/>
                </a:solidFill>
                <a:latin typeface="Lucida Console" pitchFamily="49" charset="0"/>
                <a:ea typeface="Times New Roman" pitchFamily="18" charset="0"/>
                <a:cs typeface="Lucida Console" pitchFamily="49" charset="0"/>
              </a:rPr>
              <a:t>double</a:t>
            </a:r>
            <a:r>
              <a:rPr lang="en-US" sz="1200">
                <a:solidFill>
                  <a:srgbClr val="000000"/>
                </a:solidFill>
                <a:latin typeface="Times New Roman" pitchFamily="18" charset="0"/>
                <a:ea typeface="Times New Roman" pitchFamily="18" charset="0"/>
                <a:cs typeface="Lucida Console" pitchFamily="49" charset="0"/>
              </a:rPr>
              <a:t>s.</a:t>
            </a:r>
            <a:r>
              <a:rPr lang="en-US" sz="1200">
                <a:solidFill>
                  <a:srgbClr val="000000"/>
                </a:solidFill>
                <a:latin typeface="Times New Roman" pitchFamily="18" charset="0"/>
                <a:ea typeface="Times New Roman" pitchFamily="18" charset="0"/>
                <a:cs typeface="AGaramond"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1"/>
          <p:cNvSpPr>
            <a:spLocks noGrp="1"/>
          </p:cNvSpPr>
          <p:nvPr>
            <p:ph type="sldNum" sz="quarter" idx="10"/>
          </p:nvPr>
        </p:nvSpPr>
        <p:spPr>
          <a:noFill/>
        </p:spPr>
        <p:txBody>
          <a:bodyPr/>
          <a:lstStyle/>
          <a:p>
            <a:fld id="{2217B2EF-4063-48FB-A04E-A72C75086E22}" type="slidenum">
              <a:rPr lang="en-US"/>
              <a:pPr/>
              <a:t>6</a:t>
            </a:fld>
            <a:endParaRPr lang="en-US"/>
          </a:p>
        </p:txBody>
      </p:sp>
      <p:graphicFrame>
        <p:nvGraphicFramePr>
          <p:cNvPr id="8194" name="Object 2"/>
          <p:cNvGraphicFramePr>
            <a:graphicFrameLocks/>
          </p:cNvGraphicFramePr>
          <p:nvPr/>
        </p:nvGraphicFramePr>
        <p:xfrm>
          <a:off x="531813" y="1719263"/>
          <a:ext cx="7092950" cy="3556000"/>
        </p:xfrm>
        <a:graphic>
          <a:graphicData uri="http://schemas.openxmlformats.org/presentationml/2006/ole">
            <p:oleObj spid="_x0000_s6146" name="Document" r:id="rId4" imgW="7064227" imgH="3538976" progId="Word.Document.8">
              <p:embed/>
            </p:oleObj>
          </a:graphicData>
        </a:graphic>
      </p:graphicFrame>
      <p:sp>
        <p:nvSpPr>
          <p:cNvPr id="8196" name="Rectangle 7"/>
          <p:cNvSpPr>
            <a:spLocks noChangeArrowheads="1"/>
          </p:cNvSpPr>
          <p:nvPr/>
        </p:nvSpPr>
        <p:spPr bwMode="auto">
          <a:xfrm>
            <a:off x="381000" y="482600"/>
            <a:ext cx="6694488" cy="1096963"/>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200">
                <a:solidFill>
                  <a:srgbClr val="000000"/>
                </a:solidFill>
                <a:ea typeface="Times New Roman" pitchFamily="18" charset="0"/>
                <a:cs typeface="Arial" charset="0"/>
              </a:rPr>
              <a:t>Class </a:t>
            </a:r>
            <a:r>
              <a:rPr lang="en-US" sz="2200">
                <a:solidFill>
                  <a:srgbClr val="000000"/>
                </a:solidFill>
                <a:latin typeface="Lucida Console" pitchFamily="49" charset="0"/>
                <a:ea typeface="Times New Roman" pitchFamily="18" charset="0"/>
                <a:cs typeface="Lucida Console" pitchFamily="49" charset="0"/>
              </a:rPr>
              <a:t>GradeBookTest</a:t>
            </a:r>
            <a:r>
              <a:rPr lang="en-US" sz="2200">
                <a:solidFill>
                  <a:srgbClr val="000000"/>
                </a:solidFill>
                <a:ea typeface="Times New Roman" pitchFamily="18" charset="0"/>
                <a:cs typeface="Arial" charset="0"/>
              </a:rPr>
              <a:t> (Fig. 4.8) creates a </a:t>
            </a:r>
            <a:r>
              <a:rPr lang="en-US" sz="2200">
                <a:solidFill>
                  <a:srgbClr val="000000"/>
                </a:solidFill>
                <a:latin typeface="Lucida Console" pitchFamily="49" charset="0"/>
                <a:ea typeface="Times New Roman" pitchFamily="18" charset="0"/>
                <a:cs typeface="Lucida Console" pitchFamily="49" charset="0"/>
              </a:rPr>
              <a:t>GradeBook</a:t>
            </a:r>
            <a:r>
              <a:rPr lang="en-US" sz="2200">
                <a:solidFill>
                  <a:srgbClr val="000000"/>
                </a:solidFill>
                <a:ea typeface="Times New Roman" pitchFamily="18" charset="0"/>
                <a:cs typeface="Arial" charset="0"/>
              </a:rPr>
              <a:t> object and demonstrates property </a:t>
            </a:r>
            <a:r>
              <a:rPr lang="en-US" sz="2200">
                <a:solidFill>
                  <a:srgbClr val="000000"/>
                </a:solidFill>
                <a:latin typeface="Lucida Console" pitchFamily="49" charset="0"/>
                <a:ea typeface="Times New Roman" pitchFamily="18" charset="0"/>
                <a:cs typeface="Lucida Console" pitchFamily="49" charset="0"/>
              </a:rPr>
              <a:t>CourseName</a:t>
            </a:r>
            <a:r>
              <a:rPr lang="en-US" sz="2200">
                <a:solidFill>
                  <a:srgbClr val="000000"/>
                </a:solidFill>
                <a:ea typeface="Times New Roman" pitchFamily="18" charset="0"/>
                <a:cs typeface="Arial" charset="0"/>
              </a:rPr>
              <a:t>.</a:t>
            </a:r>
            <a:r>
              <a:rPr lang="en-US" sz="2200">
                <a:solidFill>
                  <a:srgbClr val="000000"/>
                </a:solidFill>
                <a:latin typeface="Times New Roman" pitchFamily="18" charset="0"/>
              </a:rPr>
              <a:t> </a:t>
            </a:r>
          </a:p>
        </p:txBody>
      </p:sp>
      <p:sp>
        <p:nvSpPr>
          <p:cNvPr id="8197"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8198"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GradeBookTest.cs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(1 of 2 )</a:t>
            </a:r>
          </a:p>
        </p:txBody>
      </p:sp>
      <p:sp>
        <p:nvSpPr>
          <p:cNvPr id="8199" name="Rectangle 6"/>
          <p:cNvSpPr>
            <a:spLocks noChangeArrowheads="1"/>
          </p:cNvSpPr>
          <p:nvPr/>
        </p:nvSpPr>
        <p:spPr bwMode="auto">
          <a:xfrm>
            <a:off x="533400" y="5227638"/>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4.8</a:t>
            </a:r>
            <a:r>
              <a:rPr lang="en-US" sz="1400" b="1">
                <a:solidFill>
                  <a:srgbClr val="000000"/>
                </a:solidFill>
              </a:rPr>
              <a:t> | </a:t>
            </a:r>
            <a:r>
              <a:rPr lang="en-US" sz="1600">
                <a:solidFill>
                  <a:srgbClr val="000000"/>
                </a:solidFill>
                <a:ea typeface="Times New Roman" pitchFamily="18" charset="0"/>
                <a:cs typeface="Lucida Console" pitchFamily="49" charset="0"/>
              </a:rPr>
              <a:t>Create and manipulate a </a:t>
            </a:r>
            <a:r>
              <a:rPr lang="en-US" sz="1600">
                <a:solidFill>
                  <a:srgbClr val="000000"/>
                </a:solidFill>
                <a:latin typeface="Lucida Console" pitchFamily="49" charset="0"/>
                <a:ea typeface="Times New Roman" pitchFamily="18" charset="0"/>
                <a:cs typeface="Lucida Console" pitchFamily="49" charset="0"/>
              </a:rPr>
              <a:t>GradeBook</a:t>
            </a:r>
            <a:r>
              <a:rPr lang="en-US" sz="1600">
                <a:solidFill>
                  <a:srgbClr val="000000"/>
                </a:solidFill>
                <a:ea typeface="Times New Roman" pitchFamily="18" charset="0"/>
                <a:cs typeface="Lucida Console" pitchFamily="49" charset="0"/>
              </a:rPr>
              <a:t> object. (Part 1 of 2).</a:t>
            </a:r>
          </a:p>
        </p:txBody>
      </p:sp>
      <p:sp>
        <p:nvSpPr>
          <p:cNvPr id="8200" name="Line 7"/>
          <p:cNvSpPr>
            <a:spLocks noChangeShapeType="1"/>
          </p:cNvSpPr>
          <p:nvPr/>
        </p:nvSpPr>
        <p:spPr bwMode="auto">
          <a:xfrm flipH="1">
            <a:off x="4953000" y="3932238"/>
            <a:ext cx="2636838"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8201" name="Text Box 6"/>
          <p:cNvSpPr txBox="1">
            <a:spLocks noChangeArrowheads="1"/>
          </p:cNvSpPr>
          <p:nvPr/>
        </p:nvSpPr>
        <p:spPr bwMode="auto">
          <a:xfrm>
            <a:off x="6892925" y="3602038"/>
            <a:ext cx="1981200" cy="661987"/>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Creating a </a:t>
            </a:r>
            <a:r>
              <a:rPr lang="en-US" sz="1000">
                <a:solidFill>
                  <a:srgbClr val="000000"/>
                </a:solidFill>
                <a:latin typeface="Lucida Console" pitchFamily="49" charset="0"/>
                <a:ea typeface="Times New Roman" pitchFamily="18" charset="0"/>
                <a:cs typeface="Lucida Console" pitchFamily="49" charset="0"/>
              </a:rPr>
              <a:t>GradeBook</a:t>
            </a:r>
            <a:r>
              <a:rPr lang="en-US" sz="1200">
                <a:solidFill>
                  <a:srgbClr val="000000"/>
                </a:solidFill>
                <a:latin typeface="Times New Roman" pitchFamily="18" charset="0"/>
                <a:ea typeface="Times New Roman" pitchFamily="18" charset="0"/>
                <a:cs typeface="AGaramond" pitchFamily="18" charset="0"/>
              </a:rPr>
              <a:t> object and assigning it to local variable </a:t>
            </a:r>
            <a:r>
              <a:rPr lang="en-US" sz="1000">
                <a:solidFill>
                  <a:srgbClr val="000000"/>
                </a:solidFill>
                <a:latin typeface="Lucida Console" pitchFamily="49" charset="0"/>
                <a:ea typeface="Times New Roman" pitchFamily="18" charset="0"/>
                <a:cs typeface="Lucida Console" pitchFamily="49" charset="0"/>
              </a:rPr>
              <a:t>myGradeBook</a:t>
            </a:r>
            <a:r>
              <a:rPr lang="en-US" sz="1200">
                <a:solidFill>
                  <a:srgbClr val="000000"/>
                </a:solidFill>
                <a:latin typeface="Times New Roman" pitchFamily="18" charset="0"/>
                <a:ea typeface="Times New Roman" pitchFamily="18" charset="0"/>
                <a:cs typeface="AGaramond" pitchFamily="18" charset="0"/>
              </a:rPr>
              <a:t>.</a:t>
            </a:r>
          </a:p>
        </p:txBody>
      </p:sp>
      <p:grpSp>
        <p:nvGrpSpPr>
          <p:cNvPr id="2" name="Group 9"/>
          <p:cNvGrpSpPr>
            <a:grpSpLocks/>
          </p:cNvGrpSpPr>
          <p:nvPr/>
        </p:nvGrpSpPr>
        <p:grpSpPr bwMode="auto">
          <a:xfrm>
            <a:off x="6019800" y="4495800"/>
            <a:ext cx="153988" cy="358775"/>
            <a:chOff x="2352" y="672"/>
            <a:chExt cx="145" cy="1394"/>
          </a:xfrm>
        </p:grpSpPr>
        <p:sp>
          <p:nvSpPr>
            <p:cNvPr id="8205" name="Line 10"/>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8206" name="Line 11"/>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8207" name="Line 12"/>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
        <p:nvSpPr>
          <p:cNvPr id="8203" name="Line 13"/>
          <p:cNvSpPr>
            <a:spLocks noChangeShapeType="1"/>
          </p:cNvSpPr>
          <p:nvPr/>
        </p:nvSpPr>
        <p:spPr bwMode="auto">
          <a:xfrm flipH="1">
            <a:off x="6181725" y="4686300"/>
            <a:ext cx="113347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8204" name="Text Box 6"/>
          <p:cNvSpPr txBox="1">
            <a:spLocks noChangeArrowheads="1"/>
          </p:cNvSpPr>
          <p:nvPr/>
        </p:nvSpPr>
        <p:spPr bwMode="auto">
          <a:xfrm>
            <a:off x="6934200" y="4448175"/>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A </a:t>
            </a:r>
            <a:r>
              <a:rPr lang="en-US" sz="1000">
                <a:solidFill>
                  <a:srgbClr val="000000"/>
                </a:solidFill>
                <a:latin typeface="Lucida Console" pitchFamily="49" charset="0"/>
                <a:ea typeface="Times New Roman" pitchFamily="18" charset="0"/>
                <a:cs typeface="Lucida Console" pitchFamily="49" charset="0"/>
              </a:rPr>
              <a:t>public</a:t>
            </a:r>
            <a:r>
              <a:rPr lang="en-US" sz="1200">
                <a:solidFill>
                  <a:srgbClr val="000000"/>
                </a:solidFill>
                <a:latin typeface="Times New Roman" pitchFamily="18" charset="0"/>
                <a:ea typeface="Times New Roman" pitchFamily="18" charset="0"/>
                <a:cs typeface="AGaramond" pitchFamily="18" charset="0"/>
              </a:rPr>
              <a:t> property declaration.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1"/>
          <p:cNvSpPr>
            <a:spLocks noGrp="1"/>
          </p:cNvSpPr>
          <p:nvPr>
            <p:ph type="sldNum" sz="quarter" idx="10"/>
          </p:nvPr>
        </p:nvSpPr>
        <p:spPr>
          <a:noFill/>
        </p:spPr>
        <p:txBody>
          <a:bodyPr/>
          <a:lstStyle/>
          <a:p>
            <a:fld id="{0B5B899C-DABB-42F4-96B8-9BD36197E305}" type="slidenum">
              <a:rPr lang="en-US"/>
              <a:pPr/>
              <a:t>60</a:t>
            </a:fld>
            <a:endParaRPr lang="en-US"/>
          </a:p>
        </p:txBody>
      </p:sp>
      <p:graphicFrame>
        <p:nvGraphicFramePr>
          <p:cNvPr id="54274" name="Object 2"/>
          <p:cNvGraphicFramePr>
            <a:graphicFrameLocks/>
          </p:cNvGraphicFramePr>
          <p:nvPr/>
        </p:nvGraphicFramePr>
        <p:xfrm>
          <a:off x="300038" y="838200"/>
          <a:ext cx="6964362" cy="3606800"/>
        </p:xfrm>
        <a:graphic>
          <a:graphicData uri="http://schemas.openxmlformats.org/presentationml/2006/ole">
            <p:oleObj spid="_x0000_s41986" name="Document" r:id="rId4" imgW="7080039" imgH="3665940" progId="Word.Document.8">
              <p:embed/>
            </p:oleObj>
          </a:graphicData>
        </a:graphic>
      </p:graphicFrame>
      <p:sp>
        <p:nvSpPr>
          <p:cNvPr id="54276" name="Rectangle 3"/>
          <p:cNvSpPr>
            <a:spLocks noChangeArrowheads="1"/>
          </p:cNvSpPr>
          <p:nvPr/>
        </p:nvSpPr>
        <p:spPr bwMode="auto">
          <a:xfrm>
            <a:off x="7129463" y="152400"/>
            <a:ext cx="2014537"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54277" name="Rectangle 4"/>
          <p:cNvSpPr>
            <a:spLocks noChangeArrowheads="1"/>
          </p:cNvSpPr>
          <p:nvPr/>
        </p:nvSpPr>
        <p:spPr bwMode="auto">
          <a:xfrm>
            <a:off x="250825" y="4435475"/>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b="1">
                <a:solidFill>
                  <a:srgbClr val="4D99FF"/>
                </a:solidFill>
              </a:rPr>
              <a:t>Fig. 8.22</a:t>
            </a:r>
            <a:r>
              <a:rPr lang="en-US" sz="1400" b="1">
                <a:solidFill>
                  <a:srgbClr val="000000"/>
                </a:solidFill>
              </a:rPr>
              <a:t> | </a:t>
            </a:r>
            <a:r>
              <a:rPr lang="en-US">
                <a:solidFill>
                  <a:srgbClr val="000000"/>
                </a:solidFill>
                <a:ea typeface="Times New Roman" pitchFamily="18" charset="0"/>
                <a:cs typeface="Lucida Console" pitchFamily="49" charset="0"/>
              </a:rPr>
              <a:t>Using variable-length argument lists. (Part 3 of 3.)</a:t>
            </a:r>
          </a:p>
        </p:txBody>
      </p:sp>
      <p:sp>
        <p:nvSpPr>
          <p:cNvPr id="54278" name="Rectangle 4"/>
          <p:cNvSpPr>
            <a:spLocks noChangeArrowheads="1"/>
          </p:cNvSpPr>
          <p:nvPr/>
        </p:nvSpPr>
        <p:spPr bwMode="auto">
          <a:xfrm>
            <a:off x="7205663" y="1166813"/>
            <a:ext cx="1938337"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ParamArrayTest.cs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( 3 of 3 )</a:t>
            </a:r>
          </a:p>
        </p:txBody>
      </p:sp>
      <p:sp>
        <p:nvSpPr>
          <p:cNvPr id="54279" name="Rectangle 6"/>
          <p:cNvSpPr>
            <a:spLocks noChangeArrowheads="1"/>
          </p:cNvSpPr>
          <p:nvPr/>
        </p:nvSpPr>
        <p:spPr bwMode="auto">
          <a:xfrm>
            <a:off x="304800" y="4953000"/>
            <a:ext cx="8077200" cy="1258888"/>
          </a:xfrm>
          <a:prstGeom prst="rect">
            <a:avLst/>
          </a:prstGeom>
          <a:noFill/>
          <a:ln w="9525">
            <a:noFill/>
            <a:miter lim="800000"/>
            <a:headEnd/>
            <a:tailEnd/>
          </a:ln>
        </p:spPr>
        <p:txBody>
          <a:bodyPr>
            <a:spAutoFit/>
          </a:bodyPr>
          <a:lstStyle/>
          <a:p>
            <a:pPr>
              <a:buClrTx/>
            </a:pPr>
            <a:r>
              <a:rPr lang="en-US" sz="2600" b="1">
                <a:solidFill>
                  <a:srgbClr val="5AD9B3"/>
                </a:solidFill>
              </a:rPr>
              <a:t>Common Programming Error 8.5</a:t>
            </a:r>
          </a:p>
          <a:p>
            <a:pPr>
              <a:buClrTx/>
            </a:pPr>
            <a:r>
              <a:rPr lang="en-US" sz="2200" b="1">
                <a:solidFill>
                  <a:srgbClr val="000000"/>
                </a:solidFill>
                <a:latin typeface="Times New Roman" pitchFamily="18" charset="0"/>
              </a:rPr>
              <a:t>The </a:t>
            </a:r>
            <a:r>
              <a:rPr lang="en-US" sz="2200" b="1">
                <a:solidFill>
                  <a:srgbClr val="000000"/>
                </a:solidFill>
                <a:latin typeface="Lucida Console" pitchFamily="49" charset="0"/>
                <a:ea typeface="Times New Roman" pitchFamily="18" charset="0"/>
                <a:cs typeface="Lucida Console" pitchFamily="49" charset="0"/>
              </a:rPr>
              <a:t>params</a:t>
            </a:r>
            <a:r>
              <a:rPr lang="en-US" sz="2200" b="1">
                <a:solidFill>
                  <a:srgbClr val="000000"/>
                </a:solidFill>
              </a:rPr>
              <a:t> </a:t>
            </a:r>
            <a:r>
              <a:rPr lang="en-US" sz="2200" b="1">
                <a:solidFill>
                  <a:srgbClr val="000000"/>
                </a:solidFill>
                <a:latin typeface="Times New Roman" pitchFamily="18" charset="0"/>
              </a:rPr>
              <a:t>modifier may be used only with the last parameter of the parameter list.</a:t>
            </a:r>
            <a:r>
              <a:rPr lang="en-US" sz="2200" b="1">
                <a:solidFill>
                  <a:srgbClr val="5AD9B3"/>
                </a:solidFill>
                <a:latin typeface="Times New Roman"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1"/>
          <p:cNvSpPr>
            <a:spLocks noGrp="1"/>
          </p:cNvSpPr>
          <p:nvPr>
            <p:ph type="sldNum" sz="quarter" idx="10"/>
          </p:nvPr>
        </p:nvSpPr>
        <p:spPr>
          <a:noFill/>
        </p:spPr>
        <p:txBody>
          <a:bodyPr/>
          <a:lstStyle/>
          <a:p>
            <a:fld id="{D6939B53-48A6-425B-ADD8-265A86593A05}" type="slidenum">
              <a:rPr lang="en-US"/>
              <a:pPr/>
              <a:t>7</a:t>
            </a:fld>
            <a:endParaRPr lang="en-US"/>
          </a:p>
        </p:txBody>
      </p:sp>
      <p:graphicFrame>
        <p:nvGraphicFramePr>
          <p:cNvPr id="9218" name="Object 2"/>
          <p:cNvGraphicFramePr>
            <a:graphicFrameLocks/>
          </p:cNvGraphicFramePr>
          <p:nvPr/>
        </p:nvGraphicFramePr>
        <p:xfrm>
          <a:off x="531813" y="1719263"/>
          <a:ext cx="7092950" cy="3171825"/>
        </p:xfrm>
        <a:graphic>
          <a:graphicData uri="http://schemas.openxmlformats.org/presentationml/2006/ole">
            <p:oleObj spid="_x0000_s7170" name="Document" r:id="rId4" imgW="7064227" imgH="3181369" progId="Word.Document.8">
              <p:embed/>
            </p:oleObj>
          </a:graphicData>
        </a:graphic>
      </p:graphicFrame>
      <p:sp>
        <p:nvSpPr>
          <p:cNvPr id="9220"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9221"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GradeBookTest.cs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(2 of 2 )</a:t>
            </a:r>
          </a:p>
        </p:txBody>
      </p:sp>
      <p:sp>
        <p:nvSpPr>
          <p:cNvPr id="9222" name="Line 5"/>
          <p:cNvSpPr>
            <a:spLocks noChangeShapeType="1"/>
          </p:cNvSpPr>
          <p:nvPr/>
        </p:nvSpPr>
        <p:spPr bwMode="auto">
          <a:xfrm flipH="1">
            <a:off x="3962400" y="3090863"/>
            <a:ext cx="362902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9223" name="Text Box 6"/>
          <p:cNvSpPr txBox="1">
            <a:spLocks noChangeArrowheads="1"/>
          </p:cNvSpPr>
          <p:nvPr/>
        </p:nvSpPr>
        <p:spPr bwMode="auto">
          <a:xfrm>
            <a:off x="6892925" y="2833688"/>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Calling </a:t>
            </a:r>
            <a:r>
              <a:rPr lang="en-US" sz="800">
                <a:solidFill>
                  <a:srgbClr val="000000"/>
                </a:solidFill>
                <a:latin typeface="Times New Roman" pitchFamily="18" charset="0"/>
                <a:ea typeface="Times New Roman" pitchFamily="18" charset="0"/>
                <a:cs typeface="LucidaSansTypewriter" pitchFamily="49" charset="0"/>
              </a:rPr>
              <a:t>DisplayMessage</a:t>
            </a:r>
            <a:r>
              <a:rPr lang="en-US" sz="1200">
                <a:solidFill>
                  <a:srgbClr val="000000"/>
                </a:solidFill>
                <a:latin typeface="Times New Roman" pitchFamily="18" charset="0"/>
                <a:ea typeface="Times New Roman" pitchFamily="18" charset="0"/>
                <a:cs typeface="AGaramond" pitchFamily="18" charset="0"/>
              </a:rPr>
              <a:t> for a welcome message.</a:t>
            </a:r>
          </a:p>
        </p:txBody>
      </p:sp>
      <p:sp>
        <p:nvSpPr>
          <p:cNvPr id="9224" name="Rectangle 7"/>
          <p:cNvSpPr>
            <a:spLocks noChangeArrowheads="1"/>
          </p:cNvSpPr>
          <p:nvPr/>
        </p:nvSpPr>
        <p:spPr bwMode="auto">
          <a:xfrm>
            <a:off x="533400" y="4879975"/>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4.8</a:t>
            </a:r>
            <a:r>
              <a:rPr lang="en-US" sz="1400" b="1">
                <a:solidFill>
                  <a:srgbClr val="000000"/>
                </a:solidFill>
              </a:rPr>
              <a:t> | </a:t>
            </a:r>
            <a:r>
              <a:rPr lang="en-US" sz="1600">
                <a:solidFill>
                  <a:srgbClr val="000000"/>
                </a:solidFill>
                <a:ea typeface="Times New Roman" pitchFamily="18" charset="0"/>
                <a:cs typeface="Lucida Console" pitchFamily="49" charset="0"/>
              </a:rPr>
              <a:t>Create and manipulate a </a:t>
            </a:r>
            <a:r>
              <a:rPr lang="en-US" sz="1600">
                <a:solidFill>
                  <a:srgbClr val="000000"/>
                </a:solidFill>
                <a:latin typeface="Lucida Console" pitchFamily="49" charset="0"/>
                <a:ea typeface="Times New Roman" pitchFamily="18" charset="0"/>
                <a:cs typeface="Lucida Console" pitchFamily="49" charset="0"/>
              </a:rPr>
              <a:t>GradeBook</a:t>
            </a:r>
            <a:r>
              <a:rPr lang="en-US" sz="1600">
                <a:solidFill>
                  <a:srgbClr val="000000"/>
                </a:solidFill>
                <a:ea typeface="Times New Roman" pitchFamily="18" charset="0"/>
                <a:cs typeface="Lucida Console" pitchFamily="49" charset="0"/>
              </a:rPr>
              <a:t> object. (Part 2 of 2).</a:t>
            </a:r>
          </a:p>
        </p:txBody>
      </p:sp>
      <p:grpSp>
        <p:nvGrpSpPr>
          <p:cNvPr id="2" name="Group 8"/>
          <p:cNvGrpSpPr>
            <a:grpSpLocks/>
          </p:cNvGrpSpPr>
          <p:nvPr/>
        </p:nvGrpSpPr>
        <p:grpSpPr bwMode="auto">
          <a:xfrm>
            <a:off x="6629400" y="1981200"/>
            <a:ext cx="153988" cy="304800"/>
            <a:chOff x="2352" y="672"/>
            <a:chExt cx="145" cy="1394"/>
          </a:xfrm>
        </p:grpSpPr>
        <p:sp>
          <p:nvSpPr>
            <p:cNvPr id="9228" name="Line 9"/>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9229" name="Line 10"/>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9230" name="Line 11"/>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
        <p:nvSpPr>
          <p:cNvPr id="9226" name="Line 12"/>
          <p:cNvSpPr>
            <a:spLocks noChangeShapeType="1"/>
          </p:cNvSpPr>
          <p:nvPr/>
        </p:nvSpPr>
        <p:spPr bwMode="auto">
          <a:xfrm flipH="1" flipV="1">
            <a:off x="6781800" y="2133600"/>
            <a:ext cx="838200" cy="304800"/>
          </a:xfrm>
          <a:prstGeom prst="line">
            <a:avLst/>
          </a:prstGeom>
          <a:noFill/>
          <a:ln w="9525">
            <a:solidFill>
              <a:schemeClr val="tx1"/>
            </a:solidFill>
            <a:round/>
            <a:headEnd/>
            <a:tailEnd type="triangle" w="med" len="med"/>
          </a:ln>
        </p:spPr>
        <p:txBody>
          <a:bodyPr anchor="ctr">
            <a:spAutoFit/>
          </a:bodyPr>
          <a:lstStyle/>
          <a:p>
            <a:endParaRPr lang="en-US"/>
          </a:p>
        </p:txBody>
      </p:sp>
      <p:sp>
        <p:nvSpPr>
          <p:cNvPr id="9227" name="Text Box 6"/>
          <p:cNvSpPr txBox="1">
            <a:spLocks noChangeArrowheads="1"/>
          </p:cNvSpPr>
          <p:nvPr/>
        </p:nvSpPr>
        <p:spPr bwMode="auto">
          <a:xfrm>
            <a:off x="7086600" y="1905000"/>
            <a:ext cx="1981200" cy="661988"/>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Assigns the input course name to </a:t>
            </a:r>
            <a:r>
              <a:rPr lang="en-US" sz="800">
                <a:solidFill>
                  <a:srgbClr val="000000"/>
                </a:solidFill>
                <a:latin typeface="Times New Roman" pitchFamily="18" charset="0"/>
                <a:ea typeface="Times New Roman" pitchFamily="18" charset="0"/>
                <a:cs typeface="LucidaSansTypewriter" pitchFamily="49" charset="0"/>
              </a:rPr>
              <a:t>myGradeBook</a:t>
            </a:r>
            <a:r>
              <a:rPr lang="en-US" sz="1200">
                <a:solidFill>
                  <a:srgbClr val="000000"/>
                </a:solidFill>
                <a:latin typeface="Times New Roman" pitchFamily="18" charset="0"/>
                <a:ea typeface="Times New Roman" pitchFamily="18" charset="0"/>
                <a:cs typeface="AGaramond" pitchFamily="18" charset="0"/>
              </a:rPr>
              <a:t>’s </a:t>
            </a:r>
            <a:r>
              <a:rPr lang="en-US" sz="1000">
                <a:solidFill>
                  <a:srgbClr val="000000"/>
                </a:solidFill>
                <a:latin typeface="Lucida Console" pitchFamily="49" charset="0"/>
                <a:ea typeface="Times New Roman" pitchFamily="18" charset="0"/>
                <a:cs typeface="Lucida Console" pitchFamily="49" charset="0"/>
              </a:rPr>
              <a:t>CourseName</a:t>
            </a:r>
            <a:r>
              <a:rPr lang="en-US" sz="1200">
                <a:solidFill>
                  <a:srgbClr val="000000"/>
                </a:solidFill>
                <a:latin typeface="Times New Roman" pitchFamily="18" charset="0"/>
                <a:ea typeface="Times New Roman" pitchFamily="18" charset="0"/>
                <a:cs typeface="AGaramond" pitchFamily="18" charset="0"/>
              </a:rPr>
              <a:t> property.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1"/>
          <p:cNvSpPr>
            <a:spLocks noGrp="1"/>
          </p:cNvSpPr>
          <p:nvPr>
            <p:ph type="sldNum" sz="quarter" idx="10"/>
          </p:nvPr>
        </p:nvSpPr>
        <p:spPr>
          <a:noFill/>
        </p:spPr>
        <p:txBody>
          <a:bodyPr/>
          <a:lstStyle/>
          <a:p>
            <a:fld id="{633E28F7-04F0-4D9B-A21C-D558E8A635D6}" type="slidenum">
              <a:rPr lang="en-US"/>
              <a:pPr/>
              <a:t>8</a:t>
            </a:fld>
            <a:endParaRPr lang="en-US"/>
          </a:p>
        </p:txBody>
      </p:sp>
      <p:graphicFrame>
        <p:nvGraphicFramePr>
          <p:cNvPr id="10242" name="Object 2"/>
          <p:cNvGraphicFramePr>
            <a:graphicFrameLocks/>
          </p:cNvGraphicFramePr>
          <p:nvPr/>
        </p:nvGraphicFramePr>
        <p:xfrm>
          <a:off x="531813" y="1597025"/>
          <a:ext cx="6973887" cy="4121150"/>
        </p:xfrm>
        <a:graphic>
          <a:graphicData uri="http://schemas.openxmlformats.org/presentationml/2006/ole">
            <p:oleObj spid="_x0000_s10242" name="Document" r:id="rId4" imgW="7064227" imgH="4173161" progId="Word.Document.8">
              <p:embed/>
            </p:oleObj>
          </a:graphicData>
        </a:graphic>
      </p:graphicFrame>
      <p:sp>
        <p:nvSpPr>
          <p:cNvPr id="10244" name="Rectangle 7"/>
          <p:cNvSpPr>
            <a:spLocks noChangeArrowheads="1"/>
          </p:cNvSpPr>
          <p:nvPr/>
        </p:nvSpPr>
        <p:spPr bwMode="auto">
          <a:xfrm>
            <a:off x="381000" y="482600"/>
            <a:ext cx="6694488" cy="762000"/>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200">
                <a:solidFill>
                  <a:srgbClr val="000000"/>
                </a:solidFill>
                <a:latin typeface="Times New Roman" pitchFamily="18" charset="0"/>
              </a:rPr>
              <a:t>Figure 4.10 redefines class </a:t>
            </a:r>
            <a:r>
              <a:rPr lang="en-US" sz="2200">
                <a:solidFill>
                  <a:srgbClr val="000000"/>
                </a:solidFill>
                <a:latin typeface="Lucida Console" pitchFamily="49" charset="0"/>
                <a:ea typeface="Times New Roman" pitchFamily="18" charset="0"/>
                <a:cs typeface="Lucida Console" pitchFamily="49" charset="0"/>
              </a:rPr>
              <a:t>GradeBook</a:t>
            </a:r>
            <a:r>
              <a:rPr lang="en-US" sz="2200">
                <a:solidFill>
                  <a:srgbClr val="000000"/>
                </a:solidFill>
                <a:latin typeface="Times New Roman" pitchFamily="18" charset="0"/>
              </a:rPr>
              <a:t> with an auto-implemented </a:t>
            </a:r>
            <a:r>
              <a:rPr lang="en-US" sz="2200">
                <a:solidFill>
                  <a:srgbClr val="000000"/>
                </a:solidFill>
                <a:latin typeface="Lucida Console" pitchFamily="49" charset="0"/>
              </a:rPr>
              <a:t>CourseName</a:t>
            </a:r>
            <a:r>
              <a:rPr lang="en-US" sz="2200">
                <a:solidFill>
                  <a:srgbClr val="000000"/>
                </a:solidFill>
                <a:latin typeface="Times New Roman" pitchFamily="18" charset="0"/>
              </a:rPr>
              <a:t> property.</a:t>
            </a:r>
            <a:r>
              <a:rPr lang="en-US" sz="2200">
                <a:solidFill>
                  <a:srgbClr val="000000"/>
                </a:solidFill>
              </a:rPr>
              <a:t> </a:t>
            </a:r>
          </a:p>
        </p:txBody>
      </p:sp>
      <p:sp>
        <p:nvSpPr>
          <p:cNvPr id="10245"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10246" name="Rectangle 4"/>
          <p:cNvSpPr>
            <a:spLocks noChangeArrowheads="1"/>
          </p:cNvSpPr>
          <p:nvPr/>
        </p:nvSpPr>
        <p:spPr bwMode="auto">
          <a:xfrm>
            <a:off x="7205663" y="1166813"/>
            <a:ext cx="1981200" cy="304800"/>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GradeBook.cs</a:t>
            </a:r>
          </a:p>
        </p:txBody>
      </p:sp>
      <p:sp>
        <p:nvSpPr>
          <p:cNvPr id="10247" name="Rectangle 6"/>
          <p:cNvSpPr>
            <a:spLocks noChangeArrowheads="1"/>
          </p:cNvSpPr>
          <p:nvPr/>
        </p:nvSpPr>
        <p:spPr bwMode="auto">
          <a:xfrm>
            <a:off x="533400" y="5721350"/>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4.10</a:t>
            </a:r>
            <a:r>
              <a:rPr lang="en-US" sz="1400" b="1">
                <a:solidFill>
                  <a:srgbClr val="000000"/>
                </a:solidFill>
              </a:rPr>
              <a:t> | </a:t>
            </a:r>
            <a:r>
              <a:rPr lang="en-US" sz="1600">
                <a:solidFill>
                  <a:srgbClr val="000000"/>
                </a:solidFill>
                <a:ea typeface="Times New Roman" pitchFamily="18" charset="0"/>
                <a:cs typeface="Lucida Console" pitchFamily="49" charset="0"/>
              </a:rPr>
              <a:t>GradeBook class with an auto-implemented property.</a:t>
            </a:r>
          </a:p>
        </p:txBody>
      </p:sp>
      <p:sp>
        <p:nvSpPr>
          <p:cNvPr id="10248" name="Line 7"/>
          <p:cNvSpPr>
            <a:spLocks noChangeShapeType="1"/>
          </p:cNvSpPr>
          <p:nvPr/>
        </p:nvSpPr>
        <p:spPr bwMode="auto">
          <a:xfrm flipH="1">
            <a:off x="4343400" y="3344863"/>
            <a:ext cx="3246438"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10249" name="Text Box 6"/>
          <p:cNvSpPr txBox="1">
            <a:spLocks noChangeArrowheads="1"/>
          </p:cNvSpPr>
          <p:nvPr/>
        </p:nvSpPr>
        <p:spPr bwMode="auto">
          <a:xfrm>
            <a:off x="6892925" y="3074988"/>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Declaring the auto-implemented property. </a:t>
            </a:r>
          </a:p>
        </p:txBody>
      </p:sp>
      <p:sp>
        <p:nvSpPr>
          <p:cNvPr id="10250" name="Line 9"/>
          <p:cNvSpPr>
            <a:spLocks noChangeShapeType="1"/>
          </p:cNvSpPr>
          <p:nvPr/>
        </p:nvSpPr>
        <p:spPr bwMode="auto">
          <a:xfrm flipH="1">
            <a:off x="6705600" y="5014913"/>
            <a:ext cx="88582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10251" name="Text Box 6"/>
          <p:cNvSpPr txBox="1">
            <a:spLocks noChangeArrowheads="1"/>
          </p:cNvSpPr>
          <p:nvPr/>
        </p:nvSpPr>
        <p:spPr bwMode="auto">
          <a:xfrm>
            <a:off x="6892925" y="4757738"/>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Implicitly obtaining the property’s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1"/>
          <p:cNvSpPr>
            <a:spLocks noGrp="1"/>
          </p:cNvSpPr>
          <p:nvPr>
            <p:ph type="sldNum" sz="quarter" idx="10"/>
          </p:nvPr>
        </p:nvSpPr>
        <p:spPr>
          <a:noFill/>
        </p:spPr>
        <p:txBody>
          <a:bodyPr/>
          <a:lstStyle/>
          <a:p>
            <a:fld id="{2217B2EF-4063-48FB-A04E-A72C75086E22}" type="slidenum">
              <a:rPr lang="en-US"/>
              <a:pPr/>
              <a:t>9</a:t>
            </a:fld>
            <a:endParaRPr lang="en-US"/>
          </a:p>
        </p:txBody>
      </p:sp>
      <p:graphicFrame>
        <p:nvGraphicFramePr>
          <p:cNvPr id="8194" name="Object 2"/>
          <p:cNvGraphicFramePr>
            <a:graphicFrameLocks/>
          </p:cNvGraphicFramePr>
          <p:nvPr/>
        </p:nvGraphicFramePr>
        <p:xfrm>
          <a:off x="531813" y="1719263"/>
          <a:ext cx="7092950" cy="3556000"/>
        </p:xfrm>
        <a:graphic>
          <a:graphicData uri="http://schemas.openxmlformats.org/presentationml/2006/ole">
            <p:oleObj spid="_x0000_s8194" name="Document" r:id="rId4" imgW="7064227" imgH="3538976" progId="Word.Document.8">
              <p:embed/>
            </p:oleObj>
          </a:graphicData>
        </a:graphic>
      </p:graphicFrame>
      <p:sp>
        <p:nvSpPr>
          <p:cNvPr id="8196" name="Rectangle 7"/>
          <p:cNvSpPr>
            <a:spLocks noChangeArrowheads="1"/>
          </p:cNvSpPr>
          <p:nvPr/>
        </p:nvSpPr>
        <p:spPr bwMode="auto">
          <a:xfrm>
            <a:off x="381000" y="482600"/>
            <a:ext cx="6694488" cy="1096963"/>
          </a:xfrm>
          <a:prstGeom prst="rect">
            <a:avLst/>
          </a:prstGeom>
          <a:noFill/>
          <a:ln w="9525">
            <a:noFill/>
            <a:miter lim="800000"/>
            <a:headEnd/>
            <a:tailEnd/>
          </a:ln>
        </p:spPr>
        <p:txBody>
          <a:bodyPr>
            <a:spAutoFit/>
          </a:bodyPr>
          <a:lstStyle/>
          <a:p>
            <a:pPr marL="258763" indent="-258763">
              <a:spcAft>
                <a:spcPct val="20000"/>
              </a:spcAft>
              <a:buFont typeface="Times New Roman" pitchFamily="18" charset="0"/>
              <a:buChar char="•"/>
            </a:pPr>
            <a:r>
              <a:rPr lang="en-US" sz="2200">
                <a:solidFill>
                  <a:srgbClr val="000000"/>
                </a:solidFill>
                <a:ea typeface="Times New Roman" pitchFamily="18" charset="0"/>
                <a:cs typeface="Arial" charset="0"/>
              </a:rPr>
              <a:t>Class </a:t>
            </a:r>
            <a:r>
              <a:rPr lang="en-US" sz="2200">
                <a:solidFill>
                  <a:srgbClr val="000000"/>
                </a:solidFill>
                <a:latin typeface="Lucida Console" pitchFamily="49" charset="0"/>
                <a:ea typeface="Times New Roman" pitchFamily="18" charset="0"/>
                <a:cs typeface="Lucida Console" pitchFamily="49" charset="0"/>
              </a:rPr>
              <a:t>GradeBookTest</a:t>
            </a:r>
            <a:r>
              <a:rPr lang="en-US" sz="2200">
                <a:solidFill>
                  <a:srgbClr val="000000"/>
                </a:solidFill>
                <a:ea typeface="Times New Roman" pitchFamily="18" charset="0"/>
                <a:cs typeface="Arial" charset="0"/>
              </a:rPr>
              <a:t> (Fig. 4.8) creates a </a:t>
            </a:r>
            <a:r>
              <a:rPr lang="en-US" sz="2200">
                <a:solidFill>
                  <a:srgbClr val="000000"/>
                </a:solidFill>
                <a:latin typeface="Lucida Console" pitchFamily="49" charset="0"/>
                <a:ea typeface="Times New Roman" pitchFamily="18" charset="0"/>
                <a:cs typeface="Lucida Console" pitchFamily="49" charset="0"/>
              </a:rPr>
              <a:t>GradeBook</a:t>
            </a:r>
            <a:r>
              <a:rPr lang="en-US" sz="2200">
                <a:solidFill>
                  <a:srgbClr val="000000"/>
                </a:solidFill>
                <a:ea typeface="Times New Roman" pitchFamily="18" charset="0"/>
                <a:cs typeface="Arial" charset="0"/>
              </a:rPr>
              <a:t> object and demonstrates property </a:t>
            </a:r>
            <a:r>
              <a:rPr lang="en-US" sz="2200">
                <a:solidFill>
                  <a:srgbClr val="000000"/>
                </a:solidFill>
                <a:latin typeface="Lucida Console" pitchFamily="49" charset="0"/>
                <a:ea typeface="Times New Roman" pitchFamily="18" charset="0"/>
                <a:cs typeface="Lucida Console" pitchFamily="49" charset="0"/>
              </a:rPr>
              <a:t>CourseName</a:t>
            </a:r>
            <a:r>
              <a:rPr lang="en-US" sz="2200">
                <a:solidFill>
                  <a:srgbClr val="000000"/>
                </a:solidFill>
                <a:ea typeface="Times New Roman" pitchFamily="18" charset="0"/>
                <a:cs typeface="Arial" charset="0"/>
              </a:rPr>
              <a:t>.</a:t>
            </a:r>
            <a:r>
              <a:rPr lang="en-US" sz="2200">
                <a:solidFill>
                  <a:srgbClr val="000000"/>
                </a:solidFill>
                <a:latin typeface="Times New Roman" pitchFamily="18" charset="0"/>
              </a:rPr>
              <a:t> </a:t>
            </a:r>
          </a:p>
        </p:txBody>
      </p:sp>
      <p:sp>
        <p:nvSpPr>
          <p:cNvPr id="8197" name="Rectangle 3"/>
          <p:cNvSpPr>
            <a:spLocks noChangeArrowheads="1"/>
          </p:cNvSpPr>
          <p:nvPr/>
        </p:nvSpPr>
        <p:spPr bwMode="auto">
          <a:xfrm>
            <a:off x="7129463" y="152400"/>
            <a:ext cx="2057400" cy="396875"/>
          </a:xfrm>
          <a:prstGeom prst="rect">
            <a:avLst/>
          </a:prstGeom>
          <a:noFill/>
          <a:ln w="9525">
            <a:noFill/>
            <a:miter lim="800000"/>
            <a:headEnd/>
            <a:tailEnd/>
          </a:ln>
        </p:spPr>
        <p:txBody>
          <a:bodyPr>
            <a:spAutoFit/>
          </a:bodyPr>
          <a:lstStyle/>
          <a:p>
            <a:pPr>
              <a:spcAft>
                <a:spcPct val="0"/>
              </a:spcAft>
              <a:buClrTx/>
            </a:pPr>
            <a:r>
              <a:rPr lang="en-US" sz="2000" u="sng">
                <a:solidFill>
                  <a:schemeClr val="tx2"/>
                </a:solidFill>
              </a:rPr>
              <a:t>Outline</a:t>
            </a:r>
          </a:p>
        </p:txBody>
      </p:sp>
      <p:sp>
        <p:nvSpPr>
          <p:cNvPr id="8198" name="Rectangle 4"/>
          <p:cNvSpPr>
            <a:spLocks noChangeArrowheads="1"/>
          </p:cNvSpPr>
          <p:nvPr/>
        </p:nvSpPr>
        <p:spPr bwMode="auto">
          <a:xfrm>
            <a:off x="7205663" y="1166813"/>
            <a:ext cx="1981200" cy="720725"/>
          </a:xfrm>
          <a:prstGeom prst="rect">
            <a:avLst/>
          </a:prstGeom>
          <a:noFill/>
          <a:ln w="9525">
            <a:noFill/>
            <a:miter lim="800000"/>
            <a:headEnd/>
            <a:tailEnd/>
          </a:ln>
        </p:spPr>
        <p:txBody>
          <a:bodyPr lIns="0" rIns="0">
            <a:spAutoFit/>
          </a:bodyPr>
          <a:lstStyle/>
          <a:p>
            <a:pPr>
              <a:spcAft>
                <a:spcPts val="1600"/>
              </a:spcAft>
              <a:buClrTx/>
            </a:pPr>
            <a:r>
              <a:rPr lang="en-US" sz="1400" b="1">
                <a:solidFill>
                  <a:schemeClr val="tx1"/>
                </a:solidFill>
                <a:latin typeface="Lucida Console" pitchFamily="49" charset="0"/>
                <a:ea typeface="Times New Roman" pitchFamily="18" charset="0"/>
                <a:cs typeface="Lucida Console" pitchFamily="49" charset="0"/>
              </a:rPr>
              <a:t>GradeBookTest.cs</a:t>
            </a:r>
          </a:p>
          <a:p>
            <a:pPr>
              <a:spcAft>
                <a:spcPts val="1600"/>
              </a:spcAft>
              <a:buClrTx/>
            </a:pPr>
            <a:r>
              <a:rPr lang="en-US" sz="1400">
                <a:solidFill>
                  <a:schemeClr val="tx1"/>
                </a:solidFill>
                <a:latin typeface="Times New Roman" pitchFamily="18" charset="0"/>
                <a:ea typeface="Times New Roman" pitchFamily="18" charset="0"/>
                <a:cs typeface="Lucida Console" pitchFamily="49" charset="0"/>
              </a:rPr>
              <a:t>(1 of 2 )</a:t>
            </a:r>
          </a:p>
        </p:txBody>
      </p:sp>
      <p:sp>
        <p:nvSpPr>
          <p:cNvPr id="8199" name="Rectangle 6"/>
          <p:cNvSpPr>
            <a:spLocks noChangeArrowheads="1"/>
          </p:cNvSpPr>
          <p:nvPr/>
        </p:nvSpPr>
        <p:spPr bwMode="auto">
          <a:xfrm>
            <a:off x="533400" y="5227638"/>
            <a:ext cx="8212138" cy="336550"/>
          </a:xfrm>
          <a:prstGeom prst="rect">
            <a:avLst/>
          </a:prstGeom>
          <a:noFill/>
          <a:ln w="9525">
            <a:noFill/>
            <a:miter lim="800000"/>
            <a:headEnd/>
            <a:tailEnd/>
          </a:ln>
        </p:spPr>
        <p:txBody>
          <a:bodyPr>
            <a:spAutoFit/>
          </a:bodyPr>
          <a:lstStyle/>
          <a:p>
            <a:pPr marL="258763" indent="-258763" algn="ctr">
              <a:spcAft>
                <a:spcPts val="1600"/>
              </a:spcAft>
              <a:buClrTx/>
            </a:pPr>
            <a:r>
              <a:rPr lang="en-US" sz="1600" b="1">
                <a:solidFill>
                  <a:srgbClr val="4D99FF"/>
                </a:solidFill>
              </a:rPr>
              <a:t>Fig. 4.8</a:t>
            </a:r>
            <a:r>
              <a:rPr lang="en-US" sz="1400" b="1">
                <a:solidFill>
                  <a:srgbClr val="000000"/>
                </a:solidFill>
              </a:rPr>
              <a:t> | </a:t>
            </a:r>
            <a:r>
              <a:rPr lang="en-US" sz="1600">
                <a:solidFill>
                  <a:srgbClr val="000000"/>
                </a:solidFill>
                <a:ea typeface="Times New Roman" pitchFamily="18" charset="0"/>
                <a:cs typeface="Lucida Console" pitchFamily="49" charset="0"/>
              </a:rPr>
              <a:t>Create and manipulate a </a:t>
            </a:r>
            <a:r>
              <a:rPr lang="en-US" sz="1600">
                <a:solidFill>
                  <a:srgbClr val="000000"/>
                </a:solidFill>
                <a:latin typeface="Lucida Console" pitchFamily="49" charset="0"/>
                <a:ea typeface="Times New Roman" pitchFamily="18" charset="0"/>
                <a:cs typeface="Lucida Console" pitchFamily="49" charset="0"/>
              </a:rPr>
              <a:t>GradeBook</a:t>
            </a:r>
            <a:r>
              <a:rPr lang="en-US" sz="1600">
                <a:solidFill>
                  <a:srgbClr val="000000"/>
                </a:solidFill>
                <a:ea typeface="Times New Roman" pitchFamily="18" charset="0"/>
                <a:cs typeface="Lucida Console" pitchFamily="49" charset="0"/>
              </a:rPr>
              <a:t> object. (Part 1 of 2).</a:t>
            </a:r>
          </a:p>
        </p:txBody>
      </p:sp>
      <p:sp>
        <p:nvSpPr>
          <p:cNvPr id="8200" name="Line 7"/>
          <p:cNvSpPr>
            <a:spLocks noChangeShapeType="1"/>
          </p:cNvSpPr>
          <p:nvPr/>
        </p:nvSpPr>
        <p:spPr bwMode="auto">
          <a:xfrm flipH="1">
            <a:off x="4953000" y="3932238"/>
            <a:ext cx="2636838"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8201" name="Text Box 6"/>
          <p:cNvSpPr txBox="1">
            <a:spLocks noChangeArrowheads="1"/>
          </p:cNvSpPr>
          <p:nvPr/>
        </p:nvSpPr>
        <p:spPr bwMode="auto">
          <a:xfrm>
            <a:off x="6892925" y="3602038"/>
            <a:ext cx="1981200" cy="661987"/>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Creating a </a:t>
            </a:r>
            <a:r>
              <a:rPr lang="en-US" sz="1000">
                <a:solidFill>
                  <a:srgbClr val="000000"/>
                </a:solidFill>
                <a:latin typeface="Lucida Console" pitchFamily="49" charset="0"/>
                <a:ea typeface="Times New Roman" pitchFamily="18" charset="0"/>
                <a:cs typeface="Lucida Console" pitchFamily="49" charset="0"/>
              </a:rPr>
              <a:t>GradeBook</a:t>
            </a:r>
            <a:r>
              <a:rPr lang="en-US" sz="1200">
                <a:solidFill>
                  <a:srgbClr val="000000"/>
                </a:solidFill>
                <a:latin typeface="Times New Roman" pitchFamily="18" charset="0"/>
                <a:ea typeface="Times New Roman" pitchFamily="18" charset="0"/>
                <a:cs typeface="AGaramond" pitchFamily="18" charset="0"/>
              </a:rPr>
              <a:t> object and assigning it to local variable </a:t>
            </a:r>
            <a:r>
              <a:rPr lang="en-US" sz="1000">
                <a:solidFill>
                  <a:srgbClr val="000000"/>
                </a:solidFill>
                <a:latin typeface="Lucida Console" pitchFamily="49" charset="0"/>
                <a:ea typeface="Times New Roman" pitchFamily="18" charset="0"/>
                <a:cs typeface="Lucida Console" pitchFamily="49" charset="0"/>
              </a:rPr>
              <a:t>myGradeBook</a:t>
            </a:r>
            <a:r>
              <a:rPr lang="en-US" sz="1200">
                <a:solidFill>
                  <a:srgbClr val="000000"/>
                </a:solidFill>
                <a:latin typeface="Times New Roman" pitchFamily="18" charset="0"/>
                <a:ea typeface="Times New Roman" pitchFamily="18" charset="0"/>
                <a:cs typeface="AGaramond" pitchFamily="18" charset="0"/>
              </a:rPr>
              <a:t>.</a:t>
            </a:r>
          </a:p>
        </p:txBody>
      </p:sp>
      <p:grpSp>
        <p:nvGrpSpPr>
          <p:cNvPr id="2" name="Group 9"/>
          <p:cNvGrpSpPr>
            <a:grpSpLocks/>
          </p:cNvGrpSpPr>
          <p:nvPr/>
        </p:nvGrpSpPr>
        <p:grpSpPr bwMode="auto">
          <a:xfrm>
            <a:off x="6019800" y="4495800"/>
            <a:ext cx="153988" cy="358775"/>
            <a:chOff x="2352" y="672"/>
            <a:chExt cx="145" cy="1394"/>
          </a:xfrm>
        </p:grpSpPr>
        <p:sp>
          <p:nvSpPr>
            <p:cNvPr id="8205" name="Line 10"/>
            <p:cNvSpPr>
              <a:spLocks noChangeShapeType="1"/>
            </p:cNvSpPr>
            <p:nvPr/>
          </p:nvSpPr>
          <p:spPr bwMode="auto">
            <a:xfrm>
              <a:off x="2496" y="676"/>
              <a:ext cx="1" cy="1390"/>
            </a:xfrm>
            <a:prstGeom prst="line">
              <a:avLst/>
            </a:prstGeom>
            <a:noFill/>
            <a:ln w="9525">
              <a:solidFill>
                <a:schemeClr val="tx1"/>
              </a:solidFill>
              <a:round/>
              <a:headEnd/>
              <a:tailEnd/>
            </a:ln>
          </p:spPr>
          <p:txBody>
            <a:bodyPr anchor="ctr">
              <a:spAutoFit/>
            </a:bodyPr>
            <a:lstStyle/>
            <a:p>
              <a:endParaRPr lang="en-US"/>
            </a:p>
          </p:txBody>
        </p:sp>
        <p:sp>
          <p:nvSpPr>
            <p:cNvPr id="8206" name="Line 11"/>
            <p:cNvSpPr>
              <a:spLocks noChangeShapeType="1"/>
            </p:cNvSpPr>
            <p:nvPr/>
          </p:nvSpPr>
          <p:spPr bwMode="auto">
            <a:xfrm>
              <a:off x="2352" y="2064"/>
              <a:ext cx="144" cy="0"/>
            </a:xfrm>
            <a:prstGeom prst="line">
              <a:avLst/>
            </a:prstGeom>
            <a:noFill/>
            <a:ln w="9525">
              <a:solidFill>
                <a:schemeClr val="tx1"/>
              </a:solidFill>
              <a:round/>
              <a:headEnd/>
              <a:tailEnd/>
            </a:ln>
          </p:spPr>
          <p:txBody>
            <a:bodyPr anchor="ctr">
              <a:spAutoFit/>
            </a:bodyPr>
            <a:lstStyle/>
            <a:p>
              <a:endParaRPr lang="en-US"/>
            </a:p>
          </p:txBody>
        </p:sp>
        <p:sp>
          <p:nvSpPr>
            <p:cNvPr id="8207" name="Line 12"/>
            <p:cNvSpPr>
              <a:spLocks noChangeShapeType="1"/>
            </p:cNvSpPr>
            <p:nvPr/>
          </p:nvSpPr>
          <p:spPr bwMode="auto">
            <a:xfrm>
              <a:off x="2352" y="672"/>
              <a:ext cx="144" cy="0"/>
            </a:xfrm>
            <a:prstGeom prst="line">
              <a:avLst/>
            </a:prstGeom>
            <a:noFill/>
            <a:ln w="9525">
              <a:solidFill>
                <a:schemeClr val="tx1"/>
              </a:solidFill>
              <a:round/>
              <a:headEnd/>
              <a:tailEnd/>
            </a:ln>
          </p:spPr>
          <p:txBody>
            <a:bodyPr anchor="ctr">
              <a:spAutoFit/>
            </a:bodyPr>
            <a:lstStyle/>
            <a:p>
              <a:endParaRPr lang="en-US"/>
            </a:p>
          </p:txBody>
        </p:sp>
      </p:grpSp>
      <p:sp>
        <p:nvSpPr>
          <p:cNvPr id="8203" name="Line 13"/>
          <p:cNvSpPr>
            <a:spLocks noChangeShapeType="1"/>
          </p:cNvSpPr>
          <p:nvPr/>
        </p:nvSpPr>
        <p:spPr bwMode="auto">
          <a:xfrm flipH="1">
            <a:off x="6181725" y="4686300"/>
            <a:ext cx="1133475"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8204" name="Text Box 6"/>
          <p:cNvSpPr txBox="1">
            <a:spLocks noChangeArrowheads="1"/>
          </p:cNvSpPr>
          <p:nvPr/>
        </p:nvSpPr>
        <p:spPr bwMode="auto">
          <a:xfrm>
            <a:off x="6934200" y="4448175"/>
            <a:ext cx="1981200" cy="479425"/>
          </a:xfrm>
          <a:prstGeom prst="rect">
            <a:avLst/>
          </a:prstGeom>
          <a:solidFill>
            <a:srgbClr val="F0F7F7"/>
          </a:solidFill>
          <a:ln w="22225">
            <a:solidFill>
              <a:schemeClr val="tx1"/>
            </a:solidFill>
            <a:miter lim="800000"/>
            <a:headEnd/>
            <a:tailEnd/>
          </a:ln>
        </p:spPr>
        <p:txBody>
          <a:bodyPr>
            <a:spAutoFit/>
          </a:bodyPr>
          <a:lstStyle/>
          <a:p>
            <a:pPr>
              <a:buFont typeface="Times New Roman" pitchFamily="18" charset="0"/>
              <a:buNone/>
            </a:pPr>
            <a:r>
              <a:rPr lang="en-US" sz="1200">
                <a:solidFill>
                  <a:srgbClr val="000000"/>
                </a:solidFill>
                <a:latin typeface="Times New Roman" pitchFamily="18" charset="0"/>
                <a:ea typeface="Times New Roman" pitchFamily="18" charset="0"/>
                <a:cs typeface="AGaramond" pitchFamily="18" charset="0"/>
              </a:rPr>
              <a:t>A </a:t>
            </a:r>
            <a:r>
              <a:rPr lang="en-US" sz="1000">
                <a:solidFill>
                  <a:srgbClr val="000000"/>
                </a:solidFill>
                <a:latin typeface="Lucida Console" pitchFamily="49" charset="0"/>
                <a:ea typeface="Times New Roman" pitchFamily="18" charset="0"/>
                <a:cs typeface="Lucida Console" pitchFamily="49" charset="0"/>
              </a:rPr>
              <a:t>public</a:t>
            </a:r>
            <a:r>
              <a:rPr lang="en-US" sz="1200">
                <a:solidFill>
                  <a:srgbClr val="000000"/>
                </a:solidFill>
                <a:latin typeface="Times New Roman" pitchFamily="18" charset="0"/>
                <a:ea typeface="Times New Roman" pitchFamily="18" charset="0"/>
                <a:cs typeface="AGaramond" pitchFamily="18" charset="0"/>
              </a:rPr>
              <a:t> property declaration.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2811</Words>
  <Application>Microsoft Office PowerPoint</Application>
  <PresentationFormat>On-screen Show (4:3)</PresentationFormat>
  <Paragraphs>441</Paragraphs>
  <Slides>60</Slides>
  <Notes>60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Microsoft Word 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4.11 Floating-Point Numbers and Type decimal (Cont.)</vt:lpstr>
      <vt:lpstr>4.11 Floating-Point Numbers and Type decimal (Cont.)</vt:lpstr>
      <vt:lpstr>7.3  static Methods, static Variables and Class Math (Cont.)</vt:lpstr>
      <vt:lpstr>7.3  static Methods, static Variables and Class Math (Cont.)</vt:lpstr>
      <vt:lpstr>7.3  static Methods, static Variables and Class Math (Cont.)</vt:lpstr>
      <vt:lpstr>7.8  The .NET Framework Class Library </vt:lpstr>
      <vt:lpstr>7.8  The .NET Framework Class Library (Cont.)</vt:lpstr>
      <vt:lpstr>7.8  The .NET Framework Class Library (Cont.)</vt:lpstr>
      <vt:lpstr>7.8  The .NET Framework Class Library (Cont.)</vt:lpstr>
      <vt:lpstr>Slide 25</vt:lpstr>
      <vt:lpstr>Slide 26</vt:lpstr>
      <vt:lpstr>Slide 27</vt:lpstr>
      <vt:lpstr>Slide 28</vt:lpstr>
      <vt:lpstr>Slide 29</vt:lpstr>
      <vt:lpstr>Slide 30</vt:lpstr>
      <vt:lpstr>7.10  Case Study: A Game of Chance (Introducing Enumerations) (Cont.) </vt:lpstr>
      <vt:lpstr>7.14  Passing Arguments: Pass-by-Value vs. Pass-by-Reference </vt:lpstr>
      <vt:lpstr>7.14  Passing Arguments: Pass-by-Value vs. Pass-by-Reference (Cont.) </vt:lpstr>
      <vt:lpstr>7.14  Passing Arguments: Pass-by-Value vs. Pass-by-Reference (Cont.) </vt:lpstr>
      <vt:lpstr>7.14  Passing Arguments: Pass-by-Value vs. Pass-by-Reference (Cont.) </vt:lpstr>
      <vt:lpstr>7.14  Passing Arguments: Pass-by-Value vs. Pass-by-Reference (Cont.) </vt:lpstr>
      <vt:lpstr>Slide 37</vt:lpstr>
      <vt:lpstr>Slide 38</vt:lpstr>
      <vt:lpstr>Slide 39</vt:lpstr>
      <vt:lpstr>Slide 40</vt:lpstr>
      <vt:lpstr>7.14  Passing Arguments: Pass-by-Value vs. Pass-by-Reference (Cont.) </vt:lpstr>
      <vt:lpstr>7.14  Passing Arguments: Pass-by-Value vs. Pass-by-Reference (Cont.) </vt:lpstr>
      <vt:lpstr>Slide 43</vt:lpstr>
      <vt:lpstr>8.6  foreach Statement </vt:lpstr>
      <vt:lpstr>Slide 45</vt:lpstr>
      <vt:lpstr>8.6  foreach Statement (Cont.)</vt:lpstr>
      <vt:lpstr>8.6  foreach Statement (Cont.) </vt:lpstr>
      <vt:lpstr>8.8  Passing Arrays by Value and by Reference (Cont.) </vt:lpstr>
      <vt:lpstr>Slide 49</vt:lpstr>
      <vt:lpstr>Slide 50</vt:lpstr>
      <vt:lpstr>Slide 51</vt:lpstr>
      <vt:lpstr>Slide 52</vt:lpstr>
      <vt:lpstr>Slide 53</vt:lpstr>
      <vt:lpstr>8.8  Passing Arrays by Value and by Reference (Cont.) </vt:lpstr>
      <vt:lpstr>Slide 55</vt:lpstr>
      <vt:lpstr>Slide 56</vt:lpstr>
      <vt:lpstr>Slide 57</vt:lpstr>
      <vt:lpstr>Slide 58</vt:lpstr>
      <vt:lpstr>Slide 59</vt:lpstr>
      <vt:lpstr>Slide 60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Faculty of Social Sciences</cp:lastModifiedBy>
  <cp:revision>5</cp:revision>
  <dcterms:created xsi:type="dcterms:W3CDTF">2006-08-16T00:00:00Z</dcterms:created>
  <dcterms:modified xsi:type="dcterms:W3CDTF">2010-10-11T07:19:41Z</dcterms:modified>
</cp:coreProperties>
</file>