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handoutMasterIdLst>
    <p:handoutMasterId r:id="rId20"/>
  </p:handoutMasterIdLst>
  <p:sldIdLst>
    <p:sldId id="256" r:id="rId2"/>
    <p:sldId id="257" r:id="rId3"/>
    <p:sldId id="264" r:id="rId4"/>
    <p:sldId id="261" r:id="rId5"/>
    <p:sldId id="262" r:id="rId6"/>
    <p:sldId id="260" r:id="rId7"/>
    <p:sldId id="263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59" r:id="rId18"/>
    <p:sldId id="258" r:id="rId19"/>
  </p:sldIdLst>
  <p:sldSz cx="9144000" cy="6858000" type="screen4x3"/>
  <p:notesSz cx="6669088" cy="99282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2440F2-5E09-4168-BF37-9C329319A760}" type="doc">
      <dgm:prSet loTypeId="urn:microsoft.com/office/officeart/2005/8/layout/cycle2" loCatId="cycle" qsTypeId="urn:microsoft.com/office/officeart/2005/8/quickstyle/3d7" qsCatId="3D" csTypeId="urn:microsoft.com/office/officeart/2005/8/colors/accent1_2" csCatId="accent1" phldr="1"/>
      <dgm:spPr/>
    </dgm:pt>
    <dgm:pt modelId="{74F40A94-C3B1-46DD-863D-0DCD7A224AC9}">
      <dgm:prSet phldrT="[Text]" custT="1"/>
      <dgm:spPr/>
      <dgm:t>
        <a:bodyPr/>
        <a:lstStyle/>
        <a:p>
          <a:r>
            <a:rPr lang="en-US" sz="1200" b="1" dirty="0" smtClean="0"/>
            <a:t>Obtain user knowledge </a:t>
          </a:r>
          <a:endParaRPr lang="en-US" sz="1200" b="1" dirty="0"/>
        </a:p>
      </dgm:t>
    </dgm:pt>
    <dgm:pt modelId="{C9A8873C-78ED-4078-9E8D-EBED15D5B372}" type="parTrans" cxnId="{F9782B40-040E-4D2B-822C-75B793D75394}">
      <dgm:prSet/>
      <dgm:spPr/>
      <dgm:t>
        <a:bodyPr/>
        <a:lstStyle/>
        <a:p>
          <a:endParaRPr lang="en-US"/>
        </a:p>
      </dgm:t>
    </dgm:pt>
    <dgm:pt modelId="{D71A4CDC-2C7E-45E0-8891-C71E252A125E}" type="sibTrans" cxnId="{F9782B40-040E-4D2B-822C-75B793D75394}">
      <dgm:prSet/>
      <dgm:spPr/>
      <dgm:t>
        <a:bodyPr/>
        <a:lstStyle/>
        <a:p>
          <a:endParaRPr lang="en-US"/>
        </a:p>
      </dgm:t>
    </dgm:pt>
    <dgm:pt modelId="{971400B1-FB87-40B5-AD8E-6A406C1774D5}">
      <dgm:prSet phldrT="[Text]" custT="1"/>
      <dgm:spPr/>
      <dgm:t>
        <a:bodyPr/>
        <a:lstStyle/>
        <a:p>
          <a:r>
            <a:rPr lang="en-US" sz="1300" b="1" dirty="0" smtClean="0"/>
            <a:t>Model it In flexible way </a:t>
          </a:r>
          <a:endParaRPr lang="en-US" sz="1300" b="1" dirty="0"/>
        </a:p>
      </dgm:t>
    </dgm:pt>
    <dgm:pt modelId="{5D140907-AD98-43A9-96A5-344BDC0B59F6}" type="parTrans" cxnId="{D0E26E71-96BD-4D4F-974D-52D691FE3A31}">
      <dgm:prSet/>
      <dgm:spPr/>
      <dgm:t>
        <a:bodyPr/>
        <a:lstStyle/>
        <a:p>
          <a:endParaRPr lang="en-US"/>
        </a:p>
      </dgm:t>
    </dgm:pt>
    <dgm:pt modelId="{11B9B88E-B746-4087-9818-2D17FE555E62}" type="sibTrans" cxnId="{D0E26E71-96BD-4D4F-974D-52D691FE3A31}">
      <dgm:prSet/>
      <dgm:spPr/>
      <dgm:t>
        <a:bodyPr/>
        <a:lstStyle/>
        <a:p>
          <a:endParaRPr lang="en-US"/>
        </a:p>
      </dgm:t>
    </dgm:pt>
    <dgm:pt modelId="{79F9B083-EEDD-4063-B283-85EB0A496F8B}">
      <dgm:prSet phldrT="[Text]"/>
      <dgm:spPr/>
      <dgm:t>
        <a:bodyPr/>
        <a:lstStyle/>
        <a:p>
          <a:r>
            <a:rPr lang="en-US" b="1" dirty="0" smtClean="0"/>
            <a:t>Analyzing user request</a:t>
          </a:r>
        </a:p>
      </dgm:t>
    </dgm:pt>
    <dgm:pt modelId="{288A458C-F729-457E-9CE2-ED443EB0F1AD}" type="parTrans" cxnId="{0E6E6C91-0EC5-4C81-A23D-0338EDC8ED72}">
      <dgm:prSet/>
      <dgm:spPr/>
      <dgm:t>
        <a:bodyPr/>
        <a:lstStyle/>
        <a:p>
          <a:endParaRPr lang="en-US"/>
        </a:p>
      </dgm:t>
    </dgm:pt>
    <dgm:pt modelId="{FE749813-2CEA-4F3B-89DE-4B564FF2BB23}" type="sibTrans" cxnId="{0E6E6C91-0EC5-4C81-A23D-0338EDC8ED72}">
      <dgm:prSet/>
      <dgm:spPr/>
      <dgm:t>
        <a:bodyPr/>
        <a:lstStyle/>
        <a:p>
          <a:endParaRPr lang="en-US"/>
        </a:p>
      </dgm:t>
    </dgm:pt>
    <dgm:pt modelId="{D12A6F9D-8EA0-4B6F-9F78-F5C0B1D198CD}">
      <dgm:prSet phldrT="[Text]" custT="1"/>
      <dgm:spPr/>
      <dgm:t>
        <a:bodyPr/>
        <a:lstStyle/>
        <a:p>
          <a:r>
            <a:rPr lang="en-US" sz="1800" b="1" dirty="0" smtClean="0"/>
            <a:t>respond</a:t>
          </a:r>
        </a:p>
      </dgm:t>
    </dgm:pt>
    <dgm:pt modelId="{D363EA0E-FB9F-4C70-AF34-901AC11CE5C6}" type="parTrans" cxnId="{A6611EA7-9ADF-4F06-BF47-FBE3FA7A17AA}">
      <dgm:prSet/>
      <dgm:spPr/>
      <dgm:t>
        <a:bodyPr/>
        <a:lstStyle/>
        <a:p>
          <a:endParaRPr lang="en-US"/>
        </a:p>
      </dgm:t>
    </dgm:pt>
    <dgm:pt modelId="{ED7FE7F2-A864-4CAE-970F-FCA31CEA3893}" type="sibTrans" cxnId="{A6611EA7-9ADF-4F06-BF47-FBE3FA7A17AA}">
      <dgm:prSet/>
      <dgm:spPr/>
      <dgm:t>
        <a:bodyPr/>
        <a:lstStyle/>
        <a:p>
          <a:endParaRPr lang="en-US"/>
        </a:p>
      </dgm:t>
    </dgm:pt>
    <dgm:pt modelId="{2E89F0D0-9352-41B3-9F99-71CDF7853DAA}">
      <dgm:prSet phldrT="[Text]" custT="1"/>
      <dgm:spPr/>
      <dgm:t>
        <a:bodyPr/>
        <a:lstStyle/>
        <a:p>
          <a:r>
            <a:rPr lang="en-US" sz="1200" b="1" dirty="0" smtClean="0"/>
            <a:t>user observation</a:t>
          </a:r>
        </a:p>
      </dgm:t>
    </dgm:pt>
    <dgm:pt modelId="{C953BF20-6D62-458B-AF15-3A6BDB34243F}" type="sibTrans" cxnId="{FE0750E3-FEEE-4112-B9B6-DE91BBCAABFB}">
      <dgm:prSet/>
      <dgm:spPr/>
      <dgm:t>
        <a:bodyPr/>
        <a:lstStyle/>
        <a:p>
          <a:endParaRPr lang="en-US"/>
        </a:p>
      </dgm:t>
    </dgm:pt>
    <dgm:pt modelId="{67315D78-D25E-429D-85B1-B24BFADDADCF}" type="parTrans" cxnId="{FE0750E3-FEEE-4112-B9B6-DE91BBCAABFB}">
      <dgm:prSet/>
      <dgm:spPr/>
      <dgm:t>
        <a:bodyPr/>
        <a:lstStyle/>
        <a:p>
          <a:endParaRPr lang="en-US"/>
        </a:p>
      </dgm:t>
    </dgm:pt>
    <dgm:pt modelId="{5C57FBA6-0B54-48AF-9FF4-B9C19B716485}" type="pres">
      <dgm:prSet presAssocID="{4B2440F2-5E09-4168-BF37-9C329319A760}" presName="cycle" presStyleCnt="0">
        <dgm:presLayoutVars>
          <dgm:dir/>
          <dgm:resizeHandles val="exact"/>
        </dgm:presLayoutVars>
      </dgm:prSet>
      <dgm:spPr/>
    </dgm:pt>
    <dgm:pt modelId="{0A96C3D7-2A03-4B53-8CF5-94A15B965962}" type="pres">
      <dgm:prSet presAssocID="{74F40A94-C3B1-46DD-863D-0DCD7A224AC9}" presName="node" presStyleLbl="node1" presStyleIdx="0" presStyleCnt="5">
        <dgm:presLayoutVars>
          <dgm:bulletEnabled val="1"/>
        </dgm:presLayoutVars>
      </dgm:prSet>
      <dgm:spPr/>
    </dgm:pt>
    <dgm:pt modelId="{F0A54AA5-CF2C-4CB2-AF53-A23DA58E5E5D}" type="pres">
      <dgm:prSet presAssocID="{D71A4CDC-2C7E-45E0-8891-C71E252A125E}" presName="sibTrans" presStyleLbl="sibTrans2D1" presStyleIdx="0" presStyleCnt="5"/>
      <dgm:spPr/>
    </dgm:pt>
    <dgm:pt modelId="{89C8FA7A-AEC8-482A-92EB-61450547870B}" type="pres">
      <dgm:prSet presAssocID="{D71A4CDC-2C7E-45E0-8891-C71E252A125E}" presName="connectorText" presStyleLbl="sibTrans2D1" presStyleIdx="0" presStyleCnt="5"/>
      <dgm:spPr/>
    </dgm:pt>
    <dgm:pt modelId="{B47D179B-6CDA-485B-AAFA-159A8A95E087}" type="pres">
      <dgm:prSet presAssocID="{971400B1-FB87-40B5-AD8E-6A406C1774D5}" presName="node" presStyleLbl="node1" presStyleIdx="1" presStyleCnt="5">
        <dgm:presLayoutVars>
          <dgm:bulletEnabled val="1"/>
        </dgm:presLayoutVars>
      </dgm:prSet>
      <dgm:spPr/>
    </dgm:pt>
    <dgm:pt modelId="{39197A78-DA2E-4CED-B770-76C4113BA2DD}" type="pres">
      <dgm:prSet presAssocID="{11B9B88E-B746-4087-9818-2D17FE555E62}" presName="sibTrans" presStyleLbl="sibTrans2D1" presStyleIdx="1" presStyleCnt="5"/>
      <dgm:spPr/>
    </dgm:pt>
    <dgm:pt modelId="{A8AAA910-D237-4B01-9110-646D305D5684}" type="pres">
      <dgm:prSet presAssocID="{11B9B88E-B746-4087-9818-2D17FE555E62}" presName="connectorText" presStyleLbl="sibTrans2D1" presStyleIdx="1" presStyleCnt="5"/>
      <dgm:spPr/>
    </dgm:pt>
    <dgm:pt modelId="{4476B5CC-5AA3-4C4C-9ACB-62652CF2D0CE}" type="pres">
      <dgm:prSet presAssocID="{2E89F0D0-9352-41B3-9F99-71CDF7853DA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B3F59F-1D05-4089-AA37-DEA7411C6466}" type="pres">
      <dgm:prSet presAssocID="{C953BF20-6D62-458B-AF15-3A6BDB34243F}" presName="sibTrans" presStyleLbl="sibTrans2D1" presStyleIdx="2" presStyleCnt="5"/>
      <dgm:spPr/>
    </dgm:pt>
    <dgm:pt modelId="{8F234FFF-D4FA-4C28-B609-A10385D2E6EA}" type="pres">
      <dgm:prSet presAssocID="{C953BF20-6D62-458B-AF15-3A6BDB34243F}" presName="connectorText" presStyleLbl="sibTrans2D1" presStyleIdx="2" presStyleCnt="5"/>
      <dgm:spPr/>
    </dgm:pt>
    <dgm:pt modelId="{B19C42C1-63F2-4AF3-9BAA-91E36EBC811E}" type="pres">
      <dgm:prSet presAssocID="{79F9B083-EEDD-4063-B283-85EB0A496F8B}" presName="node" presStyleLbl="node1" presStyleIdx="3" presStyleCnt="5">
        <dgm:presLayoutVars>
          <dgm:bulletEnabled val="1"/>
        </dgm:presLayoutVars>
      </dgm:prSet>
      <dgm:spPr/>
    </dgm:pt>
    <dgm:pt modelId="{C3B6B1AB-5F29-45C0-9305-769AF80E8911}" type="pres">
      <dgm:prSet presAssocID="{FE749813-2CEA-4F3B-89DE-4B564FF2BB23}" presName="sibTrans" presStyleLbl="sibTrans2D1" presStyleIdx="3" presStyleCnt="5"/>
      <dgm:spPr/>
    </dgm:pt>
    <dgm:pt modelId="{BEDD8A21-F9BA-4646-B09E-15678E1CE2DD}" type="pres">
      <dgm:prSet presAssocID="{FE749813-2CEA-4F3B-89DE-4B564FF2BB23}" presName="connectorText" presStyleLbl="sibTrans2D1" presStyleIdx="3" presStyleCnt="5"/>
      <dgm:spPr/>
    </dgm:pt>
    <dgm:pt modelId="{ACA07E60-F3B6-40BA-B914-38B63CAD21C7}" type="pres">
      <dgm:prSet presAssocID="{D12A6F9D-8EA0-4B6F-9F78-F5C0B1D198CD}" presName="node" presStyleLbl="node1" presStyleIdx="4" presStyleCnt="5">
        <dgm:presLayoutVars>
          <dgm:bulletEnabled val="1"/>
        </dgm:presLayoutVars>
      </dgm:prSet>
      <dgm:spPr/>
    </dgm:pt>
    <dgm:pt modelId="{822EF62F-4395-48C8-8BD6-68A620B9D38B}" type="pres">
      <dgm:prSet presAssocID="{ED7FE7F2-A864-4CAE-970F-FCA31CEA3893}" presName="sibTrans" presStyleLbl="sibTrans2D1" presStyleIdx="4" presStyleCnt="5"/>
      <dgm:spPr/>
    </dgm:pt>
    <dgm:pt modelId="{47C7DFF5-C475-43C4-9126-B2E710A6BD55}" type="pres">
      <dgm:prSet presAssocID="{ED7FE7F2-A864-4CAE-970F-FCA31CEA3893}" presName="connectorText" presStyleLbl="sibTrans2D1" presStyleIdx="4" presStyleCnt="5"/>
      <dgm:spPr/>
    </dgm:pt>
  </dgm:ptLst>
  <dgm:cxnLst>
    <dgm:cxn modelId="{C8F2ACCA-10CA-434C-8DB9-4A4C5A12B421}" type="presOf" srcId="{74F40A94-C3B1-46DD-863D-0DCD7A224AC9}" destId="{0A96C3D7-2A03-4B53-8CF5-94A15B965962}" srcOrd="0" destOrd="0" presId="urn:microsoft.com/office/officeart/2005/8/layout/cycle2"/>
    <dgm:cxn modelId="{FE0750E3-FEEE-4112-B9B6-DE91BBCAABFB}" srcId="{4B2440F2-5E09-4168-BF37-9C329319A760}" destId="{2E89F0D0-9352-41B3-9F99-71CDF7853DAA}" srcOrd="2" destOrd="0" parTransId="{67315D78-D25E-429D-85B1-B24BFADDADCF}" sibTransId="{C953BF20-6D62-458B-AF15-3A6BDB34243F}"/>
    <dgm:cxn modelId="{37EF96B1-C2A2-4DB4-A972-299587FAD1ED}" type="presOf" srcId="{11B9B88E-B746-4087-9818-2D17FE555E62}" destId="{A8AAA910-D237-4B01-9110-646D305D5684}" srcOrd="1" destOrd="0" presId="urn:microsoft.com/office/officeart/2005/8/layout/cycle2"/>
    <dgm:cxn modelId="{02ACA000-A0E4-4EB8-A838-466414BFA82F}" type="presOf" srcId="{D71A4CDC-2C7E-45E0-8891-C71E252A125E}" destId="{F0A54AA5-CF2C-4CB2-AF53-A23DA58E5E5D}" srcOrd="0" destOrd="0" presId="urn:microsoft.com/office/officeart/2005/8/layout/cycle2"/>
    <dgm:cxn modelId="{90404586-318B-4CA1-B277-DECFEE7F6127}" type="presOf" srcId="{D71A4CDC-2C7E-45E0-8891-C71E252A125E}" destId="{89C8FA7A-AEC8-482A-92EB-61450547870B}" srcOrd="1" destOrd="0" presId="urn:microsoft.com/office/officeart/2005/8/layout/cycle2"/>
    <dgm:cxn modelId="{F3A504D4-4F7E-467F-8181-9AF044AAE0BB}" type="presOf" srcId="{79F9B083-EEDD-4063-B283-85EB0A496F8B}" destId="{B19C42C1-63F2-4AF3-9BAA-91E36EBC811E}" srcOrd="0" destOrd="0" presId="urn:microsoft.com/office/officeart/2005/8/layout/cycle2"/>
    <dgm:cxn modelId="{968CB467-7D89-498E-934F-DF03CCB03BFA}" type="presOf" srcId="{C953BF20-6D62-458B-AF15-3A6BDB34243F}" destId="{8F234FFF-D4FA-4C28-B609-A10385D2E6EA}" srcOrd="1" destOrd="0" presId="urn:microsoft.com/office/officeart/2005/8/layout/cycle2"/>
    <dgm:cxn modelId="{4228EBC7-9F6F-428A-9A68-608108AEBD51}" type="presOf" srcId="{ED7FE7F2-A864-4CAE-970F-FCA31CEA3893}" destId="{822EF62F-4395-48C8-8BD6-68A620B9D38B}" srcOrd="0" destOrd="0" presId="urn:microsoft.com/office/officeart/2005/8/layout/cycle2"/>
    <dgm:cxn modelId="{1A34ABEF-778B-4CAC-9E56-1A9B3660C39F}" type="presOf" srcId="{2E89F0D0-9352-41B3-9F99-71CDF7853DAA}" destId="{4476B5CC-5AA3-4C4C-9ACB-62652CF2D0CE}" srcOrd="0" destOrd="0" presId="urn:microsoft.com/office/officeart/2005/8/layout/cycle2"/>
    <dgm:cxn modelId="{649ECA77-F146-42F3-B085-2FFF492BB5FA}" type="presOf" srcId="{FE749813-2CEA-4F3B-89DE-4B564FF2BB23}" destId="{C3B6B1AB-5F29-45C0-9305-769AF80E8911}" srcOrd="0" destOrd="0" presId="urn:microsoft.com/office/officeart/2005/8/layout/cycle2"/>
    <dgm:cxn modelId="{52DEE15B-2F59-42D4-B459-BB7A379F3CCC}" type="presOf" srcId="{ED7FE7F2-A864-4CAE-970F-FCA31CEA3893}" destId="{47C7DFF5-C475-43C4-9126-B2E710A6BD55}" srcOrd="1" destOrd="0" presId="urn:microsoft.com/office/officeart/2005/8/layout/cycle2"/>
    <dgm:cxn modelId="{0E6E6C91-0EC5-4C81-A23D-0338EDC8ED72}" srcId="{4B2440F2-5E09-4168-BF37-9C329319A760}" destId="{79F9B083-EEDD-4063-B283-85EB0A496F8B}" srcOrd="3" destOrd="0" parTransId="{288A458C-F729-457E-9CE2-ED443EB0F1AD}" sibTransId="{FE749813-2CEA-4F3B-89DE-4B564FF2BB23}"/>
    <dgm:cxn modelId="{A6611EA7-9ADF-4F06-BF47-FBE3FA7A17AA}" srcId="{4B2440F2-5E09-4168-BF37-9C329319A760}" destId="{D12A6F9D-8EA0-4B6F-9F78-F5C0B1D198CD}" srcOrd="4" destOrd="0" parTransId="{D363EA0E-FB9F-4C70-AF34-901AC11CE5C6}" sibTransId="{ED7FE7F2-A864-4CAE-970F-FCA31CEA3893}"/>
    <dgm:cxn modelId="{159070A7-129A-47F4-9C42-A3864B210F26}" type="presOf" srcId="{C953BF20-6D62-458B-AF15-3A6BDB34243F}" destId="{9CB3F59F-1D05-4089-AA37-DEA7411C6466}" srcOrd="0" destOrd="0" presId="urn:microsoft.com/office/officeart/2005/8/layout/cycle2"/>
    <dgm:cxn modelId="{530AF840-25F8-444C-AF31-B4E1FCBE719C}" type="presOf" srcId="{D12A6F9D-8EA0-4B6F-9F78-F5C0B1D198CD}" destId="{ACA07E60-F3B6-40BA-B914-38B63CAD21C7}" srcOrd="0" destOrd="0" presId="urn:microsoft.com/office/officeart/2005/8/layout/cycle2"/>
    <dgm:cxn modelId="{F9782B40-040E-4D2B-822C-75B793D75394}" srcId="{4B2440F2-5E09-4168-BF37-9C329319A760}" destId="{74F40A94-C3B1-46DD-863D-0DCD7A224AC9}" srcOrd="0" destOrd="0" parTransId="{C9A8873C-78ED-4078-9E8D-EBED15D5B372}" sibTransId="{D71A4CDC-2C7E-45E0-8891-C71E252A125E}"/>
    <dgm:cxn modelId="{A7CF6466-BA75-47D3-9616-28ED69CDCE46}" type="presOf" srcId="{971400B1-FB87-40B5-AD8E-6A406C1774D5}" destId="{B47D179B-6CDA-485B-AAFA-159A8A95E087}" srcOrd="0" destOrd="0" presId="urn:microsoft.com/office/officeart/2005/8/layout/cycle2"/>
    <dgm:cxn modelId="{5D96DDA0-4491-44D1-B96A-C6AD80E83FCC}" type="presOf" srcId="{4B2440F2-5E09-4168-BF37-9C329319A760}" destId="{5C57FBA6-0B54-48AF-9FF4-B9C19B716485}" srcOrd="0" destOrd="0" presId="urn:microsoft.com/office/officeart/2005/8/layout/cycle2"/>
    <dgm:cxn modelId="{6ABE959E-1578-42D3-80AA-87BA59FE7AC2}" type="presOf" srcId="{11B9B88E-B746-4087-9818-2D17FE555E62}" destId="{39197A78-DA2E-4CED-B770-76C4113BA2DD}" srcOrd="0" destOrd="0" presId="urn:microsoft.com/office/officeart/2005/8/layout/cycle2"/>
    <dgm:cxn modelId="{4987BA9E-1423-4D56-A81E-95A601F989EC}" type="presOf" srcId="{FE749813-2CEA-4F3B-89DE-4B564FF2BB23}" destId="{BEDD8A21-F9BA-4646-B09E-15678E1CE2DD}" srcOrd="1" destOrd="0" presId="urn:microsoft.com/office/officeart/2005/8/layout/cycle2"/>
    <dgm:cxn modelId="{D0E26E71-96BD-4D4F-974D-52D691FE3A31}" srcId="{4B2440F2-5E09-4168-BF37-9C329319A760}" destId="{971400B1-FB87-40B5-AD8E-6A406C1774D5}" srcOrd="1" destOrd="0" parTransId="{5D140907-AD98-43A9-96A5-344BDC0B59F6}" sibTransId="{11B9B88E-B746-4087-9818-2D17FE555E62}"/>
    <dgm:cxn modelId="{1414312B-C644-42C8-A9AB-14692EF85DC0}" type="presParOf" srcId="{5C57FBA6-0B54-48AF-9FF4-B9C19B716485}" destId="{0A96C3D7-2A03-4B53-8CF5-94A15B965962}" srcOrd="0" destOrd="0" presId="urn:microsoft.com/office/officeart/2005/8/layout/cycle2"/>
    <dgm:cxn modelId="{D1831D0F-9F88-4818-B3E5-20C8B2A63B87}" type="presParOf" srcId="{5C57FBA6-0B54-48AF-9FF4-B9C19B716485}" destId="{F0A54AA5-CF2C-4CB2-AF53-A23DA58E5E5D}" srcOrd="1" destOrd="0" presId="urn:microsoft.com/office/officeart/2005/8/layout/cycle2"/>
    <dgm:cxn modelId="{0557D1E8-999A-4323-A7D6-4DDF43746283}" type="presParOf" srcId="{F0A54AA5-CF2C-4CB2-AF53-A23DA58E5E5D}" destId="{89C8FA7A-AEC8-482A-92EB-61450547870B}" srcOrd="0" destOrd="0" presId="urn:microsoft.com/office/officeart/2005/8/layout/cycle2"/>
    <dgm:cxn modelId="{2FF8E7D3-51DE-49B6-A5CE-F6329E19C989}" type="presParOf" srcId="{5C57FBA6-0B54-48AF-9FF4-B9C19B716485}" destId="{B47D179B-6CDA-485B-AAFA-159A8A95E087}" srcOrd="2" destOrd="0" presId="urn:microsoft.com/office/officeart/2005/8/layout/cycle2"/>
    <dgm:cxn modelId="{70E03F07-2588-425E-A6AD-A29F1D13573B}" type="presParOf" srcId="{5C57FBA6-0B54-48AF-9FF4-B9C19B716485}" destId="{39197A78-DA2E-4CED-B770-76C4113BA2DD}" srcOrd="3" destOrd="0" presId="urn:microsoft.com/office/officeart/2005/8/layout/cycle2"/>
    <dgm:cxn modelId="{DCA4B706-48BF-4CED-8301-AE2452AEDB66}" type="presParOf" srcId="{39197A78-DA2E-4CED-B770-76C4113BA2DD}" destId="{A8AAA910-D237-4B01-9110-646D305D5684}" srcOrd="0" destOrd="0" presId="urn:microsoft.com/office/officeart/2005/8/layout/cycle2"/>
    <dgm:cxn modelId="{A04BDA17-6FF1-4791-97CD-FAC6366CC7DF}" type="presParOf" srcId="{5C57FBA6-0B54-48AF-9FF4-B9C19B716485}" destId="{4476B5CC-5AA3-4C4C-9ACB-62652CF2D0CE}" srcOrd="4" destOrd="0" presId="urn:microsoft.com/office/officeart/2005/8/layout/cycle2"/>
    <dgm:cxn modelId="{66800A6B-C05D-4E9E-8569-F3359B019454}" type="presParOf" srcId="{5C57FBA6-0B54-48AF-9FF4-B9C19B716485}" destId="{9CB3F59F-1D05-4089-AA37-DEA7411C6466}" srcOrd="5" destOrd="0" presId="urn:microsoft.com/office/officeart/2005/8/layout/cycle2"/>
    <dgm:cxn modelId="{0A6AB03F-6A22-4C82-9AF7-0A0E62DE8474}" type="presParOf" srcId="{9CB3F59F-1D05-4089-AA37-DEA7411C6466}" destId="{8F234FFF-D4FA-4C28-B609-A10385D2E6EA}" srcOrd="0" destOrd="0" presId="urn:microsoft.com/office/officeart/2005/8/layout/cycle2"/>
    <dgm:cxn modelId="{1604F642-BF45-418E-B65A-133E04F0D0A5}" type="presParOf" srcId="{5C57FBA6-0B54-48AF-9FF4-B9C19B716485}" destId="{B19C42C1-63F2-4AF3-9BAA-91E36EBC811E}" srcOrd="6" destOrd="0" presId="urn:microsoft.com/office/officeart/2005/8/layout/cycle2"/>
    <dgm:cxn modelId="{E274A389-C7D9-44EF-BBBB-69A83FC661D5}" type="presParOf" srcId="{5C57FBA6-0B54-48AF-9FF4-B9C19B716485}" destId="{C3B6B1AB-5F29-45C0-9305-769AF80E8911}" srcOrd="7" destOrd="0" presId="urn:microsoft.com/office/officeart/2005/8/layout/cycle2"/>
    <dgm:cxn modelId="{4B940089-8BF0-4836-A68A-005C04029B95}" type="presParOf" srcId="{C3B6B1AB-5F29-45C0-9305-769AF80E8911}" destId="{BEDD8A21-F9BA-4646-B09E-15678E1CE2DD}" srcOrd="0" destOrd="0" presId="urn:microsoft.com/office/officeart/2005/8/layout/cycle2"/>
    <dgm:cxn modelId="{36D4FED7-841C-4357-BE04-5946F0A7F091}" type="presParOf" srcId="{5C57FBA6-0B54-48AF-9FF4-B9C19B716485}" destId="{ACA07E60-F3B6-40BA-B914-38B63CAD21C7}" srcOrd="8" destOrd="0" presId="urn:microsoft.com/office/officeart/2005/8/layout/cycle2"/>
    <dgm:cxn modelId="{050F51F5-FA1C-4299-8425-FA6F2F4AE00D}" type="presParOf" srcId="{5C57FBA6-0B54-48AF-9FF4-B9C19B716485}" destId="{822EF62F-4395-48C8-8BD6-68A620B9D38B}" srcOrd="9" destOrd="0" presId="urn:microsoft.com/office/officeart/2005/8/layout/cycle2"/>
    <dgm:cxn modelId="{4D6A18B3-9B76-4180-9231-9384810B8C8C}" type="presParOf" srcId="{822EF62F-4395-48C8-8BD6-68A620B9D38B}" destId="{47C7DFF5-C475-43C4-9126-B2E710A6BD5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96C3D7-2A03-4B53-8CF5-94A15B965962}">
      <dsp:nvSpPr>
        <dsp:cNvPr id="0" name=""/>
        <dsp:cNvSpPr/>
      </dsp:nvSpPr>
      <dsp:spPr>
        <a:xfrm>
          <a:off x="3634435" y="241"/>
          <a:ext cx="1228073" cy="12280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Obtain user knowledge </a:t>
          </a:r>
          <a:endParaRPr lang="en-US" sz="1200" b="1" kern="1200" dirty="0"/>
        </a:p>
      </dsp:txBody>
      <dsp:txXfrm>
        <a:off x="3634435" y="241"/>
        <a:ext cx="1228073" cy="1228073"/>
      </dsp:txXfrm>
    </dsp:sp>
    <dsp:sp modelId="{F0A54AA5-CF2C-4CB2-AF53-A23DA58E5E5D}">
      <dsp:nvSpPr>
        <dsp:cNvPr id="0" name=""/>
        <dsp:cNvSpPr/>
      </dsp:nvSpPr>
      <dsp:spPr>
        <a:xfrm rot="2160000">
          <a:off x="4823510" y="943144"/>
          <a:ext cx="325689" cy="414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2160000">
        <a:off x="4823510" y="943144"/>
        <a:ext cx="325689" cy="414474"/>
      </dsp:txXfrm>
    </dsp:sp>
    <dsp:sp modelId="{B47D179B-6CDA-485B-AAFA-159A8A95E087}">
      <dsp:nvSpPr>
        <dsp:cNvPr id="0" name=""/>
        <dsp:cNvSpPr/>
      </dsp:nvSpPr>
      <dsp:spPr>
        <a:xfrm>
          <a:off x="5125116" y="1083284"/>
          <a:ext cx="1228073" cy="12280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Model it In flexible way </a:t>
          </a:r>
          <a:endParaRPr lang="en-US" sz="1300" b="1" kern="1200" dirty="0"/>
        </a:p>
      </dsp:txBody>
      <dsp:txXfrm>
        <a:off x="5125116" y="1083284"/>
        <a:ext cx="1228073" cy="1228073"/>
      </dsp:txXfrm>
    </dsp:sp>
    <dsp:sp modelId="{39197A78-DA2E-4CED-B770-76C4113BA2DD}">
      <dsp:nvSpPr>
        <dsp:cNvPr id="0" name=""/>
        <dsp:cNvSpPr/>
      </dsp:nvSpPr>
      <dsp:spPr>
        <a:xfrm rot="6480000">
          <a:off x="5294461" y="2357517"/>
          <a:ext cx="325689" cy="414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6480000">
        <a:off x="5294461" y="2357517"/>
        <a:ext cx="325689" cy="414474"/>
      </dsp:txXfrm>
    </dsp:sp>
    <dsp:sp modelId="{4476B5CC-5AA3-4C4C-9ACB-62652CF2D0CE}">
      <dsp:nvSpPr>
        <dsp:cNvPr id="0" name=""/>
        <dsp:cNvSpPr/>
      </dsp:nvSpPr>
      <dsp:spPr>
        <a:xfrm>
          <a:off x="4555726" y="2835684"/>
          <a:ext cx="1228073" cy="12280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user observation</a:t>
          </a:r>
        </a:p>
      </dsp:txBody>
      <dsp:txXfrm>
        <a:off x="4555726" y="2835684"/>
        <a:ext cx="1228073" cy="1228073"/>
      </dsp:txXfrm>
    </dsp:sp>
    <dsp:sp modelId="{9CB3F59F-1D05-4089-AA37-DEA7411C6466}">
      <dsp:nvSpPr>
        <dsp:cNvPr id="0" name=""/>
        <dsp:cNvSpPr/>
      </dsp:nvSpPr>
      <dsp:spPr>
        <a:xfrm rot="10800000">
          <a:off x="4094844" y="3242484"/>
          <a:ext cx="325689" cy="414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4094844" y="3242484"/>
        <a:ext cx="325689" cy="414474"/>
      </dsp:txXfrm>
    </dsp:sp>
    <dsp:sp modelId="{B19C42C1-63F2-4AF3-9BAA-91E36EBC811E}">
      <dsp:nvSpPr>
        <dsp:cNvPr id="0" name=""/>
        <dsp:cNvSpPr/>
      </dsp:nvSpPr>
      <dsp:spPr>
        <a:xfrm>
          <a:off x="2713143" y="2835684"/>
          <a:ext cx="1228073" cy="12280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Analyzing user request</a:t>
          </a:r>
        </a:p>
      </dsp:txBody>
      <dsp:txXfrm>
        <a:off x="2713143" y="2835684"/>
        <a:ext cx="1228073" cy="1228073"/>
      </dsp:txXfrm>
    </dsp:sp>
    <dsp:sp modelId="{C3B6B1AB-5F29-45C0-9305-769AF80E8911}">
      <dsp:nvSpPr>
        <dsp:cNvPr id="0" name=""/>
        <dsp:cNvSpPr/>
      </dsp:nvSpPr>
      <dsp:spPr>
        <a:xfrm rot="15120000">
          <a:off x="2882489" y="2375050"/>
          <a:ext cx="325689" cy="414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5120000">
        <a:off x="2882489" y="2375050"/>
        <a:ext cx="325689" cy="414474"/>
      </dsp:txXfrm>
    </dsp:sp>
    <dsp:sp modelId="{ACA07E60-F3B6-40BA-B914-38B63CAD21C7}">
      <dsp:nvSpPr>
        <dsp:cNvPr id="0" name=""/>
        <dsp:cNvSpPr/>
      </dsp:nvSpPr>
      <dsp:spPr>
        <a:xfrm>
          <a:off x="2143753" y="1083284"/>
          <a:ext cx="1228073" cy="12280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respond</a:t>
          </a:r>
        </a:p>
      </dsp:txBody>
      <dsp:txXfrm>
        <a:off x="2143753" y="1083284"/>
        <a:ext cx="1228073" cy="1228073"/>
      </dsp:txXfrm>
    </dsp:sp>
    <dsp:sp modelId="{822EF62F-4395-48C8-8BD6-68A620B9D38B}">
      <dsp:nvSpPr>
        <dsp:cNvPr id="0" name=""/>
        <dsp:cNvSpPr/>
      </dsp:nvSpPr>
      <dsp:spPr>
        <a:xfrm rot="19440000">
          <a:off x="3332829" y="953980"/>
          <a:ext cx="325689" cy="414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9440000">
        <a:off x="3332829" y="953980"/>
        <a:ext cx="325689" cy="414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0A4F4-C438-410A-B31A-754FB9FEB85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CE796-258B-4E32-B6D2-2474AAD1E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484784"/>
            <a:ext cx="9144000" cy="491601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r" rtl="1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r" rtl="1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140968"/>
            <a:ext cx="8151440" cy="1888232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User modeling</a:t>
            </a:r>
            <a:br>
              <a:rPr lang="en-US" b="0" dirty="0" smtClean="0"/>
            </a:br>
            <a:r>
              <a:rPr lang="en-US" dirty="0" smtClean="0"/>
              <a:t>Changing</a:t>
            </a:r>
            <a:r>
              <a:rPr lang="en-US" b="0" dirty="0" smtClean="0"/>
              <a:t> </a:t>
            </a:r>
            <a:r>
              <a:rPr lang="en-US" dirty="0" smtClean="0"/>
              <a:t>machine decision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> 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5143512"/>
            <a:ext cx="8077200" cy="1499616"/>
          </a:xfrm>
        </p:spPr>
        <p:txBody>
          <a:bodyPr anchor="t" anchorCtr="0"/>
          <a:lstStyle/>
          <a:p>
            <a:r>
              <a:rPr lang="en-US" dirty="0" smtClean="0"/>
              <a:t>Present by Oz </a:t>
            </a:r>
            <a:r>
              <a:rPr lang="en-US" dirty="0" err="1" smtClean="0"/>
              <a:t>Shapira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Adaption - </a:t>
            </a:r>
            <a:r>
              <a:rPr lang="en-US" dirty="0" smtClean="0"/>
              <a:t>User </a:t>
            </a:r>
            <a:r>
              <a:rPr lang="en-US" dirty="0" smtClean="0"/>
              <a:t>plans &amp; actions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successfully adaption software need the ability to predict user action and plans </a:t>
            </a:r>
          </a:p>
          <a:p>
            <a:r>
              <a:rPr lang="en-US" dirty="0" smtClean="0"/>
              <a:t>While the basic algorithm is fairly simple and straightforward, serious </a:t>
            </a:r>
            <a:r>
              <a:rPr lang="en-US" dirty="0" smtClean="0"/>
              <a:t>combinatorial problems </a:t>
            </a:r>
            <a:r>
              <a:rPr lang="en-US" dirty="0" smtClean="0"/>
              <a:t>arise when it is practically employed, due to the following </a:t>
            </a:r>
            <a:r>
              <a:rPr lang="en-US" dirty="0" smtClean="0"/>
              <a:t>reasons:</a:t>
            </a:r>
          </a:p>
          <a:p>
            <a:pPr lvl="1"/>
            <a:r>
              <a:rPr lang="en-US" dirty="0" smtClean="0"/>
              <a:t>it is often unclear when the user commences a new </a:t>
            </a:r>
            <a:r>
              <a:rPr lang="en-US" dirty="0" smtClean="0"/>
              <a:t>plan.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actions and short action sequences may often be part of more than one </a:t>
            </a:r>
            <a:r>
              <a:rPr lang="en-US" dirty="0" smtClean="0"/>
              <a:t>plan.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7504" y="6237312"/>
            <a:ext cx="8712968" cy="360040"/>
          </a:xfrm>
          <a:prstGeom prst="rect">
            <a:avLst/>
          </a:prstGeom>
          <a:solidFill>
            <a:schemeClr val="accent1">
              <a:lumMod val="20000"/>
              <a:lumOff val="8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From  :</a:t>
            </a:r>
            <a:r>
              <a:rPr lang="en-US" b="1" dirty="0" smtClean="0">
                <a:solidFill>
                  <a:schemeClr val="tx1"/>
                </a:solidFill>
              </a:rPr>
              <a:t>User </a:t>
            </a:r>
            <a:r>
              <a:rPr lang="en-US" b="1" dirty="0" err="1" smtClean="0">
                <a:solidFill>
                  <a:schemeClr val="tx1"/>
                </a:solidFill>
              </a:rPr>
              <a:t>Modeling:Recent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Work, Prospects and </a:t>
            </a:r>
            <a:r>
              <a:rPr lang="en-US" b="1" dirty="0" smtClean="0">
                <a:solidFill>
                  <a:schemeClr val="tx1"/>
                </a:solidFill>
              </a:rPr>
              <a:t>Hazards by </a:t>
            </a:r>
            <a:r>
              <a:rPr lang="en-US" b="1" dirty="0" err="1" smtClean="0">
                <a:solidFill>
                  <a:schemeClr val="tx1"/>
                </a:solidFill>
              </a:rPr>
              <a:t>alfred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Kobsa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Adaption - User plans &amp; actions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users may interrupt or suspend the execution of their current plans (for </a:t>
            </a:r>
            <a:r>
              <a:rPr lang="en-US" dirty="0" smtClean="0"/>
              <a:t>various reasons</a:t>
            </a:r>
            <a:r>
              <a:rPr lang="en-US" dirty="0" smtClean="0"/>
              <a:t>, such as when issuing the ‘date’ command or when replying to an </a:t>
            </a:r>
            <a:r>
              <a:rPr lang="en-US" dirty="0" smtClean="0"/>
              <a:t>email message </a:t>
            </a:r>
            <a:r>
              <a:rPr lang="en-US" dirty="0" smtClean="0"/>
              <a:t>which they just received);</a:t>
            </a:r>
          </a:p>
          <a:p>
            <a:pPr lvl="1"/>
            <a:r>
              <a:rPr lang="en-US" dirty="0" smtClean="0"/>
              <a:t> there is often more than one action sequence for achieving a (sub-)goal (i.e., there can be variations of user plans).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504" y="6237312"/>
            <a:ext cx="8712968" cy="360040"/>
          </a:xfrm>
          <a:prstGeom prst="rect">
            <a:avLst/>
          </a:prstGeom>
          <a:solidFill>
            <a:schemeClr val="accent1">
              <a:lumMod val="20000"/>
              <a:lumOff val="8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From  :</a:t>
            </a:r>
            <a:r>
              <a:rPr lang="en-US" b="1" dirty="0" smtClean="0">
                <a:solidFill>
                  <a:schemeClr val="tx1"/>
                </a:solidFill>
              </a:rPr>
              <a:t>User </a:t>
            </a:r>
            <a:r>
              <a:rPr lang="en-US" b="1" dirty="0" err="1" smtClean="0">
                <a:solidFill>
                  <a:schemeClr val="tx1"/>
                </a:solidFill>
              </a:rPr>
              <a:t>Modeling:Recent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Work, Prospects and </a:t>
            </a:r>
            <a:r>
              <a:rPr lang="en-US" b="1" dirty="0" smtClean="0">
                <a:solidFill>
                  <a:schemeClr val="tx1"/>
                </a:solidFill>
              </a:rPr>
              <a:t>Hazards by </a:t>
            </a:r>
            <a:r>
              <a:rPr lang="en-US" b="1" dirty="0" err="1" smtClean="0">
                <a:solidFill>
                  <a:schemeClr val="tx1"/>
                </a:solidFill>
              </a:rPr>
              <a:t>alfred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Kobsa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User Recognition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Two kinds of techniques are mainly employed for the recognition of users’ </a:t>
            </a:r>
            <a:r>
              <a:rPr lang="en-US" dirty="0" smtClean="0"/>
              <a:t>plans.</a:t>
            </a:r>
          </a:p>
          <a:p>
            <a:pPr lvl="1"/>
            <a:r>
              <a:rPr lang="en-US" b="1" i="1" dirty="0" smtClean="0"/>
              <a:t>Plan libraries: </a:t>
            </a:r>
            <a:r>
              <a:rPr lang="en-US" i="1" dirty="0" smtClean="0"/>
              <a:t>In this approach, all possible user plans are already pre-stored in a </a:t>
            </a:r>
            <a:r>
              <a:rPr lang="en-US" i="1" dirty="0" err="1" smtClean="0"/>
              <a:t>socalled</a:t>
            </a:r>
            <a:r>
              <a:rPr lang="en-US" i="1" dirty="0" smtClean="0"/>
              <a:t> </a:t>
            </a:r>
            <a:r>
              <a:rPr lang="en-US" dirty="0" smtClean="0"/>
              <a:t>plan </a:t>
            </a:r>
            <a:r>
              <a:rPr lang="en-US" dirty="0" smtClean="0"/>
              <a:t>library (possibly, these plans contain open variables which have still to </a:t>
            </a:r>
            <a:r>
              <a:rPr lang="en-US" dirty="0" smtClean="0"/>
              <a:t>be instantiated). The observed user action sequence is compared with these pre-stored plans</a:t>
            </a:r>
            <a:r>
              <a:rPr lang="en-US" dirty="0" smtClean="0"/>
              <a:t>, and all plans are selected whose beginnings match the observed user input. </a:t>
            </a:r>
            <a:r>
              <a:rPr lang="en-US" dirty="0" smtClean="0"/>
              <a:t>In this </a:t>
            </a:r>
            <a:r>
              <a:rPr lang="en-US" dirty="0" smtClean="0"/>
              <a:t>approach, it is difficult to take the possibility of plan variations into account. </a:t>
            </a:r>
            <a:r>
              <a:rPr lang="en-US" dirty="0" smtClean="0"/>
              <a:t>All permissible </a:t>
            </a:r>
            <a:r>
              <a:rPr lang="en-US" dirty="0" smtClean="0"/>
              <a:t>deviations from a plan would have to be stored as separate plans.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504" y="6237312"/>
            <a:ext cx="8712968" cy="360040"/>
          </a:xfrm>
          <a:prstGeom prst="rect">
            <a:avLst/>
          </a:prstGeom>
          <a:solidFill>
            <a:schemeClr val="accent1">
              <a:lumMod val="20000"/>
              <a:lumOff val="8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From  :</a:t>
            </a:r>
            <a:r>
              <a:rPr lang="en-US" b="1" dirty="0" smtClean="0">
                <a:solidFill>
                  <a:schemeClr val="tx1"/>
                </a:solidFill>
              </a:rPr>
              <a:t>User </a:t>
            </a:r>
            <a:r>
              <a:rPr lang="en-US" b="1" dirty="0" err="1" smtClean="0">
                <a:solidFill>
                  <a:schemeClr val="tx1"/>
                </a:solidFill>
              </a:rPr>
              <a:t>Modeling:Recent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Work, Prospects and </a:t>
            </a:r>
            <a:r>
              <a:rPr lang="en-US" b="1" dirty="0" smtClean="0">
                <a:solidFill>
                  <a:schemeClr val="tx1"/>
                </a:solidFill>
              </a:rPr>
              <a:t>Hazards by </a:t>
            </a:r>
            <a:r>
              <a:rPr lang="en-US" b="1" dirty="0" err="1" smtClean="0">
                <a:solidFill>
                  <a:schemeClr val="tx1"/>
                </a:solidFill>
              </a:rPr>
              <a:t>alfred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Kobsa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Recognition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i="1" dirty="0" smtClean="0"/>
              <a:t>Plan construction: </a:t>
            </a:r>
            <a:r>
              <a:rPr lang="en-US" i="1" dirty="0" smtClean="0"/>
              <a:t>In this approach, the system possesses a library of all possible </a:t>
            </a:r>
            <a:r>
              <a:rPr lang="en-US" i="1" dirty="0" smtClean="0"/>
              <a:t>user </a:t>
            </a:r>
            <a:r>
              <a:rPr lang="en-US" dirty="0" smtClean="0"/>
              <a:t>actions</a:t>
            </a:r>
            <a:r>
              <a:rPr lang="en-US" dirty="0" smtClean="0"/>
              <a:t>, together with the effects and the preconditions of these actions. The </a:t>
            </a:r>
            <a:r>
              <a:rPr lang="en-US" dirty="0" smtClean="0"/>
              <a:t>observed user </a:t>
            </a:r>
            <a:r>
              <a:rPr lang="en-US" dirty="0" smtClean="0"/>
              <a:t>action sequence is completed by all possible user action sequences which </a:t>
            </a:r>
            <a:r>
              <a:rPr lang="en-US" dirty="0" smtClean="0"/>
              <a:t>fulfill the </a:t>
            </a:r>
            <a:r>
              <a:rPr lang="en-US" dirty="0" smtClean="0"/>
              <a:t>requirement that the effects of preceding actions meet the preconditions </a:t>
            </a:r>
            <a:r>
              <a:rPr lang="en-US" dirty="0" smtClean="0"/>
              <a:t>of subsequent </a:t>
            </a:r>
            <a:r>
              <a:rPr lang="en-US" dirty="0" smtClean="0"/>
              <a:t>actions.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504" y="6237312"/>
            <a:ext cx="8712968" cy="360040"/>
          </a:xfrm>
          <a:prstGeom prst="rect">
            <a:avLst/>
          </a:prstGeom>
          <a:solidFill>
            <a:schemeClr val="accent1">
              <a:lumMod val="20000"/>
              <a:lumOff val="8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From  :</a:t>
            </a:r>
            <a:r>
              <a:rPr lang="en-US" b="1" dirty="0" smtClean="0">
                <a:solidFill>
                  <a:schemeClr val="tx1"/>
                </a:solidFill>
              </a:rPr>
              <a:t>User </a:t>
            </a:r>
            <a:r>
              <a:rPr lang="en-US" b="1" dirty="0" err="1" smtClean="0">
                <a:solidFill>
                  <a:schemeClr val="tx1"/>
                </a:solidFill>
              </a:rPr>
              <a:t>Modeling:Recent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Work, Prospects and </a:t>
            </a:r>
            <a:r>
              <a:rPr lang="en-US" b="1" dirty="0" smtClean="0">
                <a:solidFill>
                  <a:schemeClr val="tx1"/>
                </a:solidFill>
              </a:rPr>
              <a:t>Hazards by </a:t>
            </a:r>
            <a:r>
              <a:rPr lang="en-US" b="1" dirty="0" err="1" smtClean="0">
                <a:solidFill>
                  <a:schemeClr val="tx1"/>
                </a:solidFill>
              </a:rPr>
              <a:t>alfred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Kobsa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Recognition &amp; system </a:t>
            </a:r>
            <a:r>
              <a:rPr lang="en-US" dirty="0" smtClean="0"/>
              <a:t>reaction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understand user plans the system need to recorded user action (creating </a:t>
            </a:r>
            <a:r>
              <a:rPr lang="en-US" dirty="0" smtClean="0"/>
              <a:t>observation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system also need strong and advance algorithm for analyze the observation.</a:t>
            </a:r>
          </a:p>
          <a:p>
            <a:pPr lvl="1"/>
            <a:r>
              <a:rPr lang="en-US" dirty="0" smtClean="0"/>
              <a:t>By using some of Machine learning algorithm , we can predict the pattern of user action and plans.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 &amp; </a:t>
            </a: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Adaptive system are the key for user interaction .</a:t>
            </a:r>
          </a:p>
          <a:p>
            <a:r>
              <a:rPr lang="en-US" dirty="0" smtClean="0"/>
              <a:t>The basic “process” of adaptive system is: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95536" y="2564904"/>
          <a:ext cx="84969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smtClean="0"/>
              <a:t>Modeling: Recent </a:t>
            </a:r>
            <a:r>
              <a:rPr lang="en-US" dirty="0" smtClean="0"/>
              <a:t>Work, Prospects and </a:t>
            </a:r>
            <a:r>
              <a:rPr lang="en-US" dirty="0" smtClean="0"/>
              <a:t>Hazards1 – </a:t>
            </a:r>
            <a:r>
              <a:rPr lang="en-US" sz="2400" dirty="0" err="1" smtClean="0"/>
              <a:t>alfred</a:t>
            </a:r>
            <a:r>
              <a:rPr lang="en-US" sz="2400" dirty="0" smtClean="0"/>
              <a:t> </a:t>
            </a:r>
            <a:r>
              <a:rPr lang="en-US" sz="2400" dirty="0" err="1" smtClean="0"/>
              <a:t>kobsa</a:t>
            </a:r>
            <a:r>
              <a:rPr lang="en-US" sz="2400" dirty="0" smtClean="0"/>
              <a:t>.</a:t>
            </a:r>
            <a:endParaRPr lang="en-US" dirty="0" smtClean="0"/>
          </a:p>
          <a:p>
            <a:r>
              <a:rPr lang="en-US" dirty="0" smtClean="0"/>
              <a:t>The User Modeling Shell System </a:t>
            </a:r>
            <a:r>
              <a:rPr lang="en-US" dirty="0" smtClean="0"/>
              <a:t>BGP-MS - </a:t>
            </a:r>
            <a:r>
              <a:rPr lang="en-US" sz="2400" dirty="0" smtClean="0"/>
              <a:t>Alfred </a:t>
            </a:r>
            <a:r>
              <a:rPr lang="en-US" sz="2400" dirty="0" err="1" smtClean="0"/>
              <a:t>Kobsa</a:t>
            </a:r>
            <a:r>
              <a:rPr lang="en-US" sz="2400" dirty="0" smtClean="0"/>
              <a:t> and Wolfgang </a:t>
            </a:r>
            <a:r>
              <a:rPr lang="en-US" sz="2400" dirty="0" smtClean="0"/>
              <a:t>Pohl</a:t>
            </a:r>
            <a:endParaRPr lang="en-US" dirty="0" smtClean="0"/>
          </a:p>
          <a:p>
            <a:r>
              <a:rPr lang="en-US" dirty="0" smtClean="0"/>
              <a:t>User Modeling in Adaptive Hypermedia Educational </a:t>
            </a:r>
            <a:r>
              <a:rPr lang="en-US" dirty="0" smtClean="0"/>
              <a:t>Systems - </a:t>
            </a:r>
            <a:r>
              <a:rPr lang="pt-BR" sz="2400" dirty="0" smtClean="0"/>
              <a:t>António Constantino Martins, </a:t>
            </a:r>
            <a:r>
              <a:rPr lang="pt-BR" sz="2400" dirty="0" err="1" smtClean="0"/>
              <a:t>Luíz</a:t>
            </a:r>
            <a:r>
              <a:rPr lang="pt-BR" sz="2400" dirty="0" smtClean="0"/>
              <a:t> </a:t>
            </a:r>
            <a:r>
              <a:rPr lang="pt-BR" sz="2400" dirty="0" smtClean="0"/>
              <a:t>Faria,</a:t>
            </a:r>
            <a:r>
              <a:rPr lang="en-US" sz="2400" dirty="0" smtClean="0"/>
              <a:t> Carlos </a:t>
            </a:r>
            <a:r>
              <a:rPr lang="en-US" sz="2400" dirty="0" err="1" smtClean="0"/>
              <a:t>Vaz</a:t>
            </a:r>
            <a:r>
              <a:rPr lang="en-US" sz="2400" dirty="0" smtClean="0"/>
              <a:t> de </a:t>
            </a:r>
            <a:r>
              <a:rPr lang="en-US" sz="2400" dirty="0" err="1" smtClean="0"/>
              <a:t>Carvalho</a:t>
            </a:r>
            <a:r>
              <a:rPr lang="en-US" sz="2400" dirty="0" smtClean="0"/>
              <a:t>,</a:t>
            </a:r>
            <a:r>
              <a:rPr lang="en-US" b="1" dirty="0" smtClean="0"/>
              <a:t> </a:t>
            </a:r>
            <a:r>
              <a:rPr lang="en-US" sz="2000" dirty="0" err="1" smtClean="0"/>
              <a:t>Eurico</a:t>
            </a:r>
            <a:r>
              <a:rPr lang="en-US" sz="2000" dirty="0" smtClean="0"/>
              <a:t> </a:t>
            </a:r>
            <a:r>
              <a:rPr lang="en-US" sz="2000" dirty="0" err="1" smtClean="0"/>
              <a:t>Carrapatoso</a:t>
            </a:r>
            <a:endParaRPr lang="pt-BR" dirty="0" smtClean="0"/>
          </a:p>
          <a:p>
            <a:r>
              <a:rPr lang="en-US" dirty="0" smtClean="0"/>
              <a:t>User Modeling in Adaptive </a:t>
            </a:r>
            <a:r>
              <a:rPr lang="en-US" dirty="0" smtClean="0"/>
              <a:t>Interfaces- </a:t>
            </a:r>
            <a:r>
              <a:rPr lang="en-US" sz="2400" smtClean="0"/>
              <a:t>Pat </a:t>
            </a:r>
            <a:r>
              <a:rPr lang="en-US" sz="2400" smtClean="0"/>
              <a:t>Langley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aspect of user modeling is  constructing learning machines application with the abilities to adapt the application according to user flavor.</a:t>
            </a:r>
          </a:p>
          <a:p>
            <a:pPr lvl="1"/>
            <a:r>
              <a:rPr lang="en-US" dirty="0" smtClean="0"/>
              <a:t>In resent years application become more adaptive for</a:t>
            </a:r>
            <a:r>
              <a:rPr lang="en-US" dirty="0" smtClean="0"/>
              <a:t> </a:t>
            </a:r>
            <a:r>
              <a:rPr lang="en-US" dirty="0" smtClean="0"/>
              <a:t>users , from desktop application throw websites  and smart phones software change there behavior and </a:t>
            </a:r>
            <a:r>
              <a:rPr lang="en-US" dirty="0" smtClean="0"/>
              <a:t>appearance </a:t>
            </a:r>
            <a:r>
              <a:rPr lang="en-US" dirty="0" smtClean="0"/>
              <a:t>according to the user request.</a:t>
            </a:r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Famous question: How to understand and Characterize user by very few data on him?</a:t>
            </a:r>
          </a:p>
          <a:p>
            <a:pPr algn="l" rtl="0"/>
            <a:r>
              <a:rPr lang="en-US" dirty="0" smtClean="0"/>
              <a:t>Understanding the main of human flavor ?</a:t>
            </a:r>
          </a:p>
          <a:p>
            <a:pPr algn="l" rtl="0"/>
            <a:r>
              <a:rPr lang="en-US" dirty="0" smtClean="0"/>
              <a:t>My question :  how to combine user decision on real time building template handlers , in another word how the set new machine decision from new user Behavior</a:t>
            </a:r>
            <a:endParaRPr lang="he-I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User modeling  In  a Nutshell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2000" b="1" dirty="0" smtClean="0"/>
              <a:t>User modeling</a:t>
            </a:r>
            <a:r>
              <a:rPr lang="en-US" sz="2000" dirty="0" smtClean="0"/>
              <a:t> ”is a sub-area of human–computer interaction, in which the researcher / designer develops cognitive models of human users, including modeling of their skills and declarative knowledge. User models can predict human error and learning time, and can thus serve as a cheaper alternative to user testing. User models can guide user interface designers to minimize error rates and learning time.”</a:t>
            </a:r>
          </a:p>
          <a:p>
            <a:pPr algn="l" rtl="0">
              <a:buNone/>
            </a:pPr>
            <a:r>
              <a:rPr lang="en-US" sz="2000" dirty="0" smtClean="0"/>
              <a:t>								Wikipedia </a:t>
            </a:r>
            <a:endParaRPr lang="en-US" sz="1200" dirty="0" smtClean="0"/>
          </a:p>
          <a:p>
            <a:pPr algn="l" rtl="0">
              <a:buNone/>
            </a:pPr>
            <a:r>
              <a:rPr lang="en-US" sz="2000" dirty="0" smtClean="0"/>
              <a:t>					</a:t>
            </a:r>
            <a:endParaRPr lang="en-US" sz="1200" dirty="0" smtClean="0"/>
          </a:p>
          <a:p>
            <a:pPr algn="l" rtl="0"/>
            <a:endParaRPr lang="en-US" sz="2000" dirty="0" smtClean="0"/>
          </a:p>
          <a:p>
            <a:pPr algn="l" rtl="0"/>
            <a:r>
              <a:rPr lang="en-US" sz="2000" dirty="0" smtClean="0"/>
              <a:t>User modeling is used today in variant of application from standard user application to  web-application(web personalization), e-learning application ,in the last year even  games. </a:t>
            </a:r>
            <a:endParaRPr lang="he-I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creating user modeling systems there is tree traditional way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Creating dynamic data base  with anthology which application “know” all user stereotype 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Creating  Adapting application with some abilities of learning 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Combination of those two options (1 &amp; 2).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</a:t>
            </a:r>
            <a:r>
              <a:rPr lang="en-US" dirty="0" err="1" smtClean="0"/>
              <a:t>apdaption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9416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 the resent years software application started to obtain user adapting abilities , applications and services change there action </a:t>
            </a:r>
            <a:r>
              <a:rPr lang="en-US" dirty="0" smtClean="0"/>
              <a:t>according </a:t>
            </a:r>
            <a:r>
              <a:rPr lang="en-US" dirty="0" smtClean="0"/>
              <a:t>to current user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According to </a:t>
            </a:r>
            <a:r>
              <a:rPr lang="en-US" dirty="0" smtClean="0"/>
              <a:t>Alfred </a:t>
            </a:r>
            <a:r>
              <a:rPr lang="en-US" dirty="0" err="1" smtClean="0"/>
              <a:t>Kobsa</a:t>
            </a:r>
            <a:r>
              <a:rPr lang="en-US" dirty="0" smtClean="0"/>
              <a:t> </a:t>
            </a:r>
            <a:r>
              <a:rPr lang="en-US" dirty="0" smtClean="0"/>
              <a:t>User modeling </a:t>
            </a:r>
            <a:r>
              <a:rPr lang="en-US" dirty="0" smtClean="0"/>
              <a:t>research</a:t>
            </a:r>
            <a:r>
              <a:rPr lang="en-US" dirty="0" smtClean="0"/>
              <a:t> </a:t>
            </a:r>
            <a:r>
              <a:rPr lang="en-US" dirty="0" smtClean="0"/>
              <a:t>has </a:t>
            </a:r>
            <a:r>
              <a:rPr lang="en-US" dirty="0" smtClean="0"/>
              <a:t>spread into many disciplines which are concerned with the development </a:t>
            </a:r>
            <a:r>
              <a:rPr lang="en-US" dirty="0" smtClean="0"/>
              <a:t>of computer </a:t>
            </a:r>
            <a:r>
              <a:rPr lang="en-US" dirty="0" smtClean="0"/>
              <a:t>systems that are to be used by heterogeneous user populations. These </a:t>
            </a:r>
            <a:r>
              <a:rPr lang="en-US" dirty="0" smtClean="0"/>
              <a:t>fields include:</a:t>
            </a:r>
          </a:p>
          <a:p>
            <a:pPr lvl="1"/>
            <a:r>
              <a:rPr lang="en-US" dirty="0" smtClean="0"/>
              <a:t>Human-Computer Interaction.</a:t>
            </a:r>
          </a:p>
          <a:p>
            <a:pPr lvl="1"/>
            <a:r>
              <a:rPr lang="en-US" dirty="0" smtClean="0"/>
              <a:t>Intelligent Interfaces.</a:t>
            </a:r>
          </a:p>
          <a:p>
            <a:pPr lvl="1"/>
            <a:r>
              <a:rPr lang="en-US" dirty="0" smtClean="0"/>
              <a:t>Adaptive Interfaces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Cognitive </a:t>
            </a:r>
            <a:r>
              <a:rPr lang="en-US" dirty="0" smtClean="0"/>
              <a:t>Engineering.</a:t>
            </a:r>
          </a:p>
          <a:p>
            <a:pPr lvl="1"/>
            <a:r>
              <a:rPr lang="en-US" dirty="0" smtClean="0"/>
              <a:t>Intelligent </a:t>
            </a:r>
            <a:r>
              <a:rPr lang="en-US" dirty="0" smtClean="0"/>
              <a:t>Information </a:t>
            </a:r>
            <a:r>
              <a:rPr lang="en-US" dirty="0" smtClean="0"/>
              <a:t>Retrieval.</a:t>
            </a:r>
          </a:p>
          <a:p>
            <a:pPr lvl="1"/>
            <a:r>
              <a:rPr lang="en-US" dirty="0" smtClean="0"/>
              <a:t>Intelligent Tutoring .</a:t>
            </a:r>
          </a:p>
          <a:p>
            <a:pPr lvl="1"/>
            <a:r>
              <a:rPr lang="en-US" dirty="0" smtClean="0"/>
              <a:t>Active and Passive </a:t>
            </a:r>
            <a:r>
              <a:rPr lang="en-US" dirty="0" smtClean="0"/>
              <a:t>Help </a:t>
            </a:r>
            <a:r>
              <a:rPr lang="en-US" dirty="0" smtClean="0"/>
              <a:t>Systems.</a:t>
            </a:r>
          </a:p>
          <a:p>
            <a:pPr lvl="1"/>
            <a:r>
              <a:rPr lang="en-US" dirty="0" smtClean="0"/>
              <a:t>Guidance Systems .</a:t>
            </a:r>
          </a:p>
          <a:p>
            <a:pPr lvl="1"/>
            <a:r>
              <a:rPr lang="en-US" dirty="0" smtClean="0"/>
              <a:t>Hypertext Systems and </a:t>
            </a:r>
            <a:r>
              <a:rPr lang="en-US" dirty="0" smtClean="0"/>
              <a:t>Expert </a:t>
            </a:r>
            <a:r>
              <a:rPr lang="en-US" dirty="0" smtClean="0"/>
              <a:t>Systems.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-Adaptation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lecture review will focus on the application </a:t>
            </a:r>
            <a:r>
              <a:rPr lang="en-US" dirty="0" smtClean="0"/>
              <a:t>adaptive part </a:t>
            </a:r>
            <a:r>
              <a:rPr lang="en-US" dirty="0" smtClean="0"/>
              <a:t>and ask if software can analyzing  by itself user behavior.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daptation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demand of software personalization have increase the developing of adaptive software.</a:t>
            </a:r>
          </a:p>
          <a:p>
            <a:pPr>
              <a:buNone/>
            </a:pPr>
            <a:r>
              <a:rPr lang="en-US" dirty="0" smtClean="0"/>
              <a:t>	Form </a:t>
            </a:r>
            <a:r>
              <a:rPr lang="en-US" dirty="0" smtClean="0"/>
              <a:t>Adaptive Hypermedia and </a:t>
            </a:r>
            <a:r>
              <a:rPr lang="en-US" dirty="0" smtClean="0"/>
              <a:t>Adaptive Web-Based Systems </a:t>
            </a:r>
            <a:r>
              <a:rPr lang="en-US" dirty="0" smtClean="0"/>
              <a:t>throw mainframe </a:t>
            </a:r>
            <a:r>
              <a:rPr lang="en-US" dirty="0" smtClean="0"/>
              <a:t>systems.</a:t>
            </a:r>
            <a:endParaRPr lang="en-US" dirty="0" smtClean="0"/>
          </a:p>
          <a:p>
            <a:r>
              <a:rPr lang="en-US" dirty="0" smtClean="0"/>
              <a:t>For creating adaptive software it must consist with the user knowledge and pursued for new data on is owner.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– user knowledge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user model developer his system it’s have to seek for user background knowledge.</a:t>
            </a:r>
          </a:p>
          <a:p>
            <a:r>
              <a:rPr lang="en-US" dirty="0" smtClean="0"/>
              <a:t>According to </a:t>
            </a:r>
            <a:r>
              <a:rPr lang="en-US" dirty="0" err="1" smtClean="0"/>
              <a:t>Kobsa</a:t>
            </a:r>
            <a:r>
              <a:rPr lang="en-US" dirty="0" smtClean="0"/>
              <a:t> software have to fulfill tree task :</a:t>
            </a:r>
          </a:p>
          <a:p>
            <a:pPr lvl="1"/>
            <a:r>
              <a:rPr lang="en-US" dirty="0" smtClean="0"/>
              <a:t>User subgroup identification.</a:t>
            </a:r>
          </a:p>
          <a:p>
            <a:pPr lvl="1"/>
            <a:r>
              <a:rPr lang="en-US" dirty="0" smtClean="0"/>
              <a:t>Identification of key characteristics.</a:t>
            </a:r>
          </a:p>
          <a:p>
            <a:pPr lvl="1"/>
            <a:r>
              <a:rPr lang="en-US" i="1" dirty="0" smtClean="0"/>
              <a:t>Representation in (hierarchically ordered) stereotypes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Adaption -throw User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indentifying  User and to modeling it, the model must be robust for changes </a:t>
            </a:r>
            <a:r>
              <a:rPr lang="en-US" dirty="0" err="1" smtClean="0"/>
              <a:t>Carrapatoso</a:t>
            </a:r>
            <a:r>
              <a:rPr lang="en-US" dirty="0" smtClean="0"/>
              <a:t> &amp; </a:t>
            </a:r>
            <a:r>
              <a:rPr lang="en-US" dirty="0" err="1" smtClean="0"/>
              <a:t>Vaz</a:t>
            </a:r>
            <a:r>
              <a:rPr lang="en-US" dirty="0" smtClean="0"/>
              <a:t> de </a:t>
            </a:r>
            <a:r>
              <a:rPr lang="en-US" dirty="0" err="1" smtClean="0"/>
              <a:t>Carvalho</a:t>
            </a:r>
            <a:r>
              <a:rPr lang="en-US" dirty="0" smtClean="0"/>
              <a:t> recommend to create DID </a:t>
            </a:r>
            <a:r>
              <a:rPr lang="en-US" dirty="0" smtClean="0"/>
              <a:t>(domain Independent data) </a:t>
            </a:r>
            <a:r>
              <a:rPr lang="en-US" dirty="0" smtClean="0"/>
              <a:t>&amp; DDD  (</a:t>
            </a:r>
            <a:r>
              <a:rPr lang="en-US" dirty="0" smtClean="0"/>
              <a:t>Domain Dependent Data</a:t>
            </a:r>
            <a:r>
              <a:rPr lang="en-US" dirty="0" smtClean="0"/>
              <a:t>) for each user . </a:t>
            </a:r>
          </a:p>
          <a:p>
            <a:r>
              <a:rPr lang="en-US" dirty="0" smtClean="0"/>
              <a:t>The concept of  DID and DDD </a:t>
            </a:r>
            <a:r>
              <a:rPr lang="pt-BR" dirty="0" smtClean="0"/>
              <a:t>(</a:t>
            </a:r>
            <a:r>
              <a:rPr lang="pt-BR" dirty="0" err="1" smtClean="0"/>
              <a:t>Benyon</a:t>
            </a:r>
            <a:r>
              <a:rPr lang="pt-BR" dirty="0" smtClean="0"/>
              <a:t>, 1993; </a:t>
            </a:r>
            <a:r>
              <a:rPr lang="pt-BR" dirty="0" err="1" smtClean="0"/>
              <a:t>Kobsa</a:t>
            </a:r>
            <a:r>
              <a:rPr lang="pt-BR" dirty="0" smtClean="0"/>
              <a:t>, 2001; </a:t>
            </a:r>
            <a:r>
              <a:rPr lang="pt-BR" dirty="0" err="1" smtClean="0"/>
              <a:t>Carrilho</a:t>
            </a:r>
            <a:r>
              <a:rPr lang="pt-BR" dirty="0" smtClean="0"/>
              <a:t>, 2004) </a:t>
            </a:r>
            <a:r>
              <a:rPr lang="pt-BR" dirty="0" err="1" smtClean="0"/>
              <a:t>have</a:t>
            </a:r>
            <a:r>
              <a:rPr lang="pt-BR" dirty="0" smtClean="0"/>
              <a:t> </a:t>
            </a:r>
            <a:r>
              <a:rPr lang="pt-BR" dirty="0" err="1" smtClean="0"/>
              <a:t>it’s</a:t>
            </a:r>
            <a:r>
              <a:rPr lang="pt-BR" dirty="0" smtClean="0"/>
              <a:t> </a:t>
            </a:r>
            <a:r>
              <a:rPr lang="en-US" dirty="0" smtClean="0"/>
              <a:t>advantage by   admitting the needed of those two aspect for creating good UM.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Adaption -throw User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 that used :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787" y="2038615"/>
            <a:ext cx="8912213" cy="4702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4088</TotalTime>
  <Words>941</Words>
  <Application>Microsoft Office PowerPoint</Application>
  <PresentationFormat>On-screen Show (4:3)</PresentationFormat>
  <Paragraphs>86</Paragraphs>
  <Slides>18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Module</vt:lpstr>
      <vt:lpstr>User modeling Changing machine decision   </vt:lpstr>
      <vt:lpstr>User modeling  In  a Nutshell</vt:lpstr>
      <vt:lpstr>Introduction </vt:lpstr>
      <vt:lpstr>Introduction – apdaption </vt:lpstr>
      <vt:lpstr>Introduction -Adaptation</vt:lpstr>
      <vt:lpstr>Adaptation</vt:lpstr>
      <vt:lpstr>Adaptation – user knowledge </vt:lpstr>
      <vt:lpstr>Adaption -throw User model </vt:lpstr>
      <vt:lpstr>Adaption -throw User model </vt:lpstr>
      <vt:lpstr>Adaption - User plans &amp; actions </vt:lpstr>
      <vt:lpstr>Adaption - User plans &amp; actions </vt:lpstr>
      <vt:lpstr>User Recognition </vt:lpstr>
      <vt:lpstr>User Recognition </vt:lpstr>
      <vt:lpstr>User Recognition &amp; system reaction </vt:lpstr>
      <vt:lpstr>Summarize &amp; conclusion</vt:lpstr>
      <vt:lpstr>bibliography</vt:lpstr>
      <vt:lpstr>Adaptation </vt:lpstr>
      <vt:lpstr>Question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modeling</dc:title>
  <dc:creator>oz</dc:creator>
  <cp:lastModifiedBy>oshapira</cp:lastModifiedBy>
  <cp:revision>63</cp:revision>
  <dcterms:created xsi:type="dcterms:W3CDTF">2011-03-25T17:21:09Z</dcterms:created>
  <dcterms:modified xsi:type="dcterms:W3CDTF">2011-08-17T05:51:43Z</dcterms:modified>
</cp:coreProperties>
</file>