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2"/>
  </p:notesMasterIdLst>
  <p:sldIdLst>
    <p:sldId id="292" r:id="rId2"/>
    <p:sldId id="293" r:id="rId3"/>
    <p:sldId id="299" r:id="rId4"/>
    <p:sldId id="300" r:id="rId5"/>
    <p:sldId id="301" r:id="rId6"/>
    <p:sldId id="294" r:id="rId7"/>
    <p:sldId id="298" r:id="rId8"/>
    <p:sldId id="295" r:id="rId9"/>
    <p:sldId id="296" r:id="rId10"/>
    <p:sldId id="29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98" autoAdjust="0"/>
    <p:restoredTop sz="94660"/>
  </p:normalViewPr>
  <p:slideViewPr>
    <p:cSldViewPr snapToGrid="0">
      <p:cViewPr varScale="1">
        <p:scale>
          <a:sx n="71" d="100"/>
          <a:sy n="71" d="100"/>
        </p:scale>
        <p:origin x="63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26BC59-ED72-4B0D-9923-C0E3808E15D5}" type="datetimeFigureOut">
              <a:rPr lang="en-IN" smtClean="0"/>
              <a:t>16-01-2024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8D83B-52CE-4F39-8D55-C7E671B55AD6}" type="slidenum">
              <a:rPr lang="en-IN" smtClean="0"/>
              <a:t>‹#›</a:t>
            </a:fld>
            <a:endParaRPr lang="en-IN"/>
          </a:p>
        </p:txBody>
      </p:sp>
    </p:spTree>
    <p:extLst>
      <p:ext uri="{BB962C8B-B14F-4D97-AF65-F5344CB8AC3E}">
        <p14:creationId xmlns:p14="http://schemas.microsoft.com/office/powerpoint/2010/main" val="1207454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F6B48B16-068D-4914-B15F-BA951B840AF8}"/>
              </a:ext>
            </a:extLst>
          </p:cNvPr>
          <p:cNvSpPr>
            <a:spLocks noGrp="1"/>
          </p:cNvSpPr>
          <p:nvPr>
            <p:ph type="body" sz="quarter" idx="13" hasCustomPrompt="1"/>
          </p:nvPr>
        </p:nvSpPr>
        <p:spPr>
          <a:xfrm>
            <a:off x="457200" y="136525"/>
            <a:ext cx="8753475" cy="577850"/>
          </a:xfrm>
          <a:prstGeom prst="rect">
            <a:avLst/>
          </a:prstGeom>
        </p:spPr>
        <p:txBody>
          <a:bodyPr/>
          <a:lstStyle>
            <a:lvl1pPr marL="0" indent="0">
              <a:lnSpc>
                <a:spcPct val="150000"/>
              </a:lnSpc>
              <a:buNone/>
              <a:defRPr sz="2400" b="1">
                <a:solidFill>
                  <a:srgbClr val="17479E"/>
                </a:solidFill>
                <a:latin typeface="+mn-lt"/>
              </a:defRPr>
            </a:lvl1pPr>
          </a:lstStyle>
          <a:p>
            <a:pPr lvl="0"/>
            <a:r>
              <a:rPr lang="en-US" dirty="0"/>
              <a:t>Page heading</a:t>
            </a:r>
          </a:p>
        </p:txBody>
      </p:sp>
    </p:spTree>
    <p:extLst>
      <p:ext uri="{BB962C8B-B14F-4D97-AF65-F5344CB8AC3E}">
        <p14:creationId xmlns:p14="http://schemas.microsoft.com/office/powerpoint/2010/main" val="1945551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sv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8A47ED3-6031-4DDE-861F-1E1AD8E232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71811" y="47301"/>
            <a:ext cx="776659" cy="776659"/>
          </a:xfrm>
          <a:prstGeom prst="rect">
            <a:avLst/>
          </a:prstGeom>
        </p:spPr>
      </p:pic>
      <p:pic>
        <p:nvPicPr>
          <p:cNvPr id="5" name="Graphic 4">
            <a:extLst>
              <a:ext uri="{FF2B5EF4-FFF2-40B4-BE49-F238E27FC236}">
                <a16:creationId xmlns:a16="http://schemas.microsoft.com/office/drawing/2014/main" xmlns="" id="{359CA1C1-E382-4DAD-B439-92C26B142391}"/>
              </a:ext>
            </a:extLst>
          </p:cNvPr>
          <p:cNvPicPr>
            <a:picLocks noChangeAspect="1"/>
          </p:cNvPicPr>
          <p:nvPr userDrawn="1"/>
        </p:nvPicPr>
        <p:blipFill>
          <a:blip r:embed="rId4">
            <a:extLst>
              <a:ext uri="{96DAC541-7B7A-43D3-8B79-37D633B846F1}">
                <asvg:svgBlip xmlns:asvg="http://schemas.microsoft.com/office/drawing/2016/SVG/main" xmlns="" r:embed="rId6"/>
              </a:ext>
            </a:extLst>
          </a:blip>
          <a:stretch>
            <a:fillRect/>
          </a:stretch>
        </p:blipFill>
        <p:spPr>
          <a:xfrm>
            <a:off x="-54993" y="6238654"/>
            <a:ext cx="12306260" cy="204860"/>
          </a:xfrm>
          <a:prstGeom prst="rect">
            <a:avLst/>
          </a:prstGeom>
        </p:spPr>
      </p:pic>
      <p:pic>
        <p:nvPicPr>
          <p:cNvPr id="15" name="Graphic 14">
            <a:extLst>
              <a:ext uri="{FF2B5EF4-FFF2-40B4-BE49-F238E27FC236}">
                <a16:creationId xmlns:a16="http://schemas.microsoft.com/office/drawing/2014/main" xmlns="" id="{639D58E6-FBCD-4702-8284-6119E7A4E807}"/>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a:off x="-243259" y="751244"/>
            <a:ext cx="12391729" cy="129756"/>
          </a:xfrm>
          <a:prstGeom prst="rect">
            <a:avLst/>
          </a:prstGeom>
        </p:spPr>
      </p:pic>
    </p:spTree>
    <p:extLst>
      <p:ext uri="{BB962C8B-B14F-4D97-AF65-F5344CB8AC3E}">
        <p14:creationId xmlns:p14="http://schemas.microsoft.com/office/powerpoint/2010/main" val="3648922457"/>
      </p:ext>
    </p:extLst>
  </p:cSld>
  <p:clrMap bg1="lt1" tx1="dk1" bg2="lt2" tx2="dk2" accent1="accent1" accent2="accent2" accent3="accent3" accent4="accent4" accent5="accent5" accent6="accent6" hlink="hlink" folHlink="folHlink"/>
  <p:sldLayoutIdLst>
    <p:sldLayoutId id="2147483665"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ata-flair.training/blogs/power-bi-architectur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data-flair.training/blogs/power-bi-architecture/"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5284552-61FE-4668-A5FD-5BA112948B56}"/>
              </a:ext>
            </a:extLst>
          </p:cNvPr>
          <p:cNvSpPr>
            <a:spLocks noGrp="1"/>
          </p:cNvSpPr>
          <p:nvPr>
            <p:ph type="body" sz="quarter" idx="13"/>
          </p:nvPr>
        </p:nvSpPr>
        <p:spPr/>
        <p:txBody>
          <a:bodyPr/>
          <a:lstStyle/>
          <a:p>
            <a:r>
              <a:rPr lang="en-IN" dirty="0" smtClean="0"/>
              <a:t>Power Bi</a:t>
            </a:r>
            <a:endParaRPr lang="en-IN" sz="2000" dirty="0">
              <a:solidFill>
                <a:srgbClr val="00B0F0"/>
              </a:solidFill>
            </a:endParaRPr>
          </a:p>
          <a:p>
            <a:endParaRPr lang="en-IN" dirty="0"/>
          </a:p>
        </p:txBody>
      </p:sp>
      <p:sp>
        <p:nvSpPr>
          <p:cNvPr id="5" name="Content Placeholder 2"/>
          <p:cNvSpPr txBox="1">
            <a:spLocks/>
          </p:cNvSpPr>
          <p:nvPr/>
        </p:nvSpPr>
        <p:spPr>
          <a:xfrm>
            <a:off x="223540" y="889262"/>
            <a:ext cx="11693948" cy="5416296"/>
          </a:xfrm>
          <a:prstGeom prst="rect">
            <a:avLst/>
          </a:prstGeom>
        </p:spPr>
        <p:txBody>
          <a:bodyPr>
            <a:noAutofit/>
          </a:bodyPr>
          <a:lstStyle>
            <a:defPPr>
              <a:defRPr lang="en-US"/>
            </a:defPPr>
            <a:lvl1pPr indent="0">
              <a:lnSpc>
                <a:spcPct val="150000"/>
              </a:lnSpc>
              <a:spcBef>
                <a:spcPts val="1000"/>
              </a:spcBef>
              <a:buFont typeface="Arial" panose="020B0604020202020204" pitchFamily="34" charset="0"/>
              <a:buNone/>
              <a:defRPr sz="16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p:cNvSpPr txBox="1"/>
          <p:nvPr/>
        </p:nvSpPr>
        <p:spPr>
          <a:xfrm>
            <a:off x="457200" y="1093454"/>
            <a:ext cx="6468386" cy="4801314"/>
          </a:xfrm>
          <a:prstGeom prst="rect">
            <a:avLst/>
          </a:prstGeom>
          <a:noFill/>
        </p:spPr>
        <p:txBody>
          <a:bodyPr wrap="square" rtlCol="0">
            <a:spAutoFit/>
          </a:bodyPr>
          <a:lstStyle/>
          <a:p>
            <a:r>
              <a:rPr lang="en-US" dirty="0" smtClean="0"/>
              <a:t>Agenda</a:t>
            </a:r>
          </a:p>
          <a:p>
            <a:endParaRPr lang="en-US" dirty="0" smtClean="0"/>
          </a:p>
          <a:p>
            <a:pPr marL="285750" indent="-285750">
              <a:buFont typeface="Wingdings" panose="05000000000000000000" pitchFamily="2" charset="2"/>
              <a:buChar char="Ø"/>
            </a:pPr>
            <a:r>
              <a:rPr lang="en-US" dirty="0" smtClean="0"/>
              <a:t>Introduction to Power Bi</a:t>
            </a:r>
          </a:p>
          <a:p>
            <a:pPr marL="285750" indent="-285750">
              <a:buFont typeface="Wingdings" panose="05000000000000000000" pitchFamily="2" charset="2"/>
              <a:buChar char="Ø"/>
            </a:pPr>
            <a:r>
              <a:rPr lang="en-US" dirty="0" smtClean="0"/>
              <a:t>Hands on with Power Bi Desktop</a:t>
            </a:r>
          </a:p>
          <a:p>
            <a:pPr marL="285750" indent="-285750">
              <a:buFont typeface="Wingdings" panose="05000000000000000000" pitchFamily="2" charset="2"/>
              <a:buChar char="Ø"/>
            </a:pPr>
            <a:r>
              <a:rPr lang="en-US" dirty="0" smtClean="0"/>
              <a:t>Start connect with </a:t>
            </a:r>
            <a:r>
              <a:rPr lang="en-US" dirty="0" err="1" smtClean="0"/>
              <a:t>Excel,CSV,Web</a:t>
            </a:r>
            <a:endParaRPr lang="en-US" dirty="0" smtClean="0"/>
          </a:p>
          <a:p>
            <a:pPr marL="285750" indent="-285750">
              <a:buFont typeface="Wingdings" panose="05000000000000000000" pitchFamily="2" charset="2"/>
              <a:buChar char="Ø"/>
            </a:pPr>
            <a:r>
              <a:rPr lang="en-US" dirty="0"/>
              <a:t>Connect with database</a:t>
            </a:r>
          </a:p>
          <a:p>
            <a:pPr marL="285750" indent="-285750">
              <a:buFont typeface="Wingdings" panose="05000000000000000000" pitchFamily="2" charset="2"/>
              <a:buChar char="Ø"/>
            </a:pPr>
            <a:r>
              <a:rPr lang="en-US" dirty="0"/>
              <a:t>Connect with more than one table(joins and modeling</a:t>
            </a:r>
            <a:r>
              <a:rPr lang="en-US" dirty="0" smtClean="0"/>
              <a:t>)</a:t>
            </a:r>
          </a:p>
          <a:p>
            <a:pPr marL="285750" indent="-285750">
              <a:buFont typeface="Wingdings" panose="05000000000000000000" pitchFamily="2" charset="2"/>
              <a:buChar char="Ø"/>
            </a:pPr>
            <a:r>
              <a:rPr lang="en-US" dirty="0" smtClean="0"/>
              <a:t>Build Visuals</a:t>
            </a:r>
          </a:p>
          <a:p>
            <a:pPr marL="285750" indent="-285750">
              <a:buFont typeface="Wingdings" panose="05000000000000000000" pitchFamily="2" charset="2"/>
              <a:buChar char="Ø"/>
            </a:pPr>
            <a:r>
              <a:rPr lang="en-US" dirty="0" smtClean="0"/>
              <a:t>Deploy Solutions</a:t>
            </a:r>
          </a:p>
          <a:p>
            <a:endParaRPr lang="en-US" dirty="0"/>
          </a:p>
          <a:p>
            <a:r>
              <a:rPr lang="en-US" dirty="0" smtClean="0"/>
              <a:t>System requirement</a:t>
            </a:r>
          </a:p>
          <a:p>
            <a:r>
              <a:rPr lang="en-US" dirty="0" smtClean="0"/>
              <a:t>8 GB RAM</a:t>
            </a:r>
          </a:p>
          <a:p>
            <a:r>
              <a:rPr lang="en-US" dirty="0" smtClean="0"/>
              <a:t>10 windows</a:t>
            </a:r>
          </a:p>
          <a:p>
            <a:r>
              <a:rPr lang="en-US" dirty="0" smtClean="0"/>
              <a:t>Power BI Desktop Client</a:t>
            </a:r>
          </a:p>
          <a:p>
            <a:r>
              <a:rPr lang="en-US" dirty="0" smtClean="0"/>
              <a:t>Office tools</a:t>
            </a:r>
          </a:p>
          <a:p>
            <a:r>
              <a:rPr lang="en-US" dirty="0" smtClean="0"/>
              <a:t>SQL/Oracle </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35288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fontAlgn="base"/>
            <a:r>
              <a:rPr lang="en-US" i="1" u="sng" dirty="0">
                <a:solidFill>
                  <a:srgbClr val="65ABF6"/>
                </a:solidFill>
                <a:latin typeface="inherit"/>
                <a:hlinkClick r:id="rId2"/>
              </a:rPr>
              <a:t>Power BI Architecture</a:t>
            </a:r>
            <a:endParaRPr lang="en-US" b="0" dirty="0">
              <a:solidFill>
                <a:srgbClr val="444444"/>
              </a:solidFill>
              <a:latin typeface="Georgia" panose="02040502050405020303" pitchFamily="18" charset="0"/>
            </a:endParaRPr>
          </a:p>
        </p:txBody>
      </p:sp>
      <p:sp>
        <p:nvSpPr>
          <p:cNvPr id="3" name="Rectangle 2"/>
          <p:cNvSpPr/>
          <p:nvPr/>
        </p:nvSpPr>
        <p:spPr>
          <a:xfrm>
            <a:off x="612251" y="1010974"/>
            <a:ext cx="10050449" cy="3754874"/>
          </a:xfrm>
          <a:prstGeom prst="rect">
            <a:avLst/>
          </a:prstGeom>
        </p:spPr>
        <p:txBody>
          <a:bodyPr wrap="square">
            <a:spAutoFit/>
          </a:bodyPr>
          <a:lstStyle/>
          <a:p>
            <a:pPr fontAlgn="base"/>
            <a:r>
              <a:rPr lang="en-US" sz="1400" b="1" dirty="0" smtClean="0">
                <a:solidFill>
                  <a:srgbClr val="444444"/>
                </a:solidFill>
                <a:latin typeface="Georgia" panose="02040502050405020303" pitchFamily="18" charset="0"/>
              </a:rPr>
              <a:t>1)Data </a:t>
            </a:r>
            <a:r>
              <a:rPr lang="en-US" sz="1400" b="1" dirty="0">
                <a:solidFill>
                  <a:srgbClr val="444444"/>
                </a:solidFill>
                <a:latin typeface="Georgia" panose="02040502050405020303" pitchFamily="18" charset="0"/>
              </a:rPr>
              <a:t>Integration</a:t>
            </a:r>
          </a:p>
          <a:p>
            <a:pPr fontAlgn="base"/>
            <a:r>
              <a:rPr lang="en-US" sz="1400" dirty="0">
                <a:solidFill>
                  <a:srgbClr val="444444"/>
                </a:solidFill>
                <a:latin typeface="Georgia" panose="02040502050405020303" pitchFamily="18" charset="0"/>
              </a:rPr>
              <a:t>In Power BI, we can import data from different kinds of data sources in different formats. In the data integration step, Power BI brings data together (extracted) from different data sources and converts it into a standard format. After data is integrated into Power BI, it is stored in a common storage area known as the </a:t>
            </a:r>
            <a:r>
              <a:rPr lang="en-US" sz="1400" b="1" dirty="0">
                <a:solidFill>
                  <a:srgbClr val="444444"/>
                </a:solidFill>
                <a:latin typeface="inherit"/>
              </a:rPr>
              <a:t>staging area</a:t>
            </a:r>
            <a:r>
              <a:rPr lang="en-US" sz="1400" dirty="0" smtClean="0">
                <a:solidFill>
                  <a:srgbClr val="444444"/>
                </a:solidFill>
                <a:latin typeface="Georgia" panose="02040502050405020303" pitchFamily="18" charset="0"/>
              </a:rPr>
              <a:t>.</a:t>
            </a:r>
          </a:p>
          <a:p>
            <a:pPr fontAlgn="base"/>
            <a:endParaRPr lang="en-US" sz="1400" dirty="0">
              <a:solidFill>
                <a:srgbClr val="444444"/>
              </a:solidFill>
              <a:latin typeface="Georgia" panose="02040502050405020303" pitchFamily="18" charset="0"/>
            </a:endParaRPr>
          </a:p>
          <a:p>
            <a:pPr fontAlgn="base"/>
            <a:r>
              <a:rPr lang="en-US" sz="1400" b="1" dirty="0">
                <a:solidFill>
                  <a:srgbClr val="444444"/>
                </a:solidFill>
                <a:latin typeface="Georgia" panose="02040502050405020303" pitchFamily="18" charset="0"/>
              </a:rPr>
              <a:t>2. Data Processing</a:t>
            </a:r>
          </a:p>
          <a:p>
            <a:pPr fontAlgn="base"/>
            <a:r>
              <a:rPr lang="en-US" sz="1400" dirty="0">
                <a:solidFill>
                  <a:srgbClr val="444444"/>
                </a:solidFill>
                <a:latin typeface="Georgia" panose="02040502050405020303" pitchFamily="18" charset="0"/>
              </a:rPr>
              <a:t>Once Power BI integrates and stores data at a secure place, the raw data requires some processing. Several processing or cleansing operations transform the raw data such as removing redundant values, etc. Later, we apply relevant business rules on the processed data that transforms it according to our business needs. This transformed data is loaded into the data warehouses. This completes a full process of ETL</a:t>
            </a:r>
            <a:r>
              <a:rPr lang="en-US" sz="1400" dirty="0" smtClean="0">
                <a:solidFill>
                  <a:srgbClr val="444444"/>
                </a:solidFill>
                <a:latin typeface="Georgia" panose="02040502050405020303" pitchFamily="18" charset="0"/>
              </a:rPr>
              <a:t>.</a:t>
            </a:r>
          </a:p>
          <a:p>
            <a:pPr fontAlgn="base"/>
            <a:endParaRPr lang="en-US" sz="1400" dirty="0">
              <a:solidFill>
                <a:srgbClr val="444444"/>
              </a:solidFill>
              <a:latin typeface="Georgia" panose="02040502050405020303" pitchFamily="18" charset="0"/>
            </a:endParaRPr>
          </a:p>
          <a:p>
            <a:pPr fontAlgn="base"/>
            <a:r>
              <a:rPr lang="en-US" sz="1400" b="1" dirty="0">
                <a:solidFill>
                  <a:srgbClr val="444444"/>
                </a:solidFill>
                <a:latin typeface="Georgia" panose="02040502050405020303" pitchFamily="18" charset="0"/>
              </a:rPr>
              <a:t>3. Data Presentation</a:t>
            </a:r>
          </a:p>
          <a:p>
            <a:pPr fontAlgn="base"/>
            <a:r>
              <a:rPr lang="en-US" sz="1400" dirty="0">
                <a:solidFill>
                  <a:srgbClr val="444444"/>
                </a:solidFill>
                <a:latin typeface="Georgia" panose="02040502050405020303" pitchFamily="18" charset="0"/>
              </a:rPr>
              <a:t>In this final phase, the processed data moves from the warehouse and goes into the Power BI platforms like Power BI Desktop to</a:t>
            </a:r>
            <a:r>
              <a:rPr lang="en-US" sz="1400" i="1" dirty="0">
                <a:solidFill>
                  <a:srgbClr val="444444"/>
                </a:solidFill>
                <a:latin typeface="inherit"/>
              </a:rPr>
              <a:t> create reports, dashboards, and scorecards.</a:t>
            </a:r>
            <a:r>
              <a:rPr lang="en-US" sz="1400" dirty="0">
                <a:solidFill>
                  <a:srgbClr val="444444"/>
                </a:solidFill>
                <a:latin typeface="Georgia" panose="02040502050405020303" pitchFamily="18" charset="0"/>
              </a:rPr>
              <a:t> Power BI offers a wide range of visualizations. We can also import custom visualization from the marketplace. From the report development platforms, we can publish the reports on the web or mobile apps to share it with other business users</a:t>
            </a:r>
            <a:r>
              <a:rPr lang="en-US" sz="1400" dirty="0" smtClean="0">
                <a:solidFill>
                  <a:srgbClr val="444444"/>
                </a:solidFill>
                <a:latin typeface="Georgia" panose="02040502050405020303" pitchFamily="18" charset="0"/>
              </a:rPr>
              <a:t>.</a:t>
            </a:r>
          </a:p>
          <a:p>
            <a:pPr fontAlgn="base"/>
            <a:endParaRPr lang="en-US" sz="1400" dirty="0">
              <a:solidFill>
                <a:srgbClr val="444444"/>
              </a:solidFill>
              <a:latin typeface="Georgia" panose="02040502050405020303" pitchFamily="18" charset="0"/>
              <a:hlinkClick r:id="rId2"/>
            </a:endParaRPr>
          </a:p>
        </p:txBody>
      </p:sp>
    </p:spTree>
    <p:extLst>
      <p:ext uri="{BB962C8B-B14F-4D97-AF65-F5344CB8AC3E}">
        <p14:creationId xmlns:p14="http://schemas.microsoft.com/office/powerpoint/2010/main" val="1711566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a:t>Power Bi</a:t>
            </a:r>
            <a:endParaRPr lang="en-IN" sz="2000" dirty="0">
              <a:solidFill>
                <a:srgbClr val="00B0F0"/>
              </a:solidFill>
            </a:endParaRPr>
          </a:p>
        </p:txBody>
      </p:sp>
      <p:sp>
        <p:nvSpPr>
          <p:cNvPr id="3" name="Rectangle 2"/>
          <p:cNvSpPr/>
          <p:nvPr/>
        </p:nvSpPr>
        <p:spPr>
          <a:xfrm>
            <a:off x="457199" y="1115978"/>
            <a:ext cx="10461813" cy="1200329"/>
          </a:xfrm>
          <a:prstGeom prst="rect">
            <a:avLst/>
          </a:prstGeom>
        </p:spPr>
        <p:txBody>
          <a:bodyPr wrap="square">
            <a:spAutoFit/>
          </a:bodyPr>
          <a:lstStyle/>
          <a:p>
            <a:pPr fontAlgn="base"/>
            <a:r>
              <a:rPr lang="en-US" b="1" dirty="0" smtClean="0">
                <a:solidFill>
                  <a:srgbClr val="444444"/>
                </a:solidFill>
                <a:latin typeface="Times New Roman" panose="02020603050405020304" pitchFamily="18" charset="0"/>
                <a:cs typeface="Times New Roman" panose="02020603050405020304" pitchFamily="18" charset="0"/>
              </a:rPr>
              <a:t>What </a:t>
            </a:r>
            <a:r>
              <a:rPr lang="en-US" b="1" dirty="0">
                <a:solidFill>
                  <a:srgbClr val="444444"/>
                </a:solidFill>
                <a:latin typeface="Times New Roman" panose="02020603050405020304" pitchFamily="18" charset="0"/>
                <a:cs typeface="Times New Roman" panose="02020603050405020304" pitchFamily="18" charset="0"/>
              </a:rPr>
              <a:t>is Power BI</a:t>
            </a:r>
            <a:r>
              <a:rPr lang="en-US" b="1" dirty="0" smtClean="0">
                <a:solidFill>
                  <a:srgbClr val="444444"/>
                </a:solidFill>
                <a:latin typeface="Times New Roman" panose="02020603050405020304" pitchFamily="18" charset="0"/>
                <a:cs typeface="Times New Roman" panose="02020603050405020304" pitchFamily="18" charset="0"/>
              </a:rPr>
              <a:t>?</a:t>
            </a:r>
          </a:p>
          <a:p>
            <a:pPr fontAlgn="base"/>
            <a:endParaRPr lang="en-US" dirty="0">
              <a:solidFill>
                <a:srgbClr val="444444"/>
              </a:solidFill>
              <a:latin typeface="Times New Roman" panose="02020603050405020304" pitchFamily="18" charset="0"/>
              <a:cs typeface="Times New Roman" panose="02020603050405020304" pitchFamily="18" charset="0"/>
            </a:endParaRPr>
          </a:p>
          <a:p>
            <a:pPr fontAlgn="base"/>
            <a:r>
              <a:rPr lang="en-US" dirty="0">
                <a:solidFill>
                  <a:srgbClr val="444444"/>
                </a:solidFill>
                <a:latin typeface="Times New Roman" panose="02020603050405020304" pitchFamily="18" charset="0"/>
                <a:cs typeface="Times New Roman" panose="02020603050405020304" pitchFamily="18" charset="0"/>
              </a:rPr>
              <a:t>Power BI is a cloud-based </a:t>
            </a:r>
            <a:r>
              <a:rPr lang="en-US" b="1" dirty="0">
                <a:solidFill>
                  <a:srgbClr val="444444"/>
                </a:solidFill>
                <a:latin typeface="Times New Roman" panose="02020603050405020304" pitchFamily="18" charset="0"/>
                <a:cs typeface="Times New Roman" panose="02020603050405020304" pitchFamily="18" charset="0"/>
              </a:rPr>
              <a:t>B</a:t>
            </a:r>
            <a:r>
              <a:rPr lang="en-US" b="1" dirty="0" smtClean="0">
                <a:solidFill>
                  <a:srgbClr val="444444"/>
                </a:solidFill>
                <a:latin typeface="Times New Roman" panose="02020603050405020304" pitchFamily="18" charset="0"/>
                <a:cs typeface="Times New Roman" panose="02020603050405020304" pitchFamily="18" charset="0"/>
              </a:rPr>
              <a:t>usiness </a:t>
            </a:r>
            <a:r>
              <a:rPr lang="en-US" b="1" dirty="0">
                <a:solidFill>
                  <a:srgbClr val="444444"/>
                </a:solidFill>
                <a:latin typeface="Times New Roman" panose="02020603050405020304" pitchFamily="18" charset="0"/>
                <a:cs typeface="Times New Roman" panose="02020603050405020304" pitchFamily="18" charset="0"/>
              </a:rPr>
              <a:t>A</a:t>
            </a:r>
            <a:r>
              <a:rPr lang="en-US" b="1" dirty="0" smtClean="0">
                <a:solidFill>
                  <a:srgbClr val="444444"/>
                </a:solidFill>
                <a:latin typeface="Times New Roman" panose="02020603050405020304" pitchFamily="18" charset="0"/>
                <a:cs typeface="Times New Roman" panose="02020603050405020304" pitchFamily="18" charset="0"/>
              </a:rPr>
              <a:t>nalysis </a:t>
            </a:r>
            <a:r>
              <a:rPr lang="en-US" b="1" dirty="0">
                <a:solidFill>
                  <a:srgbClr val="444444"/>
                </a:solidFill>
                <a:latin typeface="Times New Roman" panose="02020603050405020304" pitchFamily="18" charset="0"/>
                <a:cs typeface="Times New Roman" panose="02020603050405020304" pitchFamily="18" charset="0"/>
              </a:rPr>
              <a:t>and </a:t>
            </a:r>
            <a:r>
              <a:rPr lang="en-US" b="1" dirty="0" smtClean="0">
                <a:solidFill>
                  <a:srgbClr val="444444"/>
                </a:solidFill>
                <a:latin typeface="Times New Roman" panose="02020603050405020304" pitchFamily="18" charset="0"/>
                <a:cs typeface="Times New Roman" panose="02020603050405020304" pitchFamily="18" charset="0"/>
              </a:rPr>
              <a:t>Intelligence </a:t>
            </a:r>
            <a:r>
              <a:rPr lang="en-US" b="1" dirty="0">
                <a:solidFill>
                  <a:srgbClr val="444444"/>
                </a:solidFill>
                <a:latin typeface="Times New Roman" panose="02020603050405020304" pitchFamily="18" charset="0"/>
                <a:cs typeface="Times New Roman" panose="02020603050405020304" pitchFamily="18" charset="0"/>
              </a:rPr>
              <a:t>service by Microsoft</a:t>
            </a:r>
            <a:r>
              <a:rPr lang="en-US" dirty="0">
                <a:solidFill>
                  <a:srgbClr val="444444"/>
                </a:solidFill>
                <a:latin typeface="Times New Roman" panose="02020603050405020304" pitchFamily="18" charset="0"/>
                <a:cs typeface="Times New Roman" panose="02020603050405020304" pitchFamily="18" charset="0"/>
              </a:rPr>
              <a:t>. It is a collection of business intelligence and data visualization tools such as software services, apps and data connectors</a:t>
            </a:r>
            <a:endParaRPr lang="en-US" b="0" dirty="0">
              <a:solidFill>
                <a:srgbClr val="444444"/>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457199" y="2994909"/>
            <a:ext cx="7593292" cy="1477328"/>
          </a:xfrm>
          <a:prstGeom prst="rect">
            <a:avLst/>
          </a:prstGeom>
        </p:spPr>
        <p:txBody>
          <a:bodyPr wrap="square">
            <a:spAutoFit/>
          </a:bodyPr>
          <a:lstStyle/>
          <a:p>
            <a:pPr fontAlgn="base"/>
            <a:r>
              <a:rPr lang="en-IN" b="1" dirty="0">
                <a:solidFill>
                  <a:srgbClr val="444444"/>
                </a:solidFill>
                <a:latin typeface="Georgia" panose="02040502050405020303" pitchFamily="18" charset="0"/>
              </a:rPr>
              <a:t>Microsoft offers three types of Power BI </a:t>
            </a:r>
            <a:r>
              <a:rPr lang="en-IN" b="1" dirty="0" smtClean="0">
                <a:solidFill>
                  <a:srgbClr val="444444"/>
                </a:solidFill>
                <a:latin typeface="Georgia" panose="02040502050405020303" pitchFamily="18" charset="0"/>
              </a:rPr>
              <a:t>platforms:</a:t>
            </a:r>
          </a:p>
          <a:p>
            <a:pPr fontAlgn="base"/>
            <a:endParaRPr lang="en-IN" dirty="0">
              <a:solidFill>
                <a:srgbClr val="444444"/>
              </a:solidFill>
              <a:latin typeface="Georgia" panose="02040502050405020303" pitchFamily="18" charset="0"/>
            </a:endParaRPr>
          </a:p>
          <a:p>
            <a:pPr fontAlgn="base">
              <a:buFont typeface="Arial" panose="020B0604020202020204" pitchFamily="34" charset="0"/>
              <a:buChar char="•"/>
            </a:pPr>
            <a:r>
              <a:rPr lang="en-IN" dirty="0">
                <a:solidFill>
                  <a:srgbClr val="444444"/>
                </a:solidFill>
                <a:latin typeface="Georgia" panose="02040502050405020303" pitchFamily="18" charset="0"/>
              </a:rPr>
              <a:t>Power BI Desktop (A desktop application)</a:t>
            </a:r>
          </a:p>
          <a:p>
            <a:pPr fontAlgn="base">
              <a:buFont typeface="Arial" panose="020B0604020202020204" pitchFamily="34" charset="0"/>
              <a:buChar char="•"/>
            </a:pPr>
            <a:r>
              <a:rPr lang="en-IN" dirty="0">
                <a:solidFill>
                  <a:srgbClr val="444444"/>
                </a:solidFill>
                <a:latin typeface="Georgia" panose="02040502050405020303" pitchFamily="18" charset="0"/>
              </a:rPr>
              <a:t>Power BI Service (</a:t>
            </a:r>
            <a:r>
              <a:rPr lang="en-IN" dirty="0" err="1">
                <a:solidFill>
                  <a:srgbClr val="444444"/>
                </a:solidFill>
                <a:latin typeface="Georgia" panose="02040502050405020303" pitchFamily="18" charset="0"/>
              </a:rPr>
              <a:t>SaaS</a:t>
            </a:r>
            <a:r>
              <a:rPr lang="en-IN" dirty="0">
                <a:solidFill>
                  <a:srgbClr val="444444"/>
                </a:solidFill>
                <a:latin typeface="Georgia" panose="02040502050405020303" pitchFamily="18" charset="0"/>
              </a:rPr>
              <a:t> i.e., Software as a Service)</a:t>
            </a:r>
          </a:p>
          <a:p>
            <a:pPr fontAlgn="base">
              <a:buFont typeface="Arial" panose="020B0604020202020204" pitchFamily="34" charset="0"/>
              <a:buChar char="•"/>
            </a:pPr>
            <a:r>
              <a:rPr lang="en-IN" dirty="0">
                <a:solidFill>
                  <a:srgbClr val="444444"/>
                </a:solidFill>
                <a:latin typeface="Georgia" panose="02040502050405020303" pitchFamily="18" charset="0"/>
              </a:rPr>
              <a:t>Power BI Mobile (For </a:t>
            </a:r>
            <a:r>
              <a:rPr lang="en-IN" dirty="0" err="1">
                <a:solidFill>
                  <a:srgbClr val="444444"/>
                </a:solidFill>
                <a:latin typeface="Georgia" panose="02040502050405020303" pitchFamily="18" charset="0"/>
              </a:rPr>
              <a:t>iOS</a:t>
            </a:r>
            <a:r>
              <a:rPr lang="en-IN" dirty="0">
                <a:solidFill>
                  <a:srgbClr val="444444"/>
                </a:solidFill>
                <a:latin typeface="Georgia" panose="02040502050405020303" pitchFamily="18" charset="0"/>
              </a:rPr>
              <a:t> and Android devices)</a:t>
            </a:r>
            <a:endParaRPr lang="en-IN" i="0" dirty="0">
              <a:solidFill>
                <a:srgbClr val="444444"/>
              </a:solidFill>
              <a:effectLst/>
              <a:latin typeface="Georgia" panose="02040502050405020303" pitchFamily="18" charset="0"/>
            </a:endParaRPr>
          </a:p>
        </p:txBody>
      </p:sp>
    </p:spTree>
    <p:extLst>
      <p:ext uri="{BB962C8B-B14F-4D97-AF65-F5344CB8AC3E}">
        <p14:creationId xmlns:p14="http://schemas.microsoft.com/office/powerpoint/2010/main" val="2505550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What is Power BI Desktop?</a:t>
            </a:r>
          </a:p>
          <a:p>
            <a:endParaRPr lang="en-IN" dirty="0"/>
          </a:p>
        </p:txBody>
      </p:sp>
      <p:sp>
        <p:nvSpPr>
          <p:cNvPr id="3" name="Rectangle 2"/>
          <p:cNvSpPr/>
          <p:nvPr/>
        </p:nvSpPr>
        <p:spPr>
          <a:xfrm>
            <a:off x="721360" y="1280220"/>
            <a:ext cx="10261600" cy="3139321"/>
          </a:xfrm>
          <a:prstGeom prst="rect">
            <a:avLst/>
          </a:prstGeom>
        </p:spPr>
        <p:txBody>
          <a:bodyPr wrap="square">
            <a:spAutoFit/>
          </a:bodyPr>
          <a:lstStyle/>
          <a:p>
            <a:pPr marL="285750" indent="-285750">
              <a:buFont typeface="Wingdings" panose="05000000000000000000" pitchFamily="2" charset="2"/>
              <a:buChar char="Ø"/>
            </a:pPr>
            <a:r>
              <a:rPr lang="en-US" i="1" dirty="0">
                <a:solidFill>
                  <a:srgbClr val="171717"/>
                </a:solidFill>
                <a:latin typeface="Segoe UI" panose="020B0502040204020203" pitchFamily="34" charset="0"/>
              </a:rPr>
              <a:t>Power BI Desktop</a:t>
            </a:r>
            <a:r>
              <a:rPr lang="en-US" dirty="0">
                <a:solidFill>
                  <a:srgbClr val="171717"/>
                </a:solidFill>
                <a:latin typeface="Segoe UI" panose="020B0502040204020203" pitchFamily="34" charset="0"/>
              </a:rPr>
              <a:t> is a free application you install on your local computer that lets you connect to, transform, and visualize your data. </a:t>
            </a:r>
            <a:endParaRPr lang="en-US" dirty="0" smtClean="0">
              <a:solidFill>
                <a:srgbClr val="171717"/>
              </a:solidFill>
              <a:latin typeface="Segoe UI" panose="020B0502040204020203" pitchFamily="34" charset="0"/>
            </a:endParaRPr>
          </a:p>
          <a:p>
            <a:pPr marL="285750" indent="-285750">
              <a:buFont typeface="Wingdings" panose="05000000000000000000" pitchFamily="2" charset="2"/>
              <a:buChar char="Ø"/>
            </a:pPr>
            <a:endParaRPr lang="en-US" dirty="0" smtClean="0">
              <a:solidFill>
                <a:srgbClr val="171717"/>
              </a:solidFill>
              <a:latin typeface="Segoe UI" panose="020B0502040204020203" pitchFamily="34" charset="0"/>
            </a:endParaRPr>
          </a:p>
          <a:p>
            <a:pPr marL="285750" indent="-285750">
              <a:buFont typeface="Wingdings" panose="05000000000000000000" pitchFamily="2" charset="2"/>
              <a:buChar char="Ø"/>
            </a:pPr>
            <a:r>
              <a:rPr lang="en-US" dirty="0" smtClean="0">
                <a:solidFill>
                  <a:srgbClr val="171717"/>
                </a:solidFill>
                <a:latin typeface="Segoe UI" panose="020B0502040204020203" pitchFamily="34" charset="0"/>
              </a:rPr>
              <a:t>With </a:t>
            </a:r>
            <a:r>
              <a:rPr lang="en-US" dirty="0">
                <a:solidFill>
                  <a:srgbClr val="171717"/>
                </a:solidFill>
                <a:latin typeface="Segoe UI" panose="020B0502040204020203" pitchFamily="34" charset="0"/>
              </a:rPr>
              <a:t>Power BI Desktop, you can connect to multiple different sources of data, and combine them (often called </a:t>
            </a:r>
            <a:r>
              <a:rPr lang="en-US" i="1" dirty="0">
                <a:solidFill>
                  <a:srgbClr val="171717"/>
                </a:solidFill>
                <a:latin typeface="Segoe UI" panose="020B0502040204020203" pitchFamily="34" charset="0"/>
              </a:rPr>
              <a:t>modeling</a:t>
            </a:r>
            <a:r>
              <a:rPr lang="en-US" dirty="0">
                <a:solidFill>
                  <a:srgbClr val="171717"/>
                </a:solidFill>
                <a:latin typeface="Segoe UI" panose="020B0502040204020203" pitchFamily="34" charset="0"/>
              </a:rPr>
              <a:t>) into a data model. </a:t>
            </a:r>
            <a:endParaRPr lang="en-US" dirty="0" smtClean="0">
              <a:solidFill>
                <a:srgbClr val="171717"/>
              </a:solidFill>
              <a:latin typeface="Segoe UI" panose="020B0502040204020203" pitchFamily="34" charset="0"/>
            </a:endParaRPr>
          </a:p>
          <a:p>
            <a:endParaRPr lang="en-US" dirty="0" smtClean="0">
              <a:solidFill>
                <a:srgbClr val="171717"/>
              </a:solidFill>
              <a:latin typeface="Segoe UI" panose="020B0502040204020203" pitchFamily="34" charset="0"/>
            </a:endParaRPr>
          </a:p>
          <a:p>
            <a:pPr marL="285750" indent="-285750">
              <a:buFont typeface="Wingdings" panose="05000000000000000000" pitchFamily="2" charset="2"/>
              <a:buChar char="Ø"/>
            </a:pPr>
            <a:r>
              <a:rPr lang="en-US" dirty="0" smtClean="0">
                <a:solidFill>
                  <a:srgbClr val="171717"/>
                </a:solidFill>
                <a:latin typeface="Segoe UI" panose="020B0502040204020203" pitchFamily="34" charset="0"/>
              </a:rPr>
              <a:t>This </a:t>
            </a:r>
            <a:r>
              <a:rPr lang="en-US" dirty="0">
                <a:solidFill>
                  <a:srgbClr val="171717"/>
                </a:solidFill>
                <a:latin typeface="Segoe UI" panose="020B0502040204020203" pitchFamily="34" charset="0"/>
              </a:rPr>
              <a:t>data model lets you build visuals, and collections of visuals you can share as reports, with other people inside your organization. </a:t>
            </a:r>
            <a:endParaRPr lang="en-US" dirty="0" smtClean="0">
              <a:solidFill>
                <a:srgbClr val="171717"/>
              </a:solidFill>
              <a:latin typeface="Segoe UI" panose="020B0502040204020203" pitchFamily="34" charset="0"/>
            </a:endParaRPr>
          </a:p>
          <a:p>
            <a:pPr marL="285750" indent="-285750">
              <a:buFont typeface="Wingdings" panose="05000000000000000000" pitchFamily="2" charset="2"/>
              <a:buChar char="Ø"/>
            </a:pPr>
            <a:endParaRPr lang="en-US" dirty="0" smtClean="0">
              <a:solidFill>
                <a:srgbClr val="171717"/>
              </a:solidFill>
              <a:latin typeface="Segoe UI" panose="020B0502040204020203" pitchFamily="34" charset="0"/>
            </a:endParaRPr>
          </a:p>
          <a:p>
            <a:pPr marL="285750" indent="-285750">
              <a:buFont typeface="Wingdings" panose="05000000000000000000" pitchFamily="2" charset="2"/>
              <a:buChar char="Ø"/>
            </a:pPr>
            <a:r>
              <a:rPr lang="en-US" dirty="0" smtClean="0">
                <a:solidFill>
                  <a:srgbClr val="171717"/>
                </a:solidFill>
                <a:latin typeface="Segoe UI" panose="020B0502040204020203" pitchFamily="34" charset="0"/>
              </a:rPr>
              <a:t>Most </a:t>
            </a:r>
            <a:r>
              <a:rPr lang="en-US" dirty="0">
                <a:solidFill>
                  <a:srgbClr val="171717"/>
                </a:solidFill>
                <a:latin typeface="Segoe UI" panose="020B0502040204020203" pitchFamily="34" charset="0"/>
              </a:rPr>
              <a:t>users who work on business intelligence projects use Power BI Desktop to create reports, and then use the </a:t>
            </a:r>
            <a:r>
              <a:rPr lang="en-US" i="1" dirty="0">
                <a:solidFill>
                  <a:srgbClr val="171717"/>
                </a:solidFill>
                <a:latin typeface="Segoe UI" panose="020B0502040204020203" pitchFamily="34" charset="0"/>
              </a:rPr>
              <a:t>Power BI service</a:t>
            </a:r>
            <a:r>
              <a:rPr lang="en-US" dirty="0">
                <a:solidFill>
                  <a:srgbClr val="171717"/>
                </a:solidFill>
                <a:latin typeface="Segoe UI" panose="020B0502040204020203" pitchFamily="34" charset="0"/>
              </a:rPr>
              <a:t> to share their reports with others.</a:t>
            </a:r>
            <a:endParaRPr lang="en-IN" dirty="0"/>
          </a:p>
        </p:txBody>
      </p:sp>
    </p:spTree>
    <p:extLst>
      <p:ext uri="{BB962C8B-B14F-4D97-AF65-F5344CB8AC3E}">
        <p14:creationId xmlns:p14="http://schemas.microsoft.com/office/powerpoint/2010/main" val="2058412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fontAlgn="base"/>
            <a:r>
              <a:rPr lang="en-IN" dirty="0">
                <a:solidFill>
                  <a:srgbClr val="444444"/>
                </a:solidFill>
                <a:latin typeface="Georgia" panose="02040502050405020303" pitchFamily="18" charset="0"/>
              </a:rPr>
              <a:t>Power BI Service (</a:t>
            </a:r>
            <a:r>
              <a:rPr lang="en-IN" dirty="0" err="1">
                <a:solidFill>
                  <a:srgbClr val="444444"/>
                </a:solidFill>
                <a:latin typeface="Georgia" panose="02040502050405020303" pitchFamily="18" charset="0"/>
              </a:rPr>
              <a:t>SaaS</a:t>
            </a:r>
            <a:r>
              <a:rPr lang="en-IN" dirty="0">
                <a:solidFill>
                  <a:srgbClr val="444444"/>
                </a:solidFill>
                <a:latin typeface="Georgia" panose="02040502050405020303" pitchFamily="18" charset="0"/>
              </a:rPr>
              <a:t> i.e., Software as a Service)</a:t>
            </a:r>
          </a:p>
        </p:txBody>
      </p:sp>
      <p:sp>
        <p:nvSpPr>
          <p:cNvPr id="3" name="Rectangle 2"/>
          <p:cNvSpPr/>
          <p:nvPr/>
        </p:nvSpPr>
        <p:spPr>
          <a:xfrm>
            <a:off x="457200" y="1198345"/>
            <a:ext cx="10451183" cy="3416320"/>
          </a:xfrm>
          <a:prstGeom prst="rect">
            <a:avLst/>
          </a:prstGeom>
        </p:spPr>
        <p:txBody>
          <a:bodyPr wrap="square">
            <a:spAutoFit/>
          </a:bodyPr>
          <a:lstStyle/>
          <a:p>
            <a:pPr marL="285750" indent="-285750">
              <a:buFont typeface="Wingdings" panose="05000000000000000000" pitchFamily="2" charset="2"/>
              <a:buChar char="Ø"/>
            </a:pPr>
            <a:r>
              <a:rPr lang="en-US" b="1" dirty="0">
                <a:solidFill>
                  <a:srgbClr val="171717"/>
                </a:solidFill>
                <a:latin typeface="Segoe UI" panose="020B0502040204020203" pitchFamily="34" charset="0"/>
              </a:rPr>
              <a:t>Power BI</a:t>
            </a:r>
            <a:r>
              <a:rPr lang="en-US" dirty="0">
                <a:solidFill>
                  <a:srgbClr val="171717"/>
                </a:solidFill>
                <a:latin typeface="Segoe UI" panose="020B0502040204020203" pitchFamily="34" charset="0"/>
              </a:rPr>
              <a:t> is a collection of software services, apps, and connectors that work together to help you create, share, and consume business insights in the way that serves you and your business most effectively</a:t>
            </a:r>
            <a:r>
              <a:rPr lang="en-US" dirty="0" smtClean="0">
                <a:solidFill>
                  <a:srgbClr val="171717"/>
                </a:solidFill>
                <a:latin typeface="Segoe UI" panose="020B0502040204020203" pitchFamily="34" charset="0"/>
              </a:rPr>
              <a:t>.</a:t>
            </a:r>
          </a:p>
          <a:p>
            <a:pPr marL="285750" indent="-285750">
              <a:buFont typeface="Wingdings" panose="05000000000000000000" pitchFamily="2" charset="2"/>
              <a:buChar char="Ø"/>
            </a:pPr>
            <a:endParaRPr lang="en-US" dirty="0" smtClean="0">
              <a:solidFill>
                <a:srgbClr val="171717"/>
              </a:solidFill>
              <a:latin typeface="Segoe UI" panose="020B0502040204020203" pitchFamily="34" charset="0"/>
            </a:endParaRPr>
          </a:p>
          <a:p>
            <a:pPr marL="285750" indent="-285750">
              <a:buFont typeface="Wingdings" panose="05000000000000000000" pitchFamily="2" charset="2"/>
              <a:buChar char="Ø"/>
            </a:pPr>
            <a:r>
              <a:rPr lang="en-US" dirty="0" smtClean="0">
                <a:solidFill>
                  <a:srgbClr val="171717"/>
                </a:solidFill>
                <a:latin typeface="Segoe UI" panose="020B0502040204020203" pitchFamily="34" charset="0"/>
              </a:rPr>
              <a:t>The </a:t>
            </a:r>
            <a:r>
              <a:rPr lang="en-US" dirty="0">
                <a:solidFill>
                  <a:srgbClr val="171717"/>
                </a:solidFill>
                <a:latin typeface="Segoe UI" panose="020B0502040204020203" pitchFamily="34" charset="0"/>
              </a:rPr>
              <a:t>Microsoft Power BI </a:t>
            </a:r>
            <a:r>
              <a:rPr lang="en-US" i="1" dirty="0">
                <a:solidFill>
                  <a:srgbClr val="171717"/>
                </a:solidFill>
                <a:latin typeface="Segoe UI" panose="020B0502040204020203" pitchFamily="34" charset="0"/>
              </a:rPr>
              <a:t>service</a:t>
            </a:r>
            <a:r>
              <a:rPr lang="en-US" dirty="0">
                <a:solidFill>
                  <a:srgbClr val="171717"/>
                </a:solidFill>
                <a:latin typeface="Segoe UI" panose="020B0502040204020203" pitchFamily="34" charset="0"/>
              </a:rPr>
              <a:t> (app.powerbi.com), sometimes referred to as Power BI online, is the </a:t>
            </a:r>
            <a:r>
              <a:rPr lang="en-US" dirty="0" err="1">
                <a:solidFill>
                  <a:srgbClr val="171717"/>
                </a:solidFill>
                <a:latin typeface="Segoe UI" panose="020B0502040204020203" pitchFamily="34" charset="0"/>
              </a:rPr>
              <a:t>SaaS</a:t>
            </a:r>
            <a:r>
              <a:rPr lang="en-US" dirty="0">
                <a:solidFill>
                  <a:srgbClr val="171717"/>
                </a:solidFill>
                <a:latin typeface="Segoe UI" panose="020B0502040204020203" pitchFamily="34" charset="0"/>
              </a:rPr>
              <a:t> (</a:t>
            </a:r>
            <a:r>
              <a:rPr lang="en-US" i="1" dirty="0">
                <a:solidFill>
                  <a:srgbClr val="171717"/>
                </a:solidFill>
                <a:latin typeface="Segoe UI" panose="020B0502040204020203" pitchFamily="34" charset="0"/>
              </a:rPr>
              <a:t>Software as a Service</a:t>
            </a:r>
            <a:r>
              <a:rPr lang="en-US" dirty="0">
                <a:solidFill>
                  <a:srgbClr val="171717"/>
                </a:solidFill>
                <a:latin typeface="Segoe UI" panose="020B0502040204020203" pitchFamily="34" charset="0"/>
              </a:rPr>
              <a:t>) part of Power BI</a:t>
            </a:r>
            <a:r>
              <a:rPr lang="en-US" dirty="0" smtClean="0">
                <a:solidFill>
                  <a:srgbClr val="171717"/>
                </a:solidFill>
                <a:latin typeface="Segoe UI" panose="020B0502040204020203" pitchFamily="34" charset="0"/>
              </a:rPr>
              <a:t>.</a:t>
            </a:r>
          </a:p>
          <a:p>
            <a:endParaRPr lang="en-US" dirty="0" smtClean="0">
              <a:solidFill>
                <a:srgbClr val="171717"/>
              </a:solidFill>
              <a:latin typeface="Segoe UI" panose="020B0502040204020203" pitchFamily="34" charset="0"/>
            </a:endParaRPr>
          </a:p>
          <a:p>
            <a:pPr marL="285750" indent="-285750">
              <a:buFont typeface="Wingdings" panose="05000000000000000000" pitchFamily="2" charset="2"/>
              <a:buChar char="Ø"/>
            </a:pPr>
            <a:r>
              <a:rPr lang="en-US" dirty="0" smtClean="0">
                <a:solidFill>
                  <a:srgbClr val="171717"/>
                </a:solidFill>
                <a:latin typeface="Segoe UI" panose="020B0502040204020203" pitchFamily="34" charset="0"/>
              </a:rPr>
              <a:t>In </a:t>
            </a:r>
            <a:r>
              <a:rPr lang="en-US" dirty="0">
                <a:solidFill>
                  <a:srgbClr val="171717"/>
                </a:solidFill>
                <a:latin typeface="Segoe UI" panose="020B0502040204020203" pitchFamily="34" charset="0"/>
              </a:rPr>
              <a:t>the Power BI service, </a:t>
            </a:r>
            <a:r>
              <a:rPr lang="en-US" i="1" dirty="0">
                <a:solidFill>
                  <a:srgbClr val="171717"/>
                </a:solidFill>
                <a:latin typeface="Segoe UI" panose="020B0502040204020203" pitchFamily="34" charset="0"/>
              </a:rPr>
              <a:t>dashboards</a:t>
            </a:r>
            <a:r>
              <a:rPr lang="en-US" dirty="0">
                <a:solidFill>
                  <a:srgbClr val="171717"/>
                </a:solidFill>
                <a:latin typeface="Segoe UI" panose="020B0502040204020203" pitchFamily="34" charset="0"/>
              </a:rPr>
              <a:t> help you keep a finger on the pulse of your business. Dashboards display </a:t>
            </a:r>
            <a:r>
              <a:rPr lang="en-US" i="1" dirty="0">
                <a:solidFill>
                  <a:srgbClr val="171717"/>
                </a:solidFill>
                <a:latin typeface="Segoe UI" panose="020B0502040204020203" pitchFamily="34" charset="0"/>
              </a:rPr>
              <a:t>tiles</a:t>
            </a:r>
            <a:r>
              <a:rPr lang="en-US" dirty="0">
                <a:solidFill>
                  <a:srgbClr val="171717"/>
                </a:solidFill>
                <a:latin typeface="Segoe UI" panose="020B0502040204020203" pitchFamily="34" charset="0"/>
              </a:rPr>
              <a:t>, which you can select to open </a:t>
            </a:r>
            <a:r>
              <a:rPr lang="en-US" i="1" dirty="0">
                <a:solidFill>
                  <a:srgbClr val="171717"/>
                </a:solidFill>
                <a:latin typeface="Segoe UI" panose="020B0502040204020203" pitchFamily="34" charset="0"/>
              </a:rPr>
              <a:t>reports</a:t>
            </a:r>
            <a:r>
              <a:rPr lang="en-US" dirty="0">
                <a:solidFill>
                  <a:srgbClr val="171717"/>
                </a:solidFill>
                <a:latin typeface="Segoe UI" panose="020B0502040204020203" pitchFamily="34" charset="0"/>
              </a:rPr>
              <a:t> for exploring further. </a:t>
            </a:r>
            <a:endParaRPr lang="en-US" dirty="0" smtClean="0">
              <a:solidFill>
                <a:srgbClr val="171717"/>
              </a:solidFill>
              <a:latin typeface="Segoe UI" panose="020B0502040204020203" pitchFamily="34" charset="0"/>
            </a:endParaRPr>
          </a:p>
          <a:p>
            <a:endParaRPr lang="en-US" dirty="0" smtClean="0">
              <a:solidFill>
                <a:srgbClr val="171717"/>
              </a:solidFill>
              <a:latin typeface="Segoe UI" panose="020B0502040204020203" pitchFamily="34" charset="0"/>
            </a:endParaRPr>
          </a:p>
          <a:p>
            <a:pPr marL="285750" indent="-285750">
              <a:buFont typeface="Wingdings" panose="05000000000000000000" pitchFamily="2" charset="2"/>
              <a:buChar char="Ø"/>
            </a:pPr>
            <a:r>
              <a:rPr lang="en-US" dirty="0" smtClean="0">
                <a:solidFill>
                  <a:srgbClr val="171717"/>
                </a:solidFill>
                <a:latin typeface="Segoe UI" panose="020B0502040204020203" pitchFamily="34" charset="0"/>
              </a:rPr>
              <a:t>Dashboards </a:t>
            </a:r>
            <a:r>
              <a:rPr lang="en-US" dirty="0">
                <a:solidFill>
                  <a:srgbClr val="171717"/>
                </a:solidFill>
                <a:latin typeface="Segoe UI" panose="020B0502040204020203" pitchFamily="34" charset="0"/>
              </a:rPr>
              <a:t>and reports connect to </a:t>
            </a:r>
            <a:r>
              <a:rPr lang="en-US" i="1" dirty="0">
                <a:solidFill>
                  <a:srgbClr val="171717"/>
                </a:solidFill>
                <a:latin typeface="Segoe UI" panose="020B0502040204020203" pitchFamily="34" charset="0"/>
              </a:rPr>
              <a:t>datasets</a:t>
            </a:r>
            <a:r>
              <a:rPr lang="en-US" dirty="0">
                <a:solidFill>
                  <a:srgbClr val="171717"/>
                </a:solidFill>
                <a:latin typeface="Segoe UI" panose="020B0502040204020203" pitchFamily="34" charset="0"/>
              </a:rPr>
              <a:t> that bring all of the relevant data together in one place.</a:t>
            </a:r>
            <a:endParaRPr lang="en-IN" dirty="0"/>
          </a:p>
        </p:txBody>
      </p:sp>
    </p:spTree>
    <p:extLst>
      <p:ext uri="{BB962C8B-B14F-4D97-AF65-F5344CB8AC3E}">
        <p14:creationId xmlns:p14="http://schemas.microsoft.com/office/powerpoint/2010/main" val="2636582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a:solidFill>
                  <a:srgbClr val="444444"/>
                </a:solidFill>
                <a:latin typeface="Georgia" panose="02040502050405020303" pitchFamily="18" charset="0"/>
              </a:rPr>
              <a:t>Power BI Mobile</a:t>
            </a:r>
            <a:endParaRPr lang="en-IN" dirty="0"/>
          </a:p>
        </p:txBody>
      </p:sp>
      <p:sp>
        <p:nvSpPr>
          <p:cNvPr id="3" name="Rectangle 2"/>
          <p:cNvSpPr/>
          <p:nvPr/>
        </p:nvSpPr>
        <p:spPr>
          <a:xfrm>
            <a:off x="700725" y="1402486"/>
            <a:ext cx="9904429" cy="646331"/>
          </a:xfrm>
          <a:prstGeom prst="rect">
            <a:avLst/>
          </a:prstGeom>
        </p:spPr>
        <p:txBody>
          <a:bodyPr wrap="square">
            <a:spAutoFit/>
          </a:bodyPr>
          <a:lstStyle/>
          <a:p>
            <a:r>
              <a:rPr lang="en-US" dirty="0">
                <a:solidFill>
                  <a:srgbClr val="171717"/>
                </a:solidFill>
                <a:latin typeface="Segoe UI" panose="020B0502040204020203" pitchFamily="34" charset="0"/>
              </a:rPr>
              <a:t>Power BI offers a set of mobile apps for </a:t>
            </a:r>
            <a:r>
              <a:rPr lang="en-US" dirty="0" err="1">
                <a:solidFill>
                  <a:srgbClr val="171717"/>
                </a:solidFill>
                <a:latin typeface="Segoe UI" panose="020B0502040204020203" pitchFamily="34" charset="0"/>
              </a:rPr>
              <a:t>iOS</a:t>
            </a:r>
            <a:r>
              <a:rPr lang="en-US" dirty="0">
                <a:solidFill>
                  <a:srgbClr val="171717"/>
                </a:solidFill>
                <a:latin typeface="Segoe UI" panose="020B0502040204020203" pitchFamily="34" charset="0"/>
              </a:rPr>
              <a:t>, Android, and Windows mobile devices. In the mobile apps, you connect to and interact with your cloud and on-premises data.</a:t>
            </a:r>
            <a:endParaRPr lang="en-IN" dirty="0"/>
          </a:p>
        </p:txBody>
      </p:sp>
    </p:spTree>
    <p:extLst>
      <p:ext uri="{BB962C8B-B14F-4D97-AF65-F5344CB8AC3E}">
        <p14:creationId xmlns:p14="http://schemas.microsoft.com/office/powerpoint/2010/main" val="1158439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57200" y="123078"/>
            <a:ext cx="8753475" cy="577850"/>
          </a:xfrm>
        </p:spPr>
        <p:txBody>
          <a:bodyPr/>
          <a:lstStyle/>
          <a:p>
            <a:pPr fontAlgn="base"/>
            <a:r>
              <a:rPr lang="en-US" dirty="0">
                <a:solidFill>
                  <a:srgbClr val="444444"/>
                </a:solidFill>
                <a:latin typeface="Georgia" panose="02040502050405020303" pitchFamily="18" charset="0"/>
              </a:rPr>
              <a:t>Why Power BI?</a:t>
            </a:r>
          </a:p>
        </p:txBody>
      </p:sp>
      <p:sp>
        <p:nvSpPr>
          <p:cNvPr id="3" name="Rectangle 2"/>
          <p:cNvSpPr/>
          <p:nvPr/>
        </p:nvSpPr>
        <p:spPr>
          <a:xfrm>
            <a:off x="583096" y="1179809"/>
            <a:ext cx="11181556" cy="4062651"/>
          </a:xfrm>
          <a:prstGeom prst="rect">
            <a:avLst/>
          </a:prstGeom>
        </p:spPr>
        <p:txBody>
          <a:bodyPr wrap="square">
            <a:spAutoFit/>
          </a:bodyPr>
          <a:lstStyle/>
          <a:p>
            <a:pPr fontAlgn="base"/>
            <a:r>
              <a:rPr lang="en-US" dirty="0">
                <a:solidFill>
                  <a:srgbClr val="444444"/>
                </a:solidFill>
                <a:latin typeface="Georgia" panose="02040502050405020303" pitchFamily="18" charset="0"/>
              </a:rPr>
              <a:t>Why Power BI?</a:t>
            </a:r>
          </a:p>
          <a:p>
            <a:pPr fontAlgn="base"/>
            <a:endParaRPr lang="en-US" sz="1400" dirty="0" smtClean="0">
              <a:solidFill>
                <a:srgbClr val="444444"/>
              </a:solidFill>
              <a:latin typeface="Georgia" panose="02040502050405020303" pitchFamily="18" charset="0"/>
            </a:endParaRPr>
          </a:p>
          <a:p>
            <a:r>
              <a:rPr lang="en-US" sz="1600" b="1" dirty="0"/>
              <a:t>A quick start</a:t>
            </a:r>
            <a:r>
              <a:rPr lang="en-US" sz="1600" dirty="0"/>
              <a:t>. You'll be able to get insights quickly with an uncomplicated setup, no required training, and included dashboards for services such as Salesforce, Google Analytics, and Microsoft Dynamics</a:t>
            </a:r>
            <a:r>
              <a:rPr lang="en-US" sz="1600" dirty="0" smtClean="0"/>
              <a:t>.</a:t>
            </a:r>
          </a:p>
          <a:p>
            <a:endParaRPr lang="en-US" sz="1600" dirty="0"/>
          </a:p>
          <a:p>
            <a:r>
              <a:rPr lang="en-US" sz="1600" b="1" dirty="0"/>
              <a:t>Streamlined publication and distribution</a:t>
            </a:r>
            <a:r>
              <a:rPr lang="en-US" sz="1600" dirty="0"/>
              <a:t>. Instead of emailing large files or putting them on a shared drive, analysts upload reports and visualizations to the Power BI service, and their data is refreshed whenever the underlying dataset is updated</a:t>
            </a:r>
            <a:r>
              <a:rPr lang="en-US" sz="1600" dirty="0" smtClean="0"/>
              <a:t>.</a:t>
            </a:r>
          </a:p>
          <a:p>
            <a:endParaRPr lang="en-US" sz="1600" dirty="0"/>
          </a:p>
          <a:p>
            <a:r>
              <a:rPr lang="en-US" sz="1600" b="1" dirty="0"/>
              <a:t>Real-time information</a:t>
            </a:r>
            <a:r>
              <a:rPr lang="en-US" sz="1600" dirty="0"/>
              <a:t>. Dashboards update in real time, as data is pushed or streamed in, which gives viewers the ability to solve problems and identify opportunities quickly. </a:t>
            </a:r>
            <a:endParaRPr lang="en-US" sz="1600" dirty="0" smtClean="0"/>
          </a:p>
          <a:p>
            <a:endParaRPr lang="en-US" sz="1600" b="1" dirty="0"/>
          </a:p>
          <a:p>
            <a:r>
              <a:rPr lang="en-US" sz="1600" b="1" dirty="0" smtClean="0"/>
              <a:t>Ability </a:t>
            </a:r>
            <a:r>
              <a:rPr lang="en-US" sz="1600" b="1" dirty="0"/>
              <a:t>to customize Power BI app navigation</a:t>
            </a:r>
            <a:r>
              <a:rPr lang="en-US" sz="1600" dirty="0"/>
              <a:t>. An "app navigation experiences" feature gives report developers the power to customize navigation to help viewers find content quickly and understand the relationships between different reports and dashboards</a:t>
            </a:r>
            <a:r>
              <a:rPr lang="en-US" sz="1600" dirty="0" smtClean="0"/>
              <a:t>.</a:t>
            </a:r>
          </a:p>
          <a:p>
            <a:endParaRPr lang="en-US" sz="1600" b="1" dirty="0" smtClean="0"/>
          </a:p>
          <a:p>
            <a:pPr marL="171450" indent="-171450" fontAlgn="base">
              <a:buFont typeface="Wingdings" panose="05000000000000000000" pitchFamily="2" charset="2"/>
              <a:buChar char="Ø"/>
            </a:pPr>
            <a:r>
              <a:rPr lang="en-US" sz="1600" dirty="0"/>
              <a:t>Power BI can help connect </a:t>
            </a:r>
            <a:r>
              <a:rPr lang="en-US" sz="1600" dirty="0" smtClean="0"/>
              <a:t>multiple data sets like excel, </a:t>
            </a:r>
            <a:r>
              <a:rPr lang="en-US" sz="1600" dirty="0" err="1" smtClean="0"/>
              <a:t>csv</a:t>
            </a:r>
            <a:r>
              <a:rPr lang="en-US" sz="1600" dirty="0" smtClean="0"/>
              <a:t>, pdf, database</a:t>
            </a:r>
            <a:endParaRPr lang="en-US" sz="1600" b="0" i="0" dirty="0">
              <a:solidFill>
                <a:srgbClr val="444444"/>
              </a:solidFill>
              <a:effectLst/>
              <a:latin typeface="Georgia" panose="02040502050405020303" pitchFamily="18" charset="0"/>
            </a:endParaRPr>
          </a:p>
        </p:txBody>
      </p:sp>
    </p:spTree>
    <p:extLst>
      <p:ext uri="{BB962C8B-B14F-4D97-AF65-F5344CB8AC3E}">
        <p14:creationId xmlns:p14="http://schemas.microsoft.com/office/powerpoint/2010/main" val="2265267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b="0" dirty="0"/>
              <a:t>Benefits of Power BI</a:t>
            </a:r>
          </a:p>
        </p:txBody>
      </p:sp>
      <p:sp>
        <p:nvSpPr>
          <p:cNvPr id="3" name="Rectangle 2"/>
          <p:cNvSpPr/>
          <p:nvPr/>
        </p:nvSpPr>
        <p:spPr>
          <a:xfrm>
            <a:off x="565608" y="937807"/>
            <a:ext cx="11331019" cy="4770537"/>
          </a:xfrm>
          <a:prstGeom prst="rect">
            <a:avLst/>
          </a:prstGeom>
        </p:spPr>
        <p:txBody>
          <a:bodyPr wrap="square">
            <a:spAutoFit/>
          </a:bodyPr>
          <a:lstStyle/>
          <a:p>
            <a:pPr>
              <a:buFont typeface="Arial" panose="020B0604020202020204" pitchFamily="34" charset="0"/>
              <a:buChar char="•"/>
            </a:pPr>
            <a:r>
              <a:rPr lang="en-US" sz="1600" b="1" dirty="0">
                <a:solidFill>
                  <a:srgbClr val="000000"/>
                </a:solidFill>
                <a:latin typeface="Roboto"/>
              </a:rPr>
              <a:t>Data Analysis</a:t>
            </a:r>
            <a:r>
              <a:rPr lang="en-US" sz="1600" dirty="0">
                <a:solidFill>
                  <a:srgbClr val="000000"/>
                </a:solidFill>
                <a:latin typeface="Roboto"/>
              </a:rPr>
              <a:t/>
            </a:r>
            <a:br>
              <a:rPr lang="en-US" sz="1600" dirty="0">
                <a:solidFill>
                  <a:srgbClr val="000000"/>
                </a:solidFill>
                <a:latin typeface="Roboto"/>
              </a:rPr>
            </a:br>
            <a:r>
              <a:rPr lang="en-US" sz="1600" dirty="0">
                <a:solidFill>
                  <a:srgbClr val="000000"/>
                </a:solidFill>
                <a:latin typeface="Roboto"/>
              </a:rPr>
              <a:t>Power BI can collect your company data, whether it's located in the cloud or locally, and provides quick and easy access to this data. Your customers get a live 360 ° view of their business, enabling them to search and explore their data quickly and easily</a:t>
            </a:r>
            <a:r>
              <a:rPr lang="en-US" sz="1600" dirty="0" smtClean="0">
                <a:solidFill>
                  <a:srgbClr val="000000"/>
                </a:solidFill>
                <a:latin typeface="Roboto"/>
              </a:rPr>
              <a:t>.</a:t>
            </a:r>
          </a:p>
          <a:p>
            <a:pPr>
              <a:buFont typeface="Arial" panose="020B0604020202020204" pitchFamily="34" charset="0"/>
              <a:buChar char="•"/>
            </a:pPr>
            <a:endParaRPr lang="en-US" sz="1600" dirty="0">
              <a:solidFill>
                <a:srgbClr val="000000"/>
              </a:solidFill>
              <a:latin typeface="Roboto"/>
            </a:endParaRPr>
          </a:p>
          <a:p>
            <a:pPr>
              <a:buFont typeface="Arial" panose="020B0604020202020204" pitchFamily="34" charset="0"/>
              <a:buChar char="•"/>
            </a:pPr>
            <a:r>
              <a:rPr lang="en-US" sz="1600" b="1" dirty="0">
                <a:solidFill>
                  <a:srgbClr val="000000"/>
                </a:solidFill>
                <a:latin typeface="Roboto"/>
              </a:rPr>
              <a:t>Interactive reporting</a:t>
            </a:r>
            <a:r>
              <a:rPr lang="en-US" sz="1600" dirty="0">
                <a:solidFill>
                  <a:srgbClr val="000000"/>
                </a:solidFill>
                <a:latin typeface="Roboto"/>
              </a:rPr>
              <a:t/>
            </a:r>
            <a:br>
              <a:rPr lang="en-US" sz="1600" dirty="0">
                <a:solidFill>
                  <a:srgbClr val="000000"/>
                </a:solidFill>
                <a:latin typeface="Roboto"/>
              </a:rPr>
            </a:br>
            <a:r>
              <a:rPr lang="en-US" sz="1600" dirty="0">
                <a:solidFill>
                  <a:srgbClr val="000000"/>
                </a:solidFill>
                <a:latin typeface="Roboto"/>
              </a:rPr>
              <a:t>Customers can see all data on only one screen and the Power BI Mobile apps are automatically updated with changes to your data so you can access updated data and reports no matter where </a:t>
            </a:r>
            <a:r>
              <a:rPr lang="en-US" sz="1600" dirty="0" smtClean="0">
                <a:solidFill>
                  <a:srgbClr val="000000"/>
                </a:solidFill>
                <a:latin typeface="Roboto"/>
              </a:rPr>
              <a:t>you </a:t>
            </a:r>
            <a:r>
              <a:rPr lang="en-US" sz="1600" dirty="0">
                <a:solidFill>
                  <a:srgbClr val="000000"/>
                </a:solidFill>
                <a:latin typeface="Roboto"/>
              </a:rPr>
              <a:t>are or whenever you need it</a:t>
            </a:r>
            <a:r>
              <a:rPr lang="en-US" sz="1600" dirty="0" smtClean="0">
                <a:solidFill>
                  <a:srgbClr val="000000"/>
                </a:solidFill>
                <a:latin typeface="Roboto"/>
              </a:rPr>
              <a:t>.</a:t>
            </a:r>
          </a:p>
          <a:p>
            <a:pPr>
              <a:buFont typeface="Arial" panose="020B0604020202020204" pitchFamily="34" charset="0"/>
              <a:buChar char="•"/>
            </a:pPr>
            <a:endParaRPr lang="en-US" sz="1600" dirty="0">
              <a:solidFill>
                <a:srgbClr val="000000"/>
              </a:solidFill>
              <a:latin typeface="Roboto"/>
            </a:endParaRPr>
          </a:p>
          <a:p>
            <a:pPr>
              <a:buFont typeface="Arial" panose="020B0604020202020204" pitchFamily="34" charset="0"/>
              <a:buChar char="•"/>
            </a:pPr>
            <a:r>
              <a:rPr lang="en-US" sz="1600" b="1" dirty="0">
                <a:solidFill>
                  <a:srgbClr val="000000"/>
                </a:solidFill>
                <a:latin typeface="Roboto"/>
              </a:rPr>
              <a:t>Financial overview</a:t>
            </a:r>
            <a:r>
              <a:rPr lang="en-US" sz="1600" dirty="0">
                <a:solidFill>
                  <a:srgbClr val="000000"/>
                </a:solidFill>
                <a:latin typeface="Roboto"/>
              </a:rPr>
              <a:t/>
            </a:r>
            <a:br>
              <a:rPr lang="en-US" sz="1600" dirty="0">
                <a:solidFill>
                  <a:srgbClr val="000000"/>
                </a:solidFill>
                <a:latin typeface="Roboto"/>
              </a:rPr>
            </a:br>
            <a:r>
              <a:rPr lang="en-US" sz="1600" dirty="0">
                <a:solidFill>
                  <a:srgbClr val="000000"/>
                </a:solidFill>
                <a:latin typeface="Roboto"/>
              </a:rPr>
              <a:t>In just a few seconds, Power BI gives you the full picture of your data across different data sources. Therefore, you can see all your financial data in a single view</a:t>
            </a:r>
            <a:r>
              <a:rPr lang="en-US" sz="1600" dirty="0" smtClean="0">
                <a:solidFill>
                  <a:srgbClr val="000000"/>
                </a:solidFill>
                <a:latin typeface="Roboto"/>
              </a:rPr>
              <a:t>.</a:t>
            </a:r>
          </a:p>
          <a:p>
            <a:pPr>
              <a:buFont typeface="Arial" panose="020B0604020202020204" pitchFamily="34" charset="0"/>
              <a:buChar char="•"/>
            </a:pPr>
            <a:endParaRPr lang="en-US" sz="1600" b="1" dirty="0">
              <a:solidFill>
                <a:srgbClr val="000000"/>
              </a:solidFill>
              <a:latin typeface="Roboto"/>
            </a:endParaRPr>
          </a:p>
          <a:p>
            <a:pPr>
              <a:buFont typeface="Arial" panose="020B0604020202020204" pitchFamily="34" charset="0"/>
              <a:buChar char="•"/>
            </a:pPr>
            <a:r>
              <a:rPr lang="en-US" sz="1600" b="1" dirty="0">
                <a:solidFill>
                  <a:srgbClr val="000000"/>
                </a:solidFill>
                <a:latin typeface="Roboto"/>
              </a:rPr>
              <a:t>User-friendly mobility</a:t>
            </a:r>
            <a:r>
              <a:rPr lang="en-US" sz="1600" dirty="0">
                <a:solidFill>
                  <a:srgbClr val="000000"/>
                </a:solidFill>
                <a:latin typeface="Roboto"/>
              </a:rPr>
              <a:t/>
            </a:r>
            <a:br>
              <a:rPr lang="en-US" sz="1600" dirty="0">
                <a:solidFill>
                  <a:srgbClr val="000000"/>
                </a:solidFill>
                <a:latin typeface="Roboto"/>
              </a:rPr>
            </a:br>
            <a:r>
              <a:rPr lang="en-US" sz="1600" dirty="0">
                <a:solidFill>
                  <a:srgbClr val="000000"/>
                </a:solidFill>
                <a:latin typeface="Roboto"/>
              </a:rPr>
              <a:t>With the intuitive tools you can explore the underlying data, which makes it easy to find exactly the answers you need</a:t>
            </a:r>
            <a:r>
              <a:rPr lang="en-US" sz="1600" dirty="0" smtClean="0">
                <a:solidFill>
                  <a:srgbClr val="000000"/>
                </a:solidFill>
                <a:latin typeface="Roboto"/>
              </a:rPr>
              <a:t>.</a:t>
            </a:r>
          </a:p>
          <a:p>
            <a:endParaRPr lang="en-US" sz="1600" dirty="0">
              <a:solidFill>
                <a:srgbClr val="000000"/>
              </a:solidFill>
              <a:latin typeface="Roboto"/>
            </a:endParaRPr>
          </a:p>
          <a:p>
            <a:pPr>
              <a:buFont typeface="Arial" panose="020B0604020202020204" pitchFamily="34" charset="0"/>
              <a:buChar char="•"/>
            </a:pPr>
            <a:r>
              <a:rPr lang="en-US" sz="1600" b="1" dirty="0">
                <a:solidFill>
                  <a:srgbClr val="000000"/>
                </a:solidFill>
                <a:latin typeface="Roboto"/>
              </a:rPr>
              <a:t>Data Visualization</a:t>
            </a:r>
            <a:r>
              <a:rPr lang="en-US" sz="1600" dirty="0">
                <a:solidFill>
                  <a:srgbClr val="000000"/>
                </a:solidFill>
                <a:latin typeface="Roboto"/>
              </a:rPr>
              <a:t/>
            </a:r>
            <a:br>
              <a:rPr lang="en-US" sz="1600" dirty="0">
                <a:solidFill>
                  <a:srgbClr val="000000"/>
                </a:solidFill>
                <a:latin typeface="Roboto"/>
              </a:rPr>
            </a:br>
            <a:r>
              <a:rPr lang="en-US" sz="1600" dirty="0">
                <a:solidFill>
                  <a:srgbClr val="000000"/>
                </a:solidFill>
                <a:latin typeface="Roboto"/>
              </a:rPr>
              <a:t>With Power BI you can be both creative and productive. Combine data from various databases, files and web services with the visual tools in Power BI and gain unique insight into your data</a:t>
            </a:r>
            <a:endParaRPr lang="en-US" sz="1600" b="0" i="0" dirty="0">
              <a:solidFill>
                <a:srgbClr val="000000"/>
              </a:solidFill>
              <a:effectLst/>
              <a:latin typeface="Roboto"/>
            </a:endParaRPr>
          </a:p>
        </p:txBody>
      </p:sp>
    </p:spTree>
    <p:extLst>
      <p:ext uri="{BB962C8B-B14F-4D97-AF65-F5344CB8AC3E}">
        <p14:creationId xmlns:p14="http://schemas.microsoft.com/office/powerpoint/2010/main" val="3187997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fontAlgn="base"/>
            <a:r>
              <a:rPr lang="en-IN" dirty="0">
                <a:solidFill>
                  <a:srgbClr val="444444"/>
                </a:solidFill>
                <a:latin typeface="Georgia" panose="02040502050405020303" pitchFamily="18" charset="0"/>
              </a:rPr>
              <a:t>Power BI Features</a:t>
            </a:r>
          </a:p>
        </p:txBody>
      </p:sp>
      <p:sp>
        <p:nvSpPr>
          <p:cNvPr id="3" name="Rectangle 2"/>
          <p:cNvSpPr/>
          <p:nvPr/>
        </p:nvSpPr>
        <p:spPr>
          <a:xfrm>
            <a:off x="598997" y="1040919"/>
            <a:ext cx="9626379" cy="4801314"/>
          </a:xfrm>
          <a:prstGeom prst="rect">
            <a:avLst/>
          </a:prstGeom>
        </p:spPr>
        <p:txBody>
          <a:bodyPr wrap="square">
            <a:spAutoFit/>
          </a:bodyPr>
          <a:lstStyle/>
          <a:p>
            <a:pPr fontAlgn="base"/>
            <a:r>
              <a:rPr lang="en-IN" dirty="0">
                <a:solidFill>
                  <a:srgbClr val="444444"/>
                </a:solidFill>
                <a:latin typeface="Georgia" panose="02040502050405020303" pitchFamily="18" charset="0"/>
              </a:rPr>
              <a:t>Power BI </a:t>
            </a:r>
            <a:r>
              <a:rPr lang="en-IN" dirty="0" smtClean="0">
                <a:solidFill>
                  <a:srgbClr val="444444"/>
                </a:solidFill>
                <a:latin typeface="Georgia" panose="02040502050405020303" pitchFamily="18" charset="0"/>
              </a:rPr>
              <a:t>Features</a:t>
            </a:r>
          </a:p>
          <a:p>
            <a:pPr fontAlgn="base"/>
            <a:endParaRPr lang="en-IN" dirty="0">
              <a:solidFill>
                <a:srgbClr val="444444"/>
              </a:solidFill>
              <a:latin typeface="Georgia" panose="02040502050405020303" pitchFamily="18" charset="0"/>
            </a:endParaRPr>
          </a:p>
          <a:p>
            <a:pPr fontAlgn="base"/>
            <a:r>
              <a:rPr lang="en-IN" dirty="0">
                <a:solidFill>
                  <a:srgbClr val="444444"/>
                </a:solidFill>
                <a:latin typeface="Georgia" panose="02040502050405020303" pitchFamily="18" charset="0"/>
              </a:rPr>
              <a:t>There are some of the most important and interesting features of Power BI:</a:t>
            </a:r>
          </a:p>
          <a:p>
            <a:pPr fontAlgn="base">
              <a:buFont typeface="Arial" panose="020B0604020202020204" pitchFamily="34" charset="0"/>
              <a:buChar char="•"/>
            </a:pPr>
            <a:r>
              <a:rPr lang="en-IN" dirty="0">
                <a:solidFill>
                  <a:srgbClr val="444444"/>
                </a:solidFill>
                <a:latin typeface="Georgia" panose="02040502050405020303" pitchFamily="18" charset="0"/>
              </a:rPr>
              <a:t>Attractive Visualizations/ custom visualizations</a:t>
            </a:r>
          </a:p>
          <a:p>
            <a:pPr fontAlgn="base">
              <a:buFont typeface="Arial" panose="020B0604020202020204" pitchFamily="34" charset="0"/>
              <a:buChar char="•"/>
            </a:pPr>
            <a:r>
              <a:rPr lang="en-IN" dirty="0" err="1">
                <a:solidFill>
                  <a:srgbClr val="444444"/>
                </a:solidFill>
                <a:latin typeface="Georgia" panose="02040502050405020303" pitchFamily="18" charset="0"/>
              </a:rPr>
              <a:t>GetData</a:t>
            </a:r>
            <a:r>
              <a:rPr lang="en-IN" dirty="0">
                <a:solidFill>
                  <a:srgbClr val="444444"/>
                </a:solidFill>
                <a:latin typeface="Georgia" panose="02040502050405020303" pitchFamily="18" charset="0"/>
              </a:rPr>
              <a:t> (Data sources)/data connections</a:t>
            </a:r>
          </a:p>
          <a:p>
            <a:pPr fontAlgn="base">
              <a:buFont typeface="Arial" panose="020B0604020202020204" pitchFamily="34" charset="0"/>
              <a:buChar char="•"/>
            </a:pPr>
            <a:r>
              <a:rPr lang="en-IN" dirty="0">
                <a:solidFill>
                  <a:srgbClr val="444444"/>
                </a:solidFill>
                <a:latin typeface="Georgia" panose="02040502050405020303" pitchFamily="18" charset="0"/>
              </a:rPr>
              <a:t>Datasets</a:t>
            </a:r>
          </a:p>
          <a:p>
            <a:pPr fontAlgn="base">
              <a:buFont typeface="Arial" panose="020B0604020202020204" pitchFamily="34" charset="0"/>
              <a:buChar char="•"/>
            </a:pPr>
            <a:r>
              <a:rPr lang="en-IN" dirty="0">
                <a:solidFill>
                  <a:srgbClr val="444444"/>
                </a:solidFill>
                <a:latin typeface="Georgia" panose="02040502050405020303" pitchFamily="18" charset="0"/>
              </a:rPr>
              <a:t>Dashboards</a:t>
            </a:r>
          </a:p>
          <a:p>
            <a:pPr fontAlgn="base">
              <a:buFont typeface="Arial" panose="020B0604020202020204" pitchFamily="34" charset="0"/>
              <a:buChar char="•"/>
            </a:pPr>
            <a:r>
              <a:rPr lang="en-IN" dirty="0">
                <a:solidFill>
                  <a:srgbClr val="444444"/>
                </a:solidFill>
                <a:latin typeface="Georgia" panose="02040502050405020303" pitchFamily="18" charset="0"/>
              </a:rPr>
              <a:t>Filters</a:t>
            </a:r>
          </a:p>
          <a:p>
            <a:pPr fontAlgn="base">
              <a:buFont typeface="Arial" panose="020B0604020202020204" pitchFamily="34" charset="0"/>
              <a:buChar char="•"/>
            </a:pPr>
            <a:r>
              <a:rPr lang="en-IN" dirty="0" smtClean="0">
                <a:solidFill>
                  <a:srgbClr val="444444"/>
                </a:solidFill>
                <a:latin typeface="Georgia" panose="02040502050405020303" pitchFamily="18" charset="0"/>
              </a:rPr>
              <a:t>Reports</a:t>
            </a:r>
          </a:p>
          <a:p>
            <a:pPr fontAlgn="base">
              <a:buFont typeface="Arial" panose="020B0604020202020204" pitchFamily="34" charset="0"/>
              <a:buChar char="•"/>
            </a:pPr>
            <a:r>
              <a:rPr lang="en-IN" dirty="0" smtClean="0">
                <a:solidFill>
                  <a:srgbClr val="444444"/>
                </a:solidFill>
                <a:latin typeface="Georgia" panose="02040502050405020303" pitchFamily="18" charset="0"/>
              </a:rPr>
              <a:t>Trend </a:t>
            </a:r>
            <a:r>
              <a:rPr lang="en-IN" dirty="0">
                <a:solidFill>
                  <a:srgbClr val="444444"/>
                </a:solidFill>
                <a:latin typeface="Georgia" panose="02040502050405020303" pitchFamily="18" charset="0"/>
              </a:rPr>
              <a:t>indicators</a:t>
            </a:r>
          </a:p>
          <a:p>
            <a:pPr fontAlgn="base">
              <a:buFont typeface="Arial" panose="020B0604020202020204" pitchFamily="34" charset="0"/>
              <a:buChar char="•"/>
            </a:pPr>
            <a:r>
              <a:rPr lang="en-IN" dirty="0">
                <a:solidFill>
                  <a:srgbClr val="444444"/>
                </a:solidFill>
                <a:latin typeface="Georgia" panose="02040502050405020303" pitchFamily="18" charset="0"/>
              </a:rPr>
              <a:t>Online Analytical Processing (OLAP)</a:t>
            </a:r>
          </a:p>
          <a:p>
            <a:pPr fontAlgn="base">
              <a:buFont typeface="Arial" panose="020B0604020202020204" pitchFamily="34" charset="0"/>
              <a:buChar char="•"/>
            </a:pPr>
            <a:r>
              <a:rPr lang="en-IN" dirty="0">
                <a:solidFill>
                  <a:srgbClr val="444444"/>
                </a:solidFill>
                <a:latin typeface="Georgia" panose="02040502050405020303" pitchFamily="18" charset="0"/>
              </a:rPr>
              <a:t>Navigation pane</a:t>
            </a:r>
          </a:p>
          <a:p>
            <a:pPr fontAlgn="base">
              <a:buFont typeface="Arial" panose="020B0604020202020204" pitchFamily="34" charset="0"/>
              <a:buChar char="•"/>
            </a:pPr>
            <a:r>
              <a:rPr lang="en-IN" dirty="0">
                <a:solidFill>
                  <a:srgbClr val="444444"/>
                </a:solidFill>
                <a:latin typeface="Georgia" panose="02040502050405020303" pitchFamily="18" charset="0"/>
              </a:rPr>
              <a:t>Natural language Q &amp; A box</a:t>
            </a:r>
          </a:p>
          <a:p>
            <a:pPr fontAlgn="base">
              <a:buFont typeface="Arial" panose="020B0604020202020204" pitchFamily="34" charset="0"/>
              <a:buChar char="•"/>
            </a:pPr>
            <a:r>
              <a:rPr lang="en-IN" dirty="0">
                <a:solidFill>
                  <a:srgbClr val="444444"/>
                </a:solidFill>
                <a:latin typeface="Georgia" panose="02040502050405020303" pitchFamily="18" charset="0"/>
              </a:rPr>
              <a:t>DAX functions and </a:t>
            </a:r>
            <a:r>
              <a:rPr lang="en-IN" dirty="0" smtClean="0">
                <a:solidFill>
                  <a:srgbClr val="444444"/>
                </a:solidFill>
                <a:latin typeface="Georgia" panose="02040502050405020303" pitchFamily="18" charset="0"/>
              </a:rPr>
              <a:t>formula</a:t>
            </a:r>
          </a:p>
          <a:p>
            <a:pPr fontAlgn="base">
              <a:buFont typeface="Arial" panose="020B0604020202020204" pitchFamily="34" charset="0"/>
              <a:buChar char="•"/>
            </a:pPr>
            <a:endParaRPr lang="en-US" dirty="0">
              <a:solidFill>
                <a:srgbClr val="444444"/>
              </a:solidFill>
              <a:latin typeface="Georgia" panose="02040502050405020303" pitchFamily="18" charset="0"/>
            </a:endParaRPr>
          </a:p>
          <a:p>
            <a:pPr fontAlgn="base">
              <a:buFont typeface="Arial" panose="020B0604020202020204" pitchFamily="34" charset="0"/>
              <a:buChar char="•"/>
            </a:pPr>
            <a:r>
              <a:rPr lang="en-US" dirty="0" smtClean="0">
                <a:solidFill>
                  <a:srgbClr val="444444"/>
                </a:solidFill>
                <a:latin typeface="Georgia" panose="02040502050405020303" pitchFamily="18" charset="0"/>
              </a:rPr>
              <a:t>Reports –Summarized information table.  and Dashboard –Multiple tables Telling a story about</a:t>
            </a:r>
            <a:endParaRPr lang="en-IN" dirty="0">
              <a:solidFill>
                <a:srgbClr val="444444"/>
              </a:solidFill>
              <a:latin typeface="Georgia" panose="02040502050405020303" pitchFamily="18" charset="0"/>
            </a:endParaRPr>
          </a:p>
        </p:txBody>
      </p:sp>
    </p:spTree>
    <p:extLst>
      <p:ext uri="{BB962C8B-B14F-4D97-AF65-F5344CB8AC3E}">
        <p14:creationId xmlns:p14="http://schemas.microsoft.com/office/powerpoint/2010/main" val="4218866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fontAlgn="base"/>
            <a:r>
              <a:rPr lang="en-US" i="1" u="sng" dirty="0">
                <a:solidFill>
                  <a:srgbClr val="65ABF6"/>
                </a:solidFill>
                <a:latin typeface="inherit"/>
                <a:hlinkClick r:id="rId2"/>
              </a:rPr>
              <a:t>Power BI Architecture</a:t>
            </a:r>
            <a:endParaRPr lang="en-US" b="0" dirty="0">
              <a:solidFill>
                <a:srgbClr val="444444"/>
              </a:solidFill>
              <a:latin typeface="Georgia" panose="02040502050405020303" pitchFamily="18" charset="0"/>
            </a:endParaRPr>
          </a:p>
        </p:txBody>
      </p:sp>
      <p:sp>
        <p:nvSpPr>
          <p:cNvPr id="3" name="Rectangle 2"/>
          <p:cNvSpPr/>
          <p:nvPr/>
        </p:nvSpPr>
        <p:spPr>
          <a:xfrm>
            <a:off x="544033" y="1232654"/>
            <a:ext cx="2452916" cy="369332"/>
          </a:xfrm>
          <a:prstGeom prst="rect">
            <a:avLst/>
          </a:prstGeom>
        </p:spPr>
        <p:txBody>
          <a:bodyPr wrap="none">
            <a:spAutoFit/>
          </a:bodyPr>
          <a:lstStyle/>
          <a:p>
            <a:pPr fontAlgn="base"/>
            <a:r>
              <a:rPr lang="en-IN" dirty="0">
                <a:solidFill>
                  <a:srgbClr val="444444"/>
                </a:solidFill>
                <a:latin typeface="Georgia" panose="02040502050405020303" pitchFamily="18" charset="0"/>
              </a:rPr>
              <a:t>Power BI Architecture</a:t>
            </a:r>
            <a:endParaRPr lang="en-IN" b="0" i="0" dirty="0">
              <a:solidFill>
                <a:srgbClr val="444444"/>
              </a:solidFill>
              <a:effectLst/>
              <a:latin typeface="Georgia" panose="02040502050405020303"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869" y="1926834"/>
            <a:ext cx="8252460" cy="2834640"/>
          </a:xfrm>
          <a:prstGeom prst="rect">
            <a:avLst/>
          </a:prstGeom>
        </p:spPr>
      </p:pic>
    </p:spTree>
    <p:extLst>
      <p:ext uri="{BB962C8B-B14F-4D97-AF65-F5344CB8AC3E}">
        <p14:creationId xmlns:p14="http://schemas.microsoft.com/office/powerpoint/2010/main" val="3913745167"/>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6222</TotalTime>
  <Words>436</Words>
  <Application>Microsoft Office PowerPoint</Application>
  <PresentationFormat>Widescreen</PresentationFormat>
  <Paragraphs>94</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Georgia</vt:lpstr>
      <vt:lpstr>inherit</vt:lpstr>
      <vt:lpstr>Roboto</vt:lpstr>
      <vt:lpstr>Segoe UI</vt:lpstr>
      <vt:lpstr>Times New Roman</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Vishwanath Ramadass</dc:creator>
  <cp:lastModifiedBy>Aroha</cp:lastModifiedBy>
  <cp:revision>147</cp:revision>
  <dcterms:created xsi:type="dcterms:W3CDTF">2022-07-19T07:18:36Z</dcterms:created>
  <dcterms:modified xsi:type="dcterms:W3CDTF">2024-01-16T07:01:38Z</dcterms:modified>
</cp:coreProperties>
</file>