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sldIdLst>
    <p:sldId id="297" r:id="rId2"/>
    <p:sldId id="295" r:id="rId3"/>
    <p:sldId id="296" r:id="rId4"/>
    <p:sldId id="292" r:id="rId5"/>
    <p:sldId id="293" r:id="rId6"/>
    <p:sldId id="301" r:id="rId7"/>
    <p:sldId id="302" r:id="rId8"/>
    <p:sldId id="303" r:id="rId9"/>
    <p:sldId id="304" r:id="rId10"/>
    <p:sldId id="305" r:id="rId11"/>
    <p:sldId id="306" r:id="rId12"/>
    <p:sldId id="307" r:id="rId13"/>
    <p:sldId id="308" r:id="rId14"/>
    <p:sldId id="309" r:id="rId15"/>
    <p:sldId id="294" r:id="rId16"/>
    <p:sldId id="298"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98" autoAdjust="0"/>
    <p:restoredTop sz="94660"/>
  </p:normalViewPr>
  <p:slideViewPr>
    <p:cSldViewPr snapToGrid="0">
      <p:cViewPr varScale="1">
        <p:scale>
          <a:sx n="87" d="100"/>
          <a:sy n="87" d="100"/>
        </p:scale>
        <p:origin x="46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6BC59-ED72-4B0D-9923-C0E3808E15D5}" type="datetimeFigureOut">
              <a:rPr lang="en-IN" smtClean="0"/>
              <a:t>19-06-2023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8D83B-52CE-4F39-8D55-C7E671B55AD6}" type="slidenum">
              <a:rPr lang="en-IN" smtClean="0"/>
              <a:t>‹#›</a:t>
            </a:fld>
            <a:endParaRPr lang="en-IN"/>
          </a:p>
        </p:txBody>
      </p:sp>
    </p:spTree>
    <p:extLst>
      <p:ext uri="{BB962C8B-B14F-4D97-AF65-F5344CB8AC3E}">
        <p14:creationId xmlns:p14="http://schemas.microsoft.com/office/powerpoint/2010/main" val="120745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194555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4">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3648922457"/>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Objectives</a:t>
            </a:r>
            <a:endParaRPr lang="en-IN" dirty="0"/>
          </a:p>
        </p:txBody>
      </p:sp>
      <p:sp>
        <p:nvSpPr>
          <p:cNvPr id="3" name="Rectangle 2"/>
          <p:cNvSpPr/>
          <p:nvPr/>
        </p:nvSpPr>
        <p:spPr>
          <a:xfrm>
            <a:off x="702365" y="1303482"/>
            <a:ext cx="6096000" cy="2585323"/>
          </a:xfrm>
          <a:prstGeom prst="rect">
            <a:avLst/>
          </a:prstGeom>
        </p:spPr>
        <p:txBody>
          <a:bodyPr>
            <a:spAutoFit/>
          </a:bodyPr>
          <a:lstStyle/>
          <a:p>
            <a:r>
              <a:rPr lang="en-IN" dirty="0" err="1"/>
              <a:t>i</a:t>
            </a:r>
            <a:r>
              <a:rPr lang="en-IN" dirty="0"/>
              <a:t>. Hands on a basic navigations in Power BI</a:t>
            </a:r>
          </a:p>
          <a:p>
            <a:r>
              <a:rPr lang="en-IN" dirty="0"/>
              <a:t>ii. Connecting Power BI to </a:t>
            </a:r>
            <a:r>
              <a:rPr lang="en-IN" dirty="0" smtClean="0"/>
              <a:t>excel</a:t>
            </a:r>
          </a:p>
          <a:p>
            <a:r>
              <a:rPr lang="en-US" dirty="0" smtClean="0"/>
              <a:t>iii. Connecting to </a:t>
            </a:r>
            <a:r>
              <a:rPr lang="en-US" dirty="0" err="1" smtClean="0"/>
              <a:t>csv</a:t>
            </a:r>
            <a:r>
              <a:rPr lang="en-US" dirty="0" smtClean="0"/>
              <a:t> file</a:t>
            </a:r>
          </a:p>
          <a:p>
            <a:r>
              <a:rPr lang="en-US" dirty="0" smtClean="0"/>
              <a:t>iv. Connecting to data base</a:t>
            </a:r>
          </a:p>
          <a:p>
            <a:r>
              <a:rPr lang="en-US" dirty="0" smtClean="0"/>
              <a:t>v. Managing relationship in </a:t>
            </a:r>
            <a:r>
              <a:rPr lang="en-US" dirty="0" err="1" smtClean="0"/>
              <a:t>powerbi</a:t>
            </a:r>
            <a:endParaRPr lang="en-IN" dirty="0"/>
          </a:p>
          <a:p>
            <a:r>
              <a:rPr lang="en-IN" dirty="0"/>
              <a:t>iii. Exploring properties of the canvas</a:t>
            </a:r>
          </a:p>
          <a:p>
            <a:r>
              <a:rPr lang="en-IN" dirty="0"/>
              <a:t>iv. Adding text boxes and images</a:t>
            </a:r>
          </a:p>
          <a:p>
            <a:r>
              <a:rPr lang="en-IN" dirty="0"/>
              <a:t>v. Stacked Bar and Column Charts with all options covered</a:t>
            </a:r>
          </a:p>
          <a:p>
            <a:r>
              <a:rPr lang="en-IN" dirty="0"/>
              <a:t>vi. Changing aggregate functions and showing %Age totals</a:t>
            </a:r>
          </a:p>
        </p:txBody>
      </p:sp>
    </p:spTree>
    <p:extLst>
      <p:ext uri="{BB962C8B-B14F-4D97-AF65-F5344CB8AC3E}">
        <p14:creationId xmlns:p14="http://schemas.microsoft.com/office/powerpoint/2010/main" val="109800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Manage Relationship</a:t>
            </a:r>
            <a:endParaRPr lang="en-IN" dirty="0"/>
          </a:p>
        </p:txBody>
      </p:sp>
      <p:pic>
        <p:nvPicPr>
          <p:cNvPr id="3" name="Picture 2"/>
          <p:cNvPicPr>
            <a:picLocks noChangeAspect="1"/>
          </p:cNvPicPr>
          <p:nvPr/>
        </p:nvPicPr>
        <p:blipFill rotWithShape="1">
          <a:blip r:embed="rId2"/>
          <a:srcRect l="7583" t="17259" r="5833" b="14888"/>
          <a:stretch/>
        </p:blipFill>
        <p:spPr>
          <a:xfrm>
            <a:off x="579120" y="1016201"/>
            <a:ext cx="11270745" cy="4968240"/>
          </a:xfrm>
          <a:prstGeom prst="rect">
            <a:avLst/>
          </a:prstGeom>
        </p:spPr>
      </p:pic>
    </p:spTree>
    <p:extLst>
      <p:ext uri="{BB962C8B-B14F-4D97-AF65-F5344CB8AC3E}">
        <p14:creationId xmlns:p14="http://schemas.microsoft.com/office/powerpoint/2010/main" val="370802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Manage relationship-Single Flow</a:t>
            </a:r>
            <a:endParaRPr lang="en-IN" dirty="0"/>
          </a:p>
        </p:txBody>
      </p:sp>
      <p:pic>
        <p:nvPicPr>
          <p:cNvPr id="3" name="Picture 2"/>
          <p:cNvPicPr>
            <a:picLocks noChangeAspect="1"/>
          </p:cNvPicPr>
          <p:nvPr/>
        </p:nvPicPr>
        <p:blipFill rotWithShape="1">
          <a:blip r:embed="rId2"/>
          <a:srcRect l="23672" t="49913" r="31661" b="16606"/>
          <a:stretch/>
        </p:blipFill>
        <p:spPr>
          <a:xfrm>
            <a:off x="0" y="1645920"/>
            <a:ext cx="6187440" cy="2608883"/>
          </a:xfrm>
          <a:prstGeom prst="rect">
            <a:avLst/>
          </a:prstGeom>
        </p:spPr>
      </p:pic>
      <p:pic>
        <p:nvPicPr>
          <p:cNvPr id="4" name="Picture 3"/>
          <p:cNvPicPr>
            <a:picLocks noChangeAspect="1"/>
          </p:cNvPicPr>
          <p:nvPr/>
        </p:nvPicPr>
        <p:blipFill rotWithShape="1">
          <a:blip r:embed="rId3"/>
          <a:srcRect l="25167" t="34444" r="30333" b="23482"/>
          <a:stretch/>
        </p:blipFill>
        <p:spPr>
          <a:xfrm>
            <a:off x="5882640" y="1371600"/>
            <a:ext cx="6074965" cy="3230880"/>
          </a:xfrm>
          <a:prstGeom prst="rect">
            <a:avLst/>
          </a:prstGeom>
        </p:spPr>
      </p:pic>
    </p:spTree>
    <p:extLst>
      <p:ext uri="{BB962C8B-B14F-4D97-AF65-F5344CB8AC3E}">
        <p14:creationId xmlns:p14="http://schemas.microsoft.com/office/powerpoint/2010/main" val="405758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Manage </a:t>
            </a:r>
            <a:r>
              <a:rPr lang="en-US" dirty="0" smtClean="0"/>
              <a:t>relationship-both side </a:t>
            </a:r>
            <a:r>
              <a:rPr lang="en-US" dirty="0"/>
              <a:t>Flow</a:t>
            </a:r>
            <a:endParaRPr lang="en-IN" dirty="0"/>
          </a:p>
        </p:txBody>
      </p:sp>
      <p:pic>
        <p:nvPicPr>
          <p:cNvPr id="3" name="Picture 2"/>
          <p:cNvPicPr>
            <a:picLocks noChangeAspect="1"/>
          </p:cNvPicPr>
          <p:nvPr/>
        </p:nvPicPr>
        <p:blipFill rotWithShape="1">
          <a:blip r:embed="rId2"/>
          <a:srcRect l="24166" t="14000" r="30417" b="54296"/>
          <a:stretch/>
        </p:blipFill>
        <p:spPr>
          <a:xfrm>
            <a:off x="457200" y="1645920"/>
            <a:ext cx="5460683" cy="2144195"/>
          </a:xfrm>
          <a:prstGeom prst="rect">
            <a:avLst/>
          </a:prstGeom>
        </p:spPr>
      </p:pic>
      <p:pic>
        <p:nvPicPr>
          <p:cNvPr id="4" name="Picture 3"/>
          <p:cNvPicPr>
            <a:picLocks noChangeAspect="1"/>
          </p:cNvPicPr>
          <p:nvPr/>
        </p:nvPicPr>
        <p:blipFill rotWithShape="1">
          <a:blip r:embed="rId2"/>
          <a:srcRect l="23750" t="51926" r="29000" b="5704"/>
          <a:stretch/>
        </p:blipFill>
        <p:spPr>
          <a:xfrm>
            <a:off x="6617344" y="1732715"/>
            <a:ext cx="5186662" cy="2616200"/>
          </a:xfrm>
          <a:prstGeom prst="rect">
            <a:avLst/>
          </a:prstGeom>
        </p:spPr>
      </p:pic>
    </p:spTree>
    <p:extLst>
      <p:ext uri="{BB962C8B-B14F-4D97-AF65-F5344CB8AC3E}">
        <p14:creationId xmlns:p14="http://schemas.microsoft.com/office/powerpoint/2010/main" val="322410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Power Query and Power Pivot</a:t>
            </a:r>
            <a:endParaRPr lang="en-IN" dirty="0"/>
          </a:p>
        </p:txBody>
      </p:sp>
      <p:pic>
        <p:nvPicPr>
          <p:cNvPr id="3" name="Picture 2"/>
          <p:cNvPicPr>
            <a:picLocks noChangeAspect="1"/>
          </p:cNvPicPr>
          <p:nvPr/>
        </p:nvPicPr>
        <p:blipFill rotWithShape="1">
          <a:blip r:embed="rId2"/>
          <a:srcRect l="17995" t="24028" r="19739" b="21250"/>
          <a:stretch/>
        </p:blipFill>
        <p:spPr>
          <a:xfrm>
            <a:off x="757239" y="1301418"/>
            <a:ext cx="9744074" cy="4817020"/>
          </a:xfrm>
          <a:prstGeom prst="rect">
            <a:avLst/>
          </a:prstGeom>
        </p:spPr>
      </p:pic>
    </p:spTree>
    <p:extLst>
      <p:ext uri="{BB962C8B-B14F-4D97-AF65-F5344CB8AC3E}">
        <p14:creationId xmlns:p14="http://schemas.microsoft.com/office/powerpoint/2010/main" val="179590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Power Query &amp; Power Pivot </a:t>
            </a:r>
            <a:endParaRPr lang="en-IN" dirty="0"/>
          </a:p>
        </p:txBody>
      </p:sp>
      <p:sp>
        <p:nvSpPr>
          <p:cNvPr id="4" name="Rectangle 3"/>
          <p:cNvSpPr/>
          <p:nvPr/>
        </p:nvSpPr>
        <p:spPr>
          <a:xfrm>
            <a:off x="457200" y="1107639"/>
            <a:ext cx="10810875" cy="3139321"/>
          </a:xfrm>
          <a:prstGeom prst="rect">
            <a:avLst/>
          </a:prstGeom>
        </p:spPr>
        <p:txBody>
          <a:bodyPr wrap="square">
            <a:spAutoFit/>
          </a:bodyPr>
          <a:lstStyle/>
          <a:p>
            <a:r>
              <a:rPr lang="en-US" b="1" dirty="0">
                <a:solidFill>
                  <a:srgbClr val="000000"/>
                </a:solidFill>
                <a:latin typeface="Inter"/>
              </a:rPr>
              <a:t>Power Query</a:t>
            </a:r>
            <a:r>
              <a:rPr lang="en-US" dirty="0">
                <a:solidFill>
                  <a:srgbClr val="000000"/>
                </a:solidFill>
                <a:latin typeface="Inter"/>
              </a:rPr>
              <a:t> is an ETL (Extract, Transform, Load) self-service tool that works like an Excel add-in. It allows users to extract data from different sources, manipulate the specified data into a form that matches their needs, and load it into Excel. Back in 2013, a specially created group of developers inside Microsoft released for Excel a free Power Query add-on (other names are Data Explorer, Get and Transform), which can do a lot of useful things for everyday work</a:t>
            </a:r>
            <a:r>
              <a:rPr lang="en-US" dirty="0" smtClean="0">
                <a:solidFill>
                  <a:srgbClr val="000000"/>
                </a:solidFill>
                <a:latin typeface="Inter"/>
              </a:rPr>
              <a:t>:</a:t>
            </a:r>
          </a:p>
          <a:p>
            <a:endParaRPr lang="en-US" dirty="0">
              <a:solidFill>
                <a:srgbClr val="000000"/>
              </a:solidFill>
              <a:latin typeface="Inter"/>
            </a:endParaRPr>
          </a:p>
          <a:p>
            <a:r>
              <a:rPr lang="en-US" dirty="0"/>
              <a:t>Transform tables in every way by bringing them into the desired view (filter, sort, change the order of columns, transpose, add totals, expand cross-tables into flat ones, and rollback</a:t>
            </a:r>
            <a:r>
              <a:rPr lang="en-US" dirty="0" smtClean="0"/>
              <a:t>)</a:t>
            </a:r>
          </a:p>
          <a:p>
            <a:endParaRPr lang="en-US" dirty="0"/>
          </a:p>
          <a:p>
            <a:endParaRPr lang="en-US" dirty="0" smtClean="0"/>
          </a:p>
          <a:p>
            <a:endParaRPr lang="en-IN" dirty="0"/>
          </a:p>
        </p:txBody>
      </p:sp>
      <p:sp>
        <p:nvSpPr>
          <p:cNvPr id="5" name="Rectangle 4"/>
          <p:cNvSpPr/>
          <p:nvPr/>
        </p:nvSpPr>
        <p:spPr>
          <a:xfrm>
            <a:off x="457200" y="3763061"/>
            <a:ext cx="11272838" cy="1754326"/>
          </a:xfrm>
          <a:prstGeom prst="rect">
            <a:avLst/>
          </a:prstGeom>
        </p:spPr>
        <p:txBody>
          <a:bodyPr wrap="square">
            <a:spAutoFit/>
          </a:bodyPr>
          <a:lstStyle/>
          <a:p>
            <a:pPr algn="ctr"/>
            <a:r>
              <a:rPr lang="en-US" b="1" dirty="0">
                <a:solidFill>
                  <a:srgbClr val="000000"/>
                </a:solidFill>
                <a:latin typeface="Inter"/>
              </a:rPr>
              <a:t>Power Pivot</a:t>
            </a:r>
          </a:p>
          <a:p>
            <a:r>
              <a:rPr lang="en-US" dirty="0">
                <a:solidFill>
                  <a:srgbClr val="000000"/>
                </a:solidFill>
                <a:latin typeface="Inter"/>
              </a:rPr>
              <a:t>Power Pivot is an in-memory data modeling component that provides highly compressed data storage and extremely fast aggregation and calculation. It is also available as part of Excel and can be used to create a data model in an Excel workbook. Power Pivot can load data by itself or can load data into Power Query. It is very similar to the SSAS (SQL Server Analysis Services) tabular model, which is similar to the server version of Power Pivot.</a:t>
            </a:r>
            <a:endParaRPr lang="en-US" b="0" i="0" dirty="0">
              <a:solidFill>
                <a:srgbClr val="000000"/>
              </a:solidFill>
              <a:effectLst/>
              <a:latin typeface="Inter"/>
            </a:endParaRPr>
          </a:p>
        </p:txBody>
      </p:sp>
    </p:spTree>
    <p:extLst>
      <p:ext uri="{BB962C8B-B14F-4D97-AF65-F5344CB8AC3E}">
        <p14:creationId xmlns:p14="http://schemas.microsoft.com/office/powerpoint/2010/main" val="78129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 Exploring properties of the canvas</a:t>
            </a:r>
            <a:endParaRPr lang="en-IN" dirty="0"/>
          </a:p>
        </p:txBody>
      </p:sp>
      <p:sp>
        <p:nvSpPr>
          <p:cNvPr id="3" name="TextBox 2"/>
          <p:cNvSpPr txBox="1"/>
          <p:nvPr/>
        </p:nvSpPr>
        <p:spPr>
          <a:xfrm>
            <a:off x="798653" y="1180618"/>
            <a:ext cx="818330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Go to Format your report Page select canvas Setting Explore Size of the canvas and alignment</a:t>
            </a:r>
          </a:p>
          <a:p>
            <a:pPr marL="285750" indent="-285750">
              <a:buFont typeface="Arial" panose="020B0604020202020204" pitchFamily="34" charset="0"/>
              <a:buChar char="•"/>
            </a:pPr>
            <a:r>
              <a:rPr lang="en-US" dirty="0"/>
              <a:t>Go to Format your report Page select canvas </a:t>
            </a:r>
            <a:r>
              <a:rPr lang="en-US" dirty="0" smtClean="0"/>
              <a:t>background Explore color and transparency</a:t>
            </a:r>
            <a:endParaRPr lang="en-US" dirty="0"/>
          </a:p>
          <a:p>
            <a:pPr marL="285750" indent="-285750">
              <a:buFont typeface="Arial" panose="020B0604020202020204" pitchFamily="34" charset="0"/>
              <a:buChar char="•"/>
            </a:pPr>
            <a:r>
              <a:rPr lang="en-US" dirty="0"/>
              <a:t>Go to Format your report Page select </a:t>
            </a:r>
            <a:r>
              <a:rPr lang="en-US" dirty="0" smtClean="0"/>
              <a:t>wallpaper Explore </a:t>
            </a:r>
            <a:r>
              <a:rPr lang="en-US" dirty="0"/>
              <a:t>color and transparency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pic>
        <p:nvPicPr>
          <p:cNvPr id="4" name="Picture 3"/>
          <p:cNvPicPr>
            <a:picLocks noChangeAspect="1"/>
          </p:cNvPicPr>
          <p:nvPr/>
        </p:nvPicPr>
        <p:blipFill rotWithShape="1">
          <a:blip r:embed="rId2"/>
          <a:srcRect l="2583" t="19185" r="36584" b="13852"/>
          <a:stretch/>
        </p:blipFill>
        <p:spPr>
          <a:xfrm>
            <a:off x="2011680" y="2682241"/>
            <a:ext cx="5684520" cy="3519730"/>
          </a:xfrm>
          <a:prstGeom prst="rect">
            <a:avLst/>
          </a:prstGeom>
        </p:spPr>
      </p:pic>
      <p:sp>
        <p:nvSpPr>
          <p:cNvPr id="5" name="TextBox 4"/>
          <p:cNvSpPr txBox="1"/>
          <p:nvPr/>
        </p:nvSpPr>
        <p:spPr>
          <a:xfrm>
            <a:off x="2139869" y="5815547"/>
            <a:ext cx="1500640" cy="369332"/>
          </a:xfrm>
          <a:prstGeom prst="rect">
            <a:avLst/>
          </a:prstGeom>
          <a:solidFill>
            <a:schemeClr val="bg1"/>
          </a:solidFill>
        </p:spPr>
        <p:txBody>
          <a:bodyPr wrap="square" rtlCol="0">
            <a:spAutoFit/>
          </a:bodyPr>
          <a:lstStyle/>
          <a:p>
            <a:pPr algn="just"/>
            <a:r>
              <a:rPr lang="en-US" dirty="0" smtClean="0"/>
              <a:t> WALL PAPER</a:t>
            </a:r>
            <a:endParaRPr lang="en-IN" dirty="0"/>
          </a:p>
        </p:txBody>
      </p:sp>
    </p:spTree>
    <p:extLst>
      <p:ext uri="{BB962C8B-B14F-4D97-AF65-F5344CB8AC3E}">
        <p14:creationId xmlns:p14="http://schemas.microsoft.com/office/powerpoint/2010/main" val="412285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 </a:t>
            </a:r>
            <a:r>
              <a:rPr lang="en-IN" dirty="0"/>
              <a:t>Adding text boxes and images</a:t>
            </a:r>
          </a:p>
        </p:txBody>
      </p:sp>
      <p:pic>
        <p:nvPicPr>
          <p:cNvPr id="3" name="Picture 2"/>
          <p:cNvPicPr>
            <a:picLocks noChangeAspect="1"/>
          </p:cNvPicPr>
          <p:nvPr/>
        </p:nvPicPr>
        <p:blipFill rotWithShape="1">
          <a:blip r:embed="rId2"/>
          <a:srcRect l="3333" t="3482" r="11000" b="11630"/>
          <a:stretch/>
        </p:blipFill>
        <p:spPr>
          <a:xfrm>
            <a:off x="1082040" y="2548116"/>
            <a:ext cx="6610232" cy="3684496"/>
          </a:xfrm>
          <a:prstGeom prst="rect">
            <a:avLst/>
          </a:prstGeom>
        </p:spPr>
      </p:pic>
      <p:sp>
        <p:nvSpPr>
          <p:cNvPr id="4" name="TextBox 3"/>
          <p:cNvSpPr txBox="1"/>
          <p:nvPr/>
        </p:nvSpPr>
        <p:spPr>
          <a:xfrm flipH="1">
            <a:off x="1176935" y="952107"/>
            <a:ext cx="5864887" cy="1200329"/>
          </a:xfrm>
          <a:prstGeom prst="rect">
            <a:avLst/>
          </a:prstGeom>
          <a:noFill/>
        </p:spPr>
        <p:txBody>
          <a:bodyPr wrap="square" rtlCol="0">
            <a:spAutoFit/>
          </a:bodyPr>
          <a:lstStyle/>
          <a:p>
            <a:r>
              <a:rPr lang="en-US" dirty="0" smtClean="0"/>
              <a:t>Text – Explore Font, size, alignment, Background</a:t>
            </a:r>
          </a:p>
          <a:p>
            <a:r>
              <a:rPr lang="en-US" dirty="0" smtClean="0"/>
              <a:t>Image – Explore style</a:t>
            </a:r>
          </a:p>
          <a:p>
            <a:r>
              <a:rPr lang="en-US" dirty="0" smtClean="0"/>
              <a:t>	Format Visuals – General</a:t>
            </a:r>
          </a:p>
          <a:p>
            <a:r>
              <a:rPr lang="en-US" dirty="0"/>
              <a:t>	</a:t>
            </a:r>
            <a:r>
              <a:rPr lang="en-US" dirty="0" smtClean="0"/>
              <a:t>Explore Background color, Visual Border, Shadow</a:t>
            </a:r>
            <a:endParaRPr lang="en-IN" dirty="0"/>
          </a:p>
        </p:txBody>
      </p:sp>
    </p:spTree>
    <p:extLst>
      <p:ext uri="{BB962C8B-B14F-4D97-AF65-F5344CB8AC3E}">
        <p14:creationId xmlns:p14="http://schemas.microsoft.com/office/powerpoint/2010/main" val="363036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t>Stacked Bar </a:t>
            </a:r>
            <a:r>
              <a:rPr lang="en-IN" dirty="0" smtClean="0"/>
              <a:t>with </a:t>
            </a:r>
            <a:r>
              <a:rPr lang="en-IN" dirty="0"/>
              <a:t>all </a:t>
            </a:r>
            <a:r>
              <a:rPr lang="en-IN" dirty="0" smtClean="0"/>
              <a:t>options</a:t>
            </a:r>
            <a:endParaRPr lang="en-IN" dirty="0"/>
          </a:p>
        </p:txBody>
      </p:sp>
      <p:pic>
        <p:nvPicPr>
          <p:cNvPr id="3" name="Picture 2"/>
          <p:cNvPicPr>
            <a:picLocks noChangeAspect="1"/>
          </p:cNvPicPr>
          <p:nvPr/>
        </p:nvPicPr>
        <p:blipFill rotWithShape="1">
          <a:blip r:embed="rId2"/>
          <a:srcRect l="3834" t="23778" r="38083" b="15482"/>
          <a:stretch/>
        </p:blipFill>
        <p:spPr>
          <a:xfrm>
            <a:off x="1005840" y="1082040"/>
            <a:ext cx="8884920" cy="5226424"/>
          </a:xfrm>
          <a:prstGeom prst="rect">
            <a:avLst/>
          </a:prstGeom>
        </p:spPr>
      </p:pic>
    </p:spTree>
    <p:extLst>
      <p:ext uri="{BB962C8B-B14F-4D97-AF65-F5344CB8AC3E}">
        <p14:creationId xmlns:p14="http://schemas.microsoft.com/office/powerpoint/2010/main" val="386749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t>Changing aggregate functions and showing %Age totals</a:t>
            </a:r>
          </a:p>
        </p:txBody>
      </p:sp>
      <p:pic>
        <p:nvPicPr>
          <p:cNvPr id="3" name="Picture 2"/>
          <p:cNvPicPr>
            <a:picLocks noChangeAspect="1"/>
          </p:cNvPicPr>
          <p:nvPr/>
        </p:nvPicPr>
        <p:blipFill rotWithShape="1">
          <a:blip r:embed="rId2"/>
          <a:srcRect l="12333" t="19926" r="11417" b="13259"/>
          <a:stretch/>
        </p:blipFill>
        <p:spPr>
          <a:xfrm>
            <a:off x="457200" y="1249680"/>
            <a:ext cx="9739576" cy="4800600"/>
          </a:xfrm>
          <a:prstGeom prst="rect">
            <a:avLst/>
          </a:prstGeom>
        </p:spPr>
      </p:pic>
    </p:spTree>
    <p:extLst>
      <p:ext uri="{BB962C8B-B14F-4D97-AF65-F5344CB8AC3E}">
        <p14:creationId xmlns:p14="http://schemas.microsoft.com/office/powerpoint/2010/main" val="333626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solidFill>
                  <a:srgbClr val="000000"/>
                </a:solidFill>
                <a:latin typeface="Times New Roman" panose="02020603050405020304" pitchFamily="18" charset="0"/>
              </a:rPr>
              <a:t>Power BI Desktop Interface</a:t>
            </a:r>
            <a:endParaRPr lang="en-IN" dirty="0"/>
          </a:p>
        </p:txBody>
      </p:sp>
      <p:sp>
        <p:nvSpPr>
          <p:cNvPr id="3" name="Rectangle 2"/>
          <p:cNvSpPr/>
          <p:nvPr/>
        </p:nvSpPr>
        <p:spPr>
          <a:xfrm>
            <a:off x="457200" y="1126597"/>
            <a:ext cx="8969071" cy="4339650"/>
          </a:xfrm>
          <a:prstGeom prst="rect">
            <a:avLst/>
          </a:prstGeom>
        </p:spPr>
        <p:txBody>
          <a:bodyPr wrap="square">
            <a:spAutoFit/>
          </a:bodyPr>
          <a:lstStyle/>
          <a:p>
            <a:r>
              <a:rPr lang="en-US" sz="2400" b="1" dirty="0">
                <a:solidFill>
                  <a:srgbClr val="000000"/>
                </a:solidFill>
                <a:latin typeface="Times New Roman" panose="02020603050405020304" pitchFamily="18" charset="0"/>
              </a:rPr>
              <a:t>Power BI Desktop Interface</a:t>
            </a:r>
            <a:r>
              <a:rPr lang="en-US" sz="2400" b="1" dirty="0">
                <a:solidFill>
                  <a:srgbClr val="000000"/>
                </a:solidFill>
                <a:latin typeface="Cambria" panose="02040503050406030204" pitchFamily="18" charset="0"/>
              </a:rPr>
              <a:t>: </a:t>
            </a:r>
            <a:endParaRPr lang="en-US" sz="2400" b="1" dirty="0" smtClean="0">
              <a:solidFill>
                <a:srgbClr val="000000"/>
              </a:solidFill>
              <a:latin typeface="Cambria" panose="02040503050406030204" pitchFamily="18" charset="0"/>
            </a:endParaRPr>
          </a:p>
          <a:p>
            <a:r>
              <a:rPr lang="en-US" dirty="0" smtClean="0">
                <a:solidFill>
                  <a:srgbClr val="000000"/>
                </a:solidFill>
                <a:latin typeface="Times New Roman" panose="02020603050405020304" pitchFamily="18" charset="0"/>
              </a:rPr>
              <a:t>The </a:t>
            </a:r>
            <a:r>
              <a:rPr lang="en-US" dirty="0">
                <a:solidFill>
                  <a:srgbClr val="000000"/>
                </a:solidFill>
                <a:latin typeface="Times New Roman" panose="02020603050405020304" pitchFamily="18" charset="0"/>
              </a:rPr>
              <a:t>Report has five main areas: </a:t>
            </a:r>
          </a:p>
          <a:p>
            <a:r>
              <a:rPr lang="en-US" dirty="0">
                <a:solidFill>
                  <a:srgbClr val="000000"/>
                </a:solidFill>
                <a:latin typeface="Times New Roman" panose="02020603050405020304" pitchFamily="18" charset="0"/>
              </a:rPr>
              <a:t>1. </a:t>
            </a:r>
            <a:r>
              <a:rPr lang="en-US" b="1" dirty="0">
                <a:solidFill>
                  <a:srgbClr val="000000"/>
                </a:solidFill>
                <a:latin typeface="Times New Roman" panose="02020603050405020304" pitchFamily="18" charset="0"/>
              </a:rPr>
              <a:t>Ribbon: </a:t>
            </a:r>
            <a:r>
              <a:rPr lang="en-US" dirty="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Ribbon </a:t>
            </a:r>
            <a:r>
              <a:rPr lang="en-US" dirty="0">
                <a:solidFill>
                  <a:srgbClr val="000000"/>
                </a:solidFill>
                <a:latin typeface="Times New Roman" panose="02020603050405020304" pitchFamily="18" charset="0"/>
              </a:rPr>
              <a:t>displays common tasks associated with reports and visualizations; </a:t>
            </a:r>
          </a:p>
          <a:p>
            <a:r>
              <a:rPr lang="en-US" dirty="0">
                <a:solidFill>
                  <a:srgbClr val="000000"/>
                </a:solidFill>
                <a:latin typeface="Times New Roman" panose="02020603050405020304" pitchFamily="18" charset="0"/>
              </a:rPr>
              <a:t>2. </a:t>
            </a:r>
            <a:r>
              <a:rPr lang="en-US" b="1" dirty="0">
                <a:solidFill>
                  <a:srgbClr val="000000"/>
                </a:solidFill>
                <a:latin typeface="Times New Roman" panose="02020603050405020304" pitchFamily="18" charset="0"/>
              </a:rPr>
              <a:t>Pages: </a:t>
            </a:r>
            <a:r>
              <a:rPr lang="en-US" dirty="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Pages </a:t>
            </a:r>
            <a:r>
              <a:rPr lang="en-US" dirty="0">
                <a:solidFill>
                  <a:srgbClr val="000000"/>
                </a:solidFill>
                <a:latin typeface="Times New Roman" panose="02020603050405020304" pitchFamily="18" charset="0"/>
              </a:rPr>
              <a:t>tab area along the bottom allows you to select or add a report page; </a:t>
            </a:r>
          </a:p>
          <a:p>
            <a:r>
              <a:rPr lang="en-US" dirty="0">
                <a:solidFill>
                  <a:srgbClr val="000000"/>
                </a:solidFill>
                <a:latin typeface="Times New Roman" panose="02020603050405020304" pitchFamily="18" charset="0"/>
              </a:rPr>
              <a:t>3. </a:t>
            </a:r>
            <a:r>
              <a:rPr lang="en-US" b="1" dirty="0">
                <a:solidFill>
                  <a:srgbClr val="000000"/>
                </a:solidFill>
                <a:latin typeface="Times New Roman" panose="02020603050405020304" pitchFamily="18" charset="0"/>
              </a:rPr>
              <a:t>Visualizations: </a:t>
            </a:r>
            <a:r>
              <a:rPr lang="en-US" dirty="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Visualizations </a:t>
            </a:r>
            <a:r>
              <a:rPr lang="en-US" dirty="0">
                <a:solidFill>
                  <a:srgbClr val="000000"/>
                </a:solidFill>
                <a:latin typeface="Times New Roman" panose="02020603050405020304" pitchFamily="18" charset="0"/>
              </a:rPr>
              <a:t>pane allows you to change visualizations, customize </a:t>
            </a:r>
            <a:r>
              <a:rPr lang="en-US" dirty="0" smtClean="0">
                <a:solidFill>
                  <a:srgbClr val="000000"/>
                </a:solidFill>
                <a:latin typeface="Times New Roman" panose="02020603050405020304" pitchFamily="18" charset="0"/>
              </a:rPr>
              <a:t>		colors </a:t>
            </a:r>
            <a:r>
              <a:rPr lang="en-US" dirty="0">
                <a:solidFill>
                  <a:srgbClr val="000000"/>
                </a:solidFill>
                <a:latin typeface="Times New Roman" panose="02020603050405020304" pitchFamily="18" charset="0"/>
              </a:rPr>
              <a:t>or axes, apply filters, drag fields, and more; </a:t>
            </a:r>
          </a:p>
          <a:p>
            <a:r>
              <a:rPr lang="en-US" dirty="0">
                <a:solidFill>
                  <a:srgbClr val="000000"/>
                </a:solidFill>
                <a:latin typeface="Times New Roman" panose="02020603050405020304" pitchFamily="18" charset="0"/>
              </a:rPr>
              <a:t>4. </a:t>
            </a:r>
            <a:r>
              <a:rPr lang="en-US" b="1" dirty="0">
                <a:solidFill>
                  <a:srgbClr val="000000"/>
                </a:solidFill>
                <a:latin typeface="Times New Roman" panose="02020603050405020304" pitchFamily="18" charset="0"/>
              </a:rPr>
              <a:t>Fields: </a:t>
            </a:r>
            <a:r>
              <a:rPr lang="en-US" dirty="0">
                <a:solidFill>
                  <a:srgbClr val="000000"/>
                </a:solidFill>
                <a:latin typeface="Times New Roman" panose="02020603050405020304" pitchFamily="18" charset="0"/>
              </a:rPr>
              <a:t>The </a:t>
            </a:r>
            <a:r>
              <a:rPr lang="en-US" b="1" dirty="0">
                <a:solidFill>
                  <a:srgbClr val="000000"/>
                </a:solidFill>
                <a:latin typeface="Times New Roman" panose="02020603050405020304" pitchFamily="18" charset="0"/>
              </a:rPr>
              <a:t>Fields </a:t>
            </a:r>
            <a:r>
              <a:rPr lang="en-US" dirty="0">
                <a:solidFill>
                  <a:srgbClr val="000000"/>
                </a:solidFill>
                <a:latin typeface="Times New Roman" panose="02020603050405020304" pitchFamily="18" charset="0"/>
              </a:rPr>
              <a:t>pane, allows you to drag and drop query elements and filters onto the </a:t>
            </a:r>
            <a:r>
              <a:rPr lang="en-US" dirty="0" smtClean="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Report </a:t>
            </a:r>
            <a:r>
              <a:rPr lang="en-US" dirty="0">
                <a:solidFill>
                  <a:srgbClr val="000000"/>
                </a:solidFill>
                <a:latin typeface="Times New Roman" panose="02020603050405020304" pitchFamily="18" charset="0"/>
              </a:rPr>
              <a:t>view, or drag to the </a:t>
            </a:r>
            <a:r>
              <a:rPr lang="en-US" b="1" dirty="0">
                <a:solidFill>
                  <a:srgbClr val="000000"/>
                </a:solidFill>
                <a:latin typeface="Times New Roman" panose="02020603050405020304" pitchFamily="18" charset="0"/>
              </a:rPr>
              <a:t>Filters </a:t>
            </a:r>
            <a:r>
              <a:rPr lang="en-US" dirty="0">
                <a:solidFill>
                  <a:srgbClr val="000000"/>
                </a:solidFill>
                <a:latin typeface="Times New Roman" panose="02020603050405020304" pitchFamily="18" charset="0"/>
              </a:rPr>
              <a:t>area of the </a:t>
            </a:r>
            <a:r>
              <a:rPr lang="en-US" b="1" dirty="0">
                <a:solidFill>
                  <a:srgbClr val="000000"/>
                </a:solidFill>
                <a:latin typeface="Times New Roman" panose="02020603050405020304" pitchFamily="18" charset="0"/>
              </a:rPr>
              <a:t>Visualizations </a:t>
            </a:r>
            <a:r>
              <a:rPr lang="en-US" dirty="0">
                <a:solidFill>
                  <a:srgbClr val="000000"/>
                </a:solidFill>
                <a:latin typeface="Times New Roman" panose="02020603050405020304" pitchFamily="18" charset="0"/>
              </a:rPr>
              <a:t>pane; </a:t>
            </a:r>
          </a:p>
          <a:p>
            <a:r>
              <a:rPr lang="en-US" dirty="0">
                <a:solidFill>
                  <a:srgbClr val="000000"/>
                </a:solidFill>
                <a:latin typeface="Times New Roman" panose="02020603050405020304" pitchFamily="18" charset="0"/>
              </a:rPr>
              <a:t>5. </a:t>
            </a:r>
            <a:r>
              <a:rPr lang="en-US" b="1" dirty="0">
                <a:solidFill>
                  <a:srgbClr val="000000"/>
                </a:solidFill>
                <a:latin typeface="Times New Roman" panose="02020603050405020304" pitchFamily="18" charset="0"/>
              </a:rPr>
              <a:t>Views Pane: </a:t>
            </a:r>
            <a:r>
              <a:rPr lang="en-US" dirty="0">
                <a:solidFill>
                  <a:srgbClr val="000000"/>
                </a:solidFill>
                <a:latin typeface="Times New Roman" panose="02020603050405020304" pitchFamily="18" charset="0"/>
              </a:rPr>
              <a:t>There are three types of views in the views pane </a:t>
            </a:r>
          </a:p>
          <a:p>
            <a:r>
              <a:rPr lang="en-US" dirty="0" smtClean="0">
                <a:solidFill>
                  <a:srgbClr val="000000"/>
                </a:solidFill>
                <a:latin typeface="Wingdings" panose="05000000000000000000" pitchFamily="2" charset="2"/>
              </a:rPr>
              <a:t>	 </a:t>
            </a:r>
            <a:r>
              <a:rPr lang="en-US" b="1" dirty="0">
                <a:solidFill>
                  <a:srgbClr val="000000"/>
                </a:solidFill>
                <a:latin typeface="Times New Roman" panose="02020603050405020304" pitchFamily="18" charset="0"/>
              </a:rPr>
              <a:t>Reports View </a:t>
            </a:r>
            <a:r>
              <a:rPr lang="en-US" dirty="0">
                <a:solidFill>
                  <a:srgbClr val="000000"/>
                </a:solidFill>
                <a:latin typeface="Times New Roman" panose="02020603050405020304" pitchFamily="18" charset="0"/>
              </a:rPr>
              <a:t>– allows you to create any number of report pages with </a:t>
            </a:r>
            <a:r>
              <a:rPr lang="en-US" dirty="0" smtClean="0">
                <a:solidFill>
                  <a:srgbClr val="000000"/>
                </a:solidFill>
                <a:latin typeface="Times New Roman" panose="02020603050405020304" pitchFamily="18" charset="0"/>
              </a:rPr>
              <a:t>				visualizations</a:t>
            </a:r>
            <a:r>
              <a:rPr lang="en-US" dirty="0">
                <a:solidFill>
                  <a:srgbClr val="000000"/>
                </a:solidFill>
                <a:latin typeface="Times New Roman" panose="02020603050405020304" pitchFamily="18" charset="0"/>
              </a:rPr>
              <a:t>. </a:t>
            </a:r>
          </a:p>
          <a:p>
            <a:r>
              <a:rPr lang="en-US" dirty="0" smtClean="0">
                <a:solidFill>
                  <a:srgbClr val="000000"/>
                </a:solidFill>
                <a:latin typeface="Wingdings" panose="05000000000000000000" pitchFamily="2" charset="2"/>
              </a:rPr>
              <a:t>	 </a:t>
            </a:r>
            <a:r>
              <a:rPr lang="en-US" b="1" dirty="0">
                <a:solidFill>
                  <a:srgbClr val="000000"/>
                </a:solidFill>
                <a:latin typeface="Times New Roman" panose="02020603050405020304" pitchFamily="18" charset="0"/>
              </a:rPr>
              <a:t>Data View </a:t>
            </a:r>
            <a:r>
              <a:rPr lang="en-US" dirty="0">
                <a:solidFill>
                  <a:srgbClr val="000000"/>
                </a:solidFill>
                <a:latin typeface="Times New Roman" panose="02020603050405020304" pitchFamily="18" charset="0"/>
              </a:rPr>
              <a:t>– allows you to inspect, explore, and understand data in your Power </a:t>
            </a:r>
            <a:r>
              <a:rPr lang="en-US" dirty="0" smtClean="0">
                <a:solidFill>
                  <a:srgbClr val="000000"/>
                </a:solidFill>
                <a:latin typeface="Times New Roman" panose="02020603050405020304" pitchFamily="18" charset="0"/>
              </a:rPr>
              <a:t>			BI </a:t>
            </a:r>
            <a:r>
              <a:rPr lang="en-US" dirty="0">
                <a:solidFill>
                  <a:srgbClr val="000000"/>
                </a:solidFill>
                <a:latin typeface="Times New Roman" panose="02020603050405020304" pitchFamily="18" charset="0"/>
              </a:rPr>
              <a:t>Desktop model. </a:t>
            </a:r>
          </a:p>
          <a:p>
            <a:r>
              <a:rPr lang="en-US" dirty="0" smtClean="0">
                <a:solidFill>
                  <a:srgbClr val="000000"/>
                </a:solidFill>
                <a:latin typeface="Wingdings" panose="05000000000000000000" pitchFamily="2" charset="2"/>
              </a:rPr>
              <a:t>	 </a:t>
            </a:r>
            <a:r>
              <a:rPr lang="en-US" b="1" dirty="0">
                <a:solidFill>
                  <a:srgbClr val="000000"/>
                </a:solidFill>
                <a:latin typeface="Times New Roman" panose="02020603050405020304" pitchFamily="18" charset="0"/>
              </a:rPr>
              <a:t>Relationship or Model view </a:t>
            </a:r>
            <a:r>
              <a:rPr lang="en-US" dirty="0">
                <a:solidFill>
                  <a:srgbClr val="000000"/>
                </a:solidFill>
                <a:latin typeface="Times New Roman" panose="02020603050405020304" pitchFamily="18" charset="0"/>
              </a:rPr>
              <a:t>– allows you to show all of the tables, columns, and </a:t>
            </a:r>
            <a:r>
              <a:rPr lang="en-US" dirty="0" smtClean="0">
                <a:solidFill>
                  <a:srgbClr val="000000"/>
                </a:solidFill>
                <a:latin typeface="Times New Roman" panose="02020603050405020304" pitchFamily="18" charset="0"/>
              </a:rPr>
              <a:t>			relationships </a:t>
            </a:r>
            <a:r>
              <a:rPr lang="en-US" dirty="0">
                <a:solidFill>
                  <a:srgbClr val="000000"/>
                </a:solidFill>
                <a:latin typeface="Times New Roman" panose="02020603050405020304" pitchFamily="18" charset="0"/>
              </a:rPr>
              <a:t>in your model. </a:t>
            </a:r>
          </a:p>
        </p:txBody>
      </p:sp>
    </p:spTree>
    <p:extLst>
      <p:ext uri="{BB962C8B-B14F-4D97-AF65-F5344CB8AC3E}">
        <p14:creationId xmlns:p14="http://schemas.microsoft.com/office/powerpoint/2010/main" val="138699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26" y="1185241"/>
            <a:ext cx="9527941" cy="5515194"/>
          </a:xfrm>
          <a:prstGeom prst="rect">
            <a:avLst/>
          </a:prstGeom>
        </p:spPr>
      </p:pic>
    </p:spTree>
    <p:extLst>
      <p:ext uri="{BB962C8B-B14F-4D97-AF65-F5344CB8AC3E}">
        <p14:creationId xmlns:p14="http://schemas.microsoft.com/office/powerpoint/2010/main" val="229733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284552-61FE-4668-A5FD-5BA112948B56}"/>
              </a:ext>
            </a:extLst>
          </p:cNvPr>
          <p:cNvSpPr>
            <a:spLocks noGrp="1"/>
          </p:cNvSpPr>
          <p:nvPr>
            <p:ph type="body" sz="quarter" idx="13"/>
          </p:nvPr>
        </p:nvSpPr>
        <p:spPr/>
        <p:txBody>
          <a:bodyPr/>
          <a:lstStyle/>
          <a:p>
            <a:r>
              <a:rPr lang="en-IN" dirty="0"/>
              <a:t>Connecting Power BI to excel</a:t>
            </a:r>
          </a:p>
          <a:p>
            <a:endParaRPr lang="en-IN" dirty="0"/>
          </a:p>
        </p:txBody>
      </p:sp>
      <p:sp>
        <p:nvSpPr>
          <p:cNvPr id="5" name="Content Placeholder 2"/>
          <p:cNvSpPr txBox="1">
            <a:spLocks/>
          </p:cNvSpPr>
          <p:nvPr/>
        </p:nvSpPr>
        <p:spPr>
          <a:xfrm>
            <a:off x="223540" y="889262"/>
            <a:ext cx="11693948" cy="5416296"/>
          </a:xfrm>
          <a:prstGeom prst="rect">
            <a:avLst/>
          </a:prstGeom>
        </p:spPr>
        <p:txBody>
          <a:bodyPr>
            <a:noAutofit/>
          </a:bodyPr>
          <a:lstStyle>
            <a:defPPr>
              <a:defRPr lang="en-US"/>
            </a:defPPr>
            <a:lvl1pPr indent="0">
              <a:lnSpc>
                <a:spcPct val="15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588397" y="1129085"/>
            <a:ext cx="5645426" cy="369332"/>
          </a:xfrm>
          <a:prstGeom prst="rect">
            <a:avLst/>
          </a:prstGeom>
          <a:noFill/>
        </p:spPr>
        <p:txBody>
          <a:bodyPr wrap="square" rtlCol="0">
            <a:spAutoFit/>
          </a:bodyPr>
          <a:lstStyle/>
          <a:p>
            <a:r>
              <a:rPr lang="en-IN" dirty="0" smtClean="0"/>
              <a:t>Connecting to excel</a:t>
            </a:r>
            <a:endParaRPr lang="en-IN" dirty="0"/>
          </a:p>
        </p:txBody>
      </p:sp>
      <p:pic>
        <p:nvPicPr>
          <p:cNvPr id="4" name="Picture 3"/>
          <p:cNvPicPr>
            <a:picLocks noChangeAspect="1"/>
          </p:cNvPicPr>
          <p:nvPr/>
        </p:nvPicPr>
        <p:blipFill>
          <a:blip r:embed="rId2"/>
          <a:stretch>
            <a:fillRect/>
          </a:stretch>
        </p:blipFill>
        <p:spPr>
          <a:xfrm>
            <a:off x="1114106" y="1738240"/>
            <a:ext cx="7439662" cy="4184810"/>
          </a:xfrm>
          <a:prstGeom prst="rect">
            <a:avLst/>
          </a:prstGeom>
        </p:spPr>
      </p:pic>
    </p:spTree>
    <p:extLst>
      <p:ext uri="{BB962C8B-B14F-4D97-AF65-F5344CB8AC3E}">
        <p14:creationId xmlns:p14="http://schemas.microsoft.com/office/powerpoint/2010/main" val="335288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a:t>Connecting Power BI to excel</a:t>
            </a:r>
          </a:p>
        </p:txBody>
      </p:sp>
      <p:pic>
        <p:nvPicPr>
          <p:cNvPr id="3" name="Picture 2"/>
          <p:cNvPicPr>
            <a:picLocks noChangeAspect="1"/>
          </p:cNvPicPr>
          <p:nvPr/>
        </p:nvPicPr>
        <p:blipFill>
          <a:blip r:embed="rId2"/>
          <a:stretch>
            <a:fillRect/>
          </a:stretch>
        </p:blipFill>
        <p:spPr>
          <a:xfrm>
            <a:off x="644324" y="1104694"/>
            <a:ext cx="8256608" cy="4644342"/>
          </a:xfrm>
          <a:prstGeom prst="rect">
            <a:avLst/>
          </a:prstGeom>
        </p:spPr>
      </p:pic>
    </p:spTree>
    <p:extLst>
      <p:ext uri="{BB962C8B-B14F-4D97-AF65-F5344CB8AC3E}">
        <p14:creationId xmlns:p14="http://schemas.microsoft.com/office/powerpoint/2010/main" val="191557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Connect to Oracle Data Base</a:t>
            </a:r>
            <a:endParaRPr lang="en-IN" dirty="0"/>
          </a:p>
        </p:txBody>
      </p:sp>
      <p:pic>
        <p:nvPicPr>
          <p:cNvPr id="3" name="Picture 2"/>
          <p:cNvPicPr>
            <a:picLocks noChangeAspect="1"/>
          </p:cNvPicPr>
          <p:nvPr/>
        </p:nvPicPr>
        <p:blipFill>
          <a:blip r:embed="rId2"/>
          <a:stretch>
            <a:fillRect/>
          </a:stretch>
        </p:blipFill>
        <p:spPr>
          <a:xfrm>
            <a:off x="1615440" y="1188719"/>
            <a:ext cx="8465820" cy="4762024"/>
          </a:xfrm>
          <a:prstGeom prst="rect">
            <a:avLst/>
          </a:prstGeom>
        </p:spPr>
      </p:pic>
    </p:spTree>
    <p:extLst>
      <p:ext uri="{BB962C8B-B14F-4D97-AF65-F5344CB8AC3E}">
        <p14:creationId xmlns:p14="http://schemas.microsoft.com/office/powerpoint/2010/main" val="182046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Connect to Oracle Data Base</a:t>
            </a:r>
            <a:endParaRPr lang="en-IN" dirty="0"/>
          </a:p>
        </p:txBody>
      </p:sp>
      <p:pic>
        <p:nvPicPr>
          <p:cNvPr id="3" name="Picture 2"/>
          <p:cNvPicPr>
            <a:picLocks noChangeAspect="1"/>
          </p:cNvPicPr>
          <p:nvPr/>
        </p:nvPicPr>
        <p:blipFill rotWithShape="1">
          <a:blip r:embed="rId2"/>
          <a:srcRect l="19667" t="24889" r="25083" b="27555"/>
          <a:stretch/>
        </p:blipFill>
        <p:spPr>
          <a:xfrm>
            <a:off x="274320" y="1120140"/>
            <a:ext cx="7176758" cy="3474720"/>
          </a:xfrm>
          <a:prstGeom prst="rect">
            <a:avLst/>
          </a:prstGeom>
        </p:spPr>
      </p:pic>
      <p:pic>
        <p:nvPicPr>
          <p:cNvPr id="4" name="Picture 3"/>
          <p:cNvPicPr>
            <a:picLocks noChangeAspect="1"/>
          </p:cNvPicPr>
          <p:nvPr/>
        </p:nvPicPr>
        <p:blipFill rotWithShape="1">
          <a:blip r:embed="rId3"/>
          <a:srcRect l="20167" t="6445" r="51958" b="15778"/>
          <a:stretch/>
        </p:blipFill>
        <p:spPr>
          <a:xfrm>
            <a:off x="8443156" y="1120140"/>
            <a:ext cx="3218884" cy="5052060"/>
          </a:xfrm>
          <a:prstGeom prst="rect">
            <a:avLst/>
          </a:prstGeom>
        </p:spPr>
      </p:pic>
    </p:spTree>
    <p:extLst>
      <p:ext uri="{BB962C8B-B14F-4D97-AF65-F5344CB8AC3E}">
        <p14:creationId xmlns:p14="http://schemas.microsoft.com/office/powerpoint/2010/main" val="88052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Connect to </a:t>
            </a:r>
            <a:r>
              <a:rPr lang="en-US" dirty="0" err="1" smtClean="0"/>
              <a:t>csv</a:t>
            </a:r>
            <a:endParaRPr lang="en-IN" dirty="0"/>
          </a:p>
        </p:txBody>
      </p:sp>
      <p:pic>
        <p:nvPicPr>
          <p:cNvPr id="3" name="Picture 2"/>
          <p:cNvPicPr>
            <a:picLocks noChangeAspect="1"/>
          </p:cNvPicPr>
          <p:nvPr/>
        </p:nvPicPr>
        <p:blipFill rotWithShape="1">
          <a:blip r:embed="rId2"/>
          <a:srcRect l="30292" t="10000" r="30083" b="14222"/>
          <a:stretch/>
        </p:blipFill>
        <p:spPr>
          <a:xfrm>
            <a:off x="914400" y="1241650"/>
            <a:ext cx="4297680" cy="4623057"/>
          </a:xfrm>
          <a:prstGeom prst="rect">
            <a:avLst/>
          </a:prstGeom>
        </p:spPr>
      </p:pic>
      <p:pic>
        <p:nvPicPr>
          <p:cNvPr id="4" name="Picture 3"/>
          <p:cNvPicPr>
            <a:picLocks noChangeAspect="1"/>
          </p:cNvPicPr>
          <p:nvPr/>
        </p:nvPicPr>
        <p:blipFill rotWithShape="1">
          <a:blip r:embed="rId3"/>
          <a:srcRect l="21166" t="9531" r="20334" b="12285"/>
          <a:stretch/>
        </p:blipFill>
        <p:spPr>
          <a:xfrm>
            <a:off x="5425440" y="1114126"/>
            <a:ext cx="6522720" cy="4878103"/>
          </a:xfrm>
          <a:prstGeom prst="rect">
            <a:avLst/>
          </a:prstGeom>
        </p:spPr>
      </p:pic>
    </p:spTree>
    <p:extLst>
      <p:ext uri="{BB962C8B-B14F-4D97-AF65-F5344CB8AC3E}">
        <p14:creationId xmlns:p14="http://schemas.microsoft.com/office/powerpoint/2010/main" val="58405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Manage Relationship</a:t>
            </a:r>
            <a:endParaRPr lang="en-IN" dirty="0"/>
          </a:p>
        </p:txBody>
      </p:sp>
      <p:pic>
        <p:nvPicPr>
          <p:cNvPr id="3" name="Picture 2"/>
          <p:cNvPicPr>
            <a:picLocks noChangeAspect="1"/>
          </p:cNvPicPr>
          <p:nvPr/>
        </p:nvPicPr>
        <p:blipFill rotWithShape="1">
          <a:blip r:embed="rId2"/>
          <a:srcRect l="2166" r="36333" b="10741"/>
          <a:stretch/>
        </p:blipFill>
        <p:spPr>
          <a:xfrm>
            <a:off x="457200" y="1394460"/>
            <a:ext cx="5349240" cy="4367096"/>
          </a:xfrm>
          <a:prstGeom prst="rect">
            <a:avLst/>
          </a:prstGeom>
        </p:spPr>
      </p:pic>
    </p:spTree>
    <p:extLst>
      <p:ext uri="{BB962C8B-B14F-4D97-AF65-F5344CB8AC3E}">
        <p14:creationId xmlns:p14="http://schemas.microsoft.com/office/powerpoint/2010/main" val="184813822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6583</TotalTime>
  <Words>356</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vt:lpstr>
      <vt:lpstr>Inter</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Vishwanath Ramadass</dc:creator>
  <cp:lastModifiedBy>Microsoft account</cp:lastModifiedBy>
  <cp:revision>143</cp:revision>
  <dcterms:created xsi:type="dcterms:W3CDTF">2022-07-19T07:18:36Z</dcterms:created>
  <dcterms:modified xsi:type="dcterms:W3CDTF">2023-06-19T07:17:59Z</dcterms:modified>
</cp:coreProperties>
</file>