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92" r:id="rId2"/>
    <p:sldId id="293" r:id="rId3"/>
    <p:sldId id="301" r:id="rId4"/>
    <p:sldId id="294" r:id="rId5"/>
    <p:sldId id="295" r:id="rId6"/>
    <p:sldId id="302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289" y="1225266"/>
            <a:ext cx="75510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. Introduction to DAX</a:t>
            </a:r>
          </a:p>
          <a:p>
            <a:r>
              <a:rPr lang="en-US" dirty="0"/>
              <a:t>ii. Difference between columns and measures and implementations of the same</a:t>
            </a:r>
          </a:p>
          <a:p>
            <a:r>
              <a:rPr lang="en-US" dirty="0"/>
              <a:t>iii. </a:t>
            </a:r>
            <a:r>
              <a:rPr lang="en-US" dirty="0" smtClean="0"/>
              <a:t>Calculated Column –Extracting the characters</a:t>
            </a:r>
            <a:endParaRPr lang="en-US" dirty="0"/>
          </a:p>
          <a:p>
            <a:r>
              <a:rPr lang="en-US" dirty="0"/>
              <a:t>iv. Sales 10% up </a:t>
            </a:r>
            <a:r>
              <a:rPr lang="en-US" dirty="0" err="1"/>
              <a:t>up</a:t>
            </a:r>
            <a:r>
              <a:rPr lang="en-US" dirty="0"/>
              <a:t> and down analysis (Static what if analysis)</a:t>
            </a:r>
          </a:p>
          <a:p>
            <a:r>
              <a:rPr lang="en-US" dirty="0"/>
              <a:t>v. Card visual and its properties</a:t>
            </a:r>
          </a:p>
          <a:p>
            <a:r>
              <a:rPr lang="en-US" dirty="0"/>
              <a:t>vi. Profit %Age calculation and showing data in a percentage form</a:t>
            </a:r>
          </a:p>
          <a:p>
            <a:r>
              <a:rPr lang="en-US" dirty="0"/>
              <a:t>vii. Gauge chart and its properties</a:t>
            </a:r>
          </a:p>
          <a:p>
            <a:r>
              <a:rPr lang="en-US" dirty="0"/>
              <a:t>viii. Year, quarter, month and day extract functions from 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Gauge chart and its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67" t="24370" r="48832" b="35334"/>
          <a:stretch/>
        </p:blipFill>
        <p:spPr>
          <a:xfrm>
            <a:off x="2682240" y="1341120"/>
            <a:ext cx="621792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Year, quarter, month and day extract functions from dates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16280" y="1289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Order Year = YEAR(Orders[Order Date])</a:t>
            </a:r>
          </a:p>
          <a:p>
            <a:r>
              <a:rPr lang="en-IN" dirty="0"/>
              <a:t>Order </a:t>
            </a:r>
            <a:r>
              <a:rPr lang="en-IN" dirty="0" err="1"/>
              <a:t>Qtr</a:t>
            </a:r>
            <a:r>
              <a:rPr lang="en-IN" dirty="0"/>
              <a:t> = QUARTER(Orders[Order Date])</a:t>
            </a:r>
          </a:p>
          <a:p>
            <a:r>
              <a:rPr lang="en-IN" dirty="0"/>
              <a:t>Order Month = MONTH(Orders[Order Date])</a:t>
            </a:r>
          </a:p>
          <a:p>
            <a:r>
              <a:rPr lang="en-IN" dirty="0"/>
              <a:t>Order Day = DAY(Orders[Order Date])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7" t="19037" r="68166" b="22592"/>
          <a:stretch/>
        </p:blipFill>
        <p:spPr>
          <a:xfrm>
            <a:off x="6080760" y="1066800"/>
            <a:ext cx="4328160" cy="49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DAX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445" y="1402484"/>
            <a:ext cx="8782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Data Analysis Expressions (DAX)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 syntax language that comprises formulae and expressions that are used in data manipulation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287" y="25772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Derived fields/calculated fields</a:t>
            </a:r>
          </a:p>
          <a:p>
            <a:endParaRPr lang="en-IN" dirty="0"/>
          </a:p>
          <a:p>
            <a:r>
              <a:rPr lang="en-IN" dirty="0"/>
              <a:t>Tables</a:t>
            </a:r>
          </a:p>
          <a:p>
            <a:r>
              <a:rPr lang="en-IN" dirty="0"/>
              <a:t>Columns</a:t>
            </a:r>
          </a:p>
          <a:p>
            <a:r>
              <a:rPr lang="en-IN" dirty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14800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1397977"/>
            <a:ext cx="5319346" cy="211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Sample Table = {1</a:t>
            </a:r>
            <a:r>
              <a:rPr lang="en-US" dirty="0" smtClean="0"/>
              <a:t>} -Row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Table = {(1</a:t>
            </a:r>
            <a:r>
              <a:rPr lang="en-US" dirty="0" smtClean="0"/>
              <a:t>)} -Column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Table = {(1,2,3,4</a:t>
            </a:r>
            <a:r>
              <a:rPr lang="en-US" dirty="0" smtClean="0"/>
              <a:t>)} 1 row 4 columns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Table = {(1,2),(3,4</a:t>
            </a:r>
            <a:r>
              <a:rPr lang="en-US" dirty="0" smtClean="0"/>
              <a:t>)} 2 row 2 columns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097168"/>
            <a:ext cx="7959970" cy="646331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SUMMARIZE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[City]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Orders[Category]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8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459039" cy="577850"/>
          </a:xfrm>
        </p:spPr>
        <p:txBody>
          <a:bodyPr/>
          <a:lstStyle/>
          <a:p>
            <a:r>
              <a:rPr lang="en-US" dirty="0"/>
              <a:t>Difference between columns and measures and implementations of the same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140" y="12545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Non </a:t>
            </a:r>
            <a:r>
              <a:rPr lang="en-IN" b="1" dirty="0" err="1"/>
              <a:t>Agg</a:t>
            </a:r>
            <a:r>
              <a:rPr lang="en-IN" b="1" dirty="0"/>
              <a:t>:</a:t>
            </a:r>
          </a:p>
          <a:p>
            <a:r>
              <a:rPr lang="en-IN" dirty="0" err="1"/>
              <a:t>Cust</a:t>
            </a:r>
            <a:r>
              <a:rPr lang="en-IN" dirty="0"/>
              <a:t> Name: </a:t>
            </a:r>
            <a:r>
              <a:rPr lang="en-IN" dirty="0" err="1"/>
              <a:t>custfname</a:t>
            </a:r>
            <a:r>
              <a:rPr lang="en-IN" dirty="0"/>
              <a:t> </a:t>
            </a:r>
            <a:r>
              <a:rPr lang="en-IN" dirty="0" err="1"/>
              <a:t>concat</a:t>
            </a:r>
            <a:r>
              <a:rPr lang="en-IN" dirty="0"/>
              <a:t> with </a:t>
            </a:r>
            <a:r>
              <a:rPr lang="en-IN" dirty="0" err="1"/>
              <a:t>custlname</a:t>
            </a:r>
            <a:endParaRPr lang="en-IN" dirty="0"/>
          </a:p>
          <a:p>
            <a:r>
              <a:rPr lang="en-IN" dirty="0"/>
              <a:t>Year of Birth: extract year from dob</a:t>
            </a:r>
          </a:p>
          <a:p>
            <a:endParaRPr lang="en-IN" dirty="0"/>
          </a:p>
          <a:p>
            <a:r>
              <a:rPr lang="en-IN" b="1" dirty="0" err="1"/>
              <a:t>Agg</a:t>
            </a:r>
            <a:r>
              <a:rPr lang="en-IN" b="1" dirty="0"/>
              <a:t>:</a:t>
            </a:r>
          </a:p>
          <a:p>
            <a:r>
              <a:rPr lang="en-IN" dirty="0"/>
              <a:t>No of Customers: count of </a:t>
            </a:r>
            <a:r>
              <a:rPr lang="en-IN" dirty="0" err="1"/>
              <a:t>custid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Columns:</a:t>
            </a:r>
          </a:p>
          <a:p>
            <a:r>
              <a:rPr lang="en-IN" dirty="0"/>
              <a:t>Non Aggregated calculations</a:t>
            </a:r>
          </a:p>
          <a:p>
            <a:r>
              <a:rPr lang="en-IN" dirty="0"/>
              <a:t>Is calculated at the data level of power bi</a:t>
            </a:r>
          </a:p>
        </p:txBody>
      </p:sp>
      <p:sp>
        <p:nvSpPr>
          <p:cNvPr id="4" name="Rectangle 3"/>
          <p:cNvSpPr/>
          <p:nvPr/>
        </p:nvSpPr>
        <p:spPr>
          <a:xfrm>
            <a:off x="776140" y="43466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Measures:</a:t>
            </a:r>
          </a:p>
          <a:p>
            <a:r>
              <a:rPr lang="en-IN" dirty="0"/>
              <a:t>Aggregated calculations</a:t>
            </a:r>
          </a:p>
          <a:p>
            <a:r>
              <a:rPr lang="en-IN" dirty="0"/>
              <a:t>Is calculated at the visual level of power bi</a:t>
            </a:r>
          </a:p>
        </p:txBody>
      </p:sp>
    </p:spTree>
    <p:extLst>
      <p:ext uri="{BB962C8B-B14F-4D97-AF65-F5344CB8AC3E}">
        <p14:creationId xmlns:p14="http://schemas.microsoft.com/office/powerpoint/2010/main" val="286693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Calculated Column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91209" y="1076169"/>
            <a:ext cx="5212007" cy="92333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Demograpy</a:t>
            </a:r>
            <a:r>
              <a:rPr lang="en-IN" dirty="0"/>
              <a:t> </a:t>
            </a:r>
            <a:r>
              <a:rPr lang="en-IN" dirty="0" err="1" smtClean="0"/>
              <a:t>Code_L</a:t>
            </a:r>
            <a:r>
              <a:rPr lang="en-IN" dirty="0" smtClean="0"/>
              <a:t> </a:t>
            </a:r>
            <a:r>
              <a:rPr lang="en-IN" dirty="0"/>
              <a:t>= LEFT(Orders[Order ID],2</a:t>
            </a:r>
            <a:r>
              <a:rPr lang="en-IN" dirty="0" smtClean="0"/>
              <a:t>)</a:t>
            </a:r>
          </a:p>
          <a:p>
            <a:r>
              <a:rPr lang="en-IN" dirty="0" err="1"/>
              <a:t>Demograpy</a:t>
            </a:r>
            <a:r>
              <a:rPr lang="en-IN" dirty="0"/>
              <a:t> </a:t>
            </a:r>
            <a:r>
              <a:rPr lang="en-IN" dirty="0" err="1" smtClean="0"/>
              <a:t>Code_R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RIGHT(Orders[Order </a:t>
            </a:r>
            <a:r>
              <a:rPr lang="en-IN" dirty="0"/>
              <a:t>ID],2</a:t>
            </a:r>
            <a:r>
              <a:rPr lang="en-IN" dirty="0" smtClean="0"/>
              <a:t>)</a:t>
            </a:r>
          </a:p>
          <a:p>
            <a:r>
              <a:rPr lang="en-IN" dirty="0" err="1"/>
              <a:t>Demograpy</a:t>
            </a:r>
            <a:r>
              <a:rPr lang="en-IN" dirty="0"/>
              <a:t> </a:t>
            </a:r>
            <a:r>
              <a:rPr lang="en-IN" dirty="0" err="1" smtClean="0"/>
              <a:t>Code_M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MID(Orders[Order </a:t>
            </a:r>
            <a:r>
              <a:rPr lang="en-IN" dirty="0"/>
              <a:t>ID</a:t>
            </a:r>
            <a:r>
              <a:rPr lang="en-IN" dirty="0" smtClean="0"/>
              <a:t>],4,4)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73" t="23845" r="66461" b="25933"/>
          <a:stretch/>
        </p:blipFill>
        <p:spPr>
          <a:xfrm>
            <a:off x="6531699" y="919720"/>
            <a:ext cx="3413760" cy="5166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579570"/>
            <a:ext cx="5287107" cy="923330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joining two columns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CONCATENATE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Demography_code_l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CONCATENATE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Orders[City]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750" t="23185" r="48916" b="34963"/>
          <a:stretch/>
        </p:blipFill>
        <p:spPr>
          <a:xfrm>
            <a:off x="716280" y="3864695"/>
            <a:ext cx="3154680" cy="2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alculated </a:t>
            </a:r>
            <a:r>
              <a:rPr lang="en-US" dirty="0"/>
              <a:t>Measure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59907"/>
              </p:ext>
            </p:extLst>
          </p:nvPr>
        </p:nvGraphicFramePr>
        <p:xfrm>
          <a:off x="941752" y="1194449"/>
          <a:ext cx="8668240" cy="161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120"/>
                <a:gridCol w="4334120"/>
              </a:tblGrid>
              <a:tr h="402574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SUMX</a:t>
                      </a:r>
                      <a:endParaRPr lang="en-IN" dirty="0"/>
                    </a:p>
                  </a:txBody>
                  <a:tcPr/>
                </a:tc>
              </a:tr>
              <a:tr h="402574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scalar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scalar value</a:t>
                      </a:r>
                      <a:endParaRPr lang="en-IN" dirty="0"/>
                    </a:p>
                  </a:txBody>
                  <a:tcPr/>
                </a:tc>
              </a:tr>
              <a:tr h="402574">
                <a:tc>
                  <a:txBody>
                    <a:bodyPr/>
                    <a:lstStyle/>
                    <a:p>
                      <a:r>
                        <a:rPr lang="en-US" dirty="0" smtClean="0"/>
                        <a:t>Works on column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on row level</a:t>
                      </a:r>
                      <a:endParaRPr lang="en-IN" dirty="0"/>
                    </a:p>
                  </a:txBody>
                  <a:tcPr/>
                </a:tc>
              </a:tr>
              <a:tr h="402574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not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are allowed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41600" y="3321050"/>
            <a:ext cx="5883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Sum of Sales(SUM) = sum(Orders[Sales</a:t>
            </a:r>
            <a:r>
              <a:rPr lang="en-IN" dirty="0" smtClean="0"/>
              <a:t>])</a:t>
            </a:r>
          </a:p>
          <a:p>
            <a:r>
              <a:rPr lang="en-IN" dirty="0" smtClean="0"/>
              <a:t>Total </a:t>
            </a:r>
            <a:r>
              <a:rPr lang="en-IN" dirty="0"/>
              <a:t>amount = </a:t>
            </a:r>
            <a:r>
              <a:rPr lang="en-IN" dirty="0" err="1" smtClean="0"/>
              <a:t>sumx</a:t>
            </a:r>
            <a:r>
              <a:rPr lang="en-IN" dirty="0" smtClean="0"/>
              <a:t>(orders, orders[quantity</a:t>
            </a:r>
            <a:r>
              <a:rPr lang="en-IN" dirty="0"/>
              <a:t>]*Orders[Sales])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0" y="4215032"/>
            <a:ext cx="8487038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smtClean="0"/>
              <a:t>Measure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2117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What if analysis:</a:t>
            </a:r>
          </a:p>
          <a:p>
            <a:r>
              <a:rPr lang="en-IN" dirty="0"/>
              <a:t>what if sales is 10% more </a:t>
            </a:r>
          </a:p>
          <a:p>
            <a:r>
              <a:rPr lang="en-IN" dirty="0" err="1"/>
              <a:t>Proj</a:t>
            </a:r>
            <a:r>
              <a:rPr lang="en-IN" dirty="0"/>
              <a:t> Up Sales = SUM(Orders[Sales]) * </a:t>
            </a:r>
            <a:r>
              <a:rPr lang="en-IN" dirty="0" smtClean="0"/>
              <a:t>1.1</a:t>
            </a:r>
          </a:p>
          <a:p>
            <a:r>
              <a:rPr lang="en-US" dirty="0"/>
              <a:t>s</a:t>
            </a:r>
            <a:r>
              <a:rPr lang="en-US" dirty="0" smtClean="0"/>
              <a:t>um(orders[sales])+(sum(orders[sales])*10)</a:t>
            </a:r>
            <a:r>
              <a:rPr lang="en-IN" dirty="0" smtClean="0"/>
              <a:t>/100)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what if sales is 10% less</a:t>
            </a:r>
          </a:p>
          <a:p>
            <a:r>
              <a:rPr lang="en-IN" dirty="0" err="1"/>
              <a:t>Proj</a:t>
            </a:r>
            <a:r>
              <a:rPr lang="en-IN" dirty="0"/>
              <a:t> Down Sales = SUM(Orders[Sales]) * </a:t>
            </a:r>
            <a:r>
              <a:rPr lang="en-IN" dirty="0" smtClean="0"/>
              <a:t>0.9</a:t>
            </a:r>
          </a:p>
          <a:p>
            <a:r>
              <a:rPr lang="en-US" dirty="0"/>
              <a:t>sum(orders[sales</a:t>
            </a:r>
            <a:r>
              <a:rPr lang="en-US" dirty="0" smtClean="0"/>
              <a:t>])-(</a:t>
            </a:r>
            <a:r>
              <a:rPr lang="en-US" dirty="0"/>
              <a:t>sum(orders[sales])*10)</a:t>
            </a:r>
            <a:r>
              <a:rPr lang="en-IN" dirty="0"/>
              <a:t>/100)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1" t="40364" r="35833" b="19333"/>
          <a:stretch/>
        </p:blipFill>
        <p:spPr>
          <a:xfrm>
            <a:off x="5565385" y="1480414"/>
            <a:ext cx="6082665" cy="27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Card visual and its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917" t="29703" r="44500" b="45852"/>
          <a:stretch/>
        </p:blipFill>
        <p:spPr>
          <a:xfrm>
            <a:off x="1508760" y="1737360"/>
            <a:ext cx="85191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Profit %Age calculation and showing data in a percentage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166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Profit %Age:</a:t>
            </a:r>
          </a:p>
          <a:p>
            <a:r>
              <a:rPr lang="en-IN" dirty="0"/>
              <a:t>(profit/</a:t>
            </a:r>
            <a:r>
              <a:rPr lang="en-IN" dirty="0" err="1"/>
              <a:t>cp</a:t>
            </a:r>
            <a:r>
              <a:rPr lang="en-IN" dirty="0"/>
              <a:t>) * </a:t>
            </a:r>
            <a:r>
              <a:rPr lang="en-IN" dirty="0" smtClean="0"/>
              <a:t>100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Profit %Age = SUM(Orders[Profit]) / (SUM(Orders[Sales]) - SUM(Orders[Profit]))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33" t="27200" r="47755" b="26934"/>
          <a:stretch/>
        </p:blipFill>
        <p:spPr>
          <a:xfrm>
            <a:off x="6278880" y="1386841"/>
            <a:ext cx="585216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30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423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Consolas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154</cp:revision>
  <dcterms:created xsi:type="dcterms:W3CDTF">2022-07-19T07:18:36Z</dcterms:created>
  <dcterms:modified xsi:type="dcterms:W3CDTF">2024-03-05T07:23:52Z</dcterms:modified>
</cp:coreProperties>
</file>