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sldIdLst>
    <p:sldId id="292" r:id="rId2"/>
    <p:sldId id="294" r:id="rId3"/>
    <p:sldId id="296" r:id="rId4"/>
    <p:sldId id="293" r:id="rId5"/>
    <p:sldId id="297" r:id="rId6"/>
    <p:sldId id="295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BC59-ED72-4B0D-9923-C0E3808E15D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D83B-52CE-4F39-8D55-C7E671B55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19455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5284552-61FE-4668-A5FD-5BA112948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Power Bi</a:t>
            </a:r>
            <a:endParaRPr lang="en-IN" sz="20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3540" y="889262"/>
            <a:ext cx="11693948" cy="541629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0073" y="123987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 smtClean="0"/>
              <a:t>i.Building</a:t>
            </a:r>
            <a:r>
              <a:rPr lang="en-IN" dirty="0" smtClean="0"/>
              <a:t> </a:t>
            </a:r>
            <a:r>
              <a:rPr lang="en-IN" dirty="0"/>
              <a:t>weekend and year flags</a:t>
            </a:r>
          </a:p>
          <a:p>
            <a:r>
              <a:rPr lang="en-IN" dirty="0" smtClean="0"/>
              <a:t>ii. </a:t>
            </a:r>
            <a:r>
              <a:rPr lang="en-IN" dirty="0"/>
              <a:t>Introduction to conditional aggregations</a:t>
            </a:r>
          </a:p>
          <a:p>
            <a:r>
              <a:rPr lang="en-IN" dirty="0" smtClean="0"/>
              <a:t>iii. </a:t>
            </a:r>
            <a:r>
              <a:rPr lang="en-IN" dirty="0"/>
              <a:t>Working on the CALCUATE function</a:t>
            </a:r>
          </a:p>
          <a:p>
            <a:r>
              <a:rPr lang="en-IN" dirty="0" smtClean="0"/>
              <a:t>iv. </a:t>
            </a:r>
            <a:r>
              <a:rPr lang="en-IN" dirty="0"/>
              <a:t>Calculate weekend and weekday sales</a:t>
            </a:r>
          </a:p>
          <a:p>
            <a:r>
              <a:rPr lang="en-IN" dirty="0" smtClean="0"/>
              <a:t>v. </a:t>
            </a:r>
            <a:r>
              <a:rPr lang="en-IN" dirty="0"/>
              <a:t>Calculate Current Year and Previous Year Sales</a:t>
            </a:r>
          </a:p>
          <a:p>
            <a:r>
              <a:rPr lang="en-IN" dirty="0" smtClean="0"/>
              <a:t>vi. </a:t>
            </a:r>
            <a:r>
              <a:rPr lang="en-IN" dirty="0"/>
              <a:t>Determining </a:t>
            </a:r>
            <a:r>
              <a:rPr lang="en-IN" dirty="0" err="1"/>
              <a:t>YoU</a:t>
            </a:r>
            <a:r>
              <a:rPr lang="en-IN" dirty="0"/>
              <a:t> Growth with the CY and PY Sales</a:t>
            </a:r>
          </a:p>
        </p:txBody>
      </p:sp>
    </p:spTree>
    <p:extLst>
      <p:ext uri="{BB962C8B-B14F-4D97-AF65-F5344CB8AC3E}">
        <p14:creationId xmlns:p14="http://schemas.microsoft.com/office/powerpoint/2010/main" val="33528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Introduction to conditional aggregations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63993" y="1199730"/>
            <a:ext cx="78169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Simple </a:t>
            </a:r>
            <a:r>
              <a:rPr lang="en-IN" dirty="0" err="1"/>
              <a:t>agg</a:t>
            </a:r>
            <a:r>
              <a:rPr lang="en-IN" dirty="0"/>
              <a:t>:</a:t>
            </a:r>
          </a:p>
          <a:p>
            <a:r>
              <a:rPr lang="en-IN" dirty="0"/>
              <a:t>No of </a:t>
            </a:r>
            <a:r>
              <a:rPr lang="en-IN" dirty="0" err="1"/>
              <a:t>custs</a:t>
            </a:r>
            <a:r>
              <a:rPr lang="en-IN" dirty="0"/>
              <a:t>: count(</a:t>
            </a:r>
            <a:r>
              <a:rPr lang="en-IN" dirty="0" err="1"/>
              <a:t>custid</a:t>
            </a:r>
            <a:r>
              <a:rPr lang="en-IN" dirty="0" smtClean="0"/>
              <a:t>) </a:t>
            </a:r>
          </a:p>
          <a:p>
            <a:r>
              <a:rPr lang="en-US" dirty="0" smtClean="0"/>
              <a:t>Total sales = sum(sales) </a:t>
            </a:r>
            <a:endParaRPr lang="en-IN" dirty="0"/>
          </a:p>
          <a:p>
            <a:endParaRPr lang="en-IN" dirty="0"/>
          </a:p>
          <a:p>
            <a:r>
              <a:rPr lang="en-IN" dirty="0"/>
              <a:t>Cond </a:t>
            </a:r>
            <a:r>
              <a:rPr lang="en-IN" dirty="0" err="1"/>
              <a:t>agg</a:t>
            </a:r>
            <a:r>
              <a:rPr lang="en-IN" dirty="0"/>
              <a:t>:</a:t>
            </a:r>
          </a:p>
          <a:p>
            <a:r>
              <a:rPr lang="en-IN" dirty="0"/>
              <a:t>No of Males: </a:t>
            </a:r>
            <a:r>
              <a:rPr lang="en-IN" dirty="0" smtClean="0"/>
              <a:t>count(</a:t>
            </a:r>
            <a:r>
              <a:rPr lang="en-IN" dirty="0" err="1" smtClean="0"/>
              <a:t>custid</a:t>
            </a:r>
            <a:r>
              <a:rPr lang="en-IN" dirty="0" smtClean="0"/>
              <a:t>) from customer </a:t>
            </a:r>
            <a:r>
              <a:rPr lang="en-IN" dirty="0"/>
              <a:t>where gender = 'male</a:t>
            </a:r>
            <a:r>
              <a:rPr lang="en-IN" dirty="0" smtClean="0"/>
              <a:t>'</a:t>
            </a:r>
            <a:endParaRPr lang="en-IN" dirty="0"/>
          </a:p>
          <a:p>
            <a:r>
              <a:rPr lang="en-IN" dirty="0"/>
              <a:t>No of Females: </a:t>
            </a:r>
            <a:r>
              <a:rPr lang="en-IN" dirty="0" smtClean="0"/>
              <a:t>count(</a:t>
            </a:r>
            <a:r>
              <a:rPr lang="en-IN" dirty="0" err="1" smtClean="0"/>
              <a:t>custid</a:t>
            </a:r>
            <a:r>
              <a:rPr lang="en-IN" dirty="0" smtClean="0"/>
              <a:t>) from customer where </a:t>
            </a:r>
            <a:r>
              <a:rPr lang="en-IN" dirty="0"/>
              <a:t>gender = 'female</a:t>
            </a:r>
            <a:r>
              <a:rPr lang="en-IN" dirty="0" smtClean="0"/>
              <a:t>'</a:t>
            </a:r>
            <a:endParaRPr lang="en-IN" dirty="0"/>
          </a:p>
          <a:p>
            <a:endParaRPr lang="en-IN" dirty="0"/>
          </a:p>
          <a:p>
            <a:r>
              <a:rPr lang="en-IN" dirty="0"/>
              <a:t>CALCULATE(</a:t>
            </a:r>
            <a:r>
              <a:rPr lang="en-IN" dirty="0" err="1"/>
              <a:t>agg_function,filters</a:t>
            </a:r>
            <a:r>
              <a:rPr lang="en-IN" dirty="0"/>
              <a:t>,....)</a:t>
            </a:r>
          </a:p>
        </p:txBody>
      </p:sp>
    </p:spTree>
    <p:extLst>
      <p:ext uri="{BB962C8B-B14F-4D97-AF65-F5344CB8AC3E}">
        <p14:creationId xmlns:p14="http://schemas.microsoft.com/office/powerpoint/2010/main" val="374598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Calculate weekend and weekday sales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1317396"/>
            <a:ext cx="8372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Weekend Sales = CALCULATE(SUM(Orders[Sales]),Orders[Weekend Flag] = "Weekend")</a:t>
            </a:r>
          </a:p>
          <a:p>
            <a:r>
              <a:rPr lang="en-IN" dirty="0"/>
              <a:t>Weekday Sales = CALCULATE(SUM(Orders[Sales]),Orders[Weekend Flag] = "Weekday")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667" t="20963" r="53250" b="23629"/>
          <a:stretch/>
        </p:blipFill>
        <p:spPr>
          <a:xfrm>
            <a:off x="3188017" y="1963727"/>
            <a:ext cx="3291840" cy="42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Building </a:t>
            </a:r>
            <a:r>
              <a:rPr lang="en-US" dirty="0"/>
              <a:t>Year Tag: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Year Tag = if(year(Orders[Order Date]) = year(TODAY()),"Current </a:t>
            </a:r>
            <a:r>
              <a:rPr lang="en-US" sz="2000" b="0" dirty="0" err="1">
                <a:solidFill>
                  <a:schemeClr val="tx1"/>
                </a:solidFill>
              </a:rPr>
              <a:t>Year",if</a:t>
            </a:r>
            <a:r>
              <a:rPr lang="en-US" sz="2000" b="0" dirty="0">
                <a:solidFill>
                  <a:schemeClr val="tx1"/>
                </a:solidFill>
              </a:rPr>
              <a:t>(year(Orders[Order Date]) = YEAR(TODAY()) - 1, "Previous </a:t>
            </a:r>
            <a:r>
              <a:rPr lang="en-US" sz="2000" b="0" dirty="0" err="1">
                <a:solidFill>
                  <a:schemeClr val="tx1"/>
                </a:solidFill>
              </a:rPr>
              <a:t>Year","Other</a:t>
            </a:r>
            <a:r>
              <a:rPr lang="en-US" sz="2000" b="0" dirty="0">
                <a:solidFill>
                  <a:schemeClr val="tx1"/>
                </a:solidFill>
              </a:rPr>
              <a:t> Years"))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r>
              <a:rPr lang="en-US" sz="2000" b="0" dirty="0">
                <a:solidFill>
                  <a:schemeClr val="tx1"/>
                </a:solidFill>
              </a:rPr>
              <a:t>Since data is not available for 2022, the formula is tweaked to make 2021 as the current. The tweaked formula is as mentioned below.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r>
              <a:rPr lang="en-US" sz="2000" b="0" dirty="0">
                <a:solidFill>
                  <a:schemeClr val="tx1"/>
                </a:solidFill>
              </a:rPr>
              <a:t>Year Tag = if(year(Orders[Order Date]) = year(TODAY())-1,"Current </a:t>
            </a:r>
            <a:r>
              <a:rPr lang="en-US" sz="2000" b="0" dirty="0" err="1">
                <a:solidFill>
                  <a:schemeClr val="tx1"/>
                </a:solidFill>
              </a:rPr>
              <a:t>Year",if</a:t>
            </a:r>
            <a:r>
              <a:rPr lang="en-US" sz="2000" b="0" dirty="0">
                <a:solidFill>
                  <a:schemeClr val="tx1"/>
                </a:solidFill>
              </a:rPr>
              <a:t>(year(Orders[Order Date]) = YEAR(TODAY()) - 2, "Previous </a:t>
            </a:r>
            <a:r>
              <a:rPr lang="en-US" sz="2000" b="0" dirty="0" err="1">
                <a:solidFill>
                  <a:schemeClr val="tx1"/>
                </a:solidFill>
              </a:rPr>
              <a:t>Year","Other</a:t>
            </a:r>
            <a:r>
              <a:rPr lang="en-US" sz="2000" b="0" dirty="0">
                <a:solidFill>
                  <a:schemeClr val="tx1"/>
                </a:solidFill>
              </a:rPr>
              <a:t> Years"))</a:t>
            </a:r>
            <a:r>
              <a:rPr lang="en-IN" sz="2000" b="0" dirty="0" smtClean="0">
                <a:solidFill>
                  <a:schemeClr val="tx1"/>
                </a:solidFill>
              </a:rPr>
              <a:t>year </a:t>
            </a:r>
            <a:r>
              <a:rPr lang="en-IN" sz="2000" b="0" dirty="0">
                <a:solidFill>
                  <a:schemeClr val="tx1"/>
                </a:solidFill>
              </a:rPr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44778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Calculate Current Year and Previous Year Sales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360" y="1259116"/>
            <a:ext cx="8473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CY Sales = CALCULATE(SUM(Orders[Sales]),Orders[Year Tag] = "Current Year")</a:t>
            </a:r>
          </a:p>
          <a:p>
            <a:r>
              <a:rPr lang="en-IN" dirty="0"/>
              <a:t>PY Sales = CALCULATE(SUM(Orders[Sales]),Orders[Year Tag] = "Previous Year")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583" t="20222" r="52583" b="22148"/>
          <a:stretch/>
        </p:blipFill>
        <p:spPr>
          <a:xfrm>
            <a:off x="8077200" y="926961"/>
            <a:ext cx="3627120" cy="49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0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Working on the CALCUATE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199" y="1118009"/>
            <a:ext cx="79394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Central Sales = CALCULATE(SUM(Orders[Sales]),Orders[Region]="Central</a:t>
            </a:r>
            <a:r>
              <a:rPr lang="en-IN" dirty="0" smtClean="0"/>
              <a:t>")</a:t>
            </a:r>
          </a:p>
          <a:p>
            <a:r>
              <a:rPr lang="en-US" dirty="0"/>
              <a:t>central sales by using filter = CALCULATE(sum(Orders[Sales]),FILTER(</a:t>
            </a:r>
            <a:r>
              <a:rPr lang="en-US" dirty="0" err="1"/>
              <a:t>Orders,Orders</a:t>
            </a:r>
            <a:r>
              <a:rPr lang="en-US" dirty="0"/>
              <a:t>[Region]="Central"))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489" t="59508" r="45928" b="18270"/>
          <a:stretch/>
        </p:blipFill>
        <p:spPr>
          <a:xfrm>
            <a:off x="304725" y="2318338"/>
            <a:ext cx="6489383" cy="3758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042" t="33333" r="51583" b="48889"/>
          <a:stretch/>
        </p:blipFill>
        <p:spPr>
          <a:xfrm>
            <a:off x="6558914" y="3007901"/>
            <a:ext cx="5303521" cy="306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2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Determining </a:t>
            </a:r>
            <a:r>
              <a:rPr lang="en-IN" dirty="0" err="1" smtClean="0"/>
              <a:t>YoY</a:t>
            </a:r>
            <a:r>
              <a:rPr lang="en-IN" dirty="0" smtClean="0"/>
              <a:t> </a:t>
            </a:r>
            <a:r>
              <a:rPr lang="en-IN" dirty="0"/>
              <a:t>Growth with the CY and PY Sales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091" y="1385054"/>
            <a:ext cx="6576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YoY</a:t>
            </a:r>
            <a:r>
              <a:rPr lang="en-IN" dirty="0"/>
              <a:t> Growth = ([CY Sales]-[PY Sales])/[PY Sales]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67" t="22593" r="32584" b="30889"/>
          <a:stretch/>
        </p:blipFill>
        <p:spPr>
          <a:xfrm>
            <a:off x="708091" y="1754386"/>
            <a:ext cx="9707880" cy="439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75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6653</TotalTime>
  <Words>297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Ramadass</dc:creator>
  <cp:lastModifiedBy>Microsoft account</cp:lastModifiedBy>
  <cp:revision>138</cp:revision>
  <dcterms:created xsi:type="dcterms:W3CDTF">2022-07-19T07:18:36Z</dcterms:created>
  <dcterms:modified xsi:type="dcterms:W3CDTF">2024-03-11T06:49:12Z</dcterms:modified>
</cp:coreProperties>
</file>