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724BAE-5B4C-4F85-ABF7-22E2E712FAF9}">
          <p14:sldIdLst>
            <p14:sldId id="256"/>
            <p14:sldId id="257"/>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9567D-40CD-4846-89B4-68612C2F33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AC7CCB-8624-4FEE-948A-98CBA5E9E741}">
      <dgm:prSet/>
      <dgm:spPr/>
      <dgm:t>
        <a:bodyPr/>
        <a:lstStyle/>
        <a:p>
          <a:r>
            <a:rPr lang="en-US" b="0" i="0"/>
            <a:t>B-Tree Index</a:t>
          </a:r>
        </a:p>
      </dgm:t>
    </dgm:pt>
    <dgm:pt modelId="{129D8CB2-F64C-400A-8CB7-F125B404A7B0}" type="parTrans" cxnId="{69B14468-30A4-49AD-99C8-B06C8F5A70CF}">
      <dgm:prSet/>
      <dgm:spPr/>
      <dgm:t>
        <a:bodyPr/>
        <a:lstStyle/>
        <a:p>
          <a:endParaRPr lang="en-US"/>
        </a:p>
      </dgm:t>
    </dgm:pt>
    <dgm:pt modelId="{37119829-F529-4E0E-958C-C95BD46070C9}" type="sibTrans" cxnId="{69B14468-30A4-49AD-99C8-B06C8F5A70CF}">
      <dgm:prSet/>
      <dgm:spPr/>
      <dgm:t>
        <a:bodyPr/>
        <a:lstStyle/>
        <a:p>
          <a:endParaRPr lang="en-US"/>
        </a:p>
      </dgm:t>
    </dgm:pt>
    <dgm:pt modelId="{5423FB01-A668-431A-A2DA-91B3C80BB866}">
      <dgm:prSet/>
      <dgm:spPr/>
      <dgm:t>
        <a:bodyPr/>
        <a:lstStyle/>
        <a:p>
          <a:r>
            <a:rPr lang="en-US" b="0" i="0"/>
            <a:t>Bit Map Index</a:t>
          </a:r>
          <a:endParaRPr lang="en-US"/>
        </a:p>
      </dgm:t>
    </dgm:pt>
    <dgm:pt modelId="{463D060C-E1A3-45C5-8803-03F0A2324FC3}" type="parTrans" cxnId="{AFAFCE7F-77D3-43DC-A158-D77B5963DE4A}">
      <dgm:prSet/>
      <dgm:spPr/>
      <dgm:t>
        <a:bodyPr/>
        <a:lstStyle/>
        <a:p>
          <a:endParaRPr lang="en-US"/>
        </a:p>
      </dgm:t>
    </dgm:pt>
    <dgm:pt modelId="{D564EF7E-E40C-4F90-8831-9008E4C5ACCC}" type="sibTrans" cxnId="{AFAFCE7F-77D3-43DC-A158-D77B5963DE4A}">
      <dgm:prSet/>
      <dgm:spPr/>
      <dgm:t>
        <a:bodyPr/>
        <a:lstStyle/>
        <a:p>
          <a:endParaRPr lang="en-US"/>
        </a:p>
      </dgm:t>
    </dgm:pt>
    <dgm:pt modelId="{6B2FE030-7876-46D2-85A3-C90A354117FA}">
      <dgm:prSet/>
      <dgm:spPr/>
      <dgm:t>
        <a:bodyPr/>
        <a:lstStyle/>
        <a:p>
          <a:r>
            <a:rPr lang="en-US" b="0" i="0"/>
            <a:t>Unique Index</a:t>
          </a:r>
          <a:endParaRPr lang="en-US"/>
        </a:p>
      </dgm:t>
    </dgm:pt>
    <dgm:pt modelId="{03B8A0F8-8A9B-47F3-BFAD-B96CE89990B9}" type="parTrans" cxnId="{B40576FF-7618-4226-9411-0247FB8D3496}">
      <dgm:prSet/>
      <dgm:spPr/>
      <dgm:t>
        <a:bodyPr/>
        <a:lstStyle/>
        <a:p>
          <a:endParaRPr lang="en-US"/>
        </a:p>
      </dgm:t>
    </dgm:pt>
    <dgm:pt modelId="{291CAA39-40B5-473D-8FEF-193BB3F9C15E}" type="sibTrans" cxnId="{B40576FF-7618-4226-9411-0247FB8D3496}">
      <dgm:prSet/>
      <dgm:spPr/>
      <dgm:t>
        <a:bodyPr/>
        <a:lstStyle/>
        <a:p>
          <a:endParaRPr lang="en-US"/>
        </a:p>
      </dgm:t>
    </dgm:pt>
    <dgm:pt modelId="{32E03AAD-8600-49B4-89F3-3ECC1D8D82FD}">
      <dgm:prSet/>
      <dgm:spPr/>
      <dgm:t>
        <a:bodyPr/>
        <a:lstStyle/>
        <a:p>
          <a:r>
            <a:rPr lang="en-US" b="0" i="0"/>
            <a:t>Composite Index</a:t>
          </a:r>
          <a:endParaRPr lang="en-US"/>
        </a:p>
      </dgm:t>
    </dgm:pt>
    <dgm:pt modelId="{50A263F3-3CF3-4360-9EBB-2A606C977FCF}" type="parTrans" cxnId="{4A3736DC-90AC-4386-9889-289B648420EA}">
      <dgm:prSet/>
      <dgm:spPr/>
      <dgm:t>
        <a:bodyPr/>
        <a:lstStyle/>
        <a:p>
          <a:endParaRPr lang="en-US"/>
        </a:p>
      </dgm:t>
    </dgm:pt>
    <dgm:pt modelId="{0B6DF1BF-99FC-4020-B96B-C46B51DFAF65}" type="sibTrans" cxnId="{4A3736DC-90AC-4386-9889-289B648420EA}">
      <dgm:prSet/>
      <dgm:spPr/>
      <dgm:t>
        <a:bodyPr/>
        <a:lstStyle/>
        <a:p>
          <a:endParaRPr lang="en-US"/>
        </a:p>
      </dgm:t>
    </dgm:pt>
    <dgm:pt modelId="{A289440D-729B-4695-B988-C9603D3030BA}">
      <dgm:prSet/>
      <dgm:spPr/>
      <dgm:t>
        <a:bodyPr/>
        <a:lstStyle/>
        <a:p>
          <a:r>
            <a:rPr lang="en-US" b="0" i="0"/>
            <a:t>Function Based Index</a:t>
          </a:r>
          <a:endParaRPr lang="en-US"/>
        </a:p>
      </dgm:t>
    </dgm:pt>
    <dgm:pt modelId="{6E793914-D618-4BBB-BA7F-8870A974137C}" type="parTrans" cxnId="{77C07823-5B40-415C-85F7-0B9A5F46B5CC}">
      <dgm:prSet/>
      <dgm:spPr/>
      <dgm:t>
        <a:bodyPr/>
        <a:lstStyle/>
        <a:p>
          <a:endParaRPr lang="en-US"/>
        </a:p>
      </dgm:t>
    </dgm:pt>
    <dgm:pt modelId="{318968E2-C749-41F8-B253-A2835EFFCA5F}" type="sibTrans" cxnId="{77C07823-5B40-415C-85F7-0B9A5F46B5CC}">
      <dgm:prSet/>
      <dgm:spPr/>
      <dgm:t>
        <a:bodyPr/>
        <a:lstStyle/>
        <a:p>
          <a:endParaRPr lang="en-US"/>
        </a:p>
      </dgm:t>
    </dgm:pt>
    <dgm:pt modelId="{35854188-9C0E-4CBB-BC63-DB2CA5C501B3}" type="pres">
      <dgm:prSet presAssocID="{49C9567D-40CD-4846-89B4-68612C2F33ED}" presName="linear" presStyleCnt="0">
        <dgm:presLayoutVars>
          <dgm:animLvl val="lvl"/>
          <dgm:resizeHandles val="exact"/>
        </dgm:presLayoutVars>
      </dgm:prSet>
      <dgm:spPr/>
    </dgm:pt>
    <dgm:pt modelId="{08A2C8E0-B7B9-45EA-9907-80607058EA19}" type="pres">
      <dgm:prSet presAssocID="{FDAC7CCB-8624-4FEE-948A-98CBA5E9E741}" presName="parentText" presStyleLbl="node1" presStyleIdx="0" presStyleCnt="5">
        <dgm:presLayoutVars>
          <dgm:chMax val="0"/>
          <dgm:bulletEnabled val="1"/>
        </dgm:presLayoutVars>
      </dgm:prSet>
      <dgm:spPr/>
    </dgm:pt>
    <dgm:pt modelId="{5899A83B-DA77-4AA8-A1A3-58F2DD6CA9FA}" type="pres">
      <dgm:prSet presAssocID="{37119829-F529-4E0E-958C-C95BD46070C9}" presName="spacer" presStyleCnt="0"/>
      <dgm:spPr/>
    </dgm:pt>
    <dgm:pt modelId="{A380360A-C434-4EBB-AB5F-51C06721DBA4}" type="pres">
      <dgm:prSet presAssocID="{5423FB01-A668-431A-A2DA-91B3C80BB866}" presName="parentText" presStyleLbl="node1" presStyleIdx="1" presStyleCnt="5">
        <dgm:presLayoutVars>
          <dgm:chMax val="0"/>
          <dgm:bulletEnabled val="1"/>
        </dgm:presLayoutVars>
      </dgm:prSet>
      <dgm:spPr/>
    </dgm:pt>
    <dgm:pt modelId="{A13CE218-527C-4D18-896B-784E43017D2E}" type="pres">
      <dgm:prSet presAssocID="{D564EF7E-E40C-4F90-8831-9008E4C5ACCC}" presName="spacer" presStyleCnt="0"/>
      <dgm:spPr/>
    </dgm:pt>
    <dgm:pt modelId="{10E7EDDF-E6FC-49A9-8848-31C652C6F926}" type="pres">
      <dgm:prSet presAssocID="{6B2FE030-7876-46D2-85A3-C90A354117FA}" presName="parentText" presStyleLbl="node1" presStyleIdx="2" presStyleCnt="5">
        <dgm:presLayoutVars>
          <dgm:chMax val="0"/>
          <dgm:bulletEnabled val="1"/>
        </dgm:presLayoutVars>
      </dgm:prSet>
      <dgm:spPr/>
    </dgm:pt>
    <dgm:pt modelId="{058BC421-8685-4FF3-B313-9682CA1D28C7}" type="pres">
      <dgm:prSet presAssocID="{291CAA39-40B5-473D-8FEF-193BB3F9C15E}" presName="spacer" presStyleCnt="0"/>
      <dgm:spPr/>
    </dgm:pt>
    <dgm:pt modelId="{1A5CE492-9054-4522-8FC1-F0B53986377C}" type="pres">
      <dgm:prSet presAssocID="{32E03AAD-8600-49B4-89F3-3ECC1D8D82FD}" presName="parentText" presStyleLbl="node1" presStyleIdx="3" presStyleCnt="5">
        <dgm:presLayoutVars>
          <dgm:chMax val="0"/>
          <dgm:bulletEnabled val="1"/>
        </dgm:presLayoutVars>
      </dgm:prSet>
      <dgm:spPr/>
    </dgm:pt>
    <dgm:pt modelId="{1144595B-3F58-4025-AE27-E1ED9C5436BF}" type="pres">
      <dgm:prSet presAssocID="{0B6DF1BF-99FC-4020-B96B-C46B51DFAF65}" presName="spacer" presStyleCnt="0"/>
      <dgm:spPr/>
    </dgm:pt>
    <dgm:pt modelId="{8A48CCC4-F366-4EDD-B58E-894A199313F0}" type="pres">
      <dgm:prSet presAssocID="{A289440D-729B-4695-B988-C9603D3030BA}" presName="parentText" presStyleLbl="node1" presStyleIdx="4" presStyleCnt="5">
        <dgm:presLayoutVars>
          <dgm:chMax val="0"/>
          <dgm:bulletEnabled val="1"/>
        </dgm:presLayoutVars>
      </dgm:prSet>
      <dgm:spPr/>
    </dgm:pt>
  </dgm:ptLst>
  <dgm:cxnLst>
    <dgm:cxn modelId="{77C07823-5B40-415C-85F7-0B9A5F46B5CC}" srcId="{49C9567D-40CD-4846-89B4-68612C2F33ED}" destId="{A289440D-729B-4695-B988-C9603D3030BA}" srcOrd="4" destOrd="0" parTransId="{6E793914-D618-4BBB-BA7F-8870A974137C}" sibTransId="{318968E2-C749-41F8-B253-A2835EFFCA5F}"/>
    <dgm:cxn modelId="{058F2A3C-B822-43A9-BBAB-C33E399825C2}" type="presOf" srcId="{6B2FE030-7876-46D2-85A3-C90A354117FA}" destId="{10E7EDDF-E6FC-49A9-8848-31C652C6F926}" srcOrd="0" destOrd="0" presId="urn:microsoft.com/office/officeart/2005/8/layout/vList2"/>
    <dgm:cxn modelId="{69B14468-30A4-49AD-99C8-B06C8F5A70CF}" srcId="{49C9567D-40CD-4846-89B4-68612C2F33ED}" destId="{FDAC7CCB-8624-4FEE-948A-98CBA5E9E741}" srcOrd="0" destOrd="0" parTransId="{129D8CB2-F64C-400A-8CB7-F125B404A7B0}" sibTransId="{37119829-F529-4E0E-958C-C95BD46070C9}"/>
    <dgm:cxn modelId="{A13DBA6D-A5E8-48A7-8718-65F878BD8CBE}" type="presOf" srcId="{49C9567D-40CD-4846-89B4-68612C2F33ED}" destId="{35854188-9C0E-4CBB-BC63-DB2CA5C501B3}" srcOrd="0" destOrd="0" presId="urn:microsoft.com/office/officeart/2005/8/layout/vList2"/>
    <dgm:cxn modelId="{AFAFCE7F-77D3-43DC-A158-D77B5963DE4A}" srcId="{49C9567D-40CD-4846-89B4-68612C2F33ED}" destId="{5423FB01-A668-431A-A2DA-91B3C80BB866}" srcOrd="1" destOrd="0" parTransId="{463D060C-E1A3-45C5-8803-03F0A2324FC3}" sibTransId="{D564EF7E-E40C-4F90-8831-9008E4C5ACCC}"/>
    <dgm:cxn modelId="{6B5737BD-5802-41F8-A01A-96FA21855768}" type="presOf" srcId="{5423FB01-A668-431A-A2DA-91B3C80BB866}" destId="{A380360A-C434-4EBB-AB5F-51C06721DBA4}" srcOrd="0" destOrd="0" presId="urn:microsoft.com/office/officeart/2005/8/layout/vList2"/>
    <dgm:cxn modelId="{B4ED29D0-F953-45A1-B605-261CEC819E4D}" type="presOf" srcId="{A289440D-729B-4695-B988-C9603D3030BA}" destId="{8A48CCC4-F366-4EDD-B58E-894A199313F0}" srcOrd="0" destOrd="0" presId="urn:microsoft.com/office/officeart/2005/8/layout/vList2"/>
    <dgm:cxn modelId="{4A3736DC-90AC-4386-9889-289B648420EA}" srcId="{49C9567D-40CD-4846-89B4-68612C2F33ED}" destId="{32E03AAD-8600-49B4-89F3-3ECC1D8D82FD}" srcOrd="3" destOrd="0" parTransId="{50A263F3-3CF3-4360-9EBB-2A606C977FCF}" sibTransId="{0B6DF1BF-99FC-4020-B96B-C46B51DFAF65}"/>
    <dgm:cxn modelId="{58ABC6DC-A4F1-48DC-9ECB-C38A6FEEDB40}" type="presOf" srcId="{32E03AAD-8600-49B4-89F3-3ECC1D8D82FD}" destId="{1A5CE492-9054-4522-8FC1-F0B53986377C}" srcOrd="0" destOrd="0" presId="urn:microsoft.com/office/officeart/2005/8/layout/vList2"/>
    <dgm:cxn modelId="{91EB95E4-F7E1-439C-B0F1-084CA7B08283}" type="presOf" srcId="{FDAC7CCB-8624-4FEE-948A-98CBA5E9E741}" destId="{08A2C8E0-B7B9-45EA-9907-80607058EA19}" srcOrd="0" destOrd="0" presId="urn:microsoft.com/office/officeart/2005/8/layout/vList2"/>
    <dgm:cxn modelId="{B40576FF-7618-4226-9411-0247FB8D3496}" srcId="{49C9567D-40CD-4846-89B4-68612C2F33ED}" destId="{6B2FE030-7876-46D2-85A3-C90A354117FA}" srcOrd="2" destOrd="0" parTransId="{03B8A0F8-8A9B-47F3-BFAD-B96CE89990B9}" sibTransId="{291CAA39-40B5-473D-8FEF-193BB3F9C15E}"/>
    <dgm:cxn modelId="{8A943D76-6C3C-4AAB-BBC0-F9698A76BA1F}" type="presParOf" srcId="{35854188-9C0E-4CBB-BC63-DB2CA5C501B3}" destId="{08A2C8E0-B7B9-45EA-9907-80607058EA19}" srcOrd="0" destOrd="0" presId="urn:microsoft.com/office/officeart/2005/8/layout/vList2"/>
    <dgm:cxn modelId="{D284B771-8204-40BB-AE3A-D24BBF22EA1E}" type="presParOf" srcId="{35854188-9C0E-4CBB-BC63-DB2CA5C501B3}" destId="{5899A83B-DA77-4AA8-A1A3-58F2DD6CA9FA}" srcOrd="1" destOrd="0" presId="urn:microsoft.com/office/officeart/2005/8/layout/vList2"/>
    <dgm:cxn modelId="{BF3BD967-2136-4A5C-86C6-49AE76279CE5}" type="presParOf" srcId="{35854188-9C0E-4CBB-BC63-DB2CA5C501B3}" destId="{A380360A-C434-4EBB-AB5F-51C06721DBA4}" srcOrd="2" destOrd="0" presId="urn:microsoft.com/office/officeart/2005/8/layout/vList2"/>
    <dgm:cxn modelId="{4F0DD41D-3005-4E7A-8254-20CF37D9AB4B}" type="presParOf" srcId="{35854188-9C0E-4CBB-BC63-DB2CA5C501B3}" destId="{A13CE218-527C-4D18-896B-784E43017D2E}" srcOrd="3" destOrd="0" presId="urn:microsoft.com/office/officeart/2005/8/layout/vList2"/>
    <dgm:cxn modelId="{B1929433-009F-434F-81DA-D845793DAF54}" type="presParOf" srcId="{35854188-9C0E-4CBB-BC63-DB2CA5C501B3}" destId="{10E7EDDF-E6FC-49A9-8848-31C652C6F926}" srcOrd="4" destOrd="0" presId="urn:microsoft.com/office/officeart/2005/8/layout/vList2"/>
    <dgm:cxn modelId="{20F4E842-AACC-405D-8EB4-D1F1F2172F83}" type="presParOf" srcId="{35854188-9C0E-4CBB-BC63-DB2CA5C501B3}" destId="{058BC421-8685-4FF3-B313-9682CA1D28C7}" srcOrd="5" destOrd="0" presId="urn:microsoft.com/office/officeart/2005/8/layout/vList2"/>
    <dgm:cxn modelId="{58D1C335-381F-43D2-8FB0-80C36AE79BBF}" type="presParOf" srcId="{35854188-9C0E-4CBB-BC63-DB2CA5C501B3}" destId="{1A5CE492-9054-4522-8FC1-F0B53986377C}" srcOrd="6" destOrd="0" presId="urn:microsoft.com/office/officeart/2005/8/layout/vList2"/>
    <dgm:cxn modelId="{AC45FC8A-12CE-4378-90AB-EC90D11E998F}" type="presParOf" srcId="{35854188-9C0E-4CBB-BC63-DB2CA5C501B3}" destId="{1144595B-3F58-4025-AE27-E1ED9C5436BF}" srcOrd="7" destOrd="0" presId="urn:microsoft.com/office/officeart/2005/8/layout/vList2"/>
    <dgm:cxn modelId="{16112E93-FC1A-43F6-9EB9-36AA5F17EACB}" type="presParOf" srcId="{35854188-9C0E-4CBB-BC63-DB2CA5C501B3}" destId="{8A48CCC4-F366-4EDD-B58E-894A199313F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2C8E0-B7B9-45EA-9907-80607058EA19}">
      <dsp:nvSpPr>
        <dsp:cNvPr id="0" name=""/>
        <dsp:cNvSpPr/>
      </dsp:nvSpPr>
      <dsp:spPr>
        <a:xfrm>
          <a:off x="0" y="4000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B-Tree Index</a:t>
          </a:r>
        </a:p>
      </dsp:txBody>
      <dsp:txXfrm>
        <a:off x="35125" y="75130"/>
        <a:ext cx="9988149" cy="649299"/>
      </dsp:txXfrm>
    </dsp:sp>
    <dsp:sp modelId="{A380360A-C434-4EBB-AB5F-51C06721DBA4}">
      <dsp:nvSpPr>
        <dsp:cNvPr id="0" name=""/>
        <dsp:cNvSpPr/>
      </dsp:nvSpPr>
      <dsp:spPr>
        <a:xfrm>
          <a:off x="0" y="84595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Bit Map Index</a:t>
          </a:r>
          <a:endParaRPr lang="en-US" sz="3000" kern="1200"/>
        </a:p>
      </dsp:txBody>
      <dsp:txXfrm>
        <a:off x="35125" y="881080"/>
        <a:ext cx="9988149" cy="649299"/>
      </dsp:txXfrm>
    </dsp:sp>
    <dsp:sp modelId="{10E7EDDF-E6FC-49A9-8848-31C652C6F926}">
      <dsp:nvSpPr>
        <dsp:cNvPr id="0" name=""/>
        <dsp:cNvSpPr/>
      </dsp:nvSpPr>
      <dsp:spPr>
        <a:xfrm>
          <a:off x="0" y="1651904"/>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Unique Index</a:t>
          </a:r>
          <a:endParaRPr lang="en-US" sz="3000" kern="1200"/>
        </a:p>
      </dsp:txBody>
      <dsp:txXfrm>
        <a:off x="35125" y="1687029"/>
        <a:ext cx="9988149" cy="649299"/>
      </dsp:txXfrm>
    </dsp:sp>
    <dsp:sp modelId="{1A5CE492-9054-4522-8FC1-F0B53986377C}">
      <dsp:nvSpPr>
        <dsp:cNvPr id="0" name=""/>
        <dsp:cNvSpPr/>
      </dsp:nvSpPr>
      <dsp:spPr>
        <a:xfrm>
          <a:off x="0" y="245785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Composite Index</a:t>
          </a:r>
          <a:endParaRPr lang="en-US" sz="3000" kern="1200"/>
        </a:p>
      </dsp:txBody>
      <dsp:txXfrm>
        <a:off x="35125" y="2492980"/>
        <a:ext cx="9988149" cy="649299"/>
      </dsp:txXfrm>
    </dsp:sp>
    <dsp:sp modelId="{8A48CCC4-F366-4EDD-B58E-894A199313F0}">
      <dsp:nvSpPr>
        <dsp:cNvPr id="0" name=""/>
        <dsp:cNvSpPr/>
      </dsp:nvSpPr>
      <dsp:spPr>
        <a:xfrm>
          <a:off x="0" y="326380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Function Based Index</a:t>
          </a:r>
          <a:endParaRPr lang="en-US" sz="3000" kern="1200"/>
        </a:p>
      </dsp:txBody>
      <dsp:txXfrm>
        <a:off x="35125" y="3298930"/>
        <a:ext cx="9988149"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9C0AD5-7982-4F82-BF2F-04FB2EB85D25}" type="datetimeFigureOut">
              <a:rPr lang="en-US" smtClean="0"/>
              <a:t>02/16/24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23E22-E2C8-4557-AB0C-EBA7BDC6E1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43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C0AD5-7982-4F82-BF2F-04FB2EB85D25}" type="datetimeFigureOut">
              <a:rPr lang="en-US" smtClean="0"/>
              <a:t>02/16/24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31786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C0AD5-7982-4F82-BF2F-04FB2EB85D25}" type="datetimeFigureOut">
              <a:rPr lang="en-US" smtClean="0"/>
              <a:t>02/16/24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205911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C0AD5-7982-4F82-BF2F-04FB2EB85D25}" type="datetimeFigureOut">
              <a:rPr lang="en-US" smtClean="0"/>
              <a:t>02/16/24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203042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9C0AD5-7982-4F82-BF2F-04FB2EB85D25}" type="datetimeFigureOut">
              <a:rPr lang="en-US" smtClean="0"/>
              <a:t>02/16/24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23E22-E2C8-4557-AB0C-EBA7BDC6E1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93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C0AD5-7982-4F82-BF2F-04FB2EB85D25}" type="datetimeFigureOut">
              <a:rPr lang="en-US" smtClean="0"/>
              <a:t>02/16/24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201422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9C0AD5-7982-4F82-BF2F-04FB2EB85D25}" type="datetimeFigureOut">
              <a:rPr lang="en-US" smtClean="0"/>
              <a:t>02/16/24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8328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9C0AD5-7982-4F82-BF2F-04FB2EB85D25}" type="datetimeFigureOut">
              <a:rPr lang="en-US" smtClean="0"/>
              <a:t>02/16/24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384544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9C0AD5-7982-4F82-BF2F-04FB2EB85D25}" type="datetimeFigureOut">
              <a:rPr lang="en-US" smtClean="0"/>
              <a:t>02/16/24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223848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9C0AD5-7982-4F82-BF2F-04FB2EB85D25}" type="datetimeFigureOut">
              <a:rPr lang="en-US" smtClean="0"/>
              <a:t>02/16/24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C23E22-E2C8-4557-AB0C-EBA7BDC6E1F2}" type="slidenum">
              <a:rPr lang="en-US" smtClean="0"/>
              <a:t>‹#›</a:t>
            </a:fld>
            <a:endParaRPr lang="en-US"/>
          </a:p>
        </p:txBody>
      </p:sp>
    </p:spTree>
    <p:extLst>
      <p:ext uri="{BB962C8B-B14F-4D97-AF65-F5344CB8AC3E}">
        <p14:creationId xmlns:p14="http://schemas.microsoft.com/office/powerpoint/2010/main" val="364741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C0AD5-7982-4F82-BF2F-04FB2EB85D25}" type="datetimeFigureOut">
              <a:rPr lang="en-US" smtClean="0"/>
              <a:t>02/16/24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23E22-E2C8-4557-AB0C-EBA7BDC6E1F2}" type="slidenum">
              <a:rPr lang="en-US" smtClean="0"/>
              <a:t>‹#›</a:t>
            </a:fld>
            <a:endParaRPr lang="en-US"/>
          </a:p>
        </p:txBody>
      </p:sp>
    </p:spTree>
    <p:extLst>
      <p:ext uri="{BB962C8B-B14F-4D97-AF65-F5344CB8AC3E}">
        <p14:creationId xmlns:p14="http://schemas.microsoft.com/office/powerpoint/2010/main" val="239818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9C0AD5-7982-4F82-BF2F-04FB2EB85D25}" type="datetimeFigureOut">
              <a:rPr lang="en-US" smtClean="0"/>
              <a:t>02/16/24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C23E22-E2C8-4557-AB0C-EBA7BDC6E1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27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12839-D853-ECA4-CB28-E24F45C147D7}"/>
              </a:ext>
            </a:extLst>
          </p:cNvPr>
          <p:cNvSpPr>
            <a:spLocks noGrp="1"/>
          </p:cNvSpPr>
          <p:nvPr>
            <p:ph type="ctrTitle"/>
          </p:nvPr>
        </p:nvSpPr>
        <p:spPr>
          <a:xfrm>
            <a:off x="8141110" y="639097"/>
            <a:ext cx="3401961" cy="3686015"/>
          </a:xfrm>
        </p:spPr>
        <p:txBody>
          <a:bodyPr>
            <a:normAutofit/>
          </a:bodyPr>
          <a:lstStyle/>
          <a:p>
            <a:r>
              <a:rPr lang="en-US" sz="6600"/>
              <a:t>				</a:t>
            </a:r>
            <a:br>
              <a:rPr lang="en-US" sz="6600"/>
            </a:br>
            <a:r>
              <a:rPr lang="en-US" sz="6600"/>
              <a:t>				Index</a:t>
            </a:r>
          </a:p>
        </p:txBody>
      </p:sp>
      <p:pic>
        <p:nvPicPr>
          <p:cNvPr id="6" name="Graphic 5" descr="Database">
            <a:extLst>
              <a:ext uri="{FF2B5EF4-FFF2-40B4-BE49-F238E27FC236}">
                <a16:creationId xmlns:a16="http://schemas.microsoft.com/office/drawing/2014/main" id="{1FC1E103-430E-38D1-0615-9D0C989B06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1" name="Straight Connector 1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5995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6551DD-7D0F-6055-7DFA-A0EB09AC2EB4}"/>
              </a:ext>
            </a:extLst>
          </p:cNvPr>
          <p:cNvSpPr>
            <a:spLocks/>
          </p:cNvSpPr>
          <p:nvPr/>
        </p:nvSpPr>
        <p:spPr>
          <a:xfrm>
            <a:off x="943356" y="1235115"/>
            <a:ext cx="5090726" cy="4381363"/>
          </a:xfrm>
          <a:prstGeom prst="rect">
            <a:avLst/>
          </a:prstGeom>
        </p:spPr>
        <p:txBody>
          <a:bodyPr>
            <a:normAutofit/>
          </a:bodyPr>
          <a:lstStyle/>
          <a:p>
            <a:pPr marL="1250690" lvl="8" defTabSz="388620">
              <a:spcAft>
                <a:spcPts val="600"/>
              </a:spcAft>
            </a:pPr>
            <a:r>
              <a:rPr lang="en-US" sz="2380" b="1" kern="1200">
                <a:solidFill>
                  <a:schemeClr val="tx1">
                    <a:lumMod val="95000"/>
                    <a:lumOff val="5000"/>
                  </a:schemeClr>
                </a:solidFill>
                <a:latin typeface="+mn-lt"/>
                <a:ea typeface="+mn-ea"/>
                <a:cs typeface="+mn-cs"/>
              </a:rPr>
              <a:t>	Clustered Index</a:t>
            </a:r>
          </a:p>
          <a:p>
            <a:pPr defTabSz="388620">
              <a:spcAft>
                <a:spcPts val="600"/>
              </a:spcAft>
            </a:pPr>
            <a:endParaRPr lang="en-US" sz="2040" b="1" kern="1200">
              <a:solidFill>
                <a:schemeClr val="tx1">
                  <a:lumMod val="95000"/>
                  <a:lumOff val="5000"/>
                </a:schemeClr>
              </a:solidFill>
              <a:latin typeface="+mn-lt"/>
              <a:ea typeface="+mn-ea"/>
              <a:cs typeface="+mn-cs"/>
            </a:endParaRP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Rows in the table are physically ordered based on the index key.</a:t>
            </a: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Only one clustered index per table is allowed.</a:t>
            </a: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When a clustered index is created, the table's data is reordered to match the index key.</a:t>
            </a: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Useful for columns used in range queries as it minimizes disk I/O.</a:t>
            </a:r>
          </a:p>
          <a:p>
            <a:pPr defTabSz="388620">
              <a:spcAft>
                <a:spcPts val="600"/>
              </a:spcAft>
            </a:pPr>
            <a:endParaRPr lang="en-US" sz="2040" kern="1200">
              <a:solidFill>
                <a:schemeClr val="tx1">
                  <a:lumMod val="95000"/>
                  <a:lumOff val="5000"/>
                </a:schemeClr>
              </a:solidFill>
              <a:latin typeface="+mn-lt"/>
              <a:ea typeface="+mn-ea"/>
              <a:cs typeface="+mn-cs"/>
            </a:endParaRPr>
          </a:p>
          <a:p>
            <a:pPr defTabSz="388620">
              <a:spcAft>
                <a:spcPts val="600"/>
              </a:spcAft>
            </a:pPr>
            <a:endParaRPr lang="en-US" sz="2040" kern="1200">
              <a:solidFill>
                <a:schemeClr val="tx1">
                  <a:lumMod val="95000"/>
                  <a:lumOff val="5000"/>
                </a:schemeClr>
              </a:solidFill>
              <a:latin typeface="+mn-lt"/>
              <a:ea typeface="+mn-ea"/>
              <a:cs typeface="+mn-cs"/>
            </a:endParaRPr>
          </a:p>
          <a:p>
            <a:pPr marL="0" indent="0">
              <a:spcAft>
                <a:spcPts val="600"/>
              </a:spcAft>
              <a:buNone/>
            </a:pPr>
            <a:endParaRPr lang="en-US" sz="2400">
              <a:solidFill>
                <a:schemeClr val="tx1">
                  <a:lumMod val="95000"/>
                  <a:lumOff val="5000"/>
                </a:schemeClr>
              </a:solidFill>
            </a:endParaRPr>
          </a:p>
        </p:txBody>
      </p:sp>
      <p:sp>
        <p:nvSpPr>
          <p:cNvPr id="4" name="Content Placeholder 3">
            <a:extLst>
              <a:ext uri="{FF2B5EF4-FFF2-40B4-BE49-F238E27FC236}">
                <a16:creationId xmlns:a16="http://schemas.microsoft.com/office/drawing/2014/main" id="{F3AC68CA-9652-6651-7278-83894C142376}"/>
              </a:ext>
            </a:extLst>
          </p:cNvPr>
          <p:cNvSpPr>
            <a:spLocks/>
          </p:cNvSpPr>
          <p:nvPr/>
        </p:nvSpPr>
        <p:spPr>
          <a:xfrm>
            <a:off x="6189922" y="1235115"/>
            <a:ext cx="5090726" cy="4381363"/>
          </a:xfrm>
          <a:prstGeom prst="rect">
            <a:avLst/>
          </a:prstGeom>
        </p:spPr>
        <p:txBody>
          <a:bodyPr>
            <a:normAutofit/>
          </a:bodyPr>
          <a:lstStyle/>
          <a:p>
            <a:pPr marL="1250690" lvl="8" defTabSz="388620">
              <a:spcAft>
                <a:spcPts val="600"/>
              </a:spcAft>
            </a:pPr>
            <a:r>
              <a:rPr lang="en-US" sz="2380" b="1" kern="1200">
                <a:solidFill>
                  <a:schemeClr val="tx1">
                    <a:lumMod val="95000"/>
                    <a:lumOff val="5000"/>
                  </a:schemeClr>
                </a:solidFill>
                <a:latin typeface="+mn-lt"/>
                <a:ea typeface="+mn-ea"/>
                <a:cs typeface="+mn-cs"/>
              </a:rPr>
              <a:t>Non-clustered Index</a:t>
            </a:r>
          </a:p>
          <a:p>
            <a:pPr defTabSz="388620">
              <a:spcAft>
                <a:spcPts val="600"/>
              </a:spcAft>
            </a:pPr>
            <a:endParaRPr lang="en-US" sz="2040" b="1" kern="1200">
              <a:solidFill>
                <a:schemeClr val="tx1">
                  <a:lumMod val="95000"/>
                  <a:lumOff val="5000"/>
                </a:schemeClr>
              </a:solidFill>
              <a:latin typeface="+mn-lt"/>
              <a:ea typeface="+mn-ea"/>
              <a:cs typeface="+mn-cs"/>
            </a:endParaRP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Rows in the table are physically independent of the index order. </a:t>
            </a: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Multiple non-clustered indexes can be created on a single table. </a:t>
            </a: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Index contains pointers to the physical location of rows.</a:t>
            </a:r>
          </a:p>
          <a:p>
            <a:pPr marL="388620" indent="-388620" defTabSz="388620">
              <a:spcAft>
                <a:spcPts val="600"/>
              </a:spcAft>
              <a:buFont typeface="+mj-lt"/>
              <a:buAutoNum type="arabicPeriod"/>
            </a:pPr>
            <a:r>
              <a:rPr lang="en-US" sz="2040" kern="1200">
                <a:solidFill>
                  <a:schemeClr val="tx1">
                    <a:lumMod val="95000"/>
                    <a:lumOff val="5000"/>
                  </a:schemeClr>
                </a:solidFill>
                <a:latin typeface="+mn-lt"/>
                <a:ea typeface="+mn-ea"/>
                <a:cs typeface="+mn-cs"/>
              </a:rPr>
              <a:t>Particularly useful for columns frequently used in search conditions.</a:t>
            </a:r>
          </a:p>
          <a:p>
            <a:pPr marL="0" indent="0">
              <a:spcAft>
                <a:spcPts val="600"/>
              </a:spcAft>
              <a:buNone/>
            </a:pPr>
            <a:endParaRPr lang="en-US" sz="2400">
              <a:solidFill>
                <a:schemeClr val="tx1">
                  <a:lumMod val="95000"/>
                  <a:lumOff val="5000"/>
                </a:schemeClr>
              </a:solidFill>
            </a:endParaRPr>
          </a:p>
        </p:txBody>
      </p:sp>
    </p:spTree>
    <p:extLst>
      <p:ext uri="{BB962C8B-B14F-4D97-AF65-F5344CB8AC3E}">
        <p14:creationId xmlns:p14="http://schemas.microsoft.com/office/powerpoint/2010/main" val="189529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1DFFD41-5D50-3363-C571-4E4862A97195}"/>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What is index?</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53398B1-2A1A-8501-DC71-CC1B7F87B4F6}"/>
              </a:ext>
            </a:extLst>
          </p:cNvPr>
          <p:cNvSpPr>
            <a:spLocks noGrp="1"/>
          </p:cNvSpPr>
          <p:nvPr>
            <p:ph idx="1"/>
          </p:nvPr>
        </p:nvSpPr>
        <p:spPr>
          <a:xfrm>
            <a:off x="4742016" y="605896"/>
            <a:ext cx="6413663" cy="5646208"/>
          </a:xfrm>
        </p:spPr>
        <p:txBody>
          <a:bodyPr anchor="ctr">
            <a:normAutofit/>
          </a:bodyPr>
          <a:lstStyle/>
          <a:p>
            <a:r>
              <a:rPr lang="en-US"/>
              <a:t>In Oracle SQL, an index is a database object that improves the speed of data retrieval operations on a table at the cost of additional space and decreased performance on data modification operations (such as INSERT, UPDATE, DELETE). Indexes are created on one or more columns of a table to facilitate quick data access.</a:t>
            </a:r>
          </a:p>
        </p:txBody>
      </p:sp>
    </p:spTree>
    <p:extLst>
      <p:ext uri="{BB962C8B-B14F-4D97-AF65-F5344CB8AC3E}">
        <p14:creationId xmlns:p14="http://schemas.microsoft.com/office/powerpoint/2010/main" val="11560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4BC3C9-AB0D-B763-AD1E-164CF2160EA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Advantage 				Disadvantage</a:t>
            </a:r>
          </a:p>
        </p:txBody>
      </p:sp>
      <p:sp>
        <p:nvSpPr>
          <p:cNvPr id="3" name="Content Placeholder 2">
            <a:extLst>
              <a:ext uri="{FF2B5EF4-FFF2-40B4-BE49-F238E27FC236}">
                <a16:creationId xmlns:a16="http://schemas.microsoft.com/office/drawing/2014/main" id="{934B681E-C6DE-2386-2B53-40E7E2913C53}"/>
              </a:ext>
            </a:extLst>
          </p:cNvPr>
          <p:cNvSpPr>
            <a:spLocks/>
          </p:cNvSpPr>
          <p:nvPr/>
        </p:nvSpPr>
        <p:spPr>
          <a:xfrm>
            <a:off x="1096963" y="2241641"/>
            <a:ext cx="4978907" cy="3499828"/>
          </a:xfrm>
          <a:prstGeom prst="rect">
            <a:avLst/>
          </a:prstGeom>
        </p:spPr>
        <p:txBody>
          <a:bodyPr>
            <a:normAutofit/>
          </a:bodyPr>
          <a:lstStyle/>
          <a:p>
            <a:pPr defTabSz="374904">
              <a:spcAft>
                <a:spcPts val="600"/>
              </a:spcAft>
              <a:buFont typeface="Arial" panose="020B0604020202020204" pitchFamily="34" charset="0"/>
              <a:buChar char="•"/>
            </a:pPr>
            <a:r>
              <a:rPr lang="en-US" sz="2296" kern="1200">
                <a:solidFill>
                  <a:schemeClr val="tx1"/>
                </a:solidFill>
                <a:latin typeface="+mn-lt"/>
                <a:ea typeface="+mn-ea"/>
                <a:cs typeface="+mn-cs"/>
              </a:rPr>
              <a:t>An index serves as a rapid access route to a specific row of data.</a:t>
            </a:r>
          </a:p>
          <a:p>
            <a:pPr defTabSz="374904">
              <a:spcAft>
                <a:spcPts val="600"/>
              </a:spcAft>
              <a:buFont typeface="Arial" panose="020B0604020202020204" pitchFamily="34" charset="0"/>
              <a:buChar char="•"/>
            </a:pPr>
            <a:r>
              <a:rPr lang="en-US" sz="2296" kern="1200">
                <a:solidFill>
                  <a:schemeClr val="tx1"/>
                </a:solidFill>
                <a:latin typeface="+mn-lt"/>
                <a:ea typeface="+mn-ea"/>
                <a:cs typeface="+mn-cs"/>
              </a:rPr>
              <a:t>Indexed data values are directly linked to the rows containing those values.</a:t>
            </a:r>
          </a:p>
          <a:p>
            <a:pPr defTabSz="374904">
              <a:spcAft>
                <a:spcPts val="600"/>
              </a:spcAft>
              <a:buFont typeface="Arial" panose="020B0604020202020204" pitchFamily="34" charset="0"/>
              <a:buChar char="•"/>
            </a:pPr>
            <a:r>
              <a:rPr lang="en-US" sz="2296" kern="1200">
                <a:solidFill>
                  <a:schemeClr val="tx1"/>
                </a:solidFill>
                <a:latin typeface="+mn-lt"/>
                <a:ea typeface="+mn-ea"/>
                <a:cs typeface="+mn-cs"/>
              </a:rPr>
              <a:t> SQL statements remain functionally the same regardless of index status.</a:t>
            </a:r>
          </a:p>
          <a:p>
            <a:pPr>
              <a:spcAft>
                <a:spcPts val="600"/>
              </a:spcAft>
            </a:pPr>
            <a:endParaRPr lang="en-US">
              <a:solidFill>
                <a:schemeClr val="tx1"/>
              </a:solidFill>
            </a:endParaRPr>
          </a:p>
        </p:txBody>
      </p:sp>
      <p:sp>
        <p:nvSpPr>
          <p:cNvPr id="4" name="Content Placeholder 3">
            <a:extLst>
              <a:ext uri="{FF2B5EF4-FFF2-40B4-BE49-F238E27FC236}">
                <a16:creationId xmlns:a16="http://schemas.microsoft.com/office/drawing/2014/main" id="{04F0BC49-AF82-26A7-1552-5F30803E77D5}"/>
              </a:ext>
            </a:extLst>
          </p:cNvPr>
          <p:cNvSpPr>
            <a:spLocks/>
          </p:cNvSpPr>
          <p:nvPr/>
        </p:nvSpPr>
        <p:spPr>
          <a:xfrm>
            <a:off x="6226747" y="2241640"/>
            <a:ext cx="4928616" cy="3499828"/>
          </a:xfrm>
          <a:prstGeom prst="rect">
            <a:avLst/>
          </a:prstGeom>
        </p:spPr>
        <p:txBody>
          <a:bodyPr>
            <a:normAutofit/>
          </a:bodyPr>
          <a:lstStyle/>
          <a:p>
            <a:pPr defTabSz="374904">
              <a:spcAft>
                <a:spcPts val="600"/>
              </a:spcAft>
              <a:buFont typeface="Arial" panose="020B0604020202020204" pitchFamily="34" charset="0"/>
              <a:buChar char="•"/>
            </a:pPr>
            <a:r>
              <a:rPr lang="en-US" sz="1968" kern="1200">
                <a:solidFill>
                  <a:schemeClr val="tx1"/>
                </a:solidFill>
                <a:latin typeface="+mn-lt"/>
                <a:ea typeface="+mn-ea"/>
                <a:cs typeface="+mn-cs"/>
              </a:rPr>
              <a:t> </a:t>
            </a:r>
            <a:r>
              <a:rPr lang="en-US" sz="2296" kern="1200">
                <a:solidFill>
                  <a:schemeClr val="tx1"/>
                </a:solidFill>
                <a:latin typeface="+mn-lt"/>
                <a:ea typeface="+mn-ea"/>
                <a:cs typeface="+mn-cs"/>
              </a:rPr>
              <a:t>Creating indexes manually demands comprehensive understanding of the data model, application, and data distribution.</a:t>
            </a:r>
          </a:p>
          <a:p>
            <a:pPr defTabSz="374904">
              <a:spcAft>
                <a:spcPts val="600"/>
              </a:spcAft>
              <a:buFont typeface="Arial" panose="020B0604020202020204" pitchFamily="34" charset="0"/>
              <a:buChar char="•"/>
            </a:pPr>
            <a:r>
              <a:rPr lang="en-US" sz="2296" kern="1200">
                <a:solidFill>
                  <a:schemeClr val="tx1"/>
                </a:solidFill>
                <a:latin typeface="+mn-lt"/>
                <a:ea typeface="+mn-ea"/>
                <a:cs typeface="+mn-cs"/>
              </a:rPr>
              <a:t>Indexes consume disk space.</a:t>
            </a:r>
            <a:endParaRPr lang="en-US" sz="2800">
              <a:solidFill>
                <a:schemeClr val="tx1"/>
              </a:solidFill>
            </a:endParaRPr>
          </a:p>
        </p:txBody>
      </p:sp>
    </p:spTree>
    <p:extLst>
      <p:ext uri="{BB962C8B-B14F-4D97-AF65-F5344CB8AC3E}">
        <p14:creationId xmlns:p14="http://schemas.microsoft.com/office/powerpoint/2010/main" val="365182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672C-93A3-1421-D783-5CEB5F91C79C}"/>
              </a:ext>
            </a:extLst>
          </p:cNvPr>
          <p:cNvSpPr>
            <a:spLocks noGrp="1"/>
          </p:cNvSpPr>
          <p:nvPr>
            <p:ph type="title"/>
          </p:nvPr>
        </p:nvSpPr>
        <p:spPr/>
        <p:txBody>
          <a:bodyPr/>
          <a:lstStyle/>
          <a:p>
            <a:r>
              <a:rPr lang="en-US">
                <a:solidFill>
                  <a:schemeClr val="tx1"/>
                </a:solidFill>
              </a:rPr>
              <a:t>Types of index</a:t>
            </a:r>
            <a:endParaRPr lang="en-US" dirty="0">
              <a:solidFill>
                <a:schemeClr val="tx1"/>
              </a:solidFill>
            </a:endParaRPr>
          </a:p>
        </p:txBody>
      </p:sp>
      <p:graphicFrame>
        <p:nvGraphicFramePr>
          <p:cNvPr id="7" name="Content Placeholder 2">
            <a:extLst>
              <a:ext uri="{FF2B5EF4-FFF2-40B4-BE49-F238E27FC236}">
                <a16:creationId xmlns:a16="http://schemas.microsoft.com/office/drawing/2014/main" id="{086219C9-ACB5-C82D-010F-BFAA069E6F5A}"/>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18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567CB3-FDBA-0866-1C9F-B9F13CFBC588}"/>
              </a:ext>
            </a:extLst>
          </p:cNvPr>
          <p:cNvSpPr txBox="1"/>
          <p:nvPr/>
        </p:nvSpPr>
        <p:spPr>
          <a:xfrm>
            <a:off x="479686" y="419724"/>
            <a:ext cx="9638676" cy="584775"/>
          </a:xfrm>
          <a:prstGeom prst="rect">
            <a:avLst/>
          </a:prstGeom>
          <a:noFill/>
        </p:spPr>
        <p:txBody>
          <a:bodyPr wrap="square" rtlCol="0">
            <a:spAutoFit/>
          </a:bodyPr>
          <a:lstStyle/>
          <a:p>
            <a:r>
              <a:rPr lang="en-US" sz="3200" b="1" i="0">
                <a:effectLst/>
                <a:ea typeface="Lato" panose="020F0502020204030203" pitchFamily="34" charset="0"/>
                <a:cs typeface="Lato" panose="020F0502020204030203" pitchFamily="34" charset="0"/>
              </a:rPr>
              <a:t>B-Tree Index</a:t>
            </a:r>
            <a:endParaRPr lang="en-US" sz="3200" b="1" i="0" dirty="0">
              <a:effectLst/>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4ACA2721-6A7A-4B83-E152-0DF2442DC063}"/>
              </a:ext>
            </a:extLst>
          </p:cNvPr>
          <p:cNvSpPr txBox="1"/>
          <p:nvPr/>
        </p:nvSpPr>
        <p:spPr>
          <a:xfrm>
            <a:off x="479686" y="1041023"/>
            <a:ext cx="11587396" cy="6186309"/>
          </a:xfrm>
          <a:prstGeom prst="rect">
            <a:avLst/>
          </a:prstGeom>
          <a:noFill/>
        </p:spPr>
        <p:txBody>
          <a:bodyPr wrap="square" rtlCol="0">
            <a:spAutoFit/>
          </a:bodyPr>
          <a:lstStyle/>
          <a:p>
            <a:pPr marL="457200" indent="-457200">
              <a:buFont typeface="+mj-lt"/>
              <a:buAutoNum type="arabicPeriod"/>
            </a:pPr>
            <a:r>
              <a:rPr lang="en-US" sz="2400"/>
              <a:t>B-Tree indexes are the most common type of index in Oracle SQL. They organize data in a balanced tree structure where each node can have multiple children and can store multiple key values.</a:t>
            </a:r>
          </a:p>
          <a:p>
            <a:pPr marL="457200" indent="-457200">
              <a:buFont typeface="+mj-lt"/>
              <a:buAutoNum type="arabicPeriod"/>
            </a:pPr>
            <a:r>
              <a:rPr lang="en-US" sz="2400" b="0" i="0">
                <a:solidFill>
                  <a:schemeClr val="tx1">
                    <a:lumMod val="95000"/>
                    <a:lumOff val="5000"/>
                  </a:schemeClr>
                </a:solidFill>
                <a:effectLst/>
              </a:rPr>
              <a:t>B-Tree index stored the ROWID and the index key value in a tree structure.</a:t>
            </a:r>
          </a:p>
          <a:p>
            <a:pPr marL="457200" indent="-457200">
              <a:buFont typeface="+mj-lt"/>
              <a:buAutoNum type="arabicPeriod"/>
            </a:pPr>
            <a:r>
              <a:rPr lang="en-US" sz="2400" b="0" i="0">
                <a:solidFill>
                  <a:schemeClr val="tx1">
                    <a:lumMod val="95000"/>
                    <a:lumOff val="5000"/>
                  </a:schemeClr>
                </a:solidFill>
                <a:effectLst/>
              </a:rPr>
              <a:t>When creating an index, a ROOT block is created, then BRANCH blocks are created and finally LEAF blocks.</a:t>
            </a:r>
          </a:p>
          <a:p>
            <a:pPr marL="457200" indent="-457200">
              <a:buFont typeface="+mj-lt"/>
              <a:buAutoNum type="arabicPeriod"/>
            </a:pPr>
            <a:r>
              <a:rPr lang="en-US" sz="2400" b="0" i="0">
                <a:solidFill>
                  <a:schemeClr val="tx1">
                    <a:lumMod val="95000"/>
                    <a:lumOff val="5000"/>
                  </a:schemeClr>
                </a:solidFill>
                <a:effectLst/>
              </a:rPr>
              <a:t>Each branch holds the range of data its leaf blocks hold, and each root holds the range of data its branches hold:</a:t>
            </a:r>
          </a:p>
          <a:p>
            <a:pPr marL="457200" indent="-457200">
              <a:buFont typeface="+mj-lt"/>
              <a:buAutoNum type="arabicPeriod"/>
            </a:pPr>
            <a:r>
              <a:rPr lang="en-US" sz="2400">
                <a:solidFill>
                  <a:schemeClr val="tx1">
                    <a:lumMod val="95000"/>
                    <a:lumOff val="5000"/>
                  </a:schemeClr>
                </a:solidFill>
              </a:rPr>
              <a:t>It is good for OLTP database</a:t>
            </a:r>
            <a:endParaRPr lang="en-US" sz="2400" b="0" i="0">
              <a:solidFill>
                <a:schemeClr val="tx1">
                  <a:lumMod val="95000"/>
                  <a:lumOff val="5000"/>
                </a:schemeClr>
              </a:solidFill>
              <a:effectLst/>
            </a:endParaRPr>
          </a:p>
          <a:p>
            <a:endParaRPr lang="en-US" sz="2400" b="0" i="0">
              <a:solidFill>
                <a:schemeClr val="tx1">
                  <a:lumMod val="95000"/>
                  <a:lumOff val="5000"/>
                </a:schemeClr>
              </a:solidFill>
              <a:effectLst/>
            </a:endParaRPr>
          </a:p>
          <a:p>
            <a:pPr algn="l" fontAlgn="base"/>
            <a:r>
              <a:rPr lang="en-US" sz="2400" b="1" i="0">
                <a:solidFill>
                  <a:schemeClr val="tx1">
                    <a:lumMod val="95000"/>
                    <a:lumOff val="5000"/>
                  </a:schemeClr>
                </a:solidFill>
                <a:effectLst/>
              </a:rPr>
              <a:t>Syntax:</a:t>
            </a:r>
            <a:endParaRPr lang="en-US" sz="2400" b="0" i="0">
              <a:solidFill>
                <a:schemeClr val="tx1">
                  <a:lumMod val="95000"/>
                  <a:lumOff val="5000"/>
                </a:schemeClr>
              </a:solidFill>
              <a:effectLst/>
            </a:endParaRPr>
          </a:p>
          <a:p>
            <a:r>
              <a:rPr lang="en-US" sz="2400" b="0" i="0">
                <a:solidFill>
                  <a:schemeClr val="tx1">
                    <a:lumMod val="95000"/>
                    <a:lumOff val="5000"/>
                  </a:schemeClr>
                </a:solidFill>
                <a:effectLst/>
              </a:rPr>
              <a:t>CREATE &lt;UNIQUE|NON UNIQUE&gt;  INDEX &lt;index_name&gt;</a:t>
            </a:r>
          </a:p>
          <a:p>
            <a:r>
              <a:rPr lang="en-US" sz="2400" b="0" i="0">
                <a:solidFill>
                  <a:schemeClr val="tx1">
                    <a:lumMod val="95000"/>
                    <a:lumOff val="5000"/>
                  </a:schemeClr>
                </a:solidFill>
                <a:effectLst/>
              </a:rPr>
              <a:t>ON &lt;table_name&gt; (&lt;column_name&gt;,&lt;column_name&gt;…)</a:t>
            </a:r>
          </a:p>
          <a:p>
            <a:r>
              <a:rPr lang="en-US" sz="2400" b="0" i="0">
                <a:solidFill>
                  <a:schemeClr val="tx1">
                    <a:lumMod val="95000"/>
                    <a:lumOff val="5000"/>
                  </a:schemeClr>
                </a:solidFill>
                <a:effectLst/>
              </a:rPr>
              <a:t>TABLESPACE &lt;tablespace_name&gt;;</a:t>
            </a:r>
          </a:p>
          <a:p>
            <a:endParaRPr lang="en-US" sz="2400">
              <a:solidFill>
                <a:schemeClr val="tx1">
                  <a:lumMod val="95000"/>
                  <a:lumOff val="5000"/>
                </a:schemeClr>
              </a:solidFill>
            </a:endParaRPr>
          </a:p>
          <a:p>
            <a:endParaRPr lang="en-US"/>
          </a:p>
          <a:p>
            <a:endParaRPr lang="en-US" dirty="0"/>
          </a:p>
        </p:txBody>
      </p:sp>
    </p:spTree>
    <p:extLst>
      <p:ext uri="{BB962C8B-B14F-4D97-AF65-F5344CB8AC3E}">
        <p14:creationId xmlns:p14="http://schemas.microsoft.com/office/powerpoint/2010/main" val="309297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53D1E-9F20-EE8F-F205-482EFF6BD30E}"/>
              </a:ext>
            </a:extLst>
          </p:cNvPr>
          <p:cNvSpPr txBox="1"/>
          <p:nvPr/>
        </p:nvSpPr>
        <p:spPr>
          <a:xfrm>
            <a:off x="104931" y="1289154"/>
            <a:ext cx="12087069" cy="5262979"/>
          </a:xfrm>
          <a:prstGeom prst="rect">
            <a:avLst/>
          </a:prstGeom>
          <a:noFill/>
        </p:spPr>
        <p:txBody>
          <a:bodyPr wrap="square" rtlCol="0">
            <a:spAutoFit/>
          </a:bodyPr>
          <a:lstStyle/>
          <a:p>
            <a:pPr marL="457200" indent="-457200">
              <a:buFont typeface="+mj-lt"/>
              <a:buAutoNum type="arabicPeriod"/>
            </a:pPr>
            <a:r>
              <a:rPr lang="en-US" sz="2400" b="0" i="0" dirty="0">
                <a:solidFill>
                  <a:schemeClr val="tx1">
                    <a:lumMod val="95000"/>
                    <a:lumOff val="5000"/>
                  </a:schemeClr>
                </a:solidFill>
                <a:effectLst/>
              </a:rPr>
              <a:t>You should be able to check drastic change in query cost after changing the normal index to Bit map index</a:t>
            </a:r>
          </a:p>
          <a:p>
            <a:pPr marL="457200" indent="-457200">
              <a:buFont typeface="+mj-lt"/>
              <a:buAutoNum type="arabicPeriod"/>
            </a:pPr>
            <a:r>
              <a:rPr lang="en-US" sz="2400" b="0" i="0" dirty="0">
                <a:solidFill>
                  <a:schemeClr val="tx1">
                    <a:lumMod val="95000"/>
                    <a:lumOff val="5000"/>
                  </a:schemeClr>
                </a:solidFill>
                <a:effectLst/>
              </a:rPr>
              <a:t>User should avoid the indexing on every row and do the indexing only on distinct records of the table column. </a:t>
            </a:r>
          </a:p>
          <a:p>
            <a:pPr marL="457200" indent="-457200">
              <a:buFont typeface="+mj-lt"/>
              <a:buAutoNum type="arabicPeriod"/>
            </a:pPr>
            <a:r>
              <a:rPr lang="en-US" sz="2400" b="0" i="0" dirty="0">
                <a:solidFill>
                  <a:schemeClr val="tx1">
                    <a:lumMod val="95000"/>
                    <a:lumOff val="5000"/>
                  </a:schemeClr>
                </a:solidFill>
                <a:effectLst/>
              </a:rPr>
              <a:t>Bitmap indexes use a bitmap for each distinct value in the indexed column(s). Each bit in the bitmap corresponds to a row in the table, and the bit is set if the value of the indexed column matches the value represented by that bitmap</a:t>
            </a:r>
            <a:endParaRPr lang="en-US" sz="2400" dirty="0">
              <a:solidFill>
                <a:schemeClr val="tx1">
                  <a:lumMod val="95000"/>
                  <a:lumOff val="5000"/>
                </a:schemeClr>
              </a:solidFill>
            </a:endParaRPr>
          </a:p>
          <a:p>
            <a:pPr marL="457200" indent="-457200">
              <a:buFont typeface="+mj-lt"/>
              <a:buAutoNum type="arabicPeriod"/>
            </a:pPr>
            <a:r>
              <a:rPr lang="en-US" sz="2400" b="0" i="0" dirty="0">
                <a:solidFill>
                  <a:schemeClr val="tx1">
                    <a:lumMod val="95000"/>
                    <a:lumOff val="5000"/>
                  </a:schemeClr>
                </a:solidFill>
                <a:effectLst/>
              </a:rPr>
              <a:t>Good for dataware housing</a:t>
            </a:r>
          </a:p>
          <a:p>
            <a:endParaRPr lang="en-US" sz="2400" dirty="0">
              <a:solidFill>
                <a:schemeClr val="tx1">
                  <a:lumMod val="95000"/>
                  <a:lumOff val="5000"/>
                </a:schemeClr>
              </a:solidFill>
            </a:endParaRPr>
          </a:p>
          <a:p>
            <a:pPr algn="l" fontAlgn="base"/>
            <a:r>
              <a:rPr lang="en-US" sz="2400" b="1" i="0" dirty="0">
                <a:solidFill>
                  <a:schemeClr val="tx1">
                    <a:lumMod val="95000"/>
                    <a:lumOff val="5000"/>
                  </a:schemeClr>
                </a:solidFill>
                <a:effectLst/>
              </a:rPr>
              <a:t>Syntax:</a:t>
            </a:r>
            <a:endParaRPr lang="en-US" sz="2400" b="0" i="0" dirty="0">
              <a:solidFill>
                <a:schemeClr val="tx1">
                  <a:lumMod val="95000"/>
                  <a:lumOff val="5000"/>
                </a:schemeClr>
              </a:solidFill>
              <a:effectLst/>
            </a:endParaRPr>
          </a:p>
          <a:p>
            <a:pPr algn="l" fontAlgn="base"/>
            <a:r>
              <a:rPr lang="en-US" sz="2400" b="0" i="0" dirty="0">
                <a:solidFill>
                  <a:schemeClr val="tx1">
                    <a:lumMod val="95000"/>
                    <a:lumOff val="5000"/>
                  </a:schemeClr>
                </a:solidFill>
                <a:effectLst/>
              </a:rPr>
              <a:t>Create bitmap index Index_name on Table_name(Columns which have distinct values);</a:t>
            </a:r>
          </a:p>
          <a:p>
            <a:pPr algn="l" fontAlgn="base"/>
            <a:r>
              <a:rPr lang="en-US" sz="2400" b="0" i="0" dirty="0">
                <a:solidFill>
                  <a:schemeClr val="tx1">
                    <a:lumMod val="95000"/>
                    <a:lumOff val="5000"/>
                  </a:schemeClr>
                </a:solidFill>
                <a:effectLst/>
              </a:rPr>
              <a:t>Example:</a:t>
            </a:r>
          </a:p>
          <a:p>
            <a:pPr algn="l" fontAlgn="base"/>
            <a:r>
              <a:rPr lang="en-US" sz="2400" b="0" i="0" dirty="0">
                <a:solidFill>
                  <a:schemeClr val="tx1">
                    <a:lumMod val="95000"/>
                    <a:lumOff val="5000"/>
                  </a:schemeClr>
                </a:solidFill>
                <a:effectLst/>
              </a:rPr>
              <a:t>CREATE BITMAP index  BM_DEPT_NAME on DEPT(Department_name);</a:t>
            </a:r>
          </a:p>
          <a:p>
            <a:endParaRPr lang="en-US" sz="2400" dirty="0"/>
          </a:p>
        </p:txBody>
      </p:sp>
      <p:sp>
        <p:nvSpPr>
          <p:cNvPr id="3" name="TextBox 2">
            <a:extLst>
              <a:ext uri="{FF2B5EF4-FFF2-40B4-BE49-F238E27FC236}">
                <a16:creationId xmlns:a16="http://schemas.microsoft.com/office/drawing/2014/main" id="{51FDD0CE-7BB4-3DB1-FFCB-DA2616A5EA03}"/>
              </a:ext>
            </a:extLst>
          </p:cNvPr>
          <p:cNvSpPr txBox="1"/>
          <p:nvPr/>
        </p:nvSpPr>
        <p:spPr>
          <a:xfrm>
            <a:off x="0" y="599607"/>
            <a:ext cx="11647357" cy="584775"/>
          </a:xfrm>
          <a:prstGeom prst="rect">
            <a:avLst/>
          </a:prstGeom>
          <a:noFill/>
        </p:spPr>
        <p:txBody>
          <a:bodyPr wrap="square" rtlCol="0">
            <a:spAutoFit/>
          </a:bodyPr>
          <a:lstStyle/>
          <a:p>
            <a:r>
              <a:rPr lang="en-US" sz="3200" b="1" i="0" dirty="0">
                <a:solidFill>
                  <a:schemeClr val="tx1">
                    <a:lumMod val="95000"/>
                    <a:lumOff val="5000"/>
                  </a:schemeClr>
                </a:solidFill>
                <a:effectLst/>
              </a:rPr>
              <a:t>BITMAP index  </a:t>
            </a:r>
            <a:endParaRPr lang="en-US" sz="3200" b="1" dirty="0"/>
          </a:p>
        </p:txBody>
      </p:sp>
    </p:spTree>
    <p:extLst>
      <p:ext uri="{BB962C8B-B14F-4D97-AF65-F5344CB8AC3E}">
        <p14:creationId xmlns:p14="http://schemas.microsoft.com/office/powerpoint/2010/main" val="395300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CD9E3-0F44-3CB0-BFCB-1939AF1FCDD1}"/>
              </a:ext>
            </a:extLst>
          </p:cNvPr>
          <p:cNvSpPr txBox="1"/>
          <p:nvPr/>
        </p:nvSpPr>
        <p:spPr>
          <a:xfrm>
            <a:off x="444708" y="1258456"/>
            <a:ext cx="11747292" cy="5693866"/>
          </a:xfrm>
          <a:prstGeom prst="rect">
            <a:avLst/>
          </a:prstGeom>
          <a:noFill/>
        </p:spPr>
        <p:txBody>
          <a:bodyPr wrap="square" rtlCol="0">
            <a:spAutoFit/>
          </a:bodyPr>
          <a:lstStyle/>
          <a:p>
            <a:pPr marL="514350" indent="-514350">
              <a:buFont typeface="+mj-lt"/>
              <a:buAutoNum type="arabicPeriod"/>
            </a:pPr>
            <a:r>
              <a:rPr lang="en-US" sz="2400" dirty="0"/>
              <a:t>Unique indexes ensure that no two rows in the indexed column(s) have the same value. </a:t>
            </a:r>
          </a:p>
          <a:p>
            <a:pPr marL="514350" indent="-514350">
              <a:buFont typeface="+mj-lt"/>
              <a:buAutoNum type="arabicPeriod"/>
            </a:pPr>
            <a:r>
              <a:rPr lang="en-US" sz="2400" dirty="0"/>
              <a:t>It enforces uniqueness constraints on the indexed columns.</a:t>
            </a:r>
          </a:p>
          <a:p>
            <a:pPr marL="514350" indent="-514350">
              <a:buFont typeface="+mj-lt"/>
              <a:buAutoNum type="arabicPeriod"/>
            </a:pPr>
            <a:r>
              <a:rPr lang="en-US" sz="2400" b="0" i="0" dirty="0">
                <a:solidFill>
                  <a:schemeClr val="tx1">
                    <a:lumMod val="95000"/>
                    <a:lumOff val="5000"/>
                  </a:schemeClr>
                </a:solidFill>
                <a:effectLst/>
                <a:ea typeface="Lato" panose="020F0502020204030203" pitchFamily="34" charset="0"/>
                <a:cs typeface="Lato" panose="020F0502020204030203" pitchFamily="34" charset="0"/>
              </a:rPr>
              <a:t>while creating the table if we specify the primary key  then unique index is automatically created on that column. But for Unique key constraint columns you separately need to do indexing.</a:t>
            </a:r>
          </a:p>
          <a:p>
            <a:pPr marL="514350" indent="-514350">
              <a:buFont typeface="+mj-lt"/>
              <a:buAutoNum type="arabicPeriod"/>
            </a:pPr>
            <a:endParaRPr lang="en-US" sz="2800" dirty="0">
              <a:solidFill>
                <a:schemeClr val="tx1">
                  <a:lumMod val="95000"/>
                  <a:lumOff val="5000"/>
                </a:schemeClr>
              </a:solidFill>
              <a:ea typeface="Lato" panose="020F0502020204030203" pitchFamily="34" charset="0"/>
              <a:cs typeface="Lato" panose="020F0502020204030203" pitchFamily="34" charset="0"/>
            </a:endParaRPr>
          </a:p>
          <a:p>
            <a:pPr marL="514350" indent="-514350">
              <a:buFont typeface="+mj-lt"/>
              <a:buAutoNum type="arabicPeriod"/>
            </a:pPr>
            <a:endParaRPr lang="en-US" sz="2800" dirty="0">
              <a:solidFill>
                <a:schemeClr val="tx1">
                  <a:lumMod val="95000"/>
                  <a:lumOff val="5000"/>
                </a:schemeClr>
              </a:solidFill>
              <a:ea typeface="Lato" panose="020F0502020204030203" pitchFamily="34" charset="0"/>
              <a:cs typeface="Lato" panose="020F0502020204030203" pitchFamily="34" charset="0"/>
            </a:endParaRPr>
          </a:p>
          <a:p>
            <a:endParaRPr lang="en-US" sz="2800" dirty="0">
              <a:solidFill>
                <a:schemeClr val="tx1">
                  <a:lumMod val="95000"/>
                  <a:lumOff val="5000"/>
                </a:schemeClr>
              </a:solidFill>
              <a:ea typeface="Lato" panose="020F0502020204030203" pitchFamily="34" charset="0"/>
              <a:cs typeface="Lato" panose="020F0502020204030203" pitchFamily="34" charset="0"/>
            </a:endParaRPr>
          </a:p>
          <a:p>
            <a:pPr algn="l" fontAlgn="base"/>
            <a:r>
              <a:rPr lang="en-US" sz="2400" b="1" i="0" dirty="0">
                <a:solidFill>
                  <a:schemeClr val="tx1">
                    <a:lumMod val="95000"/>
                    <a:lumOff val="5000"/>
                  </a:schemeClr>
                </a:solidFill>
                <a:effectLst/>
              </a:rPr>
              <a:t>Syntax for Unique Index</a:t>
            </a:r>
          </a:p>
          <a:p>
            <a:pPr algn="l" fontAlgn="base"/>
            <a:r>
              <a:rPr lang="en-US" sz="2400" b="0" i="0" dirty="0">
                <a:solidFill>
                  <a:schemeClr val="tx1">
                    <a:lumMod val="95000"/>
                    <a:lumOff val="5000"/>
                  </a:schemeClr>
                </a:solidFill>
                <a:effectLst/>
              </a:rPr>
              <a:t>Create Unique index  Index_name on Table_name(Unique column name);</a:t>
            </a:r>
          </a:p>
          <a:p>
            <a:pPr marL="514350" indent="-514350">
              <a:buFont typeface="+mj-lt"/>
              <a:buAutoNum type="arabicPeriod"/>
            </a:pPr>
            <a:endParaRPr lang="en-US" sz="2800" dirty="0">
              <a:solidFill>
                <a:schemeClr val="tx1">
                  <a:lumMod val="95000"/>
                  <a:lumOff val="5000"/>
                </a:schemeClr>
              </a:solidFill>
              <a:ea typeface="Lato" panose="020F0502020204030203" pitchFamily="34" charset="0"/>
              <a:cs typeface="Lato" panose="020F0502020204030203" pitchFamily="34" charset="0"/>
            </a:endParaRPr>
          </a:p>
          <a:p>
            <a:pPr marL="514350" indent="-514350">
              <a:buFont typeface="+mj-lt"/>
              <a:buAutoNum type="arabicPeriod"/>
            </a:pPr>
            <a:endParaRPr lang="en-US" sz="2800" dirty="0">
              <a:solidFill>
                <a:schemeClr val="tx1">
                  <a:lumMod val="95000"/>
                  <a:lumOff val="5000"/>
                </a:schemeClr>
              </a:solidFill>
              <a:ea typeface="Lato" panose="020F0502020204030203" pitchFamily="34" charset="0"/>
              <a:cs typeface="Lato" panose="020F0502020204030203" pitchFamily="34" charset="0"/>
            </a:endParaRPr>
          </a:p>
          <a:p>
            <a:pPr marL="514350" indent="-514350">
              <a:buFont typeface="+mj-lt"/>
              <a:buAutoNum type="arabicPeriod"/>
            </a:pPr>
            <a:endParaRPr lang="en-US" sz="2800" dirty="0">
              <a:solidFill>
                <a:schemeClr val="tx1">
                  <a:lumMod val="95000"/>
                  <a:lumOff val="5000"/>
                </a:schemeClr>
              </a:solidFill>
              <a:ea typeface="Lato" panose="020F0502020204030203" pitchFamily="34" charset="0"/>
              <a:cs typeface="Lato" panose="020F0502020204030203" pitchFamily="34" charset="0"/>
            </a:endParaRPr>
          </a:p>
          <a:p>
            <a:endParaRPr lang="en-US" sz="2800" dirty="0">
              <a:solidFill>
                <a:schemeClr val="tx1">
                  <a:lumMod val="95000"/>
                  <a:lumOff val="5000"/>
                </a:schemeClr>
              </a:solidFill>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13C9CD6F-B612-8C05-1540-558F343A2B20}"/>
              </a:ext>
            </a:extLst>
          </p:cNvPr>
          <p:cNvSpPr txBox="1"/>
          <p:nvPr/>
        </p:nvSpPr>
        <p:spPr>
          <a:xfrm>
            <a:off x="444708" y="464696"/>
            <a:ext cx="11302584" cy="584775"/>
          </a:xfrm>
          <a:prstGeom prst="rect">
            <a:avLst/>
          </a:prstGeom>
          <a:noFill/>
        </p:spPr>
        <p:txBody>
          <a:bodyPr wrap="square" rtlCol="0">
            <a:spAutoFit/>
          </a:bodyPr>
          <a:lstStyle/>
          <a:p>
            <a:r>
              <a:rPr lang="en-US" sz="3200" b="1" dirty="0"/>
              <a:t>Unique index</a:t>
            </a:r>
          </a:p>
        </p:txBody>
      </p:sp>
    </p:spTree>
    <p:extLst>
      <p:ext uri="{BB962C8B-B14F-4D97-AF65-F5344CB8AC3E}">
        <p14:creationId xmlns:p14="http://schemas.microsoft.com/office/powerpoint/2010/main" val="52370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9DB5D-2DE9-A836-8DE9-0BC854258171}"/>
              </a:ext>
            </a:extLst>
          </p:cNvPr>
          <p:cNvSpPr txBox="1"/>
          <p:nvPr/>
        </p:nvSpPr>
        <p:spPr>
          <a:xfrm>
            <a:off x="239843" y="232667"/>
            <a:ext cx="7525062" cy="646331"/>
          </a:xfrm>
          <a:prstGeom prst="rect">
            <a:avLst/>
          </a:prstGeom>
          <a:noFill/>
        </p:spPr>
        <p:txBody>
          <a:bodyPr wrap="square" rtlCol="0">
            <a:spAutoFit/>
          </a:bodyPr>
          <a:lstStyle/>
          <a:p>
            <a:r>
              <a:rPr lang="en-US" sz="3600" b="1" dirty="0"/>
              <a:t>Composite Index</a:t>
            </a:r>
          </a:p>
        </p:txBody>
      </p:sp>
      <p:sp>
        <p:nvSpPr>
          <p:cNvPr id="3" name="TextBox 2">
            <a:extLst>
              <a:ext uri="{FF2B5EF4-FFF2-40B4-BE49-F238E27FC236}">
                <a16:creationId xmlns:a16="http://schemas.microsoft.com/office/drawing/2014/main" id="{12C03AA8-C010-D664-7657-F3DE3C616EDA}"/>
              </a:ext>
            </a:extLst>
          </p:cNvPr>
          <p:cNvSpPr txBox="1"/>
          <p:nvPr/>
        </p:nvSpPr>
        <p:spPr>
          <a:xfrm>
            <a:off x="0" y="878998"/>
            <a:ext cx="11722308" cy="5262979"/>
          </a:xfrm>
          <a:prstGeom prst="rect">
            <a:avLst/>
          </a:prstGeom>
          <a:noFill/>
        </p:spPr>
        <p:txBody>
          <a:bodyPr wrap="square" rtlCol="0">
            <a:spAutoFit/>
          </a:bodyPr>
          <a:lstStyle/>
          <a:p>
            <a:pPr marL="342900" indent="-342900">
              <a:buFont typeface="+mj-lt"/>
              <a:buAutoNum type="arabicPeriod"/>
            </a:pPr>
            <a:r>
              <a:rPr lang="en-US" sz="2400" dirty="0">
                <a:solidFill>
                  <a:schemeClr val="tx1">
                    <a:lumMod val="95000"/>
                    <a:lumOff val="5000"/>
                  </a:schemeClr>
                </a:solidFill>
              </a:rPr>
              <a:t>Composite indexes are created on multiple columns. They are useful when queries involve conditions on multiple columns.</a:t>
            </a:r>
            <a:r>
              <a:rPr lang="en-US" sz="2400" b="0" i="0" dirty="0">
                <a:solidFill>
                  <a:schemeClr val="tx1">
                    <a:lumMod val="95000"/>
                    <a:lumOff val="5000"/>
                  </a:schemeClr>
                </a:solidFill>
                <a:effectLst/>
              </a:rPr>
              <a:t> </a:t>
            </a:r>
          </a:p>
          <a:p>
            <a:pPr marL="342900" indent="-342900">
              <a:buFont typeface="+mj-lt"/>
              <a:buAutoNum type="arabicPeriod"/>
            </a:pPr>
            <a:r>
              <a:rPr lang="en-US" sz="2400" b="0" i="0" dirty="0">
                <a:solidFill>
                  <a:schemeClr val="tx1">
                    <a:lumMod val="95000"/>
                    <a:lumOff val="5000"/>
                  </a:schemeClr>
                </a:solidFill>
                <a:effectLst/>
              </a:rPr>
              <a:t>When 2 or more columns in single table are related which each other and used in where condition of select statement then user should create composite index on the columns which are created. </a:t>
            </a:r>
          </a:p>
          <a:p>
            <a:pPr marL="342900" indent="-342900">
              <a:buFont typeface="+mj-lt"/>
              <a:buAutoNum type="arabicPeriod"/>
            </a:pPr>
            <a:r>
              <a:rPr lang="en-US" sz="2400" b="0" i="0" dirty="0">
                <a:solidFill>
                  <a:schemeClr val="tx1">
                    <a:lumMod val="95000"/>
                    <a:lumOff val="5000"/>
                  </a:schemeClr>
                </a:solidFill>
                <a:effectLst/>
              </a:rPr>
              <a:t>If all columns selected by in query are in composite index, then oracle will return the values from the index without accessing the table.</a:t>
            </a:r>
          </a:p>
          <a:p>
            <a:pPr marL="342900" indent="-342900">
              <a:buFont typeface="+mj-lt"/>
              <a:buAutoNum type="arabicPeriod"/>
            </a:pPr>
            <a:endParaRPr lang="en-US" sz="2400" dirty="0">
              <a:solidFill>
                <a:schemeClr val="tx1">
                  <a:lumMod val="95000"/>
                  <a:lumOff val="5000"/>
                </a:schemeClr>
              </a:solidFill>
            </a:endParaRPr>
          </a:p>
          <a:p>
            <a:r>
              <a:rPr lang="en-US" sz="2400" dirty="0">
                <a:solidFill>
                  <a:schemeClr val="tx1">
                    <a:lumMod val="95000"/>
                    <a:lumOff val="5000"/>
                  </a:schemeClr>
                </a:solidFill>
              </a:rPr>
              <a:t>Syntax</a:t>
            </a:r>
          </a:p>
          <a:p>
            <a:endParaRPr lang="en-US" sz="2400" dirty="0">
              <a:solidFill>
                <a:schemeClr val="tx1">
                  <a:lumMod val="95000"/>
                  <a:lumOff val="5000"/>
                </a:schemeClr>
              </a:solidFill>
            </a:endParaRPr>
          </a:p>
          <a:p>
            <a:pPr algn="l" fontAlgn="base"/>
            <a:r>
              <a:rPr lang="en-US" sz="2400" b="0" i="0" dirty="0">
                <a:solidFill>
                  <a:schemeClr val="tx1">
                    <a:lumMod val="95000"/>
                    <a:lumOff val="5000"/>
                  </a:schemeClr>
                </a:solidFill>
                <a:effectLst/>
                <a:ea typeface="Lato" panose="020F0502020204030203" pitchFamily="34" charset="0"/>
                <a:cs typeface="Lato" panose="020F0502020204030203" pitchFamily="34" charset="0"/>
              </a:rPr>
              <a:t>CREATE INDEX idx_name ON </a:t>
            </a:r>
            <a:r>
              <a:rPr lang="en-US" sz="2400" b="0" i="0" dirty="0" err="1">
                <a:solidFill>
                  <a:schemeClr val="tx1">
                    <a:lumMod val="95000"/>
                    <a:lumOff val="5000"/>
                  </a:schemeClr>
                </a:solidFill>
                <a:effectLst/>
                <a:ea typeface="Lato" panose="020F0502020204030203" pitchFamily="34" charset="0"/>
                <a:cs typeface="Lato" panose="020F0502020204030203" pitchFamily="34" charset="0"/>
              </a:rPr>
              <a:t>table_name</a:t>
            </a:r>
            <a:r>
              <a:rPr lang="en-US" sz="2400" b="0" i="0" dirty="0">
                <a:solidFill>
                  <a:schemeClr val="tx1">
                    <a:lumMod val="95000"/>
                    <a:lumOff val="5000"/>
                  </a:schemeClr>
                </a:solidFill>
                <a:effectLst/>
                <a:ea typeface="Lato" panose="020F0502020204030203" pitchFamily="34" charset="0"/>
                <a:cs typeface="Lato" panose="020F0502020204030203" pitchFamily="34" charset="0"/>
              </a:rPr>
              <a:t>(column1, column2);</a:t>
            </a:r>
          </a:p>
          <a:p>
            <a:endParaRPr lang="en-US" sz="2400" dirty="0">
              <a:solidFill>
                <a:schemeClr val="tx1">
                  <a:lumMod val="95000"/>
                  <a:lumOff val="5000"/>
                </a:schemeClr>
              </a:solidFill>
            </a:endParaRPr>
          </a:p>
          <a:p>
            <a:pPr marL="342900" indent="-342900">
              <a:buFont typeface="+mj-lt"/>
              <a:buAutoNum type="arabicPeriod"/>
            </a:pPr>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351277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45CC8-3CEE-F0B7-26CE-50B559624AFF}"/>
              </a:ext>
            </a:extLst>
          </p:cNvPr>
          <p:cNvSpPr txBox="1"/>
          <p:nvPr/>
        </p:nvSpPr>
        <p:spPr>
          <a:xfrm>
            <a:off x="344774" y="254832"/>
            <a:ext cx="11847226" cy="5601533"/>
          </a:xfrm>
          <a:prstGeom prst="rect">
            <a:avLst/>
          </a:prstGeom>
          <a:noFill/>
        </p:spPr>
        <p:txBody>
          <a:bodyPr wrap="square" rtlCol="0">
            <a:spAutoFit/>
          </a:bodyPr>
          <a:lstStyle/>
          <a:p>
            <a:r>
              <a:rPr lang="en-US" sz="3200" b="1" dirty="0"/>
              <a:t>Function-Based</a:t>
            </a:r>
            <a:r>
              <a:rPr lang="en-US" sz="3200" dirty="0"/>
              <a:t> </a:t>
            </a:r>
            <a:r>
              <a:rPr lang="en-US" sz="3200" b="1" dirty="0"/>
              <a:t>Index</a:t>
            </a:r>
            <a:r>
              <a:rPr lang="en-US" sz="3200" dirty="0"/>
              <a:t>:</a:t>
            </a:r>
          </a:p>
          <a:p>
            <a:endParaRPr lang="en-US" dirty="0"/>
          </a:p>
          <a:p>
            <a:pPr marL="514350" indent="-514350">
              <a:buFont typeface="+mj-lt"/>
              <a:buAutoNum type="arabicPeriod"/>
            </a:pPr>
            <a:r>
              <a:rPr lang="en-US" sz="2800" dirty="0"/>
              <a:t>Function-based indexes are created based on the result of a function applied to one or more columns. They are useful for indexing expressions or transformations of data.</a:t>
            </a:r>
          </a:p>
          <a:p>
            <a:pPr marL="514350" indent="-514350">
              <a:buFont typeface="+mj-lt"/>
              <a:buAutoNum type="arabicPeriod"/>
            </a:pPr>
            <a:r>
              <a:rPr lang="en-US" sz="2800" b="0" i="0" dirty="0">
                <a:solidFill>
                  <a:schemeClr val="tx1">
                    <a:lumMod val="95000"/>
                    <a:lumOff val="5000"/>
                  </a:schemeClr>
                </a:solidFill>
                <a:effectLst/>
                <a:ea typeface="Lato" panose="020F0502020204030203" pitchFamily="34" charset="0"/>
                <a:cs typeface="Lato" panose="020F0502020204030203" pitchFamily="34" charset="0"/>
              </a:rPr>
              <a:t>As per requirements we are using lot of SQL functions to fetch the results.</a:t>
            </a:r>
          </a:p>
          <a:p>
            <a:pPr marL="514350" indent="-514350">
              <a:buFont typeface="+mj-lt"/>
              <a:buAutoNum type="arabicPeriod"/>
            </a:pPr>
            <a:r>
              <a:rPr lang="en-US" sz="2800" b="0" i="0" dirty="0">
                <a:solidFill>
                  <a:schemeClr val="tx1">
                    <a:lumMod val="95000"/>
                    <a:lumOff val="5000"/>
                  </a:schemeClr>
                </a:solidFill>
                <a:effectLst/>
                <a:ea typeface="Lato" panose="020F0502020204030203" pitchFamily="34" charset="0"/>
                <a:cs typeface="Lato" panose="020F0502020204030203" pitchFamily="34" charset="0"/>
              </a:rPr>
              <a:t>Function based index gives ability to index the computed columns. Function based indexes are easy to implement and it also provides immediate value. These indexes speeds up the application without changing application code or query.</a:t>
            </a:r>
          </a:p>
          <a:p>
            <a:endParaRPr lang="en-US" sz="2800" dirty="0">
              <a:solidFill>
                <a:schemeClr val="tx1">
                  <a:lumMod val="95000"/>
                  <a:lumOff val="5000"/>
                </a:schemeClr>
              </a:solidFill>
              <a:ea typeface="Lato" panose="020F0502020204030203" pitchFamily="34" charset="0"/>
              <a:cs typeface="Lato" panose="020F0502020204030203" pitchFamily="34" charset="0"/>
            </a:endParaRPr>
          </a:p>
          <a:p>
            <a:r>
              <a:rPr lang="en-US" sz="2800" dirty="0">
                <a:solidFill>
                  <a:schemeClr val="tx1">
                    <a:lumMod val="95000"/>
                    <a:lumOff val="5000"/>
                  </a:schemeClr>
                </a:solidFill>
                <a:ea typeface="Lato" panose="020F0502020204030203" pitchFamily="34" charset="0"/>
                <a:cs typeface="Lato" panose="020F0502020204030203" pitchFamily="34" charset="0"/>
              </a:rPr>
              <a:t>Syntax:</a:t>
            </a:r>
          </a:p>
          <a:p>
            <a:r>
              <a:rPr lang="en-US" sz="2800" dirty="0">
                <a:solidFill>
                  <a:schemeClr val="tx1">
                    <a:lumMod val="95000"/>
                    <a:lumOff val="5000"/>
                  </a:schemeClr>
                </a:solidFill>
                <a:ea typeface="Lato" panose="020F0502020204030203" pitchFamily="34" charset="0"/>
                <a:cs typeface="Lato" panose="020F0502020204030203" pitchFamily="34" charset="0"/>
              </a:rPr>
              <a:t>CREATE INDEX idx_name ON table_name(func(column_name));</a:t>
            </a:r>
          </a:p>
        </p:txBody>
      </p:sp>
    </p:spTree>
    <p:extLst>
      <p:ext uri="{BB962C8B-B14F-4D97-AF65-F5344CB8AC3E}">
        <p14:creationId xmlns:p14="http://schemas.microsoft.com/office/powerpoint/2010/main" val="27238271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139</TotalTime>
  <Words>812</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Retrospect</vt:lpstr>
      <vt:lpstr>         Index</vt:lpstr>
      <vt:lpstr>What is index?</vt:lpstr>
      <vt:lpstr>Advantage     Disadvantage</vt:lpstr>
      <vt:lpstr>Types of index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Index</dc:title>
  <dc:creator>cibi chellasamy</dc:creator>
  <cp:lastModifiedBy>cibi chellasamy</cp:lastModifiedBy>
  <cp:revision>14</cp:revision>
  <dcterms:created xsi:type="dcterms:W3CDTF">2024-02-15T05:37:41Z</dcterms:created>
  <dcterms:modified xsi:type="dcterms:W3CDTF">2024-02-16T06:13:40Z</dcterms:modified>
</cp:coreProperties>
</file>