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 id="2147483654" r:id="rId4"/>
  </p:sldMasterIdLst>
  <p:sldIdLst>
    <p:sldId id="260" r:id="rId5"/>
    <p:sldId id="366" r:id="rId6"/>
    <p:sldId id="351" r:id="rId7"/>
    <p:sldId id="367" r:id="rId8"/>
    <p:sldId id="368" r:id="rId9"/>
    <p:sldId id="353" r:id="rId10"/>
    <p:sldId id="354" r:id="rId11"/>
    <p:sldId id="369" r:id="rId12"/>
    <p:sldId id="35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2128"/>
    <a:srgbClr val="092247"/>
    <a:srgbClr val="D52637"/>
    <a:srgbClr val="17479E"/>
    <a:srgbClr val="FF5429"/>
    <a:srgbClr val="0071BC"/>
    <a:srgbClr val="4CC1EB"/>
    <a:srgbClr val="71A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6" d="100"/>
          <a:sy n="96" d="100"/>
        </p:scale>
        <p:origin x="-134"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5EFDD60-5122-443B-828C-EA4E04F6C710}"/>
              </a:ext>
            </a:extLst>
          </p:cNvPr>
          <p:cNvSpPr>
            <a:spLocks noGrp="1"/>
          </p:cNvSpPr>
          <p:nvPr>
            <p:ph type="body" sz="quarter" idx="10" hasCustomPrompt="1"/>
          </p:nvPr>
        </p:nvSpPr>
        <p:spPr>
          <a:xfrm>
            <a:off x="6359712" y="3129756"/>
            <a:ext cx="5576887" cy="598488"/>
          </a:xfrm>
          <a:prstGeom prst="rect">
            <a:avLst/>
          </a:prstGeom>
        </p:spPr>
        <p:txBody>
          <a:bodyPr/>
          <a:lstStyle>
            <a:lvl1pPr marL="0" indent="0" algn="ctr">
              <a:buNone/>
              <a:defRPr sz="3200" b="1">
                <a:solidFill>
                  <a:schemeClr val="bg1"/>
                </a:solidFill>
              </a:defRPr>
            </a:lvl1pPr>
          </a:lstStyle>
          <a:p>
            <a:pPr algn="ctr"/>
            <a:r>
              <a:rPr lang="en-US" sz="3200" b="1" dirty="0">
                <a:solidFill>
                  <a:schemeClr val="bg1"/>
                </a:solidFill>
              </a:rPr>
              <a:t>Quality Assurance</a:t>
            </a:r>
            <a:endParaRPr lang="en-IN" sz="3200" b="1" dirty="0">
              <a:solidFill>
                <a:schemeClr val="bg1"/>
              </a:solidFill>
              <a:latin typeface="Lato" panose="020F0502020204030203" pitchFamily="34" charset="0"/>
            </a:endParaRPr>
          </a:p>
        </p:txBody>
      </p:sp>
    </p:spTree>
    <p:extLst>
      <p:ext uri="{BB962C8B-B14F-4D97-AF65-F5344CB8AC3E}">
        <p14:creationId xmlns:p14="http://schemas.microsoft.com/office/powerpoint/2010/main" val="235612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404088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253" y="365126"/>
            <a:ext cx="11303367" cy="81690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38253" y="1311730"/>
            <a:ext cx="11303367" cy="486523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29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958FF599-1DE5-45F6-A3B4-43B0697D5572}"/>
              </a:ext>
            </a:extLst>
          </p:cNvPr>
          <p:cNvSpPr>
            <a:spLocks noGrp="1"/>
          </p:cNvSpPr>
          <p:nvPr>
            <p:ph type="body" sz="quarter" idx="10" hasCustomPrompt="1"/>
          </p:nvPr>
        </p:nvSpPr>
        <p:spPr>
          <a:xfrm>
            <a:off x="289022" y="3214704"/>
            <a:ext cx="5318676" cy="428592"/>
          </a:xfrm>
          <a:prstGeom prst="rect">
            <a:avLst/>
          </a:prstGeom>
        </p:spPr>
        <p:txBody>
          <a:bodyPr/>
          <a:lstStyle>
            <a:lvl1pPr marL="0" indent="0">
              <a:buNone/>
              <a:defRPr sz="2400" b="1">
                <a:solidFill>
                  <a:schemeClr val="bg1"/>
                </a:solidFill>
                <a:latin typeface="+mn-lt"/>
              </a:defRPr>
            </a:lvl1pPr>
          </a:lstStyle>
          <a:p>
            <a:pPr lvl="0"/>
            <a:r>
              <a:rPr lang="en-US" dirty="0"/>
              <a:t>Page Heading</a:t>
            </a:r>
          </a:p>
        </p:txBody>
      </p:sp>
    </p:spTree>
    <p:extLst>
      <p:ext uri="{BB962C8B-B14F-4D97-AF65-F5344CB8AC3E}">
        <p14:creationId xmlns:p14="http://schemas.microsoft.com/office/powerpoint/2010/main" val="41129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23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E1ABA8-BF8C-466D-8B97-AC3A57C986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959" y="2632874"/>
            <a:ext cx="4958276" cy="1178792"/>
          </a:xfrm>
          <a:prstGeom prst="rect">
            <a:avLst/>
          </a:prstGeom>
        </p:spPr>
      </p:pic>
      <p:sp>
        <p:nvSpPr>
          <p:cNvPr id="2" name="Rectangle 1">
            <a:extLst>
              <a:ext uri="{FF2B5EF4-FFF2-40B4-BE49-F238E27FC236}">
                <a16:creationId xmlns:a16="http://schemas.microsoft.com/office/drawing/2014/main" xmlns="" id="{8CEE1B32-963D-43CA-B07D-6C8E1CDF9073}"/>
              </a:ext>
            </a:extLst>
          </p:cNvPr>
          <p:cNvSpPr/>
          <p:nvPr userDrawn="1"/>
        </p:nvSpPr>
        <p:spPr>
          <a:xfrm>
            <a:off x="6096000" y="0"/>
            <a:ext cx="6096000" cy="6858000"/>
          </a:xfrm>
          <a:prstGeom prst="rect">
            <a:avLst/>
          </a:prstGeom>
          <a:solidFill>
            <a:srgbClr val="1747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55191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1241872956"/>
      </p:ext>
    </p:extLst>
  </p:cSld>
  <p:clrMap bg1="lt1" tx1="dk1" bg2="lt2" tx2="dk2" accent1="accent1" accent2="accent2" accent3="accent3" accent4="accent4" accent5="accent5" accent6="accent6" hlink="hlink" folHlink="folHlink"/>
  <p:sldLayoutIdLst>
    <p:sldLayoutId id="2147483651"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E025FD-3DEB-48DF-B4E1-284C3BBFA300}"/>
              </a:ext>
            </a:extLst>
          </p:cNvPr>
          <p:cNvSpPr/>
          <p:nvPr userDrawn="1"/>
        </p:nvSpPr>
        <p:spPr>
          <a:xfrm>
            <a:off x="0" y="2739043"/>
            <a:ext cx="12213266" cy="1379913"/>
          </a:xfrm>
          <a:prstGeom prst="rect">
            <a:avLst/>
          </a:prstGeom>
          <a:gradFill flip="none" rotWithShape="1">
            <a:gsLst>
              <a:gs pos="70000">
                <a:schemeClr val="bg1">
                  <a:lumMod val="94000"/>
                  <a:lumOff val="6000"/>
                  <a:alpha val="83000"/>
                </a:schemeClr>
              </a:gs>
              <a:gs pos="45000">
                <a:srgbClr val="1747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5" name="Picture 4">
            <a:extLst>
              <a:ext uri="{FF2B5EF4-FFF2-40B4-BE49-F238E27FC236}">
                <a16:creationId xmlns:a16="http://schemas.microsoft.com/office/drawing/2014/main" xmlns="" id="{12BCE0B0-20F1-43E4-BF28-2C964FF933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Tree>
    <p:extLst>
      <p:ext uri="{BB962C8B-B14F-4D97-AF65-F5344CB8AC3E}">
        <p14:creationId xmlns:p14="http://schemas.microsoft.com/office/powerpoint/2010/main" val="4034228798"/>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AC759B-94EF-44E8-A166-5AC79DF79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
        <p:nvSpPr>
          <p:cNvPr id="3" name="Text Placeholder 12">
            <a:extLst>
              <a:ext uri="{FF2B5EF4-FFF2-40B4-BE49-F238E27FC236}">
                <a16:creationId xmlns:a16="http://schemas.microsoft.com/office/drawing/2014/main" xmlns="" id="{3C09DD36-3720-459A-8F50-7C354EAADF60}"/>
              </a:ext>
            </a:extLst>
          </p:cNvPr>
          <p:cNvSpPr txBox="1">
            <a:spLocks/>
          </p:cNvSpPr>
          <p:nvPr userDrawn="1"/>
        </p:nvSpPr>
        <p:spPr>
          <a:xfrm>
            <a:off x="259503" y="2749192"/>
            <a:ext cx="11672993" cy="4285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rgbClr val="17479E"/>
                </a:solidFill>
              </a:rPr>
              <a:t>Page Heading</a:t>
            </a:r>
            <a:endParaRPr lang="en-US" dirty="0">
              <a:solidFill>
                <a:srgbClr val="17479E"/>
              </a:solidFill>
            </a:endParaRPr>
          </a:p>
        </p:txBody>
      </p:sp>
    </p:spTree>
    <p:extLst>
      <p:ext uri="{BB962C8B-B14F-4D97-AF65-F5344CB8AC3E}">
        <p14:creationId xmlns:p14="http://schemas.microsoft.com/office/powerpoint/2010/main" val="3279124258"/>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BF0D95-FEC1-4774-843C-EF8C78E4B193}"/>
              </a:ext>
            </a:extLst>
          </p:cNvPr>
          <p:cNvSpPr>
            <a:spLocks noGrp="1"/>
          </p:cNvSpPr>
          <p:nvPr>
            <p:ph type="body" sz="quarter" idx="10"/>
          </p:nvPr>
        </p:nvSpPr>
        <p:spPr>
          <a:xfrm>
            <a:off x="6361044" y="1976819"/>
            <a:ext cx="5576887" cy="598488"/>
          </a:xfrm>
        </p:spPr>
        <p:txBody>
          <a:bodyPr/>
          <a:lstStyle/>
          <a:p>
            <a:r>
              <a:rPr lang="en-US" sz="3200" b="1" dirty="0" smtClean="0">
                <a:solidFill>
                  <a:schemeClr val="bg1"/>
                </a:solidFill>
                <a:latin typeface="Lato" panose="020F0502020204030203" pitchFamily="34" charset="0"/>
              </a:rPr>
              <a:t>Amazon Web Services </a:t>
            </a:r>
            <a:endParaRPr lang="en-IN" sz="3200" b="1" dirty="0">
              <a:solidFill>
                <a:schemeClr val="bg1"/>
              </a:solidFill>
              <a:latin typeface="Lato" panose="020F0502020204030203" pitchFamily="34" charset="0"/>
            </a:endParaRP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1044" y="2862471"/>
            <a:ext cx="5637474" cy="3415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538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3"/>
            <a:ext cx="11303367" cy="816904"/>
          </a:xfrm>
          <a:ln>
            <a:solidFill>
              <a:schemeClr val="accent3">
                <a:lumMod val="40000"/>
                <a:lumOff val="60000"/>
              </a:schemeClr>
            </a:solidFill>
          </a:ln>
        </p:spPr>
        <p:txBody>
          <a:bodyPr/>
          <a:lstStyle/>
          <a:p>
            <a:r>
              <a:rPr lang="en-US" dirty="0" smtClean="0"/>
              <a:t>Contents</a:t>
            </a:r>
            <a:endParaRPr lang="en-US" dirty="0"/>
          </a:p>
        </p:txBody>
      </p:sp>
      <p:sp>
        <p:nvSpPr>
          <p:cNvPr id="3" name="Content Placeholder 2"/>
          <p:cNvSpPr>
            <a:spLocks noGrp="1"/>
          </p:cNvSpPr>
          <p:nvPr>
            <p:ph idx="1"/>
          </p:nvPr>
        </p:nvSpPr>
        <p:spPr>
          <a:xfrm>
            <a:off x="184727" y="997528"/>
            <a:ext cx="11456893" cy="5179436"/>
          </a:xfrm>
        </p:spPr>
        <p:txBody>
          <a:bodyPr>
            <a:normAutofit/>
          </a:bodyPr>
          <a:lstStyle/>
          <a:p>
            <a:pPr>
              <a:buFont typeface="Wingdings" pitchFamily="2" charset="2"/>
              <a:buChar char="Ø"/>
            </a:pPr>
            <a:r>
              <a:rPr lang="en-US" sz="2000" dirty="0" smtClean="0"/>
              <a:t>Overview of </a:t>
            </a:r>
            <a:r>
              <a:rPr lang="en-US" sz="2000" dirty="0" smtClean="0"/>
              <a:t>AWS</a:t>
            </a:r>
          </a:p>
          <a:p>
            <a:pPr>
              <a:buFont typeface="Wingdings" pitchFamily="2" charset="2"/>
              <a:buChar char="Ø"/>
            </a:pPr>
            <a:r>
              <a:rPr lang="en-US" sz="2000" dirty="0" smtClean="0"/>
              <a:t>Why so many regions ?</a:t>
            </a:r>
          </a:p>
          <a:p>
            <a:pPr>
              <a:buFont typeface="Wingdings" pitchFamily="2" charset="2"/>
              <a:buChar char="Ø"/>
            </a:pPr>
            <a:r>
              <a:rPr lang="en-US" sz="2000" dirty="0" smtClean="0"/>
              <a:t>Why multiple </a:t>
            </a:r>
            <a:r>
              <a:rPr lang="en-US" sz="2000" dirty="0" err="1" smtClean="0"/>
              <a:t>Azs</a:t>
            </a:r>
            <a:r>
              <a:rPr lang="en-US" sz="2000" dirty="0" smtClean="0"/>
              <a:t> ?</a:t>
            </a:r>
            <a:endParaRPr lang="en-US" sz="2000" dirty="0" smtClean="0"/>
          </a:p>
          <a:p>
            <a:pPr>
              <a:buFont typeface="Wingdings" pitchFamily="2" charset="2"/>
              <a:buChar char="Ø"/>
            </a:pPr>
            <a:r>
              <a:rPr lang="en-US" sz="2000" dirty="0" smtClean="0"/>
              <a:t>AWS Services</a:t>
            </a:r>
          </a:p>
          <a:p>
            <a:pPr>
              <a:buFont typeface="Wingdings" pitchFamily="2" charset="2"/>
              <a:buChar char="Ø"/>
            </a:pPr>
            <a:r>
              <a:rPr lang="en-US" sz="2000" dirty="0" smtClean="0"/>
              <a:t>Regions and Availability Zones (AZ)</a:t>
            </a:r>
          </a:p>
          <a:p>
            <a:pPr>
              <a:buFont typeface="Wingdings" pitchFamily="2" charset="2"/>
              <a:buChar char="Ø"/>
            </a:pPr>
            <a:r>
              <a:rPr lang="en-US" sz="2000" dirty="0" smtClean="0"/>
              <a:t>Virtual Machine</a:t>
            </a:r>
          </a:p>
          <a:p>
            <a:pPr marL="0" indent="0">
              <a:buNone/>
            </a:pPr>
            <a:endParaRPr lang="en-US" sz="2000" dirty="0" smtClean="0"/>
          </a:p>
          <a:p>
            <a:pPr marL="0" indent="0">
              <a:buNone/>
            </a:pPr>
            <a:endParaRPr lang="en-US" sz="2000" dirty="0" smtClean="0"/>
          </a:p>
          <a:p>
            <a:pPr>
              <a:buFont typeface="Wingdings" pitchFamily="2" charset="2"/>
              <a:buChar char="Ø"/>
            </a:pPr>
            <a:endParaRPr lang="en-US" sz="1400" dirty="0" smtClean="0"/>
          </a:p>
          <a:p>
            <a:pPr>
              <a:buFont typeface="Wingdings" pitchFamily="2" charset="2"/>
              <a:buChar char="Ø"/>
            </a:pPr>
            <a:endParaRPr lang="en-US" sz="1400" dirty="0" smtClean="0"/>
          </a:p>
          <a:p>
            <a:pPr>
              <a:buFont typeface="Wingdings" pitchFamily="2" charset="2"/>
              <a:buChar char="Ø"/>
            </a:pPr>
            <a:endParaRPr lang="en-US" sz="1400" dirty="0"/>
          </a:p>
        </p:txBody>
      </p:sp>
    </p:spTree>
    <p:extLst>
      <p:ext uri="{BB962C8B-B14F-4D97-AF65-F5344CB8AC3E}">
        <p14:creationId xmlns:p14="http://schemas.microsoft.com/office/powerpoint/2010/main" val="25994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3"/>
            <a:ext cx="11303367" cy="816904"/>
          </a:xfrm>
          <a:ln>
            <a:solidFill>
              <a:schemeClr val="accent3">
                <a:lumMod val="40000"/>
                <a:lumOff val="60000"/>
              </a:schemeClr>
            </a:solidFill>
          </a:ln>
        </p:spPr>
        <p:txBody>
          <a:bodyPr/>
          <a:lstStyle/>
          <a:p>
            <a:r>
              <a:rPr lang="en-US" dirty="0" smtClean="0"/>
              <a:t>Overview of AWS</a:t>
            </a:r>
            <a:endParaRPr lang="en-US" dirty="0"/>
          </a:p>
        </p:txBody>
      </p:sp>
      <p:sp>
        <p:nvSpPr>
          <p:cNvPr id="3" name="Content Placeholder 2"/>
          <p:cNvSpPr>
            <a:spLocks noGrp="1"/>
          </p:cNvSpPr>
          <p:nvPr>
            <p:ph idx="1"/>
          </p:nvPr>
        </p:nvSpPr>
        <p:spPr>
          <a:xfrm>
            <a:off x="184727" y="997528"/>
            <a:ext cx="11456893" cy="5179436"/>
          </a:xfrm>
        </p:spPr>
        <p:txBody>
          <a:bodyPr>
            <a:normAutofit/>
          </a:bodyPr>
          <a:lstStyle/>
          <a:p>
            <a:r>
              <a:rPr lang="en-US" sz="2000" dirty="0" smtClean="0"/>
              <a:t>Amazon </a:t>
            </a:r>
            <a:r>
              <a:rPr lang="en-US" sz="2000" dirty="0"/>
              <a:t>Web Services (AWS) is a comprehensive cloud computing platform offered by  </a:t>
            </a:r>
            <a:r>
              <a:rPr lang="en-US" sz="2000" dirty="0" smtClean="0"/>
              <a:t>Amazon.com</a:t>
            </a:r>
            <a:r>
              <a:rPr lang="en-US" sz="2000" dirty="0"/>
              <a:t>. </a:t>
            </a:r>
            <a:endParaRPr lang="en-US" sz="2000" dirty="0" smtClean="0"/>
          </a:p>
          <a:p>
            <a:r>
              <a:rPr lang="en-US" sz="2000" dirty="0"/>
              <a:t>It provides a wide range of cloud services, including computing power, storage,  databases, networking, analytics, machine learning, artificial intelligence, Internet of Things  (</a:t>
            </a:r>
            <a:r>
              <a:rPr lang="en-US" sz="2000" dirty="0" err="1"/>
              <a:t>IoT</a:t>
            </a:r>
            <a:r>
              <a:rPr lang="en-US" sz="2000" dirty="0"/>
              <a:t>), security, and more. </a:t>
            </a:r>
            <a:endParaRPr lang="en-US" sz="2000" dirty="0" smtClean="0"/>
          </a:p>
          <a:p>
            <a:r>
              <a:rPr lang="en-US" sz="2000" dirty="0"/>
              <a:t>AWS operates a global infrastructure that spans multiple regions and availability zones.  ∙ Each region consists of multiple data </a:t>
            </a:r>
            <a:r>
              <a:rPr lang="en-US" sz="2000" dirty="0" smtClean="0"/>
              <a:t>centers </a:t>
            </a:r>
            <a:r>
              <a:rPr lang="en-US" sz="2000" dirty="0"/>
              <a:t>that are geographically dispersed. ∙ This infrastructure allows customers to  </a:t>
            </a:r>
            <a:r>
              <a:rPr lang="en-US" sz="2000" dirty="0" smtClean="0"/>
              <a:t>deploy </a:t>
            </a:r>
            <a:r>
              <a:rPr lang="en-US" sz="2000" dirty="0"/>
              <a:t>applications in various locations  </a:t>
            </a:r>
            <a:r>
              <a:rPr lang="en-US" sz="2000" dirty="0" smtClean="0"/>
              <a:t>around </a:t>
            </a:r>
            <a:r>
              <a:rPr lang="en-US" sz="2000" dirty="0"/>
              <a:t>the world for improved performance,  </a:t>
            </a:r>
            <a:r>
              <a:rPr lang="en-US" sz="2000" dirty="0" smtClean="0"/>
              <a:t>resilience</a:t>
            </a:r>
            <a:r>
              <a:rPr lang="en-US" sz="2000" dirty="0"/>
              <a:t>, and data locality</a:t>
            </a:r>
            <a:r>
              <a:rPr lang="en-US" sz="2000" dirty="0" smtClean="0"/>
              <a:t>.</a:t>
            </a:r>
            <a:endParaRPr lang="en-US" sz="2000" dirty="0"/>
          </a:p>
          <a:p>
            <a:pPr>
              <a:buFont typeface="Wingdings" pitchFamily="2" charset="2"/>
              <a:buChar char="Ø"/>
            </a:pPr>
            <a:r>
              <a:rPr lang="en-US" sz="2000" b="1" u="sng" dirty="0" smtClean="0"/>
              <a:t>Region</a:t>
            </a:r>
            <a:r>
              <a:rPr lang="en-US" sz="2000" dirty="0"/>
              <a:t> </a:t>
            </a:r>
            <a:r>
              <a:rPr lang="en-US" sz="2000" dirty="0" smtClean="0"/>
              <a:t> </a:t>
            </a:r>
            <a:r>
              <a:rPr lang="en-US" sz="2000" dirty="0"/>
              <a:t>refers to a geographical location where AWS data centers are located. Each AWS region is a separate and independent geographic area with multiple Availability Zones (AZs) within </a:t>
            </a:r>
            <a:r>
              <a:rPr lang="en-US" sz="2000" dirty="0" smtClean="0"/>
              <a:t>it.</a:t>
            </a:r>
          </a:p>
          <a:p>
            <a:pPr marL="0" indent="0">
              <a:buNone/>
            </a:pPr>
            <a:r>
              <a:rPr lang="en-US" sz="2000" dirty="0"/>
              <a:t> </a:t>
            </a:r>
            <a:r>
              <a:rPr lang="en-US" sz="2000" dirty="0" smtClean="0"/>
              <a:t>      example: Asia </a:t>
            </a:r>
            <a:r>
              <a:rPr lang="en-US" sz="2000" dirty="0"/>
              <a:t>pacific (Mumbai), US East (N. Virginia), Europe (London), Asia Pacific (Sydney)</a:t>
            </a:r>
            <a:endParaRPr lang="en-US" sz="2000" dirty="0" smtClean="0"/>
          </a:p>
          <a:p>
            <a:pPr>
              <a:buFont typeface="Wingdings" pitchFamily="2" charset="2"/>
              <a:buChar char="Ø"/>
            </a:pPr>
            <a:r>
              <a:rPr lang="en-US" sz="2000" b="1" u="sng" dirty="0" smtClean="0"/>
              <a:t>Data center</a:t>
            </a:r>
            <a:r>
              <a:rPr lang="en-US" sz="2000" dirty="0" smtClean="0"/>
              <a:t> is a physical location where organizations store, manage, and process large amounts of data and information. </a:t>
            </a:r>
          </a:p>
          <a:p>
            <a:pPr>
              <a:buFont typeface="Wingdings" pitchFamily="2" charset="2"/>
              <a:buChar char="Ø"/>
            </a:pPr>
            <a:r>
              <a:rPr lang="en-US" sz="2000" dirty="0"/>
              <a:t>An </a:t>
            </a:r>
            <a:r>
              <a:rPr lang="en-US" sz="2000" b="1" u="sng" dirty="0"/>
              <a:t>Availability Zone (AZ) </a:t>
            </a:r>
            <a:r>
              <a:rPr lang="en-US" sz="2000" dirty="0"/>
              <a:t>is an isolated data center within an AWS region</a:t>
            </a:r>
            <a:r>
              <a:rPr lang="en-US" sz="2000" dirty="0" smtClean="0"/>
              <a:t>.</a:t>
            </a:r>
          </a:p>
          <a:p>
            <a:pPr marL="0" indent="0">
              <a:buNone/>
            </a:pPr>
            <a:r>
              <a:rPr lang="en-US" sz="2000" dirty="0" smtClean="0"/>
              <a:t>       example: Asia Pacific (Mumbai) Region-----ap-south-1a,ap-south1b,ap-south-1c</a:t>
            </a:r>
          </a:p>
          <a:p>
            <a:pPr marL="0" indent="0">
              <a:buNone/>
            </a:pPr>
            <a:endParaRPr lang="en-US" sz="2000" b="1" u="sng" dirty="0"/>
          </a:p>
          <a:p>
            <a:endParaRPr lang="en-US" sz="2000" dirty="0"/>
          </a:p>
        </p:txBody>
      </p:sp>
    </p:spTree>
    <p:extLst>
      <p:ext uri="{BB962C8B-B14F-4D97-AF65-F5344CB8AC3E}">
        <p14:creationId xmlns:p14="http://schemas.microsoft.com/office/powerpoint/2010/main" val="259417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0"/>
            <a:ext cx="11303367" cy="816904"/>
          </a:xfrm>
        </p:spPr>
        <p:txBody>
          <a:bodyPr/>
          <a:lstStyle/>
          <a:p>
            <a:r>
              <a:rPr lang="en-US" dirty="0" smtClean="0"/>
              <a:t>Why so many regions ? </a:t>
            </a:r>
            <a:endParaRPr lang="en-IN" dirty="0"/>
          </a:p>
        </p:txBody>
      </p:sp>
      <p:sp>
        <p:nvSpPr>
          <p:cNvPr id="3" name="Content Placeholder 2"/>
          <p:cNvSpPr>
            <a:spLocks noGrp="1"/>
          </p:cNvSpPr>
          <p:nvPr>
            <p:ph idx="1"/>
          </p:nvPr>
        </p:nvSpPr>
        <p:spPr>
          <a:effectLst>
            <a:glow rad="63500">
              <a:schemeClr val="tx1">
                <a:alpha val="40000"/>
              </a:schemeClr>
            </a:glow>
          </a:effectLst>
        </p:spPr>
        <p:txBody>
          <a:bodyPr/>
          <a:lstStyle/>
          <a:p>
            <a:r>
              <a:rPr lang="en-US" sz="2400" b="1" dirty="0"/>
              <a:t>Latency</a:t>
            </a:r>
            <a:r>
              <a:rPr lang="en-US" sz="2400" dirty="0"/>
              <a:t>: AWS has regions globally to reduce latency, which is the delay before a transfer of data begins following an instruction for its transfer. Closer data centers mean faster data transfer for users</a:t>
            </a:r>
            <a:r>
              <a:rPr lang="en-US" sz="2400" dirty="0" smtClean="0"/>
              <a:t>.</a:t>
            </a:r>
            <a:endParaRPr lang="en-US" sz="2400" dirty="0"/>
          </a:p>
          <a:p>
            <a:r>
              <a:rPr lang="en-US" sz="2400" b="1" dirty="0"/>
              <a:t>Fault Tolerance and High Availability</a:t>
            </a:r>
            <a:r>
              <a:rPr lang="en-US" sz="2400" dirty="0"/>
              <a:t>: Regions increase fault tolerance (the ability to operate even when there are failures) and high availability (ensuring an operational continuity). If one region fails, another can take over, keeping services running</a:t>
            </a:r>
            <a:r>
              <a:rPr lang="en-US" sz="2400" dirty="0" smtClean="0"/>
              <a:t>.</a:t>
            </a:r>
            <a:endParaRPr lang="en-US" sz="2400" dirty="0"/>
          </a:p>
          <a:p>
            <a:r>
              <a:rPr lang="en-US" sz="2400" b="1" dirty="0"/>
              <a:t>Compliance and Data Sovereignty</a:t>
            </a:r>
            <a:r>
              <a:rPr lang="en-US" sz="2400" dirty="0"/>
              <a:t>: AWS offers multiple regions to meet compliance (following laws and regulations) and data sovereignty (storing data within a country's borders) requirements. Users can choose regions based on legal and regulatory needs.</a:t>
            </a:r>
          </a:p>
          <a:p>
            <a:r>
              <a:rPr lang="en-US" sz="2400" b="1" dirty="0"/>
              <a:t>Scalability</a:t>
            </a:r>
            <a:r>
              <a:rPr lang="en-US" sz="2400" dirty="0"/>
              <a:t>: Having multiple regions allows AWS to support scalability, meaning it can handle increasing workloads by adding resources in these regions.</a:t>
            </a:r>
          </a:p>
          <a:p>
            <a:r>
              <a:rPr lang="en-US" sz="2400" b="1" dirty="0"/>
              <a:t>Service Optimization</a:t>
            </a:r>
            <a:r>
              <a:rPr lang="en-US" sz="2400" dirty="0"/>
              <a:t>: Different regions can offer localized services based on regional demand, optimizing service delivery and performance.</a:t>
            </a:r>
          </a:p>
          <a:p>
            <a:pPr marL="0" indent="0">
              <a:buNone/>
            </a:pPr>
            <a:endParaRPr lang="en-IN" sz="2000" dirty="0"/>
          </a:p>
        </p:txBody>
      </p:sp>
    </p:spTree>
    <p:extLst>
      <p:ext uri="{BB962C8B-B14F-4D97-AF65-F5344CB8AC3E}">
        <p14:creationId xmlns:p14="http://schemas.microsoft.com/office/powerpoint/2010/main" val="327758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448" y="94782"/>
            <a:ext cx="11303367" cy="816904"/>
          </a:xfrm>
        </p:spPr>
        <p:txBody>
          <a:bodyPr/>
          <a:lstStyle/>
          <a:p>
            <a:r>
              <a:rPr lang="en-US" dirty="0" smtClean="0"/>
              <a:t>Why multiple </a:t>
            </a:r>
            <a:r>
              <a:rPr lang="en-US" dirty="0" err="1" smtClean="0"/>
              <a:t>Azs</a:t>
            </a:r>
            <a:r>
              <a:rPr lang="en-US" dirty="0" smtClean="0"/>
              <a:t> ?</a:t>
            </a:r>
            <a:endParaRPr lang="en-IN" dirty="0"/>
          </a:p>
        </p:txBody>
      </p:sp>
      <p:sp>
        <p:nvSpPr>
          <p:cNvPr id="3" name="Content Placeholder 2"/>
          <p:cNvSpPr>
            <a:spLocks noGrp="1"/>
          </p:cNvSpPr>
          <p:nvPr>
            <p:ph idx="1"/>
          </p:nvPr>
        </p:nvSpPr>
        <p:spPr>
          <a:xfrm>
            <a:off x="298497" y="1025483"/>
            <a:ext cx="11303367" cy="4865233"/>
          </a:xfrm>
        </p:spPr>
        <p:txBody>
          <a:bodyPr/>
          <a:lstStyle/>
          <a:p>
            <a:r>
              <a:rPr lang="en-US" sz="2400" b="1" dirty="0"/>
              <a:t>Redundancy</a:t>
            </a:r>
            <a:r>
              <a:rPr lang="en-US" sz="2400" dirty="0"/>
              <a:t>: Availability Zones provide redundancy. This means if one AZ experiences a problem (like a power outage), the others keep working, ensuring that services remain online without interruption.</a:t>
            </a:r>
          </a:p>
          <a:p>
            <a:r>
              <a:rPr lang="en-US" sz="2400" b="1" dirty="0"/>
              <a:t>Fault Tolerance</a:t>
            </a:r>
            <a:r>
              <a:rPr lang="en-US" sz="2400" dirty="0"/>
              <a:t>: This is about making sure services can keep running even when there are failures. By spreading resources across different AZs, AWS makes sure that a single event (like a natural disaster) doesn't affect all resources.</a:t>
            </a:r>
          </a:p>
          <a:p>
            <a:r>
              <a:rPr lang="en-US" sz="2400" b="1" dirty="0"/>
              <a:t>Low Latency Networking</a:t>
            </a:r>
            <a:r>
              <a:rPr lang="en-US" sz="2400" dirty="0"/>
              <a:t>: AZs are connected through low latency links. This ensures that communication between AZs is very fast, allowing for quick data transfer and synchronization, which is crucial for many applications to work efficiently.</a:t>
            </a:r>
          </a:p>
          <a:p>
            <a:r>
              <a:rPr lang="en-US" sz="2400" b="1" dirty="0"/>
              <a:t>Scalability</a:t>
            </a:r>
            <a:r>
              <a:rPr lang="en-US" sz="2400" dirty="0"/>
              <a:t>: With multiple AZs, AWS users can easily scale their applications up or down. This flexibility helps in managing traffic spikes or reducing capacity during low usage times without affecting performance.</a:t>
            </a:r>
          </a:p>
          <a:p>
            <a:r>
              <a:rPr lang="en-US" sz="2400" b="1" dirty="0"/>
              <a:t>Data Durability and Backup</a:t>
            </a:r>
            <a:r>
              <a:rPr lang="en-US" sz="2400" dirty="0"/>
              <a:t>: By storing data across multiple AZs, AWS ensures high data durability. This means that data is safely backed up and can be recovered in case of loss in one AZ.</a:t>
            </a:r>
          </a:p>
          <a:p>
            <a:endParaRPr lang="en-IN" sz="2400" dirty="0"/>
          </a:p>
        </p:txBody>
      </p:sp>
    </p:spTree>
    <p:extLst>
      <p:ext uri="{BB962C8B-B14F-4D97-AF65-F5344CB8AC3E}">
        <p14:creationId xmlns:p14="http://schemas.microsoft.com/office/powerpoint/2010/main" val="292197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3"/>
            <a:ext cx="11303367" cy="816904"/>
          </a:xfrm>
          <a:ln>
            <a:solidFill>
              <a:schemeClr val="accent3">
                <a:lumMod val="40000"/>
                <a:lumOff val="60000"/>
              </a:schemeClr>
            </a:solidFill>
          </a:ln>
        </p:spPr>
        <p:txBody>
          <a:bodyPr/>
          <a:lstStyle/>
          <a:p>
            <a:r>
              <a:rPr lang="en-US" dirty="0" smtClean="0"/>
              <a:t>Regions and AZ</a:t>
            </a:r>
            <a:endParaRPr lang="en-US" dirty="0"/>
          </a:p>
        </p:txBody>
      </p:sp>
      <p:sp>
        <p:nvSpPr>
          <p:cNvPr id="3" name="Content Placeholder 2"/>
          <p:cNvSpPr>
            <a:spLocks noGrp="1"/>
          </p:cNvSpPr>
          <p:nvPr>
            <p:ph idx="1"/>
          </p:nvPr>
        </p:nvSpPr>
        <p:spPr>
          <a:xfrm>
            <a:off x="184727" y="997528"/>
            <a:ext cx="11456893" cy="5179436"/>
          </a:xfrm>
        </p:spPr>
        <p:txBody>
          <a:bodyPr>
            <a:normAutofit/>
          </a:bodyPr>
          <a:lstStyle/>
          <a:p>
            <a:pPr marL="0" indent="0">
              <a:buNone/>
            </a:pPr>
            <a:endParaRPr lang="en-US" sz="2000" b="1" u="sng" dirty="0"/>
          </a:p>
          <a:p>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86" y="1057523"/>
            <a:ext cx="5129819" cy="2544418"/>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182" y="1943100"/>
            <a:ext cx="6350443" cy="3317682"/>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80" y="4086472"/>
            <a:ext cx="5182830" cy="2039013"/>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7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3"/>
            <a:ext cx="11303367" cy="816904"/>
          </a:xfrm>
          <a:ln>
            <a:solidFill>
              <a:schemeClr val="accent3">
                <a:lumMod val="40000"/>
                <a:lumOff val="60000"/>
              </a:schemeClr>
            </a:solidFill>
          </a:ln>
        </p:spPr>
        <p:txBody>
          <a:bodyPr/>
          <a:lstStyle/>
          <a:p>
            <a:r>
              <a:rPr lang="en-US" dirty="0" smtClean="0"/>
              <a:t>AWS Services</a:t>
            </a:r>
            <a:endParaRPr lang="en-US" dirty="0"/>
          </a:p>
        </p:txBody>
      </p:sp>
      <p:sp>
        <p:nvSpPr>
          <p:cNvPr id="3" name="Content Placeholder 2"/>
          <p:cNvSpPr>
            <a:spLocks noGrp="1"/>
          </p:cNvSpPr>
          <p:nvPr>
            <p:ph idx="1"/>
          </p:nvPr>
        </p:nvSpPr>
        <p:spPr>
          <a:xfrm>
            <a:off x="184727" y="997528"/>
            <a:ext cx="11456893" cy="5179436"/>
          </a:xfrm>
        </p:spPr>
        <p:txBody>
          <a:bodyPr>
            <a:normAutofit/>
          </a:bodyPr>
          <a:lstStyle/>
          <a:p>
            <a:pPr marL="0" indent="0">
              <a:buNone/>
            </a:pPr>
            <a:endParaRPr lang="en-US" sz="2000" b="1" u="sng" dirty="0"/>
          </a:p>
          <a:p>
            <a:endParaRPr lang="en-US"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75" y="1033669"/>
            <a:ext cx="11346511" cy="5017273"/>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58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ircle(in)">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40" y="86831"/>
            <a:ext cx="11303367" cy="816904"/>
          </a:xfrm>
        </p:spPr>
        <p:txBody>
          <a:bodyPr/>
          <a:lstStyle/>
          <a:p>
            <a:r>
              <a:rPr lang="en-US" dirty="0" smtClean="0"/>
              <a:t>Virtualization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175" y="1089329"/>
            <a:ext cx="4109067" cy="2186608"/>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069" y="1089329"/>
            <a:ext cx="4990093" cy="2361537"/>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82" y="3601942"/>
            <a:ext cx="5050342" cy="2456954"/>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6150" y="3916019"/>
            <a:ext cx="6126162" cy="1828800"/>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5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3"/>
            <a:ext cx="11303367" cy="816904"/>
          </a:xfrm>
          <a:ln>
            <a:solidFill>
              <a:schemeClr val="accent3">
                <a:lumMod val="40000"/>
                <a:lumOff val="60000"/>
              </a:schemeClr>
            </a:solidFill>
          </a:ln>
        </p:spPr>
        <p:txBody>
          <a:bodyPr/>
          <a:lstStyle/>
          <a:p>
            <a:r>
              <a:rPr lang="en-US" dirty="0" smtClean="0"/>
              <a:t>Virtual Machine</a:t>
            </a:r>
            <a:endParaRPr lang="en-US" dirty="0"/>
          </a:p>
        </p:txBody>
      </p:sp>
      <p:sp>
        <p:nvSpPr>
          <p:cNvPr id="3" name="Content Placeholder 2"/>
          <p:cNvSpPr>
            <a:spLocks noGrp="1"/>
          </p:cNvSpPr>
          <p:nvPr>
            <p:ph idx="1"/>
          </p:nvPr>
        </p:nvSpPr>
        <p:spPr>
          <a:xfrm>
            <a:off x="184727" y="997528"/>
            <a:ext cx="11456893" cy="5179436"/>
          </a:xfrm>
        </p:spPr>
        <p:txBody>
          <a:bodyPr>
            <a:normAutofit/>
          </a:bodyPr>
          <a:lstStyle/>
          <a:p>
            <a:r>
              <a:rPr lang="en-US" sz="2000" dirty="0"/>
              <a:t>A virtual </a:t>
            </a:r>
            <a:r>
              <a:rPr lang="en-US" sz="2000" dirty="0" smtClean="0"/>
              <a:t>machine </a:t>
            </a:r>
            <a:r>
              <a:rPr lang="en-US" sz="2000" dirty="0"/>
              <a:t>(VM) is a software emulation of a physical computer system. </a:t>
            </a:r>
            <a:endParaRPr lang="en-US" sz="2000" dirty="0" smtClean="0"/>
          </a:p>
          <a:p>
            <a:r>
              <a:rPr lang="en-US" sz="2000" dirty="0"/>
              <a:t>It allows you to run multiple operating systems  </a:t>
            </a:r>
            <a:r>
              <a:rPr lang="en-US" sz="2000" dirty="0" smtClean="0"/>
              <a:t>or </a:t>
            </a:r>
            <a:r>
              <a:rPr lang="en-US" sz="2000" dirty="0"/>
              <a:t>instances of an operating system on a single  </a:t>
            </a:r>
            <a:r>
              <a:rPr lang="en-US" sz="2000" dirty="0" smtClean="0"/>
              <a:t>physical </a:t>
            </a:r>
            <a:r>
              <a:rPr lang="en-US" sz="2000" dirty="0"/>
              <a:t>machine, known as the host machine. </a:t>
            </a:r>
            <a:endParaRPr lang="en-US" sz="2000" dirty="0" smtClean="0"/>
          </a:p>
          <a:p>
            <a:r>
              <a:rPr lang="en-US" sz="2000" dirty="0"/>
              <a:t>Each virtual machine operates independently  </a:t>
            </a:r>
            <a:r>
              <a:rPr lang="en-US" sz="2000" dirty="0" smtClean="0"/>
              <a:t>and </a:t>
            </a:r>
            <a:r>
              <a:rPr lang="en-US" sz="2000" dirty="0"/>
              <a:t>has its own virtual hardware, </a:t>
            </a:r>
            <a:r>
              <a:rPr lang="en-US" sz="2000" dirty="0" smtClean="0"/>
              <a:t>including  processors, memory</a:t>
            </a:r>
            <a:r>
              <a:rPr lang="en-US" sz="2000" dirty="0"/>
              <a:t>, storage, and network  </a:t>
            </a:r>
            <a:r>
              <a:rPr lang="en-US" sz="2000" dirty="0" smtClean="0"/>
              <a:t>interfaces. </a:t>
            </a:r>
          </a:p>
          <a:p>
            <a:r>
              <a:rPr lang="en-US" sz="2000" dirty="0"/>
              <a:t>Each virtual machine can run its own operating  </a:t>
            </a:r>
            <a:r>
              <a:rPr lang="en-US" sz="2000" dirty="0" smtClean="0"/>
              <a:t>system </a:t>
            </a:r>
            <a:r>
              <a:rPr lang="en-US" sz="2000" dirty="0"/>
              <a:t>and applications, just like a physical  </a:t>
            </a:r>
            <a:r>
              <a:rPr lang="en-US" sz="2000" dirty="0" smtClean="0"/>
              <a:t>computer</a:t>
            </a:r>
            <a:r>
              <a:rPr lang="en-US" sz="2000" dirty="0"/>
              <a:t>.</a:t>
            </a:r>
          </a:p>
          <a:p>
            <a:endParaRPr lang="en-US" sz="2000" dirty="0" smtClean="0"/>
          </a:p>
          <a:p>
            <a:pPr marL="0"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44" y="3128383"/>
            <a:ext cx="8612188" cy="2886075"/>
          </a:xfrm>
          <a:prstGeom prst="rect">
            <a:avLst/>
          </a:prstGeom>
          <a:noFill/>
          <a:ln>
            <a:noFill/>
          </a:ln>
          <a:effectLst>
            <a:glow rad="127000">
              <a:schemeClr val="tx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barn(inVertical)">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27252</TotalTime>
  <Words>696</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Office Theme</vt:lpstr>
      <vt:lpstr>Custom Design</vt:lpstr>
      <vt:lpstr>1_Custom Design</vt:lpstr>
      <vt:lpstr>2_Custom Design</vt:lpstr>
      <vt:lpstr>PowerPoint Presentation</vt:lpstr>
      <vt:lpstr>Contents</vt:lpstr>
      <vt:lpstr>Overview of AWS</vt:lpstr>
      <vt:lpstr>Why so many regions ? </vt:lpstr>
      <vt:lpstr>Why multiple Azs ?</vt:lpstr>
      <vt:lpstr>Regions and AZ</vt:lpstr>
      <vt:lpstr>AWS Services</vt:lpstr>
      <vt:lpstr>Virtualization </vt:lpstr>
      <vt:lpstr>Virtual Machine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dc:creator>
  <cp:lastModifiedBy>Dell</cp:lastModifiedBy>
  <cp:revision>352</cp:revision>
  <dcterms:created xsi:type="dcterms:W3CDTF">2021-02-22T16:41:02Z</dcterms:created>
  <dcterms:modified xsi:type="dcterms:W3CDTF">2024-02-07T10:38:30Z</dcterms:modified>
</cp:coreProperties>
</file>