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50f8267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50f8267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50f8267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50f8267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50f82673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50f82673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50f8267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50f8267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50f8267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50f8267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50f8267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50f8267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50f8267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50f8267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2052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Pharmaceutical Industry</a:t>
            </a:r>
            <a:endParaRPr>
              <a:latin typeface="Arial"/>
              <a:ea typeface="Arial"/>
              <a:cs typeface="Arial"/>
              <a:sym typeface="Arial"/>
            </a:endParaRPr>
          </a:p>
        </p:txBody>
      </p:sp>
      <p:pic>
        <p:nvPicPr>
          <p:cNvPr id="87" name="Google Shape;87;p13"/>
          <p:cNvPicPr preferRelativeResize="0"/>
          <p:nvPr/>
        </p:nvPicPr>
        <p:blipFill>
          <a:blip r:embed="rId3">
            <a:alphaModFix/>
          </a:blip>
          <a:stretch>
            <a:fillRect/>
          </a:stretch>
        </p:blipFill>
        <p:spPr>
          <a:xfrm>
            <a:off x="280650" y="2107750"/>
            <a:ext cx="8582700" cy="2883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640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Arial"/>
                <a:ea typeface="Arial"/>
                <a:cs typeface="Arial"/>
                <a:sym typeface="Arial"/>
              </a:rPr>
              <a:t>Well known drugs of Pfizer</a:t>
            </a:r>
            <a:endParaRPr sz="3000">
              <a:latin typeface="Arial"/>
              <a:ea typeface="Arial"/>
              <a:cs typeface="Arial"/>
              <a:sym typeface="Arial"/>
            </a:endParaRPr>
          </a:p>
        </p:txBody>
      </p:sp>
      <p:sp>
        <p:nvSpPr>
          <p:cNvPr id="143" name="Google Shape;143;p22"/>
          <p:cNvSpPr txBox="1"/>
          <p:nvPr>
            <p:ph idx="1" type="body"/>
          </p:nvPr>
        </p:nvSpPr>
        <p:spPr>
          <a:xfrm>
            <a:off x="727650" y="1441200"/>
            <a:ext cx="7688700" cy="31305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Nexium24HROver-the-counter heartburn drug</a:t>
            </a:r>
            <a:endParaRPr sz="2000">
              <a:latin typeface="Arial"/>
              <a:ea typeface="Arial"/>
              <a:cs typeface="Arial"/>
              <a:sym typeface="Arial"/>
            </a:endParaRPr>
          </a:p>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Prevnar 13Vaccine to prevent pneumonia</a:t>
            </a:r>
            <a:endParaRPr sz="2000">
              <a:latin typeface="Arial"/>
              <a:ea typeface="Arial"/>
              <a:cs typeface="Arial"/>
              <a:sym typeface="Arial"/>
            </a:endParaRPr>
          </a:p>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AdvilNon-steroidal anti-inflammatory drug (pain reliever)</a:t>
            </a:r>
            <a:endParaRPr sz="2000">
              <a:latin typeface="Arial"/>
              <a:ea typeface="Arial"/>
              <a:cs typeface="Arial"/>
              <a:sym typeface="Arial"/>
            </a:endParaRPr>
          </a:p>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ViagraErectile dysfunction drug</a:t>
            </a:r>
            <a:endParaRPr sz="2000">
              <a:latin typeface="Arial"/>
              <a:ea typeface="Arial"/>
              <a:cs typeface="Arial"/>
              <a:sym typeface="Arial"/>
            </a:endParaRPr>
          </a:p>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Xanax Psychoactive medicine</a:t>
            </a:r>
            <a:endParaRPr sz="2000">
              <a:latin typeface="Arial"/>
              <a:ea typeface="Arial"/>
              <a:cs typeface="Arial"/>
              <a:sym typeface="Arial"/>
            </a:endParaRPr>
          </a:p>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ZoloftSSRI antidepressant</a:t>
            </a:r>
            <a:endParaRPr sz="2000">
              <a:latin typeface="Arial"/>
              <a:ea typeface="Arial"/>
              <a:cs typeface="Arial"/>
              <a:sym typeface="Arial"/>
            </a:endParaRPr>
          </a:p>
          <a:p>
            <a:pPr indent="-355600" lvl="0" marL="457200" rtl="0" algn="l">
              <a:lnSpc>
                <a:spcPct val="105000"/>
              </a:lnSpc>
              <a:spcBef>
                <a:spcPts val="0"/>
              </a:spcBef>
              <a:spcAft>
                <a:spcPts val="0"/>
              </a:spcAft>
              <a:buSzPts val="2000"/>
              <a:buFont typeface="Arial"/>
              <a:buChar char="●"/>
            </a:pPr>
            <a:r>
              <a:rPr lang="en" sz="2000">
                <a:latin typeface="Arial"/>
                <a:ea typeface="Arial"/>
                <a:cs typeface="Arial"/>
                <a:sym typeface="Arial"/>
              </a:rPr>
              <a:t>ChantixSmoking cessation drug</a:t>
            </a:r>
            <a:endParaRPr sz="2000">
              <a:latin typeface="Arial"/>
              <a:ea typeface="Arial"/>
              <a:cs typeface="Arial"/>
              <a:sym typeface="Arial"/>
            </a:endParaRPr>
          </a:p>
          <a:p>
            <a:pPr indent="0" lvl="0" marL="0" rtl="0" algn="l">
              <a:lnSpc>
                <a:spcPct val="105000"/>
              </a:lnSpc>
              <a:spcBef>
                <a:spcPts val="1200"/>
              </a:spcBef>
              <a:spcAft>
                <a:spcPts val="12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567325" y="9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a:t>
            </a:r>
            <a:endParaRPr/>
          </a:p>
        </p:txBody>
      </p:sp>
      <p:sp>
        <p:nvSpPr>
          <p:cNvPr id="149" name="Google Shape;149;p23"/>
          <p:cNvSpPr txBox="1"/>
          <p:nvPr>
            <p:ph idx="1" type="body"/>
          </p:nvPr>
        </p:nvSpPr>
        <p:spPr>
          <a:xfrm>
            <a:off x="-75" y="1609350"/>
            <a:ext cx="9144000" cy="325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802">
                <a:latin typeface="Arial"/>
                <a:ea typeface="Arial"/>
                <a:cs typeface="Arial"/>
                <a:sym typeface="Arial"/>
              </a:rPr>
              <a:t>Pfizer annual/quarterly revenue history and growth rate from 2019 to 2023. </a:t>
            </a:r>
            <a:endParaRPr sz="1802">
              <a:latin typeface="Arial"/>
              <a:ea typeface="Arial"/>
              <a:cs typeface="Arial"/>
              <a:sym typeface="Arial"/>
            </a:endParaRPr>
          </a:p>
          <a:p>
            <a:pPr indent="-343058" lvl="0" marL="457200" rtl="0" algn="l">
              <a:lnSpc>
                <a:spcPct val="95000"/>
              </a:lnSpc>
              <a:spcBef>
                <a:spcPts val="1200"/>
              </a:spcBef>
              <a:spcAft>
                <a:spcPts val="0"/>
              </a:spcAft>
              <a:buSzPts val="1803"/>
              <a:buFont typeface="Arial"/>
              <a:buChar char="●"/>
            </a:pPr>
            <a:r>
              <a:rPr lang="en" sz="1802">
                <a:latin typeface="Arial"/>
                <a:ea typeface="Arial"/>
                <a:cs typeface="Arial"/>
                <a:sym typeface="Arial"/>
              </a:rPr>
              <a:t>Pfizer revenue for the quarter ending September 30, 2023 was $13.232B, a 41.55% decline year-over-year.</a:t>
            </a:r>
            <a:endParaRPr sz="1802">
              <a:latin typeface="Arial"/>
              <a:ea typeface="Arial"/>
              <a:cs typeface="Arial"/>
              <a:sym typeface="Arial"/>
            </a:endParaRPr>
          </a:p>
          <a:p>
            <a:pPr indent="-343058" lvl="0" marL="457200" rtl="0" algn="l">
              <a:lnSpc>
                <a:spcPct val="95000"/>
              </a:lnSpc>
              <a:spcBef>
                <a:spcPts val="0"/>
              </a:spcBef>
              <a:spcAft>
                <a:spcPts val="0"/>
              </a:spcAft>
              <a:buSzPts val="1803"/>
              <a:buFont typeface="Arial"/>
              <a:buChar char="●"/>
            </a:pPr>
            <a:r>
              <a:rPr lang="en" sz="1802">
                <a:latin typeface="Arial"/>
                <a:ea typeface="Arial"/>
                <a:cs typeface="Arial"/>
                <a:sym typeface="Arial"/>
              </a:rPr>
              <a:t>Pfizer revenue for the twelve months ending September 30, 2023 was $68.537B, a 31.38% decline year-over-year.</a:t>
            </a:r>
            <a:endParaRPr sz="1802">
              <a:latin typeface="Arial"/>
              <a:ea typeface="Arial"/>
              <a:cs typeface="Arial"/>
              <a:sym typeface="Arial"/>
            </a:endParaRPr>
          </a:p>
          <a:p>
            <a:pPr indent="-343058" lvl="0" marL="457200" rtl="0" algn="l">
              <a:lnSpc>
                <a:spcPct val="95000"/>
              </a:lnSpc>
              <a:spcBef>
                <a:spcPts val="0"/>
              </a:spcBef>
              <a:spcAft>
                <a:spcPts val="0"/>
              </a:spcAft>
              <a:buSzPts val="1803"/>
              <a:buFont typeface="Arial"/>
              <a:buChar char="●"/>
            </a:pPr>
            <a:r>
              <a:rPr lang="en" sz="1802">
                <a:latin typeface="Arial"/>
                <a:ea typeface="Arial"/>
                <a:cs typeface="Arial"/>
                <a:sym typeface="Arial"/>
              </a:rPr>
              <a:t>Pfizer annual revenue for 2022 was $100.33B, a 23.43% increase from 2021.</a:t>
            </a:r>
            <a:endParaRPr sz="1802">
              <a:latin typeface="Arial"/>
              <a:ea typeface="Arial"/>
              <a:cs typeface="Arial"/>
              <a:sym typeface="Arial"/>
            </a:endParaRPr>
          </a:p>
          <a:p>
            <a:pPr indent="-343058" lvl="0" marL="457200" rtl="0" algn="l">
              <a:lnSpc>
                <a:spcPct val="95000"/>
              </a:lnSpc>
              <a:spcBef>
                <a:spcPts val="0"/>
              </a:spcBef>
              <a:spcAft>
                <a:spcPts val="0"/>
              </a:spcAft>
              <a:buSzPts val="1803"/>
              <a:buFont typeface="Arial"/>
              <a:buChar char="●"/>
            </a:pPr>
            <a:r>
              <a:rPr lang="en" sz="1802">
                <a:latin typeface="Arial"/>
                <a:ea typeface="Arial"/>
                <a:cs typeface="Arial"/>
                <a:sym typeface="Arial"/>
              </a:rPr>
              <a:t>Pfizer annual revenue for 2021 was $81.288B, a 95.16% increase from 2020.</a:t>
            </a:r>
            <a:endParaRPr sz="1802">
              <a:latin typeface="Arial"/>
              <a:ea typeface="Arial"/>
              <a:cs typeface="Arial"/>
              <a:sym typeface="Arial"/>
            </a:endParaRPr>
          </a:p>
          <a:p>
            <a:pPr indent="-343058" lvl="0" marL="457200" rtl="0" algn="l">
              <a:lnSpc>
                <a:spcPct val="95000"/>
              </a:lnSpc>
              <a:spcBef>
                <a:spcPts val="0"/>
              </a:spcBef>
              <a:spcAft>
                <a:spcPts val="0"/>
              </a:spcAft>
              <a:buSzPts val="1803"/>
              <a:buFont typeface="Arial"/>
              <a:buChar char="●"/>
            </a:pPr>
            <a:r>
              <a:rPr lang="en" sz="1802">
                <a:latin typeface="Arial"/>
                <a:ea typeface="Arial"/>
                <a:cs typeface="Arial"/>
                <a:sym typeface="Arial"/>
              </a:rPr>
              <a:t>Pfizer annual revenue for 2020 was $41.651B, a 1.82% increase from 2019.</a:t>
            </a:r>
            <a:endParaRPr sz="1802">
              <a:latin typeface="Arial"/>
              <a:ea typeface="Arial"/>
              <a:cs typeface="Arial"/>
              <a:sym typeface="Arial"/>
            </a:endParaRPr>
          </a:p>
          <a:p>
            <a:pPr indent="0" lvl="0" marL="0" rtl="0" algn="l">
              <a:lnSpc>
                <a:spcPct val="95000"/>
              </a:lnSpc>
              <a:spcBef>
                <a:spcPts val="1200"/>
              </a:spcBef>
              <a:spcAft>
                <a:spcPts val="1200"/>
              </a:spcAft>
              <a:buSzPts val="1018"/>
              <a:buNone/>
            </a:pPr>
            <a:r>
              <a:t/>
            </a:r>
            <a:endParaRPr sz="1402"/>
          </a:p>
        </p:txBody>
      </p:sp>
      <p:pic>
        <p:nvPicPr>
          <p:cNvPr id="150" name="Google Shape;150;p23"/>
          <p:cNvPicPr preferRelativeResize="0"/>
          <p:nvPr/>
        </p:nvPicPr>
        <p:blipFill>
          <a:blip r:embed="rId3">
            <a:alphaModFix/>
          </a:blip>
          <a:stretch>
            <a:fillRect/>
          </a:stretch>
        </p:blipFill>
        <p:spPr>
          <a:xfrm>
            <a:off x="3327850" y="630625"/>
            <a:ext cx="3604826" cy="89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240825" y="1624100"/>
            <a:ext cx="8839200" cy="2921950"/>
          </a:xfrm>
          <a:prstGeom prst="rect">
            <a:avLst/>
          </a:prstGeom>
          <a:noFill/>
          <a:ln>
            <a:noFill/>
          </a:ln>
        </p:spPr>
      </p:pic>
      <p:sp>
        <p:nvSpPr>
          <p:cNvPr id="156" name="Google Shape;156;p24"/>
          <p:cNvSpPr txBox="1"/>
          <p:nvPr>
            <p:ph type="ctrTitle"/>
          </p:nvPr>
        </p:nvSpPr>
        <p:spPr>
          <a:xfrm>
            <a:off x="655750" y="408725"/>
            <a:ext cx="7688100" cy="71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Revenue</a:t>
            </a:r>
            <a:endParaRPr/>
          </a:p>
        </p:txBody>
      </p:sp>
      <p:sp>
        <p:nvSpPr>
          <p:cNvPr id="157" name="Google Shape;157;p2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590900" y="901950"/>
            <a:ext cx="7663674" cy="400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nvSpPr>
        <p:spPr>
          <a:xfrm>
            <a:off x="443525" y="648450"/>
            <a:ext cx="8135400" cy="484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Exploring Pfizer's Contributions:</a:t>
            </a:r>
            <a:endParaRPr b="1" sz="19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Breakthrough Medicines: </a:t>
            </a:r>
            <a:r>
              <a:rPr lang="en" sz="1500"/>
              <a:t>Pfizer has been at the forefront of developing groundbreaking medicines, addressing a wide spectrum of health challenges.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Global Reach:</a:t>
            </a:r>
            <a:r>
              <a:rPr lang="en" sz="1500"/>
              <a:t> With a presence in over 150 countries, Pfizer's impact on global healthcare is profound, bringing quality treatments to diverse communities.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COVID-19 Response:</a:t>
            </a:r>
            <a:r>
              <a:rPr lang="en" sz="1500"/>
              <a:t> A pivotal player in the fight against the pandemic, Pfizer, in collaboration with BioNTech, developed a pioneering COVID-19 vaccine, demonstrating commitment to global health.</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Research Excellence: </a:t>
            </a:r>
            <a:r>
              <a:rPr lang="en" sz="1500"/>
              <a:t>Pfizer's commitment to research and development continues to drive innovation, pushing the boundaries of science to improve and extend lives.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727950" y="1644875"/>
            <a:ext cx="7688100" cy="22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960">
                <a:solidFill>
                  <a:srgbClr val="000000"/>
                </a:solidFill>
                <a:latin typeface="Arial"/>
                <a:ea typeface="Arial"/>
                <a:cs typeface="Arial"/>
                <a:sym typeface="Arial"/>
              </a:rPr>
              <a:t>Looking Ahead:</a:t>
            </a:r>
            <a:endParaRPr b="0" sz="196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b="0" sz="1960">
              <a:solidFill>
                <a:srgbClr val="000000"/>
              </a:solidFill>
              <a:latin typeface="Arial"/>
              <a:ea typeface="Arial"/>
              <a:cs typeface="Arial"/>
              <a:sym typeface="Arial"/>
            </a:endParaRPr>
          </a:p>
          <a:p>
            <a:pPr indent="0" lvl="0" marL="0" rtl="0" algn="l">
              <a:spcBef>
                <a:spcPts val="0"/>
              </a:spcBef>
              <a:spcAft>
                <a:spcPts val="0"/>
              </a:spcAft>
              <a:buSzPts val="990"/>
              <a:buNone/>
            </a:pPr>
            <a:r>
              <a:rPr b="0" lang="en" sz="1960">
                <a:solidFill>
                  <a:srgbClr val="000000"/>
                </a:solidFill>
                <a:latin typeface="Arial"/>
                <a:ea typeface="Arial"/>
                <a:cs typeface="Arial"/>
                <a:sym typeface="Arial"/>
              </a:rPr>
              <a:t>As Pfizer continues to evolve, the company remains steadfast in its mission to be a premier bio pharmaceutical innovator, shaping the future of healthcare.</a:t>
            </a:r>
            <a:endParaRPr b="0" sz="196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378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385125" y="1432325"/>
            <a:ext cx="4308300" cy="6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67575" y="152400"/>
            <a:ext cx="4198800" cy="9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What is </a:t>
            </a:r>
            <a:r>
              <a:rPr lang="en">
                <a:latin typeface="Arial"/>
                <a:ea typeface="Arial"/>
                <a:cs typeface="Arial"/>
                <a:sym typeface="Arial"/>
              </a:rPr>
              <a:t>Pharmaceutical Industry?</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93" name="Google Shape;93;p14"/>
          <p:cNvSpPr txBox="1"/>
          <p:nvPr>
            <p:ph idx="1" type="body"/>
          </p:nvPr>
        </p:nvSpPr>
        <p:spPr>
          <a:xfrm>
            <a:off x="232175" y="1298425"/>
            <a:ext cx="5413200" cy="384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2400">
                <a:latin typeface="Arial"/>
                <a:ea typeface="Arial"/>
                <a:cs typeface="Arial"/>
                <a:sym typeface="Arial"/>
              </a:rPr>
              <a:t>T</a:t>
            </a:r>
            <a:r>
              <a:rPr lang="en" sz="2400">
                <a:latin typeface="Arial"/>
                <a:ea typeface="Arial"/>
                <a:cs typeface="Arial"/>
                <a:sym typeface="Arial"/>
              </a:rPr>
              <a:t>he pharmaceutical industry refers to the sector of the economy that is involved in the research, development, production, and marketing of pharmaceutical drugs. This industry plays a crucial role in the discovery and manufacturing of medications that are used for the prevention, treatment, and management of various medical conditions.</a:t>
            </a:r>
            <a:endParaRPr sz="2400">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5797775" y="152400"/>
            <a:ext cx="3054200" cy="341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153525" y="626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Arial"/>
                <a:ea typeface="Arial"/>
                <a:cs typeface="Arial"/>
                <a:sym typeface="Arial"/>
              </a:rPr>
              <a:t>Why we need </a:t>
            </a:r>
            <a:r>
              <a:rPr lang="en" sz="2540">
                <a:latin typeface="Arial"/>
                <a:ea typeface="Arial"/>
                <a:cs typeface="Arial"/>
                <a:sym typeface="Arial"/>
              </a:rPr>
              <a:t>Pharmaceutical Industry?</a:t>
            </a:r>
            <a:endParaRPr sz="2540">
              <a:latin typeface="Arial"/>
              <a:ea typeface="Arial"/>
              <a:cs typeface="Arial"/>
              <a:sym typeface="Arial"/>
            </a:endParaRPr>
          </a:p>
        </p:txBody>
      </p:sp>
      <p:sp>
        <p:nvSpPr>
          <p:cNvPr id="100" name="Google Shape;100;p15"/>
          <p:cNvSpPr txBox="1"/>
          <p:nvPr>
            <p:ph idx="1" type="body"/>
          </p:nvPr>
        </p:nvSpPr>
        <p:spPr>
          <a:xfrm>
            <a:off x="729325" y="1499125"/>
            <a:ext cx="8112600" cy="3470700"/>
          </a:xfrm>
          <a:prstGeom prst="rect">
            <a:avLst/>
          </a:prstGeom>
        </p:spPr>
        <p:txBody>
          <a:bodyPr anchorCtr="0" anchor="t" bIns="91425" lIns="91425" spcFirstLastPara="1" rIns="91425" wrap="square" tIns="91425">
            <a:normAutofit fontScale="47500" lnSpcReduction="10000"/>
          </a:bodyPr>
          <a:lstStyle/>
          <a:p>
            <a:pPr indent="-397815" lvl="0" marL="457200" rtl="0" algn="l">
              <a:spcBef>
                <a:spcPts val="0"/>
              </a:spcBef>
              <a:spcAft>
                <a:spcPts val="0"/>
              </a:spcAft>
              <a:buSzPct val="100000"/>
              <a:buFont typeface="Arial"/>
              <a:buChar char="●"/>
            </a:pPr>
            <a:r>
              <a:rPr lang="en" sz="5610">
                <a:latin typeface="Arial"/>
                <a:ea typeface="Arial"/>
                <a:cs typeface="Arial"/>
                <a:sym typeface="Arial"/>
              </a:rPr>
              <a:t>Drug Discovery and Development</a:t>
            </a:r>
            <a:endParaRPr sz="5610">
              <a:latin typeface="Arial"/>
              <a:ea typeface="Arial"/>
              <a:cs typeface="Arial"/>
              <a:sym typeface="Arial"/>
            </a:endParaRPr>
          </a:p>
          <a:p>
            <a:pPr indent="-397815" lvl="0" marL="457200" rtl="0" algn="l">
              <a:spcBef>
                <a:spcPts val="0"/>
              </a:spcBef>
              <a:spcAft>
                <a:spcPts val="0"/>
              </a:spcAft>
              <a:buSzPct val="100000"/>
              <a:buFont typeface="Arial"/>
              <a:buChar char="●"/>
            </a:pPr>
            <a:r>
              <a:rPr lang="en" sz="5610">
                <a:latin typeface="Arial"/>
                <a:ea typeface="Arial"/>
                <a:cs typeface="Arial"/>
                <a:sym typeface="Arial"/>
              </a:rPr>
              <a:t>Disease Prevention and Control</a:t>
            </a:r>
            <a:endParaRPr sz="5610">
              <a:latin typeface="Arial"/>
              <a:ea typeface="Arial"/>
              <a:cs typeface="Arial"/>
              <a:sym typeface="Arial"/>
            </a:endParaRPr>
          </a:p>
          <a:p>
            <a:pPr indent="-397815" lvl="0" marL="457200" rtl="0" algn="l">
              <a:spcBef>
                <a:spcPts val="0"/>
              </a:spcBef>
              <a:spcAft>
                <a:spcPts val="0"/>
              </a:spcAft>
              <a:buSzPct val="100000"/>
              <a:buFont typeface="Arial"/>
              <a:buChar char="●"/>
            </a:pPr>
            <a:r>
              <a:rPr lang="en" sz="5610">
                <a:latin typeface="Arial"/>
                <a:ea typeface="Arial"/>
                <a:cs typeface="Arial"/>
                <a:sym typeface="Arial"/>
              </a:rPr>
              <a:t>Treatment of Medical Conditions</a:t>
            </a:r>
            <a:endParaRPr sz="5610">
              <a:latin typeface="Arial"/>
              <a:ea typeface="Arial"/>
              <a:cs typeface="Arial"/>
              <a:sym typeface="Arial"/>
            </a:endParaRPr>
          </a:p>
          <a:p>
            <a:pPr indent="-397815" lvl="0" marL="457200" rtl="0" algn="l">
              <a:spcBef>
                <a:spcPts val="0"/>
              </a:spcBef>
              <a:spcAft>
                <a:spcPts val="0"/>
              </a:spcAft>
              <a:buSzPct val="100000"/>
              <a:buFont typeface="Arial"/>
              <a:buChar char="●"/>
            </a:pPr>
            <a:r>
              <a:rPr lang="en" sz="5610">
                <a:latin typeface="Arial"/>
                <a:ea typeface="Arial"/>
                <a:cs typeface="Arial"/>
                <a:sym typeface="Arial"/>
              </a:rPr>
              <a:t>Innovation and Advancements in Medicine</a:t>
            </a:r>
            <a:endParaRPr sz="5610">
              <a:latin typeface="Arial"/>
              <a:ea typeface="Arial"/>
              <a:cs typeface="Arial"/>
              <a:sym typeface="Arial"/>
            </a:endParaRPr>
          </a:p>
          <a:p>
            <a:pPr indent="-397815" lvl="0" marL="457200" rtl="0" algn="l">
              <a:spcBef>
                <a:spcPts val="0"/>
              </a:spcBef>
              <a:spcAft>
                <a:spcPts val="0"/>
              </a:spcAft>
              <a:buSzPct val="100000"/>
              <a:buFont typeface="Arial"/>
              <a:buChar char="●"/>
            </a:pPr>
            <a:r>
              <a:rPr lang="en" sz="5610">
                <a:latin typeface="Arial"/>
                <a:ea typeface="Arial"/>
                <a:cs typeface="Arial"/>
                <a:sym typeface="Arial"/>
              </a:rPr>
              <a:t>Economic Contribution</a:t>
            </a:r>
            <a:endParaRPr sz="5610">
              <a:latin typeface="Arial"/>
              <a:ea typeface="Arial"/>
              <a:cs typeface="Arial"/>
              <a:sym typeface="Arial"/>
            </a:endParaRPr>
          </a:p>
          <a:p>
            <a:pPr indent="-397815" lvl="0" marL="457200" rtl="0" algn="l">
              <a:spcBef>
                <a:spcPts val="0"/>
              </a:spcBef>
              <a:spcAft>
                <a:spcPts val="0"/>
              </a:spcAft>
              <a:buSzPct val="100000"/>
              <a:buFont typeface="Arial"/>
              <a:buChar char="●"/>
            </a:pPr>
            <a:r>
              <a:rPr lang="en" sz="5610">
                <a:latin typeface="Arial"/>
                <a:ea typeface="Arial"/>
                <a:cs typeface="Arial"/>
                <a:sym typeface="Arial"/>
              </a:rPr>
              <a:t>Global Health Challenges</a:t>
            </a:r>
            <a:endParaRPr sz="5610">
              <a:latin typeface="Arial"/>
              <a:ea typeface="Arial"/>
              <a:cs typeface="Arial"/>
              <a:sym typeface="Arial"/>
            </a:endParaRPr>
          </a:p>
          <a:p>
            <a:pPr indent="-397815" lvl="0" marL="457200" rtl="0" algn="l">
              <a:spcBef>
                <a:spcPts val="0"/>
              </a:spcBef>
              <a:spcAft>
                <a:spcPts val="0"/>
              </a:spcAft>
              <a:buSzPct val="100000"/>
              <a:buFont typeface="Arial"/>
              <a:buChar char="●"/>
            </a:pPr>
            <a:r>
              <a:rPr lang="en" sz="5610">
                <a:latin typeface="Arial"/>
                <a:ea typeface="Arial"/>
                <a:cs typeface="Arial"/>
                <a:sym typeface="Arial"/>
              </a:rPr>
              <a:t>Improving Life Expectancy</a:t>
            </a:r>
            <a:endParaRPr sz="561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pic>
        <p:nvPicPr>
          <p:cNvPr id="101" name="Google Shape;101;p15"/>
          <p:cNvPicPr preferRelativeResize="0"/>
          <p:nvPr/>
        </p:nvPicPr>
        <p:blipFill>
          <a:blip r:embed="rId3">
            <a:alphaModFix/>
          </a:blip>
          <a:stretch>
            <a:fillRect/>
          </a:stretch>
        </p:blipFill>
        <p:spPr>
          <a:xfrm>
            <a:off x="6636800" y="1162125"/>
            <a:ext cx="2507200" cy="157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52100" y="5559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T</a:t>
            </a:r>
            <a:r>
              <a:rPr lang="en">
                <a:latin typeface="Arial"/>
                <a:ea typeface="Arial"/>
                <a:cs typeface="Arial"/>
                <a:sym typeface="Arial"/>
              </a:rPr>
              <a:t>ypes of pharmaceutical industry</a:t>
            </a:r>
            <a:endParaRPr>
              <a:latin typeface="Arial"/>
              <a:ea typeface="Arial"/>
              <a:cs typeface="Arial"/>
              <a:sym typeface="Arial"/>
            </a:endParaRPr>
          </a:p>
        </p:txBody>
      </p:sp>
      <p:sp>
        <p:nvSpPr>
          <p:cNvPr id="107" name="Google Shape;107;p16"/>
          <p:cNvSpPr txBox="1"/>
          <p:nvPr>
            <p:ph idx="1" type="body"/>
          </p:nvPr>
        </p:nvSpPr>
        <p:spPr>
          <a:xfrm>
            <a:off x="232725" y="1245225"/>
            <a:ext cx="3774300" cy="3582600"/>
          </a:xfrm>
          <a:prstGeom prst="rect">
            <a:avLst/>
          </a:prstGeom>
        </p:spPr>
        <p:txBody>
          <a:bodyPr anchorCtr="0" anchor="t" bIns="91425" lIns="91425" spcFirstLastPara="1" rIns="91425" wrap="square" tIns="91425">
            <a:normAutofit fontScale="85000" lnSpcReduction="20000"/>
          </a:bodyPr>
          <a:lstStyle/>
          <a:p>
            <a:pPr indent="-337940" lvl="0" marL="457200" rtl="0" algn="l">
              <a:spcBef>
                <a:spcPts val="0"/>
              </a:spcBef>
              <a:spcAft>
                <a:spcPts val="0"/>
              </a:spcAft>
              <a:buSzPct val="100000"/>
              <a:buFont typeface="Arial"/>
              <a:buChar char="●"/>
            </a:pPr>
            <a:r>
              <a:rPr lang="en" sz="2025">
                <a:latin typeface="Arial"/>
                <a:ea typeface="Arial"/>
                <a:cs typeface="Arial"/>
                <a:sym typeface="Arial"/>
              </a:rPr>
              <a:t>Pharmaceutical Manufacturing</a:t>
            </a:r>
            <a:endParaRPr sz="2025">
              <a:latin typeface="Arial"/>
              <a:ea typeface="Arial"/>
              <a:cs typeface="Arial"/>
              <a:sym typeface="Arial"/>
            </a:endParaRPr>
          </a:p>
          <a:p>
            <a:pPr indent="-337940" lvl="0" marL="457200" rtl="0" algn="l">
              <a:spcBef>
                <a:spcPts val="0"/>
              </a:spcBef>
              <a:spcAft>
                <a:spcPts val="0"/>
              </a:spcAft>
              <a:buSzPct val="100000"/>
              <a:buFont typeface="Arial"/>
              <a:buChar char="●"/>
            </a:pPr>
            <a:r>
              <a:rPr lang="en" sz="2025">
                <a:latin typeface="Arial"/>
                <a:ea typeface="Arial"/>
                <a:cs typeface="Arial"/>
                <a:sym typeface="Arial"/>
              </a:rPr>
              <a:t>Biopharmaceuticals/Biotechnology</a:t>
            </a:r>
            <a:endParaRPr sz="2025">
              <a:latin typeface="Arial"/>
              <a:ea typeface="Arial"/>
              <a:cs typeface="Arial"/>
              <a:sym typeface="Arial"/>
            </a:endParaRPr>
          </a:p>
          <a:p>
            <a:pPr indent="-337940" lvl="0" marL="457200" rtl="0" algn="l">
              <a:spcBef>
                <a:spcPts val="0"/>
              </a:spcBef>
              <a:spcAft>
                <a:spcPts val="0"/>
              </a:spcAft>
              <a:buSzPct val="100000"/>
              <a:buFont typeface="Arial"/>
              <a:buChar char="●"/>
            </a:pPr>
            <a:r>
              <a:rPr lang="en" sz="2025">
                <a:latin typeface="Arial"/>
                <a:ea typeface="Arial"/>
                <a:cs typeface="Arial"/>
                <a:sym typeface="Arial"/>
              </a:rPr>
              <a:t>Generic Pharmaceuticals</a:t>
            </a:r>
            <a:endParaRPr sz="2025">
              <a:latin typeface="Arial"/>
              <a:ea typeface="Arial"/>
              <a:cs typeface="Arial"/>
              <a:sym typeface="Arial"/>
            </a:endParaRPr>
          </a:p>
          <a:p>
            <a:pPr indent="-337940" lvl="0" marL="457200" rtl="0" algn="l">
              <a:spcBef>
                <a:spcPts val="0"/>
              </a:spcBef>
              <a:spcAft>
                <a:spcPts val="0"/>
              </a:spcAft>
              <a:buSzPct val="100000"/>
              <a:buFont typeface="Arial"/>
              <a:buChar char="●"/>
            </a:pPr>
            <a:r>
              <a:rPr lang="en" sz="2025">
                <a:latin typeface="Arial"/>
                <a:ea typeface="Arial"/>
                <a:cs typeface="Arial"/>
                <a:sym typeface="Arial"/>
              </a:rPr>
              <a:t>Over-the-Counter (OTC) Pharmaceuticals</a:t>
            </a:r>
            <a:endParaRPr sz="2025">
              <a:latin typeface="Arial"/>
              <a:ea typeface="Arial"/>
              <a:cs typeface="Arial"/>
              <a:sym typeface="Arial"/>
            </a:endParaRPr>
          </a:p>
          <a:p>
            <a:pPr indent="-337940" lvl="0" marL="457200" rtl="0" algn="l">
              <a:spcBef>
                <a:spcPts val="0"/>
              </a:spcBef>
              <a:spcAft>
                <a:spcPts val="0"/>
              </a:spcAft>
              <a:buSzPct val="100000"/>
              <a:buFont typeface="Arial"/>
              <a:buChar char="●"/>
            </a:pPr>
            <a:r>
              <a:rPr lang="en" sz="2025">
                <a:latin typeface="Arial"/>
                <a:ea typeface="Arial"/>
                <a:cs typeface="Arial"/>
                <a:sym typeface="Arial"/>
              </a:rPr>
              <a:t>Contract Manufacturing and Research Organizations (CMO/CRO)</a:t>
            </a:r>
            <a:endParaRPr sz="2025">
              <a:latin typeface="Arial"/>
              <a:ea typeface="Arial"/>
              <a:cs typeface="Arial"/>
              <a:sym typeface="Arial"/>
            </a:endParaRPr>
          </a:p>
          <a:p>
            <a:pPr indent="-337940" lvl="0" marL="457200" rtl="0" algn="l">
              <a:spcBef>
                <a:spcPts val="0"/>
              </a:spcBef>
              <a:spcAft>
                <a:spcPts val="0"/>
              </a:spcAft>
              <a:buSzPct val="100000"/>
              <a:buFont typeface="Arial"/>
              <a:buChar char="●"/>
            </a:pPr>
            <a:r>
              <a:rPr lang="en" sz="2025">
                <a:latin typeface="Arial"/>
                <a:ea typeface="Arial"/>
                <a:cs typeface="Arial"/>
                <a:sym typeface="Arial"/>
              </a:rPr>
              <a:t>Specialty Pharmaceuticals</a:t>
            </a:r>
            <a:endParaRPr sz="2025">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
        <p:nvSpPr>
          <p:cNvPr id="108" name="Google Shape;108;p16"/>
          <p:cNvSpPr txBox="1"/>
          <p:nvPr>
            <p:ph idx="2" type="body"/>
          </p:nvPr>
        </p:nvSpPr>
        <p:spPr>
          <a:xfrm>
            <a:off x="4874150" y="1245300"/>
            <a:ext cx="3774300" cy="3582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 sz="1700">
                <a:latin typeface="Arial"/>
                <a:ea typeface="Arial"/>
                <a:cs typeface="Arial"/>
                <a:sym typeface="Arial"/>
              </a:rPr>
              <a:t>Pharmaceutical Distribution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Pharmaceutical Services and Consulting</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Animal Health Pharmaceuticals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Pharmaceutical Research and Development (R&amp;D)</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Pharmaceutical Marketing and Sales</a:t>
            </a:r>
            <a:endParaRPr sz="1700">
              <a:latin typeface="Arial"/>
              <a:ea typeface="Arial"/>
              <a:cs typeface="Arial"/>
              <a:sym typeface="Arial"/>
            </a:endParaRPr>
          </a:p>
          <a:p>
            <a:pPr indent="0" lvl="0" marL="457200" rtl="0" algn="l">
              <a:spcBef>
                <a:spcPts val="1200"/>
              </a:spcBef>
              <a:spcAft>
                <a:spcPts val="1200"/>
              </a:spcAft>
              <a:buNone/>
            </a:pPr>
            <a:r>
              <a:t/>
            </a:r>
            <a:endParaRPr sz="1700">
              <a:latin typeface="Arial"/>
              <a:ea typeface="Arial"/>
              <a:cs typeface="Arial"/>
              <a:sym typeface="Arial"/>
            </a:endParaRPr>
          </a:p>
        </p:txBody>
      </p:sp>
      <p:pic>
        <p:nvPicPr>
          <p:cNvPr id="109" name="Google Shape;109;p16"/>
          <p:cNvPicPr preferRelativeResize="0"/>
          <p:nvPr/>
        </p:nvPicPr>
        <p:blipFill>
          <a:blip r:embed="rId3">
            <a:alphaModFix/>
          </a:blip>
          <a:stretch>
            <a:fillRect/>
          </a:stretch>
        </p:blipFill>
        <p:spPr>
          <a:xfrm>
            <a:off x="3342500" y="3558475"/>
            <a:ext cx="2745997" cy="158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1225" y="606700"/>
            <a:ext cx="7793700" cy="54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Trends in </a:t>
            </a:r>
            <a:r>
              <a:rPr lang="en">
                <a:latin typeface="Arial"/>
                <a:ea typeface="Arial"/>
                <a:cs typeface="Arial"/>
                <a:sym typeface="Arial"/>
              </a:rPr>
              <a:t>pharmaceutical industry</a:t>
            </a:r>
            <a:endParaRPr>
              <a:latin typeface="Arial"/>
              <a:ea typeface="Arial"/>
              <a:cs typeface="Arial"/>
              <a:sym typeface="Arial"/>
            </a:endParaRPr>
          </a:p>
        </p:txBody>
      </p:sp>
      <p:sp>
        <p:nvSpPr>
          <p:cNvPr id="115" name="Google Shape;115;p17"/>
          <p:cNvSpPr txBox="1"/>
          <p:nvPr>
            <p:ph idx="1" type="body"/>
          </p:nvPr>
        </p:nvSpPr>
        <p:spPr>
          <a:xfrm>
            <a:off x="721225" y="1440325"/>
            <a:ext cx="7173000" cy="3033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Arial"/>
              <a:buChar char="●"/>
            </a:pPr>
            <a:r>
              <a:rPr lang="en" sz="2100">
                <a:latin typeface="Arial"/>
                <a:ea typeface="Arial"/>
                <a:cs typeface="Arial"/>
                <a:sym typeface="Arial"/>
              </a:rPr>
              <a:t>Accelerate using AI and analytics</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 sz="2100">
                <a:latin typeface="Arial"/>
                <a:ea typeface="Arial"/>
                <a:cs typeface="Arial"/>
                <a:sym typeface="Arial"/>
              </a:rPr>
              <a:t>Continued dominance of small molecule drugs</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 sz="2100">
                <a:latin typeface="Arial"/>
                <a:ea typeface="Arial"/>
                <a:cs typeface="Arial"/>
                <a:sym typeface="Arial"/>
              </a:rPr>
              <a:t>Increasing adoption of biologics</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 sz="2100">
                <a:latin typeface="Arial"/>
                <a:ea typeface="Arial"/>
                <a:cs typeface="Arial"/>
                <a:sym typeface="Arial"/>
              </a:rPr>
              <a:t>Growing demand for personalized medicine</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 sz="2100">
                <a:latin typeface="Arial"/>
                <a:ea typeface="Arial"/>
                <a:cs typeface="Arial"/>
                <a:sym typeface="Arial"/>
              </a:rPr>
              <a:t>Increasing R&amp;D costs </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 sz="2100">
                <a:latin typeface="Arial"/>
                <a:ea typeface="Arial"/>
                <a:cs typeface="Arial"/>
                <a:sym typeface="Arial"/>
              </a:rPr>
              <a:t>Supply chain management</a:t>
            </a:r>
            <a:endParaRPr sz="21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pic>
        <p:nvPicPr>
          <p:cNvPr id="116" name="Google Shape;116;p17"/>
          <p:cNvPicPr preferRelativeResize="0"/>
          <p:nvPr/>
        </p:nvPicPr>
        <p:blipFill>
          <a:blip r:embed="rId3">
            <a:alphaModFix/>
          </a:blip>
          <a:stretch>
            <a:fillRect/>
          </a:stretch>
        </p:blipFill>
        <p:spPr>
          <a:xfrm>
            <a:off x="6800800" y="920775"/>
            <a:ext cx="2343200" cy="271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a:blip r:embed="rId3">
            <a:alphaModFix/>
          </a:blip>
          <a:stretch>
            <a:fillRect/>
          </a:stretch>
        </p:blipFill>
        <p:spPr>
          <a:xfrm>
            <a:off x="1565713" y="149300"/>
            <a:ext cx="6012574"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97600" y="744900"/>
            <a:ext cx="8548800" cy="36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Pfizer Inc. is an American multinational pharmaceutical and biotechnology corporation headquartered at The Spiral in Manhattan, New York City. The company was established in 1849 in New York by two German entrepreneurs, Charles Pfizer and his cousin Charles F. Erhart.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2007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What is Pfizer known for?</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latin typeface="Arial"/>
                <a:ea typeface="Arial"/>
                <a:cs typeface="Arial"/>
                <a:sym typeface="Arial"/>
              </a:rPr>
              <a:t>Pfizer has developed some of the world’s most impactful medicines and vaccines, including a best-selling over-the-counter pain reliever, a popular medicine for anxiety and panic disorder management, an erectile dysfunction treatment, a vaccine to help provide protection against COVID-19, and an oral COVID-19 prescription treatment for patients at high risk of progressing to severe COVID-19.</a:t>
            </a:r>
            <a:endParaRPr sz="17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19275" y="253475"/>
            <a:ext cx="8783700" cy="393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4800">
              <a:latin typeface="Arial"/>
              <a:ea typeface="Arial"/>
              <a:cs typeface="Arial"/>
              <a:sym typeface="Arial"/>
            </a:endParaRPr>
          </a:p>
          <a:p>
            <a:pPr indent="0" lvl="0" marL="0" rtl="0" algn="l">
              <a:spcBef>
                <a:spcPts val="0"/>
              </a:spcBef>
              <a:spcAft>
                <a:spcPts val="0"/>
              </a:spcAft>
              <a:buNone/>
            </a:pPr>
            <a:r>
              <a:rPr lang="en" sz="4800">
                <a:latin typeface="Arial"/>
                <a:ea typeface="Arial"/>
                <a:cs typeface="Arial"/>
                <a:sym typeface="Arial"/>
              </a:rPr>
              <a:t>Pfizer’s mission and vision is better known as Pfizer’s purpose, which is Breakthroughs That Change Patients’ Lives.</a:t>
            </a:r>
            <a:endParaRPr sz="4800">
              <a:latin typeface="Arial"/>
              <a:ea typeface="Arial"/>
              <a:cs typeface="Arial"/>
              <a:sym typeface="Arial"/>
            </a:endParaRPr>
          </a:p>
          <a:p>
            <a:pPr indent="0" lvl="0" marL="0" rtl="0" algn="l">
              <a:spcBef>
                <a:spcPts val="0"/>
              </a:spcBef>
              <a:spcAft>
                <a:spcPts val="0"/>
              </a:spcAft>
              <a:buNone/>
            </a:pPr>
            <a:r>
              <a:t/>
            </a:r>
            <a:endParaRPr sz="4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