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 id="2147483654" r:id="rId4"/>
  </p:sldMasterIdLst>
  <p:notesMasterIdLst>
    <p:notesMasterId r:id="rId68"/>
  </p:notesMasterIdLst>
  <p:sldIdLst>
    <p:sldId id="260" r:id="rId5"/>
    <p:sldId id="397" r:id="rId6"/>
    <p:sldId id="329" r:id="rId7"/>
    <p:sldId id="328" r:id="rId8"/>
    <p:sldId id="330" r:id="rId9"/>
    <p:sldId id="378" r:id="rId10"/>
    <p:sldId id="379" r:id="rId11"/>
    <p:sldId id="380" r:id="rId12"/>
    <p:sldId id="381" r:id="rId13"/>
    <p:sldId id="382" r:id="rId14"/>
    <p:sldId id="331" r:id="rId15"/>
    <p:sldId id="332" r:id="rId16"/>
    <p:sldId id="333" r:id="rId17"/>
    <p:sldId id="336" r:id="rId18"/>
    <p:sldId id="338" r:id="rId19"/>
    <p:sldId id="406" r:id="rId20"/>
    <p:sldId id="342" r:id="rId21"/>
    <p:sldId id="343" r:id="rId22"/>
    <p:sldId id="344" r:id="rId23"/>
    <p:sldId id="345" r:id="rId24"/>
    <p:sldId id="346" r:id="rId25"/>
    <p:sldId id="354" r:id="rId26"/>
    <p:sldId id="355" r:id="rId27"/>
    <p:sldId id="356" r:id="rId28"/>
    <p:sldId id="398" r:id="rId29"/>
    <p:sldId id="357" r:id="rId30"/>
    <p:sldId id="414" r:id="rId31"/>
    <p:sldId id="358" r:id="rId32"/>
    <p:sldId id="359" r:id="rId33"/>
    <p:sldId id="360" r:id="rId34"/>
    <p:sldId id="361" r:id="rId35"/>
    <p:sldId id="399" r:id="rId36"/>
    <p:sldId id="362" r:id="rId37"/>
    <p:sldId id="363" r:id="rId38"/>
    <p:sldId id="364" r:id="rId39"/>
    <p:sldId id="365" r:id="rId40"/>
    <p:sldId id="366" r:id="rId41"/>
    <p:sldId id="367" r:id="rId42"/>
    <p:sldId id="368" r:id="rId43"/>
    <p:sldId id="369" r:id="rId44"/>
    <p:sldId id="370" r:id="rId45"/>
    <p:sldId id="371" r:id="rId46"/>
    <p:sldId id="401" r:id="rId47"/>
    <p:sldId id="373" r:id="rId48"/>
    <p:sldId id="374" r:id="rId49"/>
    <p:sldId id="400" r:id="rId50"/>
    <p:sldId id="375" r:id="rId51"/>
    <p:sldId id="376" r:id="rId52"/>
    <p:sldId id="402" r:id="rId53"/>
    <p:sldId id="403" r:id="rId54"/>
    <p:sldId id="404" r:id="rId55"/>
    <p:sldId id="405" r:id="rId56"/>
    <p:sldId id="411" r:id="rId57"/>
    <p:sldId id="384" r:id="rId58"/>
    <p:sldId id="385" r:id="rId59"/>
    <p:sldId id="386" r:id="rId60"/>
    <p:sldId id="387" r:id="rId61"/>
    <p:sldId id="388" r:id="rId62"/>
    <p:sldId id="407" r:id="rId63"/>
    <p:sldId id="408" r:id="rId64"/>
    <p:sldId id="409" r:id="rId65"/>
    <p:sldId id="412" r:id="rId66"/>
    <p:sldId id="413"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79E"/>
    <a:srgbClr val="D42128"/>
    <a:srgbClr val="092247"/>
    <a:srgbClr val="D52637"/>
    <a:srgbClr val="FF5429"/>
    <a:srgbClr val="0071BC"/>
    <a:srgbClr val="4CC1EB"/>
    <a:srgbClr val="71A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B1A357-0544-4E93-A878-450D69C318D3}"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CA568-F17E-4796-8312-934FE02478EF}" type="slidenum">
              <a:rPr lang="en-IN" smtClean="0"/>
              <a:t>‹#›</a:t>
            </a:fld>
            <a:endParaRPr lang="en-IN"/>
          </a:p>
        </p:txBody>
      </p:sp>
    </p:spTree>
    <p:extLst>
      <p:ext uri="{BB962C8B-B14F-4D97-AF65-F5344CB8AC3E}">
        <p14:creationId xmlns:p14="http://schemas.microsoft.com/office/powerpoint/2010/main" val="338612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Shape 948"/>
          <p:cNvSpPr>
            <a:spLocks noGrp="1" noRot="1" noChangeAspect="1"/>
          </p:cNvSpPr>
          <p:nvPr>
            <p:ph type="sldImg"/>
          </p:nvPr>
        </p:nvSpPr>
        <p:spPr>
          <a:prstGeom prst="rect">
            <a:avLst/>
          </a:prstGeom>
        </p:spPr>
        <p:txBody>
          <a:bodyPr/>
          <a:lstStyle/>
          <a:p>
            <a:endParaRPr/>
          </a:p>
        </p:txBody>
      </p:sp>
      <p:sp>
        <p:nvSpPr>
          <p:cNvPr id="949" name="Shape 949"/>
          <p:cNvSpPr>
            <a:spLocks noGrp="1"/>
          </p:cNvSpPr>
          <p:nvPr>
            <p:ph type="body" sz="quarter" idx="1"/>
          </p:nvPr>
        </p:nvSpPr>
        <p:spPr>
          <a:prstGeom prst="rect">
            <a:avLst/>
          </a:prstGeom>
        </p:spPr>
        <p:txBody>
          <a:bodyPr/>
          <a:lstStyle/>
          <a:p>
            <a:r>
              <a:t>Notice how  the Store dimension table generates subsets of records. First, all records from the table (where level = ìDistrictî in the Star) are extracted, and only those attributes that refer to that level (District Description, for example) and the keys of the parent hierarchy (Region_ID) are included in the table. </a:t>
            </a:r>
            <a:r>
              <a:rPr b="1"/>
              <a:t>Though the tables are subsets, it is absolutely critical that column names are the same throughout the schema.</a:t>
            </a:r>
          </a:p>
          <a:p>
            <a:r>
              <a:t>The diagram above is a partial schema - it only shows the ìsnowflakingî of one dimension. In fact, the product and time dimensions would be similarly decomposed as follows:</a:t>
            </a:r>
          </a:p>
          <a:p>
            <a:r>
              <a:t>Product -  product -&gt; brand -&gt; manufacturer (color and size are extended attribute characteristics of the attribute ìproduct,î not part of the attribute hierarchy)</a:t>
            </a:r>
          </a:p>
          <a:p>
            <a:r>
              <a:t>Time - day -&gt; month -&gt; quarter -&gt; year</a:t>
            </a:r>
          </a:p>
        </p:txBody>
      </p:sp>
    </p:spTree>
    <p:extLst>
      <p:ext uri="{BB962C8B-B14F-4D97-AF65-F5344CB8AC3E}">
        <p14:creationId xmlns:p14="http://schemas.microsoft.com/office/powerpoint/2010/main" val="2319044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9" name="Shape 1729"/>
          <p:cNvSpPr>
            <a:spLocks noGrp="1" noRot="1" noChangeAspect="1"/>
          </p:cNvSpPr>
          <p:nvPr>
            <p:ph type="sldImg"/>
          </p:nvPr>
        </p:nvSpPr>
        <p:spPr>
          <a:prstGeom prst="rect">
            <a:avLst/>
          </a:prstGeom>
        </p:spPr>
        <p:txBody>
          <a:bodyPr/>
          <a:lstStyle/>
          <a:p>
            <a:endParaRPr/>
          </a:p>
        </p:txBody>
      </p:sp>
      <p:sp>
        <p:nvSpPr>
          <p:cNvPr id="1730" name="Shape 1730"/>
          <p:cNvSpPr>
            <a:spLocks noGrp="1"/>
          </p:cNvSpPr>
          <p:nvPr>
            <p:ph type="body" sz="quarter" idx="1"/>
          </p:nvPr>
        </p:nvSpPr>
        <p:spPr>
          <a:prstGeom prst="rect">
            <a:avLst/>
          </a:prstGeom>
        </p:spPr>
        <p:txBody>
          <a:bodyPr/>
          <a:lstStyle/>
          <a:p>
            <a:pPr>
              <a:defRPr sz="1100" b="1" u="sng"/>
            </a:pPr>
            <a:r>
              <a:t>Points</a:t>
            </a:r>
          </a:p>
          <a:p>
            <a:pPr>
              <a:defRPr sz="900" b="1" u="sng"/>
            </a:pPr>
            <a:r>
              <a:t>Click</a:t>
            </a:r>
            <a:r>
              <a:rPr u="none"/>
              <a:t> – Measures – numeric details that are used in calculations (Sales revenue, number of units)</a:t>
            </a:r>
            <a:endParaRPr sz="1000"/>
          </a:p>
          <a:p>
            <a:pPr>
              <a:defRPr sz="900" b="1" u="sng"/>
            </a:pPr>
            <a:r>
              <a:t>Click</a:t>
            </a:r>
            <a:r>
              <a:rPr u="none"/>
              <a:t> – Members  - attributes of a measure that help describe a measure (Jan, Feb, Mar, red, blue, green) </a:t>
            </a:r>
            <a:endParaRPr sz="1000"/>
          </a:p>
          <a:p>
            <a:pPr>
              <a:defRPr sz="900" b="1" u="sng"/>
            </a:pPr>
            <a:r>
              <a:t>Click</a:t>
            </a:r>
            <a:r>
              <a:rPr u="none"/>
              <a:t> -  Levels -  a group of like members (Month, Colors)</a:t>
            </a:r>
            <a:endParaRPr sz="1000"/>
          </a:p>
          <a:p>
            <a:pPr>
              <a:defRPr sz="900" b="1" u="sng"/>
            </a:pPr>
            <a:r>
              <a:t>Click</a:t>
            </a:r>
            <a:r>
              <a:rPr u="none"/>
              <a:t> – Dimensions – a structure that organizes levels into a hierarchy (Time)</a:t>
            </a:r>
            <a:endParaRPr sz="1000"/>
          </a:p>
          <a:p>
            <a:pPr>
              <a:defRPr sz="900" b="1" u="sng"/>
            </a:pPr>
            <a:r>
              <a:t>Click</a:t>
            </a:r>
            <a:r>
              <a:rPr u="none"/>
              <a:t> – Cube - is a logical collection of Measures and Dimensions (levels and members)</a:t>
            </a:r>
            <a:endParaRPr sz="1000"/>
          </a:p>
          <a:p>
            <a:pPr>
              <a:defRPr sz="1100" b="1" u="sng"/>
            </a:pPr>
            <a:r>
              <a:t>Narrative</a:t>
            </a:r>
          </a:p>
          <a:p>
            <a:pPr>
              <a:defRPr sz="900"/>
            </a:pPr>
            <a:r>
              <a:t>In order to get off to a solid start, let’s take a couple of minutes to define some of the basic terminology. </a:t>
            </a:r>
            <a:endParaRPr sz="1100"/>
          </a:p>
          <a:p>
            <a:pPr>
              <a:defRPr sz="1100" b="1" u="sng"/>
            </a:pPr>
            <a:r>
              <a:t>Click</a:t>
            </a:r>
          </a:p>
          <a:p>
            <a:pPr>
              <a:buSzPct val="100000"/>
              <a:buChar char="•"/>
              <a:defRPr sz="1100" b="1"/>
            </a:pPr>
            <a:r>
              <a:t>Measures </a:t>
            </a:r>
            <a:r>
              <a:rPr sz="900" b="0"/>
              <a:t>are the numeric data of interest such as </a:t>
            </a:r>
            <a:r>
              <a:rPr sz="900" u="sng"/>
              <a:t>number of items and revenue per sale</a:t>
            </a:r>
            <a:r>
              <a:rPr sz="900" b="0"/>
              <a:t>.  Measures are typically used in arithmetic functions so that we can explore how they behave when grouped differently or to derive other measures.  Measures are taken from the fact table of a star or snowflake schema.</a:t>
            </a:r>
          </a:p>
          <a:p>
            <a:pPr>
              <a:defRPr sz="1100" b="1" u="sng"/>
            </a:pPr>
            <a:r>
              <a:t>Click</a:t>
            </a:r>
          </a:p>
          <a:p>
            <a:pPr>
              <a:buSzPct val="100000"/>
              <a:buChar char="•"/>
              <a:defRPr sz="1100" b="1"/>
            </a:pPr>
            <a:r>
              <a:t>Members </a:t>
            </a:r>
            <a:r>
              <a:rPr sz="900" b="0"/>
              <a:t>represent data within a dimension’s level.  For example, </a:t>
            </a:r>
            <a:r>
              <a:rPr sz="900" u="sng"/>
              <a:t>January is a member of the Month level in the Time dimension </a:t>
            </a:r>
          </a:p>
          <a:p>
            <a:pPr>
              <a:buSzPct val="100000"/>
              <a:buChar char="•"/>
              <a:defRPr sz="1100" b="1"/>
            </a:pPr>
            <a:r>
              <a:t>Dimensions </a:t>
            </a:r>
            <a:r>
              <a:rPr sz="900" b="0"/>
              <a:t>provides a hierarchical organization to its members.  For example </a:t>
            </a:r>
            <a:r>
              <a:rPr sz="900" u="sng"/>
              <a:t>Time can be measured in a hierarchy of Months, Weeks, Days, and so on</a:t>
            </a:r>
            <a:r>
              <a:rPr sz="900" b="0"/>
              <a:t>.  These are called levels and are ordered from least granular (Year) to most granular (Day).</a:t>
            </a:r>
          </a:p>
          <a:p>
            <a:pPr>
              <a:defRPr sz="1100" b="1" u="sng"/>
            </a:pPr>
            <a:r>
              <a:t>Click</a:t>
            </a:r>
          </a:p>
          <a:p>
            <a:pPr>
              <a:buSzPct val="100000"/>
              <a:buChar char="•"/>
              <a:defRPr sz="1100" b="1"/>
            </a:pPr>
            <a:r>
              <a:t>Cubes </a:t>
            </a:r>
            <a:r>
              <a:rPr sz="900" b="0"/>
              <a:t>are the containers for measures, dimensions, aggregations, and partitions.  Cubes are based on a single fact table.</a:t>
            </a:r>
          </a:p>
          <a:p>
            <a:pPr>
              <a:defRPr sz="900"/>
            </a:pPr>
            <a:r>
              <a:t>A cube can contain up to 63 dimensions (actually 64, here’s a hint for more advanced users, measures are frequently referenced as members of a dimension).</a:t>
            </a:r>
            <a:endParaRPr sz="1100"/>
          </a:p>
          <a:p>
            <a:pPr>
              <a:defRPr sz="900"/>
            </a:pPr>
            <a:r>
              <a:t>			</a:t>
            </a:r>
          </a:p>
        </p:txBody>
      </p:sp>
    </p:spTree>
    <p:extLst>
      <p:ext uri="{BB962C8B-B14F-4D97-AF65-F5344CB8AC3E}">
        <p14:creationId xmlns:p14="http://schemas.microsoft.com/office/powerpoint/2010/main" val="103398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0" name="Shape 2300"/>
          <p:cNvSpPr>
            <a:spLocks noGrp="1" noRot="1" noChangeAspect="1"/>
          </p:cNvSpPr>
          <p:nvPr>
            <p:ph type="sldImg"/>
          </p:nvPr>
        </p:nvSpPr>
        <p:spPr>
          <a:prstGeom prst="rect">
            <a:avLst/>
          </a:prstGeom>
        </p:spPr>
        <p:txBody>
          <a:bodyPr/>
          <a:lstStyle/>
          <a:p>
            <a:endParaRPr/>
          </a:p>
        </p:txBody>
      </p:sp>
      <p:sp>
        <p:nvSpPr>
          <p:cNvPr id="2301" name="Shape 2301"/>
          <p:cNvSpPr>
            <a:spLocks noGrp="1"/>
          </p:cNvSpPr>
          <p:nvPr>
            <p:ph type="body" sz="quarter" idx="1"/>
          </p:nvPr>
        </p:nvSpPr>
        <p:spPr>
          <a:prstGeom prst="rect">
            <a:avLst/>
          </a:prstGeom>
        </p:spPr>
        <p:txBody>
          <a:bodyPr/>
          <a:lstStyle/>
          <a:p>
            <a:pPr>
              <a:defRPr sz="1100" b="1" u="sng"/>
            </a:pPr>
            <a:r>
              <a:t>Points</a:t>
            </a:r>
          </a:p>
          <a:p>
            <a:pPr>
              <a:defRPr sz="900" b="1" u="sng"/>
            </a:pPr>
            <a:r>
              <a:t>Click</a:t>
            </a:r>
            <a:r>
              <a:rPr u="none"/>
              <a:t> – Measures – numeric details that are used in calculations (Sales revenue, number of units)</a:t>
            </a:r>
            <a:endParaRPr sz="1000"/>
          </a:p>
          <a:p>
            <a:pPr>
              <a:defRPr sz="900" b="1" u="sng"/>
            </a:pPr>
            <a:r>
              <a:t>Click</a:t>
            </a:r>
            <a:r>
              <a:rPr u="none"/>
              <a:t> – Members  - attributes of a measure that help describe a measure (Jan, Feb, Mar, red, blue, green) </a:t>
            </a:r>
            <a:endParaRPr sz="1000"/>
          </a:p>
          <a:p>
            <a:pPr>
              <a:defRPr sz="900" b="1" u="sng"/>
            </a:pPr>
            <a:r>
              <a:t>Click</a:t>
            </a:r>
            <a:r>
              <a:rPr u="none"/>
              <a:t> -  Levels -  a group of like members (Month, Colors)</a:t>
            </a:r>
            <a:endParaRPr sz="1000"/>
          </a:p>
          <a:p>
            <a:pPr>
              <a:defRPr sz="900" b="1" u="sng"/>
            </a:pPr>
            <a:r>
              <a:t>Click</a:t>
            </a:r>
            <a:r>
              <a:rPr u="none"/>
              <a:t> – Dimensions – a structure that organizes levels into a hierarchy (Time)</a:t>
            </a:r>
            <a:endParaRPr sz="1000"/>
          </a:p>
          <a:p>
            <a:pPr>
              <a:defRPr sz="900" b="1" u="sng"/>
            </a:pPr>
            <a:r>
              <a:t>Click</a:t>
            </a:r>
            <a:r>
              <a:rPr u="none"/>
              <a:t> – Cube - is a logical collection of Measures and Dimensions (levels and members)</a:t>
            </a:r>
            <a:endParaRPr sz="1000"/>
          </a:p>
          <a:p>
            <a:pPr>
              <a:defRPr sz="1100" b="1" u="sng"/>
            </a:pPr>
            <a:r>
              <a:t>Narrative</a:t>
            </a:r>
          </a:p>
          <a:p>
            <a:pPr>
              <a:defRPr sz="900"/>
            </a:pPr>
            <a:r>
              <a:t>In order to get off to a solid start, let’s take a couple of minutes to define some of the basic terminology. </a:t>
            </a:r>
            <a:endParaRPr sz="1100"/>
          </a:p>
          <a:p>
            <a:pPr>
              <a:defRPr sz="1100" b="1" u="sng"/>
            </a:pPr>
            <a:r>
              <a:t>Click</a:t>
            </a:r>
          </a:p>
          <a:p>
            <a:pPr>
              <a:buSzPct val="100000"/>
              <a:buChar char="•"/>
              <a:defRPr sz="1100" b="1"/>
            </a:pPr>
            <a:r>
              <a:t>Measures </a:t>
            </a:r>
            <a:r>
              <a:rPr sz="900" b="0"/>
              <a:t>are the numeric data of interest such as </a:t>
            </a:r>
            <a:r>
              <a:rPr sz="900" u="sng"/>
              <a:t>number of items and revenue per sale</a:t>
            </a:r>
            <a:r>
              <a:rPr sz="900" b="0"/>
              <a:t>.  Measures are typically used in arithmetic functions so that we can explore how they behave when grouped differently or to derive other measures.  Measures are taken from the fact table of a star or snowflake schema.</a:t>
            </a:r>
          </a:p>
          <a:p>
            <a:pPr>
              <a:defRPr sz="1100" b="1" u="sng"/>
            </a:pPr>
            <a:r>
              <a:t>Click</a:t>
            </a:r>
          </a:p>
          <a:p>
            <a:pPr>
              <a:buSzPct val="100000"/>
              <a:buChar char="•"/>
              <a:defRPr sz="1100" b="1"/>
            </a:pPr>
            <a:r>
              <a:t>Members </a:t>
            </a:r>
            <a:r>
              <a:rPr sz="900" b="0"/>
              <a:t>represent data within a dimension’s level.  For example, </a:t>
            </a:r>
            <a:r>
              <a:rPr sz="900" u="sng"/>
              <a:t>January is a member of the Month level in the Time dimension </a:t>
            </a:r>
          </a:p>
          <a:p>
            <a:pPr>
              <a:buSzPct val="100000"/>
              <a:buChar char="•"/>
              <a:defRPr sz="1100" b="1"/>
            </a:pPr>
            <a:r>
              <a:t>Dimensions </a:t>
            </a:r>
            <a:r>
              <a:rPr sz="900" b="0"/>
              <a:t>provides a hierarchical organization to its members.  For example </a:t>
            </a:r>
            <a:r>
              <a:rPr sz="900" u="sng"/>
              <a:t>Time can be measured in a hierarchy of Months, Weeks, Days, and so on</a:t>
            </a:r>
            <a:r>
              <a:rPr sz="900" b="0"/>
              <a:t>.  These are called levels and are ordered from least granular (Year) to most granular (Day).</a:t>
            </a:r>
          </a:p>
          <a:p>
            <a:pPr>
              <a:defRPr sz="1100" b="1" u="sng"/>
            </a:pPr>
            <a:r>
              <a:t>Click</a:t>
            </a:r>
          </a:p>
          <a:p>
            <a:pPr>
              <a:buSzPct val="100000"/>
              <a:buChar char="•"/>
              <a:defRPr sz="1100" b="1"/>
            </a:pPr>
            <a:r>
              <a:t>Cubes </a:t>
            </a:r>
            <a:r>
              <a:rPr sz="900" b="0"/>
              <a:t>are the containers for measures, dimensions, aggregations, and partitions.  Cubes are based on a single fact table.</a:t>
            </a:r>
          </a:p>
          <a:p>
            <a:pPr>
              <a:defRPr sz="900"/>
            </a:pPr>
            <a:r>
              <a:t>A cube can contain up to 63 dimensions (actually 64, here’s a hint for more advanced users, measures are frequently referenced as members of a dimension).</a:t>
            </a:r>
            <a:endParaRPr sz="1100"/>
          </a:p>
          <a:p>
            <a:pPr>
              <a:defRPr sz="900"/>
            </a:pPr>
            <a:r>
              <a:t>			</a:t>
            </a:r>
          </a:p>
        </p:txBody>
      </p:sp>
    </p:spTree>
    <p:extLst>
      <p:ext uri="{BB962C8B-B14F-4D97-AF65-F5344CB8AC3E}">
        <p14:creationId xmlns:p14="http://schemas.microsoft.com/office/powerpoint/2010/main" val="242822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3" name="Shape 2883"/>
          <p:cNvSpPr>
            <a:spLocks noGrp="1" noRot="1" noChangeAspect="1"/>
          </p:cNvSpPr>
          <p:nvPr>
            <p:ph type="sldImg"/>
          </p:nvPr>
        </p:nvSpPr>
        <p:spPr>
          <a:prstGeom prst="rect">
            <a:avLst/>
          </a:prstGeom>
        </p:spPr>
        <p:txBody>
          <a:bodyPr/>
          <a:lstStyle/>
          <a:p>
            <a:endParaRPr/>
          </a:p>
        </p:txBody>
      </p:sp>
      <p:sp>
        <p:nvSpPr>
          <p:cNvPr id="2884" name="Shape 2884"/>
          <p:cNvSpPr>
            <a:spLocks noGrp="1"/>
          </p:cNvSpPr>
          <p:nvPr>
            <p:ph type="body" sz="quarter" idx="1"/>
          </p:nvPr>
        </p:nvSpPr>
        <p:spPr>
          <a:prstGeom prst="rect">
            <a:avLst/>
          </a:prstGeom>
        </p:spPr>
        <p:txBody>
          <a:bodyPr/>
          <a:lstStyle/>
          <a:p>
            <a:pPr>
              <a:defRPr sz="1100" b="1" u="sng"/>
            </a:pPr>
            <a:r>
              <a:t>Points</a:t>
            </a:r>
          </a:p>
          <a:p>
            <a:pPr>
              <a:defRPr sz="900" b="1" u="sng"/>
            </a:pPr>
            <a:r>
              <a:t>Click</a:t>
            </a:r>
            <a:r>
              <a:rPr u="none"/>
              <a:t> – Measures – numeric details that are used in calculations (Sales revenue, number of units)</a:t>
            </a:r>
            <a:endParaRPr sz="1000"/>
          </a:p>
          <a:p>
            <a:pPr>
              <a:defRPr sz="900" b="1" u="sng"/>
            </a:pPr>
            <a:r>
              <a:t>Click</a:t>
            </a:r>
            <a:r>
              <a:rPr u="none"/>
              <a:t> – Members  - attributes of a measure that help describe a measure (Jan, Feb, Mar, red, blue, green) </a:t>
            </a:r>
            <a:endParaRPr sz="1000"/>
          </a:p>
          <a:p>
            <a:pPr>
              <a:defRPr sz="900" b="1" u="sng"/>
            </a:pPr>
            <a:r>
              <a:t>Click</a:t>
            </a:r>
            <a:r>
              <a:rPr u="none"/>
              <a:t> -  Levels -  a group of like members (Month, Colors)</a:t>
            </a:r>
            <a:endParaRPr sz="1000"/>
          </a:p>
          <a:p>
            <a:pPr>
              <a:defRPr sz="900" b="1" u="sng"/>
            </a:pPr>
            <a:r>
              <a:t>Click</a:t>
            </a:r>
            <a:r>
              <a:rPr u="none"/>
              <a:t> – Dimensions – a structure that organizes levels into a hierarchy (Time)</a:t>
            </a:r>
            <a:endParaRPr sz="1000"/>
          </a:p>
          <a:p>
            <a:pPr>
              <a:defRPr sz="900" b="1" u="sng"/>
            </a:pPr>
            <a:r>
              <a:t>Click</a:t>
            </a:r>
            <a:r>
              <a:rPr u="none"/>
              <a:t> – Cube - is a logical collection of Measures and Dimensions (levels and members)</a:t>
            </a:r>
            <a:endParaRPr sz="1000"/>
          </a:p>
          <a:p>
            <a:pPr>
              <a:defRPr sz="1100" b="1" u="sng"/>
            </a:pPr>
            <a:r>
              <a:t>Narrative</a:t>
            </a:r>
          </a:p>
          <a:p>
            <a:pPr>
              <a:defRPr sz="900"/>
            </a:pPr>
            <a:r>
              <a:t>In order to get off to a solid start, let’s take a couple of minutes to define some of the basic terminology. </a:t>
            </a:r>
            <a:endParaRPr sz="1100"/>
          </a:p>
          <a:p>
            <a:pPr>
              <a:defRPr sz="1100" b="1" u="sng"/>
            </a:pPr>
            <a:r>
              <a:t>Click</a:t>
            </a:r>
          </a:p>
          <a:p>
            <a:pPr>
              <a:buSzPct val="100000"/>
              <a:buChar char="•"/>
              <a:defRPr sz="1100" b="1"/>
            </a:pPr>
            <a:r>
              <a:t>Measures </a:t>
            </a:r>
            <a:r>
              <a:rPr sz="900" b="0"/>
              <a:t>are the numeric data of interest such as </a:t>
            </a:r>
            <a:r>
              <a:rPr sz="900" u="sng"/>
              <a:t>number of items and revenue per sale</a:t>
            </a:r>
            <a:r>
              <a:rPr sz="900" b="0"/>
              <a:t>.  Measures are typically used in arithmetic functions so that we can explore how they behave when grouped differently or to derive other measures.  Measures are taken from the fact table of a star or snowflake schema.</a:t>
            </a:r>
          </a:p>
          <a:p>
            <a:pPr>
              <a:defRPr sz="1100" b="1" u="sng"/>
            </a:pPr>
            <a:r>
              <a:t>Click</a:t>
            </a:r>
          </a:p>
          <a:p>
            <a:pPr>
              <a:buSzPct val="100000"/>
              <a:buChar char="•"/>
              <a:defRPr sz="1100" b="1"/>
            </a:pPr>
            <a:r>
              <a:t>Members </a:t>
            </a:r>
            <a:r>
              <a:rPr sz="900" b="0"/>
              <a:t>represent data within a dimension’s level.  For example, </a:t>
            </a:r>
            <a:r>
              <a:rPr sz="900" u="sng"/>
              <a:t>January is a member of the Month level in the Time dimension </a:t>
            </a:r>
          </a:p>
          <a:p>
            <a:pPr>
              <a:buSzPct val="100000"/>
              <a:buChar char="•"/>
              <a:defRPr sz="1100" b="1"/>
            </a:pPr>
            <a:r>
              <a:t>Dimensions </a:t>
            </a:r>
            <a:r>
              <a:rPr sz="900" b="0"/>
              <a:t>provides a hierarchical organization to its members.  For example </a:t>
            </a:r>
            <a:r>
              <a:rPr sz="900" u="sng"/>
              <a:t>Time can be measured in a hierarchy of Months, Weeks, Days, and so on</a:t>
            </a:r>
            <a:r>
              <a:rPr sz="900" b="0"/>
              <a:t>.  These are called levels and are ordered from least granular (Year) to most granular (Day).</a:t>
            </a:r>
          </a:p>
          <a:p>
            <a:pPr>
              <a:defRPr sz="1100" b="1" u="sng"/>
            </a:pPr>
            <a:r>
              <a:t>Click</a:t>
            </a:r>
          </a:p>
          <a:p>
            <a:pPr>
              <a:buSzPct val="100000"/>
              <a:buChar char="•"/>
              <a:defRPr sz="1100" b="1"/>
            </a:pPr>
            <a:r>
              <a:t>Cubes </a:t>
            </a:r>
            <a:r>
              <a:rPr sz="900" b="0"/>
              <a:t>are the containers for measures, dimensions, aggregations, and partitions.  Cubes are based on a single fact table.</a:t>
            </a:r>
          </a:p>
          <a:p>
            <a:pPr>
              <a:defRPr sz="900"/>
            </a:pPr>
            <a:r>
              <a:t>A cube can contain up to 63 dimensions (actually 64, here’s a hint for more advanced users, measures are frequently referenced as members of a dimension).</a:t>
            </a:r>
            <a:endParaRPr sz="1100"/>
          </a:p>
          <a:p>
            <a:pPr>
              <a:defRPr sz="900"/>
            </a:pPr>
            <a:r>
              <a:t>			</a:t>
            </a:r>
          </a:p>
        </p:txBody>
      </p:sp>
    </p:spTree>
    <p:extLst>
      <p:ext uri="{BB962C8B-B14F-4D97-AF65-F5344CB8AC3E}">
        <p14:creationId xmlns:p14="http://schemas.microsoft.com/office/powerpoint/2010/main" val="290824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5EFDD60-5122-443B-828C-EA4E04F6C710}"/>
              </a:ext>
            </a:extLst>
          </p:cNvPr>
          <p:cNvSpPr>
            <a:spLocks noGrp="1"/>
          </p:cNvSpPr>
          <p:nvPr>
            <p:ph type="body" sz="quarter" idx="10" hasCustomPrompt="1"/>
          </p:nvPr>
        </p:nvSpPr>
        <p:spPr>
          <a:xfrm>
            <a:off x="6359712" y="3129756"/>
            <a:ext cx="5576887" cy="598488"/>
          </a:xfrm>
          <a:prstGeom prst="rect">
            <a:avLst/>
          </a:prstGeom>
        </p:spPr>
        <p:txBody>
          <a:bodyPr/>
          <a:lstStyle>
            <a:lvl1pPr marL="0" indent="0" algn="ctr">
              <a:buNone/>
              <a:defRPr sz="3200" b="1">
                <a:solidFill>
                  <a:schemeClr val="bg1"/>
                </a:solidFill>
              </a:defRPr>
            </a:lvl1pPr>
          </a:lstStyle>
          <a:p>
            <a:pPr algn="ctr"/>
            <a:r>
              <a:rPr lang="en-US" sz="3200" b="1" dirty="0">
                <a:solidFill>
                  <a:schemeClr val="bg1"/>
                </a:solidFill>
              </a:rPr>
              <a:t>Quality Assurance</a:t>
            </a:r>
            <a:endParaRPr lang="en-IN" sz="3200" b="1" dirty="0">
              <a:solidFill>
                <a:schemeClr val="bg1"/>
              </a:solidFill>
              <a:latin typeface="Lato" panose="020F0502020204030203" pitchFamily="34" charset="0"/>
            </a:endParaRPr>
          </a:p>
        </p:txBody>
      </p:sp>
    </p:spTree>
    <p:extLst>
      <p:ext uri="{BB962C8B-B14F-4D97-AF65-F5344CB8AC3E}">
        <p14:creationId xmlns:p14="http://schemas.microsoft.com/office/powerpoint/2010/main" val="235612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404088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253" y="365126"/>
            <a:ext cx="11303367" cy="81690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38253" y="1311730"/>
            <a:ext cx="11303367" cy="486523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29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904"/>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2B309E6-96BD-144E-85BE-242D1F09B51E}" type="datetime3">
              <a:rPr lang="en-US" smtClean="0"/>
              <a:t>8 February 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CONFIDENTIAL</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F10DE7D-3AFC-7C45-A869-DB3108F6F0B1}" type="slidenum">
              <a:rPr lang="en-US" smtClean="0"/>
              <a:t>‹#›</a:t>
            </a:fld>
            <a:endParaRPr lang="en-US"/>
          </a:p>
        </p:txBody>
      </p:sp>
    </p:spTree>
    <p:extLst>
      <p:ext uri="{BB962C8B-B14F-4D97-AF65-F5344CB8AC3E}">
        <p14:creationId xmlns:p14="http://schemas.microsoft.com/office/powerpoint/2010/main" val="330981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90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75DB9003-BF9C-7A41-B7B0-10A47B92FCDF}" type="datetime3">
              <a:rPr lang="en-US" smtClean="0"/>
              <a:t>8 February 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CONFIDENTIAL</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F10DE7D-3AFC-7C45-A869-DB3108F6F0B1}" type="slidenum">
              <a:rPr lang="en-US" smtClean="0"/>
              <a:t>‹#›</a:t>
            </a:fld>
            <a:endParaRPr lang="en-US"/>
          </a:p>
        </p:txBody>
      </p:sp>
    </p:spTree>
    <p:extLst>
      <p:ext uri="{BB962C8B-B14F-4D97-AF65-F5344CB8AC3E}">
        <p14:creationId xmlns:p14="http://schemas.microsoft.com/office/powerpoint/2010/main" val="342728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Clip Art and Text">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609600" y="277813"/>
            <a:ext cx="10972800" cy="1139826"/>
          </a:xfrm>
          <a:prstGeom prst="rect">
            <a:avLst/>
          </a:prstGeom>
        </p:spPr>
        <p:txBody>
          <a:bodyPr/>
          <a:lstStyle>
            <a:lvl1pPr algn="ctr"/>
          </a:lstStyle>
          <a:p>
            <a:r>
              <a:t>Title Text</a:t>
            </a:r>
          </a:p>
        </p:txBody>
      </p:sp>
      <p:sp>
        <p:nvSpPr>
          <p:cNvPr id="109" name="Body Level One…"/>
          <p:cNvSpPr txBox="1">
            <a:spLocks noGrp="1"/>
          </p:cNvSpPr>
          <p:nvPr>
            <p:ph type="body" sz="half" idx="1"/>
          </p:nvPr>
        </p:nvSpPr>
        <p:spPr>
          <a:xfrm>
            <a:off x="6197600" y="1600201"/>
            <a:ext cx="5384800" cy="453072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xfrm>
            <a:off x="11237568" y="6348085"/>
            <a:ext cx="344832" cy="248306"/>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597010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Diagram or Organization Chart">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609600" y="277813"/>
            <a:ext cx="10972800" cy="1139826"/>
          </a:xfrm>
          <a:prstGeom prst="rect">
            <a:avLst/>
          </a:prstGeom>
        </p:spPr>
        <p:txBody>
          <a:bodyPr/>
          <a:lstStyle>
            <a:lvl1pPr algn="ctr"/>
          </a:lstStyle>
          <a:p>
            <a:r>
              <a:t>Title Text</a:t>
            </a:r>
          </a:p>
        </p:txBody>
      </p:sp>
      <p:sp>
        <p:nvSpPr>
          <p:cNvPr id="118" name="Slide Number"/>
          <p:cNvSpPr txBox="1">
            <a:spLocks noGrp="1"/>
          </p:cNvSpPr>
          <p:nvPr>
            <p:ph type="sldNum" sz="quarter" idx="2"/>
          </p:nvPr>
        </p:nvSpPr>
        <p:spPr>
          <a:xfrm>
            <a:off x="11237568" y="6348085"/>
            <a:ext cx="344832" cy="248306"/>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152470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958FF599-1DE5-45F6-A3B4-43B0697D5572}"/>
              </a:ext>
            </a:extLst>
          </p:cNvPr>
          <p:cNvSpPr>
            <a:spLocks noGrp="1"/>
          </p:cNvSpPr>
          <p:nvPr>
            <p:ph type="body" sz="quarter" idx="10" hasCustomPrompt="1"/>
          </p:nvPr>
        </p:nvSpPr>
        <p:spPr>
          <a:xfrm>
            <a:off x="289022" y="3214704"/>
            <a:ext cx="5318676" cy="428592"/>
          </a:xfrm>
          <a:prstGeom prst="rect">
            <a:avLst/>
          </a:prstGeom>
        </p:spPr>
        <p:txBody>
          <a:bodyPr/>
          <a:lstStyle>
            <a:lvl1pPr marL="0" indent="0">
              <a:buNone/>
              <a:defRPr sz="2400" b="1">
                <a:solidFill>
                  <a:schemeClr val="bg1"/>
                </a:solidFill>
                <a:latin typeface="+mn-lt"/>
              </a:defRPr>
            </a:lvl1pPr>
          </a:lstStyle>
          <a:p>
            <a:pPr lvl="0"/>
            <a:r>
              <a:rPr lang="en-US" dirty="0"/>
              <a:t>Page Heading</a:t>
            </a:r>
          </a:p>
        </p:txBody>
      </p:sp>
    </p:spTree>
    <p:extLst>
      <p:ext uri="{BB962C8B-B14F-4D97-AF65-F5344CB8AC3E}">
        <p14:creationId xmlns:p14="http://schemas.microsoft.com/office/powerpoint/2010/main" val="411294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23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svg"/><Relationship Id="rId3" Type="http://schemas.openxmlformats.org/officeDocument/2006/relationships/slideLayout" Target="../slideLayouts/slideLayout4.xml"/><Relationship Id="rId7" Type="http://schemas.openxmlformats.org/officeDocument/2006/relationships/theme" Target="../theme/theme2.xml"/><Relationship Id="rId12"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4.svg"/><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E1ABA8-BF8C-466D-8B97-AC3A57C986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959" y="2632874"/>
            <a:ext cx="4958276" cy="1178792"/>
          </a:xfrm>
          <a:prstGeom prst="rect">
            <a:avLst/>
          </a:prstGeom>
        </p:spPr>
      </p:pic>
      <p:sp>
        <p:nvSpPr>
          <p:cNvPr id="2" name="Rectangle 1">
            <a:extLst>
              <a:ext uri="{FF2B5EF4-FFF2-40B4-BE49-F238E27FC236}">
                <a16:creationId xmlns:a16="http://schemas.microsoft.com/office/drawing/2014/main" xmlns="" id="{8CEE1B32-963D-43CA-B07D-6C8E1CDF9073}"/>
              </a:ext>
            </a:extLst>
          </p:cNvPr>
          <p:cNvSpPr/>
          <p:nvPr userDrawn="1"/>
        </p:nvSpPr>
        <p:spPr>
          <a:xfrm>
            <a:off x="6096000" y="0"/>
            <a:ext cx="6096000" cy="6858000"/>
          </a:xfrm>
          <a:prstGeom prst="rect">
            <a:avLst/>
          </a:prstGeom>
          <a:solidFill>
            <a:srgbClr val="1747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55191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9">
            <a:extLst>
              <a:ext uri="{96DAC541-7B7A-43D3-8B79-37D633B846F1}">
                <asvg:svgBlip xmlns:asvg="http://schemas.microsoft.com/office/drawing/2016/SVG/main" xmlns="" r:embed="rId11"/>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1241872956"/>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7" r:id="rId3"/>
    <p:sldLayoutId id="2147483658" r:id="rId4"/>
    <p:sldLayoutId id="2147483659" r:id="rId5"/>
    <p:sldLayoutId id="2147483660"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E025FD-3DEB-48DF-B4E1-284C3BBFA300}"/>
              </a:ext>
            </a:extLst>
          </p:cNvPr>
          <p:cNvSpPr/>
          <p:nvPr userDrawn="1"/>
        </p:nvSpPr>
        <p:spPr>
          <a:xfrm>
            <a:off x="0" y="2739043"/>
            <a:ext cx="12213266" cy="1379913"/>
          </a:xfrm>
          <a:prstGeom prst="rect">
            <a:avLst/>
          </a:prstGeom>
          <a:gradFill flip="none" rotWithShape="1">
            <a:gsLst>
              <a:gs pos="70000">
                <a:schemeClr val="bg1">
                  <a:lumMod val="94000"/>
                  <a:lumOff val="6000"/>
                  <a:alpha val="83000"/>
                </a:schemeClr>
              </a:gs>
              <a:gs pos="45000">
                <a:srgbClr val="1747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5" name="Picture 4">
            <a:extLst>
              <a:ext uri="{FF2B5EF4-FFF2-40B4-BE49-F238E27FC236}">
                <a16:creationId xmlns:a16="http://schemas.microsoft.com/office/drawing/2014/main" xmlns="" id="{12BCE0B0-20F1-43E4-BF28-2C964FF933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Tree>
    <p:extLst>
      <p:ext uri="{BB962C8B-B14F-4D97-AF65-F5344CB8AC3E}">
        <p14:creationId xmlns:p14="http://schemas.microsoft.com/office/powerpoint/2010/main" val="4034228798"/>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AC759B-94EF-44E8-A166-5AC79DF79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
        <p:nvSpPr>
          <p:cNvPr id="3" name="Text Placeholder 12">
            <a:extLst>
              <a:ext uri="{FF2B5EF4-FFF2-40B4-BE49-F238E27FC236}">
                <a16:creationId xmlns:a16="http://schemas.microsoft.com/office/drawing/2014/main" xmlns="" id="{3C09DD36-3720-459A-8F50-7C354EAADF60}"/>
              </a:ext>
            </a:extLst>
          </p:cNvPr>
          <p:cNvSpPr txBox="1">
            <a:spLocks/>
          </p:cNvSpPr>
          <p:nvPr userDrawn="1"/>
        </p:nvSpPr>
        <p:spPr>
          <a:xfrm>
            <a:off x="259503" y="2749192"/>
            <a:ext cx="11672993" cy="4285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rgbClr val="17479E"/>
                </a:solidFill>
              </a:rPr>
              <a:t>Page Heading</a:t>
            </a:r>
            <a:endParaRPr lang="en-US" dirty="0">
              <a:solidFill>
                <a:srgbClr val="17479E"/>
              </a:solidFill>
            </a:endParaRPr>
          </a:p>
        </p:txBody>
      </p:sp>
    </p:spTree>
    <p:extLst>
      <p:ext uri="{BB962C8B-B14F-4D97-AF65-F5344CB8AC3E}">
        <p14:creationId xmlns:p14="http://schemas.microsoft.com/office/powerpoint/2010/main" val="3279124258"/>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BF0D95-FEC1-4774-843C-EF8C78E4B193}"/>
              </a:ext>
            </a:extLst>
          </p:cNvPr>
          <p:cNvSpPr>
            <a:spLocks noGrp="1"/>
          </p:cNvSpPr>
          <p:nvPr>
            <p:ph type="body" sz="quarter" idx="10"/>
          </p:nvPr>
        </p:nvSpPr>
        <p:spPr>
          <a:xfrm>
            <a:off x="6359712" y="3129756"/>
            <a:ext cx="5576887" cy="598488"/>
          </a:xfrm>
        </p:spPr>
        <p:txBody>
          <a:bodyPr/>
          <a:lstStyle/>
          <a:p>
            <a:r>
              <a:rPr lang="en-US" sz="3200" b="1" dirty="0" smtClean="0">
                <a:solidFill>
                  <a:schemeClr val="bg1"/>
                </a:solidFill>
              </a:rPr>
              <a:t>Data Analytical Platforms</a:t>
            </a:r>
            <a:endParaRPr lang="en-IN" sz="3200" b="1" dirty="0">
              <a:solidFill>
                <a:schemeClr val="bg1"/>
              </a:solidFill>
              <a:latin typeface="Lato" panose="020F0502020204030203" pitchFamily="34" charset="0"/>
            </a:endParaRPr>
          </a:p>
        </p:txBody>
      </p:sp>
      <p:pic>
        <p:nvPicPr>
          <p:cNvPr id="6" name="Graphic 5">
            <a:extLst>
              <a:ext uri="{FF2B5EF4-FFF2-40B4-BE49-F238E27FC236}">
                <a16:creationId xmlns:a16="http://schemas.microsoft.com/office/drawing/2014/main" xmlns="" id="{F956786A-5151-4F33-BA2F-6ABC46A8D70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063530" y="4126107"/>
            <a:ext cx="4301437" cy="2731893"/>
          </a:xfrm>
          <a:prstGeom prst="rect">
            <a:avLst/>
          </a:prstGeom>
        </p:spPr>
      </p:pic>
    </p:spTree>
    <p:extLst>
      <p:ext uri="{BB962C8B-B14F-4D97-AF65-F5344CB8AC3E}">
        <p14:creationId xmlns:p14="http://schemas.microsoft.com/office/powerpoint/2010/main" val="744538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Rectangle 3"/>
          <p:cNvSpPr txBox="1">
            <a:spLocks noGrp="1"/>
          </p:cNvSpPr>
          <p:nvPr>
            <p:ph idx="1"/>
          </p:nvPr>
        </p:nvSpPr>
        <p:spPr>
          <a:xfrm>
            <a:off x="542926" y="1135254"/>
            <a:ext cx="5081587" cy="4530725"/>
          </a:xfrm>
          <a:prstGeom prst="rect">
            <a:avLst/>
          </a:prstGeom>
        </p:spPr>
        <p:txBody>
          <a:bodyPr/>
          <a:lstStyle/>
          <a:p>
            <a:pPr>
              <a:spcBef>
                <a:spcPts val="500"/>
              </a:spcBef>
              <a:defRPr sz="2100"/>
            </a:pPr>
            <a:r>
              <a:rPr dirty="0"/>
              <a:t>More DML operations (Update, Delete, Inserts)</a:t>
            </a:r>
          </a:p>
          <a:p>
            <a:pPr>
              <a:spcBef>
                <a:spcPts val="500"/>
              </a:spcBef>
              <a:defRPr sz="2100"/>
            </a:pPr>
            <a:r>
              <a:rPr dirty="0"/>
              <a:t>Point </a:t>
            </a:r>
            <a:r>
              <a:rPr dirty="0" smtClean="0"/>
              <a:t>Queries</a:t>
            </a:r>
            <a:r>
              <a:rPr lang="en-IN" dirty="0" smtClean="0"/>
              <a:t> (usually we go to database based on the PK or FK to get data)</a:t>
            </a:r>
            <a:endParaRPr dirty="0"/>
          </a:p>
          <a:p>
            <a:pPr>
              <a:spcBef>
                <a:spcPts val="500"/>
              </a:spcBef>
              <a:defRPr sz="2100"/>
            </a:pPr>
            <a:r>
              <a:rPr dirty="0"/>
              <a:t>Very specific while issuing queries </a:t>
            </a:r>
          </a:p>
          <a:p>
            <a:pPr>
              <a:spcBef>
                <a:spcPts val="500"/>
              </a:spcBef>
              <a:defRPr sz="2100"/>
            </a:pPr>
            <a:r>
              <a:rPr lang="en-IN" dirty="0" smtClean="0"/>
              <a:t>We typically store 2 years to 3 years in operational systems</a:t>
            </a:r>
            <a:endParaRPr dirty="0"/>
          </a:p>
          <a:p>
            <a:pPr>
              <a:spcBef>
                <a:spcPts val="500"/>
              </a:spcBef>
              <a:defRPr sz="2100"/>
            </a:pPr>
            <a:r>
              <a:rPr dirty="0"/>
              <a:t>Used for day today activities (must to run the business</a:t>
            </a:r>
            <a:r>
              <a:rPr dirty="0" smtClean="0"/>
              <a:t>)</a:t>
            </a:r>
            <a:r>
              <a:rPr lang="en-IN" dirty="0" smtClean="0"/>
              <a:t>. We don't (except for audit) store changes in the operational systems.</a:t>
            </a:r>
            <a:endParaRPr dirty="0"/>
          </a:p>
          <a:p>
            <a:pPr>
              <a:spcBef>
                <a:spcPts val="500"/>
              </a:spcBef>
              <a:defRPr sz="2100"/>
            </a:pPr>
            <a:r>
              <a:rPr lang="en-IN" dirty="0" smtClean="0"/>
              <a:t>Focus to implement the operations part of the business.</a:t>
            </a:r>
          </a:p>
          <a:p>
            <a:pPr>
              <a:spcBef>
                <a:spcPts val="500"/>
              </a:spcBef>
              <a:defRPr sz="2100"/>
            </a:pPr>
            <a:r>
              <a:rPr lang="en-US" dirty="0"/>
              <a:t>Follow the 3</a:t>
            </a:r>
            <a:r>
              <a:rPr lang="en-US" baseline="30000" dirty="0"/>
              <a:t>rd</a:t>
            </a:r>
            <a:r>
              <a:rPr lang="en-US" dirty="0"/>
              <a:t> normal form data modeling to create the model.</a:t>
            </a:r>
          </a:p>
          <a:p>
            <a:pPr>
              <a:spcBef>
                <a:spcPts val="500"/>
              </a:spcBef>
              <a:defRPr sz="2100"/>
            </a:pPr>
            <a:endParaRPr dirty="0"/>
          </a:p>
        </p:txBody>
      </p:sp>
      <p:sp>
        <p:nvSpPr>
          <p:cNvPr id="438" name="Rectangle 4"/>
          <p:cNvSpPr txBox="1"/>
          <p:nvPr/>
        </p:nvSpPr>
        <p:spPr>
          <a:xfrm>
            <a:off x="6522718" y="982854"/>
            <a:ext cx="4792981" cy="50013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342900" indent="-342900">
              <a:spcBef>
                <a:spcPts val="500"/>
              </a:spcBef>
              <a:buClr>
                <a:schemeClr val="accent1"/>
              </a:buClr>
              <a:buSzPct val="65000"/>
              <a:buChar char="■"/>
              <a:defRPr sz="2100"/>
            </a:pPr>
            <a:r>
              <a:rPr lang="en-IN" sz="2100" dirty="0" smtClean="0"/>
              <a:t>Typically we don’t change the data in DW (less or no updates and deletes)</a:t>
            </a:r>
          </a:p>
          <a:p>
            <a:pPr marL="342900" indent="-342900">
              <a:spcBef>
                <a:spcPts val="500"/>
              </a:spcBef>
              <a:buClr>
                <a:schemeClr val="accent1"/>
              </a:buClr>
              <a:buSzPct val="65000"/>
              <a:buChar char="■"/>
              <a:defRPr sz="2100"/>
            </a:pPr>
            <a:r>
              <a:rPr sz="2100" dirty="0" smtClean="0"/>
              <a:t>Queries </a:t>
            </a:r>
            <a:r>
              <a:rPr sz="2100" dirty="0"/>
              <a:t>based on time period, set of products, set of customers </a:t>
            </a:r>
            <a:r>
              <a:rPr sz="2100" dirty="0" err="1" smtClean="0"/>
              <a:t>etc</a:t>
            </a:r>
            <a:r>
              <a:rPr lang="en-IN" sz="2100" dirty="0" smtClean="0"/>
              <a:t> (Range Queries)</a:t>
            </a:r>
            <a:endParaRPr sz="2100" dirty="0"/>
          </a:p>
          <a:p>
            <a:pPr marL="342900" indent="-342900">
              <a:spcBef>
                <a:spcPts val="500"/>
              </a:spcBef>
              <a:buClr>
                <a:schemeClr val="accent1"/>
              </a:buClr>
              <a:buSzPct val="65000"/>
              <a:buChar char="■"/>
              <a:defRPr sz="2100"/>
            </a:pPr>
            <a:r>
              <a:rPr lang="en-IN" sz="2100" dirty="0" smtClean="0"/>
              <a:t>We typically store 3+ years of data (for analysis)</a:t>
            </a:r>
          </a:p>
          <a:p>
            <a:pPr marL="342900" indent="-342900">
              <a:spcBef>
                <a:spcPts val="500"/>
              </a:spcBef>
              <a:buClr>
                <a:schemeClr val="accent1"/>
              </a:buClr>
              <a:buSzPct val="65000"/>
              <a:buChar char="■"/>
              <a:defRPr sz="2100"/>
            </a:pPr>
            <a:r>
              <a:rPr lang="en-IN" sz="2100" dirty="0" smtClean="0"/>
              <a:t>We track the changes in the DW as part of historical management</a:t>
            </a:r>
            <a:r>
              <a:rPr sz="2100" dirty="0" smtClean="0"/>
              <a:t>.</a:t>
            </a:r>
            <a:endParaRPr sz="2100" dirty="0"/>
          </a:p>
          <a:p>
            <a:pPr marL="342900" indent="-342900">
              <a:spcBef>
                <a:spcPts val="500"/>
              </a:spcBef>
              <a:buClr>
                <a:schemeClr val="accent1"/>
              </a:buClr>
              <a:buSzPct val="65000"/>
              <a:buChar char="■"/>
              <a:defRPr sz="2100"/>
            </a:pPr>
            <a:r>
              <a:rPr sz="2100" dirty="0"/>
              <a:t>Used mainly for analytics (trend analysis, customer behavior </a:t>
            </a:r>
            <a:r>
              <a:rPr sz="2100" dirty="0" err="1"/>
              <a:t>etc</a:t>
            </a:r>
            <a:r>
              <a:rPr sz="2100" dirty="0"/>
              <a:t>)</a:t>
            </a:r>
            <a:endParaRPr lang="en-IN" sz="2100" dirty="0"/>
          </a:p>
          <a:p>
            <a:pPr marL="342900" indent="-342900">
              <a:spcBef>
                <a:spcPts val="500"/>
              </a:spcBef>
              <a:buClr>
                <a:schemeClr val="accent1"/>
              </a:buClr>
              <a:buSzPct val="65000"/>
              <a:buChar char="■"/>
              <a:defRPr sz="2100"/>
            </a:pPr>
            <a:r>
              <a:rPr lang="en-IN" sz="2100" dirty="0" smtClean="0"/>
              <a:t>De-normalization </a:t>
            </a:r>
            <a:r>
              <a:rPr lang="en-IN" sz="2100" dirty="0"/>
              <a:t>/ Dimensional </a:t>
            </a:r>
            <a:r>
              <a:rPr lang="en-IN" sz="2100" dirty="0" smtClean="0"/>
              <a:t>Model is the way design the DW storage</a:t>
            </a:r>
          </a:p>
          <a:p>
            <a:pPr marL="342900" indent="-342900">
              <a:spcBef>
                <a:spcPts val="500"/>
              </a:spcBef>
              <a:buClr>
                <a:schemeClr val="accent1"/>
              </a:buClr>
              <a:buSzPct val="65000"/>
              <a:buFontTx/>
              <a:buChar char="■"/>
              <a:defRPr sz="2100"/>
            </a:pPr>
            <a:endParaRPr lang="en-US" sz="2100" dirty="0"/>
          </a:p>
        </p:txBody>
      </p:sp>
      <p:sp>
        <p:nvSpPr>
          <p:cNvPr id="5" name="Title 1"/>
          <p:cNvSpPr txBox="1">
            <a:spLocks/>
          </p:cNvSpPr>
          <p:nvPr/>
        </p:nvSpPr>
        <p:spPr>
          <a:xfrm>
            <a:off x="0" y="0"/>
            <a:ext cx="12192000" cy="816904"/>
          </a:xfrm>
          <a:prstGeom prst="rect">
            <a:avLst/>
          </a:prstGeom>
        </p:spPr>
        <p:txBody>
          <a:bodyPr/>
          <a:lstStyle>
            <a:lvl1pPr>
              <a:lnSpc>
                <a:spcPct val="90000"/>
              </a:lnSpc>
              <a:spcBef>
                <a:spcPct val="0"/>
              </a:spcBef>
              <a:buNone/>
              <a:defRPr sz="4400">
                <a:solidFill>
                  <a:schemeClr val="tx1"/>
                </a:solidFill>
                <a:latin typeface="+mj-lt"/>
                <a:ea typeface="+mj-ea"/>
                <a:cs typeface="+mj-cs"/>
              </a:defRPr>
            </a:lvl1pPr>
          </a:lstStyle>
          <a:p>
            <a:r>
              <a:rPr lang="en-US" dirty="0"/>
              <a:t>OLTP (Operational) </a:t>
            </a:r>
            <a:r>
              <a:rPr lang="en-US" dirty="0" err="1"/>
              <a:t>Vs</a:t>
            </a:r>
            <a:r>
              <a:rPr lang="en-US" dirty="0"/>
              <a:t> OLAP (Analysis)</a:t>
            </a:r>
            <a:endParaRPr lang="en-IN" dirty="0"/>
          </a:p>
        </p:txBody>
      </p:sp>
    </p:spTree>
    <p:extLst>
      <p:ext uri="{BB962C8B-B14F-4D97-AF65-F5344CB8AC3E}">
        <p14:creationId xmlns:p14="http://schemas.microsoft.com/office/powerpoint/2010/main" val="2241892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7">
                                            <p:txEl>
                                              <p:pRg st="0" end="0"/>
                                            </p:txEl>
                                          </p:spTgt>
                                        </p:tgtEl>
                                        <p:attrNameLst>
                                          <p:attrName>style.visibility</p:attrName>
                                        </p:attrNameLst>
                                      </p:cBhvr>
                                      <p:to>
                                        <p:strVal val="visible"/>
                                      </p:to>
                                    </p:set>
                                    <p:anim calcmode="lin" valueType="num">
                                      <p:cBhvr additive="base">
                                        <p:cTn id="7" dur="500" fill="hold"/>
                                        <p:tgtEl>
                                          <p:spTgt spid="4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8">
                                            <p:txEl>
                                              <p:pRg st="0" end="0"/>
                                            </p:txEl>
                                          </p:spTgt>
                                        </p:tgtEl>
                                        <p:attrNameLst>
                                          <p:attrName>style.visibility</p:attrName>
                                        </p:attrNameLst>
                                      </p:cBhvr>
                                      <p:to>
                                        <p:strVal val="visible"/>
                                      </p:to>
                                    </p:set>
                                    <p:anim calcmode="lin" valueType="num">
                                      <p:cBhvr additive="base">
                                        <p:cTn id="13" dur="500" fill="hold"/>
                                        <p:tgtEl>
                                          <p:spTgt spid="43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7">
                                            <p:txEl>
                                              <p:pRg st="1" end="1"/>
                                            </p:txEl>
                                          </p:spTgt>
                                        </p:tgtEl>
                                        <p:attrNameLst>
                                          <p:attrName>style.visibility</p:attrName>
                                        </p:attrNameLst>
                                      </p:cBhvr>
                                      <p:to>
                                        <p:strVal val="visible"/>
                                      </p:to>
                                    </p:set>
                                    <p:anim calcmode="lin" valueType="num">
                                      <p:cBhvr additive="base">
                                        <p:cTn id="19" dur="500" fill="hold"/>
                                        <p:tgtEl>
                                          <p:spTgt spid="43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7">
                                            <p:txEl>
                                              <p:pRg st="2" end="2"/>
                                            </p:txEl>
                                          </p:spTgt>
                                        </p:tgtEl>
                                        <p:attrNameLst>
                                          <p:attrName>style.visibility</p:attrName>
                                        </p:attrNameLst>
                                      </p:cBhvr>
                                      <p:to>
                                        <p:strVal val="visible"/>
                                      </p:to>
                                    </p:set>
                                    <p:anim calcmode="lin" valueType="num">
                                      <p:cBhvr additive="base">
                                        <p:cTn id="23" dur="500" fill="hold"/>
                                        <p:tgtEl>
                                          <p:spTgt spid="43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38">
                                            <p:txEl>
                                              <p:pRg st="1" end="1"/>
                                            </p:txEl>
                                          </p:spTgt>
                                        </p:tgtEl>
                                        <p:attrNameLst>
                                          <p:attrName>style.visibility</p:attrName>
                                        </p:attrNameLst>
                                      </p:cBhvr>
                                      <p:to>
                                        <p:strVal val="visible"/>
                                      </p:to>
                                    </p:set>
                                    <p:anim calcmode="lin" valueType="num">
                                      <p:cBhvr additive="base">
                                        <p:cTn id="29" dur="500" fill="hold"/>
                                        <p:tgtEl>
                                          <p:spTgt spid="438">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37">
                                            <p:txEl>
                                              <p:pRg st="3" end="3"/>
                                            </p:txEl>
                                          </p:spTgt>
                                        </p:tgtEl>
                                        <p:attrNameLst>
                                          <p:attrName>style.visibility</p:attrName>
                                        </p:attrNameLst>
                                      </p:cBhvr>
                                      <p:to>
                                        <p:strVal val="visible"/>
                                      </p:to>
                                    </p:set>
                                    <p:anim calcmode="lin" valueType="num">
                                      <p:cBhvr additive="base">
                                        <p:cTn id="35" dur="500" fill="hold"/>
                                        <p:tgtEl>
                                          <p:spTgt spid="437">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38">
                                            <p:txEl>
                                              <p:pRg st="2" end="2"/>
                                            </p:txEl>
                                          </p:spTgt>
                                        </p:tgtEl>
                                        <p:attrNameLst>
                                          <p:attrName>style.visibility</p:attrName>
                                        </p:attrNameLst>
                                      </p:cBhvr>
                                      <p:to>
                                        <p:strVal val="visible"/>
                                      </p:to>
                                    </p:set>
                                    <p:anim calcmode="lin" valueType="num">
                                      <p:cBhvr additive="base">
                                        <p:cTn id="41" dur="500" fill="hold"/>
                                        <p:tgtEl>
                                          <p:spTgt spid="438">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37">
                                            <p:txEl>
                                              <p:pRg st="4" end="4"/>
                                            </p:txEl>
                                          </p:spTgt>
                                        </p:tgtEl>
                                        <p:attrNameLst>
                                          <p:attrName>style.visibility</p:attrName>
                                        </p:attrNameLst>
                                      </p:cBhvr>
                                      <p:to>
                                        <p:strVal val="visible"/>
                                      </p:to>
                                    </p:set>
                                    <p:anim calcmode="lin" valueType="num">
                                      <p:cBhvr additive="base">
                                        <p:cTn id="47" dur="500" fill="hold"/>
                                        <p:tgtEl>
                                          <p:spTgt spid="437">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3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38">
                                            <p:txEl>
                                              <p:pRg st="3" end="3"/>
                                            </p:txEl>
                                          </p:spTgt>
                                        </p:tgtEl>
                                        <p:attrNameLst>
                                          <p:attrName>style.visibility</p:attrName>
                                        </p:attrNameLst>
                                      </p:cBhvr>
                                      <p:to>
                                        <p:strVal val="visible"/>
                                      </p:to>
                                    </p:set>
                                    <p:anim calcmode="lin" valueType="num">
                                      <p:cBhvr additive="base">
                                        <p:cTn id="53" dur="500" fill="hold"/>
                                        <p:tgtEl>
                                          <p:spTgt spid="438">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7">
                                            <p:txEl>
                                              <p:pRg st="5" end="5"/>
                                            </p:txEl>
                                          </p:spTgt>
                                        </p:tgtEl>
                                        <p:attrNameLst>
                                          <p:attrName>style.visibility</p:attrName>
                                        </p:attrNameLst>
                                      </p:cBhvr>
                                      <p:to>
                                        <p:strVal val="visible"/>
                                      </p:to>
                                    </p:set>
                                    <p:anim calcmode="lin" valueType="num">
                                      <p:cBhvr additive="base">
                                        <p:cTn id="59" dur="500" fill="hold"/>
                                        <p:tgtEl>
                                          <p:spTgt spid="437">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38">
                                            <p:txEl>
                                              <p:pRg st="4" end="4"/>
                                            </p:txEl>
                                          </p:spTgt>
                                        </p:tgtEl>
                                        <p:attrNameLst>
                                          <p:attrName>style.visibility</p:attrName>
                                        </p:attrNameLst>
                                      </p:cBhvr>
                                      <p:to>
                                        <p:strVal val="visible"/>
                                      </p:to>
                                    </p:set>
                                    <p:anim calcmode="lin" valueType="num">
                                      <p:cBhvr additive="base">
                                        <p:cTn id="65" dur="500" fill="hold"/>
                                        <p:tgtEl>
                                          <p:spTgt spid="438">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37">
                                            <p:txEl>
                                              <p:pRg st="6" end="6"/>
                                            </p:txEl>
                                          </p:spTgt>
                                        </p:tgtEl>
                                        <p:attrNameLst>
                                          <p:attrName>style.visibility</p:attrName>
                                        </p:attrNameLst>
                                      </p:cBhvr>
                                      <p:to>
                                        <p:strVal val="visible"/>
                                      </p:to>
                                    </p:set>
                                    <p:anim calcmode="lin" valueType="num">
                                      <p:cBhvr additive="base">
                                        <p:cTn id="71" dur="500" fill="hold"/>
                                        <p:tgtEl>
                                          <p:spTgt spid="437">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38">
                                            <p:txEl>
                                              <p:pRg st="5" end="5"/>
                                            </p:txEl>
                                          </p:spTgt>
                                        </p:tgtEl>
                                        <p:attrNameLst>
                                          <p:attrName>style.visibility</p:attrName>
                                        </p:attrNameLst>
                                      </p:cBhvr>
                                      <p:to>
                                        <p:strVal val="visible"/>
                                      </p:to>
                                    </p:set>
                                    <p:anim calcmode="lin" valueType="num">
                                      <p:cBhvr additive="base">
                                        <p:cTn id="77" dur="500" fill="hold"/>
                                        <p:tgtEl>
                                          <p:spTgt spid="438">
                                            <p:txEl>
                                              <p:pRg st="5" end="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3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365" y="1276344"/>
            <a:ext cx="11415860" cy="4993576"/>
          </a:xfrm>
        </p:spPr>
        <p:txBody>
          <a:bodyPr>
            <a:noAutofit/>
          </a:bodyPr>
          <a:lstStyle/>
          <a:p>
            <a:pPr marL="457200" indent="-457200">
              <a:buFont typeface="+mj-lt"/>
              <a:buAutoNum type="arabicPeriod"/>
            </a:pPr>
            <a:endParaRPr lang="en-US" sz="2500" dirty="0" smtClean="0"/>
          </a:p>
          <a:p>
            <a:pPr marL="457200" indent="-457200">
              <a:buFont typeface="+mj-lt"/>
              <a:buAutoNum type="arabicPeriod"/>
            </a:pPr>
            <a:r>
              <a:rPr lang="en-US" sz="2500" dirty="0" smtClean="0"/>
              <a:t>What happened? (static report)</a:t>
            </a:r>
          </a:p>
          <a:p>
            <a:pPr marL="914400" lvl="1" indent="-457200">
              <a:buFont typeface="+mj-lt"/>
              <a:buAutoNum type="arabicPeriod"/>
            </a:pPr>
            <a:endParaRPr lang="en-US" sz="2500" dirty="0" smtClean="0"/>
          </a:p>
          <a:p>
            <a:pPr marL="457200" indent="-457200">
              <a:buFont typeface="+mj-lt"/>
              <a:buAutoNum type="arabicPeriod"/>
            </a:pPr>
            <a:r>
              <a:rPr lang="en-US" sz="2500" dirty="0" smtClean="0"/>
              <a:t>Why it happened? (Ad hoc reports)</a:t>
            </a:r>
          </a:p>
          <a:p>
            <a:pPr marL="457200" indent="-457200">
              <a:buFont typeface="+mj-lt"/>
              <a:buAutoNum type="arabicPeriod"/>
            </a:pPr>
            <a:endParaRPr lang="en-US" sz="2500" dirty="0" smtClean="0"/>
          </a:p>
          <a:p>
            <a:pPr marL="457200" indent="-457200">
              <a:buFont typeface="+mj-lt"/>
              <a:buAutoNum type="arabicPeriod"/>
            </a:pPr>
            <a:r>
              <a:rPr lang="en-US" sz="2500" dirty="0" smtClean="0">
                <a:sym typeface="Wingdings" panose="05000000000000000000" pitchFamily="2" charset="2"/>
              </a:rPr>
              <a:t>What If Analysis? (what may be the impact if an event happens)</a:t>
            </a:r>
          </a:p>
          <a:p>
            <a:pPr marL="457200" indent="-457200">
              <a:buFont typeface="+mj-lt"/>
              <a:buAutoNum type="arabicPeriod"/>
            </a:pPr>
            <a:endParaRPr lang="en-US" sz="2500" dirty="0" smtClean="0">
              <a:sym typeface="Wingdings" panose="05000000000000000000" pitchFamily="2" charset="2"/>
            </a:endParaRPr>
          </a:p>
          <a:p>
            <a:pPr marL="457200" indent="-457200">
              <a:buFont typeface="+mj-lt"/>
              <a:buAutoNum type="arabicPeriod"/>
            </a:pPr>
            <a:r>
              <a:rPr lang="en-US" sz="2500" dirty="0" smtClean="0">
                <a:sym typeface="Wingdings" panose="05000000000000000000" pitchFamily="2" charset="2"/>
              </a:rPr>
              <a:t>What will happen? (ML – Python, SAS, SPSS, R, </a:t>
            </a:r>
            <a:r>
              <a:rPr lang="en-US" sz="2500" dirty="0" err="1" smtClean="0">
                <a:sym typeface="Wingdings" panose="05000000000000000000" pitchFamily="2" charset="2"/>
              </a:rPr>
              <a:t>Matlib</a:t>
            </a:r>
            <a:r>
              <a:rPr lang="en-US" sz="2500" dirty="0" smtClean="0">
                <a:sym typeface="Wingdings" panose="05000000000000000000" pitchFamily="2" charset="2"/>
              </a:rPr>
              <a:t>, H2O)</a:t>
            </a:r>
          </a:p>
          <a:p>
            <a:pPr marL="457200" indent="-457200">
              <a:buFont typeface="+mj-lt"/>
              <a:buAutoNum type="arabicPeriod"/>
            </a:pPr>
            <a:endParaRPr lang="en-US" sz="2500" dirty="0" smtClean="0"/>
          </a:p>
          <a:p>
            <a:pPr marL="457200" indent="-457200">
              <a:buFont typeface="+mj-lt"/>
              <a:buAutoNum type="arabicPeriod"/>
            </a:pPr>
            <a:r>
              <a:rPr lang="en-US" sz="2500" dirty="0" smtClean="0"/>
              <a:t>Real Time Analytics and Responses (What’s happening &amp; automation of Decisions)</a:t>
            </a:r>
            <a:endParaRPr lang="en-US" sz="2500" dirty="0"/>
          </a:p>
        </p:txBody>
      </p:sp>
      <p:sp>
        <p:nvSpPr>
          <p:cNvPr id="6" name="Title 2"/>
          <p:cNvSpPr>
            <a:spLocks noGrp="1"/>
          </p:cNvSpPr>
          <p:nvPr>
            <p:ph type="title"/>
          </p:nvPr>
        </p:nvSpPr>
        <p:spPr>
          <a:xfrm>
            <a:off x="9634" y="7930"/>
            <a:ext cx="11303367" cy="816904"/>
          </a:xfrm>
        </p:spPr>
        <p:txBody>
          <a:bodyPr/>
          <a:lstStyle/>
          <a:p>
            <a:r>
              <a:rPr lang="en-IN" dirty="0"/>
              <a:t>Analysis (Data Platform Stage)</a:t>
            </a:r>
          </a:p>
        </p:txBody>
      </p:sp>
    </p:spTree>
    <p:extLst>
      <p:ext uri="{BB962C8B-B14F-4D97-AF65-F5344CB8AC3E}">
        <p14:creationId xmlns:p14="http://schemas.microsoft.com/office/powerpoint/2010/main" val="399383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365" y="1276344"/>
            <a:ext cx="11415860" cy="4993576"/>
          </a:xfrm>
        </p:spPr>
        <p:txBody>
          <a:bodyPr>
            <a:noAutofit/>
          </a:bodyPr>
          <a:lstStyle/>
          <a:p>
            <a:r>
              <a:rPr lang="en-US" sz="1600" dirty="0" smtClean="0"/>
              <a:t>What happened? (static report)</a:t>
            </a:r>
          </a:p>
          <a:p>
            <a:pPr lvl="1"/>
            <a:r>
              <a:rPr lang="en-US" sz="1600" dirty="0" smtClean="0"/>
              <a:t>What was the sales of last year?</a:t>
            </a:r>
          </a:p>
          <a:p>
            <a:pPr lvl="1"/>
            <a:r>
              <a:rPr lang="en-US" sz="1600" dirty="0" smtClean="0"/>
              <a:t>What is the sale of current year?</a:t>
            </a:r>
          </a:p>
          <a:p>
            <a:pPr lvl="1"/>
            <a:r>
              <a:rPr lang="en-US" sz="1600" dirty="0" smtClean="0"/>
              <a:t>How many people we hired in India this month?</a:t>
            </a:r>
          </a:p>
          <a:p>
            <a:pPr lvl="1"/>
            <a:r>
              <a:rPr lang="en-US" sz="1600" dirty="0" smtClean="0"/>
              <a:t>How many projects we executed last month?</a:t>
            </a:r>
          </a:p>
          <a:p>
            <a:pPr lvl="1"/>
            <a:r>
              <a:rPr lang="en-US" sz="1600" dirty="0" smtClean="0"/>
              <a:t>ROI does not exists</a:t>
            </a:r>
          </a:p>
          <a:p>
            <a:pPr lvl="1"/>
            <a:r>
              <a:rPr lang="en-US" sz="1600" dirty="0" smtClean="0"/>
              <a:t>Reports will be generated to show the summary values and KPI (key performance indicators)</a:t>
            </a:r>
          </a:p>
          <a:p>
            <a:r>
              <a:rPr lang="en-US" sz="1600" dirty="0" smtClean="0"/>
              <a:t>Why it happened? (Ad hoc reports)</a:t>
            </a:r>
          </a:p>
          <a:p>
            <a:pPr lvl="1"/>
            <a:r>
              <a:rPr lang="en-US" sz="1600" dirty="0" smtClean="0"/>
              <a:t>The sales in the 3</a:t>
            </a:r>
            <a:r>
              <a:rPr lang="en-US" sz="1600" baseline="30000" dirty="0" smtClean="0"/>
              <a:t>rd</a:t>
            </a:r>
            <a:r>
              <a:rPr lang="en-US" sz="1600" dirty="0" smtClean="0"/>
              <a:t> quarter is above than the normal quarterly sales. I am interested to see the catalyst which caused this extra sales.</a:t>
            </a:r>
          </a:p>
          <a:p>
            <a:pPr lvl="1"/>
            <a:r>
              <a:rPr lang="en-US" sz="1600" dirty="0" smtClean="0"/>
              <a:t>Normal attrition in the company is 11.5%, but last quarter we have an attrition of 18%? What’s going on? </a:t>
            </a:r>
            <a:r>
              <a:rPr lang="en-US" sz="1600" dirty="0" smtClean="0">
                <a:sym typeface="Wingdings" panose="05000000000000000000" pitchFamily="2" charset="2"/>
              </a:rPr>
              <a:t> How do you find the reason? If you are going to become a data analyst you will assist the companies to find the reasons of that exception data. Get the reason behind the actual impact.</a:t>
            </a:r>
          </a:p>
          <a:p>
            <a:pPr lvl="1"/>
            <a:r>
              <a:rPr lang="en-US" sz="1600" dirty="0" smtClean="0">
                <a:sym typeface="Wingdings" panose="05000000000000000000" pitchFamily="2" charset="2"/>
              </a:rPr>
              <a:t>If we identify the good, we will change the current process to become better.</a:t>
            </a:r>
          </a:p>
          <a:p>
            <a:pPr lvl="1"/>
            <a:r>
              <a:rPr lang="en-US" sz="1600" dirty="0" smtClean="0">
                <a:sym typeface="Wingdings" panose="05000000000000000000" pitchFamily="2" charset="2"/>
              </a:rPr>
              <a:t>If we identify the bad, we will change the process to be </a:t>
            </a:r>
            <a:r>
              <a:rPr lang="en-US" sz="1600" b="1" dirty="0" smtClean="0">
                <a:sym typeface="Wingdings" panose="05000000000000000000" pitchFamily="2" charset="2"/>
              </a:rPr>
              <a:t>proactive</a:t>
            </a:r>
            <a:r>
              <a:rPr lang="en-US" sz="1600" dirty="0" smtClean="0">
                <a:sym typeface="Wingdings" panose="05000000000000000000" pitchFamily="2" charset="2"/>
              </a:rPr>
              <a:t>.</a:t>
            </a:r>
          </a:p>
          <a:p>
            <a:pPr lvl="1"/>
            <a:r>
              <a:rPr lang="en-US" sz="1600" dirty="0" smtClean="0">
                <a:sym typeface="Wingdings" panose="05000000000000000000" pitchFamily="2" charset="2"/>
              </a:rPr>
              <a:t>ROI – return on investment becomes higher</a:t>
            </a:r>
          </a:p>
          <a:p>
            <a:pPr lvl="1"/>
            <a:r>
              <a:rPr lang="en-US" sz="1600" dirty="0" smtClean="0">
                <a:sym typeface="Wingdings" panose="05000000000000000000" pitchFamily="2" charset="2"/>
              </a:rPr>
              <a:t>Reports &amp; dashboards will be built to do better ad hoc analysis (drill down, drill up)</a:t>
            </a:r>
          </a:p>
          <a:p>
            <a:pPr lvl="1"/>
            <a:r>
              <a:rPr lang="en-US" sz="1600" dirty="0" smtClean="0">
                <a:sym typeface="Wingdings" panose="05000000000000000000" pitchFamily="2" charset="2"/>
              </a:rPr>
              <a:t>With this knowledge, we modified out business process (BPR == Business Process Reengineering)</a:t>
            </a:r>
          </a:p>
          <a:p>
            <a:endParaRPr lang="en-US" sz="1600" dirty="0" smtClean="0"/>
          </a:p>
          <a:p>
            <a:endParaRPr lang="en-US" sz="1600" dirty="0"/>
          </a:p>
        </p:txBody>
      </p:sp>
      <p:sp>
        <p:nvSpPr>
          <p:cNvPr id="6" name="Title 2"/>
          <p:cNvSpPr>
            <a:spLocks noGrp="1"/>
          </p:cNvSpPr>
          <p:nvPr>
            <p:ph type="title"/>
          </p:nvPr>
        </p:nvSpPr>
        <p:spPr>
          <a:xfrm>
            <a:off x="9634" y="7930"/>
            <a:ext cx="11303367" cy="816904"/>
          </a:xfrm>
        </p:spPr>
        <p:txBody>
          <a:bodyPr/>
          <a:lstStyle/>
          <a:p>
            <a:r>
              <a:rPr lang="en-IN" dirty="0" smtClean="0"/>
              <a:t>Analysis (Data Platform Stage)</a:t>
            </a:r>
            <a:endParaRPr lang="en-IN" dirty="0"/>
          </a:p>
        </p:txBody>
      </p:sp>
    </p:spTree>
    <p:extLst>
      <p:ext uri="{BB962C8B-B14F-4D97-AF65-F5344CB8AC3E}">
        <p14:creationId xmlns:p14="http://schemas.microsoft.com/office/powerpoint/2010/main" val="12207970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Effect transition="in" filter="fade">
                                      <p:cBhvr>
                                        <p:cTn id="79" dur="1000"/>
                                        <p:tgtEl>
                                          <p:spTgt spid="3">
                                            <p:txEl>
                                              <p:pRg st="14" end="14"/>
                                            </p:txEl>
                                          </p:spTgt>
                                        </p:tgtEl>
                                      </p:cBhvr>
                                    </p:animEffect>
                                    <p:anim calcmode="lin" valueType="num">
                                      <p:cBhvr>
                                        <p:cTn id="8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365" y="1276344"/>
            <a:ext cx="11415860" cy="4993576"/>
          </a:xfrm>
        </p:spPr>
        <p:txBody>
          <a:bodyPr>
            <a:noAutofit/>
          </a:bodyPr>
          <a:lstStyle/>
          <a:p>
            <a:r>
              <a:rPr lang="en-US" sz="1600" dirty="0" smtClean="0">
                <a:sym typeface="Wingdings" panose="05000000000000000000" pitchFamily="2" charset="2"/>
              </a:rPr>
              <a:t>What If Analysis</a:t>
            </a:r>
          </a:p>
          <a:p>
            <a:pPr lvl="1"/>
            <a:r>
              <a:rPr lang="en-US" sz="1600" dirty="0" smtClean="0">
                <a:sym typeface="Wingdings" panose="05000000000000000000" pitchFamily="2" charset="2"/>
              </a:rPr>
              <a:t>What if we move the department of Customer service from US(1.2 million$) to India (445K)?</a:t>
            </a:r>
          </a:p>
          <a:p>
            <a:pPr lvl="1"/>
            <a:r>
              <a:rPr lang="en-US" sz="1600" dirty="0" smtClean="0">
                <a:sym typeface="Wingdings" panose="05000000000000000000" pitchFamily="2" charset="2"/>
              </a:rPr>
              <a:t>If we have 100 products we sell, out of 100 products, two products are slow moving products. What if I completely shut down selling those two products?</a:t>
            </a:r>
          </a:p>
          <a:p>
            <a:pPr lvl="2"/>
            <a:r>
              <a:rPr lang="en-US" sz="1600" dirty="0" smtClean="0">
                <a:sym typeface="Wingdings" panose="05000000000000000000" pitchFamily="2" charset="2"/>
              </a:rPr>
              <a:t>Impact on factory</a:t>
            </a:r>
          </a:p>
          <a:p>
            <a:pPr lvl="2"/>
            <a:r>
              <a:rPr lang="en-US" sz="1600" dirty="0" smtClean="0">
                <a:sym typeface="Wingdings" panose="05000000000000000000" pitchFamily="2" charset="2"/>
              </a:rPr>
              <a:t>Impact on employees (22)</a:t>
            </a:r>
          </a:p>
          <a:p>
            <a:pPr lvl="2"/>
            <a:r>
              <a:rPr lang="en-US" sz="1600" dirty="0" smtClean="0">
                <a:sym typeface="Wingdings" panose="05000000000000000000" pitchFamily="2" charset="2"/>
              </a:rPr>
              <a:t>Impact on Revenue</a:t>
            </a:r>
          </a:p>
          <a:p>
            <a:pPr lvl="2"/>
            <a:r>
              <a:rPr lang="en-US" sz="1600" dirty="0" smtClean="0">
                <a:sym typeface="Wingdings" panose="05000000000000000000" pitchFamily="2" charset="2"/>
              </a:rPr>
              <a:t>Impact on Suppliers</a:t>
            </a:r>
          </a:p>
          <a:p>
            <a:pPr lvl="2"/>
            <a:endParaRPr lang="en-US" sz="1600" dirty="0" smtClean="0">
              <a:sym typeface="Wingdings" panose="05000000000000000000" pitchFamily="2" charset="2"/>
            </a:endParaRPr>
          </a:p>
          <a:p>
            <a:r>
              <a:rPr lang="en-US" sz="1600" dirty="0" smtClean="0">
                <a:sym typeface="Wingdings" panose="05000000000000000000" pitchFamily="2" charset="2"/>
              </a:rPr>
              <a:t>What will happen? (ML – Python, SAS, SPSS, R, </a:t>
            </a:r>
            <a:r>
              <a:rPr lang="en-US" sz="1600" dirty="0" err="1" smtClean="0">
                <a:sym typeface="Wingdings" panose="05000000000000000000" pitchFamily="2" charset="2"/>
              </a:rPr>
              <a:t>Matlib</a:t>
            </a:r>
            <a:r>
              <a:rPr lang="en-US" sz="1600" dirty="0" smtClean="0">
                <a:sym typeface="Wingdings" panose="05000000000000000000" pitchFamily="2" charset="2"/>
              </a:rPr>
              <a:t>, H2O.ai)</a:t>
            </a:r>
          </a:p>
          <a:p>
            <a:pPr lvl="1"/>
            <a:r>
              <a:rPr lang="en-US" sz="1600" dirty="0" smtClean="0">
                <a:sym typeface="Wingdings" panose="05000000000000000000" pitchFamily="2" charset="2"/>
              </a:rPr>
              <a:t>What will be the sales for next year?</a:t>
            </a:r>
          </a:p>
          <a:p>
            <a:pPr lvl="1"/>
            <a:r>
              <a:rPr lang="en-US" sz="1600" dirty="0" smtClean="0">
                <a:sym typeface="Wingdings" panose="05000000000000000000" pitchFamily="2" charset="2"/>
              </a:rPr>
              <a:t>What will be the attrition rate of IT department next year?</a:t>
            </a:r>
          </a:p>
          <a:p>
            <a:pPr lvl="1"/>
            <a:r>
              <a:rPr lang="en-US" sz="1600" dirty="0" smtClean="0">
                <a:sym typeface="Wingdings" panose="05000000000000000000" pitchFamily="2" charset="2"/>
              </a:rPr>
              <a:t>What products will give more problems from customer perspective?</a:t>
            </a:r>
          </a:p>
          <a:p>
            <a:pPr lvl="1"/>
            <a:endParaRPr lang="en-US" sz="1600" dirty="0">
              <a:sym typeface="Wingdings" panose="05000000000000000000" pitchFamily="2" charset="2"/>
            </a:endParaRPr>
          </a:p>
          <a:p>
            <a:r>
              <a:rPr lang="en-US" sz="2000" dirty="0"/>
              <a:t>Real Time Analytics and Responses (What’s happening &amp; automation of Decisions)</a:t>
            </a:r>
          </a:p>
          <a:p>
            <a:pPr lvl="1"/>
            <a:r>
              <a:rPr lang="en-US" sz="1600" dirty="0" smtClean="0">
                <a:sym typeface="Wingdings" panose="05000000000000000000" pitchFamily="2" charset="2"/>
              </a:rPr>
              <a:t>Streaming Analytics</a:t>
            </a:r>
          </a:p>
          <a:p>
            <a:pPr lvl="1"/>
            <a:r>
              <a:rPr lang="en-US" sz="1600" dirty="0" smtClean="0">
                <a:sym typeface="Wingdings" panose="05000000000000000000" pitchFamily="2" charset="2"/>
              </a:rPr>
              <a:t>Fraud detection in financial transactions (being proactive rather than reactive using AI )</a:t>
            </a:r>
          </a:p>
          <a:p>
            <a:pPr lvl="1"/>
            <a:endParaRPr lang="en-US" sz="1600" dirty="0" smtClean="0">
              <a:sym typeface="Wingdings" panose="05000000000000000000" pitchFamily="2" charset="2"/>
            </a:endParaRPr>
          </a:p>
          <a:p>
            <a:endParaRPr lang="en-US" sz="1600" dirty="0" smtClean="0"/>
          </a:p>
          <a:p>
            <a:endParaRPr lang="en-US" sz="1600" dirty="0"/>
          </a:p>
        </p:txBody>
      </p:sp>
      <p:sp>
        <p:nvSpPr>
          <p:cNvPr id="6" name="Title 2"/>
          <p:cNvSpPr>
            <a:spLocks noGrp="1"/>
          </p:cNvSpPr>
          <p:nvPr>
            <p:ph type="title"/>
          </p:nvPr>
        </p:nvSpPr>
        <p:spPr>
          <a:xfrm>
            <a:off x="9634" y="7930"/>
            <a:ext cx="11303367" cy="816904"/>
          </a:xfrm>
        </p:spPr>
        <p:txBody>
          <a:bodyPr/>
          <a:lstStyle/>
          <a:p>
            <a:r>
              <a:rPr lang="en-IN" dirty="0" smtClean="0"/>
              <a:t>Analysis (Data Platform Stage)</a:t>
            </a:r>
            <a:endParaRPr lang="en-IN" dirty="0"/>
          </a:p>
        </p:txBody>
      </p:sp>
    </p:spTree>
    <p:extLst>
      <p:ext uri="{BB962C8B-B14F-4D97-AF65-F5344CB8AC3E}">
        <p14:creationId xmlns:p14="http://schemas.microsoft.com/office/powerpoint/2010/main" val="24038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 calcmode="lin" valueType="num">
                                      <p:cBhvr additive="base">
                                        <p:cTn id="5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 calcmode="lin" valueType="num">
                                      <p:cBhvr additive="base">
                                        <p:cTn id="6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4572000" y="928689"/>
            <a:ext cx="2452688" cy="1423988"/>
            <a:chOff x="1920" y="1008"/>
            <a:chExt cx="1545" cy="897"/>
          </a:xfrm>
        </p:grpSpPr>
        <p:sp>
          <p:nvSpPr>
            <p:cNvPr id="13316" name="Oval 4"/>
            <p:cNvSpPr>
              <a:spLocks noChangeArrowheads="1"/>
            </p:cNvSpPr>
            <p:nvPr/>
          </p:nvSpPr>
          <p:spPr bwMode="auto">
            <a:xfrm>
              <a:off x="1920" y="1008"/>
              <a:ext cx="1545" cy="686"/>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Which are our</a:t>
              </a:r>
              <a:br>
                <a:rPr lang="en-US">
                  <a:latin typeface="Tahoma" pitchFamily="34" charset="0"/>
                </a:rPr>
              </a:br>
              <a:r>
                <a:rPr lang="en-US">
                  <a:latin typeface="Tahoma" pitchFamily="34" charset="0"/>
                </a:rPr>
                <a:t> lowest/highest margin </a:t>
              </a:r>
              <a:br>
                <a:rPr lang="en-US">
                  <a:latin typeface="Tahoma" pitchFamily="34" charset="0"/>
                </a:rPr>
              </a:br>
              <a:r>
                <a:rPr lang="en-US">
                  <a:latin typeface="Tahoma" pitchFamily="34" charset="0"/>
                </a:rPr>
                <a:t>customers ?</a:t>
              </a:r>
              <a:endParaRPr lang="en-US" sz="1400">
                <a:latin typeface="Times New Roman" pitchFamily="18" charset="0"/>
              </a:endParaRPr>
            </a:p>
          </p:txBody>
        </p:sp>
        <p:sp>
          <p:nvSpPr>
            <p:cNvPr id="13333" name="Line 5"/>
            <p:cNvSpPr>
              <a:spLocks noChangeShapeType="1"/>
            </p:cNvSpPr>
            <p:nvPr/>
          </p:nvSpPr>
          <p:spPr bwMode="auto">
            <a:xfrm>
              <a:off x="2688" y="1680"/>
              <a:ext cx="0" cy="225"/>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3" name="Group 6"/>
          <p:cNvGrpSpPr>
            <a:grpSpLocks/>
          </p:cNvGrpSpPr>
          <p:nvPr/>
        </p:nvGrpSpPr>
        <p:grpSpPr bwMode="auto">
          <a:xfrm>
            <a:off x="7010400" y="1614489"/>
            <a:ext cx="3048000" cy="1447800"/>
            <a:chOff x="3456" y="1440"/>
            <a:chExt cx="1920" cy="912"/>
          </a:xfrm>
        </p:grpSpPr>
        <p:sp>
          <p:nvSpPr>
            <p:cNvPr id="13319" name="Oval 7"/>
            <p:cNvSpPr>
              <a:spLocks noChangeArrowheads="1"/>
            </p:cNvSpPr>
            <p:nvPr/>
          </p:nvSpPr>
          <p:spPr bwMode="auto">
            <a:xfrm>
              <a:off x="3600" y="1440"/>
              <a:ext cx="1776" cy="91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Who are my customers </a:t>
              </a:r>
              <a:br>
                <a:rPr lang="en-US">
                  <a:latin typeface="Tahoma" pitchFamily="34" charset="0"/>
                </a:rPr>
              </a:br>
              <a:r>
                <a:rPr lang="en-US">
                  <a:latin typeface="Tahoma" pitchFamily="34" charset="0"/>
                </a:rPr>
                <a:t>and what products </a:t>
              </a:r>
              <a:br>
                <a:rPr lang="en-US">
                  <a:latin typeface="Tahoma" pitchFamily="34" charset="0"/>
                </a:rPr>
              </a:br>
              <a:r>
                <a:rPr lang="en-US">
                  <a:latin typeface="Tahoma" pitchFamily="34" charset="0"/>
                </a:rPr>
                <a:t>are they buying?</a:t>
              </a:r>
              <a:endParaRPr lang="en-US" sz="1400">
                <a:latin typeface="Times New Roman" pitchFamily="18" charset="0"/>
              </a:endParaRPr>
            </a:p>
          </p:txBody>
        </p:sp>
        <p:sp>
          <p:nvSpPr>
            <p:cNvPr id="8" name="Line 8"/>
            <p:cNvSpPr>
              <a:spLocks noChangeShapeType="1"/>
            </p:cNvSpPr>
            <p:nvPr/>
          </p:nvSpPr>
          <p:spPr bwMode="auto">
            <a:xfrm flipH="1">
              <a:off x="3456" y="2112"/>
              <a:ext cx="254" cy="96"/>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4" name="Group 9"/>
          <p:cNvGrpSpPr>
            <a:grpSpLocks/>
          </p:cNvGrpSpPr>
          <p:nvPr/>
        </p:nvGrpSpPr>
        <p:grpSpPr bwMode="auto">
          <a:xfrm>
            <a:off x="6858001" y="3595689"/>
            <a:ext cx="3554413" cy="1239838"/>
            <a:chOff x="3360" y="2688"/>
            <a:chExt cx="2239" cy="781"/>
          </a:xfrm>
        </p:grpSpPr>
        <p:sp>
          <p:nvSpPr>
            <p:cNvPr id="13322" name="Oval 10"/>
            <p:cNvSpPr>
              <a:spLocks noChangeArrowheads="1"/>
            </p:cNvSpPr>
            <p:nvPr/>
          </p:nvSpPr>
          <p:spPr bwMode="auto">
            <a:xfrm>
              <a:off x="3840" y="2688"/>
              <a:ext cx="1759" cy="781"/>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Which customers</a:t>
              </a:r>
              <a:br>
                <a:rPr lang="en-US">
                  <a:latin typeface="Tahoma" pitchFamily="34" charset="0"/>
                </a:rPr>
              </a:br>
              <a:r>
                <a:rPr lang="en-US">
                  <a:latin typeface="Tahoma" pitchFamily="34" charset="0"/>
                </a:rPr>
                <a:t> are most likely to go </a:t>
              </a:r>
              <a:br>
                <a:rPr lang="en-US">
                  <a:latin typeface="Tahoma" pitchFamily="34" charset="0"/>
                </a:rPr>
              </a:br>
              <a:r>
                <a:rPr lang="en-US">
                  <a:latin typeface="Tahoma" pitchFamily="34" charset="0"/>
                </a:rPr>
                <a:t>to the competition ?</a:t>
              </a:r>
              <a:r>
                <a:rPr lang="en-US" sz="1400">
                  <a:latin typeface="Times New Roman" pitchFamily="18" charset="0"/>
                </a:rPr>
                <a:t> </a:t>
              </a:r>
            </a:p>
          </p:txBody>
        </p:sp>
        <p:sp>
          <p:nvSpPr>
            <p:cNvPr id="13329" name="Line 11"/>
            <p:cNvSpPr>
              <a:spLocks noChangeShapeType="1"/>
            </p:cNvSpPr>
            <p:nvPr/>
          </p:nvSpPr>
          <p:spPr bwMode="auto">
            <a:xfrm flipH="1" flipV="1">
              <a:off x="3360" y="3024"/>
              <a:ext cx="480" cy="48"/>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5" name="Group 12"/>
          <p:cNvGrpSpPr>
            <a:grpSpLocks/>
          </p:cNvGrpSpPr>
          <p:nvPr/>
        </p:nvGrpSpPr>
        <p:grpSpPr bwMode="auto">
          <a:xfrm>
            <a:off x="4648201" y="4357689"/>
            <a:ext cx="2570163" cy="1676400"/>
            <a:chOff x="1968" y="3168"/>
            <a:chExt cx="1619" cy="1056"/>
          </a:xfrm>
        </p:grpSpPr>
        <p:sp>
          <p:nvSpPr>
            <p:cNvPr id="9" name="Oval 13"/>
            <p:cNvSpPr>
              <a:spLocks noChangeArrowheads="1"/>
            </p:cNvSpPr>
            <p:nvPr/>
          </p:nvSpPr>
          <p:spPr bwMode="auto">
            <a:xfrm>
              <a:off x="1968" y="3360"/>
              <a:ext cx="1619" cy="86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impact will </a:t>
              </a:r>
              <a:br>
                <a:rPr lang="en-US">
                  <a:latin typeface="Tahoma" pitchFamily="34" charset="0"/>
                </a:rPr>
              </a:br>
              <a:r>
                <a:rPr lang="en-US">
                  <a:latin typeface="Tahoma" pitchFamily="34" charset="0"/>
                </a:rPr>
                <a:t>new products/services </a:t>
              </a:r>
            </a:p>
            <a:p>
              <a:pPr algn="ctr" eaLnBrk="0" hangingPunct="0">
                <a:defRPr/>
              </a:pPr>
              <a:r>
                <a:rPr lang="en-US">
                  <a:latin typeface="Tahoma" pitchFamily="34" charset="0"/>
                </a:rPr>
                <a:t>have on revenue </a:t>
              </a:r>
              <a:br>
                <a:rPr lang="en-US">
                  <a:latin typeface="Tahoma" pitchFamily="34" charset="0"/>
                </a:rPr>
              </a:br>
              <a:r>
                <a:rPr lang="en-US">
                  <a:latin typeface="Tahoma" pitchFamily="34" charset="0"/>
                </a:rPr>
                <a:t>and margins?</a:t>
              </a:r>
              <a:endParaRPr lang="en-US" sz="1400">
                <a:latin typeface="Times New Roman" pitchFamily="18" charset="0"/>
              </a:endParaRPr>
            </a:p>
          </p:txBody>
        </p:sp>
        <p:sp>
          <p:nvSpPr>
            <p:cNvPr id="13327" name="Line 14"/>
            <p:cNvSpPr>
              <a:spLocks noChangeShapeType="1"/>
            </p:cNvSpPr>
            <p:nvPr/>
          </p:nvSpPr>
          <p:spPr bwMode="auto">
            <a:xfrm flipV="1">
              <a:off x="2784" y="3168"/>
              <a:ext cx="0" cy="192"/>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6" name="Group 15"/>
          <p:cNvGrpSpPr>
            <a:grpSpLocks/>
          </p:cNvGrpSpPr>
          <p:nvPr/>
        </p:nvGrpSpPr>
        <p:grpSpPr bwMode="auto">
          <a:xfrm>
            <a:off x="1676401" y="3443290"/>
            <a:ext cx="3154363" cy="1450975"/>
            <a:chOff x="96" y="2592"/>
            <a:chExt cx="1987" cy="914"/>
          </a:xfrm>
        </p:grpSpPr>
        <p:sp>
          <p:nvSpPr>
            <p:cNvPr id="13328" name="Oval 16"/>
            <p:cNvSpPr>
              <a:spLocks noChangeArrowheads="1"/>
            </p:cNvSpPr>
            <p:nvPr/>
          </p:nvSpPr>
          <p:spPr bwMode="auto">
            <a:xfrm>
              <a:off x="96" y="2592"/>
              <a:ext cx="1619" cy="91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product prom-</a:t>
              </a:r>
              <a:br>
                <a:rPr lang="en-US">
                  <a:latin typeface="Tahoma" pitchFamily="34" charset="0"/>
                </a:rPr>
              </a:br>
              <a:r>
                <a:rPr lang="en-US">
                  <a:latin typeface="Tahoma" pitchFamily="34" charset="0"/>
                </a:rPr>
                <a:t>-otions have the biggest </a:t>
              </a:r>
              <a:br>
                <a:rPr lang="en-US">
                  <a:latin typeface="Tahoma" pitchFamily="34" charset="0"/>
                </a:rPr>
              </a:br>
              <a:r>
                <a:rPr lang="en-US">
                  <a:latin typeface="Tahoma" pitchFamily="34" charset="0"/>
                </a:rPr>
                <a:t>impact on revenue?</a:t>
              </a:r>
              <a:endParaRPr lang="en-US" sz="1400">
                <a:latin typeface="Times New Roman" pitchFamily="18" charset="0"/>
              </a:endParaRPr>
            </a:p>
          </p:txBody>
        </p:sp>
        <p:sp>
          <p:nvSpPr>
            <p:cNvPr id="13325" name="Line 17"/>
            <p:cNvSpPr>
              <a:spLocks noChangeShapeType="1"/>
            </p:cNvSpPr>
            <p:nvPr/>
          </p:nvSpPr>
          <p:spPr bwMode="auto">
            <a:xfrm flipV="1">
              <a:off x="1728" y="3024"/>
              <a:ext cx="355" cy="0"/>
            </a:xfrm>
            <a:prstGeom prst="line">
              <a:avLst/>
            </a:prstGeom>
            <a:noFill/>
            <a:ln w="38100">
              <a:solidFill>
                <a:schemeClr val="tx1"/>
              </a:solidFill>
              <a:round/>
              <a:headEnd/>
              <a:tailEnd type="triangle" w="med" len="med"/>
            </a:ln>
          </p:spPr>
          <p:txBody>
            <a:bodyPr wrap="none" anchor="ctr"/>
            <a:lstStyle/>
            <a:p>
              <a:endParaRPr lang="en-US"/>
            </a:p>
          </p:txBody>
        </p:sp>
      </p:grpSp>
      <p:grpSp>
        <p:nvGrpSpPr>
          <p:cNvPr id="7" name="Group 18"/>
          <p:cNvGrpSpPr>
            <a:grpSpLocks/>
          </p:cNvGrpSpPr>
          <p:nvPr/>
        </p:nvGrpSpPr>
        <p:grpSpPr bwMode="auto">
          <a:xfrm>
            <a:off x="1981200" y="2071690"/>
            <a:ext cx="2819400" cy="1196975"/>
            <a:chOff x="288" y="1728"/>
            <a:chExt cx="1776" cy="754"/>
          </a:xfrm>
        </p:grpSpPr>
        <p:sp>
          <p:nvSpPr>
            <p:cNvPr id="13331" name="Oval 19"/>
            <p:cNvSpPr>
              <a:spLocks noChangeArrowheads="1"/>
            </p:cNvSpPr>
            <p:nvPr/>
          </p:nvSpPr>
          <p:spPr bwMode="auto">
            <a:xfrm>
              <a:off x="288" y="1728"/>
              <a:ext cx="1536" cy="754"/>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p>
              <a:pPr algn="ctr" eaLnBrk="0" hangingPunct="0">
                <a:defRPr/>
              </a:pPr>
              <a:r>
                <a:rPr lang="en-US">
                  <a:latin typeface="Tahoma" pitchFamily="34" charset="0"/>
                </a:rPr>
                <a:t>What is the most </a:t>
              </a:r>
              <a:br>
                <a:rPr lang="en-US">
                  <a:latin typeface="Tahoma" pitchFamily="34" charset="0"/>
                </a:rPr>
              </a:br>
              <a:r>
                <a:rPr lang="en-US">
                  <a:latin typeface="Tahoma" pitchFamily="34" charset="0"/>
                </a:rPr>
                <a:t>effective distribution </a:t>
              </a:r>
              <a:br>
                <a:rPr lang="en-US">
                  <a:latin typeface="Tahoma" pitchFamily="34" charset="0"/>
                </a:rPr>
              </a:br>
              <a:r>
                <a:rPr lang="en-US">
                  <a:latin typeface="Tahoma" pitchFamily="34" charset="0"/>
                </a:rPr>
                <a:t>channel?</a:t>
              </a:r>
              <a:endParaRPr lang="en-US" sz="1400">
                <a:latin typeface="Times New Roman" pitchFamily="18" charset="0"/>
              </a:endParaRPr>
            </a:p>
          </p:txBody>
        </p:sp>
        <p:sp>
          <p:nvSpPr>
            <p:cNvPr id="13323" name="Line 20"/>
            <p:cNvSpPr>
              <a:spLocks noChangeShapeType="1"/>
            </p:cNvSpPr>
            <p:nvPr/>
          </p:nvSpPr>
          <p:spPr bwMode="auto">
            <a:xfrm>
              <a:off x="1824" y="2160"/>
              <a:ext cx="240" cy="48"/>
            </a:xfrm>
            <a:prstGeom prst="line">
              <a:avLst/>
            </a:prstGeom>
            <a:noFill/>
            <a:ln w="38100">
              <a:solidFill>
                <a:schemeClr val="tx1"/>
              </a:solidFill>
              <a:round/>
              <a:headEnd/>
              <a:tailEnd type="triangle" w="med" len="med"/>
            </a:ln>
          </p:spPr>
          <p:txBody>
            <a:bodyPr wrap="none" anchor="ctr"/>
            <a:lstStyle/>
            <a:p>
              <a:endParaRPr lang="en-US"/>
            </a:p>
          </p:txBody>
        </p:sp>
      </p:grpSp>
      <p:sp>
        <p:nvSpPr>
          <p:cNvPr id="13321" name="Oval 22"/>
          <p:cNvSpPr>
            <a:spLocks noChangeArrowheads="1"/>
          </p:cNvSpPr>
          <p:nvPr/>
        </p:nvSpPr>
        <p:spPr bwMode="auto">
          <a:xfrm>
            <a:off x="4876800" y="2528889"/>
            <a:ext cx="2057400" cy="1752600"/>
          </a:xfrm>
          <a:prstGeom prst="ellipse">
            <a:avLst/>
          </a:prstGeom>
          <a:solidFill>
            <a:schemeClr val="accent1"/>
          </a:solidFill>
          <a:ln w="9525">
            <a:solidFill>
              <a:schemeClr val="tx1"/>
            </a:solidFill>
            <a:round/>
            <a:headEnd/>
            <a:tailEnd/>
          </a:ln>
        </p:spPr>
        <p:txBody>
          <a:bodyPr wrap="none" anchor="ctr"/>
          <a:lstStyle/>
          <a:p>
            <a:pPr algn="ctr"/>
            <a:r>
              <a:rPr lang="en-US" dirty="0"/>
              <a:t>IT </a:t>
            </a:r>
          </a:p>
          <a:p>
            <a:pPr algn="ctr"/>
            <a:r>
              <a:rPr lang="en-US" dirty="0"/>
              <a:t>Department</a:t>
            </a:r>
          </a:p>
        </p:txBody>
      </p:sp>
      <p:sp>
        <p:nvSpPr>
          <p:cNvPr id="23" name="Title 2"/>
          <p:cNvSpPr>
            <a:spLocks noGrp="1"/>
          </p:cNvSpPr>
          <p:nvPr>
            <p:ph type="title"/>
          </p:nvPr>
        </p:nvSpPr>
        <p:spPr>
          <a:xfrm>
            <a:off x="9638" y="7932"/>
            <a:ext cx="11303367" cy="816904"/>
          </a:xfrm>
        </p:spPr>
        <p:txBody>
          <a:bodyPr/>
          <a:lstStyle/>
          <a:p>
            <a:r>
              <a:rPr lang="en-IN" dirty="0" smtClean="0"/>
              <a:t>Management Wants to KNOW</a:t>
            </a:r>
            <a:endParaRPr lang="en-IN" dirty="0"/>
          </a:p>
        </p:txBody>
      </p:sp>
    </p:spTree>
    <p:extLst>
      <p:ext uri="{BB962C8B-B14F-4D97-AF65-F5344CB8AC3E}">
        <p14:creationId xmlns:p14="http://schemas.microsoft.com/office/powerpoint/2010/main" val="2847828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228600" y="99219"/>
            <a:ext cx="9029700" cy="792162"/>
          </a:xfrm>
          <a:noFill/>
          <a:extLst>
            <a:ext uri="{909E8E84-426E-40DD-AFC4-6F175D3DCCD1}">
              <a14:hiddenFill xmlns:a14="http://schemas.microsoft.com/office/drawing/2010/main">
                <a:solidFill>
                  <a:schemeClr val="hlink"/>
                </a:solidFill>
              </a14:hiddenFill>
            </a:ext>
          </a:extLst>
        </p:spPr>
        <p:txBody>
          <a:bodyPr>
            <a:normAutofit/>
          </a:bodyPr>
          <a:lstStyle/>
          <a:p>
            <a:r>
              <a:rPr lang="en-US" altLang="en-US" dirty="0" smtClean="0"/>
              <a:t>Data Warehouse Architecture</a:t>
            </a:r>
            <a:endParaRPr lang="en-US" altLang="en-US" dirty="0"/>
          </a:p>
        </p:txBody>
      </p:sp>
      <p:sp>
        <p:nvSpPr>
          <p:cNvPr id="204803" name="Rectangle 3"/>
          <p:cNvSpPr>
            <a:spLocks noChangeArrowheads="1"/>
          </p:cNvSpPr>
          <p:nvPr/>
        </p:nvSpPr>
        <p:spPr bwMode="auto">
          <a:xfrm>
            <a:off x="219075" y="1557338"/>
            <a:ext cx="1524000" cy="449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204804" name="Text Box 4"/>
          <p:cNvSpPr txBox="1">
            <a:spLocks noChangeArrowheads="1"/>
          </p:cNvSpPr>
          <p:nvPr/>
        </p:nvSpPr>
        <p:spPr bwMode="auto">
          <a:xfrm>
            <a:off x="219075" y="1100139"/>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b="1" dirty="0"/>
              <a:t>Source Data</a:t>
            </a:r>
          </a:p>
        </p:txBody>
      </p:sp>
      <p:sp>
        <p:nvSpPr>
          <p:cNvPr id="204805" name="AutoShape 5"/>
          <p:cNvSpPr>
            <a:spLocks noChangeArrowheads="1"/>
          </p:cNvSpPr>
          <p:nvPr/>
        </p:nvSpPr>
        <p:spPr bwMode="auto">
          <a:xfrm>
            <a:off x="447675" y="1938338"/>
            <a:ext cx="990600" cy="533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HR Data</a:t>
            </a:r>
          </a:p>
        </p:txBody>
      </p:sp>
      <p:sp>
        <p:nvSpPr>
          <p:cNvPr id="204806" name="AutoShape 6"/>
          <p:cNvSpPr>
            <a:spLocks noChangeArrowheads="1"/>
          </p:cNvSpPr>
          <p:nvPr/>
        </p:nvSpPr>
        <p:spPr bwMode="auto">
          <a:xfrm>
            <a:off x="447675" y="2852738"/>
            <a:ext cx="990600" cy="533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Finance</a:t>
            </a:r>
          </a:p>
        </p:txBody>
      </p:sp>
      <p:sp>
        <p:nvSpPr>
          <p:cNvPr id="204807" name="AutoShape 7"/>
          <p:cNvSpPr>
            <a:spLocks noChangeArrowheads="1"/>
          </p:cNvSpPr>
          <p:nvPr/>
        </p:nvSpPr>
        <p:spPr bwMode="auto">
          <a:xfrm>
            <a:off x="285749" y="3576638"/>
            <a:ext cx="1304926" cy="10287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t>Sales &amp;Mkt &amp;</a:t>
            </a:r>
          </a:p>
          <a:p>
            <a:pPr algn="ctr"/>
            <a:r>
              <a:rPr lang="en-US" altLang="en-US" dirty="0" smtClean="0"/>
              <a:t>Customers</a:t>
            </a:r>
            <a:endParaRPr lang="en-US" altLang="en-US" dirty="0"/>
          </a:p>
        </p:txBody>
      </p:sp>
      <p:sp>
        <p:nvSpPr>
          <p:cNvPr id="204808" name="AutoShape 8"/>
          <p:cNvSpPr>
            <a:spLocks noChangeArrowheads="1"/>
          </p:cNvSpPr>
          <p:nvPr/>
        </p:nvSpPr>
        <p:spPr bwMode="auto">
          <a:xfrm>
            <a:off x="371475" y="4681538"/>
            <a:ext cx="1219200" cy="533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t>Product</a:t>
            </a:r>
            <a:endParaRPr lang="en-US" altLang="en-US" dirty="0"/>
          </a:p>
        </p:txBody>
      </p:sp>
      <p:sp>
        <p:nvSpPr>
          <p:cNvPr id="204809" name="Rectangle 9"/>
          <p:cNvSpPr>
            <a:spLocks noChangeArrowheads="1"/>
          </p:cNvSpPr>
          <p:nvPr/>
        </p:nvSpPr>
        <p:spPr bwMode="auto">
          <a:xfrm>
            <a:off x="2452683" y="1557338"/>
            <a:ext cx="1600200" cy="441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t>ETL TOOLS</a:t>
            </a:r>
            <a:endParaRPr lang="en-US" altLang="en-US" dirty="0"/>
          </a:p>
          <a:p>
            <a:pPr algn="ctr"/>
            <a:endParaRPr lang="en-US" altLang="en-US" dirty="0" smtClean="0"/>
          </a:p>
          <a:p>
            <a:pPr algn="ctr"/>
            <a:r>
              <a:rPr lang="en-US" altLang="en-US" dirty="0" smtClean="0"/>
              <a:t>Scripting</a:t>
            </a:r>
          </a:p>
          <a:p>
            <a:pPr algn="ctr"/>
            <a:r>
              <a:rPr lang="en-US" altLang="en-US" dirty="0" smtClean="0"/>
              <a:t>Python</a:t>
            </a:r>
          </a:p>
          <a:p>
            <a:pPr algn="ctr"/>
            <a:r>
              <a:rPr lang="en-US" altLang="en-US" dirty="0" err="1" smtClean="0"/>
              <a:t>Informatica</a:t>
            </a:r>
            <a:endParaRPr lang="en-US" altLang="en-US" dirty="0" smtClean="0"/>
          </a:p>
          <a:p>
            <a:pPr algn="ctr"/>
            <a:r>
              <a:rPr lang="en-US" altLang="en-US" dirty="0" smtClean="0"/>
              <a:t>SSIS</a:t>
            </a:r>
          </a:p>
          <a:p>
            <a:pPr algn="ctr"/>
            <a:r>
              <a:rPr lang="en-US" altLang="en-US" dirty="0" err="1" smtClean="0"/>
              <a:t>Talend</a:t>
            </a:r>
            <a:endParaRPr lang="en-US" altLang="en-US" dirty="0"/>
          </a:p>
          <a:p>
            <a:pPr algn="ctr"/>
            <a:r>
              <a:rPr lang="en-US" altLang="en-US" dirty="0"/>
              <a:t>Database</a:t>
            </a:r>
            <a:br>
              <a:rPr lang="en-US" altLang="en-US" dirty="0"/>
            </a:br>
            <a:r>
              <a:rPr lang="en-US" altLang="en-US" dirty="0"/>
              <a:t>programming</a:t>
            </a:r>
          </a:p>
          <a:p>
            <a:pPr algn="ctr"/>
            <a:endParaRPr lang="en-US" altLang="en-US" dirty="0"/>
          </a:p>
        </p:txBody>
      </p:sp>
      <p:sp>
        <p:nvSpPr>
          <p:cNvPr id="204810" name="Text Box 10"/>
          <p:cNvSpPr txBox="1">
            <a:spLocks noChangeArrowheads="1"/>
          </p:cNvSpPr>
          <p:nvPr/>
        </p:nvSpPr>
        <p:spPr bwMode="auto">
          <a:xfrm>
            <a:off x="2300283" y="1100139"/>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ET&amp;L</a:t>
            </a:r>
          </a:p>
        </p:txBody>
      </p:sp>
      <p:sp>
        <p:nvSpPr>
          <p:cNvPr id="204811" name="Line 11"/>
          <p:cNvSpPr>
            <a:spLocks noChangeShapeType="1"/>
          </p:cNvSpPr>
          <p:nvPr/>
        </p:nvSpPr>
        <p:spPr bwMode="auto">
          <a:xfrm flipV="1">
            <a:off x="1743074" y="3614738"/>
            <a:ext cx="70960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2" name="Line 12"/>
          <p:cNvSpPr>
            <a:spLocks noChangeShapeType="1"/>
          </p:cNvSpPr>
          <p:nvPr/>
        </p:nvSpPr>
        <p:spPr bwMode="auto">
          <a:xfrm>
            <a:off x="4052883" y="3538538"/>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3" name="Rectangle 13"/>
          <p:cNvSpPr>
            <a:spLocks noChangeArrowheads="1"/>
          </p:cNvSpPr>
          <p:nvPr/>
        </p:nvSpPr>
        <p:spPr bwMode="auto">
          <a:xfrm>
            <a:off x="4814883" y="1557338"/>
            <a:ext cx="1600200" cy="441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DW / DM</a:t>
            </a:r>
          </a:p>
          <a:p>
            <a:pPr algn="ctr"/>
            <a:endParaRPr lang="en-US" altLang="en-US" dirty="0" smtClean="0"/>
          </a:p>
          <a:p>
            <a:pPr algn="ctr"/>
            <a:r>
              <a:rPr lang="en-US" altLang="en-US" dirty="0" err="1" smtClean="0"/>
              <a:t>Netezza</a:t>
            </a:r>
            <a:endParaRPr lang="en-US" altLang="en-US" dirty="0"/>
          </a:p>
          <a:p>
            <a:pPr algn="ctr"/>
            <a:r>
              <a:rPr lang="en-US" altLang="en-US" dirty="0" err="1"/>
              <a:t>Appliacne</a:t>
            </a:r>
            <a:r>
              <a:rPr lang="en-US" altLang="en-US" dirty="0"/>
              <a:t>/</a:t>
            </a:r>
          </a:p>
          <a:p>
            <a:pPr algn="ctr"/>
            <a:r>
              <a:rPr lang="en-US" altLang="en-US" dirty="0" smtClean="0"/>
              <a:t>Oracle/</a:t>
            </a:r>
          </a:p>
          <a:p>
            <a:pPr algn="ctr"/>
            <a:r>
              <a:rPr lang="en-US" altLang="en-US" dirty="0" smtClean="0"/>
              <a:t>MYSQL/</a:t>
            </a:r>
          </a:p>
          <a:p>
            <a:pPr algn="ctr"/>
            <a:r>
              <a:rPr lang="en-US" altLang="en-US" dirty="0" err="1" smtClean="0"/>
              <a:t>Sql</a:t>
            </a:r>
            <a:r>
              <a:rPr lang="en-US" altLang="en-US" dirty="0" smtClean="0"/>
              <a:t> server</a:t>
            </a:r>
            <a:endParaRPr lang="en-US" altLang="en-US" dirty="0"/>
          </a:p>
          <a:p>
            <a:pPr algn="ctr"/>
            <a:endParaRPr lang="en-US" altLang="en-US" dirty="0"/>
          </a:p>
          <a:p>
            <a:pPr algn="ctr"/>
            <a:endParaRPr lang="en-US" altLang="en-US" dirty="0"/>
          </a:p>
          <a:p>
            <a:pPr algn="ctr"/>
            <a:endParaRPr lang="en-US" altLang="en-US" dirty="0"/>
          </a:p>
          <a:p>
            <a:pPr algn="ctr"/>
            <a:endParaRPr lang="en-US" altLang="en-US" dirty="0"/>
          </a:p>
          <a:p>
            <a:pPr algn="ctr"/>
            <a:endParaRPr lang="en-US" altLang="en-US" dirty="0"/>
          </a:p>
          <a:p>
            <a:pPr algn="ctr"/>
            <a:endParaRPr lang="en-US" altLang="en-US" dirty="0"/>
          </a:p>
          <a:p>
            <a:pPr algn="ctr"/>
            <a:endParaRPr lang="en-US" altLang="en-US" dirty="0"/>
          </a:p>
          <a:p>
            <a:pPr algn="ctr"/>
            <a:endParaRPr lang="en-US" altLang="en-US" dirty="0"/>
          </a:p>
          <a:p>
            <a:pPr algn="ctr"/>
            <a:endParaRPr lang="en-US" altLang="en-US" dirty="0"/>
          </a:p>
        </p:txBody>
      </p:sp>
      <p:sp>
        <p:nvSpPr>
          <p:cNvPr id="204814" name="AutoShape 14"/>
          <p:cNvSpPr>
            <a:spLocks noChangeArrowheads="1"/>
          </p:cNvSpPr>
          <p:nvPr/>
        </p:nvSpPr>
        <p:spPr bwMode="auto">
          <a:xfrm>
            <a:off x="5043483" y="3614738"/>
            <a:ext cx="1219200" cy="914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Data</a:t>
            </a:r>
          </a:p>
          <a:p>
            <a:pPr algn="ctr"/>
            <a:r>
              <a:rPr lang="en-US" altLang="en-US" dirty="0"/>
              <a:t>warehouse</a:t>
            </a:r>
          </a:p>
        </p:txBody>
      </p:sp>
      <p:sp>
        <p:nvSpPr>
          <p:cNvPr id="204815" name="AutoShape 15"/>
          <p:cNvSpPr>
            <a:spLocks noChangeArrowheads="1"/>
          </p:cNvSpPr>
          <p:nvPr/>
        </p:nvSpPr>
        <p:spPr bwMode="auto">
          <a:xfrm>
            <a:off x="7024682" y="1557337"/>
            <a:ext cx="1657353" cy="1447801"/>
          </a:xfrm>
          <a:prstGeom prst="flowChartMulti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500" b="1" dirty="0"/>
              <a:t>Pre</a:t>
            </a:r>
          </a:p>
          <a:p>
            <a:pPr algn="ctr"/>
            <a:r>
              <a:rPr lang="en-US" altLang="en-US" sz="1500" b="1" dirty="0"/>
              <a:t>Defined</a:t>
            </a:r>
          </a:p>
          <a:p>
            <a:pPr algn="ctr"/>
            <a:r>
              <a:rPr lang="en-US" altLang="en-US" sz="1500" b="1" dirty="0"/>
              <a:t>Reports</a:t>
            </a:r>
          </a:p>
          <a:p>
            <a:pPr algn="ctr"/>
            <a:r>
              <a:rPr lang="en-US" altLang="en-US" sz="1500" b="1" dirty="0"/>
              <a:t>BO /  </a:t>
            </a:r>
            <a:r>
              <a:rPr lang="en-US" altLang="en-US" sz="1500" b="1" dirty="0" err="1"/>
              <a:t>Cognos</a:t>
            </a:r>
            <a:endParaRPr lang="en-US" altLang="en-US" sz="1500" b="1" dirty="0"/>
          </a:p>
        </p:txBody>
      </p:sp>
      <p:sp>
        <p:nvSpPr>
          <p:cNvPr id="204816" name="AutoShape 16"/>
          <p:cNvSpPr>
            <a:spLocks noChangeArrowheads="1"/>
          </p:cNvSpPr>
          <p:nvPr/>
        </p:nvSpPr>
        <p:spPr bwMode="auto">
          <a:xfrm>
            <a:off x="7177083" y="3386138"/>
            <a:ext cx="1447800" cy="1143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Ad hoc</a:t>
            </a:r>
          </a:p>
          <a:p>
            <a:pPr algn="ctr"/>
            <a:r>
              <a:rPr lang="en-US" altLang="en-US"/>
              <a:t>Reporting</a:t>
            </a:r>
          </a:p>
          <a:p>
            <a:pPr algn="ctr"/>
            <a:r>
              <a:rPr lang="en-US" altLang="en-US"/>
              <a:t>BO/Cognos/</a:t>
            </a:r>
          </a:p>
          <a:p>
            <a:pPr algn="ctr"/>
            <a:r>
              <a:rPr lang="en-US" altLang="en-US"/>
              <a:t>Home grown</a:t>
            </a:r>
          </a:p>
        </p:txBody>
      </p:sp>
      <p:sp>
        <p:nvSpPr>
          <p:cNvPr id="204818" name="Line 18"/>
          <p:cNvSpPr>
            <a:spLocks noChangeShapeType="1"/>
          </p:cNvSpPr>
          <p:nvPr/>
        </p:nvSpPr>
        <p:spPr bwMode="auto">
          <a:xfrm>
            <a:off x="6719883" y="2243138"/>
            <a:ext cx="0" cy="3505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19" name="Line 19"/>
          <p:cNvSpPr>
            <a:spLocks noChangeShapeType="1"/>
          </p:cNvSpPr>
          <p:nvPr/>
        </p:nvSpPr>
        <p:spPr bwMode="auto">
          <a:xfrm>
            <a:off x="6719883" y="224313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20" name="Line 20"/>
          <p:cNvSpPr>
            <a:spLocks noChangeShapeType="1"/>
          </p:cNvSpPr>
          <p:nvPr/>
        </p:nvSpPr>
        <p:spPr bwMode="auto">
          <a:xfrm>
            <a:off x="6719883" y="4071938"/>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22" name="Line 22"/>
          <p:cNvSpPr>
            <a:spLocks noChangeShapeType="1"/>
          </p:cNvSpPr>
          <p:nvPr/>
        </p:nvSpPr>
        <p:spPr bwMode="auto">
          <a:xfrm>
            <a:off x="6415083" y="3462338"/>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23" name="AutoShape 23"/>
          <p:cNvSpPr>
            <a:spLocks noChangeArrowheads="1"/>
          </p:cNvSpPr>
          <p:nvPr/>
        </p:nvSpPr>
        <p:spPr bwMode="auto">
          <a:xfrm>
            <a:off x="295275" y="5443538"/>
            <a:ext cx="1371600" cy="5334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t>Vendors</a:t>
            </a:r>
            <a:endParaRPr lang="en-US" altLang="en-US" dirty="0"/>
          </a:p>
        </p:txBody>
      </p:sp>
      <p:sp>
        <p:nvSpPr>
          <p:cNvPr id="204824" name="Rectangle 24"/>
          <p:cNvSpPr>
            <a:spLocks noChangeArrowheads="1"/>
          </p:cNvSpPr>
          <p:nvPr/>
        </p:nvSpPr>
        <p:spPr bwMode="auto">
          <a:xfrm>
            <a:off x="7177083" y="4910137"/>
            <a:ext cx="1219200" cy="1133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Data Mining</a:t>
            </a:r>
          </a:p>
          <a:p>
            <a:pPr algn="ctr"/>
            <a:r>
              <a:rPr lang="en-US" altLang="en-US" dirty="0"/>
              <a:t>(SAS</a:t>
            </a:r>
            <a:r>
              <a:rPr lang="en-US" altLang="en-US" dirty="0" smtClean="0"/>
              <a:t>)</a:t>
            </a:r>
          </a:p>
          <a:p>
            <a:pPr algn="ctr"/>
            <a:r>
              <a:rPr lang="en-US" altLang="en-US" dirty="0" smtClean="0"/>
              <a:t>Python</a:t>
            </a:r>
          </a:p>
          <a:p>
            <a:pPr algn="ctr"/>
            <a:r>
              <a:rPr lang="en-US" altLang="en-US" dirty="0"/>
              <a:t>R</a:t>
            </a:r>
          </a:p>
        </p:txBody>
      </p:sp>
      <p:sp>
        <p:nvSpPr>
          <p:cNvPr id="204825" name="Line 25"/>
          <p:cNvSpPr>
            <a:spLocks noChangeShapeType="1"/>
          </p:cNvSpPr>
          <p:nvPr/>
        </p:nvSpPr>
        <p:spPr bwMode="auto">
          <a:xfrm flipV="1">
            <a:off x="6719883" y="5748336"/>
            <a:ext cx="457200" cy="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26" name="Text Box 26"/>
          <p:cNvSpPr txBox="1">
            <a:spLocks noChangeArrowheads="1"/>
          </p:cNvSpPr>
          <p:nvPr/>
        </p:nvSpPr>
        <p:spPr bwMode="auto">
          <a:xfrm>
            <a:off x="4662483" y="1128716"/>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dirty="0" smtClean="0"/>
              <a:t>Database </a:t>
            </a:r>
            <a:r>
              <a:rPr lang="en-US" altLang="en-US" b="1" dirty="0"/>
              <a:t>layer</a:t>
            </a:r>
          </a:p>
        </p:txBody>
      </p:sp>
      <p:sp>
        <p:nvSpPr>
          <p:cNvPr id="204827" name="Text Box 27"/>
          <p:cNvSpPr txBox="1">
            <a:spLocks noChangeArrowheads="1"/>
          </p:cNvSpPr>
          <p:nvPr/>
        </p:nvSpPr>
        <p:spPr bwMode="auto">
          <a:xfrm>
            <a:off x="7691437" y="1023939"/>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BI Layer</a:t>
            </a:r>
          </a:p>
        </p:txBody>
      </p:sp>
      <p:sp>
        <p:nvSpPr>
          <p:cNvPr id="204828" name="AutoShape 28"/>
          <p:cNvSpPr>
            <a:spLocks noChangeArrowheads="1"/>
          </p:cNvSpPr>
          <p:nvPr/>
        </p:nvSpPr>
        <p:spPr bwMode="auto">
          <a:xfrm>
            <a:off x="2681283" y="4910136"/>
            <a:ext cx="1219200" cy="914401"/>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Staging </a:t>
            </a:r>
            <a:r>
              <a:rPr lang="en-US" altLang="en-US" dirty="0" err="1"/>
              <a:t>Db</a:t>
            </a:r>
            <a:endParaRPr lang="en-US" altLang="en-US" dirty="0"/>
          </a:p>
        </p:txBody>
      </p:sp>
      <p:sp>
        <p:nvSpPr>
          <p:cNvPr id="204829" name="AutoShape 29"/>
          <p:cNvSpPr>
            <a:spLocks noChangeArrowheads="1"/>
          </p:cNvSpPr>
          <p:nvPr/>
        </p:nvSpPr>
        <p:spPr bwMode="auto">
          <a:xfrm>
            <a:off x="5043483" y="4605338"/>
            <a:ext cx="1219200" cy="6096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Data mart1</a:t>
            </a:r>
          </a:p>
        </p:txBody>
      </p:sp>
      <p:sp>
        <p:nvSpPr>
          <p:cNvPr id="204830" name="AutoShape 30"/>
          <p:cNvSpPr>
            <a:spLocks noChangeArrowheads="1"/>
          </p:cNvSpPr>
          <p:nvPr/>
        </p:nvSpPr>
        <p:spPr bwMode="auto">
          <a:xfrm>
            <a:off x="5043483" y="5291138"/>
            <a:ext cx="1219200" cy="609600"/>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smtClean="0"/>
              <a:t>Data mar2</a:t>
            </a:r>
            <a:endParaRPr lang="en-US" altLang="en-US" dirty="0"/>
          </a:p>
        </p:txBody>
      </p:sp>
      <p:sp>
        <p:nvSpPr>
          <p:cNvPr id="2" name="TextBox 1"/>
          <p:cNvSpPr txBox="1"/>
          <p:nvPr/>
        </p:nvSpPr>
        <p:spPr>
          <a:xfrm>
            <a:off x="8986837" y="2424113"/>
            <a:ext cx="2838446" cy="2862322"/>
          </a:xfrm>
          <a:prstGeom prst="rect">
            <a:avLst/>
          </a:prstGeom>
          <a:noFill/>
        </p:spPr>
        <p:txBody>
          <a:bodyPr wrap="square" rtlCol="0">
            <a:spAutoFit/>
          </a:bodyPr>
          <a:lstStyle/>
          <a:p>
            <a:pPr marL="342900" indent="-342900">
              <a:buFont typeface="+mj-lt"/>
              <a:buAutoNum type="arabicPeriod"/>
            </a:pPr>
            <a:r>
              <a:rPr lang="en-US" dirty="0" smtClean="0"/>
              <a:t>Want a report to show the purchase from vendors,</a:t>
            </a:r>
          </a:p>
          <a:p>
            <a:pPr marL="342900" indent="-342900">
              <a:buFont typeface="+mj-lt"/>
              <a:buAutoNum type="arabicPeriod"/>
            </a:pPr>
            <a:r>
              <a:rPr lang="en-US" dirty="0" smtClean="0"/>
              <a:t>Products we build, wastage cost, marketing cost, employee cost</a:t>
            </a:r>
          </a:p>
          <a:p>
            <a:pPr marL="342900" indent="-342900">
              <a:buFont typeface="+mj-lt"/>
              <a:buAutoNum type="arabicPeriod"/>
            </a:pPr>
            <a:r>
              <a:rPr lang="en-US" dirty="0" smtClean="0"/>
              <a:t>Revenue and profit in each geography of India (south, north, west, east)</a:t>
            </a:r>
            <a:endParaRPr lang="en-US" dirty="0"/>
          </a:p>
        </p:txBody>
      </p:sp>
    </p:spTree>
    <p:extLst>
      <p:ext uri="{BB962C8B-B14F-4D97-AF65-F5344CB8AC3E}">
        <p14:creationId xmlns:p14="http://schemas.microsoft.com/office/powerpoint/2010/main" val="13781541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 calcmode="lin" valueType="num">
                                      <p:cBhvr additive="base">
                                        <p:cTn id="7" dur="500" fill="hold"/>
                                        <p:tgtEl>
                                          <p:spTgt spid="204803"/>
                                        </p:tgtEl>
                                        <p:attrNameLst>
                                          <p:attrName>ppt_x</p:attrName>
                                        </p:attrNameLst>
                                      </p:cBhvr>
                                      <p:tavLst>
                                        <p:tav tm="0">
                                          <p:val>
                                            <p:strVal val="#ppt_x"/>
                                          </p:val>
                                        </p:tav>
                                        <p:tav tm="100000">
                                          <p:val>
                                            <p:strVal val="#ppt_x"/>
                                          </p:val>
                                        </p:tav>
                                      </p:tavLst>
                                    </p:anim>
                                    <p:anim calcmode="lin" valueType="num">
                                      <p:cBhvr additive="base">
                                        <p:cTn id="8" dur="500" fill="hold"/>
                                        <p:tgtEl>
                                          <p:spTgt spid="2048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05"/>
                                        </p:tgtEl>
                                        <p:attrNameLst>
                                          <p:attrName>style.visibility</p:attrName>
                                        </p:attrNameLst>
                                      </p:cBhvr>
                                      <p:to>
                                        <p:strVal val="visible"/>
                                      </p:to>
                                    </p:set>
                                    <p:anim calcmode="lin" valueType="num">
                                      <p:cBhvr additive="base">
                                        <p:cTn id="11" dur="500" fill="hold"/>
                                        <p:tgtEl>
                                          <p:spTgt spid="204805"/>
                                        </p:tgtEl>
                                        <p:attrNameLst>
                                          <p:attrName>ppt_x</p:attrName>
                                        </p:attrNameLst>
                                      </p:cBhvr>
                                      <p:tavLst>
                                        <p:tav tm="0">
                                          <p:val>
                                            <p:strVal val="#ppt_x"/>
                                          </p:val>
                                        </p:tav>
                                        <p:tav tm="100000">
                                          <p:val>
                                            <p:strVal val="#ppt_x"/>
                                          </p:val>
                                        </p:tav>
                                      </p:tavLst>
                                    </p:anim>
                                    <p:anim calcmode="lin" valueType="num">
                                      <p:cBhvr additive="base">
                                        <p:cTn id="12" dur="500" fill="hold"/>
                                        <p:tgtEl>
                                          <p:spTgt spid="20480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4806"/>
                                        </p:tgtEl>
                                        <p:attrNameLst>
                                          <p:attrName>style.visibility</p:attrName>
                                        </p:attrNameLst>
                                      </p:cBhvr>
                                      <p:to>
                                        <p:strVal val="visible"/>
                                      </p:to>
                                    </p:set>
                                    <p:anim calcmode="lin" valueType="num">
                                      <p:cBhvr additive="base">
                                        <p:cTn id="15" dur="500" fill="hold"/>
                                        <p:tgtEl>
                                          <p:spTgt spid="204806"/>
                                        </p:tgtEl>
                                        <p:attrNameLst>
                                          <p:attrName>ppt_x</p:attrName>
                                        </p:attrNameLst>
                                      </p:cBhvr>
                                      <p:tavLst>
                                        <p:tav tm="0">
                                          <p:val>
                                            <p:strVal val="#ppt_x"/>
                                          </p:val>
                                        </p:tav>
                                        <p:tav tm="100000">
                                          <p:val>
                                            <p:strVal val="#ppt_x"/>
                                          </p:val>
                                        </p:tav>
                                      </p:tavLst>
                                    </p:anim>
                                    <p:anim calcmode="lin" valueType="num">
                                      <p:cBhvr additive="base">
                                        <p:cTn id="16" dur="500" fill="hold"/>
                                        <p:tgtEl>
                                          <p:spTgt spid="20480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4807"/>
                                        </p:tgtEl>
                                        <p:attrNameLst>
                                          <p:attrName>style.visibility</p:attrName>
                                        </p:attrNameLst>
                                      </p:cBhvr>
                                      <p:to>
                                        <p:strVal val="visible"/>
                                      </p:to>
                                    </p:set>
                                    <p:anim calcmode="lin" valueType="num">
                                      <p:cBhvr additive="base">
                                        <p:cTn id="19" dur="500" fill="hold"/>
                                        <p:tgtEl>
                                          <p:spTgt spid="204807"/>
                                        </p:tgtEl>
                                        <p:attrNameLst>
                                          <p:attrName>ppt_x</p:attrName>
                                        </p:attrNameLst>
                                      </p:cBhvr>
                                      <p:tavLst>
                                        <p:tav tm="0">
                                          <p:val>
                                            <p:strVal val="#ppt_x"/>
                                          </p:val>
                                        </p:tav>
                                        <p:tav tm="100000">
                                          <p:val>
                                            <p:strVal val="#ppt_x"/>
                                          </p:val>
                                        </p:tav>
                                      </p:tavLst>
                                    </p:anim>
                                    <p:anim calcmode="lin" valueType="num">
                                      <p:cBhvr additive="base">
                                        <p:cTn id="20" dur="500" fill="hold"/>
                                        <p:tgtEl>
                                          <p:spTgt spid="20480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4808"/>
                                        </p:tgtEl>
                                        <p:attrNameLst>
                                          <p:attrName>style.visibility</p:attrName>
                                        </p:attrNameLst>
                                      </p:cBhvr>
                                      <p:to>
                                        <p:strVal val="visible"/>
                                      </p:to>
                                    </p:set>
                                    <p:anim calcmode="lin" valueType="num">
                                      <p:cBhvr additive="base">
                                        <p:cTn id="23" dur="500" fill="hold"/>
                                        <p:tgtEl>
                                          <p:spTgt spid="204808"/>
                                        </p:tgtEl>
                                        <p:attrNameLst>
                                          <p:attrName>ppt_x</p:attrName>
                                        </p:attrNameLst>
                                      </p:cBhvr>
                                      <p:tavLst>
                                        <p:tav tm="0">
                                          <p:val>
                                            <p:strVal val="#ppt_x"/>
                                          </p:val>
                                        </p:tav>
                                        <p:tav tm="100000">
                                          <p:val>
                                            <p:strVal val="#ppt_x"/>
                                          </p:val>
                                        </p:tav>
                                      </p:tavLst>
                                    </p:anim>
                                    <p:anim calcmode="lin" valueType="num">
                                      <p:cBhvr additive="base">
                                        <p:cTn id="24" dur="500" fill="hold"/>
                                        <p:tgtEl>
                                          <p:spTgt spid="20480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4823"/>
                                        </p:tgtEl>
                                        <p:attrNameLst>
                                          <p:attrName>style.visibility</p:attrName>
                                        </p:attrNameLst>
                                      </p:cBhvr>
                                      <p:to>
                                        <p:strVal val="visible"/>
                                      </p:to>
                                    </p:set>
                                    <p:anim calcmode="lin" valueType="num">
                                      <p:cBhvr additive="base">
                                        <p:cTn id="27" dur="500" fill="hold"/>
                                        <p:tgtEl>
                                          <p:spTgt spid="204823"/>
                                        </p:tgtEl>
                                        <p:attrNameLst>
                                          <p:attrName>ppt_x</p:attrName>
                                        </p:attrNameLst>
                                      </p:cBhvr>
                                      <p:tavLst>
                                        <p:tav tm="0">
                                          <p:val>
                                            <p:strVal val="#ppt_x"/>
                                          </p:val>
                                        </p:tav>
                                        <p:tav tm="100000">
                                          <p:val>
                                            <p:strVal val="#ppt_x"/>
                                          </p:val>
                                        </p:tav>
                                      </p:tavLst>
                                    </p:anim>
                                    <p:anim calcmode="lin" valueType="num">
                                      <p:cBhvr additive="base">
                                        <p:cTn id="28" dur="500" fill="hold"/>
                                        <p:tgtEl>
                                          <p:spTgt spid="2048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4804"/>
                                        </p:tgtEl>
                                        <p:attrNameLst>
                                          <p:attrName>style.visibility</p:attrName>
                                        </p:attrNameLst>
                                      </p:cBhvr>
                                      <p:to>
                                        <p:strVal val="visible"/>
                                      </p:to>
                                    </p:set>
                                    <p:anim calcmode="lin" valueType="num">
                                      <p:cBhvr additive="base">
                                        <p:cTn id="31" dur="500" fill="hold"/>
                                        <p:tgtEl>
                                          <p:spTgt spid="204804"/>
                                        </p:tgtEl>
                                        <p:attrNameLst>
                                          <p:attrName>ppt_x</p:attrName>
                                        </p:attrNameLst>
                                      </p:cBhvr>
                                      <p:tavLst>
                                        <p:tav tm="0">
                                          <p:val>
                                            <p:strVal val="#ppt_x"/>
                                          </p:val>
                                        </p:tav>
                                        <p:tav tm="100000">
                                          <p:val>
                                            <p:strVal val="#ppt_x"/>
                                          </p:val>
                                        </p:tav>
                                      </p:tavLst>
                                    </p:anim>
                                    <p:anim calcmode="lin" valueType="num">
                                      <p:cBhvr additive="base">
                                        <p:cTn id="32" dur="500" fill="hold"/>
                                        <p:tgtEl>
                                          <p:spTgt spid="2048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11"/>
                                        </p:tgtEl>
                                        <p:attrNameLst>
                                          <p:attrName>style.visibility</p:attrName>
                                        </p:attrNameLst>
                                      </p:cBhvr>
                                      <p:to>
                                        <p:strVal val="visible"/>
                                      </p:to>
                                    </p:set>
                                    <p:anim calcmode="lin" valueType="num">
                                      <p:cBhvr additive="base">
                                        <p:cTn id="37" dur="500" fill="hold"/>
                                        <p:tgtEl>
                                          <p:spTgt spid="204811"/>
                                        </p:tgtEl>
                                        <p:attrNameLst>
                                          <p:attrName>ppt_x</p:attrName>
                                        </p:attrNameLst>
                                      </p:cBhvr>
                                      <p:tavLst>
                                        <p:tav tm="0">
                                          <p:val>
                                            <p:strVal val="#ppt_x"/>
                                          </p:val>
                                        </p:tav>
                                        <p:tav tm="100000">
                                          <p:val>
                                            <p:strVal val="#ppt_x"/>
                                          </p:val>
                                        </p:tav>
                                      </p:tavLst>
                                    </p:anim>
                                    <p:anim calcmode="lin" valueType="num">
                                      <p:cBhvr additive="base">
                                        <p:cTn id="38" dur="500" fill="hold"/>
                                        <p:tgtEl>
                                          <p:spTgt spid="2048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4810"/>
                                        </p:tgtEl>
                                        <p:attrNameLst>
                                          <p:attrName>style.visibility</p:attrName>
                                        </p:attrNameLst>
                                      </p:cBhvr>
                                      <p:to>
                                        <p:strVal val="visible"/>
                                      </p:to>
                                    </p:set>
                                    <p:anim calcmode="lin" valueType="num">
                                      <p:cBhvr additive="base">
                                        <p:cTn id="41" dur="500" fill="hold"/>
                                        <p:tgtEl>
                                          <p:spTgt spid="204810"/>
                                        </p:tgtEl>
                                        <p:attrNameLst>
                                          <p:attrName>ppt_x</p:attrName>
                                        </p:attrNameLst>
                                      </p:cBhvr>
                                      <p:tavLst>
                                        <p:tav tm="0">
                                          <p:val>
                                            <p:strVal val="#ppt_x"/>
                                          </p:val>
                                        </p:tav>
                                        <p:tav tm="100000">
                                          <p:val>
                                            <p:strVal val="#ppt_x"/>
                                          </p:val>
                                        </p:tav>
                                      </p:tavLst>
                                    </p:anim>
                                    <p:anim calcmode="lin" valueType="num">
                                      <p:cBhvr additive="base">
                                        <p:cTn id="42" dur="500" fill="hold"/>
                                        <p:tgtEl>
                                          <p:spTgt spid="2048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04828"/>
                                        </p:tgtEl>
                                        <p:attrNameLst>
                                          <p:attrName>style.visibility</p:attrName>
                                        </p:attrNameLst>
                                      </p:cBhvr>
                                      <p:to>
                                        <p:strVal val="visible"/>
                                      </p:to>
                                    </p:set>
                                    <p:anim calcmode="lin" valueType="num">
                                      <p:cBhvr additive="base">
                                        <p:cTn id="45" dur="500" fill="hold"/>
                                        <p:tgtEl>
                                          <p:spTgt spid="204828"/>
                                        </p:tgtEl>
                                        <p:attrNameLst>
                                          <p:attrName>ppt_x</p:attrName>
                                        </p:attrNameLst>
                                      </p:cBhvr>
                                      <p:tavLst>
                                        <p:tav tm="0">
                                          <p:val>
                                            <p:strVal val="#ppt_x"/>
                                          </p:val>
                                        </p:tav>
                                        <p:tav tm="100000">
                                          <p:val>
                                            <p:strVal val="#ppt_x"/>
                                          </p:val>
                                        </p:tav>
                                      </p:tavLst>
                                    </p:anim>
                                    <p:anim calcmode="lin" valueType="num">
                                      <p:cBhvr additive="base">
                                        <p:cTn id="46" dur="500" fill="hold"/>
                                        <p:tgtEl>
                                          <p:spTgt spid="20482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4809"/>
                                        </p:tgtEl>
                                        <p:attrNameLst>
                                          <p:attrName>style.visibility</p:attrName>
                                        </p:attrNameLst>
                                      </p:cBhvr>
                                      <p:to>
                                        <p:strVal val="visible"/>
                                      </p:to>
                                    </p:set>
                                    <p:anim calcmode="lin" valueType="num">
                                      <p:cBhvr additive="base">
                                        <p:cTn id="49" dur="500" fill="hold"/>
                                        <p:tgtEl>
                                          <p:spTgt spid="204809"/>
                                        </p:tgtEl>
                                        <p:attrNameLst>
                                          <p:attrName>ppt_x</p:attrName>
                                        </p:attrNameLst>
                                      </p:cBhvr>
                                      <p:tavLst>
                                        <p:tav tm="0">
                                          <p:val>
                                            <p:strVal val="#ppt_x"/>
                                          </p:val>
                                        </p:tav>
                                        <p:tav tm="100000">
                                          <p:val>
                                            <p:strVal val="#ppt_x"/>
                                          </p:val>
                                        </p:tav>
                                      </p:tavLst>
                                    </p:anim>
                                    <p:anim calcmode="lin" valueType="num">
                                      <p:cBhvr additive="base">
                                        <p:cTn id="50" dur="500" fill="hold"/>
                                        <p:tgtEl>
                                          <p:spTgt spid="20480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4813"/>
                                        </p:tgtEl>
                                        <p:attrNameLst>
                                          <p:attrName>style.visibility</p:attrName>
                                        </p:attrNameLst>
                                      </p:cBhvr>
                                      <p:to>
                                        <p:strVal val="visible"/>
                                      </p:to>
                                    </p:set>
                                    <p:anim calcmode="lin" valueType="num">
                                      <p:cBhvr additive="base">
                                        <p:cTn id="55" dur="500" fill="hold"/>
                                        <p:tgtEl>
                                          <p:spTgt spid="204813"/>
                                        </p:tgtEl>
                                        <p:attrNameLst>
                                          <p:attrName>ppt_x</p:attrName>
                                        </p:attrNameLst>
                                      </p:cBhvr>
                                      <p:tavLst>
                                        <p:tav tm="0">
                                          <p:val>
                                            <p:strVal val="#ppt_x"/>
                                          </p:val>
                                        </p:tav>
                                        <p:tav tm="100000">
                                          <p:val>
                                            <p:strVal val="#ppt_x"/>
                                          </p:val>
                                        </p:tav>
                                      </p:tavLst>
                                    </p:anim>
                                    <p:anim calcmode="lin" valueType="num">
                                      <p:cBhvr additive="base">
                                        <p:cTn id="56" dur="500" fill="hold"/>
                                        <p:tgtEl>
                                          <p:spTgt spid="20481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4830"/>
                                        </p:tgtEl>
                                        <p:attrNameLst>
                                          <p:attrName>style.visibility</p:attrName>
                                        </p:attrNameLst>
                                      </p:cBhvr>
                                      <p:to>
                                        <p:strVal val="visible"/>
                                      </p:to>
                                    </p:set>
                                    <p:anim calcmode="lin" valueType="num">
                                      <p:cBhvr additive="base">
                                        <p:cTn id="59" dur="500" fill="hold"/>
                                        <p:tgtEl>
                                          <p:spTgt spid="204830"/>
                                        </p:tgtEl>
                                        <p:attrNameLst>
                                          <p:attrName>ppt_x</p:attrName>
                                        </p:attrNameLst>
                                      </p:cBhvr>
                                      <p:tavLst>
                                        <p:tav tm="0">
                                          <p:val>
                                            <p:strVal val="#ppt_x"/>
                                          </p:val>
                                        </p:tav>
                                        <p:tav tm="100000">
                                          <p:val>
                                            <p:strVal val="#ppt_x"/>
                                          </p:val>
                                        </p:tav>
                                      </p:tavLst>
                                    </p:anim>
                                    <p:anim calcmode="lin" valueType="num">
                                      <p:cBhvr additive="base">
                                        <p:cTn id="60" dur="500" fill="hold"/>
                                        <p:tgtEl>
                                          <p:spTgt spid="2048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4829"/>
                                        </p:tgtEl>
                                        <p:attrNameLst>
                                          <p:attrName>style.visibility</p:attrName>
                                        </p:attrNameLst>
                                      </p:cBhvr>
                                      <p:to>
                                        <p:strVal val="visible"/>
                                      </p:to>
                                    </p:set>
                                    <p:anim calcmode="lin" valueType="num">
                                      <p:cBhvr additive="base">
                                        <p:cTn id="63" dur="500" fill="hold"/>
                                        <p:tgtEl>
                                          <p:spTgt spid="204829"/>
                                        </p:tgtEl>
                                        <p:attrNameLst>
                                          <p:attrName>ppt_x</p:attrName>
                                        </p:attrNameLst>
                                      </p:cBhvr>
                                      <p:tavLst>
                                        <p:tav tm="0">
                                          <p:val>
                                            <p:strVal val="#ppt_x"/>
                                          </p:val>
                                        </p:tav>
                                        <p:tav tm="100000">
                                          <p:val>
                                            <p:strVal val="#ppt_x"/>
                                          </p:val>
                                        </p:tav>
                                      </p:tavLst>
                                    </p:anim>
                                    <p:anim calcmode="lin" valueType="num">
                                      <p:cBhvr additive="base">
                                        <p:cTn id="64" dur="500" fill="hold"/>
                                        <p:tgtEl>
                                          <p:spTgt spid="2048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04814"/>
                                        </p:tgtEl>
                                        <p:attrNameLst>
                                          <p:attrName>style.visibility</p:attrName>
                                        </p:attrNameLst>
                                      </p:cBhvr>
                                      <p:to>
                                        <p:strVal val="visible"/>
                                      </p:to>
                                    </p:set>
                                    <p:anim calcmode="lin" valueType="num">
                                      <p:cBhvr additive="base">
                                        <p:cTn id="67" dur="500" fill="hold"/>
                                        <p:tgtEl>
                                          <p:spTgt spid="204814"/>
                                        </p:tgtEl>
                                        <p:attrNameLst>
                                          <p:attrName>ppt_x</p:attrName>
                                        </p:attrNameLst>
                                      </p:cBhvr>
                                      <p:tavLst>
                                        <p:tav tm="0">
                                          <p:val>
                                            <p:strVal val="#ppt_x"/>
                                          </p:val>
                                        </p:tav>
                                        <p:tav tm="100000">
                                          <p:val>
                                            <p:strVal val="#ppt_x"/>
                                          </p:val>
                                        </p:tav>
                                      </p:tavLst>
                                    </p:anim>
                                    <p:anim calcmode="lin" valueType="num">
                                      <p:cBhvr additive="base">
                                        <p:cTn id="68" dur="500" fill="hold"/>
                                        <p:tgtEl>
                                          <p:spTgt spid="20481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04826"/>
                                        </p:tgtEl>
                                        <p:attrNameLst>
                                          <p:attrName>style.visibility</p:attrName>
                                        </p:attrNameLst>
                                      </p:cBhvr>
                                      <p:to>
                                        <p:strVal val="visible"/>
                                      </p:to>
                                    </p:set>
                                    <p:anim calcmode="lin" valueType="num">
                                      <p:cBhvr additive="base">
                                        <p:cTn id="71" dur="500" fill="hold"/>
                                        <p:tgtEl>
                                          <p:spTgt spid="204826"/>
                                        </p:tgtEl>
                                        <p:attrNameLst>
                                          <p:attrName>ppt_x</p:attrName>
                                        </p:attrNameLst>
                                      </p:cBhvr>
                                      <p:tavLst>
                                        <p:tav tm="0">
                                          <p:val>
                                            <p:strVal val="#ppt_x"/>
                                          </p:val>
                                        </p:tav>
                                        <p:tav tm="100000">
                                          <p:val>
                                            <p:strVal val="#ppt_x"/>
                                          </p:val>
                                        </p:tav>
                                      </p:tavLst>
                                    </p:anim>
                                    <p:anim calcmode="lin" valueType="num">
                                      <p:cBhvr additive="base">
                                        <p:cTn id="72" dur="500" fill="hold"/>
                                        <p:tgtEl>
                                          <p:spTgt spid="20482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4812"/>
                                        </p:tgtEl>
                                        <p:attrNameLst>
                                          <p:attrName>style.visibility</p:attrName>
                                        </p:attrNameLst>
                                      </p:cBhvr>
                                      <p:to>
                                        <p:strVal val="visible"/>
                                      </p:to>
                                    </p:set>
                                    <p:anim calcmode="lin" valueType="num">
                                      <p:cBhvr additive="base">
                                        <p:cTn id="75" dur="500" fill="hold"/>
                                        <p:tgtEl>
                                          <p:spTgt spid="204812"/>
                                        </p:tgtEl>
                                        <p:attrNameLst>
                                          <p:attrName>ppt_x</p:attrName>
                                        </p:attrNameLst>
                                      </p:cBhvr>
                                      <p:tavLst>
                                        <p:tav tm="0">
                                          <p:val>
                                            <p:strVal val="#ppt_x"/>
                                          </p:val>
                                        </p:tav>
                                        <p:tav tm="100000">
                                          <p:val>
                                            <p:strVal val="#ppt_x"/>
                                          </p:val>
                                        </p:tav>
                                      </p:tavLst>
                                    </p:anim>
                                    <p:anim calcmode="lin" valueType="num">
                                      <p:cBhvr additive="base">
                                        <p:cTn id="76" dur="500" fill="hold"/>
                                        <p:tgtEl>
                                          <p:spTgt spid="20481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04824"/>
                                        </p:tgtEl>
                                        <p:attrNameLst>
                                          <p:attrName>style.visibility</p:attrName>
                                        </p:attrNameLst>
                                      </p:cBhvr>
                                      <p:to>
                                        <p:strVal val="visible"/>
                                      </p:to>
                                    </p:set>
                                    <p:anim calcmode="lin" valueType="num">
                                      <p:cBhvr additive="base">
                                        <p:cTn id="81" dur="500" fill="hold"/>
                                        <p:tgtEl>
                                          <p:spTgt spid="204824"/>
                                        </p:tgtEl>
                                        <p:attrNameLst>
                                          <p:attrName>ppt_x</p:attrName>
                                        </p:attrNameLst>
                                      </p:cBhvr>
                                      <p:tavLst>
                                        <p:tav tm="0">
                                          <p:val>
                                            <p:strVal val="#ppt_x"/>
                                          </p:val>
                                        </p:tav>
                                        <p:tav tm="100000">
                                          <p:val>
                                            <p:strVal val="#ppt_x"/>
                                          </p:val>
                                        </p:tav>
                                      </p:tavLst>
                                    </p:anim>
                                    <p:anim calcmode="lin" valueType="num">
                                      <p:cBhvr additive="base">
                                        <p:cTn id="82" dur="500" fill="hold"/>
                                        <p:tgtEl>
                                          <p:spTgt spid="2048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04825"/>
                                        </p:tgtEl>
                                        <p:attrNameLst>
                                          <p:attrName>style.visibility</p:attrName>
                                        </p:attrNameLst>
                                      </p:cBhvr>
                                      <p:to>
                                        <p:strVal val="visible"/>
                                      </p:to>
                                    </p:set>
                                    <p:anim calcmode="lin" valueType="num">
                                      <p:cBhvr additive="base">
                                        <p:cTn id="85" dur="500" fill="hold"/>
                                        <p:tgtEl>
                                          <p:spTgt spid="204825"/>
                                        </p:tgtEl>
                                        <p:attrNameLst>
                                          <p:attrName>ppt_x</p:attrName>
                                        </p:attrNameLst>
                                      </p:cBhvr>
                                      <p:tavLst>
                                        <p:tav tm="0">
                                          <p:val>
                                            <p:strVal val="#ppt_x"/>
                                          </p:val>
                                        </p:tav>
                                        <p:tav tm="100000">
                                          <p:val>
                                            <p:strVal val="#ppt_x"/>
                                          </p:val>
                                        </p:tav>
                                      </p:tavLst>
                                    </p:anim>
                                    <p:anim calcmode="lin" valueType="num">
                                      <p:cBhvr additive="base">
                                        <p:cTn id="86" dur="500" fill="hold"/>
                                        <p:tgtEl>
                                          <p:spTgt spid="20482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04818"/>
                                        </p:tgtEl>
                                        <p:attrNameLst>
                                          <p:attrName>style.visibility</p:attrName>
                                        </p:attrNameLst>
                                      </p:cBhvr>
                                      <p:to>
                                        <p:strVal val="visible"/>
                                      </p:to>
                                    </p:set>
                                    <p:anim calcmode="lin" valueType="num">
                                      <p:cBhvr additive="base">
                                        <p:cTn id="89" dur="500" fill="hold"/>
                                        <p:tgtEl>
                                          <p:spTgt spid="204818"/>
                                        </p:tgtEl>
                                        <p:attrNameLst>
                                          <p:attrName>ppt_x</p:attrName>
                                        </p:attrNameLst>
                                      </p:cBhvr>
                                      <p:tavLst>
                                        <p:tav tm="0">
                                          <p:val>
                                            <p:strVal val="#ppt_x"/>
                                          </p:val>
                                        </p:tav>
                                        <p:tav tm="100000">
                                          <p:val>
                                            <p:strVal val="#ppt_x"/>
                                          </p:val>
                                        </p:tav>
                                      </p:tavLst>
                                    </p:anim>
                                    <p:anim calcmode="lin" valueType="num">
                                      <p:cBhvr additive="base">
                                        <p:cTn id="90" dur="500" fill="hold"/>
                                        <p:tgtEl>
                                          <p:spTgt spid="20481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04820"/>
                                        </p:tgtEl>
                                        <p:attrNameLst>
                                          <p:attrName>style.visibility</p:attrName>
                                        </p:attrNameLst>
                                      </p:cBhvr>
                                      <p:to>
                                        <p:strVal val="visible"/>
                                      </p:to>
                                    </p:set>
                                    <p:anim calcmode="lin" valueType="num">
                                      <p:cBhvr additive="base">
                                        <p:cTn id="93" dur="500" fill="hold"/>
                                        <p:tgtEl>
                                          <p:spTgt spid="204820"/>
                                        </p:tgtEl>
                                        <p:attrNameLst>
                                          <p:attrName>ppt_x</p:attrName>
                                        </p:attrNameLst>
                                      </p:cBhvr>
                                      <p:tavLst>
                                        <p:tav tm="0">
                                          <p:val>
                                            <p:strVal val="#ppt_x"/>
                                          </p:val>
                                        </p:tav>
                                        <p:tav tm="100000">
                                          <p:val>
                                            <p:strVal val="#ppt_x"/>
                                          </p:val>
                                        </p:tav>
                                      </p:tavLst>
                                    </p:anim>
                                    <p:anim calcmode="lin" valueType="num">
                                      <p:cBhvr additive="base">
                                        <p:cTn id="94" dur="500" fill="hold"/>
                                        <p:tgtEl>
                                          <p:spTgt spid="204820"/>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04822"/>
                                        </p:tgtEl>
                                        <p:attrNameLst>
                                          <p:attrName>style.visibility</p:attrName>
                                        </p:attrNameLst>
                                      </p:cBhvr>
                                      <p:to>
                                        <p:strVal val="visible"/>
                                      </p:to>
                                    </p:set>
                                    <p:anim calcmode="lin" valueType="num">
                                      <p:cBhvr additive="base">
                                        <p:cTn id="97" dur="500" fill="hold"/>
                                        <p:tgtEl>
                                          <p:spTgt spid="204822"/>
                                        </p:tgtEl>
                                        <p:attrNameLst>
                                          <p:attrName>ppt_x</p:attrName>
                                        </p:attrNameLst>
                                      </p:cBhvr>
                                      <p:tavLst>
                                        <p:tav tm="0">
                                          <p:val>
                                            <p:strVal val="#ppt_x"/>
                                          </p:val>
                                        </p:tav>
                                        <p:tav tm="100000">
                                          <p:val>
                                            <p:strVal val="#ppt_x"/>
                                          </p:val>
                                        </p:tav>
                                      </p:tavLst>
                                    </p:anim>
                                    <p:anim calcmode="lin" valueType="num">
                                      <p:cBhvr additive="base">
                                        <p:cTn id="98" dur="500" fill="hold"/>
                                        <p:tgtEl>
                                          <p:spTgt spid="204822"/>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04819"/>
                                        </p:tgtEl>
                                        <p:attrNameLst>
                                          <p:attrName>style.visibility</p:attrName>
                                        </p:attrNameLst>
                                      </p:cBhvr>
                                      <p:to>
                                        <p:strVal val="visible"/>
                                      </p:to>
                                    </p:set>
                                    <p:anim calcmode="lin" valueType="num">
                                      <p:cBhvr additive="base">
                                        <p:cTn id="101" dur="500" fill="hold"/>
                                        <p:tgtEl>
                                          <p:spTgt spid="204819"/>
                                        </p:tgtEl>
                                        <p:attrNameLst>
                                          <p:attrName>ppt_x</p:attrName>
                                        </p:attrNameLst>
                                      </p:cBhvr>
                                      <p:tavLst>
                                        <p:tav tm="0">
                                          <p:val>
                                            <p:strVal val="#ppt_x"/>
                                          </p:val>
                                        </p:tav>
                                        <p:tav tm="100000">
                                          <p:val>
                                            <p:strVal val="#ppt_x"/>
                                          </p:val>
                                        </p:tav>
                                      </p:tavLst>
                                    </p:anim>
                                    <p:anim calcmode="lin" valueType="num">
                                      <p:cBhvr additive="base">
                                        <p:cTn id="102" dur="500" fill="hold"/>
                                        <p:tgtEl>
                                          <p:spTgt spid="20481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04815"/>
                                        </p:tgtEl>
                                        <p:attrNameLst>
                                          <p:attrName>style.visibility</p:attrName>
                                        </p:attrNameLst>
                                      </p:cBhvr>
                                      <p:to>
                                        <p:strVal val="visible"/>
                                      </p:to>
                                    </p:set>
                                    <p:anim calcmode="lin" valueType="num">
                                      <p:cBhvr additive="base">
                                        <p:cTn id="105" dur="500" fill="hold"/>
                                        <p:tgtEl>
                                          <p:spTgt spid="204815"/>
                                        </p:tgtEl>
                                        <p:attrNameLst>
                                          <p:attrName>ppt_x</p:attrName>
                                        </p:attrNameLst>
                                      </p:cBhvr>
                                      <p:tavLst>
                                        <p:tav tm="0">
                                          <p:val>
                                            <p:strVal val="#ppt_x"/>
                                          </p:val>
                                        </p:tav>
                                        <p:tav tm="100000">
                                          <p:val>
                                            <p:strVal val="#ppt_x"/>
                                          </p:val>
                                        </p:tav>
                                      </p:tavLst>
                                    </p:anim>
                                    <p:anim calcmode="lin" valueType="num">
                                      <p:cBhvr additive="base">
                                        <p:cTn id="106" dur="500" fill="hold"/>
                                        <p:tgtEl>
                                          <p:spTgt spid="204815"/>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04816"/>
                                        </p:tgtEl>
                                        <p:attrNameLst>
                                          <p:attrName>style.visibility</p:attrName>
                                        </p:attrNameLst>
                                      </p:cBhvr>
                                      <p:to>
                                        <p:strVal val="visible"/>
                                      </p:to>
                                    </p:set>
                                    <p:anim calcmode="lin" valueType="num">
                                      <p:cBhvr additive="base">
                                        <p:cTn id="109" dur="500" fill="hold"/>
                                        <p:tgtEl>
                                          <p:spTgt spid="204816"/>
                                        </p:tgtEl>
                                        <p:attrNameLst>
                                          <p:attrName>ppt_x</p:attrName>
                                        </p:attrNameLst>
                                      </p:cBhvr>
                                      <p:tavLst>
                                        <p:tav tm="0">
                                          <p:val>
                                            <p:strVal val="#ppt_x"/>
                                          </p:val>
                                        </p:tav>
                                        <p:tav tm="100000">
                                          <p:val>
                                            <p:strVal val="#ppt_x"/>
                                          </p:val>
                                        </p:tav>
                                      </p:tavLst>
                                    </p:anim>
                                    <p:anim calcmode="lin" valueType="num">
                                      <p:cBhvr additive="base">
                                        <p:cTn id="110" dur="500" fill="hold"/>
                                        <p:tgtEl>
                                          <p:spTgt spid="20481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04827"/>
                                        </p:tgtEl>
                                        <p:attrNameLst>
                                          <p:attrName>style.visibility</p:attrName>
                                        </p:attrNameLst>
                                      </p:cBhvr>
                                      <p:to>
                                        <p:strVal val="visible"/>
                                      </p:to>
                                    </p:set>
                                    <p:anim calcmode="lin" valueType="num">
                                      <p:cBhvr additive="base">
                                        <p:cTn id="113" dur="500" fill="hold"/>
                                        <p:tgtEl>
                                          <p:spTgt spid="204827"/>
                                        </p:tgtEl>
                                        <p:attrNameLst>
                                          <p:attrName>ppt_x</p:attrName>
                                        </p:attrNameLst>
                                      </p:cBhvr>
                                      <p:tavLst>
                                        <p:tav tm="0">
                                          <p:val>
                                            <p:strVal val="#ppt_x"/>
                                          </p:val>
                                        </p:tav>
                                        <p:tav tm="100000">
                                          <p:val>
                                            <p:strVal val="#ppt_x"/>
                                          </p:val>
                                        </p:tav>
                                      </p:tavLst>
                                    </p:anim>
                                    <p:anim calcmode="lin" valueType="num">
                                      <p:cBhvr additive="base">
                                        <p:cTn id="114" dur="500" fill="hold"/>
                                        <p:tgtEl>
                                          <p:spTgt spid="204827"/>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
                                        </p:tgtEl>
                                        <p:attrNameLst>
                                          <p:attrName>style.visibility</p:attrName>
                                        </p:attrNameLst>
                                      </p:cBhvr>
                                      <p:to>
                                        <p:strVal val="visible"/>
                                      </p:to>
                                    </p:set>
                                    <p:anim calcmode="lin" valueType="num">
                                      <p:cBhvr additive="base">
                                        <p:cTn id="119" dur="500" fill="hold"/>
                                        <p:tgtEl>
                                          <p:spTgt spid="2"/>
                                        </p:tgtEl>
                                        <p:attrNameLst>
                                          <p:attrName>ppt_x</p:attrName>
                                        </p:attrNameLst>
                                      </p:cBhvr>
                                      <p:tavLst>
                                        <p:tav tm="0">
                                          <p:val>
                                            <p:strVal val="#ppt_x"/>
                                          </p:val>
                                        </p:tav>
                                        <p:tav tm="100000">
                                          <p:val>
                                            <p:strVal val="#ppt_x"/>
                                          </p:val>
                                        </p:tav>
                                      </p:tavLst>
                                    </p:anim>
                                    <p:anim calcmode="lin" valueType="num">
                                      <p:cBhvr additive="base">
                                        <p:cTn id="1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animBg="1"/>
      <p:bldP spid="204804" grpId="0"/>
      <p:bldP spid="204805" grpId="0" animBg="1"/>
      <p:bldP spid="204806" grpId="0" animBg="1"/>
      <p:bldP spid="204807" grpId="0" animBg="1"/>
      <p:bldP spid="204808" grpId="0" animBg="1"/>
      <p:bldP spid="204809" grpId="0" animBg="1"/>
      <p:bldP spid="204810" grpId="0"/>
      <p:bldP spid="204811" grpId="0" animBg="1"/>
      <p:bldP spid="204812" grpId="0" animBg="1"/>
      <p:bldP spid="204813" grpId="0" animBg="1"/>
      <p:bldP spid="204814" grpId="0" animBg="1"/>
      <p:bldP spid="204815" grpId="0" animBg="1"/>
      <p:bldP spid="204816" grpId="0" animBg="1"/>
      <p:bldP spid="204818" grpId="0" animBg="1"/>
      <p:bldP spid="204819" grpId="0" animBg="1"/>
      <p:bldP spid="204820" grpId="0" animBg="1"/>
      <p:bldP spid="204822" grpId="0" animBg="1"/>
      <p:bldP spid="204823" grpId="0" animBg="1"/>
      <p:bldP spid="204824" grpId="0" animBg="1"/>
      <p:bldP spid="204825" grpId="0" animBg="1"/>
      <p:bldP spid="204826" grpId="0"/>
      <p:bldP spid="204827" grpId="0"/>
      <p:bldP spid="204828" grpId="0" animBg="1"/>
      <p:bldP spid="204829" grpId="0" animBg="1"/>
      <p:bldP spid="204830"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1709738" y="1685925"/>
            <a:ext cx="7248525" cy="2066926"/>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338253" y="0"/>
            <a:ext cx="11303367" cy="816904"/>
          </a:xfrm>
        </p:spPr>
        <p:txBody>
          <a:bodyPr/>
          <a:lstStyle/>
          <a:p>
            <a:r>
              <a:rPr lang="en-IN" dirty="0" smtClean="0"/>
              <a:t>Visualization of ETL jobs / Pipeline</a:t>
            </a:r>
            <a:endParaRPr lang="en-IN" dirty="0"/>
          </a:p>
        </p:txBody>
      </p:sp>
      <p:sp>
        <p:nvSpPr>
          <p:cNvPr id="4" name="Flowchart: Multidocument 3"/>
          <p:cNvSpPr/>
          <p:nvPr/>
        </p:nvSpPr>
        <p:spPr>
          <a:xfrm>
            <a:off x="52446" y="2171700"/>
            <a:ext cx="1533410" cy="70008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Lead Data (csv)</a:t>
            </a:r>
            <a:endParaRPr lang="en-IN" dirty="0"/>
          </a:p>
        </p:txBody>
      </p:sp>
      <p:sp>
        <p:nvSpPr>
          <p:cNvPr id="5" name="Flowchart: Multidocument 4"/>
          <p:cNvSpPr/>
          <p:nvPr/>
        </p:nvSpPr>
        <p:spPr>
          <a:xfrm>
            <a:off x="176328" y="4541044"/>
            <a:ext cx="1533410" cy="70008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Budget Data</a:t>
            </a:r>
            <a:endParaRPr lang="en-IN" dirty="0"/>
          </a:p>
        </p:txBody>
      </p:sp>
      <p:sp>
        <p:nvSpPr>
          <p:cNvPr id="6" name="Flowchart: Alternate Process 5"/>
          <p:cNvSpPr/>
          <p:nvPr/>
        </p:nvSpPr>
        <p:spPr>
          <a:xfrm>
            <a:off x="9315449" y="1891971"/>
            <a:ext cx="1557337" cy="9715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Lead Dimension</a:t>
            </a:r>
            <a:endParaRPr lang="en-IN" dirty="0"/>
          </a:p>
        </p:txBody>
      </p:sp>
      <p:sp>
        <p:nvSpPr>
          <p:cNvPr id="7" name="Flowchart: Alternate Process 6"/>
          <p:cNvSpPr/>
          <p:nvPr/>
        </p:nvSpPr>
        <p:spPr>
          <a:xfrm>
            <a:off x="9448943" y="4405313"/>
            <a:ext cx="1557337" cy="97155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Budget Fact</a:t>
            </a:r>
            <a:endParaRPr lang="en-IN" dirty="0"/>
          </a:p>
        </p:txBody>
      </p:sp>
      <p:sp>
        <p:nvSpPr>
          <p:cNvPr id="8" name="Flowchart: Terminator 7"/>
          <p:cNvSpPr/>
          <p:nvPr/>
        </p:nvSpPr>
        <p:spPr>
          <a:xfrm>
            <a:off x="2171698" y="2171700"/>
            <a:ext cx="2214563" cy="5715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 to convert csv to stage table</a:t>
            </a:r>
            <a:endParaRPr lang="en-IN" dirty="0"/>
          </a:p>
        </p:txBody>
      </p:sp>
      <p:sp>
        <p:nvSpPr>
          <p:cNvPr id="9" name="Flowchart: Preparation 8"/>
          <p:cNvSpPr/>
          <p:nvPr/>
        </p:nvSpPr>
        <p:spPr>
          <a:xfrm>
            <a:off x="4443413" y="2171700"/>
            <a:ext cx="2386012" cy="7000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Validation and error handling</a:t>
            </a:r>
            <a:endParaRPr lang="en-IN" dirty="0"/>
          </a:p>
        </p:txBody>
      </p:sp>
      <p:sp>
        <p:nvSpPr>
          <p:cNvPr id="10" name="Flowchart: Alternate Process 9"/>
          <p:cNvSpPr/>
          <p:nvPr/>
        </p:nvSpPr>
        <p:spPr>
          <a:xfrm>
            <a:off x="4443413" y="3100388"/>
            <a:ext cx="1243012" cy="528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Error data</a:t>
            </a:r>
            <a:endParaRPr lang="en-IN" dirty="0"/>
          </a:p>
        </p:txBody>
      </p:sp>
      <p:sp>
        <p:nvSpPr>
          <p:cNvPr id="11" name="Flowchart: Process 10"/>
          <p:cNvSpPr/>
          <p:nvPr/>
        </p:nvSpPr>
        <p:spPr>
          <a:xfrm>
            <a:off x="6829425" y="2171699"/>
            <a:ext cx="1957388" cy="10715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Incremental extract</a:t>
            </a:r>
          </a:p>
          <a:p>
            <a:pPr algn="ctr"/>
            <a:r>
              <a:rPr lang="en-IN" dirty="0" smtClean="0"/>
              <a:t>Lookup for existing leads</a:t>
            </a:r>
            <a:endParaRPr lang="en-IN" dirty="0"/>
          </a:p>
        </p:txBody>
      </p:sp>
      <p:sp>
        <p:nvSpPr>
          <p:cNvPr id="13" name="Flowchart: Alternate Process 12"/>
          <p:cNvSpPr/>
          <p:nvPr/>
        </p:nvSpPr>
        <p:spPr>
          <a:xfrm>
            <a:off x="1881187" y="3857625"/>
            <a:ext cx="7248525" cy="2066926"/>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4" name="Flowchart: Terminator 13"/>
          <p:cNvSpPr/>
          <p:nvPr/>
        </p:nvSpPr>
        <p:spPr>
          <a:xfrm>
            <a:off x="2166980" y="4232494"/>
            <a:ext cx="2214563" cy="5715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 to extract budget table</a:t>
            </a:r>
            <a:endParaRPr lang="en-IN" dirty="0"/>
          </a:p>
        </p:txBody>
      </p:sp>
      <p:sp>
        <p:nvSpPr>
          <p:cNvPr id="15" name="Flowchart: Terminator 14"/>
          <p:cNvSpPr/>
          <p:nvPr/>
        </p:nvSpPr>
        <p:spPr>
          <a:xfrm>
            <a:off x="2166980" y="5091113"/>
            <a:ext cx="2276433" cy="82139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Do we need to store for future reference</a:t>
            </a:r>
            <a:endParaRPr lang="en-IN" dirty="0"/>
          </a:p>
        </p:txBody>
      </p:sp>
      <p:sp>
        <p:nvSpPr>
          <p:cNvPr id="16" name="Flowchart: Preparation 15"/>
          <p:cNvSpPr/>
          <p:nvPr/>
        </p:nvSpPr>
        <p:spPr>
          <a:xfrm>
            <a:off x="4510202" y="3950557"/>
            <a:ext cx="3297917" cy="1029675"/>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Validation of transaction data, association of sources</a:t>
            </a:r>
            <a:endParaRPr lang="en-IN" dirty="0"/>
          </a:p>
        </p:txBody>
      </p:sp>
      <p:sp>
        <p:nvSpPr>
          <p:cNvPr id="17" name="Flowchart: Alternate Process 16"/>
          <p:cNvSpPr/>
          <p:nvPr/>
        </p:nvSpPr>
        <p:spPr>
          <a:xfrm>
            <a:off x="5196177" y="5308925"/>
            <a:ext cx="1243012" cy="52863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Error data if any</a:t>
            </a:r>
            <a:endParaRPr lang="en-IN" dirty="0"/>
          </a:p>
        </p:txBody>
      </p:sp>
      <p:sp>
        <p:nvSpPr>
          <p:cNvPr id="18" name="Flowchart: Alternate Process 17"/>
          <p:cNvSpPr/>
          <p:nvPr/>
        </p:nvSpPr>
        <p:spPr>
          <a:xfrm>
            <a:off x="6610638" y="5091114"/>
            <a:ext cx="1555751" cy="82139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Associate dimensional keys</a:t>
            </a:r>
            <a:endParaRPr lang="en-IN" dirty="0"/>
          </a:p>
        </p:txBody>
      </p:sp>
      <p:sp>
        <p:nvSpPr>
          <p:cNvPr id="19" name="Flowchart: Alternate Process 18"/>
          <p:cNvSpPr/>
          <p:nvPr/>
        </p:nvSpPr>
        <p:spPr>
          <a:xfrm>
            <a:off x="7977296" y="4187015"/>
            <a:ext cx="983239" cy="82139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Load to FACT</a:t>
            </a:r>
            <a:endParaRPr lang="en-IN" dirty="0"/>
          </a:p>
        </p:txBody>
      </p:sp>
    </p:spTree>
    <p:extLst>
      <p:ext uri="{BB962C8B-B14F-4D97-AF65-F5344CB8AC3E}">
        <p14:creationId xmlns:p14="http://schemas.microsoft.com/office/powerpoint/2010/main" val="399957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ppt_x"/>
                                          </p:val>
                                        </p:tav>
                                        <p:tav tm="100000">
                                          <p:val>
                                            <p:strVal val="#ppt_x"/>
                                          </p:val>
                                        </p:tav>
                                      </p:tavLst>
                                    </p:anim>
                                    <p:anim calcmode="lin" valueType="num">
                                      <p:cBhvr additive="base">
                                        <p:cTn id="6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fill="hold"/>
                                        <p:tgtEl>
                                          <p:spTgt spid="16"/>
                                        </p:tgtEl>
                                        <p:attrNameLst>
                                          <p:attrName>ppt_x</p:attrName>
                                        </p:attrNameLst>
                                      </p:cBhvr>
                                      <p:tavLst>
                                        <p:tav tm="0">
                                          <p:val>
                                            <p:strVal val="#ppt_x"/>
                                          </p:val>
                                        </p:tav>
                                        <p:tav tm="100000">
                                          <p:val>
                                            <p:strVal val="#ppt_x"/>
                                          </p:val>
                                        </p:tav>
                                      </p:tavLst>
                                    </p:anim>
                                    <p:anim calcmode="lin" valueType="num">
                                      <p:cBhvr additive="base">
                                        <p:cTn id="78" dur="500" fill="hold"/>
                                        <p:tgtEl>
                                          <p:spTgt spid="1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fill="hold"/>
                                        <p:tgtEl>
                                          <p:spTgt spid="19"/>
                                        </p:tgtEl>
                                        <p:attrNameLst>
                                          <p:attrName>ppt_x</p:attrName>
                                        </p:attrNameLst>
                                      </p:cBhvr>
                                      <p:tavLst>
                                        <p:tav tm="0">
                                          <p:val>
                                            <p:strVal val="#ppt_x"/>
                                          </p:val>
                                        </p:tav>
                                        <p:tav tm="100000">
                                          <p:val>
                                            <p:strVal val="#ppt_x"/>
                                          </p:val>
                                        </p:tav>
                                      </p:tavLst>
                                    </p:anim>
                                    <p:anim calcmode="lin" valueType="num">
                                      <p:cBhvr additive="base">
                                        <p:cTn id="9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826008"/>
            <a:ext cx="12191999" cy="5860536"/>
          </a:xfrm>
        </p:spPr>
        <p:txBody>
          <a:bodyPr>
            <a:noAutofit/>
          </a:bodyPr>
          <a:lstStyle/>
          <a:p>
            <a:r>
              <a:rPr lang="en-US" sz="1700" dirty="0" smtClean="0"/>
              <a:t>Activities which generates data (origin)</a:t>
            </a:r>
          </a:p>
          <a:p>
            <a:r>
              <a:rPr lang="en-US" sz="1700" dirty="0" smtClean="0"/>
              <a:t>What is the origin of employee record (HRMS) – ROO (record of origin)</a:t>
            </a:r>
          </a:p>
          <a:p>
            <a:pPr lvl="1"/>
            <a:r>
              <a:rPr lang="en-US" sz="1700" dirty="0" smtClean="0"/>
              <a:t>Where is this data? – operational system</a:t>
            </a:r>
          </a:p>
          <a:p>
            <a:pPr lvl="1"/>
            <a:r>
              <a:rPr lang="en-US" sz="1700" dirty="0" smtClean="0"/>
              <a:t>What is the format which you have data? -- RDBMS</a:t>
            </a:r>
          </a:p>
          <a:p>
            <a:pPr lvl="1"/>
            <a:r>
              <a:rPr lang="en-US" sz="1700" dirty="0" smtClean="0"/>
              <a:t>Do I have access? – user security</a:t>
            </a:r>
          </a:p>
          <a:p>
            <a:pPr lvl="1"/>
            <a:r>
              <a:rPr lang="en-US" sz="1700" dirty="0" smtClean="0"/>
              <a:t>Does technology can read / process the data we have? – </a:t>
            </a:r>
            <a:r>
              <a:rPr lang="en-US" sz="1700" dirty="0" err="1" smtClean="0"/>
              <a:t>Informatica</a:t>
            </a:r>
            <a:endParaRPr lang="en-US" sz="1700" dirty="0" smtClean="0"/>
          </a:p>
          <a:p>
            <a:r>
              <a:rPr lang="en-US" sz="1700" dirty="0" smtClean="0"/>
              <a:t>Types of data</a:t>
            </a:r>
          </a:p>
          <a:p>
            <a:pPr lvl="1"/>
            <a:r>
              <a:rPr lang="en-US" sz="1700" dirty="0" smtClean="0"/>
              <a:t>Structured Data -- RDBMS</a:t>
            </a:r>
          </a:p>
          <a:p>
            <a:pPr lvl="1"/>
            <a:r>
              <a:rPr lang="en-US" sz="1700" dirty="0" smtClean="0"/>
              <a:t>Semi Structured Data – </a:t>
            </a:r>
            <a:r>
              <a:rPr lang="en-US" sz="1700" dirty="0" err="1" smtClean="0"/>
              <a:t>NoSQL</a:t>
            </a:r>
            <a:r>
              <a:rPr lang="en-US" sz="1700" dirty="0" smtClean="0"/>
              <a:t> (</a:t>
            </a:r>
            <a:r>
              <a:rPr lang="en-US" sz="1700" dirty="0" err="1" smtClean="0"/>
              <a:t>mongodb</a:t>
            </a:r>
            <a:r>
              <a:rPr lang="en-US" sz="1700" dirty="0" smtClean="0"/>
              <a:t>), emails, log files</a:t>
            </a:r>
          </a:p>
          <a:p>
            <a:pPr lvl="1"/>
            <a:r>
              <a:rPr lang="en-US" sz="1700" dirty="0" smtClean="0"/>
              <a:t>Un Structured Data – documents (pdf), word, audio, video</a:t>
            </a:r>
          </a:p>
          <a:p>
            <a:r>
              <a:rPr lang="en-US" sz="1700" dirty="0" smtClean="0"/>
              <a:t>Data Warehouses, Data Lakes, Data Marts, MDM, Lake House, Data Mesh – is the terms you will come across. Each one of them have few differentiators but we apply the concept of analytics and insights in every step.</a:t>
            </a:r>
          </a:p>
          <a:p>
            <a:r>
              <a:rPr lang="en-US" sz="1700" dirty="0" smtClean="0"/>
              <a:t>Ability to cater to structured data – data warehouse (use RDMS as the storage engine)</a:t>
            </a:r>
          </a:p>
          <a:p>
            <a:r>
              <a:rPr lang="en-US" sz="1700" dirty="0" smtClean="0"/>
              <a:t>to store audio and video files to know the theft in my store – Binary DATA (We cannot use RDBMS).</a:t>
            </a:r>
          </a:p>
          <a:p>
            <a:r>
              <a:rPr lang="en-US" sz="1700" dirty="0" smtClean="0"/>
              <a:t>Semi-structured  + unstructured data – Data Lake (all types of data)</a:t>
            </a:r>
          </a:p>
          <a:p>
            <a:r>
              <a:rPr lang="en-US" sz="1700" dirty="0" smtClean="0"/>
              <a:t>Data Engineer (data analysis, data processing (data pipeline), data reporting/dashboards)</a:t>
            </a:r>
          </a:p>
          <a:p>
            <a:r>
              <a:rPr lang="en-US" sz="1700" dirty="0" smtClean="0"/>
              <a:t>The data in the data warehouse / MDM / Curated Zone is called as record of reference (ROR) – single version of truth</a:t>
            </a:r>
          </a:p>
          <a:p>
            <a:endParaRPr lang="en-US" sz="1700" dirty="0" smtClean="0"/>
          </a:p>
          <a:p>
            <a:endParaRPr lang="en-US" sz="1700" dirty="0"/>
          </a:p>
        </p:txBody>
      </p:sp>
      <p:sp>
        <p:nvSpPr>
          <p:cNvPr id="6" name="Title 2"/>
          <p:cNvSpPr>
            <a:spLocks noGrp="1"/>
          </p:cNvSpPr>
          <p:nvPr>
            <p:ph type="title"/>
          </p:nvPr>
        </p:nvSpPr>
        <p:spPr>
          <a:xfrm>
            <a:off x="9635" y="-20638"/>
            <a:ext cx="11303367" cy="816904"/>
          </a:xfrm>
        </p:spPr>
        <p:txBody>
          <a:bodyPr/>
          <a:lstStyle/>
          <a:p>
            <a:r>
              <a:rPr lang="en-IN" dirty="0" smtClean="0"/>
              <a:t>Data Analytics Platform – different views</a:t>
            </a:r>
            <a:endParaRPr lang="en-IN" dirty="0"/>
          </a:p>
        </p:txBody>
      </p:sp>
    </p:spTree>
    <p:extLst>
      <p:ext uri="{BB962C8B-B14F-4D97-AF65-F5344CB8AC3E}">
        <p14:creationId xmlns:p14="http://schemas.microsoft.com/office/powerpoint/2010/main" val="352857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214312" y="871533"/>
            <a:ext cx="11216473" cy="5664598"/>
          </a:xfrm>
        </p:spPr>
        <p:txBody>
          <a:bodyPr>
            <a:normAutofit fontScale="77500" lnSpcReduction="20000"/>
          </a:bodyPr>
          <a:lstStyle/>
          <a:p>
            <a:pPr>
              <a:lnSpc>
                <a:spcPct val="90000"/>
              </a:lnSpc>
            </a:pPr>
            <a:r>
              <a:rPr lang="en-US" sz="2600" b="1" dirty="0"/>
              <a:t>Source systems</a:t>
            </a:r>
          </a:p>
          <a:p>
            <a:pPr lvl="1">
              <a:lnSpc>
                <a:spcPct val="90000"/>
              </a:lnSpc>
            </a:pPr>
            <a:r>
              <a:rPr lang="en-US" sz="2200" dirty="0"/>
              <a:t>Existing </a:t>
            </a:r>
            <a:r>
              <a:rPr lang="en-US" sz="2200" dirty="0" smtClean="0"/>
              <a:t>application data in RDBMS format, NO SQL Format</a:t>
            </a:r>
            <a:endParaRPr lang="en-US" sz="2200" dirty="0"/>
          </a:p>
          <a:p>
            <a:pPr lvl="1">
              <a:lnSpc>
                <a:spcPct val="90000"/>
              </a:lnSpc>
            </a:pPr>
            <a:r>
              <a:rPr lang="en-US" sz="2200" dirty="0"/>
              <a:t>Files </a:t>
            </a:r>
            <a:r>
              <a:rPr lang="en-US" sz="2200" dirty="0" smtClean="0"/>
              <a:t>(csv, </a:t>
            </a:r>
            <a:r>
              <a:rPr lang="en-US" sz="2200" dirty="0" err="1" smtClean="0"/>
              <a:t>json</a:t>
            </a:r>
            <a:r>
              <a:rPr lang="en-US" sz="2200" dirty="0" smtClean="0"/>
              <a:t>, excel, xml)</a:t>
            </a:r>
            <a:endParaRPr lang="en-US" sz="2200" dirty="0"/>
          </a:p>
          <a:p>
            <a:pPr lvl="1">
              <a:lnSpc>
                <a:spcPct val="90000"/>
              </a:lnSpc>
            </a:pPr>
            <a:r>
              <a:rPr lang="en-US" sz="2200" dirty="0"/>
              <a:t>External Data (Market data)</a:t>
            </a:r>
          </a:p>
          <a:p>
            <a:pPr>
              <a:lnSpc>
                <a:spcPct val="90000"/>
              </a:lnSpc>
            </a:pPr>
            <a:r>
              <a:rPr lang="en-US" sz="2600" b="1" dirty="0"/>
              <a:t>Extract, Transform and Load (ETL</a:t>
            </a:r>
            <a:r>
              <a:rPr lang="en-US" sz="2600" b="1" dirty="0" smtClean="0"/>
              <a:t>)</a:t>
            </a:r>
          </a:p>
          <a:p>
            <a:pPr lvl="1">
              <a:lnSpc>
                <a:spcPct val="90000"/>
              </a:lnSpc>
            </a:pPr>
            <a:r>
              <a:rPr lang="en-US" sz="2200" dirty="0" smtClean="0"/>
              <a:t>Extract, Transform and Load – this is the process we follow to cleanse / integrate and process data. (tool </a:t>
            </a:r>
            <a:r>
              <a:rPr lang="en-US" sz="2200" dirty="0"/>
              <a:t>should be capable of doing transformation in memory)</a:t>
            </a:r>
          </a:p>
          <a:p>
            <a:pPr lvl="1">
              <a:lnSpc>
                <a:spcPct val="90000"/>
              </a:lnSpc>
            </a:pPr>
            <a:r>
              <a:rPr lang="en-US" sz="2200" dirty="0"/>
              <a:t>ETL tools are </a:t>
            </a:r>
            <a:r>
              <a:rPr lang="en-US" sz="2200" dirty="0" err="1"/>
              <a:t>Informatica</a:t>
            </a:r>
            <a:r>
              <a:rPr lang="en-US" sz="2200" dirty="0"/>
              <a:t>, Data Stage, SSIS, Ab Initio </a:t>
            </a:r>
            <a:r>
              <a:rPr lang="en-US" sz="2200" dirty="0" err="1" smtClean="0"/>
              <a:t>etc</a:t>
            </a:r>
            <a:endParaRPr lang="en-US" sz="2200" dirty="0" smtClean="0"/>
          </a:p>
          <a:p>
            <a:pPr lvl="1">
              <a:lnSpc>
                <a:spcPct val="90000"/>
              </a:lnSpc>
            </a:pPr>
            <a:r>
              <a:rPr lang="en-US" sz="2200" dirty="0" smtClean="0"/>
              <a:t>Ingest, Decode, Transform, Curated Zone, streaming</a:t>
            </a:r>
          </a:p>
          <a:p>
            <a:pPr lvl="1">
              <a:lnSpc>
                <a:spcPct val="90000"/>
              </a:lnSpc>
            </a:pPr>
            <a:r>
              <a:rPr lang="en-US" sz="2200" dirty="0" smtClean="0"/>
              <a:t>Extract Sing$, US$, GBP, transform Sing$ as well as US$ into GBP and store the values.</a:t>
            </a:r>
          </a:p>
          <a:p>
            <a:r>
              <a:rPr lang="en-US" sz="2600" b="1" dirty="0" smtClean="0">
                <a:sym typeface="Wingdings" panose="05000000000000000000" pitchFamily="2" charset="2"/>
              </a:rPr>
              <a:t>Data Storage for processed data</a:t>
            </a:r>
          </a:p>
          <a:p>
            <a:pPr lvl="1"/>
            <a:r>
              <a:rPr lang="en-US" sz="2200" dirty="0" smtClean="0">
                <a:sym typeface="Wingdings" panose="05000000000000000000" pitchFamily="2" charset="2"/>
              </a:rPr>
              <a:t>RDBMS, Flat files (s3)</a:t>
            </a:r>
          </a:p>
          <a:p>
            <a:pPr lvl="1"/>
            <a:r>
              <a:rPr lang="en-US" sz="2200" dirty="0" smtClean="0">
                <a:sym typeface="Wingdings" panose="05000000000000000000" pitchFamily="2" charset="2"/>
              </a:rPr>
              <a:t>Snowflake (cloud Data warehouse) – cheaper in storage compared to high end databases like oracle, db2</a:t>
            </a:r>
          </a:p>
          <a:p>
            <a:pPr lvl="1"/>
            <a:r>
              <a:rPr lang="en-US" sz="2200" dirty="0" smtClean="0">
                <a:sym typeface="Wingdings" panose="05000000000000000000" pitchFamily="2" charset="2"/>
              </a:rPr>
              <a:t>Big Data (HDFS)</a:t>
            </a:r>
            <a:endParaRPr lang="en-US" sz="2200" dirty="0"/>
          </a:p>
          <a:p>
            <a:pPr>
              <a:lnSpc>
                <a:spcPct val="90000"/>
              </a:lnSpc>
            </a:pPr>
            <a:r>
              <a:rPr lang="en-US" sz="2600" b="1" dirty="0"/>
              <a:t>Business Intelligence</a:t>
            </a:r>
          </a:p>
          <a:p>
            <a:pPr lvl="1">
              <a:lnSpc>
                <a:spcPct val="90000"/>
              </a:lnSpc>
            </a:pPr>
            <a:r>
              <a:rPr lang="en-US" sz="2200" dirty="0"/>
              <a:t>The we deliver valuable information to our end users</a:t>
            </a:r>
          </a:p>
          <a:p>
            <a:pPr lvl="1">
              <a:lnSpc>
                <a:spcPct val="90000"/>
              </a:lnSpc>
            </a:pPr>
            <a:r>
              <a:rPr lang="en-US" sz="2200" dirty="0"/>
              <a:t>BI tools are BO, </a:t>
            </a:r>
            <a:r>
              <a:rPr lang="en-US" sz="2200" dirty="0" err="1"/>
              <a:t>Cognos</a:t>
            </a:r>
            <a:r>
              <a:rPr lang="en-US" sz="2200" dirty="0"/>
              <a:t>, </a:t>
            </a:r>
            <a:r>
              <a:rPr lang="en-US" sz="2200" dirty="0" err="1"/>
              <a:t>Microstrategy</a:t>
            </a:r>
            <a:r>
              <a:rPr lang="en-US" sz="2200" dirty="0"/>
              <a:t>, OLAP tools </a:t>
            </a:r>
            <a:r>
              <a:rPr lang="en-US" sz="2200" dirty="0" err="1" smtClean="0"/>
              <a:t>etc</a:t>
            </a:r>
            <a:endParaRPr lang="en-US" sz="2200" dirty="0" smtClean="0"/>
          </a:p>
          <a:p>
            <a:r>
              <a:rPr lang="en-US" sz="2600" b="1" dirty="0" smtClean="0"/>
              <a:t>ML / AI</a:t>
            </a:r>
          </a:p>
          <a:p>
            <a:pPr lvl="1"/>
            <a:r>
              <a:rPr lang="en-US" sz="2200" dirty="0" smtClean="0"/>
              <a:t>Prediction of the future event / events</a:t>
            </a:r>
          </a:p>
          <a:p>
            <a:pPr lvl="1"/>
            <a:r>
              <a:rPr lang="en-US" sz="2200" dirty="0" smtClean="0"/>
              <a:t>Changing the operations by dynamic learning (deep learning)</a:t>
            </a:r>
            <a:endParaRPr lang="en-US" sz="2200" dirty="0"/>
          </a:p>
        </p:txBody>
      </p:sp>
      <p:sp>
        <p:nvSpPr>
          <p:cNvPr id="2" name="Title 1"/>
          <p:cNvSpPr>
            <a:spLocks noGrp="1"/>
          </p:cNvSpPr>
          <p:nvPr>
            <p:ph type="title"/>
          </p:nvPr>
        </p:nvSpPr>
        <p:spPr>
          <a:xfrm>
            <a:off x="9635" y="-20643"/>
            <a:ext cx="11303367" cy="816904"/>
          </a:xfrm>
        </p:spPr>
        <p:txBody>
          <a:bodyPr/>
          <a:lstStyle/>
          <a:p>
            <a:r>
              <a:rPr lang="en-IN" dirty="0" smtClean="0"/>
              <a:t>Components of DSS / DW</a:t>
            </a:r>
            <a:endParaRPr lang="en-IN" dirty="0"/>
          </a:p>
        </p:txBody>
      </p:sp>
    </p:spTree>
    <p:extLst>
      <p:ext uri="{BB962C8B-B14F-4D97-AF65-F5344CB8AC3E}">
        <p14:creationId xmlns:p14="http://schemas.microsoft.com/office/powerpoint/2010/main" val="148534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 calcmode="lin" valueType="num">
                                      <p:cBhvr additive="base">
                                        <p:cTn id="11"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96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additive="base">
                                        <p:cTn id="15"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96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additive="base">
                                        <p:cTn id="19"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 calcmode="lin" valueType="num">
                                      <p:cBhvr additive="base">
                                        <p:cTn id="25"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9635">
                                            <p:txEl>
                                              <p:pRg st="5" end="5"/>
                                            </p:txEl>
                                          </p:spTgt>
                                        </p:tgtEl>
                                        <p:attrNameLst>
                                          <p:attrName>style.visibility</p:attrName>
                                        </p:attrNameLst>
                                      </p:cBhvr>
                                      <p:to>
                                        <p:strVal val="visible"/>
                                      </p:to>
                                    </p:set>
                                    <p:anim calcmode="lin" valueType="num">
                                      <p:cBhvr additive="base">
                                        <p:cTn id="29"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963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9635">
                                            <p:txEl>
                                              <p:pRg st="6" end="6"/>
                                            </p:txEl>
                                          </p:spTgt>
                                        </p:tgtEl>
                                        <p:attrNameLst>
                                          <p:attrName>style.visibility</p:attrName>
                                        </p:attrNameLst>
                                      </p:cBhvr>
                                      <p:to>
                                        <p:strVal val="visible"/>
                                      </p:to>
                                    </p:set>
                                    <p:anim calcmode="lin" valueType="num">
                                      <p:cBhvr additive="base">
                                        <p:cTn id="33"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963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9635">
                                            <p:txEl>
                                              <p:pRg st="7" end="7"/>
                                            </p:txEl>
                                          </p:spTgt>
                                        </p:tgtEl>
                                        <p:attrNameLst>
                                          <p:attrName>style.visibility</p:attrName>
                                        </p:attrNameLst>
                                      </p:cBhvr>
                                      <p:to>
                                        <p:strVal val="visible"/>
                                      </p:to>
                                    </p:set>
                                    <p:anim calcmode="lin" valueType="num">
                                      <p:cBhvr additive="base">
                                        <p:cTn id="37"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9635">
                                            <p:txEl>
                                              <p:pRg st="8" end="8"/>
                                            </p:txEl>
                                          </p:spTgt>
                                        </p:tgtEl>
                                        <p:attrNameLst>
                                          <p:attrName>style.visibility</p:attrName>
                                        </p:attrNameLst>
                                      </p:cBhvr>
                                      <p:to>
                                        <p:strVal val="visible"/>
                                      </p:to>
                                    </p:set>
                                    <p:anim calcmode="lin" valueType="num">
                                      <p:cBhvr additive="base">
                                        <p:cTn id="41" dur="5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963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9635">
                                            <p:txEl>
                                              <p:pRg st="9" end="9"/>
                                            </p:txEl>
                                          </p:spTgt>
                                        </p:tgtEl>
                                        <p:attrNameLst>
                                          <p:attrName>style.visibility</p:attrName>
                                        </p:attrNameLst>
                                      </p:cBhvr>
                                      <p:to>
                                        <p:strVal val="visible"/>
                                      </p:to>
                                    </p:set>
                                    <p:anim calcmode="lin" valueType="num">
                                      <p:cBhvr additive="base">
                                        <p:cTn id="47" dur="500" fill="hold"/>
                                        <p:tgtEl>
                                          <p:spTgt spid="6963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963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9635">
                                            <p:txEl>
                                              <p:pRg st="10" end="10"/>
                                            </p:txEl>
                                          </p:spTgt>
                                        </p:tgtEl>
                                        <p:attrNameLst>
                                          <p:attrName>style.visibility</p:attrName>
                                        </p:attrNameLst>
                                      </p:cBhvr>
                                      <p:to>
                                        <p:strVal val="visible"/>
                                      </p:to>
                                    </p:set>
                                    <p:anim calcmode="lin" valueType="num">
                                      <p:cBhvr additive="base">
                                        <p:cTn id="51" dur="500" fill="hold"/>
                                        <p:tgtEl>
                                          <p:spTgt spid="6963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963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9635">
                                            <p:txEl>
                                              <p:pRg st="11" end="11"/>
                                            </p:txEl>
                                          </p:spTgt>
                                        </p:tgtEl>
                                        <p:attrNameLst>
                                          <p:attrName>style.visibility</p:attrName>
                                        </p:attrNameLst>
                                      </p:cBhvr>
                                      <p:to>
                                        <p:strVal val="visible"/>
                                      </p:to>
                                    </p:set>
                                    <p:anim calcmode="lin" valueType="num">
                                      <p:cBhvr additive="base">
                                        <p:cTn id="55" dur="500" fill="hold"/>
                                        <p:tgtEl>
                                          <p:spTgt spid="69635">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9635">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9635">
                                            <p:txEl>
                                              <p:pRg st="12" end="12"/>
                                            </p:txEl>
                                          </p:spTgt>
                                        </p:tgtEl>
                                        <p:attrNameLst>
                                          <p:attrName>style.visibility</p:attrName>
                                        </p:attrNameLst>
                                      </p:cBhvr>
                                      <p:to>
                                        <p:strVal val="visible"/>
                                      </p:to>
                                    </p:set>
                                    <p:anim calcmode="lin" valueType="num">
                                      <p:cBhvr additive="base">
                                        <p:cTn id="59" dur="500" fill="hold"/>
                                        <p:tgtEl>
                                          <p:spTgt spid="69635">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9635">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69635">
                                            <p:txEl>
                                              <p:pRg st="13" end="13"/>
                                            </p:txEl>
                                          </p:spTgt>
                                        </p:tgtEl>
                                        <p:attrNameLst>
                                          <p:attrName>style.visibility</p:attrName>
                                        </p:attrNameLst>
                                      </p:cBhvr>
                                      <p:to>
                                        <p:strVal val="visible"/>
                                      </p:to>
                                    </p:set>
                                    <p:anim calcmode="lin" valueType="num">
                                      <p:cBhvr additive="base">
                                        <p:cTn id="65" dur="500" fill="hold"/>
                                        <p:tgtEl>
                                          <p:spTgt spid="69635">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69635">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9635">
                                            <p:txEl>
                                              <p:pRg st="14" end="14"/>
                                            </p:txEl>
                                          </p:spTgt>
                                        </p:tgtEl>
                                        <p:attrNameLst>
                                          <p:attrName>style.visibility</p:attrName>
                                        </p:attrNameLst>
                                      </p:cBhvr>
                                      <p:to>
                                        <p:strVal val="visible"/>
                                      </p:to>
                                    </p:set>
                                    <p:anim calcmode="lin" valueType="num">
                                      <p:cBhvr additive="base">
                                        <p:cTn id="69" dur="500" fill="hold"/>
                                        <p:tgtEl>
                                          <p:spTgt spid="69635">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9635">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9635">
                                            <p:txEl>
                                              <p:pRg st="15" end="15"/>
                                            </p:txEl>
                                          </p:spTgt>
                                        </p:tgtEl>
                                        <p:attrNameLst>
                                          <p:attrName>style.visibility</p:attrName>
                                        </p:attrNameLst>
                                      </p:cBhvr>
                                      <p:to>
                                        <p:strVal val="visible"/>
                                      </p:to>
                                    </p:set>
                                    <p:anim calcmode="lin" valueType="num">
                                      <p:cBhvr additive="base">
                                        <p:cTn id="73" dur="500" fill="hold"/>
                                        <p:tgtEl>
                                          <p:spTgt spid="69635">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9635">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9635">
                                            <p:txEl>
                                              <p:pRg st="16" end="16"/>
                                            </p:txEl>
                                          </p:spTgt>
                                        </p:tgtEl>
                                        <p:attrNameLst>
                                          <p:attrName>style.visibility</p:attrName>
                                        </p:attrNameLst>
                                      </p:cBhvr>
                                      <p:to>
                                        <p:strVal val="visible"/>
                                      </p:to>
                                    </p:set>
                                    <p:anim calcmode="lin" valueType="num">
                                      <p:cBhvr additive="base">
                                        <p:cTn id="79" dur="500" fill="hold"/>
                                        <p:tgtEl>
                                          <p:spTgt spid="69635">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635">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9635">
                                            <p:txEl>
                                              <p:pRg st="17" end="17"/>
                                            </p:txEl>
                                          </p:spTgt>
                                        </p:tgtEl>
                                        <p:attrNameLst>
                                          <p:attrName>style.visibility</p:attrName>
                                        </p:attrNameLst>
                                      </p:cBhvr>
                                      <p:to>
                                        <p:strVal val="visible"/>
                                      </p:to>
                                    </p:set>
                                    <p:anim calcmode="lin" valueType="num">
                                      <p:cBhvr additive="base">
                                        <p:cTn id="83" dur="500" fill="hold"/>
                                        <p:tgtEl>
                                          <p:spTgt spid="69635">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9635">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9635">
                                            <p:txEl>
                                              <p:pRg st="18" end="18"/>
                                            </p:txEl>
                                          </p:spTgt>
                                        </p:tgtEl>
                                        <p:attrNameLst>
                                          <p:attrName>style.visibility</p:attrName>
                                        </p:attrNameLst>
                                      </p:cBhvr>
                                      <p:to>
                                        <p:strVal val="visible"/>
                                      </p:to>
                                    </p:set>
                                    <p:anim calcmode="lin" valueType="num">
                                      <p:cBhvr additive="base">
                                        <p:cTn id="87" dur="500" fill="hold"/>
                                        <p:tgtEl>
                                          <p:spTgt spid="69635">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9635">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1898582" y="911334"/>
            <a:ext cx="7447359" cy="408297"/>
            <a:chOff x="578645" y="1013915"/>
            <a:chExt cx="7447359" cy="423081"/>
          </a:xfrm>
        </p:grpSpPr>
        <p:sp>
          <p:nvSpPr>
            <p:cNvPr id="74" name="Rounded Rectangle 73"/>
            <p:cNvSpPr/>
            <p:nvPr/>
          </p:nvSpPr>
          <p:spPr>
            <a:xfrm>
              <a:off x="578645" y="1013915"/>
              <a:ext cx="7447359" cy="42308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5" name="TextBox 74"/>
            <p:cNvSpPr txBox="1"/>
            <p:nvPr/>
          </p:nvSpPr>
          <p:spPr>
            <a:xfrm>
              <a:off x="2407127" y="1072881"/>
              <a:ext cx="4755671"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smtClean="0"/>
                <a:t>DATA PLATFORM (Reusable Data Sets)</a:t>
              </a:r>
              <a:endParaRPr lang="en-US" dirty="0"/>
            </a:p>
          </p:txBody>
        </p:sp>
      </p:grpSp>
      <p:sp>
        <p:nvSpPr>
          <p:cNvPr id="5" name="Rounded Rectangle 4"/>
          <p:cNvSpPr/>
          <p:nvPr/>
        </p:nvSpPr>
        <p:spPr>
          <a:xfrm>
            <a:off x="2128571" y="5636964"/>
            <a:ext cx="1320421" cy="464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Rounded Rectangle 5"/>
          <p:cNvSpPr/>
          <p:nvPr/>
        </p:nvSpPr>
        <p:spPr>
          <a:xfrm>
            <a:off x="3727064" y="5652329"/>
            <a:ext cx="1320421" cy="464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Rounded Rectangle 6"/>
          <p:cNvSpPr/>
          <p:nvPr/>
        </p:nvSpPr>
        <p:spPr>
          <a:xfrm>
            <a:off x="5417684" y="5654525"/>
            <a:ext cx="1320421" cy="464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Rounded Rectangle 7"/>
          <p:cNvSpPr/>
          <p:nvPr/>
        </p:nvSpPr>
        <p:spPr>
          <a:xfrm>
            <a:off x="7937406" y="5643548"/>
            <a:ext cx="1320421" cy="46475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p:cNvSpPr txBox="1"/>
          <p:nvPr/>
        </p:nvSpPr>
        <p:spPr>
          <a:xfrm>
            <a:off x="7206652" y="5500341"/>
            <a:ext cx="646331" cy="62374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dirty="0"/>
              <a:t>…</a:t>
            </a:r>
          </a:p>
        </p:txBody>
      </p:sp>
      <p:sp>
        <p:nvSpPr>
          <p:cNvPr id="10" name="TextBox 9"/>
          <p:cNvSpPr txBox="1"/>
          <p:nvPr/>
        </p:nvSpPr>
        <p:spPr>
          <a:xfrm>
            <a:off x="2081937" y="5347206"/>
            <a:ext cx="1111158"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Application 1 </a:t>
            </a:r>
            <a:endParaRPr lang="en-US" dirty="0"/>
          </a:p>
        </p:txBody>
      </p:sp>
      <p:sp>
        <p:nvSpPr>
          <p:cNvPr id="11" name="TextBox 10"/>
          <p:cNvSpPr txBox="1"/>
          <p:nvPr/>
        </p:nvSpPr>
        <p:spPr>
          <a:xfrm>
            <a:off x="3834536" y="5349400"/>
            <a:ext cx="1143000"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Application 2 </a:t>
            </a:r>
            <a:endParaRPr lang="en-US" dirty="0"/>
          </a:p>
        </p:txBody>
      </p:sp>
      <p:sp>
        <p:nvSpPr>
          <p:cNvPr id="12" name="TextBox 11"/>
          <p:cNvSpPr txBox="1"/>
          <p:nvPr/>
        </p:nvSpPr>
        <p:spPr>
          <a:xfrm>
            <a:off x="5434736" y="5364766"/>
            <a:ext cx="1037233"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Application 3 </a:t>
            </a:r>
            <a:endParaRPr lang="en-US" dirty="0"/>
          </a:p>
        </p:txBody>
      </p:sp>
      <p:sp>
        <p:nvSpPr>
          <p:cNvPr id="13" name="TextBox 12"/>
          <p:cNvSpPr txBox="1"/>
          <p:nvPr/>
        </p:nvSpPr>
        <p:spPr>
          <a:xfrm>
            <a:off x="7949336" y="5380131"/>
            <a:ext cx="1114007"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Application N </a:t>
            </a:r>
            <a:endParaRPr lang="en-US" dirty="0"/>
          </a:p>
        </p:txBody>
      </p:sp>
      <p:sp>
        <p:nvSpPr>
          <p:cNvPr id="14" name="Flowchart: Magnetic Disk 13"/>
          <p:cNvSpPr/>
          <p:nvPr/>
        </p:nvSpPr>
        <p:spPr>
          <a:xfrm>
            <a:off x="2465872" y="5687656"/>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Flowchart: Magnetic Disk 14"/>
          <p:cNvSpPr/>
          <p:nvPr/>
        </p:nvSpPr>
        <p:spPr>
          <a:xfrm>
            <a:off x="2641586" y="5834731"/>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6" name="Flowchart: Magnetic Disk 15"/>
          <p:cNvSpPr/>
          <p:nvPr/>
        </p:nvSpPr>
        <p:spPr>
          <a:xfrm>
            <a:off x="2837773" y="5705216"/>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Flowchart: Magnetic Disk 16"/>
          <p:cNvSpPr/>
          <p:nvPr/>
        </p:nvSpPr>
        <p:spPr>
          <a:xfrm>
            <a:off x="4105307" y="5703022"/>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8" name="Flowchart: Magnetic Disk 17"/>
          <p:cNvSpPr/>
          <p:nvPr/>
        </p:nvSpPr>
        <p:spPr>
          <a:xfrm>
            <a:off x="4281022" y="5850097"/>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Flowchart: Magnetic Disk 18"/>
          <p:cNvSpPr/>
          <p:nvPr/>
        </p:nvSpPr>
        <p:spPr>
          <a:xfrm>
            <a:off x="4477209" y="5720582"/>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Flowchart: Magnetic Disk 19"/>
          <p:cNvSpPr/>
          <p:nvPr/>
        </p:nvSpPr>
        <p:spPr>
          <a:xfrm>
            <a:off x="5754984" y="5718388"/>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Flowchart: Magnetic Disk 20"/>
          <p:cNvSpPr/>
          <p:nvPr/>
        </p:nvSpPr>
        <p:spPr>
          <a:xfrm>
            <a:off x="5930698" y="5865462"/>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2" name="Flowchart: Magnetic Disk 21"/>
          <p:cNvSpPr/>
          <p:nvPr/>
        </p:nvSpPr>
        <p:spPr>
          <a:xfrm>
            <a:off x="6126886" y="5735948"/>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Flowchart: Magnetic Disk 22"/>
          <p:cNvSpPr/>
          <p:nvPr/>
        </p:nvSpPr>
        <p:spPr>
          <a:xfrm>
            <a:off x="8387302" y="5667899"/>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Flowchart: Magnetic Disk 23"/>
          <p:cNvSpPr/>
          <p:nvPr/>
        </p:nvSpPr>
        <p:spPr>
          <a:xfrm>
            <a:off x="8563017" y="5814973"/>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Flowchart: Magnetic Disk 24"/>
          <p:cNvSpPr/>
          <p:nvPr/>
        </p:nvSpPr>
        <p:spPr>
          <a:xfrm>
            <a:off x="8759204" y="5685459"/>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p:cNvSpPr/>
          <p:nvPr/>
        </p:nvSpPr>
        <p:spPr>
          <a:xfrm>
            <a:off x="2694472" y="4767688"/>
            <a:ext cx="5692831" cy="4082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7" name="Flowchart: Magnetic Disk 26"/>
          <p:cNvSpPr/>
          <p:nvPr/>
        </p:nvSpPr>
        <p:spPr>
          <a:xfrm>
            <a:off x="3433163" y="4956673"/>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8" name="Flowchart: Magnetic Disk 27"/>
          <p:cNvSpPr/>
          <p:nvPr/>
        </p:nvSpPr>
        <p:spPr>
          <a:xfrm>
            <a:off x="5134016" y="4958868"/>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9" name="Flowchart: Magnetic Disk 28"/>
          <p:cNvSpPr/>
          <p:nvPr/>
        </p:nvSpPr>
        <p:spPr>
          <a:xfrm>
            <a:off x="7152181" y="4974233"/>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31" name="Straight Arrow Connector 30"/>
          <p:cNvCxnSpPr/>
          <p:nvPr/>
        </p:nvCxnSpPr>
        <p:spPr>
          <a:xfrm flipV="1">
            <a:off x="3066373" y="5284363"/>
            <a:ext cx="382619" cy="33016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3" name="Straight Arrow Connector 32"/>
          <p:cNvCxnSpPr/>
          <p:nvPr/>
        </p:nvCxnSpPr>
        <p:spPr>
          <a:xfrm flipH="1" flipV="1">
            <a:off x="3661763" y="5301923"/>
            <a:ext cx="341666" cy="33016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4" name="Straight Arrow Connector 33"/>
          <p:cNvCxnSpPr/>
          <p:nvPr/>
        </p:nvCxnSpPr>
        <p:spPr>
          <a:xfrm flipV="1">
            <a:off x="4745160" y="5293555"/>
            <a:ext cx="382619" cy="33016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5" name="Straight Arrow Connector 34"/>
          <p:cNvCxnSpPr/>
          <p:nvPr/>
        </p:nvCxnSpPr>
        <p:spPr>
          <a:xfrm flipH="1" flipV="1">
            <a:off x="5340550" y="5311115"/>
            <a:ext cx="341666" cy="330162"/>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6" name="Straight Arrow Connector 35"/>
          <p:cNvCxnSpPr/>
          <p:nvPr/>
        </p:nvCxnSpPr>
        <p:spPr>
          <a:xfrm flipV="1">
            <a:off x="6798996" y="5330325"/>
            <a:ext cx="382619" cy="33016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7" name="Straight Arrow Connector 36"/>
          <p:cNvCxnSpPr/>
          <p:nvPr/>
        </p:nvCxnSpPr>
        <p:spPr>
          <a:xfrm flipH="1" flipV="1">
            <a:off x="7394387" y="5347886"/>
            <a:ext cx="354925" cy="311923"/>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40" name="TextBox 39"/>
          <p:cNvSpPr txBox="1"/>
          <p:nvPr/>
        </p:nvSpPr>
        <p:spPr>
          <a:xfrm>
            <a:off x="3758336" y="4822096"/>
            <a:ext cx="1115403"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Collector 1</a:t>
            </a:r>
            <a:endParaRPr lang="en-US" dirty="0"/>
          </a:p>
        </p:txBody>
      </p:sp>
      <p:sp>
        <p:nvSpPr>
          <p:cNvPr id="41" name="TextBox 40"/>
          <p:cNvSpPr txBox="1"/>
          <p:nvPr/>
        </p:nvSpPr>
        <p:spPr>
          <a:xfrm>
            <a:off x="5646495" y="4830870"/>
            <a:ext cx="1007441"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Collector 2</a:t>
            </a:r>
            <a:endParaRPr lang="en-US" dirty="0"/>
          </a:p>
        </p:txBody>
      </p:sp>
      <p:sp>
        <p:nvSpPr>
          <p:cNvPr id="42" name="TextBox 41"/>
          <p:cNvSpPr txBox="1"/>
          <p:nvPr/>
        </p:nvSpPr>
        <p:spPr>
          <a:xfrm>
            <a:off x="7486020" y="4853016"/>
            <a:ext cx="996716" cy="267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200" dirty="0"/>
              <a:t>Collector  N</a:t>
            </a:r>
            <a:endParaRPr lang="en-US" dirty="0"/>
          </a:p>
        </p:txBody>
      </p:sp>
      <p:sp>
        <p:nvSpPr>
          <p:cNvPr id="43" name="TextBox 42"/>
          <p:cNvSpPr txBox="1"/>
          <p:nvPr/>
        </p:nvSpPr>
        <p:spPr>
          <a:xfrm>
            <a:off x="6538709" y="4585713"/>
            <a:ext cx="646331" cy="623746"/>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3600" b="1" dirty="0"/>
              <a:t>…</a:t>
            </a:r>
          </a:p>
        </p:txBody>
      </p:sp>
      <p:sp>
        <p:nvSpPr>
          <p:cNvPr id="78" name="Up Arrow 77"/>
          <p:cNvSpPr/>
          <p:nvPr/>
        </p:nvSpPr>
        <p:spPr>
          <a:xfrm>
            <a:off x="5550752" y="4301864"/>
            <a:ext cx="228812" cy="4658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p:cNvGrpSpPr/>
          <p:nvPr/>
        </p:nvGrpSpPr>
        <p:grpSpPr>
          <a:xfrm>
            <a:off x="2694472" y="1309830"/>
            <a:ext cx="7660292" cy="3119861"/>
            <a:chOff x="1374536" y="1571403"/>
            <a:chExt cx="7660292" cy="3232827"/>
          </a:xfrm>
        </p:grpSpPr>
        <p:sp>
          <p:nvSpPr>
            <p:cNvPr id="47" name="Rounded Rectangle 46"/>
            <p:cNvSpPr/>
            <p:nvPr/>
          </p:nvSpPr>
          <p:spPr>
            <a:xfrm>
              <a:off x="1621342" y="3700389"/>
              <a:ext cx="4634036" cy="921750"/>
            </a:xfrm>
            <a:prstGeom prst="roundRect">
              <a:avLst>
                <a:gd name="adj" fmla="val 879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2" descr="C:\Users\yuvraj\Downloads\1282204952_database_gear.png"/>
            <p:cNvPicPr>
              <a:picLocks noChangeAspect="1" noChangeArrowheads="1"/>
            </p:cNvPicPr>
            <p:nvPr/>
          </p:nvPicPr>
          <p:blipFill>
            <a:blip r:embed="rId2" cstate="print"/>
            <a:srcRect/>
            <a:stretch>
              <a:fillRect/>
            </a:stretch>
          </p:blipFill>
          <p:spPr bwMode="auto">
            <a:xfrm>
              <a:off x="2611042" y="3857624"/>
              <a:ext cx="403625" cy="538166"/>
            </a:xfrm>
            <a:prstGeom prst="rect">
              <a:avLst/>
            </a:prstGeom>
            <a:noFill/>
            <a:ln w="9525">
              <a:noFill/>
              <a:miter lim="800000"/>
              <a:headEnd/>
              <a:tailEnd/>
            </a:ln>
          </p:spPr>
        </p:pic>
        <p:pic>
          <p:nvPicPr>
            <p:cNvPr id="46" name="Picture 2" descr="C:\Users\yuvraj\Downloads\1282204952_database_gear.png"/>
            <p:cNvPicPr>
              <a:picLocks noChangeAspect="1" noChangeArrowheads="1"/>
            </p:cNvPicPr>
            <p:nvPr/>
          </p:nvPicPr>
          <p:blipFill>
            <a:blip r:embed="rId2" cstate="print"/>
            <a:srcRect/>
            <a:stretch>
              <a:fillRect/>
            </a:stretch>
          </p:blipFill>
          <p:spPr bwMode="auto">
            <a:xfrm>
              <a:off x="2782492" y="4010024"/>
              <a:ext cx="403625" cy="538166"/>
            </a:xfrm>
            <a:prstGeom prst="rect">
              <a:avLst/>
            </a:prstGeom>
            <a:noFill/>
            <a:ln w="9525">
              <a:noFill/>
              <a:miter lim="800000"/>
              <a:headEnd/>
              <a:tailEnd/>
            </a:ln>
          </p:spPr>
        </p:pic>
        <p:sp>
          <p:nvSpPr>
            <p:cNvPr id="48" name="Rounded Rectangle 47"/>
            <p:cNvSpPr/>
            <p:nvPr/>
          </p:nvSpPr>
          <p:spPr>
            <a:xfrm>
              <a:off x="1374536" y="1685979"/>
              <a:ext cx="5612052" cy="3118251"/>
            </a:xfrm>
            <a:prstGeom prst="roundRect">
              <a:avLst>
                <a:gd name="adj" fmla="val 7817"/>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3383583" y="3740755"/>
              <a:ext cx="1444799" cy="830997"/>
            </a:xfrm>
            <a:prstGeom prst="rect">
              <a:avLst/>
            </a:prstGeom>
            <a:noFill/>
          </p:spPr>
          <p:txBody>
            <a:bodyPr wrap="square" rtlCol="0">
              <a:spAutoFit/>
            </a:bodyPr>
            <a:lstStyle/>
            <a:p>
              <a:r>
                <a:rPr lang="en-US" sz="1200" dirty="0"/>
                <a:t>Profiling Process</a:t>
              </a:r>
            </a:p>
            <a:p>
              <a:pPr marL="171450" indent="-171450">
                <a:buFont typeface="Arial" panose="020B0604020202020204" pitchFamily="34" charset="0"/>
                <a:buChar char="•"/>
              </a:pPr>
              <a:r>
                <a:rPr lang="en-US" sz="1200" dirty="0"/>
                <a:t>Validate </a:t>
              </a:r>
            </a:p>
            <a:p>
              <a:pPr marL="171450" indent="-171450">
                <a:buFont typeface="Arial" panose="020B0604020202020204" pitchFamily="34" charset="0"/>
                <a:buChar char="•"/>
              </a:pPr>
              <a:r>
                <a:rPr lang="en-US" sz="1200" dirty="0"/>
                <a:t>Reject </a:t>
              </a:r>
            </a:p>
            <a:p>
              <a:pPr marL="171450" indent="-171450">
                <a:buFont typeface="Arial" panose="020B0604020202020204" pitchFamily="34" charset="0"/>
                <a:buChar char="•"/>
              </a:pPr>
              <a:r>
                <a:rPr lang="en-US" sz="1200" dirty="0"/>
                <a:t>Add Value  </a:t>
              </a:r>
              <a:endParaRPr lang="en-US" dirty="0"/>
            </a:p>
          </p:txBody>
        </p:sp>
        <p:pic>
          <p:nvPicPr>
            <p:cNvPr id="50" name="Picture 2" descr="C:\Users\yuvraj\Downloads\1282204952_database_gear.png"/>
            <p:cNvPicPr>
              <a:picLocks noChangeAspect="1" noChangeArrowheads="1"/>
            </p:cNvPicPr>
            <p:nvPr/>
          </p:nvPicPr>
          <p:blipFill>
            <a:blip r:embed="rId2" cstate="print"/>
            <a:srcRect/>
            <a:stretch>
              <a:fillRect/>
            </a:stretch>
          </p:blipFill>
          <p:spPr bwMode="auto">
            <a:xfrm>
              <a:off x="4461274" y="3867149"/>
              <a:ext cx="403625" cy="538166"/>
            </a:xfrm>
            <a:prstGeom prst="rect">
              <a:avLst/>
            </a:prstGeom>
            <a:noFill/>
            <a:ln w="9525">
              <a:noFill/>
              <a:miter lim="800000"/>
              <a:headEnd/>
              <a:tailEnd/>
            </a:ln>
          </p:spPr>
        </p:pic>
        <p:pic>
          <p:nvPicPr>
            <p:cNvPr id="51" name="Picture 2" descr="C:\Users\yuvraj\Downloads\1282204952_database_gear.png"/>
            <p:cNvPicPr>
              <a:picLocks noChangeAspect="1" noChangeArrowheads="1"/>
            </p:cNvPicPr>
            <p:nvPr/>
          </p:nvPicPr>
          <p:blipFill>
            <a:blip r:embed="rId2" cstate="print"/>
            <a:srcRect/>
            <a:stretch>
              <a:fillRect/>
            </a:stretch>
          </p:blipFill>
          <p:spPr bwMode="auto">
            <a:xfrm>
              <a:off x="4632724" y="4019549"/>
              <a:ext cx="403625" cy="538166"/>
            </a:xfrm>
            <a:prstGeom prst="rect">
              <a:avLst/>
            </a:prstGeom>
            <a:noFill/>
            <a:ln w="9525">
              <a:noFill/>
              <a:miter lim="800000"/>
              <a:headEnd/>
              <a:tailEnd/>
            </a:ln>
          </p:spPr>
        </p:pic>
        <p:pic>
          <p:nvPicPr>
            <p:cNvPr id="52" name="Picture 2" descr="http://wingstechnologies.files.wordpress.com/2010/02/services_icon.png"/>
            <p:cNvPicPr>
              <a:picLocks noChangeAspect="1" noChangeArrowheads="1"/>
            </p:cNvPicPr>
            <p:nvPr/>
          </p:nvPicPr>
          <p:blipFill>
            <a:blip r:embed="rId3" cstate="print"/>
            <a:srcRect/>
            <a:stretch>
              <a:fillRect/>
            </a:stretch>
          </p:blipFill>
          <p:spPr bwMode="auto">
            <a:xfrm>
              <a:off x="2909895" y="3935418"/>
              <a:ext cx="370284" cy="409575"/>
            </a:xfrm>
            <a:prstGeom prst="rect">
              <a:avLst/>
            </a:prstGeom>
            <a:noFill/>
            <a:ln w="9525">
              <a:noFill/>
              <a:miter lim="800000"/>
              <a:headEnd/>
              <a:tailEnd/>
            </a:ln>
          </p:spPr>
        </p:pic>
        <p:pic>
          <p:nvPicPr>
            <p:cNvPr id="53" name="Picture 2" descr="http://wingstechnologies.files.wordpress.com/2010/02/services_icon.png"/>
            <p:cNvPicPr>
              <a:picLocks noChangeAspect="1" noChangeArrowheads="1"/>
            </p:cNvPicPr>
            <p:nvPr/>
          </p:nvPicPr>
          <p:blipFill>
            <a:blip r:embed="rId3" cstate="print"/>
            <a:srcRect/>
            <a:stretch>
              <a:fillRect/>
            </a:stretch>
          </p:blipFill>
          <p:spPr bwMode="auto">
            <a:xfrm>
              <a:off x="4760132" y="3902080"/>
              <a:ext cx="370284" cy="409575"/>
            </a:xfrm>
            <a:prstGeom prst="rect">
              <a:avLst/>
            </a:prstGeom>
            <a:noFill/>
            <a:ln w="9525">
              <a:noFill/>
              <a:miter lim="800000"/>
              <a:headEnd/>
              <a:tailEnd/>
            </a:ln>
          </p:spPr>
        </p:pic>
        <p:pic>
          <p:nvPicPr>
            <p:cNvPr id="54" name="Picture 2" descr="http://wingstechnologies.files.wordpress.com/2010/02/services_icon.png"/>
            <p:cNvPicPr>
              <a:picLocks noChangeAspect="1" noChangeArrowheads="1"/>
            </p:cNvPicPr>
            <p:nvPr/>
          </p:nvPicPr>
          <p:blipFill>
            <a:blip r:embed="rId3" cstate="print"/>
            <a:srcRect/>
            <a:stretch>
              <a:fillRect/>
            </a:stretch>
          </p:blipFill>
          <p:spPr bwMode="auto">
            <a:xfrm>
              <a:off x="4842284" y="4068768"/>
              <a:ext cx="370284" cy="409575"/>
            </a:xfrm>
            <a:prstGeom prst="rect">
              <a:avLst/>
            </a:prstGeom>
            <a:noFill/>
            <a:ln w="9525">
              <a:noFill/>
              <a:miter lim="800000"/>
              <a:headEnd/>
              <a:tailEnd/>
            </a:ln>
          </p:spPr>
        </p:pic>
        <p:sp>
          <p:nvSpPr>
            <p:cNvPr id="55" name="Rounded Rectangle 54"/>
            <p:cNvSpPr/>
            <p:nvPr/>
          </p:nvSpPr>
          <p:spPr>
            <a:xfrm>
              <a:off x="1610972" y="3299285"/>
              <a:ext cx="4644406" cy="301447"/>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TextBox 55"/>
            <p:cNvSpPr txBox="1"/>
            <p:nvPr/>
          </p:nvSpPr>
          <p:spPr>
            <a:xfrm>
              <a:off x="3124201" y="3311283"/>
              <a:ext cx="1699730" cy="276999"/>
            </a:xfrm>
            <a:prstGeom prst="rect">
              <a:avLst/>
            </a:prstGeom>
            <a:noFill/>
          </p:spPr>
          <p:txBody>
            <a:bodyPr wrap="square" rtlCol="0">
              <a:spAutoFit/>
            </a:bodyPr>
            <a:lstStyle/>
            <a:p>
              <a:r>
                <a:rPr lang="en-US" sz="1200" dirty="0"/>
                <a:t>Staging Process</a:t>
              </a:r>
              <a:endParaRPr lang="en-US" dirty="0"/>
            </a:p>
          </p:txBody>
        </p:sp>
        <p:sp>
          <p:nvSpPr>
            <p:cNvPr id="57" name="Rounded Rectangle 56"/>
            <p:cNvSpPr/>
            <p:nvPr/>
          </p:nvSpPr>
          <p:spPr>
            <a:xfrm>
              <a:off x="1610972" y="2574326"/>
              <a:ext cx="4648314" cy="627523"/>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p:cNvSpPr/>
            <p:nvPr/>
          </p:nvSpPr>
          <p:spPr>
            <a:xfrm>
              <a:off x="1610972" y="1826229"/>
              <a:ext cx="4644406" cy="630626"/>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1777911" y="2739425"/>
              <a:ext cx="1270089" cy="276999"/>
            </a:xfrm>
            <a:prstGeom prst="rect">
              <a:avLst/>
            </a:prstGeom>
            <a:noFill/>
          </p:spPr>
          <p:txBody>
            <a:bodyPr wrap="square" rtlCol="0">
              <a:spAutoFit/>
            </a:bodyPr>
            <a:lstStyle/>
            <a:p>
              <a:r>
                <a:rPr lang="en-US" sz="1200" dirty="0"/>
                <a:t>De-duplication</a:t>
              </a:r>
              <a:endParaRPr lang="en-US" dirty="0"/>
            </a:p>
          </p:txBody>
        </p:sp>
        <p:sp>
          <p:nvSpPr>
            <p:cNvPr id="60" name="TextBox 59"/>
            <p:cNvSpPr txBox="1"/>
            <p:nvPr/>
          </p:nvSpPr>
          <p:spPr>
            <a:xfrm>
              <a:off x="1748254" y="2003043"/>
              <a:ext cx="1223546" cy="276999"/>
            </a:xfrm>
            <a:prstGeom prst="rect">
              <a:avLst/>
            </a:prstGeom>
            <a:noFill/>
          </p:spPr>
          <p:txBody>
            <a:bodyPr wrap="square" rtlCol="0">
              <a:spAutoFit/>
            </a:bodyPr>
            <a:lstStyle/>
            <a:p>
              <a:r>
                <a:rPr lang="en-US" sz="1200" dirty="0"/>
                <a:t>Standardization</a:t>
              </a:r>
              <a:endParaRPr lang="en-US" dirty="0"/>
            </a:p>
          </p:txBody>
        </p:sp>
        <p:sp>
          <p:nvSpPr>
            <p:cNvPr id="62" name="Rounded Rectangle 61"/>
            <p:cNvSpPr/>
            <p:nvPr/>
          </p:nvSpPr>
          <p:spPr>
            <a:xfrm rot="16200000">
              <a:off x="5196587" y="2959592"/>
              <a:ext cx="2802939" cy="542925"/>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solidFill>
                    <a:schemeClr val="tx1"/>
                  </a:solidFill>
                </a:rPr>
                <a:t>Reject Handling</a:t>
              </a:r>
            </a:p>
          </p:txBody>
        </p:sp>
        <p:sp>
          <p:nvSpPr>
            <p:cNvPr id="63" name="Notched Right Arrow 62"/>
            <p:cNvSpPr/>
            <p:nvPr/>
          </p:nvSpPr>
          <p:spPr>
            <a:xfrm>
              <a:off x="7058775" y="3226393"/>
              <a:ext cx="485025" cy="48835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7467599" y="2928941"/>
              <a:ext cx="1567229"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Programming </a:t>
              </a:r>
            </a:p>
            <a:p>
              <a:pPr marL="285750" indent="-285750">
                <a:buFont typeface="Arial" panose="020B0604020202020204" pitchFamily="34" charset="0"/>
                <a:buChar char="•"/>
              </a:pPr>
              <a:r>
                <a:rPr lang="en-US" sz="1400" dirty="0"/>
                <a:t>External Lookup </a:t>
              </a:r>
            </a:p>
            <a:p>
              <a:pPr marL="285750" indent="-285750">
                <a:buFont typeface="Arial" panose="020B0604020202020204" pitchFamily="34" charset="0"/>
                <a:buChar char="•"/>
              </a:pPr>
              <a:r>
                <a:rPr lang="en-US" sz="1400" dirty="0"/>
                <a:t>Manual Correction Method</a:t>
              </a:r>
            </a:p>
          </p:txBody>
        </p:sp>
        <p:sp>
          <p:nvSpPr>
            <p:cNvPr id="65" name="Rounded Rectangle 64"/>
            <p:cNvSpPr/>
            <p:nvPr/>
          </p:nvSpPr>
          <p:spPr>
            <a:xfrm>
              <a:off x="3535946" y="1982064"/>
              <a:ext cx="1191997" cy="372584"/>
            </a:xfrm>
            <a:prstGeom prst="roundRect">
              <a:avLst/>
            </a:prstGeom>
            <a:solidFill>
              <a:srgbClr val="00598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Rounded Rectangle 65"/>
            <p:cNvSpPr/>
            <p:nvPr/>
          </p:nvSpPr>
          <p:spPr>
            <a:xfrm>
              <a:off x="4861113" y="1991589"/>
              <a:ext cx="1191997" cy="372584"/>
            </a:xfrm>
            <a:prstGeom prst="roundRect">
              <a:avLst/>
            </a:prstGeom>
            <a:solidFill>
              <a:srgbClr val="00598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Rounded Rectangle 66"/>
            <p:cNvSpPr/>
            <p:nvPr/>
          </p:nvSpPr>
          <p:spPr>
            <a:xfrm>
              <a:off x="4889517" y="2701206"/>
              <a:ext cx="1191997" cy="372584"/>
            </a:xfrm>
            <a:prstGeom prst="roundRect">
              <a:avLst/>
            </a:prstGeom>
            <a:solidFill>
              <a:srgbClr val="00598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8" name="Rounded Rectangle 67"/>
            <p:cNvSpPr/>
            <p:nvPr/>
          </p:nvSpPr>
          <p:spPr>
            <a:xfrm>
              <a:off x="3546489" y="2710731"/>
              <a:ext cx="1191997" cy="372584"/>
            </a:xfrm>
            <a:prstGeom prst="roundRect">
              <a:avLst/>
            </a:prstGeom>
            <a:solidFill>
              <a:srgbClr val="005984"/>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TextBox 68"/>
            <p:cNvSpPr txBox="1"/>
            <p:nvPr/>
          </p:nvSpPr>
          <p:spPr>
            <a:xfrm>
              <a:off x="3652071" y="2041143"/>
              <a:ext cx="994741" cy="276999"/>
            </a:xfrm>
            <a:prstGeom prst="rect">
              <a:avLst/>
            </a:prstGeom>
            <a:noFill/>
          </p:spPr>
          <p:txBody>
            <a:bodyPr wrap="square" rtlCol="0">
              <a:spAutoFit/>
            </a:bodyPr>
            <a:lstStyle/>
            <a:p>
              <a:r>
                <a:rPr lang="en-US" sz="1200" dirty="0">
                  <a:solidFill>
                    <a:schemeClr val="bg1"/>
                  </a:solidFill>
                </a:rPr>
                <a:t>Grading</a:t>
              </a:r>
              <a:endParaRPr lang="en-US" dirty="0">
                <a:solidFill>
                  <a:schemeClr val="bg1"/>
                </a:solidFill>
              </a:endParaRPr>
            </a:p>
          </p:txBody>
        </p:sp>
        <p:sp>
          <p:nvSpPr>
            <p:cNvPr id="70" name="TextBox 69"/>
            <p:cNvSpPr txBox="1"/>
            <p:nvPr/>
          </p:nvSpPr>
          <p:spPr>
            <a:xfrm>
              <a:off x="5009388" y="2036381"/>
              <a:ext cx="994741" cy="276999"/>
            </a:xfrm>
            <a:prstGeom prst="rect">
              <a:avLst/>
            </a:prstGeom>
            <a:noFill/>
          </p:spPr>
          <p:txBody>
            <a:bodyPr wrap="square" rtlCol="0">
              <a:spAutoFit/>
            </a:bodyPr>
            <a:lstStyle/>
            <a:p>
              <a:r>
                <a:rPr lang="en-US" sz="1200" dirty="0">
                  <a:solidFill>
                    <a:schemeClr val="bg1"/>
                  </a:solidFill>
                </a:rPr>
                <a:t>Market</a:t>
              </a:r>
              <a:endParaRPr lang="en-US" dirty="0">
                <a:solidFill>
                  <a:schemeClr val="bg1"/>
                </a:solidFill>
              </a:endParaRPr>
            </a:p>
          </p:txBody>
        </p:sp>
        <p:sp>
          <p:nvSpPr>
            <p:cNvPr id="71" name="TextBox 70"/>
            <p:cNvSpPr txBox="1"/>
            <p:nvPr/>
          </p:nvSpPr>
          <p:spPr>
            <a:xfrm>
              <a:off x="3659213" y="2667000"/>
              <a:ext cx="1012800" cy="461665"/>
            </a:xfrm>
            <a:prstGeom prst="rect">
              <a:avLst/>
            </a:prstGeom>
            <a:noFill/>
          </p:spPr>
          <p:txBody>
            <a:bodyPr wrap="square" rtlCol="0">
              <a:spAutoFit/>
            </a:bodyPr>
            <a:lstStyle/>
            <a:p>
              <a:r>
                <a:rPr lang="en-US" sz="1200" dirty="0">
                  <a:solidFill>
                    <a:schemeClr val="bg1"/>
                  </a:solidFill>
                </a:rPr>
                <a:t>Domain Rules </a:t>
              </a:r>
              <a:endParaRPr lang="en-US" dirty="0">
                <a:solidFill>
                  <a:schemeClr val="bg1"/>
                </a:solidFill>
              </a:endParaRPr>
            </a:p>
          </p:txBody>
        </p:sp>
        <p:sp>
          <p:nvSpPr>
            <p:cNvPr id="72" name="TextBox 71"/>
            <p:cNvSpPr txBox="1"/>
            <p:nvPr/>
          </p:nvSpPr>
          <p:spPr>
            <a:xfrm>
              <a:off x="4995270" y="2662535"/>
              <a:ext cx="1012800" cy="461665"/>
            </a:xfrm>
            <a:prstGeom prst="rect">
              <a:avLst/>
            </a:prstGeom>
            <a:noFill/>
          </p:spPr>
          <p:txBody>
            <a:bodyPr wrap="square" rtlCol="0">
              <a:spAutoFit/>
            </a:bodyPr>
            <a:lstStyle/>
            <a:p>
              <a:r>
                <a:rPr lang="en-US" sz="1200" dirty="0">
                  <a:solidFill>
                    <a:schemeClr val="bg1"/>
                  </a:solidFill>
                </a:rPr>
                <a:t>Conflict Resolution</a:t>
              </a:r>
              <a:endParaRPr lang="en-US" dirty="0">
                <a:solidFill>
                  <a:schemeClr val="bg1"/>
                </a:solidFill>
              </a:endParaRPr>
            </a:p>
          </p:txBody>
        </p:sp>
        <p:sp>
          <p:nvSpPr>
            <p:cNvPr id="79" name="Up Arrow 78"/>
            <p:cNvSpPr/>
            <p:nvPr/>
          </p:nvSpPr>
          <p:spPr>
            <a:xfrm>
              <a:off x="4158468" y="1571403"/>
              <a:ext cx="203812" cy="32833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Flowchart: Magnetic Disk 80"/>
          <p:cNvSpPr/>
          <p:nvPr/>
        </p:nvSpPr>
        <p:spPr>
          <a:xfrm>
            <a:off x="8682586" y="957148"/>
            <a:ext cx="228600" cy="327689"/>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2" name="Title 2"/>
          <p:cNvSpPr>
            <a:spLocks noGrp="1"/>
          </p:cNvSpPr>
          <p:nvPr>
            <p:ph type="title"/>
          </p:nvPr>
        </p:nvSpPr>
        <p:spPr>
          <a:xfrm>
            <a:off x="9635" y="-20638"/>
            <a:ext cx="11303367" cy="816904"/>
          </a:xfrm>
        </p:spPr>
        <p:txBody>
          <a:bodyPr/>
          <a:lstStyle/>
          <a:p>
            <a:r>
              <a:rPr lang="en-IN" dirty="0" smtClean="0"/>
              <a:t>Data Processing Visualization</a:t>
            </a:r>
            <a:endParaRPr lang="en-IN" dirty="0"/>
          </a:p>
        </p:txBody>
      </p:sp>
    </p:spTree>
    <p:extLst>
      <p:ext uri="{BB962C8B-B14F-4D97-AF65-F5344CB8AC3E}">
        <p14:creationId xmlns:p14="http://schemas.microsoft.com/office/powerpoint/2010/main" val="239291633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additive="base">
                                        <p:cTn id="67" dur="500" fill="hold"/>
                                        <p:tgtEl>
                                          <p:spTgt spid="8"/>
                                        </p:tgtEl>
                                        <p:attrNameLst>
                                          <p:attrName>ppt_x</p:attrName>
                                        </p:attrNameLst>
                                      </p:cBhvr>
                                      <p:tavLst>
                                        <p:tav tm="0">
                                          <p:val>
                                            <p:strVal val="#ppt_x"/>
                                          </p:val>
                                        </p:tav>
                                        <p:tav tm="100000">
                                          <p:val>
                                            <p:strVal val="#ppt_x"/>
                                          </p:val>
                                        </p:tav>
                                      </p:tavLst>
                                    </p:anim>
                                    <p:anim calcmode="lin" valueType="num">
                                      <p:cBhvr additive="base">
                                        <p:cTn id="68" dur="500" fill="hold"/>
                                        <p:tgtEl>
                                          <p:spTgt spid="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fill="hold"/>
                                        <p:tgtEl>
                                          <p:spTgt spid="31"/>
                                        </p:tgtEl>
                                        <p:attrNameLst>
                                          <p:attrName>ppt_x</p:attrName>
                                        </p:attrNameLst>
                                      </p:cBhvr>
                                      <p:tavLst>
                                        <p:tav tm="0">
                                          <p:val>
                                            <p:strVal val="#ppt_x"/>
                                          </p:val>
                                        </p:tav>
                                        <p:tav tm="100000">
                                          <p:val>
                                            <p:strVal val="#ppt_x"/>
                                          </p:val>
                                        </p:tav>
                                      </p:tavLst>
                                    </p:anim>
                                    <p:anim calcmode="lin" valueType="num">
                                      <p:cBhvr additive="base">
                                        <p:cTn id="90" dur="500" fill="hold"/>
                                        <p:tgtEl>
                                          <p:spTgt spid="31"/>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500" fill="hold"/>
                                        <p:tgtEl>
                                          <p:spTgt spid="33"/>
                                        </p:tgtEl>
                                        <p:attrNameLst>
                                          <p:attrName>ppt_x</p:attrName>
                                        </p:attrNameLst>
                                      </p:cBhvr>
                                      <p:tavLst>
                                        <p:tav tm="0">
                                          <p:val>
                                            <p:strVal val="#ppt_x"/>
                                          </p:val>
                                        </p:tav>
                                        <p:tav tm="100000">
                                          <p:val>
                                            <p:strVal val="#ppt_x"/>
                                          </p:val>
                                        </p:tav>
                                      </p:tavLst>
                                    </p:anim>
                                    <p:anim calcmode="lin" valueType="num">
                                      <p:cBhvr additive="base">
                                        <p:cTn id="94" dur="500" fill="hold"/>
                                        <p:tgtEl>
                                          <p:spTgt spid="33"/>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additive="base">
                                        <p:cTn id="97" dur="500" fill="hold"/>
                                        <p:tgtEl>
                                          <p:spTgt spid="34"/>
                                        </p:tgtEl>
                                        <p:attrNameLst>
                                          <p:attrName>ppt_x</p:attrName>
                                        </p:attrNameLst>
                                      </p:cBhvr>
                                      <p:tavLst>
                                        <p:tav tm="0">
                                          <p:val>
                                            <p:strVal val="#ppt_x"/>
                                          </p:val>
                                        </p:tav>
                                        <p:tav tm="100000">
                                          <p:val>
                                            <p:strVal val="#ppt_x"/>
                                          </p:val>
                                        </p:tav>
                                      </p:tavLst>
                                    </p:anim>
                                    <p:anim calcmode="lin" valueType="num">
                                      <p:cBhvr additive="base">
                                        <p:cTn id="98" dur="500" fill="hold"/>
                                        <p:tgtEl>
                                          <p:spTgt spid="34"/>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anim calcmode="lin" valueType="num">
                                      <p:cBhvr additive="base">
                                        <p:cTn id="101" dur="500" fill="hold"/>
                                        <p:tgtEl>
                                          <p:spTgt spid="35"/>
                                        </p:tgtEl>
                                        <p:attrNameLst>
                                          <p:attrName>ppt_x</p:attrName>
                                        </p:attrNameLst>
                                      </p:cBhvr>
                                      <p:tavLst>
                                        <p:tav tm="0">
                                          <p:val>
                                            <p:strVal val="#ppt_x"/>
                                          </p:val>
                                        </p:tav>
                                        <p:tav tm="100000">
                                          <p:val>
                                            <p:strVal val="#ppt_x"/>
                                          </p:val>
                                        </p:tav>
                                      </p:tavLst>
                                    </p:anim>
                                    <p:anim calcmode="lin" valueType="num">
                                      <p:cBhvr additive="base">
                                        <p:cTn id="102" dur="500" fill="hold"/>
                                        <p:tgtEl>
                                          <p:spTgt spid="35"/>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additive="base">
                                        <p:cTn id="105" dur="500" fill="hold"/>
                                        <p:tgtEl>
                                          <p:spTgt spid="36"/>
                                        </p:tgtEl>
                                        <p:attrNameLst>
                                          <p:attrName>ppt_x</p:attrName>
                                        </p:attrNameLst>
                                      </p:cBhvr>
                                      <p:tavLst>
                                        <p:tav tm="0">
                                          <p:val>
                                            <p:strVal val="#ppt_x"/>
                                          </p:val>
                                        </p:tav>
                                        <p:tav tm="100000">
                                          <p:val>
                                            <p:strVal val="#ppt_x"/>
                                          </p:val>
                                        </p:tav>
                                      </p:tavLst>
                                    </p:anim>
                                    <p:anim calcmode="lin" valueType="num">
                                      <p:cBhvr additive="base">
                                        <p:cTn id="106" dur="500" fill="hold"/>
                                        <p:tgtEl>
                                          <p:spTgt spid="36"/>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9"/>
                                        </p:tgtEl>
                                        <p:attrNameLst>
                                          <p:attrName>style.visibility</p:attrName>
                                        </p:attrNameLst>
                                      </p:cBhvr>
                                      <p:to>
                                        <p:strVal val="visible"/>
                                      </p:to>
                                    </p:set>
                                    <p:anim calcmode="lin" valueType="num">
                                      <p:cBhvr additive="base">
                                        <p:cTn id="113" dur="500" fill="hold"/>
                                        <p:tgtEl>
                                          <p:spTgt spid="29"/>
                                        </p:tgtEl>
                                        <p:attrNameLst>
                                          <p:attrName>ppt_x</p:attrName>
                                        </p:attrNameLst>
                                      </p:cBhvr>
                                      <p:tavLst>
                                        <p:tav tm="0">
                                          <p:val>
                                            <p:strVal val="#ppt_x"/>
                                          </p:val>
                                        </p:tav>
                                        <p:tav tm="100000">
                                          <p:val>
                                            <p:strVal val="#ppt_x"/>
                                          </p:val>
                                        </p:tav>
                                      </p:tavLst>
                                    </p:anim>
                                    <p:anim calcmode="lin" valueType="num">
                                      <p:cBhvr additive="base">
                                        <p:cTn id="114" dur="500" fill="hold"/>
                                        <p:tgtEl>
                                          <p:spTgt spid="29"/>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 calcmode="lin" valueType="num">
                                      <p:cBhvr additive="base">
                                        <p:cTn id="117" dur="500" fill="hold"/>
                                        <p:tgtEl>
                                          <p:spTgt spid="28"/>
                                        </p:tgtEl>
                                        <p:attrNameLst>
                                          <p:attrName>ppt_x</p:attrName>
                                        </p:attrNameLst>
                                      </p:cBhvr>
                                      <p:tavLst>
                                        <p:tav tm="0">
                                          <p:val>
                                            <p:strVal val="#ppt_x"/>
                                          </p:val>
                                        </p:tav>
                                        <p:tav tm="100000">
                                          <p:val>
                                            <p:strVal val="#ppt_x"/>
                                          </p:val>
                                        </p:tav>
                                      </p:tavLst>
                                    </p:anim>
                                    <p:anim calcmode="lin" valueType="num">
                                      <p:cBhvr additive="base">
                                        <p:cTn id="118" dur="500" fill="hold"/>
                                        <p:tgtEl>
                                          <p:spTgt spid="2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7"/>
                                        </p:tgtEl>
                                        <p:attrNameLst>
                                          <p:attrName>style.visibility</p:attrName>
                                        </p:attrNameLst>
                                      </p:cBhvr>
                                      <p:to>
                                        <p:strVal val="visible"/>
                                      </p:to>
                                    </p:set>
                                    <p:anim calcmode="lin" valueType="num">
                                      <p:cBhvr additive="base">
                                        <p:cTn id="121" dur="500" fill="hold"/>
                                        <p:tgtEl>
                                          <p:spTgt spid="27"/>
                                        </p:tgtEl>
                                        <p:attrNameLst>
                                          <p:attrName>ppt_x</p:attrName>
                                        </p:attrNameLst>
                                      </p:cBhvr>
                                      <p:tavLst>
                                        <p:tav tm="0">
                                          <p:val>
                                            <p:strVal val="#ppt_x"/>
                                          </p:val>
                                        </p:tav>
                                        <p:tav tm="100000">
                                          <p:val>
                                            <p:strVal val="#ppt_x"/>
                                          </p:val>
                                        </p:tav>
                                      </p:tavLst>
                                    </p:anim>
                                    <p:anim calcmode="lin" valueType="num">
                                      <p:cBhvr additive="base">
                                        <p:cTn id="122" dur="500" fill="hold"/>
                                        <p:tgtEl>
                                          <p:spTgt spid="27"/>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 calcmode="lin" valueType="num">
                                      <p:cBhvr additive="base">
                                        <p:cTn id="125" dur="500" fill="hold"/>
                                        <p:tgtEl>
                                          <p:spTgt spid="40"/>
                                        </p:tgtEl>
                                        <p:attrNameLst>
                                          <p:attrName>ppt_x</p:attrName>
                                        </p:attrNameLst>
                                      </p:cBhvr>
                                      <p:tavLst>
                                        <p:tav tm="0">
                                          <p:val>
                                            <p:strVal val="#ppt_x"/>
                                          </p:val>
                                        </p:tav>
                                        <p:tav tm="100000">
                                          <p:val>
                                            <p:strVal val="#ppt_x"/>
                                          </p:val>
                                        </p:tav>
                                      </p:tavLst>
                                    </p:anim>
                                    <p:anim calcmode="lin" valueType="num">
                                      <p:cBhvr additive="base">
                                        <p:cTn id="126" dur="500" fill="hold"/>
                                        <p:tgtEl>
                                          <p:spTgt spid="40"/>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1"/>
                                        </p:tgtEl>
                                        <p:attrNameLst>
                                          <p:attrName>style.visibility</p:attrName>
                                        </p:attrNameLst>
                                      </p:cBhvr>
                                      <p:to>
                                        <p:strVal val="visible"/>
                                      </p:to>
                                    </p:set>
                                    <p:anim calcmode="lin" valueType="num">
                                      <p:cBhvr additive="base">
                                        <p:cTn id="129" dur="500" fill="hold"/>
                                        <p:tgtEl>
                                          <p:spTgt spid="41"/>
                                        </p:tgtEl>
                                        <p:attrNameLst>
                                          <p:attrName>ppt_x</p:attrName>
                                        </p:attrNameLst>
                                      </p:cBhvr>
                                      <p:tavLst>
                                        <p:tav tm="0">
                                          <p:val>
                                            <p:strVal val="#ppt_x"/>
                                          </p:val>
                                        </p:tav>
                                        <p:tav tm="100000">
                                          <p:val>
                                            <p:strVal val="#ppt_x"/>
                                          </p:val>
                                        </p:tav>
                                      </p:tavLst>
                                    </p:anim>
                                    <p:anim calcmode="lin" valueType="num">
                                      <p:cBhvr additive="base">
                                        <p:cTn id="130" dur="500" fill="hold"/>
                                        <p:tgtEl>
                                          <p:spTgt spid="41"/>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anim calcmode="lin" valueType="num">
                                      <p:cBhvr additive="base">
                                        <p:cTn id="133" dur="500" fill="hold"/>
                                        <p:tgtEl>
                                          <p:spTgt spid="43"/>
                                        </p:tgtEl>
                                        <p:attrNameLst>
                                          <p:attrName>ppt_x</p:attrName>
                                        </p:attrNameLst>
                                      </p:cBhvr>
                                      <p:tavLst>
                                        <p:tav tm="0">
                                          <p:val>
                                            <p:strVal val="#ppt_x"/>
                                          </p:val>
                                        </p:tav>
                                        <p:tav tm="100000">
                                          <p:val>
                                            <p:strVal val="#ppt_x"/>
                                          </p:val>
                                        </p:tav>
                                      </p:tavLst>
                                    </p:anim>
                                    <p:anim calcmode="lin" valueType="num">
                                      <p:cBhvr additive="base">
                                        <p:cTn id="134" dur="500" fill="hold"/>
                                        <p:tgtEl>
                                          <p:spTgt spid="43"/>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anim calcmode="lin" valueType="num">
                                      <p:cBhvr additive="base">
                                        <p:cTn id="137" dur="500" fill="hold"/>
                                        <p:tgtEl>
                                          <p:spTgt spid="42"/>
                                        </p:tgtEl>
                                        <p:attrNameLst>
                                          <p:attrName>ppt_x</p:attrName>
                                        </p:attrNameLst>
                                      </p:cBhvr>
                                      <p:tavLst>
                                        <p:tav tm="0">
                                          <p:val>
                                            <p:strVal val="#ppt_x"/>
                                          </p:val>
                                        </p:tav>
                                        <p:tav tm="100000">
                                          <p:val>
                                            <p:strVal val="#ppt_x"/>
                                          </p:val>
                                        </p:tav>
                                      </p:tavLst>
                                    </p:anim>
                                    <p:anim calcmode="lin" valueType="num">
                                      <p:cBhvr additive="base">
                                        <p:cTn id="138" dur="500" fill="hold"/>
                                        <p:tgtEl>
                                          <p:spTgt spid="42"/>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6"/>
                                        </p:tgtEl>
                                        <p:attrNameLst>
                                          <p:attrName>style.visibility</p:attrName>
                                        </p:attrNameLst>
                                      </p:cBhvr>
                                      <p:to>
                                        <p:strVal val="visible"/>
                                      </p:to>
                                    </p:set>
                                    <p:anim calcmode="lin" valueType="num">
                                      <p:cBhvr additive="base">
                                        <p:cTn id="141" dur="500" fill="hold"/>
                                        <p:tgtEl>
                                          <p:spTgt spid="26"/>
                                        </p:tgtEl>
                                        <p:attrNameLst>
                                          <p:attrName>ppt_x</p:attrName>
                                        </p:attrNameLst>
                                      </p:cBhvr>
                                      <p:tavLst>
                                        <p:tav tm="0">
                                          <p:val>
                                            <p:strVal val="#ppt_x"/>
                                          </p:val>
                                        </p:tav>
                                        <p:tav tm="100000">
                                          <p:val>
                                            <p:strVal val="#ppt_x"/>
                                          </p:val>
                                        </p:tav>
                                      </p:tavLst>
                                    </p:anim>
                                    <p:anim calcmode="lin" valueType="num">
                                      <p:cBhvr additive="base">
                                        <p:cTn id="1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 calcmode="lin" valueType="num">
                                      <p:cBhvr additive="base">
                                        <p:cTn id="147" dur="500" fill="hold"/>
                                        <p:tgtEl>
                                          <p:spTgt spid="78"/>
                                        </p:tgtEl>
                                        <p:attrNameLst>
                                          <p:attrName>ppt_x</p:attrName>
                                        </p:attrNameLst>
                                      </p:cBhvr>
                                      <p:tavLst>
                                        <p:tav tm="0">
                                          <p:val>
                                            <p:strVal val="#ppt_x"/>
                                          </p:val>
                                        </p:tav>
                                        <p:tav tm="100000">
                                          <p:val>
                                            <p:strVal val="#ppt_x"/>
                                          </p:val>
                                        </p:tav>
                                      </p:tavLst>
                                    </p:anim>
                                    <p:anim calcmode="lin" valueType="num">
                                      <p:cBhvr additive="base">
                                        <p:cTn id="148" dur="500" fill="hold"/>
                                        <p:tgtEl>
                                          <p:spTgt spid="78"/>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77"/>
                                        </p:tgtEl>
                                        <p:attrNameLst>
                                          <p:attrName>style.visibility</p:attrName>
                                        </p:attrNameLst>
                                      </p:cBhvr>
                                      <p:to>
                                        <p:strVal val="visible"/>
                                      </p:to>
                                    </p:set>
                                    <p:anim calcmode="lin" valueType="num">
                                      <p:cBhvr additive="base">
                                        <p:cTn id="151" dur="500" fill="hold"/>
                                        <p:tgtEl>
                                          <p:spTgt spid="77"/>
                                        </p:tgtEl>
                                        <p:attrNameLst>
                                          <p:attrName>ppt_x</p:attrName>
                                        </p:attrNameLst>
                                      </p:cBhvr>
                                      <p:tavLst>
                                        <p:tav tm="0">
                                          <p:val>
                                            <p:strVal val="#ppt_x"/>
                                          </p:val>
                                        </p:tav>
                                        <p:tav tm="100000">
                                          <p:val>
                                            <p:strVal val="#ppt_x"/>
                                          </p:val>
                                        </p:tav>
                                      </p:tavLst>
                                    </p:anim>
                                    <p:anim calcmode="lin" valueType="num">
                                      <p:cBhvr additive="base">
                                        <p:cTn id="15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81"/>
                                        </p:tgtEl>
                                        <p:attrNameLst>
                                          <p:attrName>style.visibility</p:attrName>
                                        </p:attrNameLst>
                                      </p:cBhvr>
                                      <p:to>
                                        <p:strVal val="visible"/>
                                      </p:to>
                                    </p:set>
                                    <p:anim calcmode="lin" valueType="num">
                                      <p:cBhvr additive="base">
                                        <p:cTn id="157" dur="500" fill="hold"/>
                                        <p:tgtEl>
                                          <p:spTgt spid="81"/>
                                        </p:tgtEl>
                                        <p:attrNameLst>
                                          <p:attrName>ppt_x</p:attrName>
                                        </p:attrNameLst>
                                      </p:cBhvr>
                                      <p:tavLst>
                                        <p:tav tm="0">
                                          <p:val>
                                            <p:strVal val="#ppt_x"/>
                                          </p:val>
                                        </p:tav>
                                        <p:tav tm="100000">
                                          <p:val>
                                            <p:strVal val="#ppt_x"/>
                                          </p:val>
                                        </p:tav>
                                      </p:tavLst>
                                    </p:anim>
                                    <p:anim calcmode="lin" valueType="num">
                                      <p:cBhvr additive="base">
                                        <p:cTn id="158" dur="500" fill="hold"/>
                                        <p:tgtEl>
                                          <p:spTgt spid="81"/>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80"/>
                                        </p:tgtEl>
                                        <p:attrNameLst>
                                          <p:attrName>style.visibility</p:attrName>
                                        </p:attrNameLst>
                                      </p:cBhvr>
                                      <p:to>
                                        <p:strVal val="visible"/>
                                      </p:to>
                                    </p:set>
                                    <p:anim calcmode="lin" valueType="num">
                                      <p:cBhvr additive="base">
                                        <p:cTn id="161" dur="500" fill="hold"/>
                                        <p:tgtEl>
                                          <p:spTgt spid="80"/>
                                        </p:tgtEl>
                                        <p:attrNameLst>
                                          <p:attrName>ppt_x</p:attrName>
                                        </p:attrNameLst>
                                      </p:cBhvr>
                                      <p:tavLst>
                                        <p:tav tm="0">
                                          <p:val>
                                            <p:strVal val="#ppt_x"/>
                                          </p:val>
                                        </p:tav>
                                        <p:tav tm="100000">
                                          <p:val>
                                            <p:strVal val="#ppt_x"/>
                                          </p:val>
                                        </p:tav>
                                      </p:tavLst>
                                    </p:anim>
                                    <p:anim calcmode="lin" valueType="num">
                                      <p:cBhvr additive="base">
                                        <p:cTn id="16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40" grpId="0" animBg="1"/>
      <p:bldP spid="41" grpId="0" animBg="1"/>
      <p:bldP spid="42" grpId="0" animBg="1"/>
      <p:bldP spid="43" grpId="0" animBg="1"/>
      <p:bldP spid="78" grpId="0" animBg="1"/>
      <p:bldP spid="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10134600" cy="762000"/>
          </a:xfrm>
        </p:spPr>
        <p:txBody>
          <a:bodyPr/>
          <a:lstStyle/>
          <a:p>
            <a:r>
              <a:rPr lang="en-US" dirty="0"/>
              <a:t>Before we begin…..</a:t>
            </a:r>
          </a:p>
        </p:txBody>
      </p:sp>
      <p:sp>
        <p:nvSpPr>
          <p:cNvPr id="9219" name="Rectangle 3"/>
          <p:cNvSpPr>
            <a:spLocks noGrp="1" noChangeArrowheads="1"/>
          </p:cNvSpPr>
          <p:nvPr>
            <p:ph type="body" idx="1"/>
          </p:nvPr>
        </p:nvSpPr>
        <p:spPr>
          <a:xfrm>
            <a:off x="182418" y="1066512"/>
            <a:ext cx="9952182" cy="4530725"/>
          </a:xfrm>
        </p:spPr>
        <p:txBody>
          <a:bodyPr/>
          <a:lstStyle/>
          <a:p>
            <a:pPr>
              <a:lnSpc>
                <a:spcPct val="90000"/>
              </a:lnSpc>
            </a:pPr>
            <a:endParaRPr lang="en-US" dirty="0" smtClean="0"/>
          </a:p>
          <a:p>
            <a:pPr>
              <a:lnSpc>
                <a:spcPct val="90000"/>
              </a:lnSpc>
            </a:pPr>
            <a:r>
              <a:rPr lang="en-US" dirty="0" smtClean="0"/>
              <a:t>What </a:t>
            </a:r>
            <a:r>
              <a:rPr lang="en-US" dirty="0"/>
              <a:t>is an OLTP </a:t>
            </a:r>
            <a:r>
              <a:rPr lang="en-US" dirty="0" smtClean="0"/>
              <a:t>system</a:t>
            </a:r>
          </a:p>
          <a:p>
            <a:pPr>
              <a:lnSpc>
                <a:spcPct val="90000"/>
              </a:lnSpc>
            </a:pPr>
            <a:endParaRPr lang="en-US" dirty="0" smtClean="0"/>
          </a:p>
          <a:p>
            <a:pPr>
              <a:lnSpc>
                <a:spcPct val="90000"/>
              </a:lnSpc>
            </a:pPr>
            <a:r>
              <a:rPr lang="en-US" dirty="0" smtClean="0"/>
              <a:t>What is Normalization</a:t>
            </a:r>
          </a:p>
          <a:p>
            <a:pPr>
              <a:lnSpc>
                <a:spcPct val="90000"/>
              </a:lnSpc>
            </a:pPr>
            <a:endParaRPr lang="en-US" dirty="0" smtClean="0"/>
          </a:p>
          <a:p>
            <a:pPr>
              <a:lnSpc>
                <a:spcPct val="90000"/>
              </a:lnSpc>
            </a:pPr>
            <a:r>
              <a:rPr lang="en-US" dirty="0" smtClean="0"/>
              <a:t>What is De-Normalization</a:t>
            </a:r>
          </a:p>
          <a:p>
            <a:pPr>
              <a:lnSpc>
                <a:spcPct val="90000"/>
              </a:lnSpc>
            </a:pPr>
            <a:endParaRPr lang="en-US" dirty="0"/>
          </a:p>
          <a:p>
            <a:pPr>
              <a:lnSpc>
                <a:spcPct val="90000"/>
              </a:lnSpc>
            </a:pPr>
            <a:r>
              <a:rPr lang="en-US" dirty="0"/>
              <a:t>What is an application layer and data layer</a:t>
            </a:r>
            <a:r>
              <a:rPr lang="en-US" dirty="0" smtClean="0"/>
              <a:t>?</a:t>
            </a:r>
          </a:p>
          <a:p>
            <a:pPr>
              <a:lnSpc>
                <a:spcPct val="90000"/>
              </a:lnSpc>
            </a:pPr>
            <a:endParaRPr lang="en-US" dirty="0" smtClean="0"/>
          </a:p>
          <a:p>
            <a:pPr>
              <a:lnSpc>
                <a:spcPct val="90000"/>
              </a:lnSpc>
            </a:pPr>
            <a:r>
              <a:rPr lang="en-US" dirty="0" smtClean="0"/>
              <a:t>Where all you get data in an enterprise?</a:t>
            </a:r>
          </a:p>
        </p:txBody>
      </p:sp>
    </p:spTree>
    <p:extLst>
      <p:ext uri="{BB962C8B-B14F-4D97-AF65-F5344CB8AC3E}">
        <p14:creationId xmlns:p14="http://schemas.microsoft.com/office/powerpoint/2010/main" val="39958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 calcmode="lin" valueType="num">
                                      <p:cBhvr additive="base">
                                        <p:cTn id="13"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 calcmode="lin" valueType="num">
                                      <p:cBhvr additive="base">
                                        <p:cTn id="19"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anim calcmode="lin" valueType="num">
                                      <p:cBhvr additive="base">
                                        <p:cTn id="25"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9" end="9"/>
                                            </p:txEl>
                                          </p:spTgt>
                                        </p:tgtEl>
                                        <p:attrNameLst>
                                          <p:attrName>style.visibility</p:attrName>
                                        </p:attrNameLst>
                                      </p:cBhvr>
                                      <p:to>
                                        <p:strVal val="visible"/>
                                      </p:to>
                                    </p:set>
                                    <p:anim calcmode="lin" valueType="num">
                                      <p:cBhvr additive="base">
                                        <p:cTn id="31" dur="500" fill="hold"/>
                                        <p:tgtEl>
                                          <p:spTgt spid="921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36158" y="1901540"/>
            <a:ext cx="1400961" cy="369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 IS </a:t>
            </a:r>
          </a:p>
          <a:p>
            <a:pPr algn="ctr"/>
            <a:r>
              <a:rPr lang="en-US" dirty="0" smtClean="0"/>
              <a:t>LAYER</a:t>
            </a:r>
          </a:p>
          <a:p>
            <a:pPr algn="ctr"/>
            <a:endParaRPr lang="en-US" dirty="0"/>
          </a:p>
          <a:p>
            <a:pPr algn="ctr"/>
            <a:r>
              <a:rPr lang="en-US" dirty="0" smtClean="0"/>
              <a:t>RAW data layer</a:t>
            </a:r>
          </a:p>
          <a:p>
            <a:pPr algn="ctr"/>
            <a:endParaRPr lang="en-US" dirty="0" smtClean="0"/>
          </a:p>
          <a:p>
            <a:pPr algn="ctr"/>
            <a:r>
              <a:rPr lang="en-US" dirty="0" smtClean="0"/>
              <a:t>(data is captured as its in the source system)</a:t>
            </a:r>
            <a:endParaRPr lang="en-US" dirty="0"/>
          </a:p>
        </p:txBody>
      </p:sp>
      <p:sp>
        <p:nvSpPr>
          <p:cNvPr id="6" name="Rectangle 5"/>
          <p:cNvSpPr/>
          <p:nvPr/>
        </p:nvSpPr>
        <p:spPr>
          <a:xfrm>
            <a:off x="3905409" y="1901539"/>
            <a:ext cx="1915510" cy="369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VALIDATION</a:t>
            </a:r>
          </a:p>
          <a:p>
            <a:pPr algn="ctr"/>
            <a:r>
              <a:rPr lang="en-US" dirty="0" smtClean="0"/>
              <a:t>&amp; </a:t>
            </a:r>
          </a:p>
          <a:p>
            <a:pPr algn="ctr"/>
            <a:r>
              <a:rPr lang="en-US" dirty="0" smtClean="0"/>
              <a:t>REJECTION </a:t>
            </a:r>
          </a:p>
          <a:p>
            <a:pPr algn="ctr"/>
            <a:r>
              <a:rPr lang="en-US" dirty="0" smtClean="0"/>
              <a:t>LAYER</a:t>
            </a:r>
          </a:p>
          <a:p>
            <a:pPr algn="ctr"/>
            <a:r>
              <a:rPr lang="en-US" dirty="0" smtClean="0"/>
              <a:t>(File size &gt; 0 bytes, header and footer existence, remove sales value records which are having no sales value) </a:t>
            </a:r>
            <a:endParaRPr lang="en-US" dirty="0"/>
          </a:p>
        </p:txBody>
      </p:sp>
      <p:sp>
        <p:nvSpPr>
          <p:cNvPr id="7" name="Rectangle 6"/>
          <p:cNvSpPr/>
          <p:nvPr/>
        </p:nvSpPr>
        <p:spPr>
          <a:xfrm>
            <a:off x="5963951" y="1901539"/>
            <a:ext cx="3538216" cy="369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INTEGRATION</a:t>
            </a:r>
          </a:p>
          <a:p>
            <a:pPr algn="ctr"/>
            <a:r>
              <a:rPr lang="en-US" dirty="0" smtClean="0"/>
              <a:t>(integrate HRMS + finance based on cost center code)</a:t>
            </a:r>
          </a:p>
          <a:p>
            <a:pPr algn="ctr"/>
            <a:endParaRPr lang="en-US" dirty="0"/>
          </a:p>
          <a:p>
            <a:pPr algn="ctr"/>
            <a:r>
              <a:rPr lang="en-US" dirty="0" smtClean="0"/>
              <a:t>MERGING</a:t>
            </a:r>
          </a:p>
          <a:p>
            <a:pPr algn="ctr"/>
            <a:r>
              <a:rPr lang="en-US" dirty="0" smtClean="0"/>
              <a:t>(merge India Data, Singapore </a:t>
            </a:r>
            <a:r>
              <a:rPr lang="en-US" dirty="0" err="1" smtClean="0"/>
              <a:t>cust</a:t>
            </a:r>
            <a:r>
              <a:rPr lang="en-US" dirty="0" smtClean="0"/>
              <a:t> data)</a:t>
            </a:r>
          </a:p>
          <a:p>
            <a:pPr algn="ctr"/>
            <a:endParaRPr lang="en-US" dirty="0"/>
          </a:p>
          <a:p>
            <a:pPr algn="ctr"/>
            <a:r>
              <a:rPr lang="en-US" dirty="0" smtClean="0"/>
              <a:t>AGGREGATION</a:t>
            </a:r>
          </a:p>
          <a:p>
            <a:pPr algn="ctr"/>
            <a:r>
              <a:rPr lang="en-US" dirty="0" smtClean="0"/>
              <a:t>(aggregate the data based on weekly sales at customer, product and store)</a:t>
            </a:r>
          </a:p>
          <a:p>
            <a:pPr algn="ctr"/>
            <a:r>
              <a:rPr lang="en-US" dirty="0" smtClean="0"/>
              <a:t> LAYER</a:t>
            </a:r>
            <a:endParaRPr lang="en-US" dirty="0"/>
          </a:p>
        </p:txBody>
      </p:sp>
      <p:sp>
        <p:nvSpPr>
          <p:cNvPr id="8" name="Rectangle 7"/>
          <p:cNvSpPr/>
          <p:nvPr/>
        </p:nvSpPr>
        <p:spPr>
          <a:xfrm>
            <a:off x="9573284" y="1901538"/>
            <a:ext cx="1767597" cy="3699545"/>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REUSABLE DATA SETS</a:t>
            </a:r>
          </a:p>
          <a:p>
            <a:pPr algn="ctr"/>
            <a:endParaRPr lang="en-US" dirty="0"/>
          </a:p>
          <a:p>
            <a:pPr algn="ctr"/>
            <a:endParaRPr lang="en-US" dirty="0" smtClean="0"/>
          </a:p>
          <a:p>
            <a:pPr algn="ctr"/>
            <a:r>
              <a:rPr lang="en-US" dirty="0" smtClean="0"/>
              <a:t>DIMENSIONS</a:t>
            </a:r>
          </a:p>
          <a:p>
            <a:pPr algn="ctr"/>
            <a:r>
              <a:rPr lang="en-US" dirty="0" smtClean="0"/>
              <a:t>(characteristics)</a:t>
            </a:r>
            <a:endParaRPr lang="en-US" dirty="0"/>
          </a:p>
          <a:p>
            <a:pPr algn="ctr"/>
            <a:r>
              <a:rPr lang="en-US" dirty="0" smtClean="0"/>
              <a:t>&amp;FACTS</a:t>
            </a:r>
          </a:p>
          <a:p>
            <a:pPr algn="ctr"/>
            <a:r>
              <a:rPr lang="en-US" dirty="0" smtClean="0"/>
              <a:t>(metrics)</a:t>
            </a:r>
            <a:endParaRPr lang="en-US" dirty="0"/>
          </a:p>
        </p:txBody>
      </p:sp>
      <p:sp>
        <p:nvSpPr>
          <p:cNvPr id="9" name="Rectangle 8"/>
          <p:cNvSpPr/>
          <p:nvPr/>
        </p:nvSpPr>
        <p:spPr>
          <a:xfrm>
            <a:off x="429367" y="1901541"/>
            <a:ext cx="1663820" cy="369954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Source1</a:t>
            </a:r>
          </a:p>
          <a:p>
            <a:pPr algn="ctr"/>
            <a:endParaRPr lang="en-US" dirty="0"/>
          </a:p>
          <a:p>
            <a:pPr algn="ctr"/>
            <a:r>
              <a:rPr lang="en-US" dirty="0" smtClean="0"/>
              <a:t>Source2</a:t>
            </a:r>
          </a:p>
          <a:p>
            <a:pPr algn="ctr"/>
            <a:endParaRPr lang="en-US" dirty="0"/>
          </a:p>
          <a:p>
            <a:pPr algn="ctr"/>
            <a:r>
              <a:rPr lang="en-US" dirty="0" smtClean="0"/>
              <a:t>Source3</a:t>
            </a:r>
          </a:p>
          <a:p>
            <a:pPr algn="ctr"/>
            <a:endParaRPr lang="en-US" dirty="0"/>
          </a:p>
          <a:p>
            <a:pPr algn="ctr"/>
            <a:r>
              <a:rPr lang="en-US" dirty="0" smtClean="0"/>
              <a:t>Source4</a:t>
            </a:r>
          </a:p>
          <a:p>
            <a:pPr algn="ctr"/>
            <a:endParaRPr lang="en-US" dirty="0"/>
          </a:p>
          <a:p>
            <a:pPr algn="ctr"/>
            <a:r>
              <a:rPr lang="en-US" dirty="0" smtClean="0"/>
              <a:t>Source5</a:t>
            </a:r>
            <a:endParaRPr lang="en-US" dirty="0"/>
          </a:p>
        </p:txBody>
      </p:sp>
      <p:sp>
        <p:nvSpPr>
          <p:cNvPr id="12" name="Title 2"/>
          <p:cNvSpPr>
            <a:spLocks noGrp="1"/>
          </p:cNvSpPr>
          <p:nvPr>
            <p:ph type="title"/>
          </p:nvPr>
        </p:nvSpPr>
        <p:spPr>
          <a:xfrm>
            <a:off x="9635" y="-20638"/>
            <a:ext cx="11303367" cy="816904"/>
          </a:xfrm>
        </p:spPr>
        <p:txBody>
          <a:bodyPr/>
          <a:lstStyle/>
          <a:p>
            <a:r>
              <a:rPr lang="en-IN" dirty="0" smtClean="0"/>
              <a:t>Different layers in ETL / Data pipeline world</a:t>
            </a:r>
            <a:endParaRPr lang="en-IN" dirty="0"/>
          </a:p>
        </p:txBody>
      </p:sp>
    </p:spTree>
    <p:extLst>
      <p:ext uri="{BB962C8B-B14F-4D97-AF65-F5344CB8AC3E}">
        <p14:creationId xmlns:p14="http://schemas.microsoft.com/office/powerpoint/2010/main" val="293979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723" y="937027"/>
            <a:ext cx="11672266" cy="5743575"/>
          </a:xfrm>
          <a:prstGeom prst="rect">
            <a:avLst/>
          </a:prstGeom>
        </p:spPr>
      </p:pic>
      <p:sp>
        <p:nvSpPr>
          <p:cNvPr id="6" name="Title 2"/>
          <p:cNvSpPr>
            <a:spLocks noGrp="1"/>
          </p:cNvSpPr>
          <p:nvPr>
            <p:ph type="title"/>
          </p:nvPr>
        </p:nvSpPr>
        <p:spPr>
          <a:xfrm>
            <a:off x="9635" y="-20638"/>
            <a:ext cx="11303367" cy="816904"/>
          </a:xfrm>
        </p:spPr>
        <p:txBody>
          <a:bodyPr/>
          <a:lstStyle/>
          <a:p>
            <a:r>
              <a:rPr lang="en-IN" dirty="0" smtClean="0"/>
              <a:t>Data warehouse and Data Lake representation</a:t>
            </a:r>
            <a:endParaRPr lang="en-IN" dirty="0"/>
          </a:p>
        </p:txBody>
      </p:sp>
    </p:spTree>
    <p:extLst>
      <p:ext uri="{BB962C8B-B14F-4D97-AF65-F5344CB8AC3E}">
        <p14:creationId xmlns:p14="http://schemas.microsoft.com/office/powerpoint/2010/main" val="861617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Rectangle 4"/>
          <p:cNvSpPr txBox="1">
            <a:spLocks noGrp="1"/>
          </p:cNvSpPr>
          <p:nvPr>
            <p:ph type="title"/>
          </p:nvPr>
        </p:nvSpPr>
        <p:spPr>
          <a:xfrm>
            <a:off x="0" y="-28575"/>
            <a:ext cx="12173712" cy="714376"/>
          </a:xfrm>
          <a:prstGeom prst="rect">
            <a:avLst/>
          </a:prstGeom>
        </p:spPr>
        <p:txBody>
          <a:bodyPr/>
          <a:lstStyle/>
          <a:p>
            <a:r>
              <a:rPr lang="en-IN" dirty="0">
                <a:solidFill>
                  <a:schemeClr val="tx1"/>
                </a:solidFill>
                <a:latin typeface="+mj-lt"/>
                <a:ea typeface="+mj-ea"/>
                <a:cs typeface="+mj-cs"/>
              </a:rPr>
              <a:t>Application-Orientation vs. Subject-Orientation</a:t>
            </a:r>
            <a:endParaRPr dirty="0">
              <a:solidFill>
                <a:schemeClr val="tx1"/>
              </a:solidFill>
              <a:latin typeface="+mj-lt"/>
              <a:ea typeface="+mj-ea"/>
              <a:cs typeface="+mj-cs"/>
            </a:endParaRPr>
          </a:p>
        </p:txBody>
      </p:sp>
      <p:grpSp>
        <p:nvGrpSpPr>
          <p:cNvPr id="452" name="Group 5"/>
          <p:cNvGrpSpPr/>
          <p:nvPr/>
        </p:nvGrpSpPr>
        <p:grpSpPr>
          <a:xfrm>
            <a:off x="936626" y="1558925"/>
            <a:ext cx="4098924" cy="4641850"/>
            <a:chOff x="0" y="0"/>
            <a:chExt cx="4098923" cy="4641850"/>
          </a:xfrm>
        </p:grpSpPr>
        <p:sp>
          <p:nvSpPr>
            <p:cNvPr id="441" name="Rectangle 6"/>
            <p:cNvSpPr/>
            <p:nvPr/>
          </p:nvSpPr>
          <p:spPr>
            <a:xfrm>
              <a:off x="411162" y="1011237"/>
              <a:ext cx="1282701" cy="596901"/>
            </a:xfrm>
            <a:prstGeom prst="rect">
              <a:avLst/>
            </a:prstGeom>
            <a:gradFill flip="none" rotWithShape="1">
              <a:gsLst>
                <a:gs pos="0">
                  <a:srgbClr val="005E76"/>
                </a:gs>
                <a:gs pos="100000">
                  <a:srgbClr val="00CCFF"/>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42" name="Rectangle 7"/>
            <p:cNvSpPr txBox="1"/>
            <p:nvPr/>
          </p:nvSpPr>
          <p:spPr>
            <a:xfrm>
              <a:off x="0" y="0"/>
              <a:ext cx="3173859"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Application-Orientation</a:t>
              </a:r>
            </a:p>
          </p:txBody>
        </p:sp>
        <p:sp>
          <p:nvSpPr>
            <p:cNvPr id="443" name="AutoShape 8"/>
            <p:cNvSpPr/>
            <p:nvPr/>
          </p:nvSpPr>
          <p:spPr>
            <a:xfrm>
              <a:off x="438149" y="2409825"/>
              <a:ext cx="520701" cy="4445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95" y="21600"/>
                  </a:lnTo>
                  <a:lnTo>
                    <a:pt x="16205" y="21600"/>
                  </a:lnTo>
                  <a:lnTo>
                    <a:pt x="21600" y="0"/>
                  </a:lnTo>
                  <a:close/>
                </a:path>
              </a:pathLst>
            </a:custGeom>
            <a:gradFill flip="none" rotWithShape="1">
              <a:gsLst>
                <a:gs pos="0">
                  <a:srgbClr val="005E76"/>
                </a:gs>
                <a:gs pos="100000">
                  <a:srgbClr val="00CCFF"/>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44" name="AutoShape 9"/>
            <p:cNvSpPr/>
            <p:nvPr/>
          </p:nvSpPr>
          <p:spPr>
            <a:xfrm>
              <a:off x="1935162" y="3449637"/>
              <a:ext cx="520701" cy="5969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395" y="0"/>
                  </a:lnTo>
                  <a:lnTo>
                    <a:pt x="16205" y="0"/>
                  </a:lnTo>
                  <a:lnTo>
                    <a:pt x="21600" y="10800"/>
                  </a:lnTo>
                  <a:lnTo>
                    <a:pt x="16205" y="21600"/>
                  </a:lnTo>
                  <a:lnTo>
                    <a:pt x="5395" y="21600"/>
                  </a:lnTo>
                  <a:close/>
                </a:path>
              </a:pathLst>
            </a:custGeom>
            <a:gradFill flip="none" rotWithShape="1">
              <a:gsLst>
                <a:gs pos="0">
                  <a:srgbClr val="005E76"/>
                </a:gs>
                <a:gs pos="100000">
                  <a:srgbClr val="00CCFF"/>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45" name="AutoShape 10"/>
            <p:cNvSpPr/>
            <p:nvPr/>
          </p:nvSpPr>
          <p:spPr>
            <a:xfrm>
              <a:off x="590549" y="3754437"/>
              <a:ext cx="368301" cy="4445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gradFill flip="none" rotWithShape="1">
              <a:gsLst>
                <a:gs pos="0">
                  <a:srgbClr val="005E76"/>
                </a:gs>
                <a:gs pos="100000">
                  <a:srgbClr val="00CCFF"/>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46" name="AutoShape 11"/>
            <p:cNvSpPr/>
            <p:nvPr/>
          </p:nvSpPr>
          <p:spPr>
            <a:xfrm>
              <a:off x="2392362" y="2105025"/>
              <a:ext cx="444501" cy="5969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395" y="0"/>
                  </a:lnTo>
                  <a:lnTo>
                    <a:pt x="21600" y="0"/>
                  </a:lnTo>
                  <a:lnTo>
                    <a:pt x="16205" y="21600"/>
                  </a:lnTo>
                  <a:close/>
                </a:path>
              </a:pathLst>
            </a:custGeom>
            <a:gradFill flip="none" rotWithShape="1">
              <a:gsLst>
                <a:gs pos="0">
                  <a:srgbClr val="005E76"/>
                </a:gs>
                <a:gs pos="100000">
                  <a:srgbClr val="00CCFF"/>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47" name="Rectangle 12"/>
            <p:cNvSpPr txBox="1"/>
            <p:nvPr/>
          </p:nvSpPr>
          <p:spPr>
            <a:xfrm>
              <a:off x="1878012" y="706437"/>
              <a:ext cx="2220912" cy="952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450" tIns="44450" rIns="44450" bIns="44450" numCol="1" anchor="t">
              <a:spAutoFit/>
            </a:bodyPr>
            <a:lstStyle>
              <a:lvl1pPr>
                <a:defRPr sz="2800">
                  <a:latin typeface="Tahoma Bold"/>
                  <a:ea typeface="Tahoma Bold"/>
                  <a:cs typeface="Tahoma Bold"/>
                  <a:sym typeface="Tahoma Bold"/>
                </a:defRPr>
              </a:lvl1pPr>
            </a:lstStyle>
            <a:p>
              <a:r>
                <a:rPr dirty="0"/>
                <a:t>Operational Database</a:t>
              </a:r>
            </a:p>
          </p:txBody>
        </p:sp>
        <p:sp>
          <p:nvSpPr>
            <p:cNvPr id="448" name="Rectangle 13"/>
            <p:cNvSpPr txBox="1"/>
            <p:nvPr/>
          </p:nvSpPr>
          <p:spPr>
            <a:xfrm>
              <a:off x="1066800" y="2382837"/>
              <a:ext cx="884734" cy="457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Loans</a:t>
              </a:r>
            </a:p>
          </p:txBody>
        </p:sp>
        <p:sp>
          <p:nvSpPr>
            <p:cNvPr id="449" name="Rectangle 14"/>
            <p:cNvSpPr txBox="1"/>
            <p:nvPr/>
          </p:nvSpPr>
          <p:spPr>
            <a:xfrm>
              <a:off x="2944812" y="2154237"/>
              <a:ext cx="989361" cy="825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p>
              <a:pPr>
                <a:defRPr sz="2400">
                  <a:latin typeface="Tahoma"/>
                  <a:ea typeface="Tahoma"/>
                  <a:cs typeface="Tahoma"/>
                  <a:sym typeface="Tahoma"/>
                </a:defRPr>
              </a:pPr>
              <a:r>
                <a:rPr sz="2400"/>
                <a:t>Credit </a:t>
              </a:r>
            </a:p>
            <a:p>
              <a:pPr>
                <a:defRPr sz="2400">
                  <a:latin typeface="Tahoma"/>
                  <a:ea typeface="Tahoma"/>
                  <a:cs typeface="Tahoma"/>
                  <a:sym typeface="Tahoma"/>
                </a:defRPr>
              </a:pPr>
              <a:r>
                <a:rPr sz="2400"/>
                <a:t>Card</a:t>
              </a:r>
            </a:p>
          </p:txBody>
        </p:sp>
        <p:sp>
          <p:nvSpPr>
            <p:cNvPr id="450" name="Rectangle 15"/>
            <p:cNvSpPr txBox="1"/>
            <p:nvPr/>
          </p:nvSpPr>
          <p:spPr>
            <a:xfrm>
              <a:off x="2563812" y="3575050"/>
              <a:ext cx="769095"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Trust</a:t>
              </a:r>
            </a:p>
          </p:txBody>
        </p:sp>
        <p:sp>
          <p:nvSpPr>
            <p:cNvPr id="451" name="Rectangle 16"/>
            <p:cNvSpPr txBox="1"/>
            <p:nvPr/>
          </p:nvSpPr>
          <p:spPr>
            <a:xfrm>
              <a:off x="304800" y="4184650"/>
              <a:ext cx="1125240"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Savings</a:t>
              </a:r>
            </a:p>
          </p:txBody>
        </p:sp>
      </p:grpSp>
      <p:grpSp>
        <p:nvGrpSpPr>
          <p:cNvPr id="464" name="Group 17"/>
          <p:cNvGrpSpPr/>
          <p:nvPr/>
        </p:nvGrpSpPr>
        <p:grpSpPr>
          <a:xfrm>
            <a:off x="7021514" y="1524000"/>
            <a:ext cx="3912816" cy="4641850"/>
            <a:chOff x="0" y="0"/>
            <a:chExt cx="3912815" cy="4641850"/>
          </a:xfrm>
        </p:grpSpPr>
        <p:sp>
          <p:nvSpPr>
            <p:cNvPr id="453" name="Rectangle 18"/>
            <p:cNvSpPr txBox="1"/>
            <p:nvPr/>
          </p:nvSpPr>
          <p:spPr>
            <a:xfrm>
              <a:off x="101600" y="0"/>
              <a:ext cx="2698205"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Subject-Orientation</a:t>
              </a:r>
            </a:p>
          </p:txBody>
        </p:sp>
        <p:sp>
          <p:nvSpPr>
            <p:cNvPr id="454" name="Rectangle 19"/>
            <p:cNvSpPr/>
            <p:nvPr/>
          </p:nvSpPr>
          <p:spPr>
            <a:xfrm>
              <a:off x="685800" y="858837"/>
              <a:ext cx="977900" cy="596901"/>
            </a:xfrm>
            <a:prstGeom prst="rect">
              <a:avLst/>
            </a:prstGeom>
            <a:gradFill flip="none" rotWithShape="1">
              <a:gsLst>
                <a:gs pos="0">
                  <a:srgbClr val="592524"/>
                </a:gs>
                <a:gs pos="100000">
                  <a:schemeClr val="accent2"/>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55" name="Rectangle 20"/>
            <p:cNvSpPr txBox="1"/>
            <p:nvPr/>
          </p:nvSpPr>
          <p:spPr>
            <a:xfrm>
              <a:off x="1798638" y="706437"/>
              <a:ext cx="2114178" cy="952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p>
              <a:pPr>
                <a:defRPr sz="2800">
                  <a:latin typeface="Tahoma Bold"/>
                  <a:ea typeface="Tahoma Bold"/>
                  <a:cs typeface="Tahoma Bold"/>
                  <a:sym typeface="Tahoma Bold"/>
                </a:defRPr>
              </a:pPr>
              <a:r>
                <a:rPr sz="2800"/>
                <a:t>Data</a:t>
              </a:r>
            </a:p>
            <a:p>
              <a:pPr>
                <a:defRPr sz="2800">
                  <a:latin typeface="Tahoma Bold"/>
                  <a:ea typeface="Tahoma Bold"/>
                  <a:cs typeface="Tahoma Bold"/>
                  <a:sym typeface="Tahoma Bold"/>
                </a:defRPr>
              </a:pPr>
              <a:r>
                <a:rPr sz="2800"/>
                <a:t>Warehouse</a:t>
              </a:r>
            </a:p>
          </p:txBody>
        </p:sp>
        <p:sp>
          <p:nvSpPr>
            <p:cNvPr id="456" name="AutoShape 21"/>
            <p:cNvSpPr/>
            <p:nvPr/>
          </p:nvSpPr>
          <p:spPr>
            <a:xfrm>
              <a:off x="0" y="2763837"/>
              <a:ext cx="749301" cy="520701"/>
            </a:xfrm>
            <a:custGeom>
              <a:avLst/>
              <a:gdLst/>
              <a:ahLst/>
              <a:cxnLst>
                <a:cxn ang="0">
                  <a:pos x="wd2" y="hd2"/>
                </a:cxn>
                <a:cxn ang="5400000">
                  <a:pos x="wd2" y="hd2"/>
                </a:cxn>
                <a:cxn ang="10800000">
                  <a:pos x="wd2" y="hd2"/>
                </a:cxn>
                <a:cxn ang="16200000">
                  <a:pos x="wd2" y="hd2"/>
                </a:cxn>
              </a:cxnLst>
              <a:rect l="0" t="0" r="r" b="b"/>
              <a:pathLst>
                <a:path w="21600" h="21600" extrusionOk="0">
                  <a:moveTo>
                    <a:pt x="0" y="6323"/>
                  </a:moveTo>
                  <a:lnTo>
                    <a:pt x="4394" y="0"/>
                  </a:lnTo>
                  <a:lnTo>
                    <a:pt x="17206" y="0"/>
                  </a:lnTo>
                  <a:lnTo>
                    <a:pt x="21600" y="6323"/>
                  </a:lnTo>
                  <a:lnTo>
                    <a:pt x="21600" y="15277"/>
                  </a:lnTo>
                  <a:lnTo>
                    <a:pt x="17206" y="21600"/>
                  </a:lnTo>
                  <a:lnTo>
                    <a:pt x="4394" y="21600"/>
                  </a:lnTo>
                  <a:lnTo>
                    <a:pt x="0" y="15277"/>
                  </a:lnTo>
                  <a:close/>
                </a:path>
              </a:pathLst>
            </a:custGeom>
            <a:gradFill flip="none" rotWithShape="1">
              <a:gsLst>
                <a:gs pos="0">
                  <a:srgbClr val="592524"/>
                </a:gs>
                <a:gs pos="100000">
                  <a:schemeClr val="accent2"/>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57" name="AutoShape 22"/>
            <p:cNvSpPr/>
            <p:nvPr/>
          </p:nvSpPr>
          <p:spPr>
            <a:xfrm>
              <a:off x="2895600" y="2611437"/>
              <a:ext cx="749301" cy="520701"/>
            </a:xfrm>
            <a:custGeom>
              <a:avLst/>
              <a:gdLst/>
              <a:ahLst/>
              <a:cxnLst>
                <a:cxn ang="0">
                  <a:pos x="wd2" y="hd2"/>
                </a:cxn>
                <a:cxn ang="5400000">
                  <a:pos x="wd2" y="hd2"/>
                </a:cxn>
                <a:cxn ang="10800000">
                  <a:pos x="wd2" y="hd2"/>
                </a:cxn>
                <a:cxn ang="16200000">
                  <a:pos x="wd2" y="hd2"/>
                </a:cxn>
              </a:cxnLst>
              <a:rect l="0" t="0" r="r" b="b"/>
              <a:pathLst>
                <a:path w="21600" h="21600" extrusionOk="0">
                  <a:moveTo>
                    <a:pt x="0" y="6323"/>
                  </a:moveTo>
                  <a:lnTo>
                    <a:pt x="4394" y="0"/>
                  </a:lnTo>
                  <a:lnTo>
                    <a:pt x="17206" y="0"/>
                  </a:lnTo>
                  <a:lnTo>
                    <a:pt x="21600" y="6323"/>
                  </a:lnTo>
                  <a:lnTo>
                    <a:pt x="21600" y="15277"/>
                  </a:lnTo>
                  <a:lnTo>
                    <a:pt x="17206" y="21600"/>
                  </a:lnTo>
                  <a:lnTo>
                    <a:pt x="4394" y="21600"/>
                  </a:lnTo>
                  <a:lnTo>
                    <a:pt x="0" y="15277"/>
                  </a:lnTo>
                  <a:close/>
                </a:path>
              </a:pathLst>
            </a:custGeom>
            <a:gradFill flip="none" rotWithShape="1">
              <a:gsLst>
                <a:gs pos="0">
                  <a:srgbClr val="592524"/>
                </a:gs>
                <a:gs pos="100000">
                  <a:schemeClr val="accent2"/>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58" name="AutoShape 23"/>
            <p:cNvSpPr/>
            <p:nvPr/>
          </p:nvSpPr>
          <p:spPr>
            <a:xfrm>
              <a:off x="2743200" y="3602037"/>
              <a:ext cx="749301" cy="520701"/>
            </a:xfrm>
            <a:custGeom>
              <a:avLst/>
              <a:gdLst/>
              <a:ahLst/>
              <a:cxnLst>
                <a:cxn ang="0">
                  <a:pos x="wd2" y="hd2"/>
                </a:cxn>
                <a:cxn ang="5400000">
                  <a:pos x="wd2" y="hd2"/>
                </a:cxn>
                <a:cxn ang="10800000">
                  <a:pos x="wd2" y="hd2"/>
                </a:cxn>
                <a:cxn ang="16200000">
                  <a:pos x="wd2" y="hd2"/>
                </a:cxn>
              </a:cxnLst>
              <a:rect l="0" t="0" r="r" b="b"/>
              <a:pathLst>
                <a:path w="21600" h="21600" extrusionOk="0">
                  <a:moveTo>
                    <a:pt x="0" y="6323"/>
                  </a:moveTo>
                  <a:lnTo>
                    <a:pt x="4394" y="0"/>
                  </a:lnTo>
                  <a:lnTo>
                    <a:pt x="17206" y="0"/>
                  </a:lnTo>
                  <a:lnTo>
                    <a:pt x="21600" y="6323"/>
                  </a:lnTo>
                  <a:lnTo>
                    <a:pt x="21600" y="15277"/>
                  </a:lnTo>
                  <a:lnTo>
                    <a:pt x="17206" y="21600"/>
                  </a:lnTo>
                  <a:lnTo>
                    <a:pt x="4394" y="21600"/>
                  </a:lnTo>
                  <a:lnTo>
                    <a:pt x="0" y="15277"/>
                  </a:lnTo>
                  <a:close/>
                </a:path>
              </a:pathLst>
            </a:custGeom>
            <a:gradFill flip="none" rotWithShape="1">
              <a:gsLst>
                <a:gs pos="0">
                  <a:srgbClr val="592524"/>
                </a:gs>
                <a:gs pos="100000">
                  <a:schemeClr val="accent2"/>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59" name="AutoShape 24"/>
            <p:cNvSpPr/>
            <p:nvPr/>
          </p:nvSpPr>
          <p:spPr>
            <a:xfrm>
              <a:off x="0" y="3906837"/>
              <a:ext cx="749301" cy="520701"/>
            </a:xfrm>
            <a:custGeom>
              <a:avLst/>
              <a:gdLst/>
              <a:ahLst/>
              <a:cxnLst>
                <a:cxn ang="0">
                  <a:pos x="wd2" y="hd2"/>
                </a:cxn>
                <a:cxn ang="5400000">
                  <a:pos x="wd2" y="hd2"/>
                </a:cxn>
                <a:cxn ang="10800000">
                  <a:pos x="wd2" y="hd2"/>
                </a:cxn>
                <a:cxn ang="16200000">
                  <a:pos x="wd2" y="hd2"/>
                </a:cxn>
              </a:cxnLst>
              <a:rect l="0" t="0" r="r" b="b"/>
              <a:pathLst>
                <a:path w="21600" h="21600" extrusionOk="0">
                  <a:moveTo>
                    <a:pt x="0" y="6323"/>
                  </a:moveTo>
                  <a:lnTo>
                    <a:pt x="4394" y="0"/>
                  </a:lnTo>
                  <a:lnTo>
                    <a:pt x="17206" y="0"/>
                  </a:lnTo>
                  <a:lnTo>
                    <a:pt x="21600" y="6323"/>
                  </a:lnTo>
                  <a:lnTo>
                    <a:pt x="21600" y="15277"/>
                  </a:lnTo>
                  <a:lnTo>
                    <a:pt x="17206" y="21600"/>
                  </a:lnTo>
                  <a:lnTo>
                    <a:pt x="4394" y="21600"/>
                  </a:lnTo>
                  <a:lnTo>
                    <a:pt x="0" y="15277"/>
                  </a:lnTo>
                  <a:close/>
                </a:path>
              </a:pathLst>
            </a:custGeom>
            <a:gradFill flip="none" rotWithShape="1">
              <a:gsLst>
                <a:gs pos="0">
                  <a:srgbClr val="592524"/>
                </a:gs>
                <a:gs pos="100000">
                  <a:schemeClr val="accent2"/>
                </a:gs>
              </a:gsLst>
              <a:lin ang="5400000" scaled="0"/>
            </a:gradFill>
            <a:ln w="12700" cap="flat">
              <a:solidFill>
                <a:srgbClr val="000000"/>
              </a:solidFill>
              <a:prstDash val="solid"/>
              <a:miter lim="800000"/>
            </a:ln>
            <a:effectLst/>
          </p:spPr>
          <p:txBody>
            <a:bodyPr wrap="square" lIns="45719" tIns="45719" rIns="45719" bIns="45719" numCol="1" anchor="ctr">
              <a:noAutofit/>
            </a:bodyPr>
            <a:lstStyle/>
            <a:p>
              <a:endParaRPr/>
            </a:p>
          </p:txBody>
        </p:sp>
        <p:sp>
          <p:nvSpPr>
            <p:cNvPr id="460" name="Rectangle 25"/>
            <p:cNvSpPr txBox="1"/>
            <p:nvPr/>
          </p:nvSpPr>
          <p:spPr>
            <a:xfrm>
              <a:off x="247650" y="2355850"/>
              <a:ext cx="1384351"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Customer</a:t>
              </a:r>
            </a:p>
          </p:txBody>
        </p:sp>
        <p:sp>
          <p:nvSpPr>
            <p:cNvPr id="461" name="Rectangle 26"/>
            <p:cNvSpPr txBox="1"/>
            <p:nvPr/>
          </p:nvSpPr>
          <p:spPr>
            <a:xfrm>
              <a:off x="2076450" y="3041650"/>
              <a:ext cx="1043683"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Vendor</a:t>
              </a:r>
            </a:p>
          </p:txBody>
        </p:sp>
        <p:sp>
          <p:nvSpPr>
            <p:cNvPr id="462" name="Rectangle 27"/>
            <p:cNvSpPr txBox="1"/>
            <p:nvPr/>
          </p:nvSpPr>
          <p:spPr>
            <a:xfrm>
              <a:off x="339725" y="3422650"/>
              <a:ext cx="1262062"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450" tIns="44450" rIns="44450" bIns="44450" numCol="1" anchor="t">
              <a:spAutoFit/>
            </a:bodyPr>
            <a:lstStyle>
              <a:lvl1pPr>
                <a:defRPr sz="2400">
                  <a:latin typeface="Tahoma"/>
                  <a:ea typeface="Tahoma"/>
                  <a:cs typeface="Tahoma"/>
                  <a:sym typeface="Tahoma"/>
                </a:defRPr>
              </a:lvl1pPr>
            </a:lstStyle>
            <a:p>
              <a:r>
                <a:t>Product</a:t>
              </a:r>
            </a:p>
          </p:txBody>
        </p:sp>
        <p:sp>
          <p:nvSpPr>
            <p:cNvPr id="463" name="Rectangle 28"/>
            <p:cNvSpPr txBox="1"/>
            <p:nvPr/>
          </p:nvSpPr>
          <p:spPr>
            <a:xfrm>
              <a:off x="2228850" y="4184650"/>
              <a:ext cx="1069430" cy="4572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4450" tIns="44450" rIns="44450" bIns="44450" numCol="1" anchor="t">
              <a:spAutoFit/>
            </a:bodyPr>
            <a:lstStyle>
              <a:lvl1pPr>
                <a:defRPr sz="2400">
                  <a:latin typeface="Tahoma"/>
                  <a:ea typeface="Tahoma"/>
                  <a:cs typeface="Tahoma"/>
                  <a:sym typeface="Tahoma"/>
                </a:defRPr>
              </a:lvl1pPr>
            </a:lstStyle>
            <a:p>
              <a:r>
                <a:t>Activity</a:t>
              </a:r>
            </a:p>
          </p:txBody>
        </p:sp>
      </p:grpSp>
    </p:spTree>
    <p:extLst>
      <p:ext uri="{BB962C8B-B14F-4D97-AF65-F5344CB8AC3E}">
        <p14:creationId xmlns:p14="http://schemas.microsoft.com/office/powerpoint/2010/main" val="3962685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 grpId="0" animBg="1" advAuto="0"/>
      <p:bldP spid="464"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Rectangle 3"/>
          <p:cNvSpPr txBox="1">
            <a:spLocks noGrp="1"/>
          </p:cNvSpPr>
          <p:nvPr>
            <p:ph type="body" idx="1"/>
          </p:nvPr>
        </p:nvSpPr>
        <p:spPr>
          <a:xfrm>
            <a:off x="142875" y="1059211"/>
            <a:ext cx="11615738" cy="5257800"/>
          </a:xfrm>
          <a:prstGeom prst="rect">
            <a:avLst/>
          </a:prstGeom>
        </p:spPr>
        <p:txBody>
          <a:bodyPr>
            <a:normAutofit fontScale="92500" lnSpcReduction="10000"/>
          </a:bodyPr>
          <a:lstStyle/>
          <a:p>
            <a:pPr marL="332613" indent="-332613" defTabSz="886968">
              <a:defRPr sz="3104"/>
            </a:pPr>
            <a:r>
              <a:rPr dirty="0"/>
              <a:t>Data Warehouse</a:t>
            </a:r>
          </a:p>
          <a:p>
            <a:pPr marL="720661" lvl="1" indent="-277177" defTabSz="886968">
              <a:spcBef>
                <a:spcPts val="600"/>
              </a:spcBef>
              <a:defRPr sz="2716"/>
            </a:pPr>
            <a:r>
              <a:rPr dirty="0"/>
              <a:t>Enterprise-wide</a:t>
            </a:r>
          </a:p>
          <a:p>
            <a:pPr marL="720661" lvl="1" indent="-277177" defTabSz="886968">
              <a:spcBef>
                <a:spcPts val="600"/>
              </a:spcBef>
              <a:defRPr sz="2716"/>
            </a:pPr>
            <a:r>
              <a:rPr dirty="0"/>
              <a:t>Industry follows E-R Model or Star schemas</a:t>
            </a:r>
          </a:p>
          <a:p>
            <a:pPr marL="720661" lvl="1" indent="-277177" defTabSz="886968">
              <a:spcBef>
                <a:spcPts val="600"/>
              </a:spcBef>
              <a:defRPr sz="2716"/>
            </a:pPr>
            <a:r>
              <a:rPr dirty="0"/>
              <a:t>Structure for corporate view of data</a:t>
            </a:r>
          </a:p>
          <a:p>
            <a:pPr marL="332613" indent="-332613" defTabSz="886968">
              <a:defRPr sz="3104"/>
            </a:pPr>
            <a:r>
              <a:rPr dirty="0"/>
              <a:t>Data Mart</a:t>
            </a:r>
          </a:p>
          <a:p>
            <a:pPr marL="720661" lvl="1" indent="-277177" defTabSz="886968">
              <a:spcBef>
                <a:spcPts val="600"/>
              </a:spcBef>
              <a:defRPr sz="2716"/>
            </a:pPr>
            <a:r>
              <a:rPr dirty="0"/>
              <a:t>Departmental</a:t>
            </a:r>
          </a:p>
          <a:p>
            <a:pPr marL="720661" lvl="1" indent="-277177" defTabSz="886968">
              <a:spcBef>
                <a:spcPts val="600"/>
              </a:spcBef>
              <a:defRPr sz="2716"/>
            </a:pPr>
            <a:r>
              <a:rPr dirty="0"/>
              <a:t>Mostly Star Schema based (Facts and dimensions)</a:t>
            </a:r>
          </a:p>
          <a:p>
            <a:pPr marL="720661" lvl="1" indent="-277177" defTabSz="886968">
              <a:spcBef>
                <a:spcPts val="600"/>
              </a:spcBef>
              <a:defRPr sz="2716"/>
            </a:pPr>
            <a:r>
              <a:rPr dirty="0"/>
              <a:t>Quick turn around (up and running as there are less stakeholders</a:t>
            </a:r>
            <a:r>
              <a:rPr dirty="0" smtClean="0"/>
              <a:t>)</a:t>
            </a:r>
            <a:endParaRPr lang="en-IN" dirty="0" smtClean="0"/>
          </a:p>
          <a:p>
            <a:pPr marL="279790" indent="-277177" defTabSz="886968">
              <a:spcBef>
                <a:spcPts val="600"/>
              </a:spcBef>
              <a:defRPr sz="2716"/>
            </a:pPr>
            <a:r>
              <a:rPr lang="en-IN" dirty="0" smtClean="0"/>
              <a:t>Data Lakes</a:t>
            </a:r>
          </a:p>
          <a:p>
            <a:pPr marL="720661" lvl="1" indent="-277177" defTabSz="886968">
              <a:spcBef>
                <a:spcPts val="600"/>
              </a:spcBef>
              <a:defRPr sz="2716"/>
            </a:pPr>
            <a:r>
              <a:rPr lang="en-IN" dirty="0" smtClean="0"/>
              <a:t>Big Data (HDFS) -- </a:t>
            </a:r>
            <a:r>
              <a:rPr lang="en-IN" dirty="0" err="1" smtClean="0"/>
              <a:t>Hadoop</a:t>
            </a:r>
            <a:endParaRPr lang="en-IN" dirty="0" smtClean="0"/>
          </a:p>
          <a:p>
            <a:pPr marL="720661" lvl="1" indent="-277177" defTabSz="886968">
              <a:spcBef>
                <a:spcPts val="600"/>
              </a:spcBef>
              <a:defRPr sz="2716"/>
            </a:pPr>
            <a:r>
              <a:rPr lang="en-IN" dirty="0" smtClean="0"/>
              <a:t>AWS S3 or Azure Object Storage</a:t>
            </a:r>
          </a:p>
          <a:p>
            <a:pPr marL="720661" lvl="1" indent="-277177" defTabSz="886968">
              <a:spcBef>
                <a:spcPts val="600"/>
              </a:spcBef>
              <a:defRPr sz="2716"/>
            </a:pPr>
            <a:r>
              <a:rPr lang="en-IN" dirty="0" smtClean="0"/>
              <a:t>Store mostly unprocessed data in the data lakes</a:t>
            </a:r>
          </a:p>
          <a:p>
            <a:pPr marL="720661" lvl="1" indent="-277177" defTabSz="886968">
              <a:spcBef>
                <a:spcPts val="600"/>
              </a:spcBef>
              <a:defRPr sz="2716"/>
            </a:pPr>
            <a:r>
              <a:rPr lang="en-IN" dirty="0" smtClean="0"/>
              <a:t>On consumption you do transformation (compute is heavy) </a:t>
            </a:r>
            <a:endParaRPr dirty="0"/>
          </a:p>
        </p:txBody>
      </p:sp>
      <p:sp>
        <p:nvSpPr>
          <p:cNvPr id="6" name="Rectangle 4"/>
          <p:cNvSpPr txBox="1">
            <a:spLocks noGrp="1"/>
          </p:cNvSpPr>
          <p:nvPr>
            <p:ph type="title"/>
          </p:nvPr>
        </p:nvSpPr>
        <p:spPr>
          <a:xfrm>
            <a:off x="0" y="-28575"/>
            <a:ext cx="12173712" cy="714376"/>
          </a:xfrm>
          <a:prstGeom prst="rect">
            <a:avLst/>
          </a:prstGeom>
        </p:spPr>
        <p:txBody>
          <a:bodyPr/>
          <a:lstStyle/>
          <a:p>
            <a:r>
              <a:rPr lang="en-IN" sz="3500" dirty="0" smtClean="0">
                <a:solidFill>
                  <a:schemeClr val="tx1"/>
                </a:solidFill>
              </a:rPr>
              <a:t>Data warehouse </a:t>
            </a:r>
            <a:r>
              <a:rPr lang="en-IN" sz="3500" dirty="0" err="1" smtClean="0">
                <a:solidFill>
                  <a:schemeClr val="tx1"/>
                </a:solidFill>
              </a:rPr>
              <a:t>Vs</a:t>
            </a:r>
            <a:r>
              <a:rPr lang="en-IN" sz="3500" dirty="0" smtClean="0">
                <a:solidFill>
                  <a:schemeClr val="tx1"/>
                </a:solidFill>
              </a:rPr>
              <a:t> Dat</a:t>
            </a:r>
            <a:r>
              <a:rPr lang="en-IN" sz="3500" dirty="0" smtClean="0"/>
              <a:t>a Marts </a:t>
            </a:r>
            <a:r>
              <a:rPr lang="en-IN" sz="3500" dirty="0" err="1" smtClean="0"/>
              <a:t>Vs</a:t>
            </a:r>
            <a:r>
              <a:rPr lang="en-IN" sz="3500" dirty="0" smtClean="0"/>
              <a:t> Data Lakes</a:t>
            </a:r>
            <a:endParaRPr sz="3500" dirty="0">
              <a:solidFill>
                <a:schemeClr val="tx1"/>
              </a:solidFill>
            </a:endParaRPr>
          </a:p>
        </p:txBody>
      </p:sp>
    </p:spTree>
    <p:extLst>
      <p:ext uri="{BB962C8B-B14F-4D97-AF65-F5344CB8AC3E}">
        <p14:creationId xmlns:p14="http://schemas.microsoft.com/office/powerpoint/2010/main" val="1276273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7">
                                            <p:txEl>
                                              <p:pRg st="0" end="0"/>
                                            </p:txEl>
                                          </p:spTgt>
                                        </p:tgtEl>
                                        <p:attrNameLst>
                                          <p:attrName>style.visibility</p:attrName>
                                        </p:attrNameLst>
                                      </p:cBhvr>
                                      <p:to>
                                        <p:strVal val="visible"/>
                                      </p:to>
                                    </p:set>
                                    <p:anim calcmode="lin" valueType="num">
                                      <p:cBhvr additive="base">
                                        <p:cTn id="7" dur="500" fill="hold"/>
                                        <p:tgtEl>
                                          <p:spTgt spid="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7">
                                            <p:txEl>
                                              <p:pRg st="1" end="1"/>
                                            </p:txEl>
                                          </p:spTgt>
                                        </p:tgtEl>
                                        <p:attrNameLst>
                                          <p:attrName>style.visibility</p:attrName>
                                        </p:attrNameLst>
                                      </p:cBhvr>
                                      <p:to>
                                        <p:strVal val="visible"/>
                                      </p:to>
                                    </p:set>
                                    <p:anim calcmode="lin" valueType="num">
                                      <p:cBhvr additive="base">
                                        <p:cTn id="11" dur="500" fill="hold"/>
                                        <p:tgtEl>
                                          <p:spTgt spid="4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7">
                                            <p:txEl>
                                              <p:pRg st="2" end="2"/>
                                            </p:txEl>
                                          </p:spTgt>
                                        </p:tgtEl>
                                        <p:attrNameLst>
                                          <p:attrName>style.visibility</p:attrName>
                                        </p:attrNameLst>
                                      </p:cBhvr>
                                      <p:to>
                                        <p:strVal val="visible"/>
                                      </p:to>
                                    </p:set>
                                    <p:anim calcmode="lin" valueType="num">
                                      <p:cBhvr additive="base">
                                        <p:cTn id="15" dur="500" fill="hold"/>
                                        <p:tgtEl>
                                          <p:spTgt spid="4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7">
                                            <p:txEl>
                                              <p:pRg st="3" end="3"/>
                                            </p:txEl>
                                          </p:spTgt>
                                        </p:tgtEl>
                                        <p:attrNameLst>
                                          <p:attrName>style.visibility</p:attrName>
                                        </p:attrNameLst>
                                      </p:cBhvr>
                                      <p:to>
                                        <p:strVal val="visible"/>
                                      </p:to>
                                    </p:set>
                                    <p:anim calcmode="lin" valueType="num">
                                      <p:cBhvr additive="base">
                                        <p:cTn id="19" dur="500" fill="hold"/>
                                        <p:tgtEl>
                                          <p:spTgt spid="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7">
                                            <p:txEl>
                                              <p:pRg st="4" end="4"/>
                                            </p:txEl>
                                          </p:spTgt>
                                        </p:tgtEl>
                                        <p:attrNameLst>
                                          <p:attrName>style.visibility</p:attrName>
                                        </p:attrNameLst>
                                      </p:cBhvr>
                                      <p:to>
                                        <p:strVal val="visible"/>
                                      </p:to>
                                    </p:set>
                                    <p:anim calcmode="lin" valueType="num">
                                      <p:cBhvr additive="base">
                                        <p:cTn id="25" dur="500" fill="hold"/>
                                        <p:tgtEl>
                                          <p:spTgt spid="4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7">
                                            <p:txEl>
                                              <p:pRg st="5" end="5"/>
                                            </p:txEl>
                                          </p:spTgt>
                                        </p:tgtEl>
                                        <p:attrNameLst>
                                          <p:attrName>style.visibility</p:attrName>
                                        </p:attrNameLst>
                                      </p:cBhvr>
                                      <p:to>
                                        <p:strVal val="visible"/>
                                      </p:to>
                                    </p:set>
                                    <p:anim calcmode="lin" valueType="num">
                                      <p:cBhvr additive="base">
                                        <p:cTn id="29" dur="500" fill="hold"/>
                                        <p:tgtEl>
                                          <p:spTgt spid="4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7">
                                            <p:txEl>
                                              <p:pRg st="6" end="6"/>
                                            </p:txEl>
                                          </p:spTgt>
                                        </p:tgtEl>
                                        <p:attrNameLst>
                                          <p:attrName>style.visibility</p:attrName>
                                        </p:attrNameLst>
                                      </p:cBhvr>
                                      <p:to>
                                        <p:strVal val="visible"/>
                                      </p:to>
                                    </p:set>
                                    <p:anim calcmode="lin" valueType="num">
                                      <p:cBhvr additive="base">
                                        <p:cTn id="33" dur="500" fill="hold"/>
                                        <p:tgtEl>
                                          <p:spTgt spid="4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6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67">
                                            <p:txEl>
                                              <p:pRg st="7" end="7"/>
                                            </p:txEl>
                                          </p:spTgt>
                                        </p:tgtEl>
                                        <p:attrNameLst>
                                          <p:attrName>style.visibility</p:attrName>
                                        </p:attrNameLst>
                                      </p:cBhvr>
                                      <p:to>
                                        <p:strVal val="visible"/>
                                      </p:to>
                                    </p:set>
                                    <p:anim calcmode="lin" valueType="num">
                                      <p:cBhvr additive="base">
                                        <p:cTn id="37" dur="500" fill="hold"/>
                                        <p:tgtEl>
                                          <p:spTgt spid="4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67">
                                            <p:txEl>
                                              <p:pRg st="8" end="8"/>
                                            </p:txEl>
                                          </p:spTgt>
                                        </p:tgtEl>
                                        <p:attrNameLst>
                                          <p:attrName>style.visibility</p:attrName>
                                        </p:attrNameLst>
                                      </p:cBhvr>
                                      <p:to>
                                        <p:strVal val="visible"/>
                                      </p:to>
                                    </p:set>
                                    <p:animEffect transition="in" filter="fade">
                                      <p:cBhvr>
                                        <p:cTn id="43" dur="1000"/>
                                        <p:tgtEl>
                                          <p:spTgt spid="467">
                                            <p:txEl>
                                              <p:pRg st="8" end="8"/>
                                            </p:txEl>
                                          </p:spTgt>
                                        </p:tgtEl>
                                      </p:cBhvr>
                                    </p:animEffect>
                                    <p:anim calcmode="lin" valueType="num">
                                      <p:cBhvr>
                                        <p:cTn id="44" dur="1000" fill="hold"/>
                                        <p:tgtEl>
                                          <p:spTgt spid="467">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467">
                                            <p:txEl>
                                              <p:pRg st="8" end="8"/>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67">
                                            <p:txEl>
                                              <p:pRg st="9" end="9"/>
                                            </p:txEl>
                                          </p:spTgt>
                                        </p:tgtEl>
                                        <p:attrNameLst>
                                          <p:attrName>style.visibility</p:attrName>
                                        </p:attrNameLst>
                                      </p:cBhvr>
                                      <p:to>
                                        <p:strVal val="visible"/>
                                      </p:to>
                                    </p:set>
                                    <p:animEffect transition="in" filter="fade">
                                      <p:cBhvr>
                                        <p:cTn id="48" dur="1000"/>
                                        <p:tgtEl>
                                          <p:spTgt spid="467">
                                            <p:txEl>
                                              <p:pRg st="9" end="9"/>
                                            </p:txEl>
                                          </p:spTgt>
                                        </p:tgtEl>
                                      </p:cBhvr>
                                    </p:animEffect>
                                    <p:anim calcmode="lin" valueType="num">
                                      <p:cBhvr>
                                        <p:cTn id="49" dur="1000" fill="hold"/>
                                        <p:tgtEl>
                                          <p:spTgt spid="467">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467">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67">
                                            <p:txEl>
                                              <p:pRg st="10" end="10"/>
                                            </p:txEl>
                                          </p:spTgt>
                                        </p:tgtEl>
                                        <p:attrNameLst>
                                          <p:attrName>style.visibility</p:attrName>
                                        </p:attrNameLst>
                                      </p:cBhvr>
                                      <p:to>
                                        <p:strVal val="visible"/>
                                      </p:to>
                                    </p:set>
                                    <p:animEffect transition="in" filter="fade">
                                      <p:cBhvr>
                                        <p:cTn id="53" dur="1000"/>
                                        <p:tgtEl>
                                          <p:spTgt spid="467">
                                            <p:txEl>
                                              <p:pRg st="10" end="10"/>
                                            </p:txEl>
                                          </p:spTgt>
                                        </p:tgtEl>
                                      </p:cBhvr>
                                    </p:animEffect>
                                    <p:anim calcmode="lin" valueType="num">
                                      <p:cBhvr>
                                        <p:cTn id="54" dur="1000" fill="hold"/>
                                        <p:tgtEl>
                                          <p:spTgt spid="467">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467">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67">
                                            <p:txEl>
                                              <p:pRg st="11" end="11"/>
                                            </p:txEl>
                                          </p:spTgt>
                                        </p:tgtEl>
                                        <p:attrNameLst>
                                          <p:attrName>style.visibility</p:attrName>
                                        </p:attrNameLst>
                                      </p:cBhvr>
                                      <p:to>
                                        <p:strVal val="visible"/>
                                      </p:to>
                                    </p:set>
                                    <p:animEffect transition="in" filter="fade">
                                      <p:cBhvr>
                                        <p:cTn id="58" dur="1000"/>
                                        <p:tgtEl>
                                          <p:spTgt spid="467">
                                            <p:txEl>
                                              <p:pRg st="11" end="11"/>
                                            </p:txEl>
                                          </p:spTgt>
                                        </p:tgtEl>
                                      </p:cBhvr>
                                    </p:animEffect>
                                    <p:anim calcmode="lin" valueType="num">
                                      <p:cBhvr>
                                        <p:cTn id="59" dur="1000" fill="hold"/>
                                        <p:tgtEl>
                                          <p:spTgt spid="467">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467">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67">
                                            <p:txEl>
                                              <p:pRg st="12" end="12"/>
                                            </p:txEl>
                                          </p:spTgt>
                                        </p:tgtEl>
                                        <p:attrNameLst>
                                          <p:attrName>style.visibility</p:attrName>
                                        </p:attrNameLst>
                                      </p:cBhvr>
                                      <p:to>
                                        <p:strVal val="visible"/>
                                      </p:to>
                                    </p:set>
                                    <p:animEffect transition="in" filter="fade">
                                      <p:cBhvr>
                                        <p:cTn id="63" dur="1000"/>
                                        <p:tgtEl>
                                          <p:spTgt spid="467">
                                            <p:txEl>
                                              <p:pRg st="12" end="12"/>
                                            </p:txEl>
                                          </p:spTgt>
                                        </p:tgtEl>
                                      </p:cBhvr>
                                    </p:animEffect>
                                    <p:anim calcmode="lin" valueType="num">
                                      <p:cBhvr>
                                        <p:cTn id="64" dur="1000" fill="hold"/>
                                        <p:tgtEl>
                                          <p:spTgt spid="467">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46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Rectangle 4"/>
          <p:cNvSpPr txBox="1">
            <a:spLocks noGrp="1"/>
          </p:cNvSpPr>
          <p:nvPr>
            <p:ph type="title"/>
          </p:nvPr>
        </p:nvSpPr>
        <p:spPr>
          <a:xfrm>
            <a:off x="-1" y="0"/>
            <a:ext cx="12191999" cy="893576"/>
          </a:xfrm>
          <a:prstGeom prst="rect">
            <a:avLst/>
          </a:prstGeom>
        </p:spPr>
        <p:txBody>
          <a:bodyPr/>
          <a:lstStyle/>
          <a:p>
            <a:pPr algn="l"/>
            <a:r>
              <a:rPr sz="3500" dirty="0">
                <a:solidFill>
                  <a:schemeClr val="tx1"/>
                </a:solidFill>
                <a:latin typeface="+mj-lt"/>
                <a:ea typeface="+mj-ea"/>
                <a:cs typeface="+mj-cs"/>
              </a:rPr>
              <a:t>Data Transformation Terms</a:t>
            </a:r>
          </a:p>
        </p:txBody>
      </p:sp>
      <p:sp>
        <p:nvSpPr>
          <p:cNvPr id="692" name="Rectangle 5"/>
          <p:cNvSpPr txBox="1">
            <a:spLocks noGrp="1"/>
          </p:cNvSpPr>
          <p:nvPr>
            <p:ph type="body" sz="half" idx="1"/>
          </p:nvPr>
        </p:nvSpPr>
        <p:spPr>
          <a:xfrm>
            <a:off x="0" y="848534"/>
            <a:ext cx="6217918" cy="5714999"/>
          </a:xfrm>
          <a:prstGeom prst="rect">
            <a:avLst/>
          </a:prstGeom>
        </p:spPr>
        <p:txBody>
          <a:bodyPr vert="horz" lIns="44450" tIns="44450" rIns="44450" bIns="44450" rtlCol="0">
            <a:normAutofit fontScale="62500" lnSpcReduction="20000"/>
          </a:bodyPr>
          <a:lstStyle/>
          <a:p>
            <a:pPr>
              <a:spcBef>
                <a:spcPts val="700"/>
              </a:spcBef>
              <a:defRPr sz="3000"/>
            </a:pPr>
            <a:r>
              <a:rPr dirty="0" smtClean="0"/>
              <a:t>Extracting</a:t>
            </a:r>
            <a:r>
              <a:rPr lang="en-IN" dirty="0" smtClean="0"/>
              <a:t> DATA from source</a:t>
            </a:r>
          </a:p>
          <a:p>
            <a:pPr lvl="1">
              <a:spcBef>
                <a:spcPts val="700"/>
              </a:spcBef>
              <a:defRPr sz="3000"/>
            </a:pPr>
            <a:r>
              <a:rPr lang="en-IN" dirty="0" smtClean="0"/>
              <a:t>SQL, File Read, API Calls</a:t>
            </a:r>
            <a:endParaRPr dirty="0"/>
          </a:p>
          <a:p>
            <a:pPr>
              <a:spcBef>
                <a:spcPts val="700"/>
              </a:spcBef>
              <a:defRPr sz="3000"/>
            </a:pPr>
            <a:r>
              <a:rPr dirty="0" smtClean="0"/>
              <a:t>Conditioning</a:t>
            </a:r>
            <a:r>
              <a:rPr lang="en-IN" dirty="0" smtClean="0"/>
              <a:t> </a:t>
            </a:r>
          </a:p>
          <a:p>
            <a:pPr lvl="1">
              <a:spcBef>
                <a:spcPts val="700"/>
              </a:spcBef>
              <a:defRPr sz="3000"/>
            </a:pPr>
            <a:r>
              <a:rPr lang="en-IN" dirty="0" smtClean="0"/>
              <a:t>Files (data type issue) US, APAC – mm/</a:t>
            </a:r>
            <a:r>
              <a:rPr lang="en-IN" dirty="0" err="1" smtClean="0"/>
              <a:t>dd</a:t>
            </a:r>
            <a:r>
              <a:rPr lang="en-IN" dirty="0" smtClean="0"/>
              <a:t>/</a:t>
            </a:r>
            <a:r>
              <a:rPr lang="en-IN" dirty="0" err="1" smtClean="0"/>
              <a:t>yyyy</a:t>
            </a:r>
            <a:r>
              <a:rPr lang="en-IN" dirty="0" smtClean="0"/>
              <a:t>, </a:t>
            </a:r>
            <a:r>
              <a:rPr lang="en-IN" dirty="0" err="1" smtClean="0"/>
              <a:t>dd</a:t>
            </a:r>
            <a:r>
              <a:rPr lang="en-IN" dirty="0" smtClean="0"/>
              <a:t>/mm/</a:t>
            </a:r>
            <a:r>
              <a:rPr lang="en-IN" dirty="0" err="1" smtClean="0"/>
              <a:t>yyyy</a:t>
            </a:r>
            <a:r>
              <a:rPr lang="en-IN" dirty="0" smtClean="0"/>
              <a:t>, </a:t>
            </a:r>
            <a:r>
              <a:rPr lang="en-IN" dirty="0" err="1" smtClean="0"/>
              <a:t>dd-mon-yy</a:t>
            </a:r>
            <a:r>
              <a:rPr lang="en-IN" dirty="0" smtClean="0"/>
              <a:t> </a:t>
            </a:r>
            <a:endParaRPr dirty="0"/>
          </a:p>
          <a:p>
            <a:pPr>
              <a:spcBef>
                <a:spcPts val="700"/>
              </a:spcBef>
              <a:defRPr sz="3000"/>
            </a:pPr>
            <a:r>
              <a:rPr dirty="0" smtClean="0"/>
              <a:t>Scrubbing</a:t>
            </a:r>
            <a:endParaRPr lang="en-IN" dirty="0" smtClean="0"/>
          </a:p>
          <a:p>
            <a:pPr lvl="1">
              <a:spcBef>
                <a:spcPts val="700"/>
              </a:spcBef>
              <a:defRPr sz="3000"/>
            </a:pPr>
            <a:r>
              <a:rPr lang="en-IN" dirty="0" smtClean="0"/>
              <a:t>Errors in spelling mistakes</a:t>
            </a:r>
          </a:p>
          <a:p>
            <a:pPr lvl="1">
              <a:spcBef>
                <a:spcPts val="700"/>
              </a:spcBef>
              <a:defRPr sz="3000"/>
            </a:pPr>
            <a:r>
              <a:rPr lang="en-IN" b="1" dirty="0" smtClean="0"/>
              <a:t>BANGALORE</a:t>
            </a:r>
            <a:r>
              <a:rPr lang="en-IN" dirty="0" smtClean="0"/>
              <a:t>, BENGALURU, BLR, BANGALURU</a:t>
            </a:r>
            <a:endParaRPr dirty="0"/>
          </a:p>
          <a:p>
            <a:pPr>
              <a:spcBef>
                <a:spcPts val="700"/>
              </a:spcBef>
              <a:defRPr sz="3000"/>
            </a:pPr>
            <a:r>
              <a:rPr dirty="0" smtClean="0"/>
              <a:t>Merging</a:t>
            </a:r>
            <a:endParaRPr lang="en-IN" dirty="0" smtClean="0"/>
          </a:p>
          <a:p>
            <a:pPr lvl="1">
              <a:spcBef>
                <a:spcPts val="700"/>
              </a:spcBef>
              <a:defRPr sz="3000"/>
            </a:pPr>
            <a:r>
              <a:rPr lang="en-IN" dirty="0" smtClean="0"/>
              <a:t>Merge two different sets of data</a:t>
            </a:r>
          </a:p>
          <a:p>
            <a:pPr lvl="1">
              <a:spcBef>
                <a:spcPts val="700"/>
              </a:spcBef>
              <a:defRPr sz="3000"/>
            </a:pPr>
            <a:r>
              <a:rPr lang="en-IN" dirty="0" smtClean="0"/>
              <a:t>India sales, SL sales, BL Sales (+++)</a:t>
            </a:r>
            <a:endParaRPr dirty="0"/>
          </a:p>
          <a:p>
            <a:pPr>
              <a:spcBef>
                <a:spcPts val="700"/>
              </a:spcBef>
              <a:defRPr sz="3000"/>
            </a:pPr>
            <a:r>
              <a:rPr dirty="0" smtClean="0"/>
              <a:t>House</a:t>
            </a:r>
            <a:r>
              <a:rPr lang="en-IN" dirty="0" smtClean="0"/>
              <a:t> </a:t>
            </a:r>
            <a:r>
              <a:rPr dirty="0" smtClean="0"/>
              <a:t>holding</a:t>
            </a:r>
            <a:r>
              <a:rPr lang="en-IN" dirty="0" smtClean="0"/>
              <a:t> (Cluster)</a:t>
            </a:r>
          </a:p>
          <a:p>
            <a:pPr lvl="1">
              <a:spcBef>
                <a:spcPts val="700"/>
              </a:spcBef>
              <a:defRPr sz="3000"/>
            </a:pPr>
            <a:r>
              <a:rPr lang="en-IN" dirty="0" smtClean="0"/>
              <a:t>Get HR Data (FT, Consultant, Intern, Others)</a:t>
            </a:r>
            <a:endParaRPr dirty="0"/>
          </a:p>
          <a:p>
            <a:pPr>
              <a:spcBef>
                <a:spcPts val="700"/>
              </a:spcBef>
              <a:defRPr sz="3000"/>
            </a:pPr>
            <a:r>
              <a:rPr dirty="0" smtClean="0"/>
              <a:t>Aggregation</a:t>
            </a:r>
            <a:endParaRPr lang="en-IN" dirty="0" smtClean="0"/>
          </a:p>
          <a:p>
            <a:pPr lvl="1">
              <a:spcBef>
                <a:spcPts val="700"/>
              </a:spcBef>
              <a:defRPr sz="3000"/>
            </a:pPr>
            <a:r>
              <a:rPr lang="en-IN" dirty="0" smtClean="0"/>
              <a:t>Sum, min, max, </a:t>
            </a:r>
            <a:r>
              <a:rPr lang="en-IN" dirty="0" err="1" smtClean="0"/>
              <a:t>avg</a:t>
            </a:r>
            <a:r>
              <a:rPr lang="en-IN" dirty="0" smtClean="0"/>
              <a:t>, mean, count</a:t>
            </a:r>
            <a:endParaRPr dirty="0"/>
          </a:p>
          <a:p>
            <a:pPr>
              <a:spcBef>
                <a:spcPts val="700"/>
              </a:spcBef>
              <a:defRPr sz="3000"/>
            </a:pPr>
            <a:r>
              <a:rPr dirty="0" smtClean="0"/>
              <a:t>Rejection</a:t>
            </a:r>
            <a:endParaRPr lang="en-IN" dirty="0" smtClean="0"/>
          </a:p>
          <a:p>
            <a:pPr lvl="1">
              <a:spcBef>
                <a:spcPts val="700"/>
              </a:spcBef>
              <a:defRPr sz="3000"/>
            </a:pPr>
            <a:r>
              <a:rPr lang="en-IN" dirty="0" smtClean="0"/>
              <a:t>Reject the invoices which are having amount = 0</a:t>
            </a:r>
          </a:p>
          <a:p>
            <a:pPr lvl="1">
              <a:spcBef>
                <a:spcPts val="700"/>
              </a:spcBef>
              <a:defRPr sz="3000"/>
            </a:pPr>
            <a:r>
              <a:rPr lang="en-IN" dirty="0" smtClean="0"/>
              <a:t>Tax registration number is a must for regulation, if you don’t have the registration number, reject that data (error records)</a:t>
            </a:r>
            <a:endParaRPr dirty="0"/>
          </a:p>
        </p:txBody>
      </p:sp>
      <p:sp>
        <p:nvSpPr>
          <p:cNvPr id="693" name="Rectangle 6"/>
          <p:cNvSpPr txBox="1"/>
          <p:nvPr/>
        </p:nvSpPr>
        <p:spPr>
          <a:xfrm>
            <a:off x="6217918" y="941523"/>
            <a:ext cx="5974081" cy="5715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62500" lnSpcReduction="20000"/>
          </a:bodyPr>
          <a:lstStyle/>
          <a:p>
            <a:pPr marL="342900" indent="-342900">
              <a:spcBef>
                <a:spcPts val="700"/>
              </a:spcBef>
              <a:buSzPct val="100000"/>
              <a:buFont typeface="Arial"/>
              <a:buChar char="•"/>
              <a:defRPr sz="3000"/>
            </a:pPr>
            <a:r>
              <a:rPr sz="3000" dirty="0"/>
              <a:t>Enrichment</a:t>
            </a:r>
            <a:endParaRPr lang="en-IN" sz="3000" dirty="0"/>
          </a:p>
          <a:p>
            <a:pPr marL="800100" lvl="8" indent="-342900">
              <a:spcBef>
                <a:spcPts val="700"/>
              </a:spcBef>
              <a:buSzPct val="100000"/>
              <a:buFont typeface="Arial"/>
              <a:buChar char="•"/>
              <a:defRPr sz="3000"/>
            </a:pPr>
            <a:r>
              <a:rPr lang="en-IN" sz="2800" dirty="0" err="1"/>
              <a:t>City_name</a:t>
            </a:r>
            <a:r>
              <a:rPr lang="en-IN" sz="2800" dirty="0"/>
              <a:t>, </a:t>
            </a:r>
            <a:r>
              <a:rPr lang="en-IN" sz="2800" dirty="0" err="1"/>
              <a:t>state_name</a:t>
            </a:r>
            <a:r>
              <a:rPr lang="en-IN" sz="2800" dirty="0"/>
              <a:t>  (</a:t>
            </a:r>
            <a:r>
              <a:rPr lang="en-IN" sz="2800" dirty="0" err="1"/>
              <a:t>ip</a:t>
            </a:r>
            <a:r>
              <a:rPr lang="en-IN" sz="2800" dirty="0"/>
              <a:t>)</a:t>
            </a:r>
          </a:p>
          <a:p>
            <a:pPr marL="800100" lvl="8" indent="-342900">
              <a:spcBef>
                <a:spcPts val="700"/>
              </a:spcBef>
              <a:buSzPct val="100000"/>
              <a:buFont typeface="Arial"/>
              <a:buChar char="•"/>
              <a:defRPr sz="3000"/>
            </a:pPr>
            <a:r>
              <a:rPr lang="en-IN" sz="2800" dirty="0"/>
              <a:t>(target – </a:t>
            </a:r>
            <a:r>
              <a:rPr lang="en-IN" sz="2800" dirty="0" err="1"/>
              <a:t>city_name</a:t>
            </a:r>
            <a:r>
              <a:rPr lang="en-IN" sz="2800" dirty="0"/>
              <a:t>, </a:t>
            </a:r>
            <a:r>
              <a:rPr lang="en-IN" sz="2800" dirty="0" err="1"/>
              <a:t>zipcode</a:t>
            </a:r>
            <a:r>
              <a:rPr lang="en-IN" sz="2800" dirty="0"/>
              <a:t>, </a:t>
            </a:r>
            <a:r>
              <a:rPr lang="en-IN" sz="2800" dirty="0" err="1"/>
              <a:t>state_name</a:t>
            </a:r>
            <a:r>
              <a:rPr lang="en-IN" sz="2800" dirty="0"/>
              <a:t>) (filling missing fields) </a:t>
            </a:r>
          </a:p>
          <a:p>
            <a:pPr marL="342900" indent="-342900">
              <a:spcBef>
                <a:spcPts val="700"/>
              </a:spcBef>
              <a:buSzPct val="100000"/>
              <a:buFont typeface="Arial"/>
              <a:buChar char="•"/>
              <a:defRPr sz="3000"/>
            </a:pPr>
            <a:r>
              <a:rPr sz="3000" dirty="0" smtClean="0"/>
              <a:t>Scoring</a:t>
            </a:r>
            <a:endParaRPr lang="en-IN" sz="3000" dirty="0"/>
          </a:p>
          <a:p>
            <a:pPr marL="800100" lvl="3" indent="-342900">
              <a:spcBef>
                <a:spcPts val="700"/>
              </a:spcBef>
              <a:buSzPct val="100000"/>
              <a:buFont typeface="Arial"/>
              <a:buChar char="•"/>
              <a:defRPr sz="3000"/>
            </a:pPr>
            <a:r>
              <a:rPr lang="en-IN" sz="2800" dirty="0"/>
              <a:t>Activity, process where you can grade a customer / employees / supplier. If </a:t>
            </a:r>
            <a:r>
              <a:rPr lang="en-IN" sz="2800" dirty="0" err="1"/>
              <a:t>cust</a:t>
            </a:r>
            <a:r>
              <a:rPr lang="en-IN" sz="2800" dirty="0"/>
              <a:t> is with you for more than 5 years then </a:t>
            </a:r>
            <a:r>
              <a:rPr lang="en-IN" sz="2800" dirty="0" err="1"/>
              <a:t>assing</a:t>
            </a:r>
            <a:r>
              <a:rPr lang="en-IN" sz="2800" dirty="0"/>
              <a:t> grade A, &gt;2 years and &lt; 5 years then assign B, &gt;1 &lt; 2 years then </a:t>
            </a:r>
            <a:r>
              <a:rPr lang="en-IN" sz="2800" dirty="0" err="1"/>
              <a:t>assing</a:t>
            </a:r>
            <a:r>
              <a:rPr lang="en-IN" sz="2800" dirty="0"/>
              <a:t> C, Else D</a:t>
            </a:r>
          </a:p>
          <a:p>
            <a:pPr marL="342900" lvl="2" indent="-342900">
              <a:spcBef>
                <a:spcPts val="700"/>
              </a:spcBef>
              <a:buSzPct val="100000"/>
              <a:buFont typeface="Arial"/>
              <a:buChar char="•"/>
              <a:defRPr sz="3000"/>
            </a:pPr>
            <a:r>
              <a:rPr lang="en-IN" sz="2800" dirty="0" smtClean="0"/>
              <a:t>Deduplication – removing duplicate entries in the source data set.</a:t>
            </a:r>
            <a:endParaRPr sz="2800" dirty="0"/>
          </a:p>
          <a:p>
            <a:pPr marL="342900" indent="-342900">
              <a:spcBef>
                <a:spcPts val="700"/>
              </a:spcBef>
              <a:buSzPct val="100000"/>
              <a:buFont typeface="Arial"/>
              <a:buChar char="•"/>
              <a:defRPr sz="3000"/>
            </a:pPr>
            <a:r>
              <a:rPr sz="3000" dirty="0"/>
              <a:t>Loading</a:t>
            </a:r>
            <a:r>
              <a:rPr lang="en-IN" sz="3000" dirty="0"/>
              <a:t> (SQL, File </a:t>
            </a:r>
            <a:r>
              <a:rPr lang="en-IN" sz="3000" dirty="0" smtClean="0"/>
              <a:t>Write, HDFS, </a:t>
            </a:r>
            <a:r>
              <a:rPr lang="en-IN" sz="3000" dirty="0" err="1" smtClean="0"/>
              <a:t>RedShift</a:t>
            </a:r>
            <a:r>
              <a:rPr lang="en-IN" sz="3000" dirty="0" smtClean="0"/>
              <a:t>, Snowflake)</a:t>
            </a:r>
            <a:endParaRPr lang="en-IN" sz="3000" dirty="0"/>
          </a:p>
          <a:p>
            <a:pPr marL="342900" indent="-342900">
              <a:spcBef>
                <a:spcPts val="700"/>
              </a:spcBef>
              <a:buSzPct val="100000"/>
              <a:buFont typeface="Arial"/>
              <a:buChar char="•"/>
              <a:defRPr sz="3000"/>
            </a:pPr>
            <a:endParaRPr sz="2800" dirty="0"/>
          </a:p>
          <a:p>
            <a:pPr marL="342900" indent="-342900">
              <a:spcBef>
                <a:spcPts val="700"/>
              </a:spcBef>
              <a:buSzPct val="100000"/>
              <a:buFont typeface="Arial"/>
              <a:buChar char="•"/>
              <a:defRPr sz="3000"/>
            </a:pPr>
            <a:r>
              <a:rPr sz="3000" dirty="0"/>
              <a:t>Validating</a:t>
            </a:r>
            <a:r>
              <a:rPr lang="en-IN" sz="3000" dirty="0"/>
              <a:t> – we reject data (accept / reject)</a:t>
            </a:r>
          </a:p>
          <a:p>
            <a:pPr marL="342900" indent="-342900">
              <a:spcBef>
                <a:spcPts val="700"/>
              </a:spcBef>
              <a:buSzPct val="100000"/>
              <a:buFont typeface="Arial"/>
              <a:buChar char="•"/>
              <a:defRPr sz="3000"/>
            </a:pPr>
            <a:endParaRPr sz="2800" dirty="0"/>
          </a:p>
          <a:p>
            <a:pPr marL="342900" indent="-342900">
              <a:spcBef>
                <a:spcPts val="700"/>
              </a:spcBef>
              <a:buSzPct val="100000"/>
              <a:buFont typeface="Arial"/>
              <a:buChar char="•"/>
              <a:defRPr sz="3000"/>
            </a:pPr>
            <a:r>
              <a:rPr sz="3000" dirty="0"/>
              <a:t>Delta</a:t>
            </a:r>
            <a:r>
              <a:rPr lang="en-IN" sz="3000" dirty="0"/>
              <a:t> – difference – incremental extract</a:t>
            </a:r>
          </a:p>
          <a:p>
            <a:pPr marL="800100" lvl="1" indent="-342900">
              <a:spcBef>
                <a:spcPts val="700"/>
              </a:spcBef>
              <a:buSzPct val="100000"/>
              <a:buFont typeface="Arial"/>
              <a:buChar char="•"/>
              <a:defRPr sz="3000"/>
            </a:pPr>
            <a:r>
              <a:rPr lang="en-IN" sz="2800" dirty="0" smtClean="0"/>
              <a:t>We read all the timesheet data (up until yesterday) this morning. Tomorrow you get only the data which are new or modified rather than extracting full</a:t>
            </a:r>
          </a:p>
        </p:txBody>
      </p:sp>
    </p:spTree>
    <p:extLst>
      <p:ext uri="{BB962C8B-B14F-4D97-AF65-F5344CB8AC3E}">
        <p14:creationId xmlns:p14="http://schemas.microsoft.com/office/powerpoint/2010/main" val="4334871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92">
                                            <p:txEl>
                                              <p:pRg st="0" end="0"/>
                                            </p:txEl>
                                          </p:spTgt>
                                        </p:tgtEl>
                                        <p:attrNameLst>
                                          <p:attrName>style.visibility</p:attrName>
                                        </p:attrNameLst>
                                      </p:cBhvr>
                                      <p:to>
                                        <p:strVal val="visible"/>
                                      </p:to>
                                    </p:set>
                                    <p:anim calcmode="lin" valueType="num">
                                      <p:cBhvr additive="base">
                                        <p:cTn id="7" dur="500" fill="hold"/>
                                        <p:tgtEl>
                                          <p:spTgt spid="6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2">
                                            <p:txEl>
                                              <p:pRg st="1" end="1"/>
                                            </p:txEl>
                                          </p:spTgt>
                                        </p:tgtEl>
                                        <p:attrNameLst>
                                          <p:attrName>style.visibility</p:attrName>
                                        </p:attrNameLst>
                                      </p:cBhvr>
                                      <p:to>
                                        <p:strVal val="visible"/>
                                      </p:to>
                                    </p:set>
                                    <p:anim calcmode="lin" valueType="num">
                                      <p:cBhvr additive="base">
                                        <p:cTn id="13" dur="500" fill="hold"/>
                                        <p:tgtEl>
                                          <p:spTgt spid="69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92">
                                            <p:txEl>
                                              <p:pRg st="2" end="2"/>
                                            </p:txEl>
                                          </p:spTgt>
                                        </p:tgtEl>
                                        <p:attrNameLst>
                                          <p:attrName>style.visibility</p:attrName>
                                        </p:attrNameLst>
                                      </p:cBhvr>
                                      <p:to>
                                        <p:strVal val="visible"/>
                                      </p:to>
                                    </p:set>
                                    <p:anim calcmode="lin" valueType="num">
                                      <p:cBhvr additive="base">
                                        <p:cTn id="19" dur="500" fill="hold"/>
                                        <p:tgtEl>
                                          <p:spTgt spid="69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92">
                                            <p:txEl>
                                              <p:pRg st="3" end="3"/>
                                            </p:txEl>
                                          </p:spTgt>
                                        </p:tgtEl>
                                        <p:attrNameLst>
                                          <p:attrName>style.visibility</p:attrName>
                                        </p:attrNameLst>
                                      </p:cBhvr>
                                      <p:to>
                                        <p:strVal val="visible"/>
                                      </p:to>
                                    </p:set>
                                    <p:anim calcmode="lin" valueType="num">
                                      <p:cBhvr additive="base">
                                        <p:cTn id="25" dur="500" fill="hold"/>
                                        <p:tgtEl>
                                          <p:spTgt spid="6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92">
                                            <p:txEl>
                                              <p:pRg st="4" end="4"/>
                                            </p:txEl>
                                          </p:spTgt>
                                        </p:tgtEl>
                                        <p:attrNameLst>
                                          <p:attrName>style.visibility</p:attrName>
                                        </p:attrNameLst>
                                      </p:cBhvr>
                                      <p:to>
                                        <p:strVal val="visible"/>
                                      </p:to>
                                    </p:set>
                                    <p:anim calcmode="lin" valueType="num">
                                      <p:cBhvr additive="base">
                                        <p:cTn id="31" dur="500" fill="hold"/>
                                        <p:tgtEl>
                                          <p:spTgt spid="69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92">
                                            <p:txEl>
                                              <p:pRg st="5" end="5"/>
                                            </p:txEl>
                                          </p:spTgt>
                                        </p:tgtEl>
                                        <p:attrNameLst>
                                          <p:attrName>style.visibility</p:attrName>
                                        </p:attrNameLst>
                                      </p:cBhvr>
                                      <p:to>
                                        <p:strVal val="visible"/>
                                      </p:to>
                                    </p:set>
                                    <p:anim calcmode="lin" valueType="num">
                                      <p:cBhvr additive="base">
                                        <p:cTn id="37" dur="500" fill="hold"/>
                                        <p:tgtEl>
                                          <p:spTgt spid="69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92">
                                            <p:txEl>
                                              <p:pRg st="6" end="6"/>
                                            </p:txEl>
                                          </p:spTgt>
                                        </p:tgtEl>
                                        <p:attrNameLst>
                                          <p:attrName>style.visibility</p:attrName>
                                        </p:attrNameLst>
                                      </p:cBhvr>
                                      <p:to>
                                        <p:strVal val="visible"/>
                                      </p:to>
                                    </p:set>
                                    <p:anim calcmode="lin" valueType="num">
                                      <p:cBhvr additive="base">
                                        <p:cTn id="41" dur="500" fill="hold"/>
                                        <p:tgtEl>
                                          <p:spTgt spid="69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92">
                                            <p:txEl>
                                              <p:pRg st="7" end="7"/>
                                            </p:txEl>
                                          </p:spTgt>
                                        </p:tgtEl>
                                        <p:attrNameLst>
                                          <p:attrName>style.visibility</p:attrName>
                                        </p:attrNameLst>
                                      </p:cBhvr>
                                      <p:to>
                                        <p:strVal val="visible"/>
                                      </p:to>
                                    </p:set>
                                    <p:anim calcmode="lin" valueType="num">
                                      <p:cBhvr additive="base">
                                        <p:cTn id="47" dur="500" fill="hold"/>
                                        <p:tgtEl>
                                          <p:spTgt spid="69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9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92">
                                            <p:txEl>
                                              <p:pRg st="8" end="8"/>
                                            </p:txEl>
                                          </p:spTgt>
                                        </p:tgtEl>
                                        <p:attrNameLst>
                                          <p:attrName>style.visibility</p:attrName>
                                        </p:attrNameLst>
                                      </p:cBhvr>
                                      <p:to>
                                        <p:strVal val="visible"/>
                                      </p:to>
                                    </p:set>
                                    <p:anim calcmode="lin" valueType="num">
                                      <p:cBhvr additive="base">
                                        <p:cTn id="53" dur="500" fill="hold"/>
                                        <p:tgtEl>
                                          <p:spTgt spid="692">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92">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92">
                                            <p:txEl>
                                              <p:pRg st="9" end="9"/>
                                            </p:txEl>
                                          </p:spTgt>
                                        </p:tgtEl>
                                        <p:attrNameLst>
                                          <p:attrName>style.visibility</p:attrName>
                                        </p:attrNameLst>
                                      </p:cBhvr>
                                      <p:to>
                                        <p:strVal val="visible"/>
                                      </p:to>
                                    </p:set>
                                    <p:anim calcmode="lin" valueType="num">
                                      <p:cBhvr additive="base">
                                        <p:cTn id="57" dur="500" fill="hold"/>
                                        <p:tgtEl>
                                          <p:spTgt spid="692">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9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92">
                                            <p:txEl>
                                              <p:pRg st="10" end="10"/>
                                            </p:txEl>
                                          </p:spTgt>
                                        </p:tgtEl>
                                        <p:attrNameLst>
                                          <p:attrName>style.visibility</p:attrName>
                                        </p:attrNameLst>
                                      </p:cBhvr>
                                      <p:to>
                                        <p:strVal val="visible"/>
                                      </p:to>
                                    </p:set>
                                    <p:anim calcmode="lin" valueType="num">
                                      <p:cBhvr additive="base">
                                        <p:cTn id="63" dur="500" fill="hold"/>
                                        <p:tgtEl>
                                          <p:spTgt spid="692">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92">
                                            <p:txEl>
                                              <p:pRg st="11" end="11"/>
                                            </p:txEl>
                                          </p:spTgt>
                                        </p:tgtEl>
                                        <p:attrNameLst>
                                          <p:attrName>style.visibility</p:attrName>
                                        </p:attrNameLst>
                                      </p:cBhvr>
                                      <p:to>
                                        <p:strVal val="visible"/>
                                      </p:to>
                                    </p:set>
                                    <p:anim calcmode="lin" valueType="num">
                                      <p:cBhvr additive="base">
                                        <p:cTn id="69" dur="500" fill="hold"/>
                                        <p:tgtEl>
                                          <p:spTgt spid="692">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9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92">
                                            <p:txEl>
                                              <p:pRg st="12" end="12"/>
                                            </p:txEl>
                                          </p:spTgt>
                                        </p:tgtEl>
                                        <p:attrNameLst>
                                          <p:attrName>style.visibility</p:attrName>
                                        </p:attrNameLst>
                                      </p:cBhvr>
                                      <p:to>
                                        <p:strVal val="visible"/>
                                      </p:to>
                                    </p:set>
                                    <p:anim calcmode="lin" valueType="num">
                                      <p:cBhvr additive="base">
                                        <p:cTn id="75" dur="500" fill="hold"/>
                                        <p:tgtEl>
                                          <p:spTgt spid="692">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9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92">
                                            <p:txEl>
                                              <p:pRg st="13" end="13"/>
                                            </p:txEl>
                                          </p:spTgt>
                                        </p:tgtEl>
                                        <p:attrNameLst>
                                          <p:attrName>style.visibility</p:attrName>
                                        </p:attrNameLst>
                                      </p:cBhvr>
                                      <p:to>
                                        <p:strVal val="visible"/>
                                      </p:to>
                                    </p:set>
                                    <p:anim calcmode="lin" valueType="num">
                                      <p:cBhvr additive="base">
                                        <p:cTn id="81" dur="500" fill="hold"/>
                                        <p:tgtEl>
                                          <p:spTgt spid="692">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9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692">
                                            <p:txEl>
                                              <p:pRg st="14" end="14"/>
                                            </p:txEl>
                                          </p:spTgt>
                                        </p:tgtEl>
                                        <p:attrNameLst>
                                          <p:attrName>style.visibility</p:attrName>
                                        </p:attrNameLst>
                                      </p:cBhvr>
                                      <p:to>
                                        <p:strVal val="visible"/>
                                      </p:to>
                                    </p:set>
                                    <p:anim calcmode="lin" valueType="num">
                                      <p:cBhvr additive="base">
                                        <p:cTn id="87" dur="500" fill="hold"/>
                                        <p:tgtEl>
                                          <p:spTgt spid="692">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92">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92">
                                            <p:txEl>
                                              <p:pRg st="15" end="15"/>
                                            </p:txEl>
                                          </p:spTgt>
                                        </p:tgtEl>
                                        <p:attrNameLst>
                                          <p:attrName>style.visibility</p:attrName>
                                        </p:attrNameLst>
                                      </p:cBhvr>
                                      <p:to>
                                        <p:strVal val="visible"/>
                                      </p:to>
                                    </p:set>
                                    <p:anim calcmode="lin" valueType="num">
                                      <p:cBhvr additive="base">
                                        <p:cTn id="93" dur="500" fill="hold"/>
                                        <p:tgtEl>
                                          <p:spTgt spid="692">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92">
                                            <p:txEl>
                                              <p:pRg st="15" end="15"/>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692">
                                            <p:txEl>
                                              <p:pRg st="16" end="16"/>
                                            </p:txEl>
                                          </p:spTgt>
                                        </p:tgtEl>
                                        <p:attrNameLst>
                                          <p:attrName>style.visibility</p:attrName>
                                        </p:attrNameLst>
                                      </p:cBhvr>
                                      <p:to>
                                        <p:strVal val="visible"/>
                                      </p:to>
                                    </p:set>
                                    <p:anim calcmode="lin" valueType="num">
                                      <p:cBhvr additive="base">
                                        <p:cTn id="97" dur="500" fill="hold"/>
                                        <p:tgtEl>
                                          <p:spTgt spid="692">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92">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693">
                                            <p:txEl>
                                              <p:pRg st="0" end="0"/>
                                            </p:txEl>
                                          </p:spTgt>
                                        </p:tgtEl>
                                        <p:attrNameLst>
                                          <p:attrName>style.visibility</p:attrName>
                                        </p:attrNameLst>
                                      </p:cBhvr>
                                      <p:to>
                                        <p:strVal val="visible"/>
                                      </p:to>
                                    </p:set>
                                    <p:anim calcmode="lin" valueType="num">
                                      <p:cBhvr additive="base">
                                        <p:cTn id="103" dur="500" fill="hold"/>
                                        <p:tgtEl>
                                          <p:spTgt spid="693">
                                            <p:txEl>
                                              <p:pRg st="0" end="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6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693">
                                            <p:txEl>
                                              <p:pRg st="1" end="1"/>
                                            </p:txEl>
                                          </p:spTgt>
                                        </p:tgtEl>
                                        <p:attrNameLst>
                                          <p:attrName>style.visibility</p:attrName>
                                        </p:attrNameLst>
                                      </p:cBhvr>
                                      <p:to>
                                        <p:strVal val="visible"/>
                                      </p:to>
                                    </p:set>
                                    <p:anim calcmode="lin" valueType="num">
                                      <p:cBhvr additive="base">
                                        <p:cTn id="109" dur="500" fill="hold"/>
                                        <p:tgtEl>
                                          <p:spTgt spid="693">
                                            <p:txEl>
                                              <p:pRg st="1" end="1"/>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93">
                                            <p:txEl>
                                              <p:pRg st="1" end="1"/>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693">
                                            <p:txEl>
                                              <p:pRg st="2" end="2"/>
                                            </p:txEl>
                                          </p:spTgt>
                                        </p:tgtEl>
                                        <p:attrNameLst>
                                          <p:attrName>style.visibility</p:attrName>
                                        </p:attrNameLst>
                                      </p:cBhvr>
                                      <p:to>
                                        <p:strVal val="visible"/>
                                      </p:to>
                                    </p:set>
                                    <p:anim calcmode="lin" valueType="num">
                                      <p:cBhvr additive="base">
                                        <p:cTn id="113" dur="500" fill="hold"/>
                                        <p:tgtEl>
                                          <p:spTgt spid="693">
                                            <p:txEl>
                                              <p:pRg st="2" end="2"/>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693">
                                            <p:txEl>
                                              <p:pRg st="3" end="3"/>
                                            </p:txEl>
                                          </p:spTgt>
                                        </p:tgtEl>
                                        <p:attrNameLst>
                                          <p:attrName>style.visibility</p:attrName>
                                        </p:attrNameLst>
                                      </p:cBhvr>
                                      <p:to>
                                        <p:strVal val="visible"/>
                                      </p:to>
                                    </p:set>
                                    <p:anim calcmode="lin" valueType="num">
                                      <p:cBhvr additive="base">
                                        <p:cTn id="119" dur="500" fill="hold"/>
                                        <p:tgtEl>
                                          <p:spTgt spid="693">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6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693">
                                            <p:txEl>
                                              <p:pRg st="4" end="4"/>
                                            </p:txEl>
                                          </p:spTgt>
                                        </p:tgtEl>
                                        <p:attrNameLst>
                                          <p:attrName>style.visibility</p:attrName>
                                        </p:attrNameLst>
                                      </p:cBhvr>
                                      <p:to>
                                        <p:strVal val="visible"/>
                                      </p:to>
                                    </p:set>
                                    <p:anim calcmode="lin" valueType="num">
                                      <p:cBhvr additive="base">
                                        <p:cTn id="125" dur="500" fill="hold"/>
                                        <p:tgtEl>
                                          <p:spTgt spid="693">
                                            <p:txEl>
                                              <p:pRg st="4" end="4"/>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693">
                                            <p:txEl>
                                              <p:pRg st="5" end="5"/>
                                            </p:txEl>
                                          </p:spTgt>
                                        </p:tgtEl>
                                        <p:attrNameLst>
                                          <p:attrName>style.visibility</p:attrName>
                                        </p:attrNameLst>
                                      </p:cBhvr>
                                      <p:to>
                                        <p:strVal val="visible"/>
                                      </p:to>
                                    </p:set>
                                    <p:anim calcmode="lin" valueType="num">
                                      <p:cBhvr additive="base">
                                        <p:cTn id="131" dur="500" fill="hold"/>
                                        <p:tgtEl>
                                          <p:spTgt spid="693">
                                            <p:txEl>
                                              <p:pRg st="5" end="5"/>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6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693">
                                            <p:txEl>
                                              <p:pRg st="6" end="6"/>
                                            </p:txEl>
                                          </p:spTgt>
                                        </p:tgtEl>
                                        <p:attrNameLst>
                                          <p:attrName>style.visibility</p:attrName>
                                        </p:attrNameLst>
                                      </p:cBhvr>
                                      <p:to>
                                        <p:strVal val="visible"/>
                                      </p:to>
                                    </p:set>
                                    <p:anim calcmode="lin" valueType="num">
                                      <p:cBhvr additive="base">
                                        <p:cTn id="137" dur="500" fill="hold"/>
                                        <p:tgtEl>
                                          <p:spTgt spid="693">
                                            <p:txEl>
                                              <p:pRg st="6" end="6"/>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9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693">
                                            <p:txEl>
                                              <p:pRg st="8" end="8"/>
                                            </p:txEl>
                                          </p:spTgt>
                                        </p:tgtEl>
                                        <p:attrNameLst>
                                          <p:attrName>style.visibility</p:attrName>
                                        </p:attrNameLst>
                                      </p:cBhvr>
                                      <p:to>
                                        <p:strVal val="visible"/>
                                      </p:to>
                                    </p:set>
                                    <p:anim calcmode="lin" valueType="num">
                                      <p:cBhvr additive="base">
                                        <p:cTn id="143" dur="500" fill="hold"/>
                                        <p:tgtEl>
                                          <p:spTgt spid="693">
                                            <p:txEl>
                                              <p:pRg st="8" end="8"/>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69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693">
                                            <p:txEl>
                                              <p:pRg st="10" end="10"/>
                                            </p:txEl>
                                          </p:spTgt>
                                        </p:tgtEl>
                                        <p:attrNameLst>
                                          <p:attrName>style.visibility</p:attrName>
                                        </p:attrNameLst>
                                      </p:cBhvr>
                                      <p:to>
                                        <p:strVal val="visible"/>
                                      </p:to>
                                    </p:set>
                                    <p:anim calcmode="lin" valueType="num">
                                      <p:cBhvr additive="base">
                                        <p:cTn id="149" dur="500" fill="hold"/>
                                        <p:tgtEl>
                                          <p:spTgt spid="693">
                                            <p:txEl>
                                              <p:pRg st="10" end="10"/>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69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693">
                                            <p:txEl>
                                              <p:pRg st="11" end="11"/>
                                            </p:txEl>
                                          </p:spTgt>
                                        </p:tgtEl>
                                        <p:attrNameLst>
                                          <p:attrName>style.visibility</p:attrName>
                                        </p:attrNameLst>
                                      </p:cBhvr>
                                      <p:to>
                                        <p:strVal val="visible"/>
                                      </p:to>
                                    </p:set>
                                    <p:anim calcmode="lin" valueType="num">
                                      <p:cBhvr additive="base">
                                        <p:cTn id="155" dur="500" fill="hold"/>
                                        <p:tgtEl>
                                          <p:spTgt spid="693">
                                            <p:txEl>
                                              <p:pRg st="11" end="11"/>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69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62400" y="0"/>
            <a:ext cx="6019800" cy="762000"/>
          </a:xfrm>
        </p:spPr>
        <p:txBody>
          <a:bodyPr/>
          <a:lstStyle/>
          <a:p>
            <a:r>
              <a:rPr lang="en-US" dirty="0"/>
              <a:t>Data Modeling for DW</a:t>
            </a:r>
          </a:p>
        </p:txBody>
      </p:sp>
      <p:sp>
        <p:nvSpPr>
          <p:cNvPr id="19459" name="Rectangle 3"/>
          <p:cNvSpPr>
            <a:spLocks noChangeArrowheads="1"/>
          </p:cNvSpPr>
          <p:nvPr/>
        </p:nvSpPr>
        <p:spPr bwMode="auto">
          <a:xfrm>
            <a:off x="4648200" y="1524000"/>
            <a:ext cx="19812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DW Model</a:t>
            </a:r>
          </a:p>
        </p:txBody>
      </p:sp>
      <p:sp>
        <p:nvSpPr>
          <p:cNvPr id="19460" name="Rectangle 4"/>
          <p:cNvSpPr>
            <a:spLocks noChangeArrowheads="1"/>
          </p:cNvSpPr>
          <p:nvPr/>
        </p:nvSpPr>
        <p:spPr bwMode="auto">
          <a:xfrm>
            <a:off x="3048000" y="2895600"/>
            <a:ext cx="25908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Normalization </a:t>
            </a:r>
          </a:p>
          <a:p>
            <a:pPr algn="ctr"/>
            <a:r>
              <a:rPr lang="en-US"/>
              <a:t>(3</a:t>
            </a:r>
            <a:r>
              <a:rPr lang="en-US" baseline="30000"/>
              <a:t>rd</a:t>
            </a:r>
            <a:r>
              <a:rPr lang="en-US"/>
              <a:t> NF)</a:t>
            </a:r>
          </a:p>
        </p:txBody>
      </p:sp>
      <p:sp>
        <p:nvSpPr>
          <p:cNvPr id="19461" name="Rectangle 5"/>
          <p:cNvSpPr>
            <a:spLocks noChangeArrowheads="1"/>
          </p:cNvSpPr>
          <p:nvPr/>
        </p:nvSpPr>
        <p:spPr bwMode="auto">
          <a:xfrm>
            <a:off x="6248400" y="2895600"/>
            <a:ext cx="2438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De normalization</a:t>
            </a:r>
          </a:p>
          <a:p>
            <a:pPr algn="ctr"/>
            <a:r>
              <a:rPr lang="en-US"/>
              <a:t>(Dimensional Modeling)</a:t>
            </a:r>
          </a:p>
        </p:txBody>
      </p:sp>
      <p:sp>
        <p:nvSpPr>
          <p:cNvPr id="19462" name="Oval 6"/>
          <p:cNvSpPr>
            <a:spLocks noChangeArrowheads="1"/>
          </p:cNvSpPr>
          <p:nvPr/>
        </p:nvSpPr>
        <p:spPr bwMode="auto">
          <a:xfrm>
            <a:off x="5715000" y="4419600"/>
            <a:ext cx="1447800" cy="609600"/>
          </a:xfrm>
          <a:prstGeom prst="ellipse">
            <a:avLst/>
          </a:prstGeom>
          <a:solidFill>
            <a:schemeClr val="accent1"/>
          </a:solidFill>
          <a:ln w="9525">
            <a:solidFill>
              <a:schemeClr val="tx1"/>
            </a:solidFill>
            <a:round/>
            <a:headEnd/>
            <a:tailEnd/>
          </a:ln>
          <a:effectLst/>
        </p:spPr>
        <p:txBody>
          <a:bodyPr wrap="none" anchor="ctr"/>
          <a:lstStyle/>
          <a:p>
            <a:pPr algn="ctr"/>
            <a:r>
              <a:rPr lang="en-US"/>
              <a:t>Star Schema</a:t>
            </a:r>
          </a:p>
        </p:txBody>
      </p:sp>
      <p:sp>
        <p:nvSpPr>
          <p:cNvPr id="19463" name="Oval 7"/>
          <p:cNvSpPr>
            <a:spLocks noChangeArrowheads="1"/>
          </p:cNvSpPr>
          <p:nvPr/>
        </p:nvSpPr>
        <p:spPr bwMode="auto">
          <a:xfrm>
            <a:off x="7848600" y="4343400"/>
            <a:ext cx="1447800" cy="609600"/>
          </a:xfrm>
          <a:prstGeom prst="ellipse">
            <a:avLst/>
          </a:prstGeom>
          <a:solidFill>
            <a:schemeClr val="accent1"/>
          </a:solidFill>
          <a:ln w="9525">
            <a:solidFill>
              <a:schemeClr val="tx1"/>
            </a:solidFill>
            <a:round/>
            <a:headEnd/>
            <a:tailEnd/>
          </a:ln>
          <a:effectLst/>
        </p:spPr>
        <p:txBody>
          <a:bodyPr wrap="none" anchor="ctr"/>
          <a:lstStyle/>
          <a:p>
            <a:pPr algn="ctr"/>
            <a:r>
              <a:rPr lang="en-US"/>
              <a:t>Snow Flake</a:t>
            </a:r>
          </a:p>
        </p:txBody>
      </p:sp>
      <p:cxnSp>
        <p:nvCxnSpPr>
          <p:cNvPr id="19464" name="AutoShape 8"/>
          <p:cNvCxnSpPr>
            <a:cxnSpLocks noChangeShapeType="1"/>
            <a:stCxn id="19461" idx="2"/>
            <a:endCxn id="19462" idx="0"/>
          </p:cNvCxnSpPr>
          <p:nvPr/>
        </p:nvCxnSpPr>
        <p:spPr bwMode="auto">
          <a:xfrm flipH="1">
            <a:off x="6438900" y="3733800"/>
            <a:ext cx="1028700" cy="685800"/>
          </a:xfrm>
          <a:prstGeom prst="straightConnector1">
            <a:avLst/>
          </a:prstGeom>
          <a:noFill/>
          <a:ln w="9525">
            <a:solidFill>
              <a:schemeClr val="tx1"/>
            </a:solidFill>
            <a:round/>
            <a:headEnd/>
            <a:tailEnd type="triangle" w="med" len="med"/>
          </a:ln>
          <a:effectLst/>
        </p:spPr>
      </p:cxnSp>
      <p:cxnSp>
        <p:nvCxnSpPr>
          <p:cNvPr id="19465" name="AutoShape 9"/>
          <p:cNvCxnSpPr>
            <a:cxnSpLocks noChangeShapeType="1"/>
            <a:stCxn id="19461" idx="2"/>
            <a:endCxn id="19463" idx="0"/>
          </p:cNvCxnSpPr>
          <p:nvPr/>
        </p:nvCxnSpPr>
        <p:spPr bwMode="auto">
          <a:xfrm>
            <a:off x="7467600" y="3733800"/>
            <a:ext cx="1104900" cy="609600"/>
          </a:xfrm>
          <a:prstGeom prst="straightConnector1">
            <a:avLst/>
          </a:prstGeom>
          <a:noFill/>
          <a:ln w="9525">
            <a:solidFill>
              <a:schemeClr val="tx1"/>
            </a:solidFill>
            <a:round/>
            <a:headEnd/>
            <a:tailEnd type="triangle" w="med" len="med"/>
          </a:ln>
          <a:effectLst/>
        </p:spPr>
      </p:cxnSp>
      <p:cxnSp>
        <p:nvCxnSpPr>
          <p:cNvPr id="19466" name="AutoShape 10"/>
          <p:cNvCxnSpPr>
            <a:cxnSpLocks noChangeShapeType="1"/>
            <a:stCxn id="19459" idx="2"/>
            <a:endCxn id="19460" idx="0"/>
          </p:cNvCxnSpPr>
          <p:nvPr/>
        </p:nvCxnSpPr>
        <p:spPr bwMode="auto">
          <a:xfrm flipH="1">
            <a:off x="4343400" y="2286000"/>
            <a:ext cx="1295400" cy="609600"/>
          </a:xfrm>
          <a:prstGeom prst="straightConnector1">
            <a:avLst/>
          </a:prstGeom>
          <a:noFill/>
          <a:ln w="9525">
            <a:solidFill>
              <a:schemeClr val="tx1"/>
            </a:solidFill>
            <a:round/>
            <a:headEnd/>
            <a:tailEnd type="triangle" w="med" len="med"/>
          </a:ln>
          <a:effectLst/>
        </p:spPr>
      </p:cxnSp>
      <p:cxnSp>
        <p:nvCxnSpPr>
          <p:cNvPr id="19467" name="AutoShape 11"/>
          <p:cNvCxnSpPr>
            <a:cxnSpLocks noChangeShapeType="1"/>
            <a:stCxn id="19459" idx="2"/>
            <a:endCxn id="19461" idx="0"/>
          </p:cNvCxnSpPr>
          <p:nvPr/>
        </p:nvCxnSpPr>
        <p:spPr bwMode="auto">
          <a:xfrm>
            <a:off x="5638800" y="2286000"/>
            <a:ext cx="1828800" cy="609600"/>
          </a:xfrm>
          <a:prstGeom prst="straightConnector1">
            <a:avLst/>
          </a:prstGeom>
          <a:noFill/>
          <a:ln w="9525">
            <a:solidFill>
              <a:schemeClr val="tx1"/>
            </a:solidFill>
            <a:round/>
            <a:headEnd/>
            <a:tailEnd type="triangle" w="med" len="med"/>
          </a:ln>
          <a:effectLst/>
        </p:spPr>
      </p:cxnSp>
      <p:sp>
        <p:nvSpPr>
          <p:cNvPr id="19468" name="Text Box 12"/>
          <p:cNvSpPr txBox="1">
            <a:spLocks noChangeArrowheads="1"/>
          </p:cNvSpPr>
          <p:nvPr/>
        </p:nvSpPr>
        <p:spPr bwMode="auto">
          <a:xfrm>
            <a:off x="3130550" y="3962400"/>
            <a:ext cx="2351028" cy="369332"/>
          </a:xfrm>
          <a:prstGeom prst="rect">
            <a:avLst/>
          </a:prstGeom>
          <a:noFill/>
          <a:ln w="9525">
            <a:noFill/>
            <a:miter lim="800000"/>
            <a:headEnd/>
            <a:tailEnd/>
          </a:ln>
          <a:effectLst/>
        </p:spPr>
        <p:txBody>
          <a:bodyPr wrap="none">
            <a:spAutoFit/>
          </a:bodyPr>
          <a:lstStyle/>
          <a:p>
            <a:r>
              <a:rPr lang="en-US" dirty="0"/>
              <a:t>Completely normalized</a:t>
            </a:r>
          </a:p>
        </p:txBody>
      </p:sp>
      <p:sp>
        <p:nvSpPr>
          <p:cNvPr id="19469" name="Text Box 13"/>
          <p:cNvSpPr txBox="1">
            <a:spLocks noChangeArrowheads="1"/>
          </p:cNvSpPr>
          <p:nvPr/>
        </p:nvSpPr>
        <p:spPr bwMode="auto">
          <a:xfrm>
            <a:off x="4260850" y="5119688"/>
            <a:ext cx="2708498" cy="369332"/>
          </a:xfrm>
          <a:prstGeom prst="rect">
            <a:avLst/>
          </a:prstGeom>
          <a:noFill/>
          <a:ln w="9525">
            <a:noFill/>
            <a:miter lim="800000"/>
            <a:headEnd/>
            <a:tailEnd/>
          </a:ln>
          <a:effectLst/>
        </p:spPr>
        <p:txBody>
          <a:bodyPr wrap="none">
            <a:spAutoFit/>
          </a:bodyPr>
          <a:lstStyle/>
          <a:p>
            <a:r>
              <a:rPr lang="en-US" dirty="0"/>
              <a:t>Completely de </a:t>
            </a:r>
            <a:r>
              <a:rPr lang="en-US" dirty="0" smtClean="0"/>
              <a:t>normalized</a:t>
            </a:r>
            <a:endParaRPr lang="en-US" dirty="0"/>
          </a:p>
        </p:txBody>
      </p:sp>
      <p:sp>
        <p:nvSpPr>
          <p:cNvPr id="19470" name="Text Box 14"/>
          <p:cNvSpPr txBox="1">
            <a:spLocks noChangeArrowheads="1"/>
          </p:cNvSpPr>
          <p:nvPr/>
        </p:nvSpPr>
        <p:spPr bwMode="auto">
          <a:xfrm>
            <a:off x="7385050" y="5119688"/>
            <a:ext cx="2330574" cy="369332"/>
          </a:xfrm>
          <a:prstGeom prst="rect">
            <a:avLst/>
          </a:prstGeom>
          <a:noFill/>
          <a:ln w="9525">
            <a:noFill/>
            <a:miter lim="800000"/>
            <a:headEnd/>
            <a:tailEnd/>
          </a:ln>
          <a:effectLst/>
        </p:spPr>
        <p:txBody>
          <a:bodyPr wrap="none">
            <a:spAutoFit/>
          </a:bodyPr>
          <a:lstStyle/>
          <a:p>
            <a:r>
              <a:rPr lang="en-US"/>
              <a:t>Partially de normalized</a:t>
            </a:r>
          </a:p>
        </p:txBody>
      </p:sp>
    </p:spTree>
    <p:extLst>
      <p:ext uri="{BB962C8B-B14F-4D97-AF65-F5344CB8AC3E}">
        <p14:creationId xmlns:p14="http://schemas.microsoft.com/office/powerpoint/2010/main" val="264013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6"/>
                                        </p:tgtEl>
                                        <p:attrNameLst>
                                          <p:attrName>style.visibility</p:attrName>
                                        </p:attrNameLst>
                                      </p:cBhvr>
                                      <p:to>
                                        <p:strVal val="visible"/>
                                      </p:to>
                                    </p:set>
                                    <p:anim calcmode="lin" valueType="num">
                                      <p:cBhvr additive="base">
                                        <p:cTn id="13" dur="500" fill="hold"/>
                                        <p:tgtEl>
                                          <p:spTgt spid="19466"/>
                                        </p:tgtEl>
                                        <p:attrNameLst>
                                          <p:attrName>ppt_x</p:attrName>
                                        </p:attrNameLst>
                                      </p:cBhvr>
                                      <p:tavLst>
                                        <p:tav tm="0">
                                          <p:val>
                                            <p:strVal val="#ppt_x"/>
                                          </p:val>
                                        </p:tav>
                                        <p:tav tm="100000">
                                          <p:val>
                                            <p:strVal val="#ppt_x"/>
                                          </p:val>
                                        </p:tav>
                                      </p:tavLst>
                                    </p:anim>
                                    <p:anim calcmode="lin" valueType="num">
                                      <p:cBhvr additive="base">
                                        <p:cTn id="14" dur="500" fill="hold"/>
                                        <p:tgtEl>
                                          <p:spTgt spid="1946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67"/>
                                        </p:tgtEl>
                                        <p:attrNameLst>
                                          <p:attrName>style.visibility</p:attrName>
                                        </p:attrNameLst>
                                      </p:cBhvr>
                                      <p:to>
                                        <p:strVal val="visible"/>
                                      </p:to>
                                    </p:set>
                                    <p:anim calcmode="lin" valueType="num">
                                      <p:cBhvr additive="base">
                                        <p:cTn id="17" dur="500" fill="hold"/>
                                        <p:tgtEl>
                                          <p:spTgt spid="19467"/>
                                        </p:tgtEl>
                                        <p:attrNameLst>
                                          <p:attrName>ppt_x</p:attrName>
                                        </p:attrNameLst>
                                      </p:cBhvr>
                                      <p:tavLst>
                                        <p:tav tm="0">
                                          <p:val>
                                            <p:strVal val="#ppt_x"/>
                                          </p:val>
                                        </p:tav>
                                        <p:tav tm="100000">
                                          <p:val>
                                            <p:strVal val="#ppt_x"/>
                                          </p:val>
                                        </p:tav>
                                      </p:tavLst>
                                    </p:anim>
                                    <p:anim calcmode="lin" valueType="num">
                                      <p:cBhvr additive="base">
                                        <p:cTn id="18"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9460"/>
                                        </p:tgtEl>
                                        <p:attrNameLst>
                                          <p:attrName>style.visibility</p:attrName>
                                        </p:attrNameLst>
                                      </p:cBhvr>
                                      <p:to>
                                        <p:strVal val="visible"/>
                                      </p:to>
                                    </p:set>
                                    <p:anim calcmode="lin" valueType="num">
                                      <p:cBhvr additive="base">
                                        <p:cTn id="23" dur="500" fill="hold"/>
                                        <p:tgtEl>
                                          <p:spTgt spid="19460"/>
                                        </p:tgtEl>
                                        <p:attrNameLst>
                                          <p:attrName>ppt_x</p:attrName>
                                        </p:attrNameLst>
                                      </p:cBhvr>
                                      <p:tavLst>
                                        <p:tav tm="0">
                                          <p:val>
                                            <p:strVal val="#ppt_x"/>
                                          </p:val>
                                        </p:tav>
                                        <p:tav tm="100000">
                                          <p:val>
                                            <p:strVal val="#ppt_x"/>
                                          </p:val>
                                        </p:tav>
                                      </p:tavLst>
                                    </p:anim>
                                    <p:anim calcmode="lin" valueType="num">
                                      <p:cBhvr additive="base">
                                        <p:cTn id="24" dur="500" fill="hold"/>
                                        <p:tgtEl>
                                          <p:spTgt spid="1946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61"/>
                                        </p:tgtEl>
                                        <p:attrNameLst>
                                          <p:attrName>style.visibility</p:attrName>
                                        </p:attrNameLst>
                                      </p:cBhvr>
                                      <p:to>
                                        <p:strVal val="visible"/>
                                      </p:to>
                                    </p:set>
                                    <p:anim calcmode="lin" valueType="num">
                                      <p:cBhvr additive="base">
                                        <p:cTn id="27" dur="500" fill="hold"/>
                                        <p:tgtEl>
                                          <p:spTgt spid="19461"/>
                                        </p:tgtEl>
                                        <p:attrNameLst>
                                          <p:attrName>ppt_x</p:attrName>
                                        </p:attrNameLst>
                                      </p:cBhvr>
                                      <p:tavLst>
                                        <p:tav tm="0">
                                          <p:val>
                                            <p:strVal val="#ppt_x"/>
                                          </p:val>
                                        </p:tav>
                                        <p:tav tm="100000">
                                          <p:val>
                                            <p:strVal val="#ppt_x"/>
                                          </p:val>
                                        </p:tav>
                                      </p:tavLst>
                                    </p:anim>
                                    <p:anim calcmode="lin" valueType="num">
                                      <p:cBhvr additive="base">
                                        <p:cTn id="2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468"/>
                                        </p:tgtEl>
                                        <p:attrNameLst>
                                          <p:attrName>style.visibility</p:attrName>
                                        </p:attrNameLst>
                                      </p:cBhvr>
                                      <p:to>
                                        <p:strVal val="visible"/>
                                      </p:to>
                                    </p:set>
                                    <p:anim calcmode="lin" valueType="num">
                                      <p:cBhvr additive="base">
                                        <p:cTn id="33" dur="500" fill="hold"/>
                                        <p:tgtEl>
                                          <p:spTgt spid="19468"/>
                                        </p:tgtEl>
                                        <p:attrNameLst>
                                          <p:attrName>ppt_x</p:attrName>
                                        </p:attrNameLst>
                                      </p:cBhvr>
                                      <p:tavLst>
                                        <p:tav tm="0">
                                          <p:val>
                                            <p:strVal val="#ppt_x"/>
                                          </p:val>
                                        </p:tav>
                                        <p:tav tm="100000">
                                          <p:val>
                                            <p:strVal val="#ppt_x"/>
                                          </p:val>
                                        </p:tav>
                                      </p:tavLst>
                                    </p:anim>
                                    <p:anim calcmode="lin" valueType="num">
                                      <p:cBhvr additive="base">
                                        <p:cTn id="34" dur="500" fill="hold"/>
                                        <p:tgtEl>
                                          <p:spTgt spid="194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9464"/>
                                        </p:tgtEl>
                                        <p:attrNameLst>
                                          <p:attrName>style.visibility</p:attrName>
                                        </p:attrNameLst>
                                      </p:cBhvr>
                                      <p:to>
                                        <p:strVal val="visible"/>
                                      </p:to>
                                    </p:set>
                                    <p:anim calcmode="lin" valueType="num">
                                      <p:cBhvr additive="base">
                                        <p:cTn id="39" dur="500" fill="hold"/>
                                        <p:tgtEl>
                                          <p:spTgt spid="19464"/>
                                        </p:tgtEl>
                                        <p:attrNameLst>
                                          <p:attrName>ppt_x</p:attrName>
                                        </p:attrNameLst>
                                      </p:cBhvr>
                                      <p:tavLst>
                                        <p:tav tm="0">
                                          <p:val>
                                            <p:strVal val="#ppt_x"/>
                                          </p:val>
                                        </p:tav>
                                        <p:tav tm="100000">
                                          <p:val>
                                            <p:strVal val="#ppt_x"/>
                                          </p:val>
                                        </p:tav>
                                      </p:tavLst>
                                    </p:anim>
                                    <p:anim calcmode="lin" valueType="num">
                                      <p:cBhvr additive="base">
                                        <p:cTn id="40" dur="500" fill="hold"/>
                                        <p:tgtEl>
                                          <p:spTgt spid="1946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65"/>
                                        </p:tgtEl>
                                        <p:attrNameLst>
                                          <p:attrName>style.visibility</p:attrName>
                                        </p:attrNameLst>
                                      </p:cBhvr>
                                      <p:to>
                                        <p:strVal val="visible"/>
                                      </p:to>
                                    </p:set>
                                    <p:anim calcmode="lin" valueType="num">
                                      <p:cBhvr additive="base">
                                        <p:cTn id="43" dur="500" fill="hold"/>
                                        <p:tgtEl>
                                          <p:spTgt spid="19465"/>
                                        </p:tgtEl>
                                        <p:attrNameLst>
                                          <p:attrName>ppt_x</p:attrName>
                                        </p:attrNameLst>
                                      </p:cBhvr>
                                      <p:tavLst>
                                        <p:tav tm="0">
                                          <p:val>
                                            <p:strVal val="#ppt_x"/>
                                          </p:val>
                                        </p:tav>
                                        <p:tav tm="100000">
                                          <p:val>
                                            <p:strVal val="#ppt_x"/>
                                          </p:val>
                                        </p:tav>
                                      </p:tavLst>
                                    </p:anim>
                                    <p:anim calcmode="lin" valueType="num">
                                      <p:cBhvr additive="base">
                                        <p:cTn id="44"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462"/>
                                        </p:tgtEl>
                                        <p:attrNameLst>
                                          <p:attrName>style.visibility</p:attrName>
                                        </p:attrNameLst>
                                      </p:cBhvr>
                                      <p:to>
                                        <p:strVal val="visible"/>
                                      </p:to>
                                    </p:set>
                                    <p:anim calcmode="lin" valueType="num">
                                      <p:cBhvr additive="base">
                                        <p:cTn id="49" dur="500" fill="hold"/>
                                        <p:tgtEl>
                                          <p:spTgt spid="19462"/>
                                        </p:tgtEl>
                                        <p:attrNameLst>
                                          <p:attrName>ppt_x</p:attrName>
                                        </p:attrNameLst>
                                      </p:cBhvr>
                                      <p:tavLst>
                                        <p:tav tm="0">
                                          <p:val>
                                            <p:strVal val="#ppt_x"/>
                                          </p:val>
                                        </p:tav>
                                        <p:tav tm="100000">
                                          <p:val>
                                            <p:strVal val="#ppt_x"/>
                                          </p:val>
                                        </p:tav>
                                      </p:tavLst>
                                    </p:anim>
                                    <p:anim calcmode="lin" valueType="num">
                                      <p:cBhvr additive="base">
                                        <p:cTn id="50" dur="500" fill="hold"/>
                                        <p:tgtEl>
                                          <p:spTgt spid="1946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463"/>
                                        </p:tgtEl>
                                        <p:attrNameLst>
                                          <p:attrName>style.visibility</p:attrName>
                                        </p:attrNameLst>
                                      </p:cBhvr>
                                      <p:to>
                                        <p:strVal val="visible"/>
                                      </p:to>
                                    </p:set>
                                    <p:anim calcmode="lin" valueType="num">
                                      <p:cBhvr additive="base">
                                        <p:cTn id="53" dur="500" fill="hold"/>
                                        <p:tgtEl>
                                          <p:spTgt spid="19463"/>
                                        </p:tgtEl>
                                        <p:attrNameLst>
                                          <p:attrName>ppt_x</p:attrName>
                                        </p:attrNameLst>
                                      </p:cBhvr>
                                      <p:tavLst>
                                        <p:tav tm="0">
                                          <p:val>
                                            <p:strVal val="#ppt_x"/>
                                          </p:val>
                                        </p:tav>
                                        <p:tav tm="100000">
                                          <p:val>
                                            <p:strVal val="#ppt_x"/>
                                          </p:val>
                                        </p:tav>
                                      </p:tavLst>
                                    </p:anim>
                                    <p:anim calcmode="lin" valueType="num">
                                      <p:cBhvr additive="base">
                                        <p:cTn id="54" dur="500" fill="hold"/>
                                        <p:tgtEl>
                                          <p:spTgt spid="1946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9469"/>
                                        </p:tgtEl>
                                        <p:attrNameLst>
                                          <p:attrName>style.visibility</p:attrName>
                                        </p:attrNameLst>
                                      </p:cBhvr>
                                      <p:to>
                                        <p:strVal val="visible"/>
                                      </p:to>
                                    </p:set>
                                    <p:anim calcmode="lin" valueType="num">
                                      <p:cBhvr additive="base">
                                        <p:cTn id="59" dur="500" fill="hold"/>
                                        <p:tgtEl>
                                          <p:spTgt spid="19469"/>
                                        </p:tgtEl>
                                        <p:attrNameLst>
                                          <p:attrName>ppt_x</p:attrName>
                                        </p:attrNameLst>
                                      </p:cBhvr>
                                      <p:tavLst>
                                        <p:tav tm="0">
                                          <p:val>
                                            <p:strVal val="#ppt_x"/>
                                          </p:val>
                                        </p:tav>
                                        <p:tav tm="100000">
                                          <p:val>
                                            <p:strVal val="#ppt_x"/>
                                          </p:val>
                                        </p:tav>
                                      </p:tavLst>
                                    </p:anim>
                                    <p:anim calcmode="lin" valueType="num">
                                      <p:cBhvr additive="base">
                                        <p:cTn id="60" dur="500" fill="hold"/>
                                        <p:tgtEl>
                                          <p:spTgt spid="1946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9470"/>
                                        </p:tgtEl>
                                        <p:attrNameLst>
                                          <p:attrName>style.visibility</p:attrName>
                                        </p:attrNameLst>
                                      </p:cBhvr>
                                      <p:to>
                                        <p:strVal val="visible"/>
                                      </p:to>
                                    </p:set>
                                    <p:anim calcmode="lin" valueType="num">
                                      <p:cBhvr additive="base">
                                        <p:cTn id="63" dur="500" fill="hold"/>
                                        <p:tgtEl>
                                          <p:spTgt spid="19470"/>
                                        </p:tgtEl>
                                        <p:attrNameLst>
                                          <p:attrName>ppt_x</p:attrName>
                                        </p:attrNameLst>
                                      </p:cBhvr>
                                      <p:tavLst>
                                        <p:tav tm="0">
                                          <p:val>
                                            <p:strVal val="#ppt_x"/>
                                          </p:val>
                                        </p:tav>
                                        <p:tav tm="100000">
                                          <p:val>
                                            <p:strVal val="#ppt_x"/>
                                          </p:val>
                                        </p:tav>
                                      </p:tavLst>
                                    </p:anim>
                                    <p:anim calcmode="lin" valueType="num">
                                      <p:cBhvr additive="base">
                                        <p:cTn id="64" dur="500" fill="hold"/>
                                        <p:tgtEl>
                                          <p:spTgt spid="194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nimBg="1"/>
      <p:bldP spid="19460" grpId="0" animBg="1"/>
      <p:bldP spid="19461" grpId="0" animBg="1"/>
      <p:bldP spid="19462" grpId="0" animBg="1"/>
      <p:bldP spid="19463" grpId="0" animBg="1"/>
      <p:bldP spid="19468" grpId="0"/>
      <p:bldP spid="19469" grpId="0"/>
      <p:bldP spid="194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552" y="1253146"/>
            <a:ext cx="1861105" cy="4796340"/>
          </a:xfrm>
          <a:ln>
            <a:solidFill>
              <a:srgbClr val="0070C0"/>
            </a:solidFill>
          </a:ln>
        </p:spPr>
        <p:txBody>
          <a:bodyPr vert="horz" lIns="68580" tIns="34290" rIns="68580" bIns="34290" rtlCol="0">
            <a:normAutofit fontScale="85000" lnSpcReduction="20000"/>
          </a:bodyPr>
          <a:lstStyle/>
          <a:p>
            <a:pPr>
              <a:buFont typeface="Arial" panose="020B0604020202020204" pitchFamily="34" charset="0"/>
            </a:pPr>
            <a:r>
              <a:rPr lang="en-US" sz="2100" dirty="0"/>
              <a:t>Country</a:t>
            </a:r>
          </a:p>
          <a:p>
            <a:pPr lvl="1">
              <a:buFont typeface="Arial" panose="020B0604020202020204" pitchFamily="34" charset="0"/>
              <a:buChar char="•"/>
            </a:pPr>
            <a:r>
              <a:rPr lang="en-US" sz="1800" dirty="0" err="1"/>
              <a:t>Country_id</a:t>
            </a:r>
            <a:endParaRPr lang="en-US" sz="1800" dirty="0"/>
          </a:p>
          <a:p>
            <a:pPr lvl="1">
              <a:buFont typeface="Arial" panose="020B0604020202020204" pitchFamily="34" charset="0"/>
              <a:buChar char="•"/>
            </a:pPr>
            <a:r>
              <a:rPr lang="en-US" sz="1800" dirty="0" err="1"/>
              <a:t>Country_nm</a:t>
            </a:r>
            <a:endParaRPr lang="en-US" sz="1800" dirty="0"/>
          </a:p>
          <a:p>
            <a:pPr>
              <a:buFont typeface="Arial" panose="020B0604020202020204" pitchFamily="34" charset="0"/>
            </a:pPr>
            <a:r>
              <a:rPr lang="en-US" sz="2100" dirty="0"/>
              <a:t>State</a:t>
            </a:r>
          </a:p>
          <a:p>
            <a:pPr lvl="1">
              <a:buFont typeface="Arial" panose="020B0604020202020204" pitchFamily="34" charset="0"/>
              <a:buChar char="•"/>
            </a:pPr>
            <a:r>
              <a:rPr lang="en-US" sz="1800" dirty="0" err="1"/>
              <a:t>State_id</a:t>
            </a:r>
            <a:endParaRPr lang="en-US" sz="1800" dirty="0"/>
          </a:p>
          <a:p>
            <a:pPr lvl="1">
              <a:buFont typeface="Arial" panose="020B0604020202020204" pitchFamily="34" charset="0"/>
              <a:buChar char="•"/>
            </a:pPr>
            <a:r>
              <a:rPr lang="en-US" sz="1800" dirty="0" err="1"/>
              <a:t>State_nm</a:t>
            </a:r>
            <a:endParaRPr lang="en-US" sz="1800" dirty="0"/>
          </a:p>
          <a:p>
            <a:pPr lvl="1">
              <a:buFont typeface="Arial" panose="020B0604020202020204" pitchFamily="34" charset="0"/>
              <a:buChar char="•"/>
            </a:pPr>
            <a:r>
              <a:rPr lang="en-US" sz="1800" dirty="0" err="1"/>
              <a:t>State_capital</a:t>
            </a:r>
            <a:endParaRPr lang="en-US" sz="1800" dirty="0"/>
          </a:p>
          <a:p>
            <a:pPr lvl="1">
              <a:buFont typeface="Arial" panose="020B0604020202020204" pitchFamily="34" charset="0"/>
              <a:buChar char="•"/>
            </a:pPr>
            <a:r>
              <a:rPr lang="en-US" sz="1800" dirty="0" err="1"/>
              <a:t>Country_id</a:t>
            </a:r>
            <a:endParaRPr lang="en-US" sz="1800" dirty="0"/>
          </a:p>
          <a:p>
            <a:pPr>
              <a:buFont typeface="Arial" panose="020B0604020202020204" pitchFamily="34" charset="0"/>
            </a:pPr>
            <a:r>
              <a:rPr lang="en-US" sz="2100" dirty="0"/>
              <a:t>City</a:t>
            </a:r>
          </a:p>
          <a:p>
            <a:pPr lvl="1">
              <a:buFont typeface="Arial" panose="020B0604020202020204" pitchFamily="34" charset="0"/>
              <a:buChar char="•"/>
            </a:pPr>
            <a:r>
              <a:rPr lang="en-US" sz="1800" dirty="0" err="1"/>
              <a:t>City_id</a:t>
            </a:r>
            <a:endParaRPr lang="en-US" sz="1800" dirty="0"/>
          </a:p>
          <a:p>
            <a:pPr lvl="1">
              <a:buFont typeface="Arial" panose="020B0604020202020204" pitchFamily="34" charset="0"/>
              <a:buChar char="•"/>
            </a:pPr>
            <a:r>
              <a:rPr lang="en-US" sz="1800" dirty="0" err="1"/>
              <a:t>City_nm</a:t>
            </a:r>
            <a:endParaRPr lang="en-US" sz="1800" dirty="0"/>
          </a:p>
          <a:p>
            <a:pPr lvl="1">
              <a:buFont typeface="Arial" panose="020B0604020202020204" pitchFamily="34" charset="0"/>
              <a:buChar char="•"/>
            </a:pPr>
            <a:r>
              <a:rPr lang="en-US" sz="1800" dirty="0" err="1"/>
              <a:t>City_pop</a:t>
            </a:r>
            <a:endParaRPr lang="en-US" sz="1800" dirty="0"/>
          </a:p>
          <a:p>
            <a:pPr lvl="1">
              <a:buFont typeface="Arial" panose="020B0604020202020204" pitchFamily="34" charset="0"/>
              <a:buChar char="•"/>
            </a:pPr>
            <a:r>
              <a:rPr lang="en-US" sz="1800" dirty="0" err="1"/>
              <a:t>State_id</a:t>
            </a:r>
            <a:endParaRPr lang="en-US" sz="1800" dirty="0"/>
          </a:p>
          <a:p>
            <a:pPr>
              <a:buFont typeface="Arial" panose="020B0604020202020204" pitchFamily="34" charset="0"/>
            </a:pPr>
            <a:r>
              <a:rPr lang="en-US" sz="2100" dirty="0"/>
              <a:t>Customer</a:t>
            </a:r>
          </a:p>
          <a:p>
            <a:pPr lvl="1">
              <a:buFont typeface="Arial" panose="020B0604020202020204" pitchFamily="34" charset="0"/>
              <a:buChar char="•"/>
            </a:pPr>
            <a:r>
              <a:rPr lang="en-US" sz="1800" dirty="0" err="1"/>
              <a:t>Cust_id</a:t>
            </a:r>
            <a:endParaRPr lang="en-US" sz="1800" dirty="0"/>
          </a:p>
          <a:p>
            <a:pPr lvl="1">
              <a:buFont typeface="Arial" panose="020B0604020202020204" pitchFamily="34" charset="0"/>
              <a:buChar char="•"/>
            </a:pPr>
            <a:r>
              <a:rPr lang="en-US" sz="1800" dirty="0" err="1"/>
              <a:t>Cust_name</a:t>
            </a:r>
            <a:endParaRPr lang="en-US" sz="1800" dirty="0"/>
          </a:p>
          <a:p>
            <a:pPr lvl="1">
              <a:buFont typeface="Arial" panose="020B0604020202020204" pitchFamily="34" charset="0"/>
              <a:buChar char="•"/>
            </a:pPr>
            <a:r>
              <a:rPr lang="en-US" sz="1800" dirty="0" err="1"/>
              <a:t>City_id</a:t>
            </a:r>
            <a:endParaRPr lang="en-US" sz="1800" dirty="0"/>
          </a:p>
          <a:p>
            <a:pPr lvl="1">
              <a:buFont typeface="Arial" panose="020B0604020202020204" pitchFamily="34" charset="0"/>
              <a:buChar char="•"/>
            </a:pPr>
            <a:r>
              <a:rPr lang="en-US" sz="1800" dirty="0" err="1"/>
              <a:t>Cust_dob</a:t>
            </a:r>
            <a:endParaRPr lang="en-US" sz="1800" dirty="0"/>
          </a:p>
          <a:p>
            <a:pPr lvl="1">
              <a:buFont typeface="Arial" panose="020B0604020202020204" pitchFamily="34" charset="0"/>
              <a:buChar char="•"/>
            </a:pPr>
            <a:r>
              <a:rPr lang="en-US" sz="1800" dirty="0" err="1"/>
              <a:t>Cust_email</a:t>
            </a:r>
            <a:endParaRPr lang="en-US" sz="1800" dirty="0"/>
          </a:p>
          <a:p>
            <a:pPr lvl="1">
              <a:buFont typeface="Arial" panose="020B0604020202020204" pitchFamily="34" charset="0"/>
              <a:buChar char="•"/>
            </a:pPr>
            <a:r>
              <a:rPr lang="en-US" sz="1800" dirty="0" err="1"/>
              <a:t>cust_gender</a:t>
            </a:r>
            <a:endParaRPr lang="en-US" sz="1800" dirty="0"/>
          </a:p>
          <a:p>
            <a:pPr lvl="1">
              <a:buFont typeface="Arial" panose="020B0604020202020204" pitchFamily="34" charset="0"/>
              <a:buChar char="•"/>
            </a:pPr>
            <a:endParaRPr lang="en-US" sz="1800" dirty="0"/>
          </a:p>
        </p:txBody>
      </p:sp>
      <p:sp>
        <p:nvSpPr>
          <p:cNvPr id="4" name="Content Placeholder 2"/>
          <p:cNvSpPr txBox="1">
            <a:spLocks/>
          </p:cNvSpPr>
          <p:nvPr/>
        </p:nvSpPr>
        <p:spPr>
          <a:xfrm>
            <a:off x="2043321" y="1253146"/>
            <a:ext cx="1861105" cy="4796340"/>
          </a:xfrm>
          <a:prstGeom prst="rect">
            <a:avLst/>
          </a:prstGeom>
          <a:ln>
            <a:solidFill>
              <a:srgbClr val="0070C0"/>
            </a:solidFill>
          </a:ln>
        </p:spPr>
        <p:txBody>
          <a:bodyPr vert="horz" lIns="68580" tIns="34290" rIns="68580" bIns="3429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Store</a:t>
            </a:r>
          </a:p>
          <a:p>
            <a:pPr lvl="1"/>
            <a:r>
              <a:rPr lang="en-US" sz="1800" dirty="0" err="1"/>
              <a:t>Store_id</a:t>
            </a:r>
            <a:endParaRPr lang="en-US" sz="1800" dirty="0"/>
          </a:p>
          <a:p>
            <a:pPr lvl="1"/>
            <a:r>
              <a:rPr lang="en-US" sz="1800" dirty="0" err="1"/>
              <a:t>Store_code</a:t>
            </a:r>
            <a:endParaRPr lang="en-US" sz="1800" dirty="0"/>
          </a:p>
          <a:p>
            <a:pPr lvl="1"/>
            <a:r>
              <a:rPr lang="en-US" sz="1800" dirty="0" err="1"/>
              <a:t>Store_name</a:t>
            </a:r>
            <a:endParaRPr lang="en-US" sz="1800" dirty="0"/>
          </a:p>
          <a:p>
            <a:pPr lvl="1"/>
            <a:r>
              <a:rPr lang="en-US" sz="1800" dirty="0" err="1"/>
              <a:t>City_id</a:t>
            </a:r>
            <a:endParaRPr lang="en-US" sz="1800" dirty="0"/>
          </a:p>
          <a:p>
            <a:r>
              <a:rPr lang="en-US" sz="2100" dirty="0"/>
              <a:t>Product</a:t>
            </a:r>
          </a:p>
          <a:p>
            <a:pPr lvl="1"/>
            <a:r>
              <a:rPr lang="en-US" sz="1800" dirty="0" err="1"/>
              <a:t>Prod_id</a:t>
            </a:r>
            <a:endParaRPr lang="en-US" sz="1800" dirty="0"/>
          </a:p>
          <a:p>
            <a:pPr lvl="1"/>
            <a:r>
              <a:rPr lang="en-US" sz="1800" dirty="0" err="1"/>
              <a:t>Prod_code</a:t>
            </a:r>
            <a:endParaRPr lang="en-US" sz="1800" dirty="0"/>
          </a:p>
          <a:p>
            <a:pPr lvl="1"/>
            <a:r>
              <a:rPr lang="en-US" sz="1800" dirty="0" err="1"/>
              <a:t>Prod_cat</a:t>
            </a:r>
            <a:endParaRPr lang="en-US" sz="1800" dirty="0"/>
          </a:p>
          <a:p>
            <a:pPr lvl="1"/>
            <a:r>
              <a:rPr lang="en-US" sz="1800" dirty="0" err="1"/>
              <a:t>Prod_price</a:t>
            </a:r>
            <a:endParaRPr lang="en-US" sz="1800" dirty="0"/>
          </a:p>
          <a:p>
            <a:pPr lvl="1"/>
            <a:r>
              <a:rPr lang="en-US" sz="1800" dirty="0" err="1"/>
              <a:t>Prod_cost</a:t>
            </a:r>
            <a:endParaRPr lang="en-US" sz="1800" dirty="0"/>
          </a:p>
          <a:p>
            <a:r>
              <a:rPr lang="en-US" sz="2100" dirty="0" err="1"/>
              <a:t>Store_prod</a:t>
            </a:r>
            <a:endParaRPr lang="en-US" sz="2100" dirty="0"/>
          </a:p>
          <a:p>
            <a:pPr lvl="1"/>
            <a:r>
              <a:rPr lang="en-US" sz="1800" dirty="0" err="1"/>
              <a:t>Store_prod_id</a:t>
            </a:r>
            <a:endParaRPr lang="en-US" sz="1800" dirty="0"/>
          </a:p>
          <a:p>
            <a:pPr lvl="1"/>
            <a:r>
              <a:rPr lang="en-US" sz="1800" dirty="0" err="1"/>
              <a:t>Store_id</a:t>
            </a:r>
            <a:endParaRPr lang="en-US" sz="1800" dirty="0"/>
          </a:p>
          <a:p>
            <a:pPr lvl="1"/>
            <a:r>
              <a:rPr lang="en-US" sz="1800" dirty="0" err="1"/>
              <a:t>Prod_id</a:t>
            </a:r>
            <a:endParaRPr lang="en-US" sz="1800" dirty="0"/>
          </a:p>
          <a:p>
            <a:pPr lvl="1"/>
            <a:r>
              <a:rPr lang="en-US" sz="1800" dirty="0" err="1"/>
              <a:t>Commenced_on</a:t>
            </a:r>
            <a:endParaRPr lang="en-US" sz="1800" dirty="0"/>
          </a:p>
          <a:p>
            <a:r>
              <a:rPr lang="en-US" sz="2100" dirty="0"/>
              <a:t>Supplier</a:t>
            </a:r>
          </a:p>
          <a:p>
            <a:pPr lvl="1"/>
            <a:r>
              <a:rPr lang="en-US" sz="1800" dirty="0" err="1"/>
              <a:t>Sup_id</a:t>
            </a:r>
            <a:endParaRPr lang="en-US" sz="1800" dirty="0"/>
          </a:p>
          <a:p>
            <a:pPr lvl="1"/>
            <a:r>
              <a:rPr lang="en-US" sz="1800" dirty="0" err="1"/>
              <a:t>Sup_name</a:t>
            </a:r>
            <a:endParaRPr lang="en-US" sz="1800" dirty="0"/>
          </a:p>
          <a:p>
            <a:pPr lvl="1"/>
            <a:r>
              <a:rPr lang="en-US" sz="1800" dirty="0" err="1"/>
              <a:t>Sup_address</a:t>
            </a:r>
            <a:endParaRPr lang="en-US" sz="1800" dirty="0"/>
          </a:p>
          <a:p>
            <a:pPr lvl="1"/>
            <a:r>
              <a:rPr lang="en-US" sz="1800" dirty="0" err="1"/>
              <a:t>Sup_gst</a:t>
            </a:r>
            <a:endParaRPr lang="en-US" sz="1800" dirty="0"/>
          </a:p>
          <a:p>
            <a:pPr lvl="1"/>
            <a:r>
              <a:rPr lang="en-US" sz="1800" dirty="0" err="1"/>
              <a:t>City_id</a:t>
            </a:r>
            <a:endParaRPr lang="en-US" sz="1800" dirty="0"/>
          </a:p>
          <a:p>
            <a:r>
              <a:rPr lang="en-US" sz="2100" dirty="0"/>
              <a:t>Sales</a:t>
            </a:r>
          </a:p>
          <a:p>
            <a:pPr lvl="1"/>
            <a:r>
              <a:rPr lang="en-US" sz="1800" dirty="0" err="1" smtClean="0"/>
              <a:t>Sales_id</a:t>
            </a:r>
            <a:endParaRPr lang="en-US" sz="1800" dirty="0" smtClean="0"/>
          </a:p>
          <a:p>
            <a:pPr lvl="1"/>
            <a:r>
              <a:rPr lang="en-US" sz="1800" dirty="0" err="1" smtClean="0"/>
              <a:t>Sales_date</a:t>
            </a:r>
            <a:endParaRPr lang="en-US" sz="1800" dirty="0" smtClean="0"/>
          </a:p>
          <a:p>
            <a:pPr lvl="1"/>
            <a:r>
              <a:rPr lang="en-US" sz="1800" dirty="0" err="1" smtClean="0"/>
              <a:t>Prod_id</a:t>
            </a:r>
            <a:endParaRPr lang="en-US" sz="1800" dirty="0" smtClean="0"/>
          </a:p>
          <a:p>
            <a:pPr lvl="1"/>
            <a:r>
              <a:rPr lang="en-US" sz="1800" dirty="0" err="1" smtClean="0"/>
              <a:t>Cust_id</a:t>
            </a:r>
            <a:endParaRPr lang="en-US" sz="1800" dirty="0"/>
          </a:p>
          <a:p>
            <a:pPr lvl="1"/>
            <a:r>
              <a:rPr lang="en-US" sz="1800" dirty="0" err="1" smtClean="0"/>
              <a:t>Qty</a:t>
            </a:r>
            <a:endParaRPr lang="en-US" sz="1800" dirty="0" smtClean="0"/>
          </a:p>
          <a:p>
            <a:pPr lvl="1"/>
            <a:r>
              <a:rPr lang="en-US" sz="1800" dirty="0" err="1" smtClean="0"/>
              <a:t>Store_id</a:t>
            </a:r>
            <a:endParaRPr lang="en-US" sz="1800" dirty="0" smtClean="0"/>
          </a:p>
        </p:txBody>
      </p:sp>
      <p:sp>
        <p:nvSpPr>
          <p:cNvPr id="6" name="Content Placeholder 2"/>
          <p:cNvSpPr txBox="1">
            <a:spLocks/>
          </p:cNvSpPr>
          <p:nvPr/>
        </p:nvSpPr>
        <p:spPr>
          <a:xfrm>
            <a:off x="4179392" y="1250992"/>
            <a:ext cx="2096696" cy="4798494"/>
          </a:xfrm>
          <a:prstGeom prst="rect">
            <a:avLst/>
          </a:prstGeom>
          <a:ln>
            <a:solidFill>
              <a:srgbClr val="0070C0"/>
            </a:solidFill>
          </a:ln>
        </p:spPr>
        <p:txBody>
          <a:bodyPr vert="horz" lIns="68580" tIns="34290" rIns="68580" bIns="3429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err="1"/>
              <a:t>Store_dim</a:t>
            </a:r>
            <a:endParaRPr lang="en-US" sz="2100" dirty="0"/>
          </a:p>
          <a:p>
            <a:pPr lvl="1"/>
            <a:r>
              <a:rPr lang="en-US" sz="1800" dirty="0" err="1"/>
              <a:t>Store_id</a:t>
            </a:r>
            <a:endParaRPr lang="en-US" sz="1800" dirty="0"/>
          </a:p>
          <a:p>
            <a:pPr lvl="1"/>
            <a:r>
              <a:rPr lang="en-US" sz="1800" dirty="0" err="1"/>
              <a:t>Store_code</a:t>
            </a:r>
            <a:endParaRPr lang="en-US" sz="1800" dirty="0"/>
          </a:p>
          <a:p>
            <a:pPr lvl="1"/>
            <a:r>
              <a:rPr lang="en-US" sz="1800" dirty="0" err="1"/>
              <a:t>Store_name</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a:p>
            <a:r>
              <a:rPr lang="en-US" sz="2100" dirty="0" err="1"/>
              <a:t>Supplier_dim</a:t>
            </a:r>
            <a:endParaRPr lang="en-US" sz="2100" dirty="0"/>
          </a:p>
          <a:p>
            <a:pPr lvl="1"/>
            <a:r>
              <a:rPr lang="en-US" sz="1800" dirty="0" err="1"/>
              <a:t>Sup_id</a:t>
            </a:r>
            <a:endParaRPr lang="en-US" sz="1800" dirty="0"/>
          </a:p>
          <a:p>
            <a:pPr lvl="1"/>
            <a:r>
              <a:rPr lang="en-US" sz="1800" dirty="0" err="1"/>
              <a:t>Sup_name</a:t>
            </a:r>
            <a:endParaRPr lang="en-US" sz="1800" dirty="0"/>
          </a:p>
          <a:p>
            <a:pPr lvl="1"/>
            <a:r>
              <a:rPr lang="en-US" sz="1800" dirty="0" err="1"/>
              <a:t>Sup_address</a:t>
            </a:r>
            <a:endParaRPr lang="en-US" sz="1800" dirty="0"/>
          </a:p>
          <a:p>
            <a:pPr lvl="1"/>
            <a:r>
              <a:rPr lang="en-US" sz="1800" dirty="0" err="1"/>
              <a:t>Sup_gst</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a:p>
            <a:r>
              <a:rPr lang="en-US" sz="2100" dirty="0" err="1"/>
              <a:t>Customer_dim</a:t>
            </a:r>
            <a:endParaRPr lang="en-US" sz="2100" dirty="0"/>
          </a:p>
          <a:p>
            <a:pPr lvl="1"/>
            <a:r>
              <a:rPr lang="en-US" sz="1800" dirty="0" err="1"/>
              <a:t>Cust_id</a:t>
            </a:r>
            <a:endParaRPr lang="en-US" sz="1800" dirty="0"/>
          </a:p>
          <a:p>
            <a:pPr lvl="1"/>
            <a:r>
              <a:rPr lang="en-US" sz="1800" dirty="0" err="1"/>
              <a:t>Cust_name</a:t>
            </a:r>
            <a:endParaRPr lang="en-US" sz="1800" dirty="0"/>
          </a:p>
          <a:p>
            <a:pPr lvl="1"/>
            <a:r>
              <a:rPr lang="en-US" sz="1800" dirty="0" err="1"/>
              <a:t>Cust_dod</a:t>
            </a:r>
            <a:endParaRPr lang="en-US" sz="1800" dirty="0"/>
          </a:p>
          <a:p>
            <a:pPr lvl="1"/>
            <a:r>
              <a:rPr lang="en-US" sz="1800" dirty="0" err="1"/>
              <a:t>Cust_email</a:t>
            </a:r>
            <a:endParaRPr lang="en-US" sz="1800" dirty="0"/>
          </a:p>
          <a:p>
            <a:pPr lvl="1"/>
            <a:r>
              <a:rPr lang="en-US" sz="1800" dirty="0" err="1"/>
              <a:t>Cust_gender</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p:txBody>
      </p:sp>
      <p:sp>
        <p:nvSpPr>
          <p:cNvPr id="7" name="Oval 6"/>
          <p:cNvSpPr/>
          <p:nvPr/>
        </p:nvSpPr>
        <p:spPr>
          <a:xfrm>
            <a:off x="8844437" y="2383637"/>
            <a:ext cx="1068813" cy="1488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Sales</a:t>
            </a:r>
            <a:endParaRPr lang="en-US" sz="1350" dirty="0"/>
          </a:p>
        </p:txBody>
      </p:sp>
      <p:sp>
        <p:nvSpPr>
          <p:cNvPr id="8" name="Rounded Rectangle 7"/>
          <p:cNvSpPr/>
          <p:nvPr/>
        </p:nvSpPr>
        <p:spPr>
          <a:xfrm>
            <a:off x="10440255" y="2933604"/>
            <a:ext cx="1287960" cy="781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customer</a:t>
            </a:r>
          </a:p>
        </p:txBody>
      </p:sp>
      <p:sp>
        <p:nvSpPr>
          <p:cNvPr id="9" name="Rounded Rectangle 8"/>
          <p:cNvSpPr/>
          <p:nvPr/>
        </p:nvSpPr>
        <p:spPr>
          <a:xfrm>
            <a:off x="7072314" y="1261021"/>
            <a:ext cx="1584224" cy="931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store</a:t>
            </a:r>
          </a:p>
        </p:txBody>
      </p:sp>
      <p:sp>
        <p:nvSpPr>
          <p:cNvPr id="10" name="Rounded Rectangle 9"/>
          <p:cNvSpPr/>
          <p:nvPr/>
        </p:nvSpPr>
        <p:spPr>
          <a:xfrm>
            <a:off x="10150104" y="1261021"/>
            <a:ext cx="1496057" cy="882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product</a:t>
            </a:r>
          </a:p>
        </p:txBody>
      </p:sp>
      <p:sp>
        <p:nvSpPr>
          <p:cNvPr id="11" name="Rounded Rectangle 10"/>
          <p:cNvSpPr/>
          <p:nvPr/>
        </p:nvSpPr>
        <p:spPr>
          <a:xfrm>
            <a:off x="9418577" y="4334159"/>
            <a:ext cx="1325624" cy="878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Calendar</a:t>
            </a:r>
          </a:p>
        </p:txBody>
      </p:sp>
      <p:sp>
        <p:nvSpPr>
          <p:cNvPr id="12" name="TextBox 11"/>
          <p:cNvSpPr txBox="1"/>
          <p:nvPr/>
        </p:nvSpPr>
        <p:spPr>
          <a:xfrm>
            <a:off x="7661097" y="5372166"/>
            <a:ext cx="1415772" cy="507831"/>
          </a:xfrm>
          <a:prstGeom prst="rect">
            <a:avLst/>
          </a:prstGeom>
          <a:noFill/>
        </p:spPr>
        <p:txBody>
          <a:bodyPr wrap="none" rtlCol="0">
            <a:spAutoFit/>
          </a:bodyPr>
          <a:lstStyle/>
          <a:p>
            <a:r>
              <a:rPr lang="en-US" sz="1350" dirty="0"/>
              <a:t>Growth Analysis</a:t>
            </a:r>
          </a:p>
          <a:p>
            <a:r>
              <a:rPr lang="en-US" sz="1350" dirty="0"/>
              <a:t>Payment Analysis</a:t>
            </a:r>
          </a:p>
        </p:txBody>
      </p:sp>
      <p:sp>
        <p:nvSpPr>
          <p:cNvPr id="13" name="Rounded Rectangle 12"/>
          <p:cNvSpPr/>
          <p:nvPr/>
        </p:nvSpPr>
        <p:spPr>
          <a:xfrm>
            <a:off x="7072313" y="3744087"/>
            <a:ext cx="1550039" cy="90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payment</a:t>
            </a:r>
          </a:p>
        </p:txBody>
      </p:sp>
      <p:cxnSp>
        <p:nvCxnSpPr>
          <p:cNvPr id="14" name="Elbow Connector 13"/>
          <p:cNvCxnSpPr>
            <a:stCxn id="9" idx="2"/>
            <a:endCxn id="7" idx="2"/>
          </p:cNvCxnSpPr>
          <p:nvPr/>
        </p:nvCxnSpPr>
        <p:spPr>
          <a:xfrm rot="16200000" flipH="1">
            <a:off x="7886933" y="2170271"/>
            <a:ext cx="934996" cy="980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3" idx="3"/>
            <a:endCxn id="7" idx="2"/>
          </p:cNvCxnSpPr>
          <p:nvPr/>
        </p:nvCxnSpPr>
        <p:spPr>
          <a:xfrm flipV="1">
            <a:off x="8622352" y="3127775"/>
            <a:ext cx="222085" cy="1066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0"/>
            <a:endCxn id="7" idx="4"/>
          </p:cNvCxnSpPr>
          <p:nvPr/>
        </p:nvCxnSpPr>
        <p:spPr>
          <a:xfrm rot="16200000" flipV="1">
            <a:off x="9498994" y="3751763"/>
            <a:ext cx="462247" cy="702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0" idx="1"/>
            <a:endCxn id="7" idx="0"/>
          </p:cNvCxnSpPr>
          <p:nvPr/>
        </p:nvCxnSpPr>
        <p:spPr>
          <a:xfrm rot="10800000" flipV="1">
            <a:off x="9378844" y="1702073"/>
            <a:ext cx="771260" cy="681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0"/>
          </p:cNvCxnSpPr>
          <p:nvPr/>
        </p:nvCxnSpPr>
        <p:spPr>
          <a:xfrm rot="16200000" flipH="1" flipV="1">
            <a:off x="10421008" y="2464548"/>
            <a:ext cx="194171" cy="1132282"/>
          </a:xfrm>
          <a:prstGeom prst="bentConnector4">
            <a:avLst>
              <a:gd name="adj1" fmla="val -117731"/>
              <a:gd name="adj2" fmla="val 78437"/>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itle 18"/>
          <p:cNvSpPr>
            <a:spLocks noGrp="1"/>
          </p:cNvSpPr>
          <p:nvPr>
            <p:ph type="title"/>
          </p:nvPr>
        </p:nvSpPr>
        <p:spPr>
          <a:xfrm>
            <a:off x="0" y="6704"/>
            <a:ext cx="12192000" cy="816904"/>
          </a:xfrm>
        </p:spPr>
        <p:txBody>
          <a:bodyPr/>
          <a:lstStyle/>
          <a:p>
            <a:r>
              <a:rPr lang="en-IN" sz="3500" dirty="0">
                <a:solidFill>
                  <a:schemeClr val="tx1"/>
                </a:solidFill>
                <a:latin typeface="+mj-lt"/>
                <a:ea typeface="+mj-ea"/>
                <a:cs typeface="+mj-cs"/>
              </a:rPr>
              <a:t>Tables – Retail Model</a:t>
            </a:r>
          </a:p>
        </p:txBody>
      </p:sp>
      <p:sp>
        <p:nvSpPr>
          <p:cNvPr id="21" name="Rounded Rectangle 20"/>
          <p:cNvSpPr/>
          <p:nvPr/>
        </p:nvSpPr>
        <p:spPr>
          <a:xfrm>
            <a:off x="5220887" y="1236194"/>
            <a:ext cx="1584224" cy="931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supplier</a:t>
            </a:r>
            <a:endParaRPr lang="en-US" sz="1350" dirty="0"/>
          </a:p>
        </p:txBody>
      </p:sp>
    </p:spTree>
    <p:extLst>
      <p:ext uri="{BB962C8B-B14F-4D97-AF65-F5344CB8AC3E}">
        <p14:creationId xmlns:p14="http://schemas.microsoft.com/office/powerpoint/2010/main" val="702162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6" end="16"/>
                                            </p:txEl>
                                          </p:spTgt>
                                        </p:tgtEl>
                                        <p:attrNameLst>
                                          <p:attrName>style.visibility</p:attrName>
                                        </p:attrNameLst>
                                      </p:cBhvr>
                                      <p:to>
                                        <p:strVal val="visible"/>
                                      </p:to>
                                    </p:set>
                                    <p:anim calcmode="lin" valueType="num">
                                      <p:cBhvr additive="base">
                                        <p:cTn id="8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 calcmode="lin" valueType="num">
                                      <p:cBhvr additive="base">
                                        <p:cTn id="8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
                                            <p:txEl>
                                              <p:pRg st="18" end="18"/>
                                            </p:txEl>
                                          </p:spTgt>
                                        </p:tgtEl>
                                        <p:attrNameLst>
                                          <p:attrName>style.visibility</p:attrName>
                                        </p:attrNameLst>
                                      </p:cBhvr>
                                      <p:to>
                                        <p:strVal val="visible"/>
                                      </p:to>
                                    </p:set>
                                    <p:anim calcmode="lin" valueType="num">
                                      <p:cBhvr additive="base">
                                        <p:cTn id="91"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
                                            <p:txEl>
                                              <p:pRg st="19" end="19"/>
                                            </p:txEl>
                                          </p:spTgt>
                                        </p:tgtEl>
                                        <p:attrNameLst>
                                          <p:attrName>style.visibility</p:attrName>
                                        </p:attrNameLst>
                                      </p:cBhvr>
                                      <p:to>
                                        <p:strVal val="visible"/>
                                      </p:to>
                                    </p:set>
                                    <p:anim calcmode="lin" valueType="num">
                                      <p:cBhvr additive="base">
                                        <p:cTn id="95"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
                                            <p:txEl>
                                              <p:pRg st="0" end="0"/>
                                            </p:txEl>
                                          </p:spTgt>
                                        </p:tgtEl>
                                        <p:attrNameLst>
                                          <p:attrName>style.visibility</p:attrName>
                                        </p:attrNameLst>
                                      </p:cBhvr>
                                      <p:to>
                                        <p:strVal val="visible"/>
                                      </p:to>
                                    </p:set>
                                    <p:anim calcmode="lin" valueType="num">
                                      <p:cBhvr additive="base">
                                        <p:cTn id="10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
                                            <p:txEl>
                                              <p:pRg st="1" end="1"/>
                                            </p:txEl>
                                          </p:spTgt>
                                        </p:tgtEl>
                                        <p:attrNameLst>
                                          <p:attrName>style.visibility</p:attrName>
                                        </p:attrNameLst>
                                      </p:cBhvr>
                                      <p:to>
                                        <p:strVal val="visible"/>
                                      </p:to>
                                    </p:set>
                                    <p:anim calcmode="lin" valueType="num">
                                      <p:cBhvr additive="base">
                                        <p:cTn id="10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4">
                                            <p:txEl>
                                              <p:pRg st="2" end="2"/>
                                            </p:txEl>
                                          </p:spTgt>
                                        </p:tgtEl>
                                        <p:attrNameLst>
                                          <p:attrName>style.visibility</p:attrName>
                                        </p:attrNameLst>
                                      </p:cBhvr>
                                      <p:to>
                                        <p:strVal val="visible"/>
                                      </p:to>
                                    </p:set>
                                    <p:anim calcmode="lin" valueType="num">
                                      <p:cBhvr additive="base">
                                        <p:cTn id="10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4">
                                            <p:txEl>
                                              <p:pRg st="3" end="3"/>
                                            </p:txEl>
                                          </p:spTgt>
                                        </p:tgtEl>
                                        <p:attrNameLst>
                                          <p:attrName>style.visibility</p:attrName>
                                        </p:attrNameLst>
                                      </p:cBhvr>
                                      <p:to>
                                        <p:strVal val="visible"/>
                                      </p:to>
                                    </p:set>
                                    <p:anim calcmode="lin" valueType="num">
                                      <p:cBhvr additive="base">
                                        <p:cTn id="1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4">
                                            <p:txEl>
                                              <p:pRg st="4" end="4"/>
                                            </p:txEl>
                                          </p:spTgt>
                                        </p:tgtEl>
                                        <p:attrNameLst>
                                          <p:attrName>style.visibility</p:attrName>
                                        </p:attrNameLst>
                                      </p:cBhvr>
                                      <p:to>
                                        <p:strVal val="visible"/>
                                      </p:to>
                                    </p:set>
                                    <p:anim calcmode="lin" valueType="num">
                                      <p:cBhvr additive="base">
                                        <p:cTn id="1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4">
                                            <p:txEl>
                                              <p:pRg st="5" end="5"/>
                                            </p:txEl>
                                          </p:spTgt>
                                        </p:tgtEl>
                                        <p:attrNameLst>
                                          <p:attrName>style.visibility</p:attrName>
                                        </p:attrNameLst>
                                      </p:cBhvr>
                                      <p:to>
                                        <p:strVal val="visible"/>
                                      </p:to>
                                    </p:set>
                                    <p:anim calcmode="lin" valueType="num">
                                      <p:cBhvr additive="base">
                                        <p:cTn id="1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4">
                                            <p:txEl>
                                              <p:pRg st="6" end="6"/>
                                            </p:txEl>
                                          </p:spTgt>
                                        </p:tgtEl>
                                        <p:attrNameLst>
                                          <p:attrName>style.visibility</p:attrName>
                                        </p:attrNameLst>
                                      </p:cBhvr>
                                      <p:to>
                                        <p:strVal val="visible"/>
                                      </p:to>
                                    </p:set>
                                    <p:anim calcmode="lin" valueType="num">
                                      <p:cBhvr additive="base">
                                        <p:cTn id="1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4">
                                            <p:txEl>
                                              <p:pRg st="7" end="7"/>
                                            </p:txEl>
                                          </p:spTgt>
                                        </p:tgtEl>
                                        <p:attrNameLst>
                                          <p:attrName>style.visibility</p:attrName>
                                        </p:attrNameLst>
                                      </p:cBhvr>
                                      <p:to>
                                        <p:strVal val="visible"/>
                                      </p:to>
                                    </p:set>
                                    <p:anim calcmode="lin" valueType="num">
                                      <p:cBhvr additive="base">
                                        <p:cTn id="1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4">
                                            <p:txEl>
                                              <p:pRg st="8" end="8"/>
                                            </p:txEl>
                                          </p:spTgt>
                                        </p:tgtEl>
                                        <p:attrNameLst>
                                          <p:attrName>style.visibility</p:attrName>
                                        </p:attrNameLst>
                                      </p:cBhvr>
                                      <p:to>
                                        <p:strVal val="visible"/>
                                      </p:to>
                                    </p:set>
                                    <p:anim calcmode="lin" valueType="num">
                                      <p:cBhvr additive="base">
                                        <p:cTn id="13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4">
                                            <p:txEl>
                                              <p:pRg st="9" end="9"/>
                                            </p:txEl>
                                          </p:spTgt>
                                        </p:tgtEl>
                                        <p:attrNameLst>
                                          <p:attrName>style.visibility</p:attrName>
                                        </p:attrNameLst>
                                      </p:cBhvr>
                                      <p:to>
                                        <p:strVal val="visible"/>
                                      </p:to>
                                    </p:set>
                                    <p:anim calcmode="lin" valueType="num">
                                      <p:cBhvr additive="base">
                                        <p:cTn id="13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4">
                                            <p:txEl>
                                              <p:pRg st="10" end="10"/>
                                            </p:txEl>
                                          </p:spTgt>
                                        </p:tgtEl>
                                        <p:attrNameLst>
                                          <p:attrName>style.visibility</p:attrName>
                                        </p:attrNameLst>
                                      </p:cBhvr>
                                      <p:to>
                                        <p:strVal val="visible"/>
                                      </p:to>
                                    </p:set>
                                    <p:anim calcmode="lin" valueType="num">
                                      <p:cBhvr additive="base">
                                        <p:cTn id="14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4">
                                            <p:txEl>
                                              <p:pRg st="11" end="11"/>
                                            </p:txEl>
                                          </p:spTgt>
                                        </p:tgtEl>
                                        <p:attrNameLst>
                                          <p:attrName>style.visibility</p:attrName>
                                        </p:attrNameLst>
                                      </p:cBhvr>
                                      <p:to>
                                        <p:strVal val="visible"/>
                                      </p:to>
                                    </p:set>
                                    <p:anim calcmode="lin" valueType="num">
                                      <p:cBhvr additive="base">
                                        <p:cTn id="1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4">
                                            <p:txEl>
                                              <p:pRg st="12" end="12"/>
                                            </p:txEl>
                                          </p:spTgt>
                                        </p:tgtEl>
                                        <p:attrNameLst>
                                          <p:attrName>style.visibility</p:attrName>
                                        </p:attrNameLst>
                                      </p:cBhvr>
                                      <p:to>
                                        <p:strVal val="visible"/>
                                      </p:to>
                                    </p:set>
                                    <p:anim calcmode="lin" valueType="num">
                                      <p:cBhvr additive="base">
                                        <p:cTn id="1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
                                            <p:txEl>
                                              <p:pRg st="13" end="13"/>
                                            </p:txEl>
                                          </p:spTgt>
                                        </p:tgtEl>
                                        <p:attrNameLst>
                                          <p:attrName>style.visibility</p:attrName>
                                        </p:attrNameLst>
                                      </p:cBhvr>
                                      <p:to>
                                        <p:strVal val="visible"/>
                                      </p:to>
                                    </p:set>
                                    <p:anim calcmode="lin" valueType="num">
                                      <p:cBhvr additive="base">
                                        <p:cTn id="1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4">
                                            <p:txEl>
                                              <p:pRg st="14" end="14"/>
                                            </p:txEl>
                                          </p:spTgt>
                                        </p:tgtEl>
                                        <p:attrNameLst>
                                          <p:attrName>style.visibility</p:attrName>
                                        </p:attrNameLst>
                                      </p:cBhvr>
                                      <p:to>
                                        <p:strVal val="visible"/>
                                      </p:to>
                                    </p:set>
                                    <p:anim calcmode="lin" valueType="num">
                                      <p:cBhvr additive="base">
                                        <p:cTn id="161"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4">
                                            <p:txEl>
                                              <p:pRg st="14" end="14"/>
                                            </p:txEl>
                                          </p:spTgt>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4">
                                            <p:txEl>
                                              <p:pRg st="15" end="15"/>
                                            </p:txEl>
                                          </p:spTgt>
                                        </p:tgtEl>
                                        <p:attrNameLst>
                                          <p:attrName>style.visibility</p:attrName>
                                        </p:attrNameLst>
                                      </p:cBhvr>
                                      <p:to>
                                        <p:strVal val="visible"/>
                                      </p:to>
                                    </p:set>
                                    <p:anim calcmode="lin" valueType="num">
                                      <p:cBhvr additive="base">
                                        <p:cTn id="165" dur="500" fill="hold"/>
                                        <p:tgtEl>
                                          <p:spTgt spid="4">
                                            <p:txEl>
                                              <p:pRg st="15" end="15"/>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4">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4" fill="hold" nodeType="clickEffect">
                                  <p:stCondLst>
                                    <p:cond delay="0"/>
                                  </p:stCondLst>
                                  <p:childTnLst>
                                    <p:set>
                                      <p:cBhvr>
                                        <p:cTn id="170" dur="1" fill="hold">
                                          <p:stCondLst>
                                            <p:cond delay="0"/>
                                          </p:stCondLst>
                                        </p:cTn>
                                        <p:tgtEl>
                                          <p:spTgt spid="4">
                                            <p:txEl>
                                              <p:pRg st="16" end="16"/>
                                            </p:txEl>
                                          </p:spTgt>
                                        </p:tgtEl>
                                        <p:attrNameLst>
                                          <p:attrName>style.visibility</p:attrName>
                                        </p:attrNameLst>
                                      </p:cBhvr>
                                      <p:to>
                                        <p:strVal val="visible"/>
                                      </p:to>
                                    </p:set>
                                    <p:anim calcmode="lin" valueType="num">
                                      <p:cBhvr additive="base">
                                        <p:cTn id="171" dur="500" fill="hold"/>
                                        <p:tgtEl>
                                          <p:spTgt spid="4">
                                            <p:txEl>
                                              <p:pRg st="16" end="16"/>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4">
                                            <p:txEl>
                                              <p:pRg st="16" end="16"/>
                                            </p:txEl>
                                          </p:spTgt>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4">
                                            <p:txEl>
                                              <p:pRg st="17" end="17"/>
                                            </p:txEl>
                                          </p:spTgt>
                                        </p:tgtEl>
                                        <p:attrNameLst>
                                          <p:attrName>style.visibility</p:attrName>
                                        </p:attrNameLst>
                                      </p:cBhvr>
                                      <p:to>
                                        <p:strVal val="visible"/>
                                      </p:to>
                                    </p:set>
                                    <p:anim calcmode="lin" valueType="num">
                                      <p:cBhvr additive="base">
                                        <p:cTn id="175" dur="500" fill="hold"/>
                                        <p:tgtEl>
                                          <p:spTgt spid="4">
                                            <p:txEl>
                                              <p:pRg st="17" end="17"/>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4">
                                            <p:txEl>
                                              <p:pRg st="17" end="17"/>
                                            </p:txEl>
                                          </p:spTgt>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4">
                                            <p:txEl>
                                              <p:pRg st="18" end="18"/>
                                            </p:txEl>
                                          </p:spTgt>
                                        </p:tgtEl>
                                        <p:attrNameLst>
                                          <p:attrName>style.visibility</p:attrName>
                                        </p:attrNameLst>
                                      </p:cBhvr>
                                      <p:to>
                                        <p:strVal val="visible"/>
                                      </p:to>
                                    </p:set>
                                    <p:anim calcmode="lin" valueType="num">
                                      <p:cBhvr additive="base">
                                        <p:cTn id="179" dur="500" fill="hold"/>
                                        <p:tgtEl>
                                          <p:spTgt spid="4">
                                            <p:txEl>
                                              <p:pRg st="18" end="18"/>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4">
                                            <p:txEl>
                                              <p:pRg st="18" end="18"/>
                                            </p:txEl>
                                          </p:spTgt>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4">
                                            <p:txEl>
                                              <p:pRg st="19" end="19"/>
                                            </p:txEl>
                                          </p:spTgt>
                                        </p:tgtEl>
                                        <p:attrNameLst>
                                          <p:attrName>style.visibility</p:attrName>
                                        </p:attrNameLst>
                                      </p:cBhvr>
                                      <p:to>
                                        <p:strVal val="visible"/>
                                      </p:to>
                                    </p:set>
                                    <p:anim calcmode="lin" valueType="num">
                                      <p:cBhvr additive="base">
                                        <p:cTn id="183" dur="500" fill="hold"/>
                                        <p:tgtEl>
                                          <p:spTgt spid="4">
                                            <p:txEl>
                                              <p:pRg st="19" end="19"/>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4">
                                            <p:txEl>
                                              <p:pRg st="19" end="19"/>
                                            </p:txEl>
                                          </p:spTgt>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4">
                                            <p:txEl>
                                              <p:pRg st="20" end="20"/>
                                            </p:txEl>
                                          </p:spTgt>
                                        </p:tgtEl>
                                        <p:attrNameLst>
                                          <p:attrName>style.visibility</p:attrName>
                                        </p:attrNameLst>
                                      </p:cBhvr>
                                      <p:to>
                                        <p:strVal val="visible"/>
                                      </p:to>
                                    </p:set>
                                    <p:anim calcmode="lin" valueType="num">
                                      <p:cBhvr additive="base">
                                        <p:cTn id="187" dur="500" fill="hold"/>
                                        <p:tgtEl>
                                          <p:spTgt spid="4">
                                            <p:txEl>
                                              <p:pRg st="20" end="20"/>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4">
                                            <p:txEl>
                                              <p:pRg st="20" end="20"/>
                                            </p:txEl>
                                          </p:spTgt>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4">
                                            <p:txEl>
                                              <p:pRg st="21" end="21"/>
                                            </p:txEl>
                                          </p:spTgt>
                                        </p:tgtEl>
                                        <p:attrNameLst>
                                          <p:attrName>style.visibility</p:attrName>
                                        </p:attrNameLst>
                                      </p:cBhvr>
                                      <p:to>
                                        <p:strVal val="visible"/>
                                      </p:to>
                                    </p:set>
                                    <p:anim calcmode="lin" valueType="num">
                                      <p:cBhvr additive="base">
                                        <p:cTn id="191" dur="500" fill="hold"/>
                                        <p:tgtEl>
                                          <p:spTgt spid="4">
                                            <p:txEl>
                                              <p:pRg st="21" end="21"/>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4">
                                            <p:txEl>
                                              <p:pRg st="21" end="21"/>
                                            </p:txEl>
                                          </p:spTgt>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4">
                                            <p:txEl>
                                              <p:pRg st="22" end="22"/>
                                            </p:txEl>
                                          </p:spTgt>
                                        </p:tgtEl>
                                        <p:attrNameLst>
                                          <p:attrName>style.visibility</p:attrName>
                                        </p:attrNameLst>
                                      </p:cBhvr>
                                      <p:to>
                                        <p:strVal val="visible"/>
                                      </p:to>
                                    </p:set>
                                    <p:anim calcmode="lin" valueType="num">
                                      <p:cBhvr additive="base">
                                        <p:cTn id="195" dur="500" fill="hold"/>
                                        <p:tgtEl>
                                          <p:spTgt spid="4">
                                            <p:txEl>
                                              <p:pRg st="22" end="22"/>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4">
                                            <p:txEl>
                                              <p:pRg st="22" end="22"/>
                                            </p:txEl>
                                          </p:spTgt>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4">
                                            <p:txEl>
                                              <p:pRg st="23" end="23"/>
                                            </p:txEl>
                                          </p:spTgt>
                                        </p:tgtEl>
                                        <p:attrNameLst>
                                          <p:attrName>style.visibility</p:attrName>
                                        </p:attrNameLst>
                                      </p:cBhvr>
                                      <p:to>
                                        <p:strVal val="visible"/>
                                      </p:to>
                                    </p:set>
                                    <p:anim calcmode="lin" valueType="num">
                                      <p:cBhvr additive="base">
                                        <p:cTn id="199" dur="500" fill="hold"/>
                                        <p:tgtEl>
                                          <p:spTgt spid="4">
                                            <p:txEl>
                                              <p:pRg st="23" end="23"/>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4">
                                            <p:txEl>
                                              <p:pRg st="23" end="23"/>
                                            </p:txEl>
                                          </p:spTgt>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4">
                                            <p:txEl>
                                              <p:pRg st="24" end="24"/>
                                            </p:txEl>
                                          </p:spTgt>
                                        </p:tgtEl>
                                        <p:attrNameLst>
                                          <p:attrName>style.visibility</p:attrName>
                                        </p:attrNameLst>
                                      </p:cBhvr>
                                      <p:to>
                                        <p:strVal val="visible"/>
                                      </p:to>
                                    </p:set>
                                    <p:anim calcmode="lin" valueType="num">
                                      <p:cBhvr additive="base">
                                        <p:cTn id="203" dur="500" fill="hold"/>
                                        <p:tgtEl>
                                          <p:spTgt spid="4">
                                            <p:txEl>
                                              <p:pRg st="24" end="24"/>
                                            </p:txEl>
                                          </p:spTgt>
                                        </p:tgtEl>
                                        <p:attrNameLst>
                                          <p:attrName>ppt_x</p:attrName>
                                        </p:attrNameLst>
                                      </p:cBhvr>
                                      <p:tavLst>
                                        <p:tav tm="0">
                                          <p:val>
                                            <p:strVal val="#ppt_x"/>
                                          </p:val>
                                        </p:tav>
                                        <p:tav tm="100000">
                                          <p:val>
                                            <p:strVal val="#ppt_x"/>
                                          </p:val>
                                        </p:tav>
                                      </p:tavLst>
                                    </p:anim>
                                    <p:anim calcmode="lin" valueType="num">
                                      <p:cBhvr additive="base">
                                        <p:cTn id="204" dur="500" fill="hold"/>
                                        <p:tgtEl>
                                          <p:spTgt spid="4">
                                            <p:txEl>
                                              <p:pRg st="24" end="24"/>
                                            </p:txEl>
                                          </p:spTgt>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4">
                                            <p:txEl>
                                              <p:pRg st="25" end="25"/>
                                            </p:txEl>
                                          </p:spTgt>
                                        </p:tgtEl>
                                        <p:attrNameLst>
                                          <p:attrName>style.visibility</p:attrName>
                                        </p:attrNameLst>
                                      </p:cBhvr>
                                      <p:to>
                                        <p:strVal val="visible"/>
                                      </p:to>
                                    </p:set>
                                    <p:anim calcmode="lin" valueType="num">
                                      <p:cBhvr additive="base">
                                        <p:cTn id="207" dur="500" fill="hold"/>
                                        <p:tgtEl>
                                          <p:spTgt spid="4">
                                            <p:txEl>
                                              <p:pRg st="25" end="25"/>
                                            </p:txEl>
                                          </p:spTgt>
                                        </p:tgtEl>
                                        <p:attrNameLst>
                                          <p:attrName>ppt_x</p:attrName>
                                        </p:attrNameLst>
                                      </p:cBhvr>
                                      <p:tavLst>
                                        <p:tav tm="0">
                                          <p:val>
                                            <p:strVal val="#ppt_x"/>
                                          </p:val>
                                        </p:tav>
                                        <p:tav tm="100000">
                                          <p:val>
                                            <p:strVal val="#ppt_x"/>
                                          </p:val>
                                        </p:tav>
                                      </p:tavLst>
                                    </p:anim>
                                    <p:anim calcmode="lin" valueType="num">
                                      <p:cBhvr additive="base">
                                        <p:cTn id="208" dur="500" fill="hold"/>
                                        <p:tgtEl>
                                          <p:spTgt spid="4">
                                            <p:txEl>
                                              <p:pRg st="25" end="25"/>
                                            </p:txEl>
                                          </p:spTgt>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4">
                                            <p:txEl>
                                              <p:pRg st="26" end="26"/>
                                            </p:txEl>
                                          </p:spTgt>
                                        </p:tgtEl>
                                        <p:attrNameLst>
                                          <p:attrName>style.visibility</p:attrName>
                                        </p:attrNameLst>
                                      </p:cBhvr>
                                      <p:to>
                                        <p:strVal val="visible"/>
                                      </p:to>
                                    </p:set>
                                    <p:anim calcmode="lin" valueType="num">
                                      <p:cBhvr additive="base">
                                        <p:cTn id="211" dur="500" fill="hold"/>
                                        <p:tgtEl>
                                          <p:spTgt spid="4">
                                            <p:txEl>
                                              <p:pRg st="26" end="26"/>
                                            </p:txEl>
                                          </p:spTgt>
                                        </p:tgtEl>
                                        <p:attrNameLst>
                                          <p:attrName>ppt_x</p:attrName>
                                        </p:attrNameLst>
                                      </p:cBhvr>
                                      <p:tavLst>
                                        <p:tav tm="0">
                                          <p:val>
                                            <p:strVal val="#ppt_x"/>
                                          </p:val>
                                        </p:tav>
                                        <p:tav tm="100000">
                                          <p:val>
                                            <p:strVal val="#ppt_x"/>
                                          </p:val>
                                        </p:tav>
                                      </p:tavLst>
                                    </p:anim>
                                    <p:anim calcmode="lin" valueType="num">
                                      <p:cBhvr additive="base">
                                        <p:cTn id="212" dur="500" fill="hold"/>
                                        <p:tgtEl>
                                          <p:spTgt spid="4">
                                            <p:txEl>
                                              <p:pRg st="26" end="26"/>
                                            </p:txEl>
                                          </p:spTgt>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4">
                                            <p:txEl>
                                              <p:pRg st="27" end="27"/>
                                            </p:txEl>
                                          </p:spTgt>
                                        </p:tgtEl>
                                        <p:attrNameLst>
                                          <p:attrName>style.visibility</p:attrName>
                                        </p:attrNameLst>
                                      </p:cBhvr>
                                      <p:to>
                                        <p:strVal val="visible"/>
                                      </p:to>
                                    </p:set>
                                    <p:anim calcmode="lin" valueType="num">
                                      <p:cBhvr additive="base">
                                        <p:cTn id="215" dur="500" fill="hold"/>
                                        <p:tgtEl>
                                          <p:spTgt spid="4">
                                            <p:txEl>
                                              <p:pRg st="27" end="27"/>
                                            </p:txEl>
                                          </p:spTgt>
                                        </p:tgtEl>
                                        <p:attrNameLst>
                                          <p:attrName>ppt_x</p:attrName>
                                        </p:attrNameLst>
                                      </p:cBhvr>
                                      <p:tavLst>
                                        <p:tav tm="0">
                                          <p:val>
                                            <p:strVal val="#ppt_x"/>
                                          </p:val>
                                        </p:tav>
                                        <p:tav tm="100000">
                                          <p:val>
                                            <p:strVal val="#ppt_x"/>
                                          </p:val>
                                        </p:tav>
                                      </p:tavLst>
                                    </p:anim>
                                    <p:anim calcmode="lin" valueType="num">
                                      <p:cBhvr additive="base">
                                        <p:cTn id="216" dur="500" fill="hold"/>
                                        <p:tgtEl>
                                          <p:spTgt spid="4">
                                            <p:txEl>
                                              <p:pRg st="27" end="27"/>
                                            </p:txEl>
                                          </p:spTgt>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4">
                                            <p:txEl>
                                              <p:pRg st="28" end="28"/>
                                            </p:txEl>
                                          </p:spTgt>
                                        </p:tgtEl>
                                        <p:attrNameLst>
                                          <p:attrName>style.visibility</p:attrName>
                                        </p:attrNameLst>
                                      </p:cBhvr>
                                      <p:to>
                                        <p:strVal val="visible"/>
                                      </p:to>
                                    </p:set>
                                    <p:anim calcmode="lin" valueType="num">
                                      <p:cBhvr additive="base">
                                        <p:cTn id="219" dur="500" fill="hold"/>
                                        <p:tgtEl>
                                          <p:spTgt spid="4">
                                            <p:txEl>
                                              <p:pRg st="28" end="28"/>
                                            </p:txEl>
                                          </p:spTgt>
                                        </p:tgtEl>
                                        <p:attrNameLst>
                                          <p:attrName>ppt_x</p:attrName>
                                        </p:attrNameLst>
                                      </p:cBhvr>
                                      <p:tavLst>
                                        <p:tav tm="0">
                                          <p:val>
                                            <p:strVal val="#ppt_x"/>
                                          </p:val>
                                        </p:tav>
                                        <p:tav tm="100000">
                                          <p:val>
                                            <p:strVal val="#ppt_x"/>
                                          </p:val>
                                        </p:tav>
                                      </p:tavLst>
                                    </p:anim>
                                    <p:anim calcmode="lin" valueType="num">
                                      <p:cBhvr additive="base">
                                        <p:cTn id="220" dur="500" fill="hold"/>
                                        <p:tgtEl>
                                          <p:spTgt spid="4">
                                            <p:txEl>
                                              <p:pRg st="28" end="28"/>
                                            </p:txEl>
                                          </p:spTgt>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
                                        </p:tgtEl>
                                        <p:attrNameLst>
                                          <p:attrName>style.visibility</p:attrName>
                                        </p:attrNameLst>
                                      </p:cBhvr>
                                      <p:to>
                                        <p:strVal val="visible"/>
                                      </p:to>
                                    </p:set>
                                    <p:anim calcmode="lin" valueType="num">
                                      <p:cBhvr additive="base">
                                        <p:cTn id="225" dur="500" fill="hold"/>
                                        <p:tgtEl>
                                          <p:spTgt spid="7"/>
                                        </p:tgtEl>
                                        <p:attrNameLst>
                                          <p:attrName>ppt_x</p:attrName>
                                        </p:attrNameLst>
                                      </p:cBhvr>
                                      <p:tavLst>
                                        <p:tav tm="0">
                                          <p:val>
                                            <p:strVal val="#ppt_x"/>
                                          </p:val>
                                        </p:tav>
                                        <p:tav tm="100000">
                                          <p:val>
                                            <p:strVal val="#ppt_x"/>
                                          </p:val>
                                        </p:tav>
                                      </p:tavLst>
                                    </p:anim>
                                    <p:anim calcmode="lin" valueType="num">
                                      <p:cBhvr additive="base">
                                        <p:cTn id="2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10"/>
                                        </p:tgtEl>
                                        <p:attrNameLst>
                                          <p:attrName>style.visibility</p:attrName>
                                        </p:attrNameLst>
                                      </p:cBhvr>
                                      <p:to>
                                        <p:strVal val="visible"/>
                                      </p:to>
                                    </p:set>
                                    <p:anim calcmode="lin" valueType="num">
                                      <p:cBhvr additive="base">
                                        <p:cTn id="231" dur="500" fill="hold"/>
                                        <p:tgtEl>
                                          <p:spTgt spid="10"/>
                                        </p:tgtEl>
                                        <p:attrNameLst>
                                          <p:attrName>ppt_x</p:attrName>
                                        </p:attrNameLst>
                                      </p:cBhvr>
                                      <p:tavLst>
                                        <p:tav tm="0">
                                          <p:val>
                                            <p:strVal val="#ppt_x"/>
                                          </p:val>
                                        </p:tav>
                                        <p:tav tm="100000">
                                          <p:val>
                                            <p:strVal val="#ppt_x"/>
                                          </p:val>
                                        </p:tav>
                                      </p:tavLst>
                                    </p:anim>
                                    <p:anim calcmode="lin" valueType="num">
                                      <p:cBhvr additive="base">
                                        <p:cTn id="232" dur="500" fill="hold"/>
                                        <p:tgtEl>
                                          <p:spTgt spid="10"/>
                                        </p:tgtEl>
                                        <p:attrNameLst>
                                          <p:attrName>ppt_y</p:attrName>
                                        </p:attrNameLst>
                                      </p:cBhvr>
                                      <p:tavLst>
                                        <p:tav tm="0">
                                          <p:val>
                                            <p:strVal val="1+#ppt_h/2"/>
                                          </p:val>
                                        </p:tav>
                                        <p:tav tm="100000">
                                          <p:val>
                                            <p:strVal val="#ppt_y"/>
                                          </p:val>
                                        </p:tav>
                                      </p:tavLst>
                                    </p:anim>
                                  </p:childTnLst>
                                </p:cTn>
                              </p:par>
                              <p:par>
                                <p:cTn id="233" presetID="2" presetClass="entr" presetSubtype="4" fill="hold" nodeType="withEffect">
                                  <p:stCondLst>
                                    <p:cond delay="0"/>
                                  </p:stCondLst>
                                  <p:childTnLst>
                                    <p:set>
                                      <p:cBhvr>
                                        <p:cTn id="234" dur="1" fill="hold">
                                          <p:stCondLst>
                                            <p:cond delay="0"/>
                                          </p:stCondLst>
                                        </p:cTn>
                                        <p:tgtEl>
                                          <p:spTgt spid="20"/>
                                        </p:tgtEl>
                                        <p:attrNameLst>
                                          <p:attrName>style.visibility</p:attrName>
                                        </p:attrNameLst>
                                      </p:cBhvr>
                                      <p:to>
                                        <p:strVal val="visible"/>
                                      </p:to>
                                    </p:set>
                                    <p:anim calcmode="lin" valueType="num">
                                      <p:cBhvr additive="base">
                                        <p:cTn id="235" dur="500" fill="hold"/>
                                        <p:tgtEl>
                                          <p:spTgt spid="20"/>
                                        </p:tgtEl>
                                        <p:attrNameLst>
                                          <p:attrName>ppt_x</p:attrName>
                                        </p:attrNameLst>
                                      </p:cBhvr>
                                      <p:tavLst>
                                        <p:tav tm="0">
                                          <p:val>
                                            <p:strVal val="#ppt_x"/>
                                          </p:val>
                                        </p:tav>
                                        <p:tav tm="100000">
                                          <p:val>
                                            <p:strVal val="#ppt_x"/>
                                          </p:val>
                                        </p:tav>
                                      </p:tavLst>
                                    </p:anim>
                                    <p:anim calcmode="lin" valueType="num">
                                      <p:cBhvr additive="base">
                                        <p:cTn id="2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4" fill="hold" grpId="0" nodeType="clickEffect">
                                  <p:stCondLst>
                                    <p:cond delay="0"/>
                                  </p:stCondLst>
                                  <p:childTnLst>
                                    <p:set>
                                      <p:cBhvr>
                                        <p:cTn id="240" dur="1" fill="hold">
                                          <p:stCondLst>
                                            <p:cond delay="0"/>
                                          </p:stCondLst>
                                        </p:cTn>
                                        <p:tgtEl>
                                          <p:spTgt spid="9"/>
                                        </p:tgtEl>
                                        <p:attrNameLst>
                                          <p:attrName>style.visibility</p:attrName>
                                        </p:attrNameLst>
                                      </p:cBhvr>
                                      <p:to>
                                        <p:strVal val="visible"/>
                                      </p:to>
                                    </p:set>
                                    <p:anim calcmode="lin" valueType="num">
                                      <p:cBhvr additive="base">
                                        <p:cTn id="241" dur="500" fill="hold"/>
                                        <p:tgtEl>
                                          <p:spTgt spid="9"/>
                                        </p:tgtEl>
                                        <p:attrNameLst>
                                          <p:attrName>ppt_x</p:attrName>
                                        </p:attrNameLst>
                                      </p:cBhvr>
                                      <p:tavLst>
                                        <p:tav tm="0">
                                          <p:val>
                                            <p:strVal val="#ppt_x"/>
                                          </p:val>
                                        </p:tav>
                                        <p:tav tm="100000">
                                          <p:val>
                                            <p:strVal val="#ppt_x"/>
                                          </p:val>
                                        </p:tav>
                                      </p:tavLst>
                                    </p:anim>
                                    <p:anim calcmode="lin" valueType="num">
                                      <p:cBhvr additive="base">
                                        <p:cTn id="242" dur="500" fill="hold"/>
                                        <p:tgtEl>
                                          <p:spTgt spid="9"/>
                                        </p:tgtEl>
                                        <p:attrNameLst>
                                          <p:attrName>ppt_y</p:attrName>
                                        </p:attrNameLst>
                                      </p:cBhvr>
                                      <p:tavLst>
                                        <p:tav tm="0">
                                          <p:val>
                                            <p:strVal val="1+#ppt_h/2"/>
                                          </p:val>
                                        </p:tav>
                                        <p:tav tm="100000">
                                          <p:val>
                                            <p:strVal val="#ppt_y"/>
                                          </p:val>
                                        </p:tav>
                                      </p:tavLst>
                                    </p:anim>
                                  </p:childTnLst>
                                </p:cTn>
                              </p:par>
                              <p:par>
                                <p:cTn id="243" presetID="2" presetClass="entr" presetSubtype="4" fill="hold" nodeType="withEffect">
                                  <p:stCondLst>
                                    <p:cond delay="0"/>
                                  </p:stCondLst>
                                  <p:childTnLst>
                                    <p:set>
                                      <p:cBhvr>
                                        <p:cTn id="244" dur="1" fill="hold">
                                          <p:stCondLst>
                                            <p:cond delay="0"/>
                                          </p:stCondLst>
                                        </p:cTn>
                                        <p:tgtEl>
                                          <p:spTgt spid="14"/>
                                        </p:tgtEl>
                                        <p:attrNameLst>
                                          <p:attrName>style.visibility</p:attrName>
                                        </p:attrNameLst>
                                      </p:cBhvr>
                                      <p:to>
                                        <p:strVal val="visible"/>
                                      </p:to>
                                    </p:set>
                                    <p:anim calcmode="lin" valueType="num">
                                      <p:cBhvr additive="base">
                                        <p:cTn id="245" dur="500" fill="hold"/>
                                        <p:tgtEl>
                                          <p:spTgt spid="14"/>
                                        </p:tgtEl>
                                        <p:attrNameLst>
                                          <p:attrName>ppt_x</p:attrName>
                                        </p:attrNameLst>
                                      </p:cBhvr>
                                      <p:tavLst>
                                        <p:tav tm="0">
                                          <p:val>
                                            <p:strVal val="#ppt_x"/>
                                          </p:val>
                                        </p:tav>
                                        <p:tav tm="100000">
                                          <p:val>
                                            <p:strVal val="#ppt_x"/>
                                          </p:val>
                                        </p:tav>
                                      </p:tavLst>
                                    </p:anim>
                                    <p:anim calcmode="lin" valueType="num">
                                      <p:cBhvr additive="base">
                                        <p:cTn id="2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8"/>
                                        </p:tgtEl>
                                        <p:attrNameLst>
                                          <p:attrName>style.visibility</p:attrName>
                                        </p:attrNameLst>
                                      </p:cBhvr>
                                      <p:to>
                                        <p:strVal val="visible"/>
                                      </p:to>
                                    </p:set>
                                    <p:anim calcmode="lin" valueType="num">
                                      <p:cBhvr additive="base">
                                        <p:cTn id="251" dur="500" fill="hold"/>
                                        <p:tgtEl>
                                          <p:spTgt spid="8"/>
                                        </p:tgtEl>
                                        <p:attrNameLst>
                                          <p:attrName>ppt_x</p:attrName>
                                        </p:attrNameLst>
                                      </p:cBhvr>
                                      <p:tavLst>
                                        <p:tav tm="0">
                                          <p:val>
                                            <p:strVal val="#ppt_x"/>
                                          </p:val>
                                        </p:tav>
                                        <p:tav tm="100000">
                                          <p:val>
                                            <p:strVal val="#ppt_x"/>
                                          </p:val>
                                        </p:tav>
                                      </p:tavLst>
                                    </p:anim>
                                    <p:anim calcmode="lin" valueType="num">
                                      <p:cBhvr additive="base">
                                        <p:cTn id="252" dur="500" fill="hold"/>
                                        <p:tgtEl>
                                          <p:spTgt spid="8"/>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22"/>
                                        </p:tgtEl>
                                        <p:attrNameLst>
                                          <p:attrName>style.visibility</p:attrName>
                                        </p:attrNameLst>
                                      </p:cBhvr>
                                      <p:to>
                                        <p:strVal val="visible"/>
                                      </p:to>
                                    </p:set>
                                    <p:anim calcmode="lin" valueType="num">
                                      <p:cBhvr additive="base">
                                        <p:cTn id="255" dur="500" fill="hold"/>
                                        <p:tgtEl>
                                          <p:spTgt spid="22"/>
                                        </p:tgtEl>
                                        <p:attrNameLst>
                                          <p:attrName>ppt_x</p:attrName>
                                        </p:attrNameLst>
                                      </p:cBhvr>
                                      <p:tavLst>
                                        <p:tav tm="0">
                                          <p:val>
                                            <p:strVal val="#ppt_x"/>
                                          </p:val>
                                        </p:tav>
                                        <p:tav tm="100000">
                                          <p:val>
                                            <p:strVal val="#ppt_x"/>
                                          </p:val>
                                        </p:tav>
                                      </p:tavLst>
                                    </p:anim>
                                    <p:anim calcmode="lin" valueType="num">
                                      <p:cBhvr additive="base">
                                        <p:cTn id="2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1"/>
                                        </p:tgtEl>
                                        <p:attrNameLst>
                                          <p:attrName>style.visibility</p:attrName>
                                        </p:attrNameLst>
                                      </p:cBhvr>
                                      <p:to>
                                        <p:strVal val="visible"/>
                                      </p:to>
                                    </p:set>
                                    <p:anim calcmode="lin" valueType="num">
                                      <p:cBhvr additive="base">
                                        <p:cTn id="261" dur="500" fill="hold"/>
                                        <p:tgtEl>
                                          <p:spTgt spid="11"/>
                                        </p:tgtEl>
                                        <p:attrNameLst>
                                          <p:attrName>ppt_x</p:attrName>
                                        </p:attrNameLst>
                                      </p:cBhvr>
                                      <p:tavLst>
                                        <p:tav tm="0">
                                          <p:val>
                                            <p:strVal val="#ppt_x"/>
                                          </p:val>
                                        </p:tav>
                                        <p:tav tm="100000">
                                          <p:val>
                                            <p:strVal val="#ppt_x"/>
                                          </p:val>
                                        </p:tav>
                                      </p:tavLst>
                                    </p:anim>
                                    <p:anim calcmode="lin" valueType="num">
                                      <p:cBhvr additive="base">
                                        <p:cTn id="262" dur="500" fill="hold"/>
                                        <p:tgtEl>
                                          <p:spTgt spid="11"/>
                                        </p:tgtEl>
                                        <p:attrNameLst>
                                          <p:attrName>ppt_y</p:attrName>
                                        </p:attrNameLst>
                                      </p:cBhvr>
                                      <p:tavLst>
                                        <p:tav tm="0">
                                          <p:val>
                                            <p:strVal val="1+#ppt_h/2"/>
                                          </p:val>
                                        </p:tav>
                                        <p:tav tm="100000">
                                          <p:val>
                                            <p:strVal val="#ppt_y"/>
                                          </p:val>
                                        </p:tav>
                                      </p:tavLst>
                                    </p:anim>
                                  </p:childTnLst>
                                </p:cTn>
                              </p:par>
                              <p:par>
                                <p:cTn id="263" presetID="2" presetClass="entr" presetSubtype="4" fill="hold" nodeType="withEffect">
                                  <p:stCondLst>
                                    <p:cond delay="0"/>
                                  </p:stCondLst>
                                  <p:childTnLst>
                                    <p:set>
                                      <p:cBhvr>
                                        <p:cTn id="264" dur="1" fill="hold">
                                          <p:stCondLst>
                                            <p:cond delay="0"/>
                                          </p:stCondLst>
                                        </p:cTn>
                                        <p:tgtEl>
                                          <p:spTgt spid="18"/>
                                        </p:tgtEl>
                                        <p:attrNameLst>
                                          <p:attrName>style.visibility</p:attrName>
                                        </p:attrNameLst>
                                      </p:cBhvr>
                                      <p:to>
                                        <p:strVal val="visible"/>
                                      </p:to>
                                    </p:set>
                                    <p:anim calcmode="lin" valueType="num">
                                      <p:cBhvr additive="base">
                                        <p:cTn id="265" dur="500" fill="hold"/>
                                        <p:tgtEl>
                                          <p:spTgt spid="18"/>
                                        </p:tgtEl>
                                        <p:attrNameLst>
                                          <p:attrName>ppt_x</p:attrName>
                                        </p:attrNameLst>
                                      </p:cBhvr>
                                      <p:tavLst>
                                        <p:tav tm="0">
                                          <p:val>
                                            <p:strVal val="#ppt_x"/>
                                          </p:val>
                                        </p:tav>
                                        <p:tav tm="100000">
                                          <p:val>
                                            <p:strVal val="#ppt_x"/>
                                          </p:val>
                                        </p:tav>
                                      </p:tavLst>
                                    </p:anim>
                                    <p:anim calcmode="lin" valueType="num">
                                      <p:cBhvr additive="base">
                                        <p:cTn id="26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3"/>
                                        </p:tgtEl>
                                        <p:attrNameLst>
                                          <p:attrName>style.visibility</p:attrName>
                                        </p:attrNameLst>
                                      </p:cBhvr>
                                      <p:to>
                                        <p:strVal val="visible"/>
                                      </p:to>
                                    </p:set>
                                    <p:anim calcmode="lin" valueType="num">
                                      <p:cBhvr additive="base">
                                        <p:cTn id="271" dur="500" fill="hold"/>
                                        <p:tgtEl>
                                          <p:spTgt spid="13"/>
                                        </p:tgtEl>
                                        <p:attrNameLst>
                                          <p:attrName>ppt_x</p:attrName>
                                        </p:attrNameLst>
                                      </p:cBhvr>
                                      <p:tavLst>
                                        <p:tav tm="0">
                                          <p:val>
                                            <p:strVal val="#ppt_x"/>
                                          </p:val>
                                        </p:tav>
                                        <p:tav tm="100000">
                                          <p:val>
                                            <p:strVal val="#ppt_x"/>
                                          </p:val>
                                        </p:tav>
                                      </p:tavLst>
                                    </p:anim>
                                    <p:anim calcmode="lin" valueType="num">
                                      <p:cBhvr additive="base">
                                        <p:cTn id="272" dur="500" fill="hold"/>
                                        <p:tgtEl>
                                          <p:spTgt spid="13"/>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16"/>
                                        </p:tgtEl>
                                        <p:attrNameLst>
                                          <p:attrName>style.visibility</p:attrName>
                                        </p:attrNameLst>
                                      </p:cBhvr>
                                      <p:to>
                                        <p:strVal val="visible"/>
                                      </p:to>
                                    </p:set>
                                    <p:anim calcmode="lin" valueType="num">
                                      <p:cBhvr additive="base">
                                        <p:cTn id="275" dur="500" fill="hold"/>
                                        <p:tgtEl>
                                          <p:spTgt spid="16"/>
                                        </p:tgtEl>
                                        <p:attrNameLst>
                                          <p:attrName>ppt_x</p:attrName>
                                        </p:attrNameLst>
                                      </p:cBhvr>
                                      <p:tavLst>
                                        <p:tav tm="0">
                                          <p:val>
                                            <p:strVal val="#ppt_x"/>
                                          </p:val>
                                        </p:tav>
                                        <p:tav tm="100000">
                                          <p:val>
                                            <p:strVal val="#ppt_x"/>
                                          </p:val>
                                        </p:tav>
                                      </p:tavLst>
                                    </p:anim>
                                    <p:anim calcmode="lin" valueType="num">
                                      <p:cBhvr additive="base">
                                        <p:cTn id="27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12"/>
                                        </p:tgtEl>
                                        <p:attrNameLst>
                                          <p:attrName>style.visibility</p:attrName>
                                        </p:attrNameLst>
                                      </p:cBhvr>
                                      <p:to>
                                        <p:strVal val="visible"/>
                                      </p:to>
                                    </p:set>
                                    <p:anim calcmode="lin" valueType="num">
                                      <p:cBhvr additive="base">
                                        <p:cTn id="281" dur="500" fill="hold"/>
                                        <p:tgtEl>
                                          <p:spTgt spid="12"/>
                                        </p:tgtEl>
                                        <p:attrNameLst>
                                          <p:attrName>ppt_x</p:attrName>
                                        </p:attrNameLst>
                                      </p:cBhvr>
                                      <p:tavLst>
                                        <p:tav tm="0">
                                          <p:val>
                                            <p:strVal val="#ppt_x"/>
                                          </p:val>
                                        </p:tav>
                                        <p:tav tm="100000">
                                          <p:val>
                                            <p:strVal val="#ppt_x"/>
                                          </p:val>
                                        </p:tav>
                                      </p:tavLst>
                                    </p:anim>
                                    <p:anim calcmode="lin" valueType="num">
                                      <p:cBhvr additive="base">
                                        <p:cTn id="28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 presetClass="entr" presetSubtype="4" fill="hold" grpId="0" nodeType="clickEffect">
                                  <p:stCondLst>
                                    <p:cond delay="0"/>
                                  </p:stCondLst>
                                  <p:childTnLst>
                                    <p:set>
                                      <p:cBhvr>
                                        <p:cTn id="286" dur="1" fill="hold">
                                          <p:stCondLst>
                                            <p:cond delay="0"/>
                                          </p:stCondLst>
                                        </p:cTn>
                                        <p:tgtEl>
                                          <p:spTgt spid="6"/>
                                        </p:tgtEl>
                                        <p:attrNameLst>
                                          <p:attrName>style.visibility</p:attrName>
                                        </p:attrNameLst>
                                      </p:cBhvr>
                                      <p:to>
                                        <p:strVal val="visible"/>
                                      </p:to>
                                    </p:set>
                                    <p:anim calcmode="lin" valueType="num">
                                      <p:cBhvr additive="base">
                                        <p:cTn id="287" dur="500" fill="hold"/>
                                        <p:tgtEl>
                                          <p:spTgt spid="6"/>
                                        </p:tgtEl>
                                        <p:attrNameLst>
                                          <p:attrName>ppt_x</p:attrName>
                                        </p:attrNameLst>
                                      </p:cBhvr>
                                      <p:tavLst>
                                        <p:tav tm="0">
                                          <p:val>
                                            <p:strVal val="#ppt_x"/>
                                          </p:val>
                                        </p:tav>
                                        <p:tav tm="100000">
                                          <p:val>
                                            <p:strVal val="#ppt_x"/>
                                          </p:val>
                                        </p:tav>
                                      </p:tavLst>
                                    </p:anim>
                                    <p:anim calcmode="lin" valueType="num">
                                      <p:cBhvr additive="base">
                                        <p:cTn id="28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2" presetClass="entr" presetSubtype="4" fill="hold" grpId="0" nodeType="clickEffect">
                                  <p:stCondLst>
                                    <p:cond delay="0"/>
                                  </p:stCondLst>
                                  <p:childTnLst>
                                    <p:set>
                                      <p:cBhvr>
                                        <p:cTn id="292" dur="1" fill="hold">
                                          <p:stCondLst>
                                            <p:cond delay="0"/>
                                          </p:stCondLst>
                                        </p:cTn>
                                        <p:tgtEl>
                                          <p:spTgt spid="21"/>
                                        </p:tgtEl>
                                        <p:attrNameLst>
                                          <p:attrName>style.visibility</p:attrName>
                                        </p:attrNameLst>
                                      </p:cBhvr>
                                      <p:to>
                                        <p:strVal val="visible"/>
                                      </p:to>
                                    </p:set>
                                    <p:anim calcmode="lin" valueType="num">
                                      <p:cBhvr additive="base">
                                        <p:cTn id="293" dur="500" fill="hold"/>
                                        <p:tgtEl>
                                          <p:spTgt spid="21"/>
                                        </p:tgtEl>
                                        <p:attrNameLst>
                                          <p:attrName>ppt_x</p:attrName>
                                        </p:attrNameLst>
                                      </p:cBhvr>
                                      <p:tavLst>
                                        <p:tav tm="0">
                                          <p:val>
                                            <p:strVal val="#ppt_x"/>
                                          </p:val>
                                        </p:tav>
                                        <p:tav tm="100000">
                                          <p:val>
                                            <p:strVal val="#ppt_x"/>
                                          </p:val>
                                        </p:tav>
                                      </p:tavLst>
                                    </p:anim>
                                    <p:anim calcmode="lin" valueType="num">
                                      <p:cBhvr additive="base">
                                        <p:cTn id="29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P spid="7" grpId="0" animBg="1"/>
      <p:bldP spid="8" grpId="0" animBg="1"/>
      <p:bldP spid="9" grpId="0" animBg="1"/>
      <p:bldP spid="10" grpId="0" animBg="1"/>
      <p:bldP spid="11" grpId="0" animBg="1"/>
      <p:bldP spid="12" grpId="0"/>
      <p:bldP spid="13"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78802"/>
            <a:ext cx="11303367" cy="816904"/>
          </a:xfrm>
        </p:spPr>
        <p:txBody>
          <a:bodyPr/>
          <a:lstStyle/>
          <a:p>
            <a:r>
              <a:rPr lang="en-IN" dirty="0" smtClean="0"/>
              <a:t>Start Schema</a:t>
            </a:r>
            <a:endParaRPr lang="en-IN" dirty="0"/>
          </a:p>
        </p:txBody>
      </p:sp>
      <p:sp>
        <p:nvSpPr>
          <p:cNvPr id="4" name="Oval 3"/>
          <p:cNvSpPr/>
          <p:nvPr/>
        </p:nvSpPr>
        <p:spPr>
          <a:xfrm>
            <a:off x="8844437" y="2383637"/>
            <a:ext cx="1068813" cy="1488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Sales</a:t>
            </a:r>
            <a:endParaRPr lang="en-US" sz="1350" dirty="0"/>
          </a:p>
        </p:txBody>
      </p:sp>
      <p:sp>
        <p:nvSpPr>
          <p:cNvPr id="5" name="Rounded Rectangle 4"/>
          <p:cNvSpPr/>
          <p:nvPr/>
        </p:nvSpPr>
        <p:spPr>
          <a:xfrm>
            <a:off x="10440255" y="2933604"/>
            <a:ext cx="1287960" cy="781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customer</a:t>
            </a:r>
          </a:p>
        </p:txBody>
      </p:sp>
      <p:sp>
        <p:nvSpPr>
          <p:cNvPr id="6" name="Rounded Rectangle 5"/>
          <p:cNvSpPr/>
          <p:nvPr/>
        </p:nvSpPr>
        <p:spPr>
          <a:xfrm>
            <a:off x="7072314" y="1261021"/>
            <a:ext cx="1584224" cy="931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store</a:t>
            </a:r>
          </a:p>
        </p:txBody>
      </p:sp>
      <p:sp>
        <p:nvSpPr>
          <p:cNvPr id="7" name="Rounded Rectangle 6"/>
          <p:cNvSpPr/>
          <p:nvPr/>
        </p:nvSpPr>
        <p:spPr>
          <a:xfrm>
            <a:off x="10150104" y="1261021"/>
            <a:ext cx="1496057" cy="8821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product</a:t>
            </a:r>
          </a:p>
        </p:txBody>
      </p:sp>
      <p:sp>
        <p:nvSpPr>
          <p:cNvPr id="8" name="Rounded Rectangle 7"/>
          <p:cNvSpPr/>
          <p:nvPr/>
        </p:nvSpPr>
        <p:spPr>
          <a:xfrm>
            <a:off x="9418577" y="4334159"/>
            <a:ext cx="1325624" cy="8784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Calendar</a:t>
            </a:r>
          </a:p>
        </p:txBody>
      </p:sp>
      <p:sp>
        <p:nvSpPr>
          <p:cNvPr id="9" name="Rounded Rectangle 8"/>
          <p:cNvSpPr/>
          <p:nvPr/>
        </p:nvSpPr>
        <p:spPr>
          <a:xfrm>
            <a:off x="7072313" y="3744087"/>
            <a:ext cx="1550039" cy="900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payment</a:t>
            </a:r>
          </a:p>
        </p:txBody>
      </p:sp>
      <p:cxnSp>
        <p:nvCxnSpPr>
          <p:cNvPr id="10" name="Elbow Connector 9"/>
          <p:cNvCxnSpPr>
            <a:stCxn id="6" idx="2"/>
            <a:endCxn id="4" idx="2"/>
          </p:cNvCxnSpPr>
          <p:nvPr/>
        </p:nvCxnSpPr>
        <p:spPr>
          <a:xfrm rot="16200000" flipH="1">
            <a:off x="7886933" y="2170271"/>
            <a:ext cx="934996" cy="980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3"/>
            <a:endCxn id="4" idx="2"/>
          </p:cNvCxnSpPr>
          <p:nvPr/>
        </p:nvCxnSpPr>
        <p:spPr>
          <a:xfrm flipV="1">
            <a:off x="8622352" y="3127775"/>
            <a:ext cx="222085" cy="1066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4" idx="4"/>
          </p:cNvCxnSpPr>
          <p:nvPr/>
        </p:nvCxnSpPr>
        <p:spPr>
          <a:xfrm rot="16200000" flipV="1">
            <a:off x="9498994" y="3751763"/>
            <a:ext cx="462247" cy="702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7" idx="1"/>
            <a:endCxn id="4" idx="0"/>
          </p:cNvCxnSpPr>
          <p:nvPr/>
        </p:nvCxnSpPr>
        <p:spPr>
          <a:xfrm rot="10800000" flipV="1">
            <a:off x="9378844" y="1702073"/>
            <a:ext cx="771260" cy="681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0"/>
          </p:cNvCxnSpPr>
          <p:nvPr/>
        </p:nvCxnSpPr>
        <p:spPr>
          <a:xfrm rot="16200000" flipH="1" flipV="1">
            <a:off x="10421008" y="2464548"/>
            <a:ext cx="194171" cy="1132282"/>
          </a:xfrm>
          <a:prstGeom prst="bentConnector4">
            <a:avLst>
              <a:gd name="adj1" fmla="val -117731"/>
              <a:gd name="adj2" fmla="val 78437"/>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1646415" y="1531300"/>
            <a:ext cx="1584224" cy="9317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supplier</a:t>
            </a:r>
            <a:endParaRPr lang="en-US" sz="1350" dirty="0"/>
          </a:p>
        </p:txBody>
      </p:sp>
      <p:sp>
        <p:nvSpPr>
          <p:cNvPr id="16" name="Oval 15"/>
          <p:cNvSpPr/>
          <p:nvPr/>
        </p:nvSpPr>
        <p:spPr>
          <a:xfrm>
            <a:off x="3399600" y="2933603"/>
            <a:ext cx="1068813" cy="1488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smtClean="0"/>
              <a:t>order</a:t>
            </a:r>
            <a:endParaRPr lang="en-US" sz="1350" dirty="0"/>
          </a:p>
        </p:txBody>
      </p:sp>
      <p:cxnSp>
        <p:nvCxnSpPr>
          <p:cNvPr id="18" name="Elbow Connector 17"/>
          <p:cNvCxnSpPr>
            <a:stCxn id="15" idx="2"/>
            <a:endCxn id="16" idx="2"/>
          </p:cNvCxnSpPr>
          <p:nvPr/>
        </p:nvCxnSpPr>
        <p:spPr>
          <a:xfrm rot="16200000" flipH="1">
            <a:off x="2311722" y="2589862"/>
            <a:ext cx="1214683" cy="9610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0"/>
            <a:endCxn id="16" idx="0"/>
          </p:cNvCxnSpPr>
          <p:nvPr/>
        </p:nvCxnSpPr>
        <p:spPr>
          <a:xfrm rot="16200000" flipH="1" flipV="1">
            <a:off x="6579779" y="-1384751"/>
            <a:ext cx="1672582" cy="6964126"/>
          </a:xfrm>
          <a:prstGeom prst="bentConnector3">
            <a:avLst>
              <a:gd name="adj1" fmla="val -13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8" idx="2"/>
            <a:endCxn id="16" idx="4"/>
          </p:cNvCxnSpPr>
          <p:nvPr/>
        </p:nvCxnSpPr>
        <p:spPr>
          <a:xfrm rot="5400000" flipH="1">
            <a:off x="6612325" y="1743560"/>
            <a:ext cx="790746" cy="6147382"/>
          </a:xfrm>
          <a:prstGeom prst="bentConnector3">
            <a:avLst>
              <a:gd name="adj1" fmla="val -28909"/>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01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500" fill="hold"/>
                                        <p:tgtEl>
                                          <p:spTgt spid="15"/>
                                        </p:tgtEl>
                                        <p:attrNameLst>
                                          <p:attrName>ppt_x</p:attrName>
                                        </p:attrNameLst>
                                      </p:cBhvr>
                                      <p:tavLst>
                                        <p:tav tm="0">
                                          <p:val>
                                            <p:strVal val="#ppt_x"/>
                                          </p:val>
                                        </p:tav>
                                        <p:tav tm="100000">
                                          <p:val>
                                            <p:strVal val="#ppt_x"/>
                                          </p:val>
                                        </p:tav>
                                      </p:tavLst>
                                    </p:anim>
                                    <p:anim calcmode="lin" valueType="num">
                                      <p:cBhvr additive="base">
                                        <p:cTn id="6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5840" y="1076309"/>
            <a:ext cx="1861105" cy="3548565"/>
          </a:xfrm>
          <a:ln>
            <a:solidFill>
              <a:srgbClr val="0070C0"/>
            </a:solidFill>
          </a:ln>
        </p:spPr>
        <p:txBody>
          <a:bodyPr vert="horz" lIns="68580" tIns="34290" rIns="68580" bIns="34290" rtlCol="0">
            <a:normAutofit/>
          </a:bodyPr>
          <a:lstStyle/>
          <a:p>
            <a:pPr>
              <a:buFont typeface="Arial" panose="020B0604020202020204" pitchFamily="34" charset="0"/>
            </a:pPr>
            <a:r>
              <a:rPr lang="en-US" sz="1400" dirty="0"/>
              <a:t>Country (4)</a:t>
            </a:r>
          </a:p>
          <a:p>
            <a:pPr lvl="1">
              <a:buFont typeface="Arial" panose="020B0604020202020204" pitchFamily="34" charset="0"/>
              <a:buChar char="•"/>
            </a:pPr>
            <a:r>
              <a:rPr lang="en-US" sz="1400" dirty="0" err="1"/>
              <a:t>Country_id</a:t>
            </a:r>
            <a:endParaRPr lang="en-US" sz="1400" dirty="0"/>
          </a:p>
          <a:p>
            <a:pPr lvl="1">
              <a:buFont typeface="Arial" panose="020B0604020202020204" pitchFamily="34" charset="0"/>
              <a:buChar char="•"/>
            </a:pPr>
            <a:r>
              <a:rPr lang="en-US" sz="1400" dirty="0" err="1"/>
              <a:t>Country_nm</a:t>
            </a:r>
            <a:endParaRPr lang="en-US" sz="1400" dirty="0"/>
          </a:p>
          <a:p>
            <a:pPr>
              <a:buFont typeface="Arial" panose="020B0604020202020204" pitchFamily="34" charset="0"/>
            </a:pPr>
            <a:r>
              <a:rPr lang="en-US" sz="1400" dirty="0"/>
              <a:t>State (10)</a:t>
            </a:r>
          </a:p>
          <a:p>
            <a:pPr lvl="1">
              <a:buFont typeface="Arial" panose="020B0604020202020204" pitchFamily="34" charset="0"/>
              <a:buChar char="•"/>
            </a:pPr>
            <a:r>
              <a:rPr lang="en-US" sz="1400" dirty="0" err="1"/>
              <a:t>State_id</a:t>
            </a:r>
            <a:endParaRPr lang="en-US" sz="1400" dirty="0"/>
          </a:p>
          <a:p>
            <a:pPr lvl="1">
              <a:buFont typeface="Arial" panose="020B0604020202020204" pitchFamily="34" charset="0"/>
              <a:buChar char="•"/>
            </a:pPr>
            <a:r>
              <a:rPr lang="en-US" sz="1400" dirty="0" err="1"/>
              <a:t>State_nm</a:t>
            </a:r>
            <a:endParaRPr lang="en-US" sz="1400" dirty="0"/>
          </a:p>
          <a:p>
            <a:pPr lvl="1">
              <a:buFont typeface="Arial" panose="020B0604020202020204" pitchFamily="34" charset="0"/>
              <a:buChar char="•"/>
            </a:pPr>
            <a:r>
              <a:rPr lang="en-US" sz="1400" dirty="0" err="1"/>
              <a:t>State_capital</a:t>
            </a:r>
            <a:endParaRPr lang="en-US" sz="1400" dirty="0"/>
          </a:p>
          <a:p>
            <a:pPr lvl="1">
              <a:buFont typeface="Arial" panose="020B0604020202020204" pitchFamily="34" charset="0"/>
              <a:buChar char="•"/>
            </a:pPr>
            <a:r>
              <a:rPr lang="en-US" sz="1400" dirty="0" err="1"/>
              <a:t>Country_id</a:t>
            </a:r>
            <a:endParaRPr lang="en-US" sz="1400" dirty="0"/>
          </a:p>
          <a:p>
            <a:pPr>
              <a:buFont typeface="Arial" panose="020B0604020202020204" pitchFamily="34" charset="0"/>
            </a:pPr>
            <a:r>
              <a:rPr lang="en-US" sz="1400" dirty="0"/>
              <a:t>City (20)</a:t>
            </a:r>
          </a:p>
          <a:p>
            <a:pPr lvl="1">
              <a:buFont typeface="Arial" panose="020B0604020202020204" pitchFamily="34" charset="0"/>
              <a:buChar char="•"/>
            </a:pPr>
            <a:r>
              <a:rPr lang="en-US" sz="1400" dirty="0" err="1"/>
              <a:t>City_id</a:t>
            </a:r>
            <a:endParaRPr lang="en-US" sz="1400" dirty="0"/>
          </a:p>
          <a:p>
            <a:pPr lvl="1">
              <a:buFont typeface="Arial" panose="020B0604020202020204" pitchFamily="34" charset="0"/>
              <a:buChar char="•"/>
            </a:pPr>
            <a:r>
              <a:rPr lang="en-US" sz="1400" dirty="0" err="1"/>
              <a:t>City_nm</a:t>
            </a:r>
            <a:endParaRPr lang="en-US" sz="1400" dirty="0"/>
          </a:p>
          <a:p>
            <a:pPr lvl="1">
              <a:buFont typeface="Arial" panose="020B0604020202020204" pitchFamily="34" charset="0"/>
              <a:buChar char="•"/>
            </a:pPr>
            <a:r>
              <a:rPr lang="en-US" sz="1400" dirty="0" err="1"/>
              <a:t>City_pop</a:t>
            </a:r>
            <a:endParaRPr lang="en-US" sz="1400" dirty="0"/>
          </a:p>
          <a:p>
            <a:pPr lvl="1">
              <a:buFont typeface="Arial" panose="020B0604020202020204" pitchFamily="34" charset="0"/>
              <a:buChar char="•"/>
            </a:pPr>
            <a:r>
              <a:rPr lang="en-US" sz="1400" dirty="0" err="1"/>
              <a:t>State_id</a:t>
            </a:r>
            <a:endParaRPr lang="en-US" sz="1400" dirty="0"/>
          </a:p>
          <a:p>
            <a:pPr lvl="1">
              <a:buFont typeface="Arial" panose="020B0604020202020204" pitchFamily="34" charset="0"/>
              <a:buChar char="•"/>
            </a:pPr>
            <a:endParaRPr lang="en-US" sz="1400" dirty="0"/>
          </a:p>
        </p:txBody>
      </p:sp>
      <p:sp>
        <p:nvSpPr>
          <p:cNvPr id="4" name="Content Placeholder 2"/>
          <p:cNvSpPr txBox="1">
            <a:spLocks/>
          </p:cNvSpPr>
          <p:nvPr/>
        </p:nvSpPr>
        <p:spPr>
          <a:xfrm>
            <a:off x="1665840" y="4624874"/>
            <a:ext cx="1861105" cy="1308285"/>
          </a:xfrm>
          <a:prstGeom prst="rect">
            <a:avLst/>
          </a:prstGeom>
          <a:ln>
            <a:solidFill>
              <a:srgbClr val="0070C0"/>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Store (45)</a:t>
            </a:r>
          </a:p>
          <a:p>
            <a:pPr lvl="1"/>
            <a:r>
              <a:rPr lang="en-US" sz="1400" dirty="0" err="1"/>
              <a:t>Store_id</a:t>
            </a:r>
            <a:endParaRPr lang="en-US" sz="1400" dirty="0"/>
          </a:p>
          <a:p>
            <a:pPr lvl="1"/>
            <a:r>
              <a:rPr lang="en-US" sz="1400" dirty="0" err="1"/>
              <a:t>Store_code</a:t>
            </a:r>
            <a:endParaRPr lang="en-US" sz="1400" dirty="0"/>
          </a:p>
          <a:p>
            <a:pPr lvl="1"/>
            <a:r>
              <a:rPr lang="en-US" sz="1400" dirty="0" err="1"/>
              <a:t>Store_name</a:t>
            </a:r>
            <a:endParaRPr lang="en-US" sz="1400" dirty="0"/>
          </a:p>
          <a:p>
            <a:pPr lvl="1"/>
            <a:r>
              <a:rPr lang="en-US" sz="1400" dirty="0" err="1"/>
              <a:t>City_id</a:t>
            </a:r>
            <a:endParaRPr lang="en-US" sz="1400" dirty="0"/>
          </a:p>
        </p:txBody>
      </p:sp>
      <p:sp>
        <p:nvSpPr>
          <p:cNvPr id="6" name="Content Placeholder 2"/>
          <p:cNvSpPr txBox="1">
            <a:spLocks/>
          </p:cNvSpPr>
          <p:nvPr/>
        </p:nvSpPr>
        <p:spPr>
          <a:xfrm>
            <a:off x="6854440" y="1059115"/>
            <a:ext cx="3554480" cy="4798494"/>
          </a:xfrm>
          <a:prstGeom prst="rect">
            <a:avLst/>
          </a:prstGeom>
          <a:ln>
            <a:solidFill>
              <a:srgbClr val="0070C0"/>
            </a:solidFill>
          </a:ln>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err="1"/>
              <a:t>Store_dim</a:t>
            </a:r>
            <a:r>
              <a:rPr lang="en-US" sz="2100" dirty="0"/>
              <a:t> (45)</a:t>
            </a:r>
          </a:p>
          <a:p>
            <a:pPr lvl="1"/>
            <a:r>
              <a:rPr lang="en-US" sz="1800" dirty="0" err="1"/>
              <a:t>Store_id</a:t>
            </a:r>
            <a:endParaRPr lang="en-US" sz="1800" dirty="0"/>
          </a:p>
          <a:p>
            <a:pPr lvl="1"/>
            <a:r>
              <a:rPr lang="en-US" sz="1800" dirty="0" err="1"/>
              <a:t>Store_code</a:t>
            </a:r>
            <a:endParaRPr lang="en-US" sz="1800" dirty="0"/>
          </a:p>
          <a:p>
            <a:pPr lvl="1"/>
            <a:r>
              <a:rPr lang="en-US" sz="1800" dirty="0" err="1"/>
              <a:t>Store_name</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a:p>
            <a:endParaRPr lang="en-US" sz="2100" dirty="0"/>
          </a:p>
        </p:txBody>
      </p:sp>
      <p:cxnSp>
        <p:nvCxnSpPr>
          <p:cNvPr id="14" name="Straight Arrow Connector 13"/>
          <p:cNvCxnSpPr/>
          <p:nvPr/>
        </p:nvCxnSpPr>
        <p:spPr>
          <a:xfrm flipV="1">
            <a:off x="3078480" y="1576873"/>
            <a:ext cx="4587240" cy="344424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p:cNvCxnSpPr/>
          <p:nvPr/>
        </p:nvCxnSpPr>
        <p:spPr>
          <a:xfrm flipV="1">
            <a:off x="3230880" y="1912153"/>
            <a:ext cx="4434840" cy="3366862"/>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Arrow Connector 17"/>
          <p:cNvCxnSpPr/>
          <p:nvPr/>
        </p:nvCxnSpPr>
        <p:spPr>
          <a:xfrm flipV="1">
            <a:off x="3246120" y="2140754"/>
            <a:ext cx="4419600" cy="3380925"/>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flipV="1">
            <a:off x="3042580" y="2536994"/>
            <a:ext cx="4623140" cy="134085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2" name="Straight Arrow Connector 21"/>
          <p:cNvCxnSpPr/>
          <p:nvPr/>
        </p:nvCxnSpPr>
        <p:spPr>
          <a:xfrm>
            <a:off x="3246120" y="2598085"/>
            <a:ext cx="4297680" cy="19736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4" name="Straight Arrow Connector 23"/>
          <p:cNvCxnSpPr/>
          <p:nvPr/>
        </p:nvCxnSpPr>
        <p:spPr>
          <a:xfrm>
            <a:off x="3526944" y="1744513"/>
            <a:ext cx="3986376" cy="146290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5" name="Rectangle 24"/>
          <p:cNvSpPr/>
          <p:nvPr/>
        </p:nvSpPr>
        <p:spPr>
          <a:xfrm>
            <a:off x="4434840" y="1116969"/>
            <a:ext cx="2103120" cy="480131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hangingPunct="0"/>
            <a:r>
              <a:rPr lang="en-IN" dirty="0">
                <a:solidFill>
                  <a:srgbClr val="000000"/>
                </a:solidFill>
                <a:latin typeface="+mj-lt"/>
                <a:ea typeface="+mj-ea"/>
                <a:cs typeface="+mj-cs"/>
                <a:sym typeface="Calibri"/>
              </a:rPr>
              <a:t>Python Code</a:t>
            </a:r>
          </a:p>
          <a:p>
            <a:pPr hangingPunct="0"/>
            <a:r>
              <a:rPr lang="en-IN" dirty="0"/>
              <a:t>(Data processing)</a:t>
            </a:r>
          </a:p>
          <a:p>
            <a:pPr hangingPunct="0"/>
            <a:endParaRPr lang="en-IN" dirty="0">
              <a:solidFill>
                <a:srgbClr val="000000"/>
              </a:solidFill>
              <a:latin typeface="+mj-lt"/>
              <a:ea typeface="+mj-ea"/>
              <a:cs typeface="+mj-cs"/>
              <a:sym typeface="Calibri"/>
            </a:endParaRPr>
          </a:p>
          <a:p>
            <a:pPr hangingPunct="0"/>
            <a:r>
              <a:rPr lang="en-IN" dirty="0" err="1"/>
              <a:t>C_dataframe</a:t>
            </a:r>
            <a:r>
              <a:rPr lang="en-IN" dirty="0"/>
              <a:t> (country)</a:t>
            </a:r>
          </a:p>
          <a:p>
            <a:pPr hangingPunct="0"/>
            <a:r>
              <a:rPr lang="en-IN" dirty="0" err="1"/>
              <a:t>S_dateframe</a:t>
            </a:r>
            <a:r>
              <a:rPr lang="en-IN" dirty="0"/>
              <a:t>(state)</a:t>
            </a:r>
          </a:p>
          <a:p>
            <a:pPr hangingPunct="0"/>
            <a:r>
              <a:rPr lang="en-IN" dirty="0" err="1"/>
              <a:t>City_dataframe</a:t>
            </a:r>
            <a:r>
              <a:rPr lang="en-IN" dirty="0"/>
              <a:t>(city)</a:t>
            </a:r>
          </a:p>
          <a:p>
            <a:pPr hangingPunct="0"/>
            <a:r>
              <a:rPr lang="en-IN" dirty="0" err="1"/>
              <a:t>Store_dataframe</a:t>
            </a:r>
            <a:r>
              <a:rPr lang="en-IN" dirty="0"/>
              <a:t> (store)</a:t>
            </a:r>
          </a:p>
          <a:p>
            <a:pPr hangingPunct="0"/>
            <a:endParaRPr lang="en-IN" dirty="0"/>
          </a:p>
          <a:p>
            <a:pPr hangingPunct="0"/>
            <a:r>
              <a:rPr lang="en-IN" dirty="0" err="1"/>
              <a:t>Processed_Store_dataframe</a:t>
            </a:r>
            <a:r>
              <a:rPr lang="en-IN" dirty="0"/>
              <a:t> (45)</a:t>
            </a:r>
          </a:p>
          <a:p>
            <a:pPr hangingPunct="0"/>
            <a:endParaRPr lang="en-IN" dirty="0"/>
          </a:p>
          <a:p>
            <a:pPr hangingPunct="0"/>
            <a:r>
              <a:rPr lang="en-IN" dirty="0">
                <a:solidFill>
                  <a:srgbClr val="000000"/>
                </a:solidFill>
                <a:latin typeface="+mj-lt"/>
                <a:ea typeface="+mj-ea"/>
                <a:cs typeface="+mj-cs"/>
                <a:sym typeface="Calibri"/>
              </a:rPr>
              <a:t>Insert into </a:t>
            </a:r>
            <a:r>
              <a:rPr lang="en-IN" dirty="0" err="1">
                <a:solidFill>
                  <a:srgbClr val="000000"/>
                </a:solidFill>
                <a:latin typeface="+mj-lt"/>
                <a:ea typeface="+mj-ea"/>
                <a:cs typeface="+mj-cs"/>
                <a:sym typeface="Calibri"/>
              </a:rPr>
              <a:t>store_dim</a:t>
            </a:r>
            <a:r>
              <a:rPr lang="en-IN" dirty="0">
                <a:solidFill>
                  <a:srgbClr val="000000"/>
                </a:solidFill>
                <a:latin typeface="+mj-lt"/>
                <a:ea typeface="+mj-ea"/>
                <a:cs typeface="+mj-cs"/>
                <a:sym typeface="Calibri"/>
              </a:rPr>
              <a:t> with the help of the data in processed store data </a:t>
            </a:r>
            <a:r>
              <a:rPr lang="en-IN" dirty="0" smtClean="0">
                <a:solidFill>
                  <a:srgbClr val="000000"/>
                </a:solidFill>
                <a:latin typeface="+mj-lt"/>
                <a:ea typeface="+mj-ea"/>
                <a:cs typeface="+mj-cs"/>
                <a:sym typeface="Calibri"/>
              </a:rPr>
              <a:t>frame</a:t>
            </a:r>
            <a:endParaRPr lang="en-IN" dirty="0">
              <a:solidFill>
                <a:srgbClr val="000000"/>
              </a:solidFill>
              <a:latin typeface="+mj-lt"/>
              <a:ea typeface="+mj-ea"/>
              <a:cs typeface="+mj-cs"/>
              <a:sym typeface="Calibri"/>
            </a:endParaRPr>
          </a:p>
        </p:txBody>
      </p:sp>
      <p:sp>
        <p:nvSpPr>
          <p:cNvPr id="5" name="Title 4"/>
          <p:cNvSpPr>
            <a:spLocks noGrp="1"/>
          </p:cNvSpPr>
          <p:nvPr>
            <p:ph type="title"/>
          </p:nvPr>
        </p:nvSpPr>
        <p:spPr>
          <a:xfrm>
            <a:off x="0" y="-15048"/>
            <a:ext cx="12192000" cy="816904"/>
          </a:xfrm>
        </p:spPr>
        <p:txBody>
          <a:bodyPr/>
          <a:lstStyle/>
          <a:p>
            <a:r>
              <a:rPr lang="en-IN" sz="3500" dirty="0">
                <a:solidFill>
                  <a:schemeClr val="tx1"/>
                </a:solidFill>
                <a:latin typeface="+mj-lt"/>
                <a:ea typeface="+mj-ea"/>
                <a:cs typeface="+mj-cs"/>
              </a:rPr>
              <a:t>Populating Store Dimension Table</a:t>
            </a:r>
          </a:p>
        </p:txBody>
      </p:sp>
    </p:spTree>
    <p:extLst>
      <p:ext uri="{BB962C8B-B14F-4D97-AF65-F5344CB8AC3E}">
        <p14:creationId xmlns:p14="http://schemas.microsoft.com/office/powerpoint/2010/main" val="299256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ppt_x"/>
                                          </p:val>
                                        </p:tav>
                                        <p:tav tm="100000">
                                          <p:val>
                                            <p:strVal val="#ppt_x"/>
                                          </p:val>
                                        </p:tav>
                                      </p:tavLst>
                                    </p:anim>
                                    <p:anim calcmode="lin" valueType="num">
                                      <p:cBhvr additive="base">
                                        <p:cTn id="7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additive="base">
                                        <p:cTn id="101" dur="500" fill="hold"/>
                                        <p:tgtEl>
                                          <p:spTgt spid="14"/>
                                        </p:tgtEl>
                                        <p:attrNameLst>
                                          <p:attrName>ppt_x</p:attrName>
                                        </p:attrNameLst>
                                      </p:cBhvr>
                                      <p:tavLst>
                                        <p:tav tm="0">
                                          <p:val>
                                            <p:strVal val="#ppt_x"/>
                                          </p:val>
                                        </p:tav>
                                        <p:tav tm="100000">
                                          <p:val>
                                            <p:strVal val="#ppt_x"/>
                                          </p:val>
                                        </p:tav>
                                      </p:tavLst>
                                    </p:anim>
                                    <p:anim calcmode="lin" valueType="num">
                                      <p:cBhvr additive="base">
                                        <p:cTn id="10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6"/>
                                        </p:tgtEl>
                                        <p:attrNameLst>
                                          <p:attrName>style.visibility</p:attrName>
                                        </p:attrNameLst>
                                      </p:cBhvr>
                                      <p:to>
                                        <p:strVal val="visible"/>
                                      </p:to>
                                    </p:set>
                                    <p:anim calcmode="lin" valueType="num">
                                      <p:cBhvr additive="base">
                                        <p:cTn id="107" dur="500" fill="hold"/>
                                        <p:tgtEl>
                                          <p:spTgt spid="16"/>
                                        </p:tgtEl>
                                        <p:attrNameLst>
                                          <p:attrName>ppt_x</p:attrName>
                                        </p:attrNameLst>
                                      </p:cBhvr>
                                      <p:tavLst>
                                        <p:tav tm="0">
                                          <p:val>
                                            <p:strVal val="#ppt_x"/>
                                          </p:val>
                                        </p:tav>
                                        <p:tav tm="100000">
                                          <p:val>
                                            <p:strVal val="#ppt_x"/>
                                          </p:val>
                                        </p:tav>
                                      </p:tavLst>
                                    </p:anim>
                                    <p:anim calcmode="lin" valueType="num">
                                      <p:cBhvr additive="base">
                                        <p:cTn id="10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8"/>
                                        </p:tgtEl>
                                        <p:attrNameLst>
                                          <p:attrName>style.visibility</p:attrName>
                                        </p:attrNameLst>
                                      </p:cBhvr>
                                      <p:to>
                                        <p:strVal val="visible"/>
                                      </p:to>
                                    </p:set>
                                    <p:anim calcmode="lin" valueType="num">
                                      <p:cBhvr additive="base">
                                        <p:cTn id="113" dur="500" fill="hold"/>
                                        <p:tgtEl>
                                          <p:spTgt spid="18"/>
                                        </p:tgtEl>
                                        <p:attrNameLst>
                                          <p:attrName>ppt_x</p:attrName>
                                        </p:attrNameLst>
                                      </p:cBhvr>
                                      <p:tavLst>
                                        <p:tav tm="0">
                                          <p:val>
                                            <p:strVal val="#ppt_x"/>
                                          </p:val>
                                        </p:tav>
                                        <p:tav tm="100000">
                                          <p:val>
                                            <p:strVal val="#ppt_x"/>
                                          </p:val>
                                        </p:tav>
                                      </p:tavLst>
                                    </p:anim>
                                    <p:anim calcmode="lin" valueType="num">
                                      <p:cBhvr additive="base">
                                        <p:cTn id="1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25"/>
                                        </p:tgtEl>
                                        <p:attrNameLst>
                                          <p:attrName>style.visibility</p:attrName>
                                        </p:attrNameLst>
                                      </p:cBhvr>
                                      <p:to>
                                        <p:strVal val="visible"/>
                                      </p:to>
                                    </p:set>
                                    <p:anim calcmode="lin" valueType="num">
                                      <p:cBhvr additive="base">
                                        <p:cTn id="119" dur="500" fill="hold"/>
                                        <p:tgtEl>
                                          <p:spTgt spid="25"/>
                                        </p:tgtEl>
                                        <p:attrNameLst>
                                          <p:attrName>ppt_x</p:attrName>
                                        </p:attrNameLst>
                                      </p:cBhvr>
                                      <p:tavLst>
                                        <p:tav tm="0">
                                          <p:val>
                                            <p:strVal val="#ppt_x"/>
                                          </p:val>
                                        </p:tav>
                                        <p:tav tm="100000">
                                          <p:val>
                                            <p:strVal val="#ppt_x"/>
                                          </p:val>
                                        </p:tav>
                                      </p:tavLst>
                                    </p:anim>
                                    <p:anim calcmode="lin" valueType="num">
                                      <p:cBhvr additive="base">
                                        <p:cTn id="1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P spid="2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Rectangle 4"/>
          <p:cNvSpPr txBox="1">
            <a:spLocks noGrp="1"/>
          </p:cNvSpPr>
          <p:nvPr>
            <p:ph type="title"/>
          </p:nvPr>
        </p:nvSpPr>
        <p:spPr>
          <a:xfrm>
            <a:off x="0" y="0"/>
            <a:ext cx="12173712" cy="914400"/>
          </a:xfrm>
          <a:prstGeom prst="rect">
            <a:avLst/>
          </a:prstGeom>
        </p:spPr>
        <p:txBody>
          <a:bodyPr/>
          <a:lstStyle/>
          <a:p>
            <a:r>
              <a:rPr sz="3500" dirty="0">
                <a:solidFill>
                  <a:schemeClr val="tx1"/>
                </a:solidFill>
                <a:latin typeface="+mj-lt"/>
                <a:ea typeface="+mj-ea"/>
                <a:cs typeface="+mj-cs"/>
              </a:rPr>
              <a:t>Dimension Tables</a:t>
            </a:r>
          </a:p>
        </p:txBody>
      </p:sp>
      <p:sp>
        <p:nvSpPr>
          <p:cNvPr id="730" name="Rectangle 5"/>
          <p:cNvSpPr txBox="1">
            <a:spLocks noGrp="1"/>
          </p:cNvSpPr>
          <p:nvPr>
            <p:ph type="body" idx="1"/>
          </p:nvPr>
        </p:nvSpPr>
        <p:spPr>
          <a:xfrm>
            <a:off x="0" y="1219200"/>
            <a:ext cx="12192000" cy="4953000"/>
          </a:xfrm>
          <a:prstGeom prst="rect">
            <a:avLst/>
          </a:prstGeom>
        </p:spPr>
        <p:txBody>
          <a:bodyPr vert="horz" lIns="44450" tIns="44450" rIns="44450" bIns="44450" rtlCol="0">
            <a:normAutofit/>
          </a:bodyPr>
          <a:lstStyle/>
          <a:p>
            <a:pPr>
              <a:lnSpc>
                <a:spcPct val="90000"/>
              </a:lnSpc>
            </a:pPr>
            <a:r>
              <a:rPr dirty="0"/>
              <a:t>Dimension </a:t>
            </a:r>
            <a:r>
              <a:rPr dirty="0" smtClean="0"/>
              <a:t>table</a:t>
            </a:r>
            <a:r>
              <a:rPr lang="en-IN" dirty="0" smtClean="0"/>
              <a:t> attributes in the DW</a:t>
            </a:r>
          </a:p>
          <a:p>
            <a:pPr>
              <a:lnSpc>
                <a:spcPct val="90000"/>
              </a:lnSpc>
            </a:pPr>
            <a:endParaRPr dirty="0"/>
          </a:p>
          <a:p>
            <a:pPr marL="742950" lvl="1" indent="-285750">
              <a:spcBef>
                <a:spcPts val="600"/>
              </a:spcBef>
              <a:defRPr sz="2800"/>
            </a:pPr>
            <a:r>
              <a:rPr dirty="0"/>
              <a:t>Define business in terms already familiar to users</a:t>
            </a:r>
          </a:p>
          <a:p>
            <a:pPr marL="742950" lvl="1" indent="-285750">
              <a:spcBef>
                <a:spcPts val="600"/>
              </a:spcBef>
              <a:defRPr sz="2800"/>
            </a:pPr>
            <a:r>
              <a:rPr dirty="0"/>
              <a:t>Wide rows with lots of descriptive text</a:t>
            </a:r>
          </a:p>
          <a:p>
            <a:pPr marL="742950" lvl="1" indent="-285750">
              <a:spcBef>
                <a:spcPts val="600"/>
              </a:spcBef>
              <a:defRPr sz="2800"/>
            </a:pPr>
            <a:r>
              <a:rPr dirty="0"/>
              <a:t>Small tables (about a million rows) </a:t>
            </a:r>
          </a:p>
          <a:p>
            <a:pPr marL="742950" lvl="1" indent="-285750">
              <a:spcBef>
                <a:spcPts val="600"/>
              </a:spcBef>
              <a:defRPr sz="2800"/>
            </a:pPr>
            <a:r>
              <a:rPr dirty="0"/>
              <a:t>Joined to fact table by a foreign key</a:t>
            </a:r>
          </a:p>
          <a:p>
            <a:pPr marL="742950" lvl="1" indent="-285750">
              <a:spcBef>
                <a:spcPts val="600"/>
              </a:spcBef>
              <a:defRPr sz="2800"/>
            </a:pPr>
            <a:r>
              <a:rPr dirty="0"/>
              <a:t>heavily </a:t>
            </a:r>
            <a:r>
              <a:rPr dirty="0" smtClean="0"/>
              <a:t>indexed</a:t>
            </a:r>
            <a:endParaRPr lang="en-IN" dirty="0" smtClean="0"/>
          </a:p>
          <a:p>
            <a:pPr marL="742950" lvl="1" indent="-285750">
              <a:spcBef>
                <a:spcPts val="600"/>
              </a:spcBef>
              <a:defRPr sz="2800"/>
            </a:pPr>
            <a:r>
              <a:rPr lang="en-IN" dirty="0"/>
              <a:t> </a:t>
            </a:r>
            <a:r>
              <a:rPr lang="en-IN" dirty="0" smtClean="0"/>
              <a:t>hierarchical elements exists in the dimensional</a:t>
            </a:r>
            <a:endParaRPr dirty="0"/>
          </a:p>
          <a:p>
            <a:pPr marL="742950" lvl="1" indent="-285750">
              <a:spcBef>
                <a:spcPts val="600"/>
              </a:spcBef>
              <a:defRPr sz="2800"/>
            </a:pPr>
            <a:r>
              <a:rPr dirty="0"/>
              <a:t>typical dimensions</a:t>
            </a:r>
          </a:p>
          <a:p>
            <a:pPr lvl="2">
              <a:defRPr sz="2400"/>
            </a:pPr>
            <a:r>
              <a:rPr dirty="0"/>
              <a:t>time periods, geographic region (markets, cities), products, customers, salesperson, etc.</a:t>
            </a:r>
          </a:p>
        </p:txBody>
      </p:sp>
    </p:spTree>
    <p:extLst>
      <p:ext uri="{BB962C8B-B14F-4D97-AF65-F5344CB8AC3E}">
        <p14:creationId xmlns:p14="http://schemas.microsoft.com/office/powerpoint/2010/main" val="3532470746"/>
      </p:ext>
    </p:extLst>
  </p:cSld>
  <p:clrMapOvr>
    <a:masterClrMapping/>
  </p:clrMapOvr>
  <p:transition spd="slow">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3781425" y="2228850"/>
            <a:ext cx="4933950" cy="4000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3762375" y="4162425"/>
            <a:ext cx="4924425" cy="85725"/>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3838575" y="3000375"/>
            <a:ext cx="4924425" cy="49808"/>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8477250" y="5048250"/>
            <a:ext cx="3055645" cy="646331"/>
          </a:xfrm>
          <a:prstGeom prst="rect">
            <a:avLst/>
          </a:prstGeom>
          <a:noFill/>
        </p:spPr>
        <p:txBody>
          <a:bodyPr wrap="none" rtlCol="0">
            <a:spAutoFit/>
          </a:bodyPr>
          <a:lstStyle/>
          <a:p>
            <a:r>
              <a:rPr lang="en-US" dirty="0" smtClean="0"/>
              <a:t>70% of people are operational</a:t>
            </a:r>
          </a:p>
          <a:p>
            <a:r>
              <a:rPr lang="en-US" dirty="0" smtClean="0"/>
              <a:t>users</a:t>
            </a:r>
            <a:endParaRPr lang="en-US" dirty="0"/>
          </a:p>
        </p:txBody>
      </p:sp>
      <p:sp>
        <p:nvSpPr>
          <p:cNvPr id="8" name="TextBox 7"/>
          <p:cNvSpPr txBox="1"/>
          <p:nvPr/>
        </p:nvSpPr>
        <p:spPr>
          <a:xfrm>
            <a:off x="7419975" y="3343275"/>
            <a:ext cx="3800475" cy="369332"/>
          </a:xfrm>
          <a:prstGeom prst="rect">
            <a:avLst/>
          </a:prstGeom>
          <a:noFill/>
        </p:spPr>
        <p:txBody>
          <a:bodyPr wrap="square" rtlCol="0">
            <a:spAutoFit/>
          </a:bodyPr>
          <a:lstStyle/>
          <a:p>
            <a:r>
              <a:rPr lang="en-US" dirty="0" smtClean="0"/>
              <a:t>25% of people are managerial users</a:t>
            </a:r>
            <a:endParaRPr lang="en-US" dirty="0"/>
          </a:p>
        </p:txBody>
      </p:sp>
      <p:sp>
        <p:nvSpPr>
          <p:cNvPr id="9" name="TextBox 8"/>
          <p:cNvSpPr txBox="1"/>
          <p:nvPr/>
        </p:nvSpPr>
        <p:spPr>
          <a:xfrm>
            <a:off x="6638925" y="2352675"/>
            <a:ext cx="3800475" cy="369332"/>
          </a:xfrm>
          <a:prstGeom prst="rect">
            <a:avLst/>
          </a:prstGeom>
          <a:noFill/>
        </p:spPr>
        <p:txBody>
          <a:bodyPr wrap="square" rtlCol="0">
            <a:spAutoFit/>
          </a:bodyPr>
          <a:lstStyle/>
          <a:p>
            <a:r>
              <a:rPr lang="en-US" dirty="0" smtClean="0"/>
              <a:t>5% of people are Executives</a:t>
            </a:r>
            <a:endParaRPr lang="en-US" dirty="0"/>
          </a:p>
        </p:txBody>
      </p:sp>
      <p:sp>
        <p:nvSpPr>
          <p:cNvPr id="10" name="TextBox 9"/>
          <p:cNvSpPr txBox="1"/>
          <p:nvPr/>
        </p:nvSpPr>
        <p:spPr>
          <a:xfrm>
            <a:off x="2608764" y="4513302"/>
            <a:ext cx="1669047" cy="1200329"/>
          </a:xfrm>
          <a:prstGeom prst="rect">
            <a:avLst/>
          </a:prstGeom>
          <a:noFill/>
        </p:spPr>
        <p:txBody>
          <a:bodyPr wrap="none" rtlCol="0">
            <a:spAutoFit/>
          </a:bodyPr>
          <a:lstStyle/>
          <a:p>
            <a:r>
              <a:rPr lang="en-US" dirty="0" smtClean="0"/>
              <a:t>Operational</a:t>
            </a:r>
          </a:p>
          <a:p>
            <a:r>
              <a:rPr lang="en-US" dirty="0" smtClean="0"/>
              <a:t>Decision</a:t>
            </a:r>
          </a:p>
          <a:p>
            <a:r>
              <a:rPr lang="en-US" dirty="0" smtClean="0"/>
              <a:t>(system driven </a:t>
            </a:r>
          </a:p>
          <a:p>
            <a:r>
              <a:rPr lang="en-US" dirty="0" smtClean="0"/>
              <a:t>OLTP)</a:t>
            </a:r>
            <a:endParaRPr lang="en-US" dirty="0"/>
          </a:p>
        </p:txBody>
      </p:sp>
      <p:sp>
        <p:nvSpPr>
          <p:cNvPr id="11" name="TextBox 10"/>
          <p:cNvSpPr txBox="1"/>
          <p:nvPr/>
        </p:nvSpPr>
        <p:spPr>
          <a:xfrm>
            <a:off x="2595563" y="3004958"/>
            <a:ext cx="1895475" cy="1200329"/>
          </a:xfrm>
          <a:prstGeom prst="rect">
            <a:avLst/>
          </a:prstGeom>
          <a:noFill/>
        </p:spPr>
        <p:txBody>
          <a:bodyPr wrap="square" rtlCol="0">
            <a:spAutoFit/>
          </a:bodyPr>
          <a:lstStyle/>
          <a:p>
            <a:r>
              <a:rPr lang="en-US" dirty="0" smtClean="0"/>
              <a:t>Tactical Decision</a:t>
            </a:r>
          </a:p>
          <a:p>
            <a:r>
              <a:rPr lang="en-US" dirty="0" smtClean="0"/>
              <a:t>(yes and no)</a:t>
            </a:r>
          </a:p>
          <a:p>
            <a:r>
              <a:rPr lang="en-US" dirty="0" smtClean="0"/>
              <a:t>Some times yes</a:t>
            </a:r>
          </a:p>
          <a:p>
            <a:r>
              <a:rPr lang="en-US" dirty="0" smtClean="0"/>
              <a:t>Some times no</a:t>
            </a:r>
            <a:endParaRPr lang="en-US" dirty="0"/>
          </a:p>
        </p:txBody>
      </p:sp>
      <p:sp>
        <p:nvSpPr>
          <p:cNvPr id="12" name="TextBox 11"/>
          <p:cNvSpPr txBox="1"/>
          <p:nvPr/>
        </p:nvSpPr>
        <p:spPr>
          <a:xfrm>
            <a:off x="2547931" y="1937861"/>
            <a:ext cx="3295650" cy="923330"/>
          </a:xfrm>
          <a:prstGeom prst="rect">
            <a:avLst/>
          </a:prstGeom>
          <a:noFill/>
        </p:spPr>
        <p:txBody>
          <a:bodyPr wrap="square" rtlCol="0">
            <a:spAutoFit/>
          </a:bodyPr>
          <a:lstStyle/>
          <a:p>
            <a:r>
              <a:rPr lang="en-US" dirty="0" smtClean="0"/>
              <a:t>Strategic Decision – change in direction of company, M&amp;A (buying other companies)</a:t>
            </a:r>
            <a:endParaRPr lang="en-US" dirty="0"/>
          </a:p>
        </p:txBody>
      </p:sp>
      <p:sp>
        <p:nvSpPr>
          <p:cNvPr id="13" name="Rectangle 12"/>
          <p:cNvSpPr/>
          <p:nvPr/>
        </p:nvSpPr>
        <p:spPr>
          <a:xfrm>
            <a:off x="4276725" y="5694581"/>
            <a:ext cx="857250"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HRMS</a:t>
            </a:r>
            <a:endParaRPr lang="en-US" dirty="0"/>
          </a:p>
        </p:txBody>
      </p:sp>
      <p:sp>
        <p:nvSpPr>
          <p:cNvPr id="14" name="Rectangle 13"/>
          <p:cNvSpPr/>
          <p:nvPr/>
        </p:nvSpPr>
        <p:spPr>
          <a:xfrm>
            <a:off x="5362574" y="5713631"/>
            <a:ext cx="1057275"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FINANCE</a:t>
            </a:r>
            <a:endParaRPr lang="en-US" dirty="0"/>
          </a:p>
        </p:txBody>
      </p:sp>
      <p:sp>
        <p:nvSpPr>
          <p:cNvPr id="15" name="Rectangle 14"/>
          <p:cNvSpPr/>
          <p:nvPr/>
        </p:nvSpPr>
        <p:spPr>
          <a:xfrm>
            <a:off x="6638924" y="5713631"/>
            <a:ext cx="1485900"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PRODUCTS</a:t>
            </a:r>
            <a:endParaRPr lang="en-US" dirty="0"/>
          </a:p>
        </p:txBody>
      </p:sp>
      <p:sp>
        <p:nvSpPr>
          <p:cNvPr id="16" name="Rectangle 15"/>
          <p:cNvSpPr/>
          <p:nvPr/>
        </p:nvSpPr>
        <p:spPr>
          <a:xfrm>
            <a:off x="6172199" y="5151656"/>
            <a:ext cx="1485900"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SCM</a:t>
            </a:r>
            <a:endParaRPr lang="en-US" dirty="0"/>
          </a:p>
        </p:txBody>
      </p:sp>
      <p:sp>
        <p:nvSpPr>
          <p:cNvPr id="17" name="Oval 16"/>
          <p:cNvSpPr/>
          <p:nvPr/>
        </p:nvSpPr>
        <p:spPr>
          <a:xfrm>
            <a:off x="5362575" y="3392954"/>
            <a:ext cx="1809750" cy="6939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Head of Operations</a:t>
            </a:r>
            <a:endParaRPr lang="en-US" dirty="0"/>
          </a:p>
        </p:txBody>
      </p:sp>
      <p:sp>
        <p:nvSpPr>
          <p:cNvPr id="18" name="Rectangle 17"/>
          <p:cNvSpPr/>
          <p:nvPr/>
        </p:nvSpPr>
        <p:spPr>
          <a:xfrm>
            <a:off x="4638674" y="5170706"/>
            <a:ext cx="1252537"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r>
              <a:rPr lang="en-US" dirty="0" smtClean="0"/>
              <a:t>MS</a:t>
            </a:r>
            <a:endParaRPr lang="en-US" dirty="0"/>
          </a:p>
        </p:txBody>
      </p:sp>
      <p:sp>
        <p:nvSpPr>
          <p:cNvPr id="19" name="Rectangle 18"/>
          <p:cNvSpPr/>
          <p:nvPr/>
        </p:nvSpPr>
        <p:spPr>
          <a:xfrm>
            <a:off x="247645" y="1709734"/>
            <a:ext cx="1562100" cy="468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Synonyms for Analytical Platforms in today’s world</a:t>
            </a:r>
          </a:p>
          <a:p>
            <a:pPr algn="ctr"/>
            <a:r>
              <a:rPr lang="en-US" b="1" dirty="0" smtClean="0"/>
              <a:t>(OLAP)</a:t>
            </a:r>
          </a:p>
          <a:p>
            <a:pPr algn="ctr"/>
            <a:endParaRPr lang="en-US" dirty="0" smtClean="0"/>
          </a:p>
          <a:p>
            <a:pPr algn="ctr"/>
            <a:r>
              <a:rPr lang="en-US" dirty="0" smtClean="0"/>
              <a:t>Data Warehouse</a:t>
            </a:r>
          </a:p>
          <a:p>
            <a:pPr algn="ctr"/>
            <a:endParaRPr lang="en-US" dirty="0"/>
          </a:p>
          <a:p>
            <a:pPr algn="ctr"/>
            <a:r>
              <a:rPr lang="en-US" dirty="0" smtClean="0"/>
              <a:t>Data Marts</a:t>
            </a:r>
          </a:p>
          <a:p>
            <a:pPr algn="ctr"/>
            <a:endParaRPr lang="en-US" dirty="0"/>
          </a:p>
          <a:p>
            <a:pPr algn="ctr"/>
            <a:r>
              <a:rPr lang="en-US" dirty="0" smtClean="0"/>
              <a:t>Data Lake</a:t>
            </a:r>
          </a:p>
          <a:p>
            <a:pPr algn="ctr"/>
            <a:endParaRPr lang="en-US" dirty="0" smtClean="0"/>
          </a:p>
        </p:txBody>
      </p:sp>
      <p:sp>
        <p:nvSpPr>
          <p:cNvPr id="21" name="Oval 20"/>
          <p:cNvSpPr/>
          <p:nvPr/>
        </p:nvSpPr>
        <p:spPr>
          <a:xfrm>
            <a:off x="5943605" y="2461938"/>
            <a:ext cx="647696" cy="5882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CXO</a:t>
            </a:r>
            <a:endParaRPr lang="en-US" sz="1000" dirty="0"/>
          </a:p>
        </p:txBody>
      </p:sp>
      <p:sp>
        <p:nvSpPr>
          <p:cNvPr id="22" name="Rectangle 21"/>
          <p:cNvSpPr/>
          <p:nvPr/>
        </p:nvSpPr>
        <p:spPr>
          <a:xfrm>
            <a:off x="6172199" y="4589681"/>
            <a:ext cx="1357314"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CRM</a:t>
            </a:r>
            <a:endParaRPr lang="en-US" dirty="0"/>
          </a:p>
        </p:txBody>
      </p:sp>
      <p:sp>
        <p:nvSpPr>
          <p:cNvPr id="23" name="Rectangle 22"/>
          <p:cNvSpPr/>
          <p:nvPr/>
        </p:nvSpPr>
        <p:spPr>
          <a:xfrm>
            <a:off x="4986337" y="4459040"/>
            <a:ext cx="1091698" cy="410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Others</a:t>
            </a:r>
            <a:endParaRPr lang="en-US" dirty="0"/>
          </a:p>
        </p:txBody>
      </p:sp>
      <p:sp>
        <p:nvSpPr>
          <p:cNvPr id="24" name="Title 2"/>
          <p:cNvSpPr>
            <a:spLocks noGrp="1"/>
          </p:cNvSpPr>
          <p:nvPr>
            <p:ph type="title"/>
          </p:nvPr>
        </p:nvSpPr>
        <p:spPr>
          <a:xfrm>
            <a:off x="9634" y="7930"/>
            <a:ext cx="11303367" cy="816904"/>
          </a:xfrm>
        </p:spPr>
        <p:txBody>
          <a:bodyPr/>
          <a:lstStyle/>
          <a:p>
            <a:r>
              <a:rPr lang="en-IN" dirty="0" smtClean="0"/>
              <a:t>Users in an Enterprises</a:t>
            </a:r>
            <a:endParaRPr lang="en-IN" dirty="0"/>
          </a:p>
        </p:txBody>
      </p:sp>
    </p:spTree>
    <p:extLst>
      <p:ext uri="{BB962C8B-B14F-4D97-AF65-F5344CB8AC3E}">
        <p14:creationId xmlns:p14="http://schemas.microsoft.com/office/powerpoint/2010/main" val="54559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500" fill="hold"/>
                                        <p:tgtEl>
                                          <p:spTgt spid="11"/>
                                        </p:tgtEl>
                                        <p:attrNameLst>
                                          <p:attrName>ppt_x</p:attrName>
                                        </p:attrNameLst>
                                      </p:cBhvr>
                                      <p:tavLst>
                                        <p:tav tm="0">
                                          <p:val>
                                            <p:strVal val="#ppt_x"/>
                                          </p:val>
                                        </p:tav>
                                        <p:tav tm="100000">
                                          <p:val>
                                            <p:strVal val="#ppt_x"/>
                                          </p:val>
                                        </p:tav>
                                      </p:tavLst>
                                    </p:anim>
                                    <p:anim calcmode="lin" valueType="num">
                                      <p:cBhvr additive="base">
                                        <p:cTn id="66" dur="5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ppt_x"/>
                                          </p:val>
                                        </p:tav>
                                        <p:tav tm="100000">
                                          <p:val>
                                            <p:strVal val="#ppt_x"/>
                                          </p:val>
                                        </p:tav>
                                      </p:tavLst>
                                    </p:anim>
                                    <p:anim calcmode="lin" valueType="num">
                                      <p:cBhvr additive="base">
                                        <p:cTn id="7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1000"/>
                                        <p:tgtEl>
                                          <p:spTgt spid="12"/>
                                        </p:tgtEl>
                                      </p:cBhvr>
                                    </p:animEffect>
                                    <p:anim calcmode="lin" valueType="num">
                                      <p:cBhvr>
                                        <p:cTn id="82" dur="1000" fill="hold"/>
                                        <p:tgtEl>
                                          <p:spTgt spid="12"/>
                                        </p:tgtEl>
                                        <p:attrNameLst>
                                          <p:attrName>ppt_x</p:attrName>
                                        </p:attrNameLst>
                                      </p:cBhvr>
                                      <p:tavLst>
                                        <p:tav tm="0">
                                          <p:val>
                                            <p:strVal val="#ppt_x"/>
                                          </p:val>
                                        </p:tav>
                                        <p:tav tm="100000">
                                          <p:val>
                                            <p:strVal val="#ppt_x"/>
                                          </p:val>
                                        </p:tav>
                                      </p:tavLst>
                                    </p:anim>
                                    <p:anim calcmode="lin" valueType="num">
                                      <p:cBhvr>
                                        <p:cTn id="83" dur="1000" fill="hold"/>
                                        <p:tgtEl>
                                          <p:spTgt spid="12"/>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1000"/>
                                        <p:tgtEl>
                                          <p:spTgt spid="6"/>
                                        </p:tgtEl>
                                      </p:cBhvr>
                                    </p:animEffect>
                                    <p:anim calcmode="lin" valueType="num">
                                      <p:cBhvr>
                                        <p:cTn id="87" dur="1000" fill="hold"/>
                                        <p:tgtEl>
                                          <p:spTgt spid="6"/>
                                        </p:tgtEl>
                                        <p:attrNameLst>
                                          <p:attrName>ppt_x</p:attrName>
                                        </p:attrNameLst>
                                      </p:cBhvr>
                                      <p:tavLst>
                                        <p:tav tm="0">
                                          <p:val>
                                            <p:strVal val="#ppt_x"/>
                                          </p:val>
                                        </p:tav>
                                        <p:tav tm="100000">
                                          <p:val>
                                            <p:strVal val="#ppt_x"/>
                                          </p:val>
                                        </p:tav>
                                      </p:tavLst>
                                    </p:anim>
                                    <p:anim calcmode="lin" valueType="num">
                                      <p:cBhvr>
                                        <p:cTn id="88" dur="1000" fill="hold"/>
                                        <p:tgtEl>
                                          <p:spTgt spid="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1000"/>
                                        <p:tgtEl>
                                          <p:spTgt spid="9"/>
                                        </p:tgtEl>
                                      </p:cBhvr>
                                    </p:animEffect>
                                    <p:anim calcmode="lin" valueType="num">
                                      <p:cBhvr>
                                        <p:cTn id="92" dur="1000" fill="hold"/>
                                        <p:tgtEl>
                                          <p:spTgt spid="9"/>
                                        </p:tgtEl>
                                        <p:attrNameLst>
                                          <p:attrName>ppt_x</p:attrName>
                                        </p:attrNameLst>
                                      </p:cBhvr>
                                      <p:tavLst>
                                        <p:tav tm="0">
                                          <p:val>
                                            <p:strVal val="#ppt_x"/>
                                          </p:val>
                                        </p:tav>
                                        <p:tav tm="100000">
                                          <p:val>
                                            <p:strVal val="#ppt_x"/>
                                          </p:val>
                                        </p:tav>
                                      </p:tavLst>
                                    </p:anim>
                                    <p:anim calcmode="lin" valueType="num">
                                      <p:cBhvr>
                                        <p:cTn id="9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 calcmode="lin" valueType="num">
                                      <p:cBhvr additive="base">
                                        <p:cTn id="98" dur="500" fill="hold"/>
                                        <p:tgtEl>
                                          <p:spTgt spid="21"/>
                                        </p:tgtEl>
                                        <p:attrNameLst>
                                          <p:attrName>ppt_x</p:attrName>
                                        </p:attrNameLst>
                                      </p:cBhvr>
                                      <p:tavLst>
                                        <p:tav tm="0">
                                          <p:val>
                                            <p:strVal val="#ppt_x"/>
                                          </p:val>
                                        </p:tav>
                                        <p:tav tm="100000">
                                          <p:val>
                                            <p:strVal val="#ppt_x"/>
                                          </p:val>
                                        </p:tav>
                                      </p:tavLst>
                                    </p:anim>
                                    <p:anim calcmode="lin" valueType="num">
                                      <p:cBhvr additive="base">
                                        <p:cTn id="9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ppt_x"/>
                                          </p:val>
                                        </p:tav>
                                        <p:tav tm="100000">
                                          <p:val>
                                            <p:strVal val="#ppt_x"/>
                                          </p:val>
                                        </p:tav>
                                      </p:tavLst>
                                    </p:anim>
                                    <p:anim calcmode="lin" valueType="num">
                                      <p:cBhvr additive="base">
                                        <p:cTn id="10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lstStyle/>
          <a:p>
            <a:r>
              <a:rPr lang="en-IN" sz="3500" dirty="0">
                <a:solidFill>
                  <a:schemeClr val="tx1"/>
                </a:solidFill>
                <a:latin typeface="+mj-lt"/>
                <a:ea typeface="+mj-ea"/>
                <a:cs typeface="+mj-cs"/>
              </a:rPr>
              <a:t>Employee (1 lakh </a:t>
            </a:r>
            <a:r>
              <a:rPr lang="en-IN" sz="3500" dirty="0" smtClean="0">
                <a:solidFill>
                  <a:schemeClr val="tx1"/>
                </a:solidFill>
                <a:latin typeface="+mj-lt"/>
                <a:ea typeface="+mj-ea"/>
                <a:cs typeface="+mj-cs"/>
              </a:rPr>
              <a:t>employees)  1 </a:t>
            </a:r>
            <a:r>
              <a:rPr lang="en-IN" sz="3500" dirty="0">
                <a:solidFill>
                  <a:schemeClr val="tx1"/>
                </a:solidFill>
                <a:latin typeface="+mj-lt"/>
                <a:ea typeface="+mj-ea"/>
                <a:cs typeface="+mj-cs"/>
              </a:rPr>
              <a:t>year – timesheet table </a:t>
            </a:r>
            <a:r>
              <a:rPr lang="en-IN" sz="3500" dirty="0">
                <a:solidFill>
                  <a:schemeClr val="tx1"/>
                </a:solidFill>
                <a:latin typeface="+mj-lt"/>
                <a:ea typeface="+mj-ea"/>
                <a:cs typeface="+mj-cs"/>
                <a:sym typeface="Wingdings" panose="05000000000000000000" pitchFamily="2" charset="2"/>
              </a:rPr>
              <a:t> </a:t>
            </a:r>
            <a:endParaRPr lang="en-IN" sz="3500" dirty="0">
              <a:solidFill>
                <a:schemeClr val="tx1"/>
              </a:solidFill>
              <a:latin typeface="+mj-lt"/>
              <a:ea typeface="+mj-ea"/>
              <a:cs typeface="+mj-cs"/>
            </a:endParaRPr>
          </a:p>
        </p:txBody>
      </p:sp>
      <p:sp>
        <p:nvSpPr>
          <p:cNvPr id="3" name="Text Placeholder 2"/>
          <p:cNvSpPr>
            <a:spLocks noGrp="1"/>
          </p:cNvSpPr>
          <p:nvPr>
            <p:ph type="body" sz="half" idx="1"/>
          </p:nvPr>
        </p:nvSpPr>
        <p:spPr>
          <a:xfrm>
            <a:off x="453325" y="935063"/>
            <a:ext cx="2514600" cy="5151120"/>
          </a:xfrm>
        </p:spPr>
        <p:txBody>
          <a:bodyPr>
            <a:normAutofit fontScale="77500" lnSpcReduction="20000"/>
          </a:bodyPr>
          <a:lstStyle/>
          <a:p>
            <a:r>
              <a:rPr lang="en-IN" dirty="0" err="1" smtClean="0"/>
              <a:t>Emp_id</a:t>
            </a:r>
            <a:endParaRPr lang="en-IN" dirty="0" smtClean="0"/>
          </a:p>
          <a:p>
            <a:r>
              <a:rPr lang="en-IN" dirty="0" err="1" smtClean="0"/>
              <a:t>Emp_f_name</a:t>
            </a:r>
            <a:r>
              <a:rPr lang="en-IN" dirty="0" smtClean="0"/>
              <a:t>, </a:t>
            </a:r>
          </a:p>
          <a:p>
            <a:r>
              <a:rPr lang="en-IN" dirty="0" err="1" smtClean="0"/>
              <a:t>l_name</a:t>
            </a:r>
            <a:r>
              <a:rPr lang="en-IN" dirty="0" smtClean="0"/>
              <a:t>, </a:t>
            </a:r>
          </a:p>
          <a:p>
            <a:r>
              <a:rPr lang="en-IN" dirty="0" err="1" smtClean="0"/>
              <a:t>middle_name</a:t>
            </a:r>
            <a:endParaRPr lang="en-IN" dirty="0" smtClean="0"/>
          </a:p>
          <a:p>
            <a:r>
              <a:rPr lang="en-IN" dirty="0" err="1" smtClean="0"/>
              <a:t>Emp_dob</a:t>
            </a:r>
            <a:endParaRPr lang="en-IN" dirty="0" smtClean="0"/>
          </a:p>
          <a:p>
            <a:r>
              <a:rPr lang="en-IN" dirty="0" err="1" smtClean="0"/>
              <a:t>Emp_doj</a:t>
            </a:r>
            <a:endParaRPr lang="en-IN" dirty="0" smtClean="0"/>
          </a:p>
          <a:p>
            <a:r>
              <a:rPr lang="en-IN" dirty="0" err="1" smtClean="0"/>
              <a:t>Emp_address</a:t>
            </a:r>
            <a:endParaRPr lang="en-IN" dirty="0" smtClean="0"/>
          </a:p>
          <a:p>
            <a:r>
              <a:rPr lang="en-IN" dirty="0" err="1" smtClean="0"/>
              <a:t>Emp_city</a:t>
            </a:r>
            <a:endParaRPr lang="en-IN" dirty="0" smtClean="0"/>
          </a:p>
          <a:p>
            <a:r>
              <a:rPr lang="en-IN" dirty="0" err="1" smtClean="0"/>
              <a:t>Emp_zip</a:t>
            </a:r>
            <a:endParaRPr lang="en-IN" dirty="0" smtClean="0"/>
          </a:p>
          <a:p>
            <a:r>
              <a:rPr lang="en-IN" dirty="0" err="1" smtClean="0"/>
              <a:t>Emp_state</a:t>
            </a:r>
            <a:endParaRPr lang="en-IN" dirty="0" smtClean="0"/>
          </a:p>
          <a:p>
            <a:r>
              <a:rPr lang="en-IN" dirty="0" err="1" smtClean="0"/>
              <a:t>Emp_country</a:t>
            </a:r>
            <a:endParaRPr lang="en-IN" dirty="0" smtClean="0"/>
          </a:p>
          <a:p>
            <a:r>
              <a:rPr lang="en-IN" dirty="0" err="1" smtClean="0"/>
              <a:t>Emp_type</a:t>
            </a:r>
            <a:endParaRPr lang="en-IN" dirty="0" smtClean="0"/>
          </a:p>
          <a:p>
            <a:r>
              <a:rPr lang="en-IN" dirty="0" err="1" smtClean="0"/>
              <a:t>Emp_gender</a:t>
            </a:r>
            <a:endParaRPr lang="en-IN" dirty="0" smtClean="0"/>
          </a:p>
          <a:p>
            <a:r>
              <a:rPr lang="en-IN" dirty="0" err="1" smtClean="0"/>
              <a:t>Emp_designation</a:t>
            </a:r>
            <a:endParaRPr lang="en-IN" dirty="0" smtClean="0"/>
          </a:p>
          <a:p>
            <a:endParaRPr lang="en-IN" dirty="0" smtClean="0"/>
          </a:p>
        </p:txBody>
      </p:sp>
      <p:sp>
        <p:nvSpPr>
          <p:cNvPr id="4" name="Text Placeholder 2"/>
          <p:cNvSpPr txBox="1">
            <a:spLocks/>
          </p:cNvSpPr>
          <p:nvPr/>
        </p:nvSpPr>
        <p:spPr>
          <a:xfrm>
            <a:off x="3292359" y="950562"/>
            <a:ext cx="3825240" cy="43891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342900" indent="-342900">
              <a:spcBef>
                <a:spcPts val="700"/>
              </a:spcBef>
              <a:buSzPct val="100000"/>
              <a:buFont typeface="Arial"/>
              <a:buChar char="•"/>
              <a:defRPr sz="3200"/>
            </a:lvl1pPr>
            <a:lvl2pPr marL="783771" indent="-326571">
              <a:spcBef>
                <a:spcPts val="700"/>
              </a:spcBef>
              <a:buSzPct val="100000"/>
              <a:buFont typeface="Arial"/>
              <a:buChar char="–"/>
              <a:defRPr sz="3200"/>
            </a:lvl2pPr>
            <a:lvl3pPr marL="1219200" indent="-304800">
              <a:spcBef>
                <a:spcPts val="700"/>
              </a:spcBef>
              <a:buSzPct val="100000"/>
              <a:buFont typeface="Arial"/>
              <a:buChar char="•"/>
              <a:defRPr sz="3200"/>
            </a:lvl3pPr>
            <a:lvl4pPr marL="1737360" indent="-365760">
              <a:spcBef>
                <a:spcPts val="700"/>
              </a:spcBef>
              <a:buSzPct val="100000"/>
              <a:buFont typeface="Arial"/>
              <a:buChar char="–"/>
              <a:defRPr sz="3200"/>
            </a:lvl4pPr>
            <a:lvl5pPr marL="2194560" indent="-365760">
              <a:spcBef>
                <a:spcPts val="700"/>
              </a:spcBef>
              <a:buSzPct val="100000"/>
              <a:buFont typeface="Arial"/>
              <a:buChar char="»"/>
              <a:defRPr sz="3200"/>
            </a:lvl5pPr>
            <a:lvl6pPr marL="2651760" indent="-365760">
              <a:spcBef>
                <a:spcPts val="700"/>
              </a:spcBef>
              <a:buSzPct val="100000"/>
              <a:buFont typeface="Arial"/>
              <a:buChar char="•"/>
              <a:defRPr sz="3200"/>
            </a:lvl6pPr>
            <a:lvl7pPr marL="3108960" indent="-365760">
              <a:spcBef>
                <a:spcPts val="700"/>
              </a:spcBef>
              <a:buSzPct val="100000"/>
              <a:buFont typeface="Arial"/>
              <a:buChar char="•"/>
              <a:defRPr sz="3200"/>
            </a:lvl7pPr>
            <a:lvl8pPr marL="3566159" indent="-365759">
              <a:spcBef>
                <a:spcPts val="700"/>
              </a:spcBef>
              <a:buSzPct val="100000"/>
              <a:buFont typeface="Arial"/>
              <a:buChar char="•"/>
              <a:defRPr sz="3200"/>
            </a:lvl8pPr>
            <a:lvl9pPr marL="4023359" indent="-365759">
              <a:spcBef>
                <a:spcPts val="700"/>
              </a:spcBef>
              <a:buSzPct val="100000"/>
              <a:buFont typeface="Arial"/>
              <a:buChar char="•"/>
              <a:defRPr sz="3200"/>
            </a:lvl9pPr>
          </a:lstStyle>
          <a:p>
            <a:r>
              <a:rPr lang="en-IN" sz="2200" dirty="0" err="1"/>
              <a:t>Emp_job</a:t>
            </a:r>
            <a:endParaRPr lang="en-IN" sz="2200" dirty="0"/>
          </a:p>
          <a:p>
            <a:r>
              <a:rPr lang="en-IN" sz="2200" dirty="0" err="1"/>
              <a:t>Emp_phone</a:t>
            </a:r>
            <a:endParaRPr lang="en-IN" sz="2200" dirty="0"/>
          </a:p>
          <a:p>
            <a:r>
              <a:rPr lang="en-IN" sz="2200" dirty="0" err="1"/>
              <a:t>Emp_email</a:t>
            </a:r>
            <a:endParaRPr lang="en-IN" sz="2200" dirty="0"/>
          </a:p>
          <a:p>
            <a:r>
              <a:rPr lang="en-IN" sz="2200" dirty="0" err="1"/>
              <a:t>Emp_ctc</a:t>
            </a:r>
            <a:endParaRPr lang="en-IN" sz="2200" dirty="0"/>
          </a:p>
          <a:p>
            <a:r>
              <a:rPr lang="en-IN" sz="2200" dirty="0" err="1"/>
              <a:t>Depart_name</a:t>
            </a:r>
            <a:endParaRPr lang="en-IN" sz="2200" dirty="0"/>
          </a:p>
          <a:p>
            <a:r>
              <a:rPr lang="en-IN" sz="2200" dirty="0" err="1"/>
              <a:t>Marital_status</a:t>
            </a:r>
            <a:endParaRPr lang="en-IN" sz="2200" dirty="0"/>
          </a:p>
          <a:p>
            <a:r>
              <a:rPr lang="en-IN" sz="2200" dirty="0" err="1"/>
              <a:t>Manager_name</a:t>
            </a:r>
            <a:endParaRPr lang="en-IN" sz="2200" dirty="0"/>
          </a:p>
          <a:p>
            <a:r>
              <a:rPr lang="en-IN" sz="2200" dirty="0" err="1"/>
              <a:t>Emp_work_location</a:t>
            </a:r>
            <a:endParaRPr lang="en-IN" sz="2200" dirty="0"/>
          </a:p>
          <a:p>
            <a:r>
              <a:rPr lang="en-IN" sz="2200" dirty="0" err="1"/>
              <a:t>Emp_degree</a:t>
            </a:r>
            <a:endParaRPr lang="en-IN" sz="2200" dirty="0"/>
          </a:p>
          <a:p>
            <a:r>
              <a:rPr lang="en-IN" sz="2200" dirty="0" err="1"/>
              <a:t>Emp_ethinicity</a:t>
            </a:r>
            <a:endParaRPr lang="en-IN" sz="2200" dirty="0"/>
          </a:p>
          <a:p>
            <a:endParaRPr lang="en-IN" sz="2200" dirty="0"/>
          </a:p>
        </p:txBody>
      </p:sp>
      <p:sp>
        <p:nvSpPr>
          <p:cNvPr id="5" name="Rectangle 4"/>
          <p:cNvSpPr/>
          <p:nvPr/>
        </p:nvSpPr>
        <p:spPr>
          <a:xfrm>
            <a:off x="8305800" y="1090049"/>
            <a:ext cx="1798320" cy="230832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hangingPunct="0"/>
            <a:r>
              <a:rPr lang="en-IN" dirty="0">
                <a:solidFill>
                  <a:srgbClr val="000000"/>
                </a:solidFill>
                <a:latin typeface="+mj-lt"/>
                <a:ea typeface="+mj-ea"/>
                <a:cs typeface="+mj-cs"/>
                <a:sym typeface="Calibri"/>
              </a:rPr>
              <a:t>Timesheet</a:t>
            </a:r>
          </a:p>
          <a:p>
            <a:pPr hangingPunct="0"/>
            <a:r>
              <a:rPr lang="en-IN" dirty="0"/>
              <a:t>---------------</a:t>
            </a:r>
          </a:p>
          <a:p>
            <a:pPr hangingPunct="0"/>
            <a:endParaRPr lang="en-IN" dirty="0">
              <a:solidFill>
                <a:srgbClr val="000000"/>
              </a:solidFill>
              <a:latin typeface="+mj-lt"/>
              <a:ea typeface="+mj-ea"/>
              <a:cs typeface="+mj-cs"/>
              <a:sym typeface="Calibri"/>
            </a:endParaRPr>
          </a:p>
          <a:p>
            <a:pPr hangingPunct="0"/>
            <a:r>
              <a:rPr lang="en-IN" dirty="0" err="1"/>
              <a:t>Time_sheet_id</a:t>
            </a:r>
            <a:endParaRPr lang="en-IN" dirty="0"/>
          </a:p>
          <a:p>
            <a:pPr hangingPunct="0"/>
            <a:r>
              <a:rPr lang="en-IN" dirty="0" err="1">
                <a:solidFill>
                  <a:srgbClr val="000000"/>
                </a:solidFill>
                <a:latin typeface="+mj-lt"/>
                <a:ea typeface="+mj-ea"/>
                <a:cs typeface="+mj-cs"/>
                <a:sym typeface="Calibri"/>
              </a:rPr>
              <a:t>Emp_id</a:t>
            </a:r>
            <a:endParaRPr lang="en-IN" dirty="0">
              <a:solidFill>
                <a:srgbClr val="000000"/>
              </a:solidFill>
              <a:latin typeface="+mj-lt"/>
              <a:ea typeface="+mj-ea"/>
              <a:cs typeface="+mj-cs"/>
              <a:sym typeface="Calibri"/>
            </a:endParaRPr>
          </a:p>
          <a:p>
            <a:pPr hangingPunct="0"/>
            <a:r>
              <a:rPr lang="en-IN" dirty="0" err="1"/>
              <a:t>Time_sheet_date</a:t>
            </a:r>
            <a:endParaRPr lang="en-IN" dirty="0"/>
          </a:p>
          <a:p>
            <a:pPr hangingPunct="0"/>
            <a:r>
              <a:rPr lang="en-IN" dirty="0" err="1">
                <a:solidFill>
                  <a:srgbClr val="000000"/>
                </a:solidFill>
                <a:latin typeface="+mj-lt"/>
                <a:ea typeface="+mj-ea"/>
                <a:cs typeface="+mj-cs"/>
                <a:sym typeface="Calibri"/>
              </a:rPr>
              <a:t>Proj_id</a:t>
            </a:r>
            <a:endParaRPr lang="en-IN" dirty="0">
              <a:solidFill>
                <a:srgbClr val="000000"/>
              </a:solidFill>
              <a:latin typeface="+mj-lt"/>
              <a:ea typeface="+mj-ea"/>
              <a:cs typeface="+mj-cs"/>
              <a:sym typeface="Calibri"/>
            </a:endParaRPr>
          </a:p>
          <a:p>
            <a:pPr hangingPunct="0"/>
            <a:r>
              <a:rPr lang="en-IN" dirty="0" err="1"/>
              <a:t>Working_hours</a:t>
            </a:r>
            <a:endParaRPr lang="en-IN" dirty="0"/>
          </a:p>
        </p:txBody>
      </p:sp>
      <p:sp>
        <p:nvSpPr>
          <p:cNvPr id="6" name="TextBox 5"/>
          <p:cNvSpPr txBox="1"/>
          <p:nvPr/>
        </p:nvSpPr>
        <p:spPr>
          <a:xfrm>
            <a:off x="5902789" y="4935435"/>
            <a:ext cx="52972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IN" dirty="0">
                <a:solidFill>
                  <a:srgbClr val="000000"/>
                </a:solidFill>
                <a:latin typeface="+mj-lt"/>
                <a:ea typeface="+mj-ea"/>
                <a:cs typeface="+mj-cs"/>
                <a:sym typeface="Calibri"/>
              </a:rPr>
              <a:t>Country </a:t>
            </a:r>
            <a:r>
              <a:rPr lang="en-IN" dirty="0">
                <a:solidFill>
                  <a:srgbClr val="000000"/>
                </a:solidFill>
                <a:latin typeface="+mj-lt"/>
                <a:ea typeface="+mj-ea"/>
                <a:cs typeface="+mj-cs"/>
                <a:sym typeface="Wingdings" panose="05000000000000000000" pitchFamily="2" charset="2"/>
              </a:rPr>
              <a:t> States -- &gt; Cit</a:t>
            </a:r>
            <a:r>
              <a:rPr lang="en-IN" dirty="0">
                <a:sym typeface="Wingdings" panose="05000000000000000000" pitchFamily="2" charset="2"/>
              </a:rPr>
              <a:t>y   Locations -- &gt;  </a:t>
            </a:r>
            <a:r>
              <a:rPr lang="en-IN" dirty="0" err="1">
                <a:sym typeface="Wingdings" panose="05000000000000000000" pitchFamily="2" charset="2"/>
              </a:rPr>
              <a:t>Emp</a:t>
            </a:r>
            <a:r>
              <a:rPr lang="en-IN" dirty="0">
                <a:sym typeface="Wingdings" panose="05000000000000000000" pitchFamily="2" charset="2"/>
              </a:rPr>
              <a:t> Name</a:t>
            </a:r>
            <a:endParaRPr lang="en-IN" dirty="0">
              <a:solidFill>
                <a:srgbClr val="000000"/>
              </a:solidFill>
              <a:latin typeface="+mj-lt"/>
              <a:ea typeface="+mj-ea"/>
              <a:cs typeface="+mj-cs"/>
              <a:sym typeface="Calibri"/>
            </a:endParaRPr>
          </a:p>
        </p:txBody>
      </p:sp>
      <p:sp>
        <p:nvSpPr>
          <p:cNvPr id="7" name="TextBox 6"/>
          <p:cNvSpPr txBox="1"/>
          <p:nvPr/>
        </p:nvSpPr>
        <p:spPr>
          <a:xfrm>
            <a:off x="5918030" y="5346915"/>
            <a:ext cx="58006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IN" dirty="0">
                <a:solidFill>
                  <a:srgbClr val="000000"/>
                </a:solidFill>
                <a:latin typeface="+mj-lt"/>
                <a:ea typeface="+mj-ea"/>
                <a:cs typeface="+mj-cs"/>
                <a:sym typeface="Calibri"/>
              </a:rPr>
              <a:t>Country </a:t>
            </a:r>
            <a:r>
              <a:rPr lang="en-IN" dirty="0">
                <a:solidFill>
                  <a:srgbClr val="000000"/>
                </a:solidFill>
                <a:latin typeface="+mj-lt"/>
                <a:ea typeface="+mj-ea"/>
                <a:cs typeface="+mj-cs"/>
                <a:sym typeface="Wingdings" panose="05000000000000000000" pitchFamily="2" charset="2"/>
              </a:rPr>
              <a:t> Department --&gt; </a:t>
            </a:r>
            <a:r>
              <a:rPr lang="en-IN" dirty="0" err="1">
                <a:solidFill>
                  <a:srgbClr val="000000"/>
                </a:solidFill>
                <a:latin typeface="+mj-lt"/>
                <a:ea typeface="+mj-ea"/>
                <a:cs typeface="+mj-cs"/>
                <a:sym typeface="Wingdings" panose="05000000000000000000" pitchFamily="2" charset="2"/>
              </a:rPr>
              <a:t>Emp_type</a:t>
            </a:r>
            <a:r>
              <a:rPr lang="en-IN" dirty="0">
                <a:solidFill>
                  <a:srgbClr val="000000"/>
                </a:solidFill>
                <a:latin typeface="+mj-lt"/>
                <a:ea typeface="+mj-ea"/>
                <a:cs typeface="+mj-cs"/>
                <a:sym typeface="Wingdings" panose="05000000000000000000" pitchFamily="2" charset="2"/>
              </a:rPr>
              <a:t> --&gt; </a:t>
            </a:r>
            <a:r>
              <a:rPr lang="en-IN" dirty="0">
                <a:sym typeface="Wingdings" panose="05000000000000000000" pitchFamily="2" charset="2"/>
              </a:rPr>
              <a:t>City --&gt;  </a:t>
            </a:r>
            <a:r>
              <a:rPr lang="en-IN" dirty="0" err="1">
                <a:sym typeface="Wingdings" panose="05000000000000000000" pitchFamily="2" charset="2"/>
              </a:rPr>
              <a:t>Emp</a:t>
            </a:r>
            <a:r>
              <a:rPr lang="en-IN" dirty="0">
                <a:sym typeface="Wingdings" panose="05000000000000000000" pitchFamily="2" charset="2"/>
              </a:rPr>
              <a:t> Name</a:t>
            </a:r>
            <a:endParaRPr lang="en-IN"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4255728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
                                            <p:txEl>
                                              <p:pRg st="0" end="0"/>
                                            </p:txEl>
                                          </p:spTgt>
                                        </p:tgtEl>
                                        <p:attrNameLst>
                                          <p:attrName>style.visibility</p:attrName>
                                        </p:attrNameLst>
                                      </p:cBhvr>
                                      <p:to>
                                        <p:strVal val="visible"/>
                                      </p:to>
                                    </p:set>
                                    <p:anim calcmode="lin" valueType="num">
                                      <p:cBhvr additive="base">
                                        <p:cTn id="6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 calcmode="lin" valueType="num">
                                      <p:cBhvr additive="base">
                                        <p:cTn id="6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
                                            <p:txEl>
                                              <p:pRg st="2" end="2"/>
                                            </p:txEl>
                                          </p:spTgt>
                                        </p:tgtEl>
                                        <p:attrNameLst>
                                          <p:attrName>style.visibility</p:attrName>
                                        </p:attrNameLst>
                                      </p:cBhvr>
                                      <p:to>
                                        <p:strVal val="visible"/>
                                      </p:to>
                                    </p:set>
                                    <p:anim calcmode="lin" valueType="num">
                                      <p:cBhvr additive="base">
                                        <p:cTn id="7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anim calcmode="lin" valueType="num">
                                      <p:cBhvr additive="base">
                                        <p:cTn id="7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3" end="3"/>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 calcmode="lin" valueType="num">
                                      <p:cBhvr additive="base">
                                        <p:cTn id="8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
                                            <p:txEl>
                                              <p:pRg st="5" end="5"/>
                                            </p:txEl>
                                          </p:spTgt>
                                        </p:tgtEl>
                                        <p:attrNameLst>
                                          <p:attrName>style.visibility</p:attrName>
                                        </p:attrNameLst>
                                      </p:cBhvr>
                                      <p:to>
                                        <p:strVal val="visible"/>
                                      </p:to>
                                    </p:set>
                                    <p:anim calcmode="lin" valueType="num">
                                      <p:cBhvr additive="base">
                                        <p:cTn id="8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anim calcmode="lin" valueType="num">
                                      <p:cBhvr additive="base">
                                        <p:cTn id="8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 calcmode="lin" valueType="num">
                                      <p:cBhvr additive="base">
                                        <p:cTn id="9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 calcmode="lin" valueType="num">
                                      <p:cBhvr additive="base">
                                        <p:cTn id="9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4">
                                            <p:txEl>
                                              <p:pRg st="9" end="9"/>
                                            </p:txEl>
                                          </p:spTgt>
                                        </p:tgtEl>
                                        <p:attrNameLst>
                                          <p:attrName>style.visibility</p:attrName>
                                        </p:attrNameLst>
                                      </p:cBhvr>
                                      <p:to>
                                        <p:strVal val="visible"/>
                                      </p:to>
                                    </p:set>
                                    <p:anim calcmode="lin" valueType="num">
                                      <p:cBhvr additive="base">
                                        <p:cTn id="10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6">
                                            <p:txEl>
                                              <p:pRg st="0" end="0"/>
                                            </p:txEl>
                                          </p:spTgt>
                                        </p:tgtEl>
                                        <p:attrNameLst>
                                          <p:attrName>style.visibility</p:attrName>
                                        </p:attrNameLst>
                                      </p:cBhvr>
                                      <p:to>
                                        <p:strVal val="visible"/>
                                      </p:to>
                                    </p:set>
                                    <p:anim calcmode="lin" valueType="num">
                                      <p:cBhvr additive="base">
                                        <p:cTn id="10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7">
                                            <p:txEl>
                                              <p:pRg st="0" end="0"/>
                                            </p:txEl>
                                          </p:spTgt>
                                        </p:tgtEl>
                                        <p:attrNameLst>
                                          <p:attrName>style.visibility</p:attrName>
                                        </p:attrNameLst>
                                      </p:cBhvr>
                                      <p:to>
                                        <p:strVal val="visible"/>
                                      </p:to>
                                    </p:set>
                                    <p:anim calcmode="lin" valueType="num">
                                      <p:cBhvr additive="base">
                                        <p:cTn id="1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5"/>
                                        </p:tgtEl>
                                        <p:attrNameLst>
                                          <p:attrName>style.visibility</p:attrName>
                                        </p:attrNameLst>
                                      </p:cBhvr>
                                      <p:to>
                                        <p:strVal val="visible"/>
                                      </p:to>
                                    </p:set>
                                    <p:anim calcmode="lin" valueType="num">
                                      <p:cBhvr additive="base">
                                        <p:cTn id="119" dur="500" fill="hold"/>
                                        <p:tgtEl>
                                          <p:spTgt spid="5"/>
                                        </p:tgtEl>
                                        <p:attrNameLst>
                                          <p:attrName>ppt_x</p:attrName>
                                        </p:attrNameLst>
                                      </p:cBhvr>
                                      <p:tavLst>
                                        <p:tav tm="0">
                                          <p:val>
                                            <p:strVal val="#ppt_x"/>
                                          </p:val>
                                        </p:tav>
                                        <p:tav tm="100000">
                                          <p:val>
                                            <p:strVal val="#ppt_x"/>
                                          </p:val>
                                        </p:tav>
                                      </p:tavLst>
                                    </p:anim>
                                    <p:anim calcmode="lin" valueType="num">
                                      <p:cBhvr additive="base">
                                        <p:cTn id="1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230"/>
            <a:ext cx="12192000" cy="848430"/>
          </a:xfrm>
        </p:spPr>
        <p:txBody>
          <a:bodyPr/>
          <a:lstStyle/>
          <a:p>
            <a:r>
              <a:rPr lang="en-IN" sz="3500" dirty="0" smtClean="0">
                <a:solidFill>
                  <a:schemeClr val="tx1"/>
                </a:solidFill>
                <a:latin typeface="+mj-lt"/>
                <a:ea typeface="+mj-ea"/>
                <a:cs typeface="+mj-cs"/>
              </a:rPr>
              <a:t>Calendar / </a:t>
            </a:r>
            <a:r>
              <a:rPr lang="en-IN" sz="3500" dirty="0" smtClean="0"/>
              <a:t>Time D</a:t>
            </a:r>
            <a:r>
              <a:rPr lang="en-IN" sz="3500" dirty="0" smtClean="0">
                <a:solidFill>
                  <a:schemeClr val="tx1"/>
                </a:solidFill>
                <a:latin typeface="+mj-lt"/>
                <a:ea typeface="+mj-ea"/>
                <a:cs typeface="+mj-cs"/>
              </a:rPr>
              <a:t>imension</a:t>
            </a:r>
            <a:endParaRPr lang="en-IN" sz="3500" dirty="0">
              <a:solidFill>
                <a:schemeClr val="tx1"/>
              </a:solidFill>
              <a:latin typeface="+mj-lt"/>
              <a:ea typeface="+mj-ea"/>
              <a:cs typeface="+mj-cs"/>
            </a:endParaRPr>
          </a:p>
        </p:txBody>
      </p:sp>
      <p:sp>
        <p:nvSpPr>
          <p:cNvPr id="3" name="Text Placeholder 2"/>
          <p:cNvSpPr>
            <a:spLocks noGrp="1"/>
          </p:cNvSpPr>
          <p:nvPr>
            <p:ph type="body" sz="half" idx="1"/>
          </p:nvPr>
        </p:nvSpPr>
        <p:spPr>
          <a:xfrm>
            <a:off x="484321" y="935064"/>
            <a:ext cx="2758440" cy="5151120"/>
          </a:xfrm>
        </p:spPr>
        <p:txBody>
          <a:bodyPr>
            <a:normAutofit/>
          </a:bodyPr>
          <a:lstStyle/>
          <a:p>
            <a:r>
              <a:rPr lang="en-IN" dirty="0" err="1" smtClean="0"/>
              <a:t>Cal_dim_id</a:t>
            </a:r>
            <a:endParaRPr lang="en-IN" dirty="0" smtClean="0"/>
          </a:p>
          <a:p>
            <a:r>
              <a:rPr lang="en-IN" dirty="0" err="1" smtClean="0"/>
              <a:t>Cal_date</a:t>
            </a:r>
            <a:endParaRPr lang="en-IN" dirty="0" smtClean="0"/>
          </a:p>
          <a:p>
            <a:r>
              <a:rPr lang="en-IN" dirty="0" err="1" smtClean="0"/>
              <a:t>Cal_Day</a:t>
            </a:r>
            <a:endParaRPr lang="en-IN" dirty="0" smtClean="0"/>
          </a:p>
          <a:p>
            <a:r>
              <a:rPr lang="en-IN" dirty="0" err="1" smtClean="0"/>
              <a:t>Cal_week</a:t>
            </a:r>
            <a:endParaRPr lang="en-IN" dirty="0" smtClean="0"/>
          </a:p>
          <a:p>
            <a:r>
              <a:rPr lang="en-IN" dirty="0" err="1" smtClean="0"/>
              <a:t>Cal_month</a:t>
            </a:r>
            <a:endParaRPr lang="en-IN" dirty="0" smtClean="0"/>
          </a:p>
          <a:p>
            <a:r>
              <a:rPr lang="en-IN" dirty="0" err="1" smtClean="0"/>
              <a:t>Cal_year</a:t>
            </a:r>
            <a:endParaRPr lang="en-IN" dirty="0" smtClean="0"/>
          </a:p>
          <a:p>
            <a:r>
              <a:rPr lang="en-IN" dirty="0" err="1" smtClean="0"/>
              <a:t>Cal_quarter</a:t>
            </a:r>
            <a:endParaRPr lang="en-IN" dirty="0" smtClean="0"/>
          </a:p>
          <a:p>
            <a:r>
              <a:rPr lang="en-IN" dirty="0" err="1" smtClean="0"/>
              <a:t>Fin_year</a:t>
            </a:r>
            <a:endParaRPr lang="en-IN" dirty="0" smtClean="0"/>
          </a:p>
          <a:p>
            <a:r>
              <a:rPr lang="en-IN" dirty="0" err="1" smtClean="0"/>
              <a:t>Fin_quarter</a:t>
            </a:r>
            <a:endParaRPr lang="en-IN" dirty="0" smtClean="0"/>
          </a:p>
          <a:p>
            <a:r>
              <a:rPr lang="en-IN" dirty="0" err="1" smtClean="0"/>
              <a:t>Week_day_flg</a:t>
            </a:r>
            <a:endParaRPr lang="en-IN" dirty="0" smtClean="0"/>
          </a:p>
        </p:txBody>
      </p:sp>
      <p:sp>
        <p:nvSpPr>
          <p:cNvPr id="5" name="Rectangle 4"/>
          <p:cNvSpPr/>
          <p:nvPr/>
        </p:nvSpPr>
        <p:spPr>
          <a:xfrm>
            <a:off x="8305800" y="1385502"/>
            <a:ext cx="1798320" cy="2585321"/>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hangingPunct="0"/>
            <a:r>
              <a:rPr lang="en-IN" dirty="0">
                <a:solidFill>
                  <a:srgbClr val="000000"/>
                </a:solidFill>
                <a:latin typeface="+mj-lt"/>
                <a:ea typeface="+mj-ea"/>
                <a:cs typeface="+mj-cs"/>
                <a:sym typeface="Calibri"/>
              </a:rPr>
              <a:t>Timesheet</a:t>
            </a:r>
          </a:p>
          <a:p>
            <a:pPr hangingPunct="0"/>
            <a:r>
              <a:rPr lang="en-IN" dirty="0"/>
              <a:t>---------------</a:t>
            </a:r>
          </a:p>
          <a:p>
            <a:pPr hangingPunct="0"/>
            <a:endParaRPr lang="en-IN" dirty="0">
              <a:solidFill>
                <a:srgbClr val="000000"/>
              </a:solidFill>
              <a:latin typeface="+mj-lt"/>
              <a:ea typeface="+mj-ea"/>
              <a:cs typeface="+mj-cs"/>
              <a:sym typeface="Calibri"/>
            </a:endParaRPr>
          </a:p>
          <a:p>
            <a:pPr hangingPunct="0"/>
            <a:r>
              <a:rPr lang="en-IN" dirty="0" err="1"/>
              <a:t>Time_sheet_id</a:t>
            </a:r>
            <a:endParaRPr lang="en-IN" dirty="0"/>
          </a:p>
          <a:p>
            <a:pPr hangingPunct="0"/>
            <a:r>
              <a:rPr lang="en-IN" dirty="0" err="1">
                <a:solidFill>
                  <a:srgbClr val="000000"/>
                </a:solidFill>
                <a:latin typeface="+mj-lt"/>
                <a:ea typeface="+mj-ea"/>
                <a:cs typeface="+mj-cs"/>
                <a:sym typeface="Calibri"/>
              </a:rPr>
              <a:t>Emp_id</a:t>
            </a:r>
            <a:endParaRPr lang="en-IN" dirty="0">
              <a:solidFill>
                <a:srgbClr val="000000"/>
              </a:solidFill>
              <a:latin typeface="+mj-lt"/>
              <a:ea typeface="+mj-ea"/>
              <a:cs typeface="+mj-cs"/>
              <a:sym typeface="Calibri"/>
            </a:endParaRPr>
          </a:p>
          <a:p>
            <a:pPr hangingPunct="0"/>
            <a:r>
              <a:rPr lang="en-IN" dirty="0" err="1"/>
              <a:t>Cal_dim_id</a:t>
            </a:r>
            <a:endParaRPr lang="en-IN" dirty="0"/>
          </a:p>
          <a:p>
            <a:pPr hangingPunct="0"/>
            <a:r>
              <a:rPr lang="en-IN" dirty="0" err="1">
                <a:solidFill>
                  <a:srgbClr val="000000"/>
                </a:solidFill>
                <a:latin typeface="+mj-lt"/>
                <a:ea typeface="+mj-ea"/>
                <a:cs typeface="+mj-cs"/>
                <a:sym typeface="Calibri"/>
              </a:rPr>
              <a:t>Proj_id</a:t>
            </a:r>
            <a:endParaRPr lang="en-IN" dirty="0">
              <a:solidFill>
                <a:srgbClr val="000000"/>
              </a:solidFill>
              <a:latin typeface="+mj-lt"/>
              <a:ea typeface="+mj-ea"/>
              <a:cs typeface="+mj-cs"/>
              <a:sym typeface="Calibri"/>
            </a:endParaRPr>
          </a:p>
          <a:p>
            <a:pPr hangingPunct="0"/>
            <a:r>
              <a:rPr lang="en-IN" dirty="0" err="1"/>
              <a:t>Working_hours</a:t>
            </a:r>
            <a:r>
              <a:rPr lang="en-IN" dirty="0"/>
              <a:t> (measures)</a:t>
            </a:r>
          </a:p>
        </p:txBody>
      </p:sp>
      <p:sp>
        <p:nvSpPr>
          <p:cNvPr id="6" name="TextBox 5"/>
          <p:cNvSpPr txBox="1"/>
          <p:nvPr/>
        </p:nvSpPr>
        <p:spPr>
          <a:xfrm>
            <a:off x="4693920" y="4687462"/>
            <a:ext cx="414632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hangingPunct="0"/>
            <a:r>
              <a:rPr lang="en-IN" dirty="0">
                <a:solidFill>
                  <a:srgbClr val="000000"/>
                </a:solidFill>
                <a:latin typeface="+mj-lt"/>
                <a:ea typeface="+mj-ea"/>
                <a:cs typeface="+mj-cs"/>
                <a:sym typeface="Calibri"/>
              </a:rPr>
              <a:t>Year </a:t>
            </a:r>
            <a:r>
              <a:rPr lang="en-IN" dirty="0">
                <a:solidFill>
                  <a:srgbClr val="000000"/>
                </a:solidFill>
                <a:latin typeface="+mj-lt"/>
                <a:ea typeface="+mj-ea"/>
                <a:cs typeface="+mj-cs"/>
                <a:sym typeface="Wingdings" panose="05000000000000000000" pitchFamily="2" charset="2"/>
              </a:rPr>
              <a:t> Quarter  Month  Week  Day</a:t>
            </a:r>
            <a:endParaRPr lang="en-IN" dirty="0">
              <a:solidFill>
                <a:srgbClr val="000000"/>
              </a:solidFill>
              <a:latin typeface="+mj-lt"/>
              <a:ea typeface="+mj-ea"/>
              <a:cs typeface="+mj-cs"/>
              <a:sym typeface="Calibri"/>
            </a:endParaRPr>
          </a:p>
        </p:txBody>
      </p:sp>
      <p:sp>
        <p:nvSpPr>
          <p:cNvPr id="7" name="Rectangle 6"/>
          <p:cNvSpPr/>
          <p:nvPr/>
        </p:nvSpPr>
        <p:spPr>
          <a:xfrm>
            <a:off x="5867923" y="1247002"/>
            <a:ext cx="1798320" cy="2862320"/>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hangingPunct="0"/>
            <a:r>
              <a:rPr lang="en-IN" dirty="0" smtClean="0">
                <a:solidFill>
                  <a:srgbClr val="000000"/>
                </a:solidFill>
                <a:latin typeface="+mj-lt"/>
                <a:ea typeface="+mj-ea"/>
                <a:cs typeface="+mj-cs"/>
                <a:sym typeface="Calibri"/>
              </a:rPr>
              <a:t>Payroll</a:t>
            </a:r>
            <a:endParaRPr lang="en-IN" dirty="0">
              <a:solidFill>
                <a:srgbClr val="000000"/>
              </a:solidFill>
              <a:latin typeface="+mj-lt"/>
              <a:ea typeface="+mj-ea"/>
              <a:cs typeface="+mj-cs"/>
              <a:sym typeface="Calibri"/>
            </a:endParaRPr>
          </a:p>
          <a:p>
            <a:pPr hangingPunct="0"/>
            <a:r>
              <a:rPr lang="en-IN" dirty="0"/>
              <a:t>---------------</a:t>
            </a:r>
          </a:p>
          <a:p>
            <a:pPr hangingPunct="0"/>
            <a:endParaRPr lang="en-IN" dirty="0">
              <a:solidFill>
                <a:srgbClr val="000000"/>
              </a:solidFill>
              <a:latin typeface="+mj-lt"/>
              <a:ea typeface="+mj-ea"/>
              <a:cs typeface="+mj-cs"/>
              <a:sym typeface="Calibri"/>
            </a:endParaRPr>
          </a:p>
          <a:p>
            <a:pPr hangingPunct="0"/>
            <a:r>
              <a:rPr lang="en-IN" dirty="0" err="1" smtClean="0"/>
              <a:t>Payroll_id</a:t>
            </a:r>
            <a:endParaRPr lang="en-IN" dirty="0"/>
          </a:p>
          <a:p>
            <a:pPr hangingPunct="0"/>
            <a:r>
              <a:rPr lang="en-IN" dirty="0" err="1">
                <a:solidFill>
                  <a:srgbClr val="000000"/>
                </a:solidFill>
                <a:latin typeface="+mj-lt"/>
                <a:ea typeface="+mj-ea"/>
                <a:cs typeface="+mj-cs"/>
                <a:sym typeface="Calibri"/>
              </a:rPr>
              <a:t>Emp_id</a:t>
            </a:r>
            <a:endParaRPr lang="en-IN" dirty="0">
              <a:solidFill>
                <a:srgbClr val="000000"/>
              </a:solidFill>
              <a:latin typeface="+mj-lt"/>
              <a:ea typeface="+mj-ea"/>
              <a:cs typeface="+mj-cs"/>
              <a:sym typeface="Calibri"/>
            </a:endParaRPr>
          </a:p>
          <a:p>
            <a:pPr hangingPunct="0"/>
            <a:r>
              <a:rPr lang="en-IN" dirty="0" err="1"/>
              <a:t>Cal_dim_id</a:t>
            </a:r>
            <a:endParaRPr lang="en-IN" dirty="0"/>
          </a:p>
          <a:p>
            <a:pPr hangingPunct="0"/>
            <a:r>
              <a:rPr lang="en-IN" dirty="0" smtClean="0"/>
              <a:t>BASIC</a:t>
            </a:r>
            <a:br>
              <a:rPr lang="en-IN" dirty="0" smtClean="0"/>
            </a:br>
            <a:r>
              <a:rPr lang="en-IN" dirty="0" smtClean="0"/>
              <a:t>HRA</a:t>
            </a:r>
            <a:br>
              <a:rPr lang="en-IN" dirty="0" smtClean="0"/>
            </a:br>
            <a:r>
              <a:rPr lang="en-IN" dirty="0" smtClean="0"/>
              <a:t>GROSS</a:t>
            </a:r>
            <a:br>
              <a:rPr lang="en-IN" dirty="0" smtClean="0"/>
            </a:br>
            <a:r>
              <a:rPr lang="en-IN" dirty="0" smtClean="0"/>
              <a:t>(measures</a:t>
            </a:r>
            <a:r>
              <a:rPr lang="en-IN" dirty="0"/>
              <a:t>)</a:t>
            </a:r>
          </a:p>
        </p:txBody>
      </p:sp>
    </p:spTree>
    <p:extLst>
      <p:ext uri="{BB962C8B-B14F-4D97-AF65-F5344CB8AC3E}">
        <p14:creationId xmlns:p14="http://schemas.microsoft.com/office/powerpoint/2010/main" val="315877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581400" y="1"/>
            <a:ext cx="6781800" cy="712787"/>
          </a:xfrm>
        </p:spPr>
        <p:txBody>
          <a:bodyPr/>
          <a:lstStyle/>
          <a:p>
            <a:r>
              <a:rPr lang="en-US" sz="3500" dirty="0"/>
              <a:t>Tables in the 3</a:t>
            </a:r>
            <a:r>
              <a:rPr lang="en-US" sz="3500" baseline="30000" dirty="0"/>
              <a:t>rd</a:t>
            </a:r>
            <a:r>
              <a:rPr lang="en-US" sz="3500" dirty="0"/>
              <a:t> NF Vs Dimensional</a:t>
            </a:r>
          </a:p>
        </p:txBody>
      </p:sp>
      <p:sp>
        <p:nvSpPr>
          <p:cNvPr id="245764" name="Rectangle 4"/>
          <p:cNvSpPr>
            <a:spLocks noChangeArrowheads="1"/>
          </p:cNvSpPr>
          <p:nvPr/>
        </p:nvSpPr>
        <p:spPr bwMode="auto">
          <a:xfrm>
            <a:off x="1981200" y="838200"/>
            <a:ext cx="2133600" cy="1600200"/>
          </a:xfrm>
          <a:prstGeom prst="rect">
            <a:avLst/>
          </a:prstGeom>
          <a:solidFill>
            <a:schemeClr val="accent1"/>
          </a:solidFill>
          <a:ln w="9525">
            <a:solidFill>
              <a:schemeClr val="tx1"/>
            </a:solidFill>
            <a:miter lim="800000"/>
            <a:headEnd/>
            <a:tailEnd/>
          </a:ln>
          <a:effectLst/>
        </p:spPr>
        <p:txBody>
          <a:bodyPr wrap="none" anchor="ctr"/>
          <a:lstStyle/>
          <a:p>
            <a:pPr algn="ctr"/>
            <a:r>
              <a:rPr lang="en-US"/>
              <a:t>Master Tables</a:t>
            </a:r>
          </a:p>
          <a:p>
            <a:pPr algn="ctr"/>
            <a:r>
              <a:rPr lang="en-US"/>
              <a:t>Detail Tables</a:t>
            </a:r>
          </a:p>
          <a:p>
            <a:pPr algn="ctr"/>
            <a:r>
              <a:rPr lang="en-US"/>
              <a:t>Type tables</a:t>
            </a:r>
          </a:p>
          <a:p>
            <a:pPr algn="ctr"/>
            <a:r>
              <a:rPr lang="en-US"/>
              <a:t>Transaction tables</a:t>
            </a:r>
          </a:p>
        </p:txBody>
      </p:sp>
      <p:sp>
        <p:nvSpPr>
          <p:cNvPr id="245765" name="Rectangle 5"/>
          <p:cNvSpPr>
            <a:spLocks noChangeArrowheads="1"/>
          </p:cNvSpPr>
          <p:nvPr/>
        </p:nvSpPr>
        <p:spPr bwMode="auto">
          <a:xfrm>
            <a:off x="7162800" y="1447800"/>
            <a:ext cx="23622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t>Dimension Table</a:t>
            </a:r>
          </a:p>
          <a:p>
            <a:pPr algn="ctr"/>
            <a:r>
              <a:rPr lang="en-US"/>
              <a:t>Fact Table</a:t>
            </a:r>
          </a:p>
        </p:txBody>
      </p:sp>
      <p:sp>
        <p:nvSpPr>
          <p:cNvPr id="245766" name="Rectangle 6"/>
          <p:cNvSpPr>
            <a:spLocks noChangeArrowheads="1"/>
          </p:cNvSpPr>
          <p:nvPr/>
        </p:nvSpPr>
        <p:spPr bwMode="auto">
          <a:xfrm>
            <a:off x="1676400" y="3352800"/>
            <a:ext cx="990600" cy="533400"/>
          </a:xfrm>
          <a:prstGeom prst="rect">
            <a:avLst/>
          </a:prstGeom>
          <a:solidFill>
            <a:srgbClr val="FF9900"/>
          </a:solidFill>
          <a:ln w="9525">
            <a:solidFill>
              <a:schemeClr val="tx1"/>
            </a:solidFill>
            <a:miter lim="800000"/>
            <a:headEnd/>
            <a:tailEnd/>
          </a:ln>
          <a:effectLst/>
        </p:spPr>
        <p:txBody>
          <a:bodyPr wrap="none" anchor="ctr"/>
          <a:lstStyle/>
          <a:p>
            <a:pPr algn="ctr"/>
            <a:r>
              <a:rPr lang="en-US"/>
              <a:t>dept</a:t>
            </a:r>
          </a:p>
        </p:txBody>
      </p:sp>
      <p:sp>
        <p:nvSpPr>
          <p:cNvPr id="245767" name="Rectangle 7"/>
          <p:cNvSpPr>
            <a:spLocks noChangeArrowheads="1"/>
          </p:cNvSpPr>
          <p:nvPr/>
        </p:nvSpPr>
        <p:spPr bwMode="auto">
          <a:xfrm>
            <a:off x="3124200" y="34290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245769" name="Rectangle 9"/>
          <p:cNvSpPr>
            <a:spLocks noChangeArrowheads="1"/>
          </p:cNvSpPr>
          <p:nvPr/>
        </p:nvSpPr>
        <p:spPr bwMode="auto">
          <a:xfrm>
            <a:off x="3276600" y="5334000"/>
            <a:ext cx="9906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projects</a:t>
            </a:r>
          </a:p>
        </p:txBody>
      </p:sp>
      <p:sp>
        <p:nvSpPr>
          <p:cNvPr id="245770" name="Rectangle 10"/>
          <p:cNvSpPr>
            <a:spLocks noChangeArrowheads="1"/>
          </p:cNvSpPr>
          <p:nvPr/>
        </p:nvSpPr>
        <p:spPr bwMode="auto">
          <a:xfrm>
            <a:off x="4572000" y="2819400"/>
            <a:ext cx="1143000" cy="762000"/>
          </a:xfrm>
          <a:prstGeom prst="rect">
            <a:avLst/>
          </a:prstGeom>
          <a:solidFill>
            <a:srgbClr val="339966"/>
          </a:solidFill>
          <a:ln w="9525">
            <a:solidFill>
              <a:schemeClr val="tx1"/>
            </a:solidFill>
            <a:miter lim="800000"/>
            <a:headEnd/>
            <a:tailEnd/>
          </a:ln>
          <a:effectLst/>
        </p:spPr>
        <p:txBody>
          <a:bodyPr wrap="none" anchor="ctr"/>
          <a:lstStyle/>
          <a:p>
            <a:pPr algn="ctr"/>
            <a:r>
              <a:rPr lang="en-US"/>
              <a:t>payroll</a:t>
            </a:r>
          </a:p>
        </p:txBody>
      </p:sp>
      <p:cxnSp>
        <p:nvCxnSpPr>
          <p:cNvPr id="245771" name="AutoShape 11"/>
          <p:cNvCxnSpPr>
            <a:cxnSpLocks noChangeShapeType="1"/>
            <a:stCxn id="245767" idx="3"/>
            <a:endCxn id="245770" idx="1"/>
          </p:cNvCxnSpPr>
          <p:nvPr/>
        </p:nvCxnSpPr>
        <p:spPr bwMode="auto">
          <a:xfrm flipV="1">
            <a:off x="4267200" y="3200400"/>
            <a:ext cx="304800" cy="533400"/>
          </a:xfrm>
          <a:prstGeom prst="bentConnector3">
            <a:avLst>
              <a:gd name="adj1" fmla="val 50000"/>
            </a:avLst>
          </a:prstGeom>
          <a:noFill/>
          <a:ln w="9525">
            <a:solidFill>
              <a:schemeClr val="tx1"/>
            </a:solidFill>
            <a:miter lim="800000"/>
            <a:headEnd/>
            <a:tailEnd type="triangle" w="med" len="med"/>
          </a:ln>
          <a:effectLst/>
        </p:spPr>
      </p:cxnSp>
      <p:cxnSp>
        <p:nvCxnSpPr>
          <p:cNvPr id="245772" name="AutoShape 12"/>
          <p:cNvCxnSpPr>
            <a:cxnSpLocks noChangeShapeType="1"/>
            <a:stCxn id="245766" idx="3"/>
            <a:endCxn id="245767" idx="1"/>
          </p:cNvCxnSpPr>
          <p:nvPr/>
        </p:nvCxnSpPr>
        <p:spPr bwMode="auto">
          <a:xfrm>
            <a:off x="2667000" y="3619500"/>
            <a:ext cx="457200" cy="114300"/>
          </a:xfrm>
          <a:prstGeom prst="bentConnector3">
            <a:avLst>
              <a:gd name="adj1" fmla="val 50000"/>
            </a:avLst>
          </a:prstGeom>
          <a:noFill/>
          <a:ln w="9525">
            <a:solidFill>
              <a:schemeClr val="tx1"/>
            </a:solidFill>
            <a:miter lim="800000"/>
            <a:headEnd/>
            <a:tailEnd type="triangle" w="med" len="med"/>
          </a:ln>
          <a:effectLst/>
        </p:spPr>
      </p:cxnSp>
      <p:sp>
        <p:nvSpPr>
          <p:cNvPr id="245773" name="Rectangle 13"/>
          <p:cNvSpPr>
            <a:spLocks noChangeArrowheads="1"/>
          </p:cNvSpPr>
          <p:nvPr/>
        </p:nvSpPr>
        <p:spPr bwMode="auto">
          <a:xfrm>
            <a:off x="1676400" y="5410200"/>
            <a:ext cx="990600" cy="685800"/>
          </a:xfrm>
          <a:prstGeom prst="rect">
            <a:avLst/>
          </a:prstGeom>
          <a:solidFill>
            <a:srgbClr val="FF9900"/>
          </a:solidFill>
          <a:ln w="9525">
            <a:solidFill>
              <a:schemeClr val="tx1"/>
            </a:solidFill>
            <a:miter lim="800000"/>
            <a:headEnd/>
            <a:tailEnd/>
          </a:ln>
          <a:effectLst/>
        </p:spPr>
        <p:txBody>
          <a:bodyPr wrap="none" anchor="ctr"/>
          <a:lstStyle/>
          <a:p>
            <a:pPr algn="ctr"/>
            <a:r>
              <a:rPr lang="en-US"/>
              <a:t>customer</a:t>
            </a:r>
          </a:p>
        </p:txBody>
      </p:sp>
      <p:cxnSp>
        <p:nvCxnSpPr>
          <p:cNvPr id="245774" name="AutoShape 14"/>
          <p:cNvCxnSpPr>
            <a:cxnSpLocks noChangeShapeType="1"/>
            <a:stCxn id="245773" idx="3"/>
            <a:endCxn id="245769" idx="1"/>
          </p:cNvCxnSpPr>
          <p:nvPr/>
        </p:nvCxnSpPr>
        <p:spPr bwMode="auto">
          <a:xfrm>
            <a:off x="2667000" y="5753100"/>
            <a:ext cx="609600" cy="0"/>
          </a:xfrm>
          <a:prstGeom prst="straightConnector1">
            <a:avLst/>
          </a:prstGeom>
          <a:noFill/>
          <a:ln w="9525">
            <a:solidFill>
              <a:schemeClr val="tx1"/>
            </a:solidFill>
            <a:round/>
            <a:headEnd/>
            <a:tailEnd type="triangle" w="med" len="med"/>
          </a:ln>
          <a:effectLst/>
        </p:spPr>
      </p:cxnSp>
      <p:sp>
        <p:nvSpPr>
          <p:cNvPr id="245775" name="Rectangle 15"/>
          <p:cNvSpPr>
            <a:spLocks noChangeArrowheads="1"/>
          </p:cNvSpPr>
          <p:nvPr/>
        </p:nvSpPr>
        <p:spPr bwMode="auto">
          <a:xfrm>
            <a:off x="2819400" y="4343400"/>
            <a:ext cx="1447800" cy="762000"/>
          </a:xfrm>
          <a:prstGeom prst="rect">
            <a:avLst/>
          </a:prstGeom>
          <a:solidFill>
            <a:schemeClr val="accent1"/>
          </a:solidFill>
          <a:ln w="9525">
            <a:solidFill>
              <a:schemeClr val="tx1"/>
            </a:solidFill>
            <a:miter lim="800000"/>
            <a:headEnd/>
            <a:tailEnd/>
          </a:ln>
          <a:effectLst/>
        </p:spPr>
        <p:txBody>
          <a:bodyPr wrap="none" anchor="ctr"/>
          <a:lstStyle/>
          <a:p>
            <a:pPr algn="ctr"/>
            <a:r>
              <a:rPr lang="en-US"/>
              <a:t>Emp_projects</a:t>
            </a:r>
          </a:p>
        </p:txBody>
      </p:sp>
      <p:cxnSp>
        <p:nvCxnSpPr>
          <p:cNvPr id="245776" name="AutoShape 16"/>
          <p:cNvCxnSpPr>
            <a:cxnSpLocks noChangeShapeType="1"/>
            <a:stCxn id="245767" idx="2"/>
            <a:endCxn id="245775" idx="0"/>
          </p:cNvCxnSpPr>
          <p:nvPr/>
        </p:nvCxnSpPr>
        <p:spPr bwMode="auto">
          <a:xfrm rot="5400000">
            <a:off x="3467100" y="4114800"/>
            <a:ext cx="304800" cy="152400"/>
          </a:xfrm>
          <a:prstGeom prst="bentConnector3">
            <a:avLst>
              <a:gd name="adj1" fmla="val 50000"/>
            </a:avLst>
          </a:prstGeom>
          <a:noFill/>
          <a:ln w="9525">
            <a:solidFill>
              <a:schemeClr val="tx1"/>
            </a:solidFill>
            <a:miter lim="800000"/>
            <a:headEnd/>
            <a:tailEnd type="triangle" w="med" len="med"/>
          </a:ln>
          <a:effectLst/>
        </p:spPr>
      </p:cxnSp>
      <p:cxnSp>
        <p:nvCxnSpPr>
          <p:cNvPr id="245777" name="AutoShape 17"/>
          <p:cNvCxnSpPr>
            <a:cxnSpLocks noChangeShapeType="1"/>
            <a:stCxn id="245769" idx="0"/>
            <a:endCxn id="245775" idx="2"/>
          </p:cNvCxnSpPr>
          <p:nvPr/>
        </p:nvCxnSpPr>
        <p:spPr bwMode="auto">
          <a:xfrm rot="5400000" flipH="1">
            <a:off x="3543300" y="5105400"/>
            <a:ext cx="228600" cy="228600"/>
          </a:xfrm>
          <a:prstGeom prst="bentConnector3">
            <a:avLst>
              <a:gd name="adj1" fmla="val 50000"/>
            </a:avLst>
          </a:prstGeom>
          <a:noFill/>
          <a:ln w="9525">
            <a:solidFill>
              <a:schemeClr val="tx1"/>
            </a:solidFill>
            <a:miter lim="800000"/>
            <a:headEnd/>
            <a:tailEnd type="triangle" w="med" len="med"/>
          </a:ln>
          <a:effectLst/>
        </p:spPr>
      </p:cxnSp>
      <p:sp>
        <p:nvSpPr>
          <p:cNvPr id="245778" name="Rectangle 18"/>
          <p:cNvSpPr>
            <a:spLocks noChangeArrowheads="1"/>
          </p:cNvSpPr>
          <p:nvPr/>
        </p:nvSpPr>
        <p:spPr bwMode="auto">
          <a:xfrm>
            <a:off x="4572000" y="4572000"/>
            <a:ext cx="1143000" cy="685800"/>
          </a:xfrm>
          <a:prstGeom prst="rect">
            <a:avLst/>
          </a:prstGeom>
          <a:solidFill>
            <a:srgbClr val="339966"/>
          </a:solidFill>
          <a:ln w="9525">
            <a:solidFill>
              <a:schemeClr val="tx1"/>
            </a:solidFill>
            <a:miter lim="800000"/>
            <a:headEnd/>
            <a:tailEnd/>
          </a:ln>
          <a:effectLst/>
        </p:spPr>
        <p:txBody>
          <a:bodyPr wrap="none" anchor="ctr"/>
          <a:lstStyle/>
          <a:p>
            <a:pPr algn="ctr"/>
            <a:r>
              <a:rPr lang="en-US"/>
              <a:t>timesheet</a:t>
            </a:r>
          </a:p>
        </p:txBody>
      </p:sp>
      <p:cxnSp>
        <p:nvCxnSpPr>
          <p:cNvPr id="245779" name="AutoShape 19"/>
          <p:cNvCxnSpPr>
            <a:cxnSpLocks noChangeShapeType="1"/>
            <a:stCxn id="245775" idx="3"/>
            <a:endCxn id="245778" idx="0"/>
          </p:cNvCxnSpPr>
          <p:nvPr/>
        </p:nvCxnSpPr>
        <p:spPr bwMode="auto">
          <a:xfrm flipV="1">
            <a:off x="4267200" y="4572000"/>
            <a:ext cx="876300" cy="152400"/>
          </a:xfrm>
          <a:prstGeom prst="bentConnector4">
            <a:avLst>
              <a:gd name="adj1" fmla="val 17394"/>
              <a:gd name="adj2" fmla="val 250000"/>
            </a:avLst>
          </a:prstGeom>
          <a:noFill/>
          <a:ln w="9525">
            <a:solidFill>
              <a:schemeClr val="tx1"/>
            </a:solidFill>
            <a:miter lim="800000"/>
            <a:headEnd/>
            <a:tailEnd type="triangle" w="med" len="med"/>
          </a:ln>
          <a:effectLst/>
        </p:spPr>
      </p:cxnSp>
      <p:sp>
        <p:nvSpPr>
          <p:cNvPr id="245780" name="Rectangle 20"/>
          <p:cNvSpPr>
            <a:spLocks noChangeArrowheads="1"/>
          </p:cNvSpPr>
          <p:nvPr/>
        </p:nvSpPr>
        <p:spPr bwMode="auto">
          <a:xfrm>
            <a:off x="1600200" y="4724400"/>
            <a:ext cx="1066800" cy="381000"/>
          </a:xfrm>
          <a:prstGeom prst="rect">
            <a:avLst/>
          </a:prstGeom>
          <a:solidFill>
            <a:srgbClr val="969696"/>
          </a:solidFill>
          <a:ln w="9525">
            <a:solidFill>
              <a:schemeClr val="tx1"/>
            </a:solidFill>
            <a:miter lim="800000"/>
            <a:headEnd/>
            <a:tailEnd/>
          </a:ln>
          <a:effectLst/>
        </p:spPr>
        <p:txBody>
          <a:bodyPr wrap="none" anchor="ctr"/>
          <a:lstStyle/>
          <a:p>
            <a:pPr algn="ctr"/>
            <a:r>
              <a:rPr lang="en-US"/>
              <a:t>Cust_type</a:t>
            </a:r>
          </a:p>
        </p:txBody>
      </p:sp>
      <p:cxnSp>
        <p:nvCxnSpPr>
          <p:cNvPr id="245781" name="AutoShape 21"/>
          <p:cNvCxnSpPr>
            <a:cxnSpLocks noChangeShapeType="1"/>
            <a:stCxn id="245780" idx="2"/>
            <a:endCxn id="245773" idx="0"/>
          </p:cNvCxnSpPr>
          <p:nvPr/>
        </p:nvCxnSpPr>
        <p:spPr bwMode="auto">
          <a:xfrm rot="16200000" flipH="1">
            <a:off x="2000250" y="5238750"/>
            <a:ext cx="304800" cy="38100"/>
          </a:xfrm>
          <a:prstGeom prst="bentConnector3">
            <a:avLst>
              <a:gd name="adj1" fmla="val 50000"/>
            </a:avLst>
          </a:prstGeom>
          <a:noFill/>
          <a:ln w="9525">
            <a:solidFill>
              <a:schemeClr val="tx1"/>
            </a:solidFill>
            <a:miter lim="800000"/>
            <a:headEnd/>
            <a:tailEnd type="triangle" w="med" len="med"/>
          </a:ln>
          <a:effectLst/>
        </p:spPr>
      </p:cxnSp>
      <p:sp>
        <p:nvSpPr>
          <p:cNvPr id="245782" name="Rectangle 22"/>
          <p:cNvSpPr>
            <a:spLocks noChangeArrowheads="1"/>
          </p:cNvSpPr>
          <p:nvPr/>
        </p:nvSpPr>
        <p:spPr bwMode="auto">
          <a:xfrm>
            <a:off x="7086600" y="3124200"/>
            <a:ext cx="1295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Employee</a:t>
            </a:r>
          </a:p>
        </p:txBody>
      </p:sp>
      <p:sp>
        <p:nvSpPr>
          <p:cNvPr id="245783" name="Rectangle 23"/>
          <p:cNvSpPr>
            <a:spLocks noChangeArrowheads="1"/>
          </p:cNvSpPr>
          <p:nvPr/>
        </p:nvSpPr>
        <p:spPr bwMode="auto">
          <a:xfrm>
            <a:off x="7086600" y="4724400"/>
            <a:ext cx="1295400" cy="838200"/>
          </a:xfrm>
          <a:prstGeom prst="rect">
            <a:avLst/>
          </a:prstGeom>
          <a:solidFill>
            <a:schemeClr val="accent1"/>
          </a:solidFill>
          <a:ln w="9525">
            <a:solidFill>
              <a:schemeClr val="tx1"/>
            </a:solidFill>
            <a:miter lim="800000"/>
            <a:headEnd/>
            <a:tailEnd/>
          </a:ln>
          <a:effectLst/>
        </p:spPr>
        <p:txBody>
          <a:bodyPr wrap="none" anchor="ctr"/>
          <a:lstStyle/>
          <a:p>
            <a:pPr algn="ctr"/>
            <a:r>
              <a:rPr lang="en-US"/>
              <a:t>Projects</a:t>
            </a:r>
          </a:p>
        </p:txBody>
      </p:sp>
      <p:sp>
        <p:nvSpPr>
          <p:cNvPr id="245785" name="Rectangle 25"/>
          <p:cNvSpPr>
            <a:spLocks noChangeArrowheads="1"/>
          </p:cNvSpPr>
          <p:nvPr/>
        </p:nvSpPr>
        <p:spPr bwMode="auto">
          <a:xfrm>
            <a:off x="9372600" y="3200400"/>
            <a:ext cx="1143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Period</a:t>
            </a:r>
          </a:p>
        </p:txBody>
      </p:sp>
      <p:sp>
        <p:nvSpPr>
          <p:cNvPr id="245786" name="Rectangle 26"/>
          <p:cNvSpPr>
            <a:spLocks noChangeArrowheads="1"/>
          </p:cNvSpPr>
          <p:nvPr/>
        </p:nvSpPr>
        <p:spPr bwMode="auto">
          <a:xfrm>
            <a:off x="8763000" y="3962400"/>
            <a:ext cx="762000" cy="1600200"/>
          </a:xfrm>
          <a:prstGeom prst="rect">
            <a:avLst/>
          </a:prstGeom>
          <a:solidFill>
            <a:srgbClr val="339966"/>
          </a:solidFill>
          <a:ln w="9525">
            <a:solidFill>
              <a:schemeClr val="tx1"/>
            </a:solidFill>
            <a:miter lim="800000"/>
            <a:headEnd/>
            <a:tailEnd/>
          </a:ln>
          <a:effectLst/>
        </p:spPr>
        <p:txBody>
          <a:bodyPr wrap="none" anchor="ctr"/>
          <a:lstStyle/>
          <a:p>
            <a:pPr algn="ctr"/>
            <a:r>
              <a:rPr lang="en-US"/>
              <a:t>Payroll</a:t>
            </a:r>
          </a:p>
          <a:p>
            <a:pPr algn="ctr"/>
            <a:r>
              <a:rPr lang="en-US"/>
              <a:t>fact</a:t>
            </a:r>
          </a:p>
        </p:txBody>
      </p:sp>
      <p:cxnSp>
        <p:nvCxnSpPr>
          <p:cNvPr id="245787" name="AutoShape 27"/>
          <p:cNvCxnSpPr>
            <a:cxnSpLocks noChangeShapeType="1"/>
            <a:stCxn id="245785" idx="2"/>
            <a:endCxn id="245786" idx="3"/>
          </p:cNvCxnSpPr>
          <p:nvPr/>
        </p:nvCxnSpPr>
        <p:spPr bwMode="auto">
          <a:xfrm rot="5400000">
            <a:off x="9258300" y="4076700"/>
            <a:ext cx="952500" cy="419100"/>
          </a:xfrm>
          <a:prstGeom prst="bentConnector2">
            <a:avLst/>
          </a:prstGeom>
          <a:noFill/>
          <a:ln w="9525">
            <a:solidFill>
              <a:schemeClr val="tx1"/>
            </a:solidFill>
            <a:miter lim="800000"/>
            <a:headEnd/>
            <a:tailEnd type="triangle" w="med" len="med"/>
          </a:ln>
          <a:effectLst/>
        </p:spPr>
      </p:cxnSp>
      <p:cxnSp>
        <p:nvCxnSpPr>
          <p:cNvPr id="245789" name="AutoShape 29"/>
          <p:cNvCxnSpPr>
            <a:cxnSpLocks noChangeShapeType="1"/>
            <a:stCxn id="245782" idx="3"/>
            <a:endCxn id="245786" idx="0"/>
          </p:cNvCxnSpPr>
          <p:nvPr/>
        </p:nvCxnSpPr>
        <p:spPr bwMode="auto">
          <a:xfrm>
            <a:off x="8382000" y="3543300"/>
            <a:ext cx="762000" cy="419100"/>
          </a:xfrm>
          <a:prstGeom prst="bentConnector2">
            <a:avLst/>
          </a:prstGeom>
          <a:noFill/>
          <a:ln w="9525">
            <a:solidFill>
              <a:schemeClr val="tx1"/>
            </a:solidFill>
            <a:miter lim="800000"/>
            <a:headEnd/>
            <a:tailEnd type="triangle" w="med" len="med"/>
          </a:ln>
          <a:effectLst/>
        </p:spPr>
      </p:cxnSp>
      <p:sp>
        <p:nvSpPr>
          <p:cNvPr id="245790" name="Line 30"/>
          <p:cNvSpPr>
            <a:spLocks noChangeShapeType="1"/>
          </p:cNvSpPr>
          <p:nvPr/>
        </p:nvSpPr>
        <p:spPr bwMode="auto">
          <a:xfrm>
            <a:off x="5791200" y="914400"/>
            <a:ext cx="0" cy="5181600"/>
          </a:xfrm>
          <a:prstGeom prst="line">
            <a:avLst/>
          </a:prstGeom>
          <a:noFill/>
          <a:ln w="9525">
            <a:solidFill>
              <a:schemeClr val="tx1"/>
            </a:solidFill>
            <a:round/>
            <a:headEnd/>
            <a:tailEnd/>
          </a:ln>
          <a:effectLst/>
        </p:spPr>
        <p:txBody>
          <a:bodyPr/>
          <a:lstStyle/>
          <a:p>
            <a:endParaRPr lang="en-US"/>
          </a:p>
        </p:txBody>
      </p:sp>
      <p:sp>
        <p:nvSpPr>
          <p:cNvPr id="245791" name="Rectangle 31"/>
          <p:cNvSpPr>
            <a:spLocks noChangeArrowheads="1"/>
          </p:cNvSpPr>
          <p:nvPr/>
        </p:nvSpPr>
        <p:spPr bwMode="auto">
          <a:xfrm>
            <a:off x="6172200" y="3733800"/>
            <a:ext cx="685800" cy="1676400"/>
          </a:xfrm>
          <a:prstGeom prst="rect">
            <a:avLst/>
          </a:prstGeom>
          <a:solidFill>
            <a:srgbClr val="339966"/>
          </a:solidFill>
          <a:ln w="9525">
            <a:solidFill>
              <a:schemeClr val="tx1"/>
            </a:solidFill>
            <a:miter lim="800000"/>
            <a:headEnd/>
            <a:tailEnd/>
          </a:ln>
          <a:effectLst/>
        </p:spPr>
        <p:txBody>
          <a:bodyPr wrap="none" anchor="ctr"/>
          <a:lstStyle/>
          <a:p>
            <a:pPr algn="ctr"/>
            <a:r>
              <a:rPr lang="en-US"/>
              <a:t>Time</a:t>
            </a:r>
          </a:p>
          <a:p>
            <a:pPr algn="ctr"/>
            <a:r>
              <a:rPr lang="en-US"/>
              <a:t>fact</a:t>
            </a:r>
          </a:p>
        </p:txBody>
      </p:sp>
      <p:cxnSp>
        <p:nvCxnSpPr>
          <p:cNvPr id="245792" name="AutoShape 32"/>
          <p:cNvCxnSpPr>
            <a:cxnSpLocks noChangeShapeType="1"/>
            <a:stCxn id="245782" idx="1"/>
            <a:endCxn id="245791" idx="0"/>
          </p:cNvCxnSpPr>
          <p:nvPr/>
        </p:nvCxnSpPr>
        <p:spPr bwMode="auto">
          <a:xfrm rot="10800000" flipV="1">
            <a:off x="6515100" y="3543300"/>
            <a:ext cx="571500" cy="190500"/>
          </a:xfrm>
          <a:prstGeom prst="bentConnector2">
            <a:avLst/>
          </a:prstGeom>
          <a:noFill/>
          <a:ln w="9525">
            <a:solidFill>
              <a:schemeClr val="tx1"/>
            </a:solidFill>
            <a:miter lim="800000"/>
            <a:headEnd/>
            <a:tailEnd type="triangle" w="med" len="med"/>
          </a:ln>
          <a:effectLst/>
        </p:spPr>
      </p:cxnSp>
      <p:cxnSp>
        <p:nvCxnSpPr>
          <p:cNvPr id="245793" name="AutoShape 33"/>
          <p:cNvCxnSpPr>
            <a:cxnSpLocks noChangeShapeType="1"/>
            <a:stCxn id="245783" idx="2"/>
            <a:endCxn id="245791" idx="2"/>
          </p:cNvCxnSpPr>
          <p:nvPr/>
        </p:nvCxnSpPr>
        <p:spPr bwMode="auto">
          <a:xfrm rot="16200000" flipV="1">
            <a:off x="7048500" y="4876800"/>
            <a:ext cx="152400" cy="1219200"/>
          </a:xfrm>
          <a:prstGeom prst="bentConnector3">
            <a:avLst>
              <a:gd name="adj1" fmla="val -150000"/>
            </a:avLst>
          </a:prstGeom>
          <a:noFill/>
          <a:ln w="9525">
            <a:solidFill>
              <a:schemeClr val="tx1"/>
            </a:solidFill>
            <a:miter lim="800000"/>
            <a:headEnd/>
            <a:tailEnd type="triangle" w="med" len="med"/>
          </a:ln>
          <a:effectLst/>
        </p:spPr>
      </p:cxnSp>
      <p:cxnSp>
        <p:nvCxnSpPr>
          <p:cNvPr id="245794" name="AutoShape 34"/>
          <p:cNvCxnSpPr>
            <a:cxnSpLocks noChangeShapeType="1"/>
            <a:stCxn id="245785" idx="0"/>
            <a:endCxn id="245791" idx="0"/>
          </p:cNvCxnSpPr>
          <p:nvPr/>
        </p:nvCxnSpPr>
        <p:spPr bwMode="auto">
          <a:xfrm rot="16200000" flipH="1" flipV="1">
            <a:off x="7962900" y="1752600"/>
            <a:ext cx="533400" cy="3429000"/>
          </a:xfrm>
          <a:prstGeom prst="bentConnector3">
            <a:avLst>
              <a:gd name="adj1" fmla="val -42856"/>
            </a:avLst>
          </a:prstGeom>
          <a:noFill/>
          <a:ln w="9525">
            <a:solidFill>
              <a:schemeClr val="tx1"/>
            </a:solidFill>
            <a:miter lim="800000"/>
            <a:headEnd/>
            <a:tailEnd type="triangle" w="med" len="med"/>
          </a:ln>
          <a:effectLst/>
        </p:spPr>
      </p:cxnSp>
      <p:sp>
        <p:nvSpPr>
          <p:cNvPr id="245795" name="Rectangle 35"/>
          <p:cNvSpPr>
            <a:spLocks noChangeArrowheads="1"/>
          </p:cNvSpPr>
          <p:nvPr/>
        </p:nvSpPr>
        <p:spPr bwMode="auto">
          <a:xfrm>
            <a:off x="2895600" y="2743200"/>
            <a:ext cx="1066800" cy="381000"/>
          </a:xfrm>
          <a:prstGeom prst="rect">
            <a:avLst/>
          </a:prstGeom>
          <a:solidFill>
            <a:srgbClr val="969696"/>
          </a:solidFill>
          <a:ln w="9525">
            <a:solidFill>
              <a:schemeClr val="tx1"/>
            </a:solidFill>
            <a:miter lim="800000"/>
            <a:headEnd/>
            <a:tailEnd/>
          </a:ln>
          <a:effectLst/>
        </p:spPr>
        <p:txBody>
          <a:bodyPr wrap="none" anchor="ctr"/>
          <a:lstStyle/>
          <a:p>
            <a:pPr algn="ctr"/>
            <a:r>
              <a:rPr lang="en-US"/>
              <a:t>Emp_type</a:t>
            </a:r>
          </a:p>
        </p:txBody>
      </p:sp>
      <p:cxnSp>
        <p:nvCxnSpPr>
          <p:cNvPr id="245796" name="AutoShape 36"/>
          <p:cNvCxnSpPr>
            <a:cxnSpLocks noChangeShapeType="1"/>
            <a:stCxn id="245795" idx="2"/>
            <a:endCxn id="245767" idx="0"/>
          </p:cNvCxnSpPr>
          <p:nvPr/>
        </p:nvCxnSpPr>
        <p:spPr bwMode="auto">
          <a:xfrm rot="16200000" flipH="1">
            <a:off x="3409950" y="3143250"/>
            <a:ext cx="304800" cy="266700"/>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38233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anim calcmode="lin" valueType="num">
                                      <p:cBhvr additive="base">
                                        <p:cTn id="7" dur="500" fill="hold"/>
                                        <p:tgtEl>
                                          <p:spTgt spid="245764"/>
                                        </p:tgtEl>
                                        <p:attrNameLst>
                                          <p:attrName>ppt_x</p:attrName>
                                        </p:attrNameLst>
                                      </p:cBhvr>
                                      <p:tavLst>
                                        <p:tav tm="0">
                                          <p:val>
                                            <p:strVal val="#ppt_x"/>
                                          </p:val>
                                        </p:tav>
                                        <p:tav tm="100000">
                                          <p:val>
                                            <p:strVal val="#ppt_x"/>
                                          </p:val>
                                        </p:tav>
                                      </p:tavLst>
                                    </p:anim>
                                    <p:anim calcmode="lin" valueType="num">
                                      <p:cBhvr additive="base">
                                        <p:cTn id="8" dur="500" fill="hold"/>
                                        <p:tgtEl>
                                          <p:spTgt spid="2457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5765"/>
                                        </p:tgtEl>
                                        <p:attrNameLst>
                                          <p:attrName>style.visibility</p:attrName>
                                        </p:attrNameLst>
                                      </p:cBhvr>
                                      <p:to>
                                        <p:strVal val="visible"/>
                                      </p:to>
                                    </p:set>
                                    <p:anim calcmode="lin" valueType="num">
                                      <p:cBhvr additive="base">
                                        <p:cTn id="11" dur="500" fill="hold"/>
                                        <p:tgtEl>
                                          <p:spTgt spid="245765"/>
                                        </p:tgtEl>
                                        <p:attrNameLst>
                                          <p:attrName>ppt_x</p:attrName>
                                        </p:attrNameLst>
                                      </p:cBhvr>
                                      <p:tavLst>
                                        <p:tav tm="0">
                                          <p:val>
                                            <p:strVal val="#ppt_x"/>
                                          </p:val>
                                        </p:tav>
                                        <p:tav tm="100000">
                                          <p:val>
                                            <p:strVal val="#ppt_x"/>
                                          </p:val>
                                        </p:tav>
                                      </p:tavLst>
                                    </p:anim>
                                    <p:anim calcmode="lin" valueType="num">
                                      <p:cBhvr additive="base">
                                        <p:cTn id="12" dur="500" fill="hold"/>
                                        <p:tgtEl>
                                          <p:spTgt spid="2457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45766"/>
                                        </p:tgtEl>
                                        <p:attrNameLst>
                                          <p:attrName>style.visibility</p:attrName>
                                        </p:attrNameLst>
                                      </p:cBhvr>
                                      <p:to>
                                        <p:strVal val="visible"/>
                                      </p:to>
                                    </p:set>
                                    <p:animEffect transition="in" filter="fade">
                                      <p:cBhvr>
                                        <p:cTn id="17" dur="1000"/>
                                        <p:tgtEl>
                                          <p:spTgt spid="245766"/>
                                        </p:tgtEl>
                                      </p:cBhvr>
                                    </p:animEffect>
                                    <p:anim calcmode="lin" valueType="num">
                                      <p:cBhvr>
                                        <p:cTn id="18" dur="1000" fill="hold"/>
                                        <p:tgtEl>
                                          <p:spTgt spid="245766"/>
                                        </p:tgtEl>
                                        <p:attrNameLst>
                                          <p:attrName>ppt_x</p:attrName>
                                        </p:attrNameLst>
                                      </p:cBhvr>
                                      <p:tavLst>
                                        <p:tav tm="0">
                                          <p:val>
                                            <p:strVal val="#ppt_x"/>
                                          </p:val>
                                        </p:tav>
                                        <p:tav tm="100000">
                                          <p:val>
                                            <p:strVal val="#ppt_x"/>
                                          </p:val>
                                        </p:tav>
                                      </p:tavLst>
                                    </p:anim>
                                    <p:anim calcmode="lin" valueType="num">
                                      <p:cBhvr>
                                        <p:cTn id="19" dur="1000" fill="hold"/>
                                        <p:tgtEl>
                                          <p:spTgt spid="24576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5772"/>
                                        </p:tgtEl>
                                        <p:attrNameLst>
                                          <p:attrName>style.visibility</p:attrName>
                                        </p:attrNameLst>
                                      </p:cBhvr>
                                      <p:to>
                                        <p:strVal val="visible"/>
                                      </p:to>
                                    </p:set>
                                    <p:animEffect transition="in" filter="fade">
                                      <p:cBhvr>
                                        <p:cTn id="22" dur="1000"/>
                                        <p:tgtEl>
                                          <p:spTgt spid="245772"/>
                                        </p:tgtEl>
                                      </p:cBhvr>
                                    </p:animEffect>
                                    <p:anim calcmode="lin" valueType="num">
                                      <p:cBhvr>
                                        <p:cTn id="23" dur="1000" fill="hold"/>
                                        <p:tgtEl>
                                          <p:spTgt spid="245772"/>
                                        </p:tgtEl>
                                        <p:attrNameLst>
                                          <p:attrName>ppt_x</p:attrName>
                                        </p:attrNameLst>
                                      </p:cBhvr>
                                      <p:tavLst>
                                        <p:tav tm="0">
                                          <p:val>
                                            <p:strVal val="#ppt_x"/>
                                          </p:val>
                                        </p:tav>
                                        <p:tav tm="100000">
                                          <p:val>
                                            <p:strVal val="#ppt_x"/>
                                          </p:val>
                                        </p:tav>
                                      </p:tavLst>
                                    </p:anim>
                                    <p:anim calcmode="lin" valueType="num">
                                      <p:cBhvr>
                                        <p:cTn id="24" dur="1000" fill="hold"/>
                                        <p:tgtEl>
                                          <p:spTgt spid="24577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45767"/>
                                        </p:tgtEl>
                                        <p:attrNameLst>
                                          <p:attrName>style.visibility</p:attrName>
                                        </p:attrNameLst>
                                      </p:cBhvr>
                                      <p:to>
                                        <p:strVal val="visible"/>
                                      </p:to>
                                    </p:set>
                                    <p:animEffect transition="in" filter="fade">
                                      <p:cBhvr>
                                        <p:cTn id="27" dur="1000"/>
                                        <p:tgtEl>
                                          <p:spTgt spid="245767"/>
                                        </p:tgtEl>
                                      </p:cBhvr>
                                    </p:animEffect>
                                    <p:anim calcmode="lin" valueType="num">
                                      <p:cBhvr>
                                        <p:cTn id="28" dur="1000" fill="hold"/>
                                        <p:tgtEl>
                                          <p:spTgt spid="245767"/>
                                        </p:tgtEl>
                                        <p:attrNameLst>
                                          <p:attrName>ppt_x</p:attrName>
                                        </p:attrNameLst>
                                      </p:cBhvr>
                                      <p:tavLst>
                                        <p:tav tm="0">
                                          <p:val>
                                            <p:strVal val="#ppt_x"/>
                                          </p:val>
                                        </p:tav>
                                        <p:tav tm="100000">
                                          <p:val>
                                            <p:strVal val="#ppt_x"/>
                                          </p:val>
                                        </p:tav>
                                      </p:tavLst>
                                    </p:anim>
                                    <p:anim calcmode="lin" valueType="num">
                                      <p:cBhvr>
                                        <p:cTn id="29" dur="1000" fill="hold"/>
                                        <p:tgtEl>
                                          <p:spTgt spid="24576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45795"/>
                                        </p:tgtEl>
                                        <p:attrNameLst>
                                          <p:attrName>style.visibility</p:attrName>
                                        </p:attrNameLst>
                                      </p:cBhvr>
                                      <p:to>
                                        <p:strVal val="visible"/>
                                      </p:to>
                                    </p:set>
                                    <p:animEffect transition="in" filter="fade">
                                      <p:cBhvr>
                                        <p:cTn id="32" dur="1000"/>
                                        <p:tgtEl>
                                          <p:spTgt spid="245795"/>
                                        </p:tgtEl>
                                      </p:cBhvr>
                                    </p:animEffect>
                                    <p:anim calcmode="lin" valueType="num">
                                      <p:cBhvr>
                                        <p:cTn id="33" dur="1000" fill="hold"/>
                                        <p:tgtEl>
                                          <p:spTgt spid="245795"/>
                                        </p:tgtEl>
                                        <p:attrNameLst>
                                          <p:attrName>ppt_x</p:attrName>
                                        </p:attrNameLst>
                                      </p:cBhvr>
                                      <p:tavLst>
                                        <p:tav tm="0">
                                          <p:val>
                                            <p:strVal val="#ppt_x"/>
                                          </p:val>
                                        </p:tav>
                                        <p:tav tm="100000">
                                          <p:val>
                                            <p:strVal val="#ppt_x"/>
                                          </p:val>
                                        </p:tav>
                                      </p:tavLst>
                                    </p:anim>
                                    <p:anim calcmode="lin" valueType="num">
                                      <p:cBhvr>
                                        <p:cTn id="34" dur="1000" fill="hold"/>
                                        <p:tgtEl>
                                          <p:spTgt spid="24579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5780"/>
                                        </p:tgtEl>
                                        <p:attrNameLst>
                                          <p:attrName>style.visibility</p:attrName>
                                        </p:attrNameLst>
                                      </p:cBhvr>
                                      <p:to>
                                        <p:strVal val="visible"/>
                                      </p:to>
                                    </p:set>
                                    <p:anim calcmode="lin" valueType="num">
                                      <p:cBhvr additive="base">
                                        <p:cTn id="39" dur="500" fill="hold"/>
                                        <p:tgtEl>
                                          <p:spTgt spid="245780"/>
                                        </p:tgtEl>
                                        <p:attrNameLst>
                                          <p:attrName>ppt_x</p:attrName>
                                        </p:attrNameLst>
                                      </p:cBhvr>
                                      <p:tavLst>
                                        <p:tav tm="0">
                                          <p:val>
                                            <p:strVal val="#ppt_x"/>
                                          </p:val>
                                        </p:tav>
                                        <p:tav tm="100000">
                                          <p:val>
                                            <p:strVal val="#ppt_x"/>
                                          </p:val>
                                        </p:tav>
                                      </p:tavLst>
                                    </p:anim>
                                    <p:anim calcmode="lin" valueType="num">
                                      <p:cBhvr additive="base">
                                        <p:cTn id="40" dur="500" fill="hold"/>
                                        <p:tgtEl>
                                          <p:spTgt spid="24578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45781"/>
                                        </p:tgtEl>
                                        <p:attrNameLst>
                                          <p:attrName>style.visibility</p:attrName>
                                        </p:attrNameLst>
                                      </p:cBhvr>
                                      <p:to>
                                        <p:strVal val="visible"/>
                                      </p:to>
                                    </p:set>
                                    <p:anim calcmode="lin" valueType="num">
                                      <p:cBhvr additive="base">
                                        <p:cTn id="43" dur="500" fill="hold"/>
                                        <p:tgtEl>
                                          <p:spTgt spid="245781"/>
                                        </p:tgtEl>
                                        <p:attrNameLst>
                                          <p:attrName>ppt_x</p:attrName>
                                        </p:attrNameLst>
                                      </p:cBhvr>
                                      <p:tavLst>
                                        <p:tav tm="0">
                                          <p:val>
                                            <p:strVal val="#ppt_x"/>
                                          </p:val>
                                        </p:tav>
                                        <p:tav tm="100000">
                                          <p:val>
                                            <p:strVal val="#ppt_x"/>
                                          </p:val>
                                        </p:tav>
                                      </p:tavLst>
                                    </p:anim>
                                    <p:anim calcmode="lin" valueType="num">
                                      <p:cBhvr additive="base">
                                        <p:cTn id="44" dur="500" fill="hold"/>
                                        <p:tgtEl>
                                          <p:spTgt spid="24578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5773"/>
                                        </p:tgtEl>
                                        <p:attrNameLst>
                                          <p:attrName>style.visibility</p:attrName>
                                        </p:attrNameLst>
                                      </p:cBhvr>
                                      <p:to>
                                        <p:strVal val="visible"/>
                                      </p:to>
                                    </p:set>
                                    <p:anim calcmode="lin" valueType="num">
                                      <p:cBhvr additive="base">
                                        <p:cTn id="47" dur="500" fill="hold"/>
                                        <p:tgtEl>
                                          <p:spTgt spid="245773"/>
                                        </p:tgtEl>
                                        <p:attrNameLst>
                                          <p:attrName>ppt_x</p:attrName>
                                        </p:attrNameLst>
                                      </p:cBhvr>
                                      <p:tavLst>
                                        <p:tav tm="0">
                                          <p:val>
                                            <p:strVal val="#ppt_x"/>
                                          </p:val>
                                        </p:tav>
                                        <p:tav tm="100000">
                                          <p:val>
                                            <p:strVal val="#ppt_x"/>
                                          </p:val>
                                        </p:tav>
                                      </p:tavLst>
                                    </p:anim>
                                    <p:anim calcmode="lin" valueType="num">
                                      <p:cBhvr additive="base">
                                        <p:cTn id="48" dur="500" fill="hold"/>
                                        <p:tgtEl>
                                          <p:spTgt spid="24577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45774"/>
                                        </p:tgtEl>
                                        <p:attrNameLst>
                                          <p:attrName>style.visibility</p:attrName>
                                        </p:attrNameLst>
                                      </p:cBhvr>
                                      <p:to>
                                        <p:strVal val="visible"/>
                                      </p:to>
                                    </p:set>
                                    <p:anim calcmode="lin" valueType="num">
                                      <p:cBhvr additive="base">
                                        <p:cTn id="51" dur="500" fill="hold"/>
                                        <p:tgtEl>
                                          <p:spTgt spid="245774"/>
                                        </p:tgtEl>
                                        <p:attrNameLst>
                                          <p:attrName>ppt_x</p:attrName>
                                        </p:attrNameLst>
                                      </p:cBhvr>
                                      <p:tavLst>
                                        <p:tav tm="0">
                                          <p:val>
                                            <p:strVal val="#ppt_x"/>
                                          </p:val>
                                        </p:tav>
                                        <p:tav tm="100000">
                                          <p:val>
                                            <p:strVal val="#ppt_x"/>
                                          </p:val>
                                        </p:tav>
                                      </p:tavLst>
                                    </p:anim>
                                    <p:anim calcmode="lin" valueType="num">
                                      <p:cBhvr additive="base">
                                        <p:cTn id="52" dur="500" fill="hold"/>
                                        <p:tgtEl>
                                          <p:spTgt spid="2457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5769"/>
                                        </p:tgtEl>
                                        <p:attrNameLst>
                                          <p:attrName>style.visibility</p:attrName>
                                        </p:attrNameLst>
                                      </p:cBhvr>
                                      <p:to>
                                        <p:strVal val="visible"/>
                                      </p:to>
                                    </p:set>
                                    <p:anim calcmode="lin" valueType="num">
                                      <p:cBhvr additive="base">
                                        <p:cTn id="55" dur="500" fill="hold"/>
                                        <p:tgtEl>
                                          <p:spTgt spid="245769"/>
                                        </p:tgtEl>
                                        <p:attrNameLst>
                                          <p:attrName>ppt_x</p:attrName>
                                        </p:attrNameLst>
                                      </p:cBhvr>
                                      <p:tavLst>
                                        <p:tav tm="0">
                                          <p:val>
                                            <p:strVal val="#ppt_x"/>
                                          </p:val>
                                        </p:tav>
                                        <p:tav tm="100000">
                                          <p:val>
                                            <p:strVal val="#ppt_x"/>
                                          </p:val>
                                        </p:tav>
                                      </p:tavLst>
                                    </p:anim>
                                    <p:anim calcmode="lin" valueType="num">
                                      <p:cBhvr additive="base">
                                        <p:cTn id="56" dur="500" fill="hold"/>
                                        <p:tgtEl>
                                          <p:spTgt spid="24576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5776"/>
                                        </p:tgtEl>
                                        <p:attrNameLst>
                                          <p:attrName>style.visibility</p:attrName>
                                        </p:attrNameLst>
                                      </p:cBhvr>
                                      <p:to>
                                        <p:strVal val="visible"/>
                                      </p:to>
                                    </p:set>
                                    <p:anim calcmode="lin" valueType="num">
                                      <p:cBhvr additive="base">
                                        <p:cTn id="61" dur="500" fill="hold"/>
                                        <p:tgtEl>
                                          <p:spTgt spid="245776"/>
                                        </p:tgtEl>
                                        <p:attrNameLst>
                                          <p:attrName>ppt_x</p:attrName>
                                        </p:attrNameLst>
                                      </p:cBhvr>
                                      <p:tavLst>
                                        <p:tav tm="0">
                                          <p:val>
                                            <p:strVal val="#ppt_x"/>
                                          </p:val>
                                        </p:tav>
                                        <p:tav tm="100000">
                                          <p:val>
                                            <p:strVal val="#ppt_x"/>
                                          </p:val>
                                        </p:tav>
                                      </p:tavLst>
                                    </p:anim>
                                    <p:anim calcmode="lin" valueType="num">
                                      <p:cBhvr additive="base">
                                        <p:cTn id="62" dur="500" fill="hold"/>
                                        <p:tgtEl>
                                          <p:spTgt spid="24577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45777"/>
                                        </p:tgtEl>
                                        <p:attrNameLst>
                                          <p:attrName>style.visibility</p:attrName>
                                        </p:attrNameLst>
                                      </p:cBhvr>
                                      <p:to>
                                        <p:strVal val="visible"/>
                                      </p:to>
                                    </p:set>
                                    <p:anim calcmode="lin" valueType="num">
                                      <p:cBhvr additive="base">
                                        <p:cTn id="65" dur="500" fill="hold"/>
                                        <p:tgtEl>
                                          <p:spTgt spid="245777"/>
                                        </p:tgtEl>
                                        <p:attrNameLst>
                                          <p:attrName>ppt_x</p:attrName>
                                        </p:attrNameLst>
                                      </p:cBhvr>
                                      <p:tavLst>
                                        <p:tav tm="0">
                                          <p:val>
                                            <p:strVal val="#ppt_x"/>
                                          </p:val>
                                        </p:tav>
                                        <p:tav tm="100000">
                                          <p:val>
                                            <p:strVal val="#ppt_x"/>
                                          </p:val>
                                        </p:tav>
                                      </p:tavLst>
                                    </p:anim>
                                    <p:anim calcmode="lin" valueType="num">
                                      <p:cBhvr additive="base">
                                        <p:cTn id="66" dur="500" fill="hold"/>
                                        <p:tgtEl>
                                          <p:spTgt spid="24577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45775"/>
                                        </p:tgtEl>
                                        <p:attrNameLst>
                                          <p:attrName>style.visibility</p:attrName>
                                        </p:attrNameLst>
                                      </p:cBhvr>
                                      <p:to>
                                        <p:strVal val="visible"/>
                                      </p:to>
                                    </p:set>
                                    <p:anim calcmode="lin" valueType="num">
                                      <p:cBhvr additive="base">
                                        <p:cTn id="69" dur="500" fill="hold"/>
                                        <p:tgtEl>
                                          <p:spTgt spid="245775"/>
                                        </p:tgtEl>
                                        <p:attrNameLst>
                                          <p:attrName>ppt_x</p:attrName>
                                        </p:attrNameLst>
                                      </p:cBhvr>
                                      <p:tavLst>
                                        <p:tav tm="0">
                                          <p:val>
                                            <p:strVal val="#ppt_x"/>
                                          </p:val>
                                        </p:tav>
                                        <p:tav tm="100000">
                                          <p:val>
                                            <p:strVal val="#ppt_x"/>
                                          </p:val>
                                        </p:tav>
                                      </p:tavLst>
                                    </p:anim>
                                    <p:anim calcmode="lin" valueType="num">
                                      <p:cBhvr additive="base">
                                        <p:cTn id="70" dur="500" fill="hold"/>
                                        <p:tgtEl>
                                          <p:spTgt spid="24577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245771"/>
                                        </p:tgtEl>
                                        <p:attrNameLst>
                                          <p:attrName>style.visibility</p:attrName>
                                        </p:attrNameLst>
                                      </p:cBhvr>
                                      <p:to>
                                        <p:strVal val="visible"/>
                                      </p:to>
                                    </p:set>
                                    <p:animEffect transition="in" filter="fade">
                                      <p:cBhvr>
                                        <p:cTn id="75" dur="1000"/>
                                        <p:tgtEl>
                                          <p:spTgt spid="245771"/>
                                        </p:tgtEl>
                                      </p:cBhvr>
                                    </p:animEffect>
                                    <p:anim calcmode="lin" valueType="num">
                                      <p:cBhvr>
                                        <p:cTn id="76" dur="1000" fill="hold"/>
                                        <p:tgtEl>
                                          <p:spTgt spid="245771"/>
                                        </p:tgtEl>
                                        <p:attrNameLst>
                                          <p:attrName>ppt_x</p:attrName>
                                        </p:attrNameLst>
                                      </p:cBhvr>
                                      <p:tavLst>
                                        <p:tav tm="0">
                                          <p:val>
                                            <p:strVal val="#ppt_x"/>
                                          </p:val>
                                        </p:tav>
                                        <p:tav tm="100000">
                                          <p:val>
                                            <p:strVal val="#ppt_x"/>
                                          </p:val>
                                        </p:tav>
                                      </p:tavLst>
                                    </p:anim>
                                    <p:anim calcmode="lin" valueType="num">
                                      <p:cBhvr>
                                        <p:cTn id="77" dur="1000" fill="hold"/>
                                        <p:tgtEl>
                                          <p:spTgt spid="24577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45770"/>
                                        </p:tgtEl>
                                        <p:attrNameLst>
                                          <p:attrName>style.visibility</p:attrName>
                                        </p:attrNameLst>
                                      </p:cBhvr>
                                      <p:to>
                                        <p:strVal val="visible"/>
                                      </p:to>
                                    </p:set>
                                    <p:animEffect transition="in" filter="fade">
                                      <p:cBhvr>
                                        <p:cTn id="80" dur="1000"/>
                                        <p:tgtEl>
                                          <p:spTgt spid="245770"/>
                                        </p:tgtEl>
                                      </p:cBhvr>
                                    </p:animEffect>
                                    <p:anim calcmode="lin" valueType="num">
                                      <p:cBhvr>
                                        <p:cTn id="81" dur="1000" fill="hold"/>
                                        <p:tgtEl>
                                          <p:spTgt spid="245770"/>
                                        </p:tgtEl>
                                        <p:attrNameLst>
                                          <p:attrName>ppt_x</p:attrName>
                                        </p:attrNameLst>
                                      </p:cBhvr>
                                      <p:tavLst>
                                        <p:tav tm="0">
                                          <p:val>
                                            <p:strVal val="#ppt_x"/>
                                          </p:val>
                                        </p:tav>
                                        <p:tav tm="100000">
                                          <p:val>
                                            <p:strVal val="#ppt_x"/>
                                          </p:val>
                                        </p:tav>
                                      </p:tavLst>
                                    </p:anim>
                                    <p:anim calcmode="lin" valueType="num">
                                      <p:cBhvr>
                                        <p:cTn id="82" dur="1000" fill="hold"/>
                                        <p:tgtEl>
                                          <p:spTgt spid="245770"/>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45779"/>
                                        </p:tgtEl>
                                        <p:attrNameLst>
                                          <p:attrName>style.visibility</p:attrName>
                                        </p:attrNameLst>
                                      </p:cBhvr>
                                      <p:to>
                                        <p:strVal val="visible"/>
                                      </p:to>
                                    </p:set>
                                    <p:anim calcmode="lin" valueType="num">
                                      <p:cBhvr additive="base">
                                        <p:cTn id="87" dur="500" fill="hold"/>
                                        <p:tgtEl>
                                          <p:spTgt spid="245779"/>
                                        </p:tgtEl>
                                        <p:attrNameLst>
                                          <p:attrName>ppt_x</p:attrName>
                                        </p:attrNameLst>
                                      </p:cBhvr>
                                      <p:tavLst>
                                        <p:tav tm="0">
                                          <p:val>
                                            <p:strVal val="#ppt_x"/>
                                          </p:val>
                                        </p:tav>
                                        <p:tav tm="100000">
                                          <p:val>
                                            <p:strVal val="#ppt_x"/>
                                          </p:val>
                                        </p:tav>
                                      </p:tavLst>
                                    </p:anim>
                                    <p:anim calcmode="lin" valueType="num">
                                      <p:cBhvr additive="base">
                                        <p:cTn id="88" dur="500" fill="hold"/>
                                        <p:tgtEl>
                                          <p:spTgt spid="24577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45778"/>
                                        </p:tgtEl>
                                        <p:attrNameLst>
                                          <p:attrName>style.visibility</p:attrName>
                                        </p:attrNameLst>
                                      </p:cBhvr>
                                      <p:to>
                                        <p:strVal val="visible"/>
                                      </p:to>
                                    </p:set>
                                    <p:anim calcmode="lin" valueType="num">
                                      <p:cBhvr additive="base">
                                        <p:cTn id="91" dur="500" fill="hold"/>
                                        <p:tgtEl>
                                          <p:spTgt spid="245778"/>
                                        </p:tgtEl>
                                        <p:attrNameLst>
                                          <p:attrName>ppt_x</p:attrName>
                                        </p:attrNameLst>
                                      </p:cBhvr>
                                      <p:tavLst>
                                        <p:tav tm="0">
                                          <p:val>
                                            <p:strVal val="#ppt_x"/>
                                          </p:val>
                                        </p:tav>
                                        <p:tav tm="100000">
                                          <p:val>
                                            <p:strVal val="#ppt_x"/>
                                          </p:val>
                                        </p:tav>
                                      </p:tavLst>
                                    </p:anim>
                                    <p:anim calcmode="lin" valueType="num">
                                      <p:cBhvr additive="base">
                                        <p:cTn id="92" dur="500" fill="hold"/>
                                        <p:tgtEl>
                                          <p:spTgt spid="24577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45782"/>
                                        </p:tgtEl>
                                        <p:attrNameLst>
                                          <p:attrName>style.visibility</p:attrName>
                                        </p:attrNameLst>
                                      </p:cBhvr>
                                      <p:to>
                                        <p:strVal val="visible"/>
                                      </p:to>
                                    </p:set>
                                    <p:animEffect transition="in" filter="fade">
                                      <p:cBhvr>
                                        <p:cTn id="97" dur="1000"/>
                                        <p:tgtEl>
                                          <p:spTgt spid="245782"/>
                                        </p:tgtEl>
                                      </p:cBhvr>
                                    </p:animEffect>
                                    <p:anim calcmode="lin" valueType="num">
                                      <p:cBhvr>
                                        <p:cTn id="98" dur="1000" fill="hold"/>
                                        <p:tgtEl>
                                          <p:spTgt spid="245782"/>
                                        </p:tgtEl>
                                        <p:attrNameLst>
                                          <p:attrName>ppt_x</p:attrName>
                                        </p:attrNameLst>
                                      </p:cBhvr>
                                      <p:tavLst>
                                        <p:tav tm="0">
                                          <p:val>
                                            <p:strVal val="#ppt_x"/>
                                          </p:val>
                                        </p:tav>
                                        <p:tav tm="100000">
                                          <p:val>
                                            <p:strVal val="#ppt_x"/>
                                          </p:val>
                                        </p:tav>
                                      </p:tavLst>
                                    </p:anim>
                                    <p:anim calcmode="lin" valueType="num">
                                      <p:cBhvr>
                                        <p:cTn id="99" dur="1000" fill="hold"/>
                                        <p:tgtEl>
                                          <p:spTgt spid="24578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45783"/>
                                        </p:tgtEl>
                                        <p:attrNameLst>
                                          <p:attrName>style.visibility</p:attrName>
                                        </p:attrNameLst>
                                      </p:cBhvr>
                                      <p:to>
                                        <p:strVal val="visible"/>
                                      </p:to>
                                    </p:set>
                                    <p:animEffect transition="in" filter="fade">
                                      <p:cBhvr>
                                        <p:cTn id="102" dur="1000"/>
                                        <p:tgtEl>
                                          <p:spTgt spid="245783"/>
                                        </p:tgtEl>
                                      </p:cBhvr>
                                    </p:animEffect>
                                    <p:anim calcmode="lin" valueType="num">
                                      <p:cBhvr>
                                        <p:cTn id="103" dur="1000" fill="hold"/>
                                        <p:tgtEl>
                                          <p:spTgt spid="245783"/>
                                        </p:tgtEl>
                                        <p:attrNameLst>
                                          <p:attrName>ppt_x</p:attrName>
                                        </p:attrNameLst>
                                      </p:cBhvr>
                                      <p:tavLst>
                                        <p:tav tm="0">
                                          <p:val>
                                            <p:strVal val="#ppt_x"/>
                                          </p:val>
                                        </p:tav>
                                        <p:tav tm="100000">
                                          <p:val>
                                            <p:strVal val="#ppt_x"/>
                                          </p:val>
                                        </p:tav>
                                      </p:tavLst>
                                    </p:anim>
                                    <p:anim calcmode="lin" valueType="num">
                                      <p:cBhvr>
                                        <p:cTn id="104" dur="1000" fill="hold"/>
                                        <p:tgtEl>
                                          <p:spTgt spid="24578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5785"/>
                                        </p:tgtEl>
                                        <p:attrNameLst>
                                          <p:attrName>style.visibility</p:attrName>
                                        </p:attrNameLst>
                                      </p:cBhvr>
                                      <p:to>
                                        <p:strVal val="visible"/>
                                      </p:to>
                                    </p:set>
                                    <p:animEffect transition="in" filter="fade">
                                      <p:cBhvr>
                                        <p:cTn id="107" dur="1000"/>
                                        <p:tgtEl>
                                          <p:spTgt spid="245785"/>
                                        </p:tgtEl>
                                      </p:cBhvr>
                                    </p:animEffect>
                                    <p:anim calcmode="lin" valueType="num">
                                      <p:cBhvr>
                                        <p:cTn id="108" dur="1000" fill="hold"/>
                                        <p:tgtEl>
                                          <p:spTgt spid="245785"/>
                                        </p:tgtEl>
                                        <p:attrNameLst>
                                          <p:attrName>ppt_x</p:attrName>
                                        </p:attrNameLst>
                                      </p:cBhvr>
                                      <p:tavLst>
                                        <p:tav tm="0">
                                          <p:val>
                                            <p:strVal val="#ppt_x"/>
                                          </p:val>
                                        </p:tav>
                                        <p:tav tm="100000">
                                          <p:val>
                                            <p:strVal val="#ppt_x"/>
                                          </p:val>
                                        </p:tav>
                                      </p:tavLst>
                                    </p:anim>
                                    <p:anim calcmode="lin" valueType="num">
                                      <p:cBhvr>
                                        <p:cTn id="109" dur="1000" fill="hold"/>
                                        <p:tgtEl>
                                          <p:spTgt spid="245785"/>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245792"/>
                                        </p:tgtEl>
                                        <p:attrNameLst>
                                          <p:attrName>style.visibility</p:attrName>
                                        </p:attrNameLst>
                                      </p:cBhvr>
                                      <p:to>
                                        <p:strVal val="visible"/>
                                      </p:to>
                                    </p:set>
                                    <p:animEffect transition="in" filter="fade">
                                      <p:cBhvr>
                                        <p:cTn id="114" dur="1000"/>
                                        <p:tgtEl>
                                          <p:spTgt spid="245792"/>
                                        </p:tgtEl>
                                      </p:cBhvr>
                                    </p:animEffect>
                                    <p:anim calcmode="lin" valueType="num">
                                      <p:cBhvr>
                                        <p:cTn id="115" dur="1000" fill="hold"/>
                                        <p:tgtEl>
                                          <p:spTgt spid="245792"/>
                                        </p:tgtEl>
                                        <p:attrNameLst>
                                          <p:attrName>ppt_x</p:attrName>
                                        </p:attrNameLst>
                                      </p:cBhvr>
                                      <p:tavLst>
                                        <p:tav tm="0">
                                          <p:val>
                                            <p:strVal val="#ppt_x"/>
                                          </p:val>
                                        </p:tav>
                                        <p:tav tm="100000">
                                          <p:val>
                                            <p:strVal val="#ppt_x"/>
                                          </p:val>
                                        </p:tav>
                                      </p:tavLst>
                                    </p:anim>
                                    <p:anim calcmode="lin" valueType="num">
                                      <p:cBhvr>
                                        <p:cTn id="116" dur="1000" fill="hold"/>
                                        <p:tgtEl>
                                          <p:spTgt spid="245792"/>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245794"/>
                                        </p:tgtEl>
                                        <p:attrNameLst>
                                          <p:attrName>style.visibility</p:attrName>
                                        </p:attrNameLst>
                                      </p:cBhvr>
                                      <p:to>
                                        <p:strVal val="visible"/>
                                      </p:to>
                                    </p:set>
                                    <p:animEffect transition="in" filter="fade">
                                      <p:cBhvr>
                                        <p:cTn id="119" dur="1000"/>
                                        <p:tgtEl>
                                          <p:spTgt spid="245794"/>
                                        </p:tgtEl>
                                      </p:cBhvr>
                                    </p:animEffect>
                                    <p:anim calcmode="lin" valueType="num">
                                      <p:cBhvr>
                                        <p:cTn id="120" dur="1000" fill="hold"/>
                                        <p:tgtEl>
                                          <p:spTgt spid="245794"/>
                                        </p:tgtEl>
                                        <p:attrNameLst>
                                          <p:attrName>ppt_x</p:attrName>
                                        </p:attrNameLst>
                                      </p:cBhvr>
                                      <p:tavLst>
                                        <p:tav tm="0">
                                          <p:val>
                                            <p:strVal val="#ppt_x"/>
                                          </p:val>
                                        </p:tav>
                                        <p:tav tm="100000">
                                          <p:val>
                                            <p:strVal val="#ppt_x"/>
                                          </p:val>
                                        </p:tav>
                                      </p:tavLst>
                                    </p:anim>
                                    <p:anim calcmode="lin" valueType="num">
                                      <p:cBhvr>
                                        <p:cTn id="121" dur="1000" fill="hold"/>
                                        <p:tgtEl>
                                          <p:spTgt spid="245794"/>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245793"/>
                                        </p:tgtEl>
                                        <p:attrNameLst>
                                          <p:attrName>style.visibility</p:attrName>
                                        </p:attrNameLst>
                                      </p:cBhvr>
                                      <p:to>
                                        <p:strVal val="visible"/>
                                      </p:to>
                                    </p:set>
                                    <p:animEffect transition="in" filter="fade">
                                      <p:cBhvr>
                                        <p:cTn id="124" dur="1000"/>
                                        <p:tgtEl>
                                          <p:spTgt spid="245793"/>
                                        </p:tgtEl>
                                      </p:cBhvr>
                                    </p:animEffect>
                                    <p:anim calcmode="lin" valueType="num">
                                      <p:cBhvr>
                                        <p:cTn id="125" dur="1000" fill="hold"/>
                                        <p:tgtEl>
                                          <p:spTgt spid="245793"/>
                                        </p:tgtEl>
                                        <p:attrNameLst>
                                          <p:attrName>ppt_x</p:attrName>
                                        </p:attrNameLst>
                                      </p:cBhvr>
                                      <p:tavLst>
                                        <p:tav tm="0">
                                          <p:val>
                                            <p:strVal val="#ppt_x"/>
                                          </p:val>
                                        </p:tav>
                                        <p:tav tm="100000">
                                          <p:val>
                                            <p:strVal val="#ppt_x"/>
                                          </p:val>
                                        </p:tav>
                                      </p:tavLst>
                                    </p:anim>
                                    <p:anim calcmode="lin" valueType="num">
                                      <p:cBhvr>
                                        <p:cTn id="126" dur="1000" fill="hold"/>
                                        <p:tgtEl>
                                          <p:spTgt spid="245793"/>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245791"/>
                                        </p:tgtEl>
                                        <p:attrNameLst>
                                          <p:attrName>style.visibility</p:attrName>
                                        </p:attrNameLst>
                                      </p:cBhvr>
                                      <p:to>
                                        <p:strVal val="visible"/>
                                      </p:to>
                                    </p:set>
                                    <p:animEffect transition="in" filter="fade">
                                      <p:cBhvr>
                                        <p:cTn id="129" dur="1000"/>
                                        <p:tgtEl>
                                          <p:spTgt spid="245791"/>
                                        </p:tgtEl>
                                      </p:cBhvr>
                                    </p:animEffect>
                                    <p:anim calcmode="lin" valueType="num">
                                      <p:cBhvr>
                                        <p:cTn id="130" dur="1000" fill="hold"/>
                                        <p:tgtEl>
                                          <p:spTgt spid="245791"/>
                                        </p:tgtEl>
                                        <p:attrNameLst>
                                          <p:attrName>ppt_x</p:attrName>
                                        </p:attrNameLst>
                                      </p:cBhvr>
                                      <p:tavLst>
                                        <p:tav tm="0">
                                          <p:val>
                                            <p:strVal val="#ppt_x"/>
                                          </p:val>
                                        </p:tav>
                                        <p:tav tm="100000">
                                          <p:val>
                                            <p:strVal val="#ppt_x"/>
                                          </p:val>
                                        </p:tav>
                                      </p:tavLst>
                                    </p:anim>
                                    <p:anim calcmode="lin" valueType="num">
                                      <p:cBhvr>
                                        <p:cTn id="131" dur="1000" fill="hold"/>
                                        <p:tgtEl>
                                          <p:spTgt spid="245791"/>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2" presetClass="entr" presetSubtype="0" fill="hold" nodeType="clickEffect">
                                  <p:stCondLst>
                                    <p:cond delay="0"/>
                                  </p:stCondLst>
                                  <p:childTnLst>
                                    <p:set>
                                      <p:cBhvr>
                                        <p:cTn id="135" dur="1" fill="hold">
                                          <p:stCondLst>
                                            <p:cond delay="0"/>
                                          </p:stCondLst>
                                        </p:cTn>
                                        <p:tgtEl>
                                          <p:spTgt spid="245789"/>
                                        </p:tgtEl>
                                        <p:attrNameLst>
                                          <p:attrName>style.visibility</p:attrName>
                                        </p:attrNameLst>
                                      </p:cBhvr>
                                      <p:to>
                                        <p:strVal val="visible"/>
                                      </p:to>
                                    </p:set>
                                    <p:animEffect transition="in" filter="fade">
                                      <p:cBhvr>
                                        <p:cTn id="136" dur="1000"/>
                                        <p:tgtEl>
                                          <p:spTgt spid="245789"/>
                                        </p:tgtEl>
                                      </p:cBhvr>
                                    </p:animEffect>
                                    <p:anim calcmode="lin" valueType="num">
                                      <p:cBhvr>
                                        <p:cTn id="137" dur="1000" fill="hold"/>
                                        <p:tgtEl>
                                          <p:spTgt spid="245789"/>
                                        </p:tgtEl>
                                        <p:attrNameLst>
                                          <p:attrName>ppt_x</p:attrName>
                                        </p:attrNameLst>
                                      </p:cBhvr>
                                      <p:tavLst>
                                        <p:tav tm="0">
                                          <p:val>
                                            <p:strVal val="#ppt_x"/>
                                          </p:val>
                                        </p:tav>
                                        <p:tav tm="100000">
                                          <p:val>
                                            <p:strVal val="#ppt_x"/>
                                          </p:val>
                                        </p:tav>
                                      </p:tavLst>
                                    </p:anim>
                                    <p:anim calcmode="lin" valueType="num">
                                      <p:cBhvr>
                                        <p:cTn id="138" dur="1000" fill="hold"/>
                                        <p:tgtEl>
                                          <p:spTgt spid="245789"/>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245786"/>
                                        </p:tgtEl>
                                        <p:attrNameLst>
                                          <p:attrName>style.visibility</p:attrName>
                                        </p:attrNameLst>
                                      </p:cBhvr>
                                      <p:to>
                                        <p:strVal val="visible"/>
                                      </p:to>
                                    </p:set>
                                    <p:animEffect transition="in" filter="fade">
                                      <p:cBhvr>
                                        <p:cTn id="141" dur="1000"/>
                                        <p:tgtEl>
                                          <p:spTgt spid="245786"/>
                                        </p:tgtEl>
                                      </p:cBhvr>
                                    </p:animEffect>
                                    <p:anim calcmode="lin" valueType="num">
                                      <p:cBhvr>
                                        <p:cTn id="142" dur="1000" fill="hold"/>
                                        <p:tgtEl>
                                          <p:spTgt spid="245786"/>
                                        </p:tgtEl>
                                        <p:attrNameLst>
                                          <p:attrName>ppt_x</p:attrName>
                                        </p:attrNameLst>
                                      </p:cBhvr>
                                      <p:tavLst>
                                        <p:tav tm="0">
                                          <p:val>
                                            <p:strVal val="#ppt_x"/>
                                          </p:val>
                                        </p:tav>
                                        <p:tav tm="100000">
                                          <p:val>
                                            <p:strVal val="#ppt_x"/>
                                          </p:val>
                                        </p:tav>
                                      </p:tavLst>
                                    </p:anim>
                                    <p:anim calcmode="lin" valueType="num">
                                      <p:cBhvr>
                                        <p:cTn id="143" dur="1000" fill="hold"/>
                                        <p:tgtEl>
                                          <p:spTgt spid="245786"/>
                                        </p:tgtEl>
                                        <p:attrNameLst>
                                          <p:attrName>ppt_y</p:attrName>
                                        </p:attrNameLst>
                                      </p:cBhvr>
                                      <p:tavLst>
                                        <p:tav tm="0">
                                          <p:val>
                                            <p:strVal val="#ppt_y+.1"/>
                                          </p:val>
                                        </p:tav>
                                        <p:tav tm="100000">
                                          <p:val>
                                            <p:strVal val="#ppt_y"/>
                                          </p:val>
                                        </p:tav>
                                      </p:tavLst>
                                    </p:anim>
                                  </p:childTnLst>
                                </p:cTn>
                              </p:par>
                              <p:par>
                                <p:cTn id="144" presetID="42" presetClass="entr" presetSubtype="0" fill="hold" nodeType="withEffect">
                                  <p:stCondLst>
                                    <p:cond delay="0"/>
                                  </p:stCondLst>
                                  <p:childTnLst>
                                    <p:set>
                                      <p:cBhvr>
                                        <p:cTn id="145" dur="1" fill="hold">
                                          <p:stCondLst>
                                            <p:cond delay="0"/>
                                          </p:stCondLst>
                                        </p:cTn>
                                        <p:tgtEl>
                                          <p:spTgt spid="245787"/>
                                        </p:tgtEl>
                                        <p:attrNameLst>
                                          <p:attrName>style.visibility</p:attrName>
                                        </p:attrNameLst>
                                      </p:cBhvr>
                                      <p:to>
                                        <p:strVal val="visible"/>
                                      </p:to>
                                    </p:set>
                                    <p:animEffect transition="in" filter="fade">
                                      <p:cBhvr>
                                        <p:cTn id="146" dur="1000"/>
                                        <p:tgtEl>
                                          <p:spTgt spid="245787"/>
                                        </p:tgtEl>
                                      </p:cBhvr>
                                    </p:animEffect>
                                    <p:anim calcmode="lin" valueType="num">
                                      <p:cBhvr>
                                        <p:cTn id="147" dur="1000" fill="hold"/>
                                        <p:tgtEl>
                                          <p:spTgt spid="245787"/>
                                        </p:tgtEl>
                                        <p:attrNameLst>
                                          <p:attrName>ppt_x</p:attrName>
                                        </p:attrNameLst>
                                      </p:cBhvr>
                                      <p:tavLst>
                                        <p:tav tm="0">
                                          <p:val>
                                            <p:strVal val="#ppt_x"/>
                                          </p:val>
                                        </p:tav>
                                        <p:tav tm="100000">
                                          <p:val>
                                            <p:strVal val="#ppt_x"/>
                                          </p:val>
                                        </p:tav>
                                      </p:tavLst>
                                    </p:anim>
                                    <p:anim calcmode="lin" valueType="num">
                                      <p:cBhvr>
                                        <p:cTn id="148" dur="1000" fill="hold"/>
                                        <p:tgtEl>
                                          <p:spTgt spid="2457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animBg="1"/>
      <p:bldP spid="245765" grpId="0" animBg="1"/>
      <p:bldP spid="245766" grpId="0" animBg="1"/>
      <p:bldP spid="245767" grpId="0" animBg="1"/>
      <p:bldP spid="245769" grpId="0" animBg="1"/>
      <p:bldP spid="245770" grpId="0" animBg="1"/>
      <p:bldP spid="245773" grpId="0" animBg="1"/>
      <p:bldP spid="245775" grpId="0" animBg="1"/>
      <p:bldP spid="245778" grpId="0" animBg="1"/>
      <p:bldP spid="245780" grpId="0" animBg="1"/>
      <p:bldP spid="245782" grpId="0" animBg="1"/>
      <p:bldP spid="245783" grpId="0" animBg="1"/>
      <p:bldP spid="245785" grpId="0" animBg="1"/>
      <p:bldP spid="245786" grpId="0" animBg="1"/>
      <p:bldP spid="245791" grpId="0" animBg="1"/>
      <p:bldP spid="2457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Rectangle 2"/>
          <p:cNvSpPr txBox="1">
            <a:spLocks noGrp="1"/>
          </p:cNvSpPr>
          <p:nvPr>
            <p:ph type="title"/>
          </p:nvPr>
        </p:nvSpPr>
        <p:spPr>
          <a:xfrm>
            <a:off x="0" y="12701"/>
            <a:ext cx="12192000" cy="788989"/>
          </a:xfrm>
          <a:prstGeom prst="rect">
            <a:avLst/>
          </a:prstGeom>
        </p:spPr>
        <p:txBody>
          <a:bodyPr/>
          <a:lstStyle/>
          <a:p>
            <a:r>
              <a:rPr lang="en-IN" sz="3500" dirty="0">
                <a:solidFill>
                  <a:schemeClr val="tx1"/>
                </a:solidFill>
                <a:latin typeface="+mj-lt"/>
                <a:ea typeface="+mj-ea"/>
                <a:cs typeface="+mj-cs"/>
              </a:rPr>
              <a:t>Star Schema -- </a:t>
            </a:r>
            <a:r>
              <a:rPr sz="3500" dirty="0">
                <a:solidFill>
                  <a:schemeClr val="tx1"/>
                </a:solidFill>
                <a:latin typeface="+mj-lt"/>
                <a:ea typeface="+mj-ea"/>
                <a:cs typeface="+mj-cs"/>
              </a:rPr>
              <a:t>Sales Analysis System</a:t>
            </a:r>
          </a:p>
        </p:txBody>
      </p:sp>
      <p:pic>
        <p:nvPicPr>
          <p:cNvPr id="894" name="Picture 3" descr="Picture 3"/>
          <p:cNvPicPr>
            <a:picLocks noChangeAspect="1"/>
          </p:cNvPicPr>
          <p:nvPr/>
        </p:nvPicPr>
        <p:blipFill>
          <a:blip r:embed="rId2">
            <a:extLst/>
          </a:blip>
          <a:stretch>
            <a:fillRect/>
          </a:stretch>
        </p:blipFill>
        <p:spPr>
          <a:xfrm>
            <a:off x="7086600" y="1219201"/>
            <a:ext cx="1600200" cy="2124075"/>
          </a:xfrm>
          <a:prstGeom prst="rect">
            <a:avLst/>
          </a:prstGeom>
          <a:ln w="12700">
            <a:miter lim="400000"/>
          </a:ln>
        </p:spPr>
      </p:pic>
      <p:pic>
        <p:nvPicPr>
          <p:cNvPr id="895" name="Picture 4" descr="Picture 4"/>
          <p:cNvPicPr>
            <a:picLocks noChangeAspect="1"/>
          </p:cNvPicPr>
          <p:nvPr/>
        </p:nvPicPr>
        <p:blipFill>
          <a:blip r:embed="rId3">
            <a:extLst/>
          </a:blip>
          <a:stretch>
            <a:fillRect/>
          </a:stretch>
        </p:blipFill>
        <p:spPr>
          <a:xfrm>
            <a:off x="2438400" y="1447801"/>
            <a:ext cx="1600200" cy="1978025"/>
          </a:xfrm>
          <a:prstGeom prst="rect">
            <a:avLst/>
          </a:prstGeom>
          <a:ln w="12700">
            <a:miter lim="400000"/>
          </a:ln>
        </p:spPr>
      </p:pic>
      <p:pic>
        <p:nvPicPr>
          <p:cNvPr id="896" name="Picture 5" descr="Picture 5"/>
          <p:cNvPicPr>
            <a:picLocks noChangeAspect="1"/>
          </p:cNvPicPr>
          <p:nvPr/>
        </p:nvPicPr>
        <p:blipFill>
          <a:blip r:embed="rId4">
            <a:extLst/>
          </a:blip>
          <a:stretch>
            <a:fillRect/>
          </a:stretch>
        </p:blipFill>
        <p:spPr>
          <a:xfrm>
            <a:off x="7010400" y="3962400"/>
            <a:ext cx="1981200" cy="1960564"/>
          </a:xfrm>
          <a:prstGeom prst="rect">
            <a:avLst/>
          </a:prstGeom>
          <a:ln w="12700">
            <a:miter lim="400000"/>
          </a:ln>
        </p:spPr>
      </p:pic>
      <p:pic>
        <p:nvPicPr>
          <p:cNvPr id="897" name="Picture 6" descr="Picture 6"/>
          <p:cNvPicPr>
            <a:picLocks noChangeAspect="1"/>
          </p:cNvPicPr>
          <p:nvPr/>
        </p:nvPicPr>
        <p:blipFill>
          <a:blip r:embed="rId5">
            <a:extLst/>
          </a:blip>
          <a:stretch>
            <a:fillRect/>
          </a:stretch>
        </p:blipFill>
        <p:spPr>
          <a:xfrm>
            <a:off x="2209800" y="4114800"/>
            <a:ext cx="1828800" cy="1828800"/>
          </a:xfrm>
          <a:prstGeom prst="rect">
            <a:avLst/>
          </a:prstGeom>
          <a:ln w="12700">
            <a:miter lim="400000"/>
          </a:ln>
        </p:spPr>
      </p:pic>
      <p:sp>
        <p:nvSpPr>
          <p:cNvPr id="898" name="AutoShape 7"/>
          <p:cNvSpPr/>
          <p:nvPr/>
        </p:nvSpPr>
        <p:spPr>
          <a:xfrm>
            <a:off x="4038601" y="2436813"/>
            <a:ext cx="685801" cy="12604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miter/>
            <a:tailEnd type="triangle"/>
          </a:ln>
        </p:spPr>
        <p:txBody>
          <a:bodyPr lIns="45719" rIns="45719" anchor="ctr"/>
          <a:lstStyle/>
          <a:p>
            <a:endParaRPr/>
          </a:p>
        </p:txBody>
      </p:sp>
      <p:sp>
        <p:nvSpPr>
          <p:cNvPr id="899" name="AutoShape 8"/>
          <p:cNvSpPr/>
          <p:nvPr/>
        </p:nvSpPr>
        <p:spPr>
          <a:xfrm flipV="1">
            <a:off x="4038601" y="3697288"/>
            <a:ext cx="685801" cy="13319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miter/>
            <a:tailEnd type="triangle"/>
          </a:ln>
        </p:spPr>
        <p:txBody>
          <a:bodyPr lIns="45719" rIns="45719" anchor="ctr"/>
          <a:lstStyle/>
          <a:p>
            <a:endParaRPr/>
          </a:p>
        </p:txBody>
      </p:sp>
      <p:sp>
        <p:nvSpPr>
          <p:cNvPr id="900" name="AutoShape 9"/>
          <p:cNvSpPr/>
          <p:nvPr/>
        </p:nvSpPr>
        <p:spPr>
          <a:xfrm rot="10800000" flipV="1">
            <a:off x="6172200" y="2281239"/>
            <a:ext cx="914401" cy="14160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miter/>
            <a:tailEnd type="triangle"/>
          </a:ln>
        </p:spPr>
        <p:txBody>
          <a:bodyPr lIns="45719" rIns="45719" anchor="ctr"/>
          <a:lstStyle/>
          <a:p>
            <a:endParaRPr/>
          </a:p>
        </p:txBody>
      </p:sp>
      <p:sp>
        <p:nvSpPr>
          <p:cNvPr id="901" name="AutoShape 10"/>
          <p:cNvSpPr/>
          <p:nvPr/>
        </p:nvSpPr>
        <p:spPr>
          <a:xfrm rot="10800000" flipV="1">
            <a:off x="5448300" y="4943474"/>
            <a:ext cx="1562101" cy="469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795" y="0"/>
                </a:lnTo>
                <a:lnTo>
                  <a:pt x="5795" y="21600"/>
                </a:lnTo>
                <a:lnTo>
                  <a:pt x="21600" y="21600"/>
                </a:lnTo>
                <a:lnTo>
                  <a:pt x="21600" y="11092"/>
                </a:lnTo>
              </a:path>
            </a:pathLst>
          </a:custGeom>
          <a:ln>
            <a:solidFill>
              <a:srgbClr val="000000"/>
            </a:solidFill>
            <a:miter/>
            <a:tailEnd type="triangle"/>
          </a:ln>
        </p:spPr>
        <p:txBody>
          <a:bodyPr lIns="45719" rIns="45719" anchor="ctr"/>
          <a:lstStyle/>
          <a:p>
            <a:endParaRPr/>
          </a:p>
        </p:txBody>
      </p:sp>
      <p:pic>
        <p:nvPicPr>
          <p:cNvPr id="902" name="Picture 11" descr="Picture 11"/>
          <p:cNvPicPr>
            <a:picLocks noChangeAspect="1"/>
          </p:cNvPicPr>
          <p:nvPr/>
        </p:nvPicPr>
        <p:blipFill>
          <a:blip r:embed="rId6">
            <a:extLst/>
          </a:blip>
          <a:stretch>
            <a:fillRect/>
          </a:stretch>
        </p:blipFill>
        <p:spPr>
          <a:xfrm>
            <a:off x="4724400" y="2286000"/>
            <a:ext cx="1447800" cy="2819400"/>
          </a:xfrm>
          <a:prstGeom prst="rect">
            <a:avLst/>
          </a:prstGeom>
          <a:ln w="12700">
            <a:miter lim="400000"/>
          </a:ln>
        </p:spPr>
      </p:pic>
    </p:spTree>
    <p:extLst>
      <p:ext uri="{BB962C8B-B14F-4D97-AF65-F5344CB8AC3E}">
        <p14:creationId xmlns:p14="http://schemas.microsoft.com/office/powerpoint/2010/main" val="367764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5"/>
                                        </p:tgtEl>
                                        <p:attrNameLst>
                                          <p:attrName>style.visibility</p:attrName>
                                        </p:attrNameLst>
                                      </p:cBhvr>
                                      <p:to>
                                        <p:strVal val="visible"/>
                                      </p:to>
                                    </p:set>
                                    <p:anim calcmode="lin" valueType="num">
                                      <p:cBhvr additive="base">
                                        <p:cTn id="7" dur="500" fill="hold"/>
                                        <p:tgtEl>
                                          <p:spTgt spid="895"/>
                                        </p:tgtEl>
                                        <p:attrNameLst>
                                          <p:attrName>ppt_x</p:attrName>
                                        </p:attrNameLst>
                                      </p:cBhvr>
                                      <p:tavLst>
                                        <p:tav tm="0">
                                          <p:val>
                                            <p:strVal val="#ppt_x"/>
                                          </p:val>
                                        </p:tav>
                                        <p:tav tm="100000">
                                          <p:val>
                                            <p:strVal val="#ppt_x"/>
                                          </p:val>
                                        </p:tav>
                                      </p:tavLst>
                                    </p:anim>
                                    <p:anim calcmode="lin" valueType="num">
                                      <p:cBhvr additive="base">
                                        <p:cTn id="8" dur="500" fill="hold"/>
                                        <p:tgtEl>
                                          <p:spTgt spid="8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4"/>
                                        </p:tgtEl>
                                        <p:attrNameLst>
                                          <p:attrName>style.visibility</p:attrName>
                                        </p:attrNameLst>
                                      </p:cBhvr>
                                      <p:to>
                                        <p:strVal val="visible"/>
                                      </p:to>
                                    </p:set>
                                    <p:anim calcmode="lin" valueType="num">
                                      <p:cBhvr additive="base">
                                        <p:cTn id="13" dur="500" fill="hold"/>
                                        <p:tgtEl>
                                          <p:spTgt spid="894"/>
                                        </p:tgtEl>
                                        <p:attrNameLst>
                                          <p:attrName>ppt_x</p:attrName>
                                        </p:attrNameLst>
                                      </p:cBhvr>
                                      <p:tavLst>
                                        <p:tav tm="0">
                                          <p:val>
                                            <p:strVal val="#ppt_x"/>
                                          </p:val>
                                        </p:tav>
                                        <p:tav tm="100000">
                                          <p:val>
                                            <p:strVal val="#ppt_x"/>
                                          </p:val>
                                        </p:tav>
                                      </p:tavLst>
                                    </p:anim>
                                    <p:anim calcmode="lin" valueType="num">
                                      <p:cBhvr additive="base">
                                        <p:cTn id="14" dur="500" fill="hold"/>
                                        <p:tgtEl>
                                          <p:spTgt spid="8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96"/>
                                        </p:tgtEl>
                                        <p:attrNameLst>
                                          <p:attrName>style.visibility</p:attrName>
                                        </p:attrNameLst>
                                      </p:cBhvr>
                                      <p:to>
                                        <p:strVal val="visible"/>
                                      </p:to>
                                    </p:set>
                                    <p:anim calcmode="lin" valueType="num">
                                      <p:cBhvr additive="base">
                                        <p:cTn id="19" dur="500" fill="hold"/>
                                        <p:tgtEl>
                                          <p:spTgt spid="896"/>
                                        </p:tgtEl>
                                        <p:attrNameLst>
                                          <p:attrName>ppt_x</p:attrName>
                                        </p:attrNameLst>
                                      </p:cBhvr>
                                      <p:tavLst>
                                        <p:tav tm="0">
                                          <p:val>
                                            <p:strVal val="#ppt_x"/>
                                          </p:val>
                                        </p:tav>
                                        <p:tav tm="100000">
                                          <p:val>
                                            <p:strVal val="#ppt_x"/>
                                          </p:val>
                                        </p:tav>
                                      </p:tavLst>
                                    </p:anim>
                                    <p:anim calcmode="lin" valueType="num">
                                      <p:cBhvr additive="base">
                                        <p:cTn id="20" dur="500" fill="hold"/>
                                        <p:tgtEl>
                                          <p:spTgt spid="89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97"/>
                                        </p:tgtEl>
                                        <p:attrNameLst>
                                          <p:attrName>style.visibility</p:attrName>
                                        </p:attrNameLst>
                                      </p:cBhvr>
                                      <p:to>
                                        <p:strVal val="visible"/>
                                      </p:to>
                                    </p:set>
                                    <p:anim calcmode="lin" valueType="num">
                                      <p:cBhvr additive="base">
                                        <p:cTn id="25" dur="500" fill="hold"/>
                                        <p:tgtEl>
                                          <p:spTgt spid="897"/>
                                        </p:tgtEl>
                                        <p:attrNameLst>
                                          <p:attrName>ppt_x</p:attrName>
                                        </p:attrNameLst>
                                      </p:cBhvr>
                                      <p:tavLst>
                                        <p:tav tm="0">
                                          <p:val>
                                            <p:strVal val="#ppt_x"/>
                                          </p:val>
                                        </p:tav>
                                        <p:tav tm="100000">
                                          <p:val>
                                            <p:strVal val="#ppt_x"/>
                                          </p:val>
                                        </p:tav>
                                      </p:tavLst>
                                    </p:anim>
                                    <p:anim calcmode="lin" valueType="num">
                                      <p:cBhvr additive="base">
                                        <p:cTn id="26" dur="500" fill="hold"/>
                                        <p:tgtEl>
                                          <p:spTgt spid="8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02"/>
                                        </p:tgtEl>
                                        <p:attrNameLst>
                                          <p:attrName>style.visibility</p:attrName>
                                        </p:attrNameLst>
                                      </p:cBhvr>
                                      <p:to>
                                        <p:strVal val="visible"/>
                                      </p:to>
                                    </p:set>
                                    <p:anim calcmode="lin" valueType="num">
                                      <p:cBhvr additive="base">
                                        <p:cTn id="31" dur="500" fill="hold"/>
                                        <p:tgtEl>
                                          <p:spTgt spid="902"/>
                                        </p:tgtEl>
                                        <p:attrNameLst>
                                          <p:attrName>ppt_x</p:attrName>
                                        </p:attrNameLst>
                                      </p:cBhvr>
                                      <p:tavLst>
                                        <p:tav tm="0">
                                          <p:val>
                                            <p:strVal val="#ppt_x"/>
                                          </p:val>
                                        </p:tav>
                                        <p:tav tm="100000">
                                          <p:val>
                                            <p:strVal val="#ppt_x"/>
                                          </p:val>
                                        </p:tav>
                                      </p:tavLst>
                                    </p:anim>
                                    <p:anim calcmode="lin" valueType="num">
                                      <p:cBhvr additive="base">
                                        <p:cTn id="32" dur="500" fill="hold"/>
                                        <p:tgtEl>
                                          <p:spTgt spid="90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8"/>
                                        </p:tgtEl>
                                        <p:attrNameLst>
                                          <p:attrName>style.visibility</p:attrName>
                                        </p:attrNameLst>
                                      </p:cBhvr>
                                      <p:to>
                                        <p:strVal val="visible"/>
                                      </p:to>
                                    </p:set>
                                    <p:anim calcmode="lin" valueType="num">
                                      <p:cBhvr additive="base">
                                        <p:cTn id="37" dur="500" fill="hold"/>
                                        <p:tgtEl>
                                          <p:spTgt spid="898"/>
                                        </p:tgtEl>
                                        <p:attrNameLst>
                                          <p:attrName>ppt_x</p:attrName>
                                        </p:attrNameLst>
                                      </p:cBhvr>
                                      <p:tavLst>
                                        <p:tav tm="0">
                                          <p:val>
                                            <p:strVal val="#ppt_x"/>
                                          </p:val>
                                        </p:tav>
                                        <p:tav tm="100000">
                                          <p:val>
                                            <p:strVal val="#ppt_x"/>
                                          </p:val>
                                        </p:tav>
                                      </p:tavLst>
                                    </p:anim>
                                    <p:anim calcmode="lin" valueType="num">
                                      <p:cBhvr additive="base">
                                        <p:cTn id="38" dur="500" fill="hold"/>
                                        <p:tgtEl>
                                          <p:spTgt spid="8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99"/>
                                        </p:tgtEl>
                                        <p:attrNameLst>
                                          <p:attrName>style.visibility</p:attrName>
                                        </p:attrNameLst>
                                      </p:cBhvr>
                                      <p:to>
                                        <p:strVal val="visible"/>
                                      </p:to>
                                    </p:set>
                                    <p:anim calcmode="lin" valueType="num">
                                      <p:cBhvr additive="base">
                                        <p:cTn id="43" dur="500" fill="hold"/>
                                        <p:tgtEl>
                                          <p:spTgt spid="899"/>
                                        </p:tgtEl>
                                        <p:attrNameLst>
                                          <p:attrName>ppt_x</p:attrName>
                                        </p:attrNameLst>
                                      </p:cBhvr>
                                      <p:tavLst>
                                        <p:tav tm="0">
                                          <p:val>
                                            <p:strVal val="#ppt_x"/>
                                          </p:val>
                                        </p:tav>
                                        <p:tav tm="100000">
                                          <p:val>
                                            <p:strVal val="#ppt_x"/>
                                          </p:val>
                                        </p:tav>
                                      </p:tavLst>
                                    </p:anim>
                                    <p:anim calcmode="lin" valueType="num">
                                      <p:cBhvr additive="base">
                                        <p:cTn id="44" dur="500" fill="hold"/>
                                        <p:tgtEl>
                                          <p:spTgt spid="89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00"/>
                                        </p:tgtEl>
                                        <p:attrNameLst>
                                          <p:attrName>style.visibility</p:attrName>
                                        </p:attrNameLst>
                                      </p:cBhvr>
                                      <p:to>
                                        <p:strVal val="visible"/>
                                      </p:to>
                                    </p:set>
                                    <p:anim calcmode="lin" valueType="num">
                                      <p:cBhvr additive="base">
                                        <p:cTn id="49" dur="500" fill="hold"/>
                                        <p:tgtEl>
                                          <p:spTgt spid="900"/>
                                        </p:tgtEl>
                                        <p:attrNameLst>
                                          <p:attrName>ppt_x</p:attrName>
                                        </p:attrNameLst>
                                      </p:cBhvr>
                                      <p:tavLst>
                                        <p:tav tm="0">
                                          <p:val>
                                            <p:strVal val="#ppt_x"/>
                                          </p:val>
                                        </p:tav>
                                        <p:tav tm="100000">
                                          <p:val>
                                            <p:strVal val="#ppt_x"/>
                                          </p:val>
                                        </p:tav>
                                      </p:tavLst>
                                    </p:anim>
                                    <p:anim calcmode="lin" valueType="num">
                                      <p:cBhvr additive="base">
                                        <p:cTn id="50" dur="500" fill="hold"/>
                                        <p:tgtEl>
                                          <p:spTgt spid="90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01"/>
                                        </p:tgtEl>
                                        <p:attrNameLst>
                                          <p:attrName>style.visibility</p:attrName>
                                        </p:attrNameLst>
                                      </p:cBhvr>
                                      <p:to>
                                        <p:strVal val="visible"/>
                                      </p:to>
                                    </p:set>
                                    <p:anim calcmode="lin" valueType="num">
                                      <p:cBhvr additive="base">
                                        <p:cTn id="55" dur="500" fill="hold"/>
                                        <p:tgtEl>
                                          <p:spTgt spid="901"/>
                                        </p:tgtEl>
                                        <p:attrNameLst>
                                          <p:attrName>ppt_x</p:attrName>
                                        </p:attrNameLst>
                                      </p:cBhvr>
                                      <p:tavLst>
                                        <p:tav tm="0">
                                          <p:val>
                                            <p:strVal val="#ppt_x"/>
                                          </p:val>
                                        </p:tav>
                                        <p:tav tm="100000">
                                          <p:val>
                                            <p:strVal val="#ppt_x"/>
                                          </p:val>
                                        </p:tav>
                                      </p:tavLst>
                                    </p:anim>
                                    <p:anim calcmode="lin" valueType="num">
                                      <p:cBhvr additive="base">
                                        <p:cTn id="56" dur="500" fill="hold"/>
                                        <p:tgtEl>
                                          <p:spTgt spid="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 grpId="0" animBg="1"/>
      <p:bldP spid="899" grpId="0" animBg="1"/>
      <p:bldP spid="900" grpId="0" animBg="1"/>
      <p:bldP spid="90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0" y="0"/>
            <a:ext cx="12173712" cy="893576"/>
          </a:xfrm>
        </p:spPr>
        <p:txBody>
          <a:bodyPr/>
          <a:lstStyle/>
          <a:p>
            <a:r>
              <a:rPr lang="en-US" sz="3500" dirty="0">
                <a:solidFill>
                  <a:schemeClr val="tx1"/>
                </a:solidFill>
                <a:latin typeface="+mj-lt"/>
                <a:ea typeface="+mj-ea"/>
                <a:cs typeface="+mj-cs"/>
              </a:rPr>
              <a:t>Slowly Changing Dimension</a:t>
            </a:r>
          </a:p>
        </p:txBody>
      </p:sp>
      <p:sp>
        <p:nvSpPr>
          <p:cNvPr id="294915" name="Rectangle 3"/>
          <p:cNvSpPr>
            <a:spLocks noGrp="1" noChangeArrowheads="1"/>
          </p:cNvSpPr>
          <p:nvPr>
            <p:ph type="body" idx="1"/>
          </p:nvPr>
        </p:nvSpPr>
        <p:spPr>
          <a:xfrm>
            <a:off x="0" y="1143001"/>
            <a:ext cx="12173712" cy="4987925"/>
          </a:xfrm>
        </p:spPr>
        <p:txBody>
          <a:bodyPr>
            <a:normAutofit/>
          </a:bodyPr>
          <a:lstStyle/>
          <a:p>
            <a:pPr>
              <a:lnSpc>
                <a:spcPct val="80000"/>
              </a:lnSpc>
            </a:pPr>
            <a:r>
              <a:rPr lang="en-US" sz="2100" dirty="0"/>
              <a:t>As discussed, over the period of time the master data gets changed in the source system. When that change happens, in DW we capture the same in one of the following ways.</a:t>
            </a:r>
          </a:p>
          <a:p>
            <a:pPr>
              <a:lnSpc>
                <a:spcPct val="80000"/>
              </a:lnSpc>
            </a:pPr>
            <a:endParaRPr lang="en-US" sz="2100" dirty="0"/>
          </a:p>
          <a:p>
            <a:pPr>
              <a:lnSpc>
                <a:spcPct val="80000"/>
              </a:lnSpc>
            </a:pPr>
            <a:r>
              <a:rPr lang="en-US" sz="2100" dirty="0"/>
              <a:t>TYPE 1 or SCD1</a:t>
            </a:r>
          </a:p>
          <a:p>
            <a:pPr lvl="1">
              <a:lnSpc>
                <a:spcPct val="80000"/>
              </a:lnSpc>
            </a:pPr>
            <a:r>
              <a:rPr lang="en-US" sz="2000" dirty="0"/>
              <a:t>No history stored (We do this, if business does analysis based on the current data alone</a:t>
            </a:r>
            <a:r>
              <a:rPr lang="en-US" sz="2000" dirty="0" smtClean="0"/>
              <a:t>)</a:t>
            </a:r>
          </a:p>
          <a:p>
            <a:pPr lvl="1">
              <a:lnSpc>
                <a:spcPct val="80000"/>
              </a:lnSpc>
            </a:pPr>
            <a:endParaRPr lang="en-US" sz="2000" dirty="0"/>
          </a:p>
          <a:p>
            <a:pPr>
              <a:lnSpc>
                <a:spcPct val="80000"/>
              </a:lnSpc>
            </a:pPr>
            <a:r>
              <a:rPr lang="en-US" sz="2100" dirty="0"/>
              <a:t>TYPE 2 or SCD2</a:t>
            </a:r>
          </a:p>
          <a:p>
            <a:pPr lvl="1">
              <a:lnSpc>
                <a:spcPct val="80000"/>
              </a:lnSpc>
            </a:pPr>
            <a:r>
              <a:rPr lang="en-US" sz="2000" dirty="0"/>
              <a:t>Complete history stored. (when ever product price gets changed, the system should track it to see the price fall pattern)</a:t>
            </a:r>
          </a:p>
          <a:p>
            <a:pPr lvl="1">
              <a:lnSpc>
                <a:spcPct val="80000"/>
              </a:lnSpc>
            </a:pPr>
            <a:r>
              <a:rPr lang="en-US" sz="2000" dirty="0"/>
              <a:t>We have to generate a unique key called surrogate ID’s in this type of </a:t>
            </a:r>
            <a:r>
              <a:rPr lang="en-US" sz="2000" dirty="0" smtClean="0"/>
              <a:t>tables</a:t>
            </a:r>
          </a:p>
          <a:p>
            <a:pPr lvl="1">
              <a:lnSpc>
                <a:spcPct val="80000"/>
              </a:lnSpc>
            </a:pPr>
            <a:endParaRPr lang="en-US" sz="2000" dirty="0"/>
          </a:p>
          <a:p>
            <a:pPr>
              <a:lnSpc>
                <a:spcPct val="80000"/>
              </a:lnSpc>
            </a:pPr>
            <a:r>
              <a:rPr lang="en-US" sz="2100" dirty="0"/>
              <a:t>TYPE 3 or SCD3</a:t>
            </a:r>
          </a:p>
          <a:p>
            <a:pPr lvl="1">
              <a:lnSpc>
                <a:spcPct val="80000"/>
              </a:lnSpc>
            </a:pPr>
            <a:r>
              <a:rPr lang="en-US" sz="2000" dirty="0"/>
              <a:t>Only current and previous values are stored.</a:t>
            </a:r>
          </a:p>
          <a:p>
            <a:pPr lvl="1">
              <a:lnSpc>
                <a:spcPct val="80000"/>
              </a:lnSpc>
            </a:pPr>
            <a:r>
              <a:rPr lang="en-US" sz="2000" dirty="0"/>
              <a:t>We design the same in such a way that the current and previous values are stored in one physical key record. (storing </a:t>
            </a:r>
            <a:r>
              <a:rPr lang="en-US" sz="2000" dirty="0" err="1"/>
              <a:t>customer_city</a:t>
            </a:r>
            <a:r>
              <a:rPr lang="en-US" sz="2000" dirty="0"/>
              <a:t> and </a:t>
            </a:r>
            <a:r>
              <a:rPr lang="en-US" sz="2000" dirty="0" err="1"/>
              <a:t>customer_pre_city</a:t>
            </a:r>
            <a:r>
              <a:rPr lang="en-US" sz="2000" dirty="0"/>
              <a:t>)</a:t>
            </a:r>
          </a:p>
        </p:txBody>
      </p:sp>
    </p:spTree>
    <p:extLst>
      <p:ext uri="{BB962C8B-B14F-4D97-AF65-F5344CB8AC3E}">
        <p14:creationId xmlns:p14="http://schemas.microsoft.com/office/powerpoint/2010/main" val="3492223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4915">
                                            <p:txEl>
                                              <p:pRg st="2" end="2"/>
                                            </p:txEl>
                                          </p:spTgt>
                                        </p:tgtEl>
                                        <p:attrNameLst>
                                          <p:attrName>style.visibility</p:attrName>
                                        </p:attrNameLst>
                                      </p:cBhvr>
                                      <p:to>
                                        <p:strVal val="visible"/>
                                      </p:to>
                                    </p:set>
                                    <p:anim calcmode="lin" valueType="num">
                                      <p:cBhvr additive="base">
                                        <p:cTn id="13" dur="500" fill="hold"/>
                                        <p:tgtEl>
                                          <p:spTgt spid="2949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49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4915">
                                            <p:txEl>
                                              <p:pRg st="3" end="3"/>
                                            </p:txEl>
                                          </p:spTgt>
                                        </p:tgtEl>
                                        <p:attrNameLst>
                                          <p:attrName>style.visibility</p:attrName>
                                        </p:attrNameLst>
                                      </p:cBhvr>
                                      <p:to>
                                        <p:strVal val="visible"/>
                                      </p:to>
                                    </p:set>
                                    <p:anim calcmode="lin" valueType="num">
                                      <p:cBhvr additive="base">
                                        <p:cTn id="17" dur="500" fill="hold"/>
                                        <p:tgtEl>
                                          <p:spTgt spid="29491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4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94915">
                                            <p:txEl>
                                              <p:pRg st="5" end="5"/>
                                            </p:txEl>
                                          </p:spTgt>
                                        </p:tgtEl>
                                        <p:attrNameLst>
                                          <p:attrName>style.visibility</p:attrName>
                                        </p:attrNameLst>
                                      </p:cBhvr>
                                      <p:to>
                                        <p:strVal val="visible"/>
                                      </p:to>
                                    </p:set>
                                    <p:anim calcmode="lin" valueType="num">
                                      <p:cBhvr additive="base">
                                        <p:cTn id="23" dur="500" fill="hold"/>
                                        <p:tgtEl>
                                          <p:spTgt spid="2949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491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4915">
                                            <p:txEl>
                                              <p:pRg st="6" end="6"/>
                                            </p:txEl>
                                          </p:spTgt>
                                        </p:tgtEl>
                                        <p:attrNameLst>
                                          <p:attrName>style.visibility</p:attrName>
                                        </p:attrNameLst>
                                      </p:cBhvr>
                                      <p:to>
                                        <p:strVal val="visible"/>
                                      </p:to>
                                    </p:set>
                                    <p:anim calcmode="lin" valueType="num">
                                      <p:cBhvr additive="base">
                                        <p:cTn id="27" dur="500" fill="hold"/>
                                        <p:tgtEl>
                                          <p:spTgt spid="29491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4915">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4915">
                                            <p:txEl>
                                              <p:pRg st="7" end="7"/>
                                            </p:txEl>
                                          </p:spTgt>
                                        </p:tgtEl>
                                        <p:attrNameLst>
                                          <p:attrName>style.visibility</p:attrName>
                                        </p:attrNameLst>
                                      </p:cBhvr>
                                      <p:to>
                                        <p:strVal val="visible"/>
                                      </p:to>
                                    </p:set>
                                    <p:anim calcmode="lin" valueType="num">
                                      <p:cBhvr additive="base">
                                        <p:cTn id="31" dur="500" fill="hold"/>
                                        <p:tgtEl>
                                          <p:spTgt spid="29491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49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94915">
                                            <p:txEl>
                                              <p:pRg st="9" end="9"/>
                                            </p:txEl>
                                          </p:spTgt>
                                        </p:tgtEl>
                                        <p:attrNameLst>
                                          <p:attrName>style.visibility</p:attrName>
                                        </p:attrNameLst>
                                      </p:cBhvr>
                                      <p:to>
                                        <p:strVal val="visible"/>
                                      </p:to>
                                    </p:set>
                                    <p:anim calcmode="lin" valueType="num">
                                      <p:cBhvr additive="base">
                                        <p:cTn id="37" dur="500" fill="hold"/>
                                        <p:tgtEl>
                                          <p:spTgt spid="294915">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4915">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4915">
                                            <p:txEl>
                                              <p:pRg st="10" end="10"/>
                                            </p:txEl>
                                          </p:spTgt>
                                        </p:tgtEl>
                                        <p:attrNameLst>
                                          <p:attrName>style.visibility</p:attrName>
                                        </p:attrNameLst>
                                      </p:cBhvr>
                                      <p:to>
                                        <p:strVal val="visible"/>
                                      </p:to>
                                    </p:set>
                                    <p:anim calcmode="lin" valueType="num">
                                      <p:cBhvr additive="base">
                                        <p:cTn id="41" dur="500" fill="hold"/>
                                        <p:tgtEl>
                                          <p:spTgt spid="294915">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4915">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4915">
                                            <p:txEl>
                                              <p:pRg st="11" end="11"/>
                                            </p:txEl>
                                          </p:spTgt>
                                        </p:tgtEl>
                                        <p:attrNameLst>
                                          <p:attrName>style.visibility</p:attrName>
                                        </p:attrNameLst>
                                      </p:cBhvr>
                                      <p:to>
                                        <p:strVal val="visible"/>
                                      </p:to>
                                    </p:set>
                                    <p:anim calcmode="lin" valueType="num">
                                      <p:cBhvr additive="base">
                                        <p:cTn id="45" dur="500" fill="hold"/>
                                        <p:tgtEl>
                                          <p:spTgt spid="294915">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949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Rectangle 2"/>
          <p:cNvSpPr txBox="1">
            <a:spLocks noGrp="1"/>
          </p:cNvSpPr>
          <p:nvPr>
            <p:ph type="title"/>
          </p:nvPr>
        </p:nvSpPr>
        <p:spPr>
          <a:xfrm>
            <a:off x="0" y="0"/>
            <a:ext cx="9829800" cy="838200"/>
          </a:xfrm>
          <a:prstGeom prst="rect">
            <a:avLst/>
          </a:prstGeom>
        </p:spPr>
        <p:txBody>
          <a:bodyPr/>
          <a:lstStyle/>
          <a:p>
            <a:r>
              <a:rPr dirty="0"/>
              <a:t>Type1 dimension</a:t>
            </a:r>
          </a:p>
        </p:txBody>
      </p:sp>
      <p:pic>
        <p:nvPicPr>
          <p:cNvPr id="865" name="Picture 24" descr="Picture 24"/>
          <p:cNvPicPr>
            <a:picLocks noChangeAspect="1"/>
          </p:cNvPicPr>
          <p:nvPr/>
        </p:nvPicPr>
        <p:blipFill>
          <a:blip r:embed="rId2">
            <a:extLst/>
          </a:blip>
          <a:stretch>
            <a:fillRect/>
          </a:stretch>
        </p:blipFill>
        <p:spPr>
          <a:xfrm>
            <a:off x="4410075" y="1981200"/>
            <a:ext cx="1143000" cy="1524000"/>
          </a:xfrm>
          <a:prstGeom prst="rect">
            <a:avLst/>
          </a:prstGeom>
          <a:ln w="12700">
            <a:miter lim="400000"/>
          </a:ln>
        </p:spPr>
      </p:pic>
      <p:pic>
        <p:nvPicPr>
          <p:cNvPr id="866" name="Picture 25" descr="Picture 25"/>
          <p:cNvPicPr>
            <a:picLocks noChangeAspect="1"/>
          </p:cNvPicPr>
          <p:nvPr/>
        </p:nvPicPr>
        <p:blipFill>
          <a:blip r:embed="rId3">
            <a:extLst/>
          </a:blip>
          <a:stretch>
            <a:fillRect/>
          </a:stretch>
        </p:blipFill>
        <p:spPr>
          <a:xfrm>
            <a:off x="2286000" y="1682750"/>
            <a:ext cx="1447800" cy="1447800"/>
          </a:xfrm>
          <a:prstGeom prst="rect">
            <a:avLst/>
          </a:prstGeom>
          <a:ln w="12700">
            <a:miter lim="400000"/>
          </a:ln>
        </p:spPr>
      </p:pic>
      <p:pic>
        <p:nvPicPr>
          <p:cNvPr id="867" name="Picture 26" descr="Picture 26"/>
          <p:cNvPicPr>
            <a:picLocks noChangeAspect="1"/>
          </p:cNvPicPr>
          <p:nvPr/>
        </p:nvPicPr>
        <p:blipFill>
          <a:blip r:embed="rId4">
            <a:extLst/>
          </a:blip>
          <a:stretch>
            <a:fillRect/>
          </a:stretch>
        </p:blipFill>
        <p:spPr>
          <a:xfrm>
            <a:off x="295275" y="1009650"/>
            <a:ext cx="1524000" cy="1397000"/>
          </a:xfrm>
          <a:prstGeom prst="rect">
            <a:avLst/>
          </a:prstGeom>
          <a:ln w="12700">
            <a:miter lim="400000"/>
          </a:ln>
        </p:spPr>
      </p:pic>
      <p:pic>
        <p:nvPicPr>
          <p:cNvPr id="870" name="Picture 29" descr="Picture 29"/>
          <p:cNvPicPr>
            <a:picLocks noChangeAspect="1"/>
          </p:cNvPicPr>
          <p:nvPr/>
        </p:nvPicPr>
        <p:blipFill>
          <a:blip r:embed="rId5">
            <a:extLst/>
          </a:blip>
          <a:stretch>
            <a:fillRect/>
          </a:stretch>
        </p:blipFill>
        <p:spPr>
          <a:xfrm>
            <a:off x="5903191" y="996950"/>
            <a:ext cx="1600200" cy="1371600"/>
          </a:xfrm>
          <a:prstGeom prst="rect">
            <a:avLst/>
          </a:prstGeom>
          <a:ln w="12700">
            <a:miter lim="400000"/>
          </a:ln>
        </p:spPr>
      </p:pic>
      <p:cxnSp>
        <p:nvCxnSpPr>
          <p:cNvPr id="3" name="Elbow Connector 2"/>
          <p:cNvCxnSpPr>
            <a:stCxn id="867" idx="0"/>
            <a:endCxn id="866" idx="0"/>
          </p:cNvCxnSpPr>
          <p:nvPr/>
        </p:nvCxnSpPr>
        <p:spPr>
          <a:xfrm rot="16200000" flipH="1">
            <a:off x="1697037" y="369888"/>
            <a:ext cx="673100" cy="1952625"/>
          </a:xfrm>
          <a:prstGeom prst="bentConnector3">
            <a:avLst>
              <a:gd name="adj1" fmla="val -3396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866" idx="2"/>
            <a:endCxn id="865" idx="2"/>
          </p:cNvCxnSpPr>
          <p:nvPr/>
        </p:nvCxnSpPr>
        <p:spPr>
          <a:xfrm rot="16200000" flipH="1">
            <a:off x="3808412" y="2332037"/>
            <a:ext cx="374650" cy="1971675"/>
          </a:xfrm>
          <a:prstGeom prst="bentConnector3">
            <a:avLst>
              <a:gd name="adj1" fmla="val 161017"/>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nvGraphicFramePr>
        <p:xfrm>
          <a:off x="98414" y="3301201"/>
          <a:ext cx="2108200" cy="571500"/>
        </p:xfrm>
        <a:graphic>
          <a:graphicData uri="http://schemas.openxmlformats.org/drawingml/2006/table">
            <a:tbl>
              <a:tblPr/>
              <a:tblGrid>
                <a:gridCol w="977438"/>
                <a:gridCol w="1130762"/>
              </a:tblGrid>
              <a:tr h="190500">
                <a:tc gridSpan="2">
                  <a:txBody>
                    <a:bodyPr/>
                    <a:lstStyle/>
                    <a:p>
                      <a:pPr algn="ctr" fontAlgn="b"/>
                      <a:r>
                        <a:rPr lang="en-IN" sz="1100" b="0" i="0" u="none" strike="noStrike">
                          <a:solidFill>
                            <a:srgbClr val="000000"/>
                          </a:solidFill>
                          <a:effectLst/>
                          <a:latin typeface="Calibri" panose="020F0502020204030204" pitchFamily="34" charset="0"/>
                        </a:rPr>
                        <a:t>prod_fam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r>
              <a:tr h="190500">
                <a:tc>
                  <a:txBody>
                    <a:bodyPr/>
                    <a:lstStyle/>
                    <a:p>
                      <a:pPr algn="l" fontAlgn="b"/>
                      <a:r>
                        <a:rPr lang="en-IN" sz="1100" b="0" i="0" u="none" strike="noStrike">
                          <a:solidFill>
                            <a:srgbClr val="000000"/>
                          </a:solidFill>
                          <a:effectLst/>
                          <a:latin typeface="Calibri" panose="020F0502020204030204" pitchFamily="34" charset="0"/>
                        </a:rPr>
                        <a:t>prod_family_id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a:solidFill>
                            <a:srgbClr val="000000"/>
                          </a:solidFill>
                          <a:effectLst/>
                          <a:latin typeface="Calibri" panose="020F0502020204030204" pitchFamily="34" charset="0"/>
                        </a:rPr>
                        <a:t>prod_family_desc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190500">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Office Supplies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128586" y="4057645"/>
          <a:ext cx="3086099" cy="952500"/>
        </p:xfrm>
        <a:graphic>
          <a:graphicData uri="http://schemas.openxmlformats.org/drawingml/2006/table">
            <a:tbl>
              <a:tblPr>
                <a:tableStyleId>{5C22544A-7EE6-4342-B048-85BDC9FD1C3A}</a:tableStyleId>
              </a:tblPr>
              <a:tblGrid>
                <a:gridCol w="977584"/>
                <a:gridCol w="1130931"/>
                <a:gridCol w="977584"/>
              </a:tblGrid>
              <a:tr h="190500">
                <a:tc gridSpan="3">
                  <a:txBody>
                    <a:bodyPr/>
                    <a:lstStyle/>
                    <a:p>
                      <a:pPr algn="ctr" fontAlgn="b"/>
                      <a:r>
                        <a:rPr lang="en-IN" sz="1100" u="none" strike="noStrike" dirty="0" err="1">
                          <a:effectLst/>
                        </a:rPr>
                        <a:t>prod_cat</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a:effectLst/>
                        </a:rPr>
                        <a:t>prod_cat_id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prod_cat_desc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prod_family_id</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Stationary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Electronics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Furniture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12406938"/>
              </p:ext>
            </p:extLst>
          </p:nvPr>
        </p:nvGraphicFramePr>
        <p:xfrm>
          <a:off x="165530" y="5078239"/>
          <a:ext cx="4191629" cy="1320165"/>
        </p:xfrm>
        <a:graphic>
          <a:graphicData uri="http://schemas.openxmlformats.org/drawingml/2006/table">
            <a:tbl>
              <a:tblPr>
                <a:tableStyleId>{5C22544A-7EE6-4342-B048-85BDC9FD1C3A}</a:tableStyleId>
              </a:tblPr>
              <a:tblGrid>
                <a:gridCol w="975684"/>
                <a:gridCol w="1128733"/>
                <a:gridCol w="671513"/>
                <a:gridCol w="650456"/>
                <a:gridCol w="765243"/>
              </a:tblGrid>
              <a:tr h="0">
                <a:tc gridSpan="5">
                  <a:txBody>
                    <a:bodyPr/>
                    <a:lstStyle/>
                    <a:p>
                      <a:pPr algn="ctr" fontAlgn="b"/>
                      <a:r>
                        <a:rPr lang="en-IN" sz="1100" u="none" strike="noStrike" dirty="0" smtClean="0">
                          <a:effectLst/>
                        </a:rPr>
                        <a:t>Product</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a:effectLst/>
                        </a:rPr>
                        <a:t>prod_id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prod_name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prod_cost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prod_cat_id</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PEN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60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dirty="0">
                          <a:effectLst/>
                        </a:rPr>
                        <a:t>26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PENCIL</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dirty="0">
                          <a:effectLst/>
                        </a:rPr>
                        <a:t>27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Electronic Board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4000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3000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52</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Computer Table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2500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1900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53</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b="0" i="0" u="none" strike="noStrike" dirty="0" smtClean="0">
                          <a:solidFill>
                            <a:srgbClr val="000000"/>
                          </a:solidFill>
                          <a:effectLst/>
                          <a:latin typeface="Calibri" panose="020F0502020204030204" pitchFamily="34" charset="0"/>
                        </a:rPr>
                        <a:t>29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smtClean="0">
                          <a:solidFill>
                            <a:srgbClr val="000000"/>
                          </a:solidFill>
                          <a:effectLst/>
                          <a:latin typeface="Calibri" panose="020F0502020204030204" pitchFamily="34" charset="0"/>
                        </a:rPr>
                        <a:t>Paper Clip</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70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45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51</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54121359"/>
              </p:ext>
            </p:extLst>
          </p:nvPr>
        </p:nvGraphicFramePr>
        <p:xfrm>
          <a:off x="6908512" y="2406650"/>
          <a:ext cx="5168900" cy="1333500"/>
        </p:xfrm>
        <a:graphic>
          <a:graphicData uri="http://schemas.openxmlformats.org/drawingml/2006/table">
            <a:tbl>
              <a:tblPr>
                <a:tableStyleId>{5C22544A-7EE6-4342-B048-85BDC9FD1C3A}</a:tableStyleId>
              </a:tblPr>
              <a:tblGrid>
                <a:gridCol w="611478"/>
                <a:gridCol w="1165630"/>
                <a:gridCol w="707021"/>
                <a:gridCol w="716576"/>
                <a:gridCol w="840782"/>
                <a:gridCol w="1127413"/>
              </a:tblGrid>
              <a:tr h="190500">
                <a:tc gridSpan="6">
                  <a:txBody>
                    <a:bodyPr/>
                    <a:lstStyle/>
                    <a:p>
                      <a:pPr algn="ctr" fontAlgn="b"/>
                      <a:r>
                        <a:rPr lang="en-IN" sz="1100" u="none" strike="noStrike" dirty="0">
                          <a:effectLst/>
                        </a:rPr>
                        <a:t>prod_dim1 (NO HISTORICAL / NO TRACKING CHANGES)</a:t>
                      </a:r>
                      <a:endParaRPr lang="en-IN" sz="1100" b="1"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dirty="0" err="1">
                          <a:effectLst/>
                        </a:rPr>
                        <a:t>prod_id</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prod_name</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prod_price</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prod_cost</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pro_cat_desc</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prod_family_desc</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190500">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PEN</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dirty="0" smtClean="0">
                          <a:effectLst/>
                        </a:rPr>
                        <a:t>60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a:effectLst/>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smtClean="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190500">
                <a:tc>
                  <a:txBody>
                    <a:bodyPr/>
                    <a:lstStyle/>
                    <a:p>
                      <a:pPr algn="r" fontAlgn="b"/>
                      <a:r>
                        <a:rPr lang="en-IN" sz="1100" u="none" strike="noStrike" dirty="0">
                          <a:effectLst/>
                        </a:rPr>
                        <a:t>26</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PENCIL</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Stationary</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Office Supplies</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190500">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Electronic Board</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a:effectLst/>
                        </a:rPr>
                        <a:t>4000</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a:effectLst/>
                        </a:rPr>
                        <a:t>3000</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a:effectLst/>
                        </a:rPr>
                        <a:t>Electronics</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190500">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a:effectLst/>
                        </a:rPr>
                        <a:t>Computer Table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dirty="0">
                          <a:effectLst/>
                        </a:rPr>
                        <a:t>2500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u="none" strike="noStrike" dirty="0" smtClean="0">
                          <a:effectLst/>
                        </a:rPr>
                        <a:t>1900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a:effectLst/>
                        </a:rPr>
                        <a:t>Furniture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r h="190500">
                <a:tc>
                  <a:txBody>
                    <a:bodyPr/>
                    <a:lstStyle/>
                    <a:p>
                      <a:pPr algn="r" fontAlgn="b"/>
                      <a:r>
                        <a:rPr lang="en-IN" sz="1100" b="0" i="0" u="none" strike="noStrike" dirty="0" smtClean="0">
                          <a:solidFill>
                            <a:srgbClr val="000000"/>
                          </a:solidFill>
                          <a:effectLst/>
                          <a:latin typeface="Calibri" panose="020F0502020204030204" pitchFamily="34" charset="0"/>
                        </a:rPr>
                        <a:t>29</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Paper Clip</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70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45</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algn="l" fontAlgn="b"/>
                      <a:r>
                        <a:rPr lang="en-IN" sz="1100" u="none" strike="noStrike" dirty="0" smtClean="0">
                          <a:effectLst/>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IN" sz="1100" u="none" strike="noStrike" dirty="0" smtClean="0">
                          <a:effectLst/>
                        </a:rPr>
                        <a:t>Office Supplies</a:t>
                      </a:r>
                      <a:endParaRPr lang="en-IN" sz="1100" b="0" i="0" u="none" strike="noStrike" dirty="0" smtClean="0">
                        <a:solidFill>
                          <a:srgbClr val="000000"/>
                        </a:solidFill>
                        <a:effectLst/>
                        <a:latin typeface="Calibri" panose="020F0502020204030204" pitchFamily="34" charset="0"/>
                      </a:endParaRPr>
                    </a:p>
                  </a:txBody>
                  <a:tcPr marL="9525" marR="9525" marT="9525" marB="0" anchor="b">
                    <a:solidFill>
                      <a:schemeClr val="tx2">
                        <a:lumMod val="40000"/>
                        <a:lumOff val="60000"/>
                      </a:schemeClr>
                    </a:solidFill>
                  </a:tcPr>
                </a:tc>
              </a:tr>
            </a:tbl>
          </a:graphicData>
        </a:graphic>
      </p:graphicFrame>
      <p:sp>
        <p:nvSpPr>
          <p:cNvPr id="2" name="TextBox 1"/>
          <p:cNvSpPr txBox="1"/>
          <p:nvPr/>
        </p:nvSpPr>
        <p:spPr>
          <a:xfrm>
            <a:off x="5458691" y="3749969"/>
            <a:ext cx="6801157" cy="2585323"/>
          </a:xfrm>
          <a:prstGeom prst="rect">
            <a:avLst/>
          </a:prstGeom>
          <a:noFill/>
        </p:spPr>
        <p:txBody>
          <a:bodyPr wrap="none" rtlCol="0">
            <a:spAutoFit/>
          </a:bodyPr>
          <a:lstStyle/>
          <a:p>
            <a:r>
              <a:rPr lang="en-IN" dirty="0" smtClean="0"/>
              <a:t>Step1: I will see how many records we have in the source (4 records)</a:t>
            </a:r>
          </a:p>
          <a:p>
            <a:r>
              <a:rPr lang="en-IN" dirty="0" smtClean="0"/>
              <a:t>Step2: I just created the type1 table, there are no records.</a:t>
            </a:r>
          </a:p>
          <a:p>
            <a:endParaRPr lang="en-IN" dirty="0"/>
          </a:p>
          <a:p>
            <a:r>
              <a:rPr lang="en-IN" dirty="0" smtClean="0"/>
              <a:t>Read the data from the source table. (SQL – in the SP, Python).</a:t>
            </a:r>
          </a:p>
          <a:p>
            <a:r>
              <a:rPr lang="en-IN" dirty="0" smtClean="0"/>
              <a:t>In the programming language you hold the data.</a:t>
            </a:r>
          </a:p>
          <a:p>
            <a:r>
              <a:rPr lang="en-IN" dirty="0" smtClean="0"/>
              <a:t>To hold multiple records in the programming language – some variable</a:t>
            </a:r>
          </a:p>
          <a:p>
            <a:r>
              <a:rPr lang="en-IN" dirty="0" smtClean="0"/>
              <a:t>In PLSQL – Cursor variable</a:t>
            </a:r>
          </a:p>
          <a:p>
            <a:r>
              <a:rPr lang="en-IN" dirty="0" smtClean="0"/>
              <a:t>In Python -- ???</a:t>
            </a:r>
          </a:p>
          <a:p>
            <a:r>
              <a:rPr lang="en-IN" dirty="0" smtClean="0"/>
              <a:t>Print it…..</a:t>
            </a:r>
            <a:endParaRPr lang="en-IN" dirty="0"/>
          </a:p>
        </p:txBody>
      </p:sp>
    </p:spTree>
    <p:extLst>
      <p:ext uri="{BB962C8B-B14F-4D97-AF65-F5344CB8AC3E}">
        <p14:creationId xmlns:p14="http://schemas.microsoft.com/office/powerpoint/2010/main" val="2970792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67"/>
                                        </p:tgtEl>
                                        <p:attrNameLst>
                                          <p:attrName>style.visibility</p:attrName>
                                        </p:attrNameLst>
                                      </p:cBhvr>
                                      <p:to>
                                        <p:strVal val="visible"/>
                                      </p:to>
                                    </p:set>
                                    <p:anim calcmode="lin" valueType="num">
                                      <p:cBhvr additive="base">
                                        <p:cTn id="7" dur="500" fill="hold"/>
                                        <p:tgtEl>
                                          <p:spTgt spid="867"/>
                                        </p:tgtEl>
                                        <p:attrNameLst>
                                          <p:attrName>ppt_x</p:attrName>
                                        </p:attrNameLst>
                                      </p:cBhvr>
                                      <p:tavLst>
                                        <p:tav tm="0">
                                          <p:val>
                                            <p:strVal val="#ppt_x"/>
                                          </p:val>
                                        </p:tav>
                                        <p:tav tm="100000">
                                          <p:val>
                                            <p:strVal val="#ppt_x"/>
                                          </p:val>
                                        </p:tav>
                                      </p:tavLst>
                                    </p:anim>
                                    <p:anim calcmode="lin" valueType="num">
                                      <p:cBhvr additive="base">
                                        <p:cTn id="8" dur="500" fill="hold"/>
                                        <p:tgtEl>
                                          <p:spTgt spid="8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6"/>
                                        </p:tgtEl>
                                        <p:attrNameLst>
                                          <p:attrName>style.visibility</p:attrName>
                                        </p:attrNameLst>
                                      </p:cBhvr>
                                      <p:to>
                                        <p:strVal val="visible"/>
                                      </p:to>
                                    </p:set>
                                    <p:anim calcmode="lin" valueType="num">
                                      <p:cBhvr additive="base">
                                        <p:cTn id="13" dur="500" fill="hold"/>
                                        <p:tgtEl>
                                          <p:spTgt spid="866"/>
                                        </p:tgtEl>
                                        <p:attrNameLst>
                                          <p:attrName>ppt_x</p:attrName>
                                        </p:attrNameLst>
                                      </p:cBhvr>
                                      <p:tavLst>
                                        <p:tav tm="0">
                                          <p:val>
                                            <p:strVal val="#ppt_x"/>
                                          </p:val>
                                        </p:tav>
                                        <p:tav tm="100000">
                                          <p:val>
                                            <p:strVal val="#ppt_x"/>
                                          </p:val>
                                        </p:tav>
                                      </p:tavLst>
                                    </p:anim>
                                    <p:anim calcmode="lin" valueType="num">
                                      <p:cBhvr additive="base">
                                        <p:cTn id="14" dur="500" fill="hold"/>
                                        <p:tgtEl>
                                          <p:spTgt spid="86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65"/>
                                        </p:tgtEl>
                                        <p:attrNameLst>
                                          <p:attrName>style.visibility</p:attrName>
                                        </p:attrNameLst>
                                      </p:cBhvr>
                                      <p:to>
                                        <p:strVal val="visible"/>
                                      </p:to>
                                    </p:set>
                                    <p:anim calcmode="lin" valueType="num">
                                      <p:cBhvr additive="base">
                                        <p:cTn id="25" dur="500" fill="hold"/>
                                        <p:tgtEl>
                                          <p:spTgt spid="865"/>
                                        </p:tgtEl>
                                        <p:attrNameLst>
                                          <p:attrName>ppt_x</p:attrName>
                                        </p:attrNameLst>
                                      </p:cBhvr>
                                      <p:tavLst>
                                        <p:tav tm="0">
                                          <p:val>
                                            <p:strVal val="#ppt_x"/>
                                          </p:val>
                                        </p:tav>
                                        <p:tav tm="100000">
                                          <p:val>
                                            <p:strVal val="#ppt_x"/>
                                          </p:val>
                                        </p:tav>
                                      </p:tavLst>
                                    </p:anim>
                                    <p:anim calcmode="lin" valueType="num">
                                      <p:cBhvr additive="base">
                                        <p:cTn id="26" dur="500" fill="hold"/>
                                        <p:tgtEl>
                                          <p:spTgt spid="8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70"/>
                                        </p:tgtEl>
                                        <p:attrNameLst>
                                          <p:attrName>style.visibility</p:attrName>
                                        </p:attrNameLst>
                                      </p:cBhvr>
                                      <p:to>
                                        <p:strVal val="visible"/>
                                      </p:to>
                                    </p:set>
                                    <p:animEffect transition="in" filter="fade">
                                      <p:cBhvr>
                                        <p:cTn id="55" dur="1000"/>
                                        <p:tgtEl>
                                          <p:spTgt spid="870"/>
                                        </p:tgtEl>
                                      </p:cBhvr>
                                    </p:animEffect>
                                    <p:anim calcmode="lin" valueType="num">
                                      <p:cBhvr>
                                        <p:cTn id="56" dur="1000" fill="hold"/>
                                        <p:tgtEl>
                                          <p:spTgt spid="870"/>
                                        </p:tgtEl>
                                        <p:attrNameLst>
                                          <p:attrName>ppt_x</p:attrName>
                                        </p:attrNameLst>
                                      </p:cBhvr>
                                      <p:tavLst>
                                        <p:tav tm="0">
                                          <p:val>
                                            <p:strVal val="#ppt_x"/>
                                          </p:val>
                                        </p:tav>
                                        <p:tav tm="100000">
                                          <p:val>
                                            <p:strVal val="#ppt_x"/>
                                          </p:val>
                                        </p:tav>
                                      </p:tavLst>
                                    </p:anim>
                                    <p:anim calcmode="lin" valueType="num">
                                      <p:cBhvr>
                                        <p:cTn id="57" dur="1000" fill="hold"/>
                                        <p:tgtEl>
                                          <p:spTgt spid="87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1000"/>
                                        <p:tgtEl>
                                          <p:spTgt spid="11"/>
                                        </p:tgtEl>
                                      </p:cBhvr>
                                    </p:animEffect>
                                    <p:anim calcmode="lin" valueType="num">
                                      <p:cBhvr>
                                        <p:cTn id="63" dur="1000" fill="hold"/>
                                        <p:tgtEl>
                                          <p:spTgt spid="11"/>
                                        </p:tgtEl>
                                        <p:attrNameLst>
                                          <p:attrName>ppt_x</p:attrName>
                                        </p:attrNameLst>
                                      </p:cBhvr>
                                      <p:tavLst>
                                        <p:tav tm="0">
                                          <p:val>
                                            <p:strVal val="#ppt_x"/>
                                          </p:val>
                                        </p:tav>
                                        <p:tav tm="100000">
                                          <p:val>
                                            <p:strVal val="#ppt_x"/>
                                          </p:val>
                                        </p:tav>
                                      </p:tavLst>
                                    </p:anim>
                                    <p:anim calcmode="lin" valueType="num">
                                      <p:cBhvr>
                                        <p:cTn id="6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500" fill="hold"/>
                                        <p:tgtEl>
                                          <p:spTgt spid="2"/>
                                        </p:tgtEl>
                                        <p:attrNameLst>
                                          <p:attrName>ppt_x</p:attrName>
                                        </p:attrNameLst>
                                      </p:cBhvr>
                                      <p:tavLst>
                                        <p:tav tm="0">
                                          <p:val>
                                            <p:strVal val="#ppt_x"/>
                                          </p:val>
                                        </p:tav>
                                        <p:tav tm="100000">
                                          <p:val>
                                            <p:strVal val="#ppt_x"/>
                                          </p:val>
                                        </p:tav>
                                      </p:tavLst>
                                    </p:anim>
                                    <p:anim calcmode="lin" valueType="num">
                                      <p:cBhvr additive="base">
                                        <p:cTn id="7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Rectangle 2"/>
          <p:cNvSpPr txBox="1">
            <a:spLocks noGrp="1"/>
          </p:cNvSpPr>
          <p:nvPr>
            <p:ph type="title"/>
          </p:nvPr>
        </p:nvSpPr>
        <p:spPr>
          <a:xfrm>
            <a:off x="0" y="0"/>
            <a:ext cx="11963400" cy="838200"/>
          </a:xfrm>
          <a:prstGeom prst="rect">
            <a:avLst/>
          </a:prstGeom>
        </p:spPr>
        <p:txBody>
          <a:bodyPr/>
          <a:lstStyle>
            <a:lvl1pPr>
              <a:defRPr sz="3800"/>
            </a:lvl1pPr>
          </a:lstStyle>
          <a:p>
            <a:r>
              <a:rPr dirty="0"/>
              <a:t>Type 2 (types of implementations)</a:t>
            </a:r>
          </a:p>
        </p:txBody>
      </p:sp>
      <p:pic>
        <p:nvPicPr>
          <p:cNvPr id="873" name="Picture 5" descr="Picture 5"/>
          <p:cNvPicPr>
            <a:picLocks noChangeAspect="1"/>
          </p:cNvPicPr>
          <p:nvPr/>
        </p:nvPicPr>
        <p:blipFill>
          <a:blip r:embed="rId2">
            <a:extLst/>
          </a:blip>
          <a:stretch>
            <a:fillRect/>
          </a:stretch>
        </p:blipFill>
        <p:spPr>
          <a:xfrm>
            <a:off x="4038601" y="1739919"/>
            <a:ext cx="1143000" cy="1524000"/>
          </a:xfrm>
          <a:prstGeom prst="rect">
            <a:avLst/>
          </a:prstGeom>
          <a:ln w="12700">
            <a:miter lim="400000"/>
          </a:ln>
        </p:spPr>
      </p:pic>
      <p:pic>
        <p:nvPicPr>
          <p:cNvPr id="874" name="Picture 6" descr="Picture 6"/>
          <p:cNvPicPr>
            <a:picLocks noChangeAspect="1"/>
          </p:cNvPicPr>
          <p:nvPr/>
        </p:nvPicPr>
        <p:blipFill>
          <a:blip r:embed="rId3">
            <a:extLst/>
          </a:blip>
          <a:stretch>
            <a:fillRect/>
          </a:stretch>
        </p:blipFill>
        <p:spPr>
          <a:xfrm>
            <a:off x="2362201" y="1816119"/>
            <a:ext cx="1447800" cy="1447800"/>
          </a:xfrm>
          <a:prstGeom prst="rect">
            <a:avLst/>
          </a:prstGeom>
          <a:ln w="12700">
            <a:miter lim="400000"/>
          </a:ln>
        </p:spPr>
      </p:pic>
      <p:pic>
        <p:nvPicPr>
          <p:cNvPr id="875" name="Picture 7" descr="Picture 7"/>
          <p:cNvPicPr>
            <a:picLocks noChangeAspect="1"/>
          </p:cNvPicPr>
          <p:nvPr/>
        </p:nvPicPr>
        <p:blipFill>
          <a:blip r:embed="rId4">
            <a:extLst/>
          </a:blip>
          <a:stretch>
            <a:fillRect/>
          </a:stretch>
        </p:blipFill>
        <p:spPr>
          <a:xfrm>
            <a:off x="609601" y="1358919"/>
            <a:ext cx="1524000" cy="1397000"/>
          </a:xfrm>
          <a:prstGeom prst="rect">
            <a:avLst/>
          </a:prstGeom>
          <a:ln w="12700">
            <a:miter lim="400000"/>
          </a:ln>
        </p:spPr>
      </p:pic>
      <p:sp>
        <p:nvSpPr>
          <p:cNvPr id="876" name="AutoShape 8"/>
          <p:cNvSpPr/>
          <p:nvPr/>
        </p:nvSpPr>
        <p:spPr>
          <a:xfrm>
            <a:off x="2133602" y="2057420"/>
            <a:ext cx="228601" cy="4826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miter/>
            <a:tailEnd type="triangle"/>
          </a:ln>
        </p:spPr>
        <p:txBody>
          <a:bodyPr lIns="45719" rIns="45719" anchor="ctr"/>
          <a:lstStyle/>
          <a:p>
            <a:endParaRPr/>
          </a:p>
        </p:txBody>
      </p:sp>
      <p:sp>
        <p:nvSpPr>
          <p:cNvPr id="877" name="AutoShape 9"/>
          <p:cNvSpPr/>
          <p:nvPr/>
        </p:nvSpPr>
        <p:spPr>
          <a:xfrm flipV="1">
            <a:off x="3810002" y="1511338"/>
            <a:ext cx="800101" cy="10286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086" y="0"/>
                </a:lnTo>
                <a:lnTo>
                  <a:pt x="3086" y="21600"/>
                </a:lnTo>
                <a:lnTo>
                  <a:pt x="21600" y="21600"/>
                </a:lnTo>
                <a:lnTo>
                  <a:pt x="21600" y="16800"/>
                </a:lnTo>
              </a:path>
            </a:pathLst>
          </a:custGeom>
          <a:ln>
            <a:solidFill>
              <a:srgbClr val="000000"/>
            </a:solidFill>
            <a:miter/>
            <a:tailEnd type="triangle"/>
          </a:ln>
        </p:spPr>
        <p:txBody>
          <a:bodyPr lIns="45719" rIns="45719" anchor="ctr"/>
          <a:lstStyle/>
          <a:p>
            <a:endParaRPr/>
          </a:p>
        </p:txBody>
      </p:sp>
      <p:pic>
        <p:nvPicPr>
          <p:cNvPr id="878" name="Picture 10" descr="Picture 10"/>
          <p:cNvPicPr>
            <a:picLocks noChangeAspect="1"/>
          </p:cNvPicPr>
          <p:nvPr/>
        </p:nvPicPr>
        <p:blipFill>
          <a:blip r:embed="rId5">
            <a:extLst/>
          </a:blip>
          <a:stretch>
            <a:fillRect/>
          </a:stretch>
        </p:blipFill>
        <p:spPr>
          <a:xfrm>
            <a:off x="7924800" y="1600200"/>
            <a:ext cx="1524000" cy="1447800"/>
          </a:xfrm>
          <a:prstGeom prst="rect">
            <a:avLst/>
          </a:prstGeom>
          <a:ln w="12700">
            <a:miter lim="400000"/>
          </a:ln>
        </p:spPr>
      </p:pic>
      <p:pic>
        <p:nvPicPr>
          <p:cNvPr id="879" name="Picture 11" descr="Picture 11"/>
          <p:cNvPicPr>
            <a:picLocks noChangeAspect="1"/>
          </p:cNvPicPr>
          <p:nvPr/>
        </p:nvPicPr>
        <p:blipFill>
          <a:blip r:embed="rId6">
            <a:extLst/>
          </a:blip>
          <a:stretch>
            <a:fillRect/>
          </a:stretch>
        </p:blipFill>
        <p:spPr>
          <a:xfrm>
            <a:off x="8001000" y="3733800"/>
            <a:ext cx="1600200" cy="1676400"/>
          </a:xfrm>
          <a:prstGeom prst="rect">
            <a:avLst/>
          </a:prstGeom>
          <a:ln w="12700">
            <a:miter lim="400000"/>
          </a:ln>
        </p:spPr>
      </p:pic>
      <p:pic>
        <p:nvPicPr>
          <p:cNvPr id="880" name="Picture 12" descr="Picture 12"/>
          <p:cNvPicPr>
            <a:picLocks noChangeAspect="1"/>
          </p:cNvPicPr>
          <p:nvPr/>
        </p:nvPicPr>
        <p:blipFill>
          <a:blip r:embed="rId7">
            <a:extLst/>
          </a:blip>
          <a:stretch>
            <a:fillRect/>
          </a:stretch>
        </p:blipFill>
        <p:spPr>
          <a:xfrm>
            <a:off x="4572000" y="4191000"/>
            <a:ext cx="1612900" cy="1981200"/>
          </a:xfrm>
          <a:prstGeom prst="rect">
            <a:avLst/>
          </a:prstGeom>
          <a:ln w="12700">
            <a:miter lim="400000"/>
          </a:ln>
        </p:spPr>
      </p:pic>
      <p:sp>
        <p:nvSpPr>
          <p:cNvPr id="881" name="Text Box 13"/>
          <p:cNvSpPr txBox="1"/>
          <p:nvPr/>
        </p:nvSpPr>
        <p:spPr>
          <a:xfrm>
            <a:off x="7589519" y="1103312"/>
            <a:ext cx="216681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Only with surrogate id</a:t>
            </a:r>
          </a:p>
        </p:txBody>
      </p:sp>
      <p:sp>
        <p:nvSpPr>
          <p:cNvPr id="882" name="Text Box 14"/>
          <p:cNvSpPr txBox="1"/>
          <p:nvPr/>
        </p:nvSpPr>
        <p:spPr>
          <a:xfrm>
            <a:off x="7132320" y="3290887"/>
            <a:ext cx="289938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Storing changes with duration</a:t>
            </a:r>
          </a:p>
        </p:txBody>
      </p:sp>
      <p:sp>
        <p:nvSpPr>
          <p:cNvPr id="883" name="Text Box 15"/>
          <p:cNvSpPr txBox="1"/>
          <p:nvPr/>
        </p:nvSpPr>
        <p:spPr>
          <a:xfrm>
            <a:off x="1639570" y="4281487"/>
            <a:ext cx="283641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With current record indicator</a:t>
            </a:r>
          </a:p>
        </p:txBody>
      </p:sp>
    </p:spTree>
    <p:extLst>
      <p:ext uri="{BB962C8B-B14F-4D97-AF65-F5344CB8AC3E}">
        <p14:creationId xmlns:p14="http://schemas.microsoft.com/office/powerpoint/2010/main" val="90789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3"/>
                                        </p:tgtEl>
                                        <p:attrNameLst>
                                          <p:attrName>style.visibility</p:attrName>
                                        </p:attrNameLst>
                                      </p:cBhvr>
                                      <p:to>
                                        <p:strVal val="visible"/>
                                      </p:to>
                                    </p:set>
                                    <p:anim calcmode="lin" valueType="num">
                                      <p:cBhvr additive="base">
                                        <p:cTn id="7" dur="500" fill="hold"/>
                                        <p:tgtEl>
                                          <p:spTgt spid="873"/>
                                        </p:tgtEl>
                                        <p:attrNameLst>
                                          <p:attrName>ppt_x</p:attrName>
                                        </p:attrNameLst>
                                      </p:cBhvr>
                                      <p:tavLst>
                                        <p:tav tm="0">
                                          <p:val>
                                            <p:strVal val="#ppt_x"/>
                                          </p:val>
                                        </p:tav>
                                        <p:tav tm="100000">
                                          <p:val>
                                            <p:strVal val="#ppt_x"/>
                                          </p:val>
                                        </p:tav>
                                      </p:tavLst>
                                    </p:anim>
                                    <p:anim calcmode="lin" valueType="num">
                                      <p:cBhvr additive="base">
                                        <p:cTn id="8" dur="500" fill="hold"/>
                                        <p:tgtEl>
                                          <p:spTgt spid="87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74"/>
                                        </p:tgtEl>
                                        <p:attrNameLst>
                                          <p:attrName>style.visibility</p:attrName>
                                        </p:attrNameLst>
                                      </p:cBhvr>
                                      <p:to>
                                        <p:strVal val="visible"/>
                                      </p:to>
                                    </p:set>
                                    <p:anim calcmode="lin" valueType="num">
                                      <p:cBhvr additive="base">
                                        <p:cTn id="11" dur="500" fill="hold"/>
                                        <p:tgtEl>
                                          <p:spTgt spid="874"/>
                                        </p:tgtEl>
                                        <p:attrNameLst>
                                          <p:attrName>ppt_x</p:attrName>
                                        </p:attrNameLst>
                                      </p:cBhvr>
                                      <p:tavLst>
                                        <p:tav tm="0">
                                          <p:val>
                                            <p:strVal val="#ppt_x"/>
                                          </p:val>
                                        </p:tav>
                                        <p:tav tm="100000">
                                          <p:val>
                                            <p:strVal val="#ppt_x"/>
                                          </p:val>
                                        </p:tav>
                                      </p:tavLst>
                                    </p:anim>
                                    <p:anim calcmode="lin" valueType="num">
                                      <p:cBhvr additive="base">
                                        <p:cTn id="12" dur="500" fill="hold"/>
                                        <p:tgtEl>
                                          <p:spTgt spid="87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75"/>
                                        </p:tgtEl>
                                        <p:attrNameLst>
                                          <p:attrName>style.visibility</p:attrName>
                                        </p:attrNameLst>
                                      </p:cBhvr>
                                      <p:to>
                                        <p:strVal val="visible"/>
                                      </p:to>
                                    </p:set>
                                    <p:anim calcmode="lin" valueType="num">
                                      <p:cBhvr additive="base">
                                        <p:cTn id="15" dur="500" fill="hold"/>
                                        <p:tgtEl>
                                          <p:spTgt spid="875"/>
                                        </p:tgtEl>
                                        <p:attrNameLst>
                                          <p:attrName>ppt_x</p:attrName>
                                        </p:attrNameLst>
                                      </p:cBhvr>
                                      <p:tavLst>
                                        <p:tav tm="0">
                                          <p:val>
                                            <p:strVal val="#ppt_x"/>
                                          </p:val>
                                        </p:tav>
                                        <p:tav tm="100000">
                                          <p:val>
                                            <p:strVal val="#ppt_x"/>
                                          </p:val>
                                        </p:tav>
                                      </p:tavLst>
                                    </p:anim>
                                    <p:anim calcmode="lin" valueType="num">
                                      <p:cBhvr additive="base">
                                        <p:cTn id="16" dur="500" fill="hold"/>
                                        <p:tgtEl>
                                          <p:spTgt spid="87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76"/>
                                        </p:tgtEl>
                                        <p:attrNameLst>
                                          <p:attrName>style.visibility</p:attrName>
                                        </p:attrNameLst>
                                      </p:cBhvr>
                                      <p:to>
                                        <p:strVal val="visible"/>
                                      </p:to>
                                    </p:set>
                                    <p:anim calcmode="lin" valueType="num">
                                      <p:cBhvr additive="base">
                                        <p:cTn id="19" dur="500" fill="hold"/>
                                        <p:tgtEl>
                                          <p:spTgt spid="876"/>
                                        </p:tgtEl>
                                        <p:attrNameLst>
                                          <p:attrName>ppt_x</p:attrName>
                                        </p:attrNameLst>
                                      </p:cBhvr>
                                      <p:tavLst>
                                        <p:tav tm="0">
                                          <p:val>
                                            <p:strVal val="#ppt_x"/>
                                          </p:val>
                                        </p:tav>
                                        <p:tav tm="100000">
                                          <p:val>
                                            <p:strVal val="#ppt_x"/>
                                          </p:val>
                                        </p:tav>
                                      </p:tavLst>
                                    </p:anim>
                                    <p:anim calcmode="lin" valueType="num">
                                      <p:cBhvr additive="base">
                                        <p:cTn id="20" dur="500" fill="hold"/>
                                        <p:tgtEl>
                                          <p:spTgt spid="87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77"/>
                                        </p:tgtEl>
                                        <p:attrNameLst>
                                          <p:attrName>style.visibility</p:attrName>
                                        </p:attrNameLst>
                                      </p:cBhvr>
                                      <p:to>
                                        <p:strVal val="visible"/>
                                      </p:to>
                                    </p:set>
                                    <p:anim calcmode="lin" valueType="num">
                                      <p:cBhvr additive="base">
                                        <p:cTn id="23" dur="500" fill="hold"/>
                                        <p:tgtEl>
                                          <p:spTgt spid="877"/>
                                        </p:tgtEl>
                                        <p:attrNameLst>
                                          <p:attrName>ppt_x</p:attrName>
                                        </p:attrNameLst>
                                      </p:cBhvr>
                                      <p:tavLst>
                                        <p:tav tm="0">
                                          <p:val>
                                            <p:strVal val="#ppt_x"/>
                                          </p:val>
                                        </p:tav>
                                        <p:tav tm="100000">
                                          <p:val>
                                            <p:strVal val="#ppt_x"/>
                                          </p:val>
                                        </p:tav>
                                      </p:tavLst>
                                    </p:anim>
                                    <p:anim calcmode="lin" valueType="num">
                                      <p:cBhvr additive="base">
                                        <p:cTn id="24" dur="500" fill="hold"/>
                                        <p:tgtEl>
                                          <p:spTgt spid="87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78"/>
                                        </p:tgtEl>
                                        <p:attrNameLst>
                                          <p:attrName>style.visibility</p:attrName>
                                        </p:attrNameLst>
                                      </p:cBhvr>
                                      <p:to>
                                        <p:strVal val="visible"/>
                                      </p:to>
                                    </p:set>
                                    <p:anim calcmode="lin" valueType="num">
                                      <p:cBhvr additive="base">
                                        <p:cTn id="29" dur="500" fill="hold"/>
                                        <p:tgtEl>
                                          <p:spTgt spid="878"/>
                                        </p:tgtEl>
                                        <p:attrNameLst>
                                          <p:attrName>ppt_x</p:attrName>
                                        </p:attrNameLst>
                                      </p:cBhvr>
                                      <p:tavLst>
                                        <p:tav tm="0">
                                          <p:val>
                                            <p:strVal val="#ppt_x"/>
                                          </p:val>
                                        </p:tav>
                                        <p:tav tm="100000">
                                          <p:val>
                                            <p:strVal val="#ppt_x"/>
                                          </p:val>
                                        </p:tav>
                                      </p:tavLst>
                                    </p:anim>
                                    <p:anim calcmode="lin" valueType="num">
                                      <p:cBhvr additive="base">
                                        <p:cTn id="30" dur="500" fill="hold"/>
                                        <p:tgtEl>
                                          <p:spTgt spid="87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81"/>
                                        </p:tgtEl>
                                        <p:attrNameLst>
                                          <p:attrName>style.visibility</p:attrName>
                                        </p:attrNameLst>
                                      </p:cBhvr>
                                      <p:to>
                                        <p:strVal val="visible"/>
                                      </p:to>
                                    </p:set>
                                    <p:anim calcmode="lin" valueType="num">
                                      <p:cBhvr additive="base">
                                        <p:cTn id="33" dur="500" fill="hold"/>
                                        <p:tgtEl>
                                          <p:spTgt spid="881"/>
                                        </p:tgtEl>
                                        <p:attrNameLst>
                                          <p:attrName>ppt_x</p:attrName>
                                        </p:attrNameLst>
                                      </p:cBhvr>
                                      <p:tavLst>
                                        <p:tav tm="0">
                                          <p:val>
                                            <p:strVal val="#ppt_x"/>
                                          </p:val>
                                        </p:tav>
                                        <p:tav tm="100000">
                                          <p:val>
                                            <p:strVal val="#ppt_x"/>
                                          </p:val>
                                        </p:tav>
                                      </p:tavLst>
                                    </p:anim>
                                    <p:anim calcmode="lin" valueType="num">
                                      <p:cBhvr additive="base">
                                        <p:cTn id="34" dur="500" fill="hold"/>
                                        <p:tgtEl>
                                          <p:spTgt spid="88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79"/>
                                        </p:tgtEl>
                                        <p:attrNameLst>
                                          <p:attrName>style.visibility</p:attrName>
                                        </p:attrNameLst>
                                      </p:cBhvr>
                                      <p:to>
                                        <p:strVal val="visible"/>
                                      </p:to>
                                    </p:set>
                                    <p:anim calcmode="lin" valueType="num">
                                      <p:cBhvr additive="base">
                                        <p:cTn id="39" dur="500" fill="hold"/>
                                        <p:tgtEl>
                                          <p:spTgt spid="879"/>
                                        </p:tgtEl>
                                        <p:attrNameLst>
                                          <p:attrName>ppt_x</p:attrName>
                                        </p:attrNameLst>
                                      </p:cBhvr>
                                      <p:tavLst>
                                        <p:tav tm="0">
                                          <p:val>
                                            <p:strVal val="#ppt_x"/>
                                          </p:val>
                                        </p:tav>
                                        <p:tav tm="100000">
                                          <p:val>
                                            <p:strVal val="#ppt_x"/>
                                          </p:val>
                                        </p:tav>
                                      </p:tavLst>
                                    </p:anim>
                                    <p:anim calcmode="lin" valueType="num">
                                      <p:cBhvr additive="base">
                                        <p:cTn id="40" dur="500" fill="hold"/>
                                        <p:tgtEl>
                                          <p:spTgt spid="8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82"/>
                                        </p:tgtEl>
                                        <p:attrNameLst>
                                          <p:attrName>style.visibility</p:attrName>
                                        </p:attrNameLst>
                                      </p:cBhvr>
                                      <p:to>
                                        <p:strVal val="visible"/>
                                      </p:to>
                                    </p:set>
                                    <p:anim calcmode="lin" valueType="num">
                                      <p:cBhvr additive="base">
                                        <p:cTn id="43" dur="500" fill="hold"/>
                                        <p:tgtEl>
                                          <p:spTgt spid="882"/>
                                        </p:tgtEl>
                                        <p:attrNameLst>
                                          <p:attrName>ppt_x</p:attrName>
                                        </p:attrNameLst>
                                      </p:cBhvr>
                                      <p:tavLst>
                                        <p:tav tm="0">
                                          <p:val>
                                            <p:strVal val="#ppt_x"/>
                                          </p:val>
                                        </p:tav>
                                        <p:tav tm="100000">
                                          <p:val>
                                            <p:strVal val="#ppt_x"/>
                                          </p:val>
                                        </p:tav>
                                      </p:tavLst>
                                    </p:anim>
                                    <p:anim calcmode="lin" valueType="num">
                                      <p:cBhvr additive="base">
                                        <p:cTn id="44" dur="500" fill="hold"/>
                                        <p:tgtEl>
                                          <p:spTgt spid="88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80"/>
                                        </p:tgtEl>
                                        <p:attrNameLst>
                                          <p:attrName>style.visibility</p:attrName>
                                        </p:attrNameLst>
                                      </p:cBhvr>
                                      <p:to>
                                        <p:strVal val="visible"/>
                                      </p:to>
                                    </p:set>
                                    <p:anim calcmode="lin" valueType="num">
                                      <p:cBhvr additive="base">
                                        <p:cTn id="49" dur="500" fill="hold"/>
                                        <p:tgtEl>
                                          <p:spTgt spid="880"/>
                                        </p:tgtEl>
                                        <p:attrNameLst>
                                          <p:attrName>ppt_x</p:attrName>
                                        </p:attrNameLst>
                                      </p:cBhvr>
                                      <p:tavLst>
                                        <p:tav tm="0">
                                          <p:val>
                                            <p:strVal val="#ppt_x"/>
                                          </p:val>
                                        </p:tav>
                                        <p:tav tm="100000">
                                          <p:val>
                                            <p:strVal val="#ppt_x"/>
                                          </p:val>
                                        </p:tav>
                                      </p:tavLst>
                                    </p:anim>
                                    <p:anim calcmode="lin" valueType="num">
                                      <p:cBhvr additive="base">
                                        <p:cTn id="50" dur="500" fill="hold"/>
                                        <p:tgtEl>
                                          <p:spTgt spid="88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83"/>
                                        </p:tgtEl>
                                        <p:attrNameLst>
                                          <p:attrName>style.visibility</p:attrName>
                                        </p:attrNameLst>
                                      </p:cBhvr>
                                      <p:to>
                                        <p:strVal val="visible"/>
                                      </p:to>
                                    </p:set>
                                    <p:anim calcmode="lin" valueType="num">
                                      <p:cBhvr additive="base">
                                        <p:cTn id="53" dur="500" fill="hold"/>
                                        <p:tgtEl>
                                          <p:spTgt spid="883"/>
                                        </p:tgtEl>
                                        <p:attrNameLst>
                                          <p:attrName>ppt_x</p:attrName>
                                        </p:attrNameLst>
                                      </p:cBhvr>
                                      <p:tavLst>
                                        <p:tav tm="0">
                                          <p:val>
                                            <p:strVal val="#ppt_x"/>
                                          </p:val>
                                        </p:tav>
                                        <p:tav tm="100000">
                                          <p:val>
                                            <p:strVal val="#ppt_x"/>
                                          </p:val>
                                        </p:tav>
                                      </p:tavLst>
                                    </p:anim>
                                    <p:anim calcmode="lin" valueType="num">
                                      <p:cBhvr additive="base">
                                        <p:cTn id="54" dur="500" fill="hold"/>
                                        <p:tgtEl>
                                          <p:spTgt spid="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 grpId="0" animBg="1"/>
      <p:bldP spid="877" grpId="0" animBg="1"/>
      <p:bldP spid="881" grpId="0" animBg="1"/>
      <p:bldP spid="882" grpId="0" animBg="1"/>
      <p:bldP spid="88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1" y="-6834"/>
            <a:ext cx="11303367" cy="816904"/>
          </a:xfrm>
        </p:spPr>
        <p:txBody>
          <a:bodyPr/>
          <a:lstStyle/>
          <a:p>
            <a:r>
              <a:rPr lang="en-IN" dirty="0" smtClean="0"/>
              <a:t>Type2 Data Visualization (tracking changes)</a:t>
            </a:r>
            <a:endParaRPr lang="en-IN" dirty="0"/>
          </a:p>
        </p:txBody>
      </p:sp>
      <p:graphicFrame>
        <p:nvGraphicFramePr>
          <p:cNvPr id="4" name="Table 3"/>
          <p:cNvGraphicFramePr>
            <a:graphicFrameLocks noGrp="1"/>
          </p:cNvGraphicFramePr>
          <p:nvPr/>
        </p:nvGraphicFramePr>
        <p:xfrm>
          <a:off x="541330" y="2015317"/>
          <a:ext cx="2108200" cy="571500"/>
        </p:xfrm>
        <a:graphic>
          <a:graphicData uri="http://schemas.openxmlformats.org/drawingml/2006/table">
            <a:tbl>
              <a:tblPr/>
              <a:tblGrid>
                <a:gridCol w="977438"/>
                <a:gridCol w="1130762"/>
              </a:tblGrid>
              <a:tr h="190500">
                <a:tc gridSpan="2">
                  <a:txBody>
                    <a:bodyPr/>
                    <a:lstStyle/>
                    <a:p>
                      <a:pPr algn="ctr" fontAlgn="b"/>
                      <a:r>
                        <a:rPr lang="en-IN" sz="1100" b="0" i="0" u="none" strike="noStrike" dirty="0" err="1">
                          <a:solidFill>
                            <a:srgbClr val="000000"/>
                          </a:solidFill>
                          <a:effectLst/>
                          <a:latin typeface="Calibri" panose="020F0502020204030204" pitchFamily="34" charset="0"/>
                        </a:rPr>
                        <a:t>prod_fam</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r>
              <a:tr h="190500">
                <a:tc>
                  <a:txBody>
                    <a:bodyPr/>
                    <a:lstStyle/>
                    <a:p>
                      <a:pPr algn="l" fontAlgn="b"/>
                      <a:r>
                        <a:rPr lang="en-IN" sz="1100" b="0" i="0" u="none" strike="noStrike">
                          <a:solidFill>
                            <a:srgbClr val="000000"/>
                          </a:solidFill>
                          <a:effectLst/>
                          <a:latin typeface="Calibri" panose="020F0502020204030204" pitchFamily="34" charset="0"/>
                        </a:rPr>
                        <a:t>prod_family_id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dirty="0" err="1">
                          <a:solidFill>
                            <a:srgbClr val="000000"/>
                          </a:solidFill>
                          <a:effectLst/>
                          <a:latin typeface="Calibri" panose="020F0502020204030204" pitchFamily="34" charset="0"/>
                        </a:rPr>
                        <a:t>prod_family_desc</a:t>
                      </a:r>
                      <a:endParaRPr lang="en-IN"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190500">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Office Supplies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571502" y="2771761"/>
          <a:ext cx="3086099" cy="952500"/>
        </p:xfrm>
        <a:graphic>
          <a:graphicData uri="http://schemas.openxmlformats.org/drawingml/2006/table">
            <a:tbl>
              <a:tblPr>
                <a:tableStyleId>{5C22544A-7EE6-4342-B048-85BDC9FD1C3A}</a:tableStyleId>
              </a:tblPr>
              <a:tblGrid>
                <a:gridCol w="977584"/>
                <a:gridCol w="1130931"/>
                <a:gridCol w="977584"/>
              </a:tblGrid>
              <a:tr h="190500">
                <a:tc gridSpan="3">
                  <a:txBody>
                    <a:bodyPr/>
                    <a:lstStyle/>
                    <a:p>
                      <a:pPr algn="ctr" fontAlgn="b"/>
                      <a:r>
                        <a:rPr lang="en-IN" sz="1100" u="none" strike="noStrike" dirty="0" err="1">
                          <a:effectLst/>
                        </a:rPr>
                        <a:t>prod_cat</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a:effectLst/>
                        </a:rPr>
                        <a:t>prod_cat_id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prod_cat_desc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prod_family_id</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Stationary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Electronics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Furniture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76730462"/>
              </p:ext>
            </p:extLst>
          </p:nvPr>
        </p:nvGraphicFramePr>
        <p:xfrm>
          <a:off x="571502" y="3949368"/>
          <a:ext cx="4191629" cy="1891665"/>
        </p:xfrm>
        <a:graphic>
          <a:graphicData uri="http://schemas.openxmlformats.org/drawingml/2006/table">
            <a:tbl>
              <a:tblPr>
                <a:tableStyleId>{5C22544A-7EE6-4342-B048-85BDC9FD1C3A}</a:tableStyleId>
              </a:tblPr>
              <a:tblGrid>
                <a:gridCol w="975684"/>
                <a:gridCol w="1128733"/>
                <a:gridCol w="671513"/>
                <a:gridCol w="650456"/>
                <a:gridCol w="765243"/>
              </a:tblGrid>
              <a:tr h="0">
                <a:tc gridSpan="5">
                  <a:txBody>
                    <a:bodyPr/>
                    <a:lstStyle/>
                    <a:p>
                      <a:pPr algn="ctr" fontAlgn="b"/>
                      <a:r>
                        <a:rPr lang="en-IN" sz="1100" u="none" strike="noStrike" dirty="0">
                          <a:effectLst/>
                        </a:rPr>
                        <a:t>product</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a:effectLst/>
                        </a:rPr>
                        <a:t>prod_id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prod_name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prod_cost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prod_cat_id</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dirty="0">
                          <a:effectLst/>
                        </a:rPr>
                        <a:t>25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PEN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chemeClr val="dk1"/>
                          </a:solidFill>
                          <a:effectLst/>
                          <a:latin typeface="+mn-lt"/>
                        </a:rPr>
                        <a:t>60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PENCIL</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50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dirty="0">
                          <a:effectLst/>
                        </a:rPr>
                        <a:t>27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Electronic Board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4000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3000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52</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Computer Table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2100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1900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53</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b="0" i="0" u="none" strike="noStrike" dirty="0" smtClean="0">
                          <a:solidFill>
                            <a:srgbClr val="000000"/>
                          </a:solidFill>
                          <a:effectLst/>
                          <a:latin typeface="Calibri" panose="020F0502020204030204" pitchFamily="34" charset="0"/>
                        </a:rPr>
                        <a:t>29</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smtClean="0">
                          <a:solidFill>
                            <a:srgbClr val="000000"/>
                          </a:solidFill>
                          <a:effectLst/>
                          <a:latin typeface="Calibri" panose="020F0502020204030204" pitchFamily="34" charset="0"/>
                        </a:rPr>
                        <a:t>Paper Clip</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55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35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51</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b="0" i="0" u="none" strike="noStrike" dirty="0" smtClean="0">
                          <a:solidFill>
                            <a:srgbClr val="000000"/>
                          </a:solidFill>
                          <a:effectLst/>
                          <a:latin typeface="Calibri" panose="020F0502020204030204" pitchFamily="34" charset="0"/>
                        </a:rPr>
                        <a:t>30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smtClean="0">
                          <a:solidFill>
                            <a:srgbClr val="000000"/>
                          </a:solidFill>
                          <a:effectLst/>
                          <a:latin typeface="Calibri" panose="020F0502020204030204" pitchFamily="34" charset="0"/>
                        </a:rPr>
                        <a:t>Pen holder</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100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80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51</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b="0" i="0" u="none" strike="noStrike" dirty="0" smtClean="0">
                          <a:solidFill>
                            <a:srgbClr val="000000"/>
                          </a:solidFill>
                          <a:effectLst/>
                          <a:latin typeface="Calibri" panose="020F0502020204030204" pitchFamily="34" charset="0"/>
                        </a:rPr>
                        <a:t>31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i="0" u="none" strike="noStrike" dirty="0" smtClean="0">
                          <a:solidFill>
                            <a:srgbClr val="000000"/>
                          </a:solidFill>
                          <a:effectLst/>
                          <a:latin typeface="Calibri" panose="020F0502020204030204" pitchFamily="34" charset="0"/>
                        </a:rPr>
                        <a:t>Wireless</a:t>
                      </a:r>
                      <a:r>
                        <a:rPr lang="en-IN" sz="1100" b="0" i="0" u="none" strike="noStrike" baseline="0" dirty="0" smtClean="0">
                          <a:solidFill>
                            <a:srgbClr val="000000"/>
                          </a:solidFill>
                          <a:effectLst/>
                          <a:latin typeface="Calibri" panose="020F0502020204030204" pitchFamily="34" charset="0"/>
                        </a:rPr>
                        <a:t> Mouse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850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800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52</a:t>
                      </a:r>
                      <a:endParaRPr lang="en-IN" sz="1100" b="0" i="0" u="none" strike="noStrike" dirty="0">
                        <a:solidFill>
                          <a:srgbClr val="000000"/>
                        </a:solidFill>
                        <a:effectLst/>
                        <a:latin typeface="Calibri" panose="020F0502020204030204" pitchFamily="34" charset="0"/>
                      </a:endParaRPr>
                    </a:p>
                  </a:txBody>
                  <a:tcPr marL="9525" marR="9525" marT="9525" marB="0" anchor="b"/>
                </a:tc>
              </a:tr>
              <a:tr h="190500">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73136739"/>
              </p:ext>
            </p:extLst>
          </p:nvPr>
        </p:nvGraphicFramePr>
        <p:xfrm>
          <a:off x="5545619" y="2662238"/>
          <a:ext cx="6209413" cy="1905000"/>
        </p:xfrm>
        <a:graphic>
          <a:graphicData uri="http://schemas.openxmlformats.org/drawingml/2006/table">
            <a:tbl>
              <a:tblPr>
                <a:tableStyleId>{5C22544A-7EE6-4342-B048-85BDC9FD1C3A}</a:tableStyleId>
              </a:tblPr>
              <a:tblGrid>
                <a:gridCol w="975393"/>
                <a:gridCol w="643558"/>
                <a:gridCol w="1226783"/>
                <a:gridCol w="671513"/>
                <a:gridCol w="620713"/>
                <a:gridCol w="884893"/>
                <a:gridCol w="1186560"/>
              </a:tblGrid>
              <a:tr h="190500">
                <a:tc gridSpan="7">
                  <a:txBody>
                    <a:bodyPr/>
                    <a:lstStyle/>
                    <a:p>
                      <a:pPr algn="ctr" fontAlgn="b"/>
                      <a:r>
                        <a:rPr lang="en-US" sz="1100" u="none" strike="noStrike" dirty="0">
                          <a:effectLst/>
                        </a:rPr>
                        <a:t>prod_dim2 (Historical changes -- track all the changes what happens in the </a:t>
                      </a:r>
                      <a:r>
                        <a:rPr lang="en-US" sz="1100" u="none" strike="noStrike" dirty="0" smtClean="0">
                          <a:effectLst/>
                        </a:rPr>
                        <a:t>OLTP)</a:t>
                      </a:r>
                      <a:endParaRPr lang="en-US" sz="1100" b="1"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dirty="0" err="1">
                          <a:effectLst/>
                        </a:rPr>
                        <a:t>prod_dim_key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err="1">
                          <a:effectLst/>
                        </a:rPr>
                        <a:t>prod_id</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err="1">
                          <a:effectLst/>
                        </a:rPr>
                        <a:t>prod_name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err="1">
                          <a:effectLst/>
                        </a:rPr>
                        <a:t>prod_price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err="1">
                          <a:effectLst/>
                        </a:rPr>
                        <a:t>prod_cost</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err="1">
                          <a:effectLst/>
                        </a:rPr>
                        <a:t>pro_cat_desc</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err="1">
                          <a:effectLst/>
                        </a:rPr>
                        <a:t>prod_family_desc</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25</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PEN</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smtClean="0">
                          <a:effectLst/>
                        </a:rPr>
                        <a:t>60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36</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u="none" strike="noStrike" dirty="0">
                          <a:effectLst/>
                        </a:rPr>
                        <a:t>101</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26</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PENCIL</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40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u="none" strike="noStrike" dirty="0">
                          <a:effectLst/>
                        </a:rPr>
                        <a:t>102</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27</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Electronic Board</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4000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3000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Electronics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u="none" strike="noStrike" dirty="0">
                          <a:effectLst/>
                        </a:rPr>
                        <a:t>103</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a:effectLst/>
                        </a:rPr>
                        <a:t>28</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Computer Table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smtClean="0">
                          <a:effectLst/>
                        </a:rPr>
                        <a:t>2100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u="none" strike="noStrike" dirty="0" smtClean="0">
                          <a:effectLst/>
                        </a:rPr>
                        <a:t>1900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Furniture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b="0" i="0" u="none" strike="noStrike" dirty="0" smtClean="0">
                          <a:solidFill>
                            <a:srgbClr val="000000"/>
                          </a:solidFill>
                          <a:effectLst/>
                          <a:latin typeface="Calibri" panose="020F0502020204030204" pitchFamily="34" charset="0"/>
                        </a:rPr>
                        <a:t>104</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29</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Paper Clip</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55</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35</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Furniture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b="0" i="0" u="none" strike="noStrike" dirty="0" smtClean="0">
                          <a:solidFill>
                            <a:srgbClr val="000000"/>
                          </a:solidFill>
                          <a:effectLst/>
                          <a:latin typeface="Calibri" panose="020F0502020204030204" pitchFamily="34" charset="0"/>
                        </a:rPr>
                        <a:t>108</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30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Pen</a:t>
                      </a:r>
                      <a:r>
                        <a:rPr lang="en-IN" sz="1100" b="0" i="0" u="none" strike="noStrike" baseline="0" dirty="0" smtClean="0">
                          <a:solidFill>
                            <a:srgbClr val="000000"/>
                          </a:solidFill>
                          <a:effectLst/>
                          <a:latin typeface="Calibri" panose="020F0502020204030204" pitchFamily="34" charset="0"/>
                        </a:rPr>
                        <a:t> Holder</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100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80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u="none" strike="noStrike" dirty="0" smtClean="0">
                          <a:effectLst/>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100" u="none" strike="noStrike" dirty="0" smtClean="0">
                          <a:effectLst/>
                        </a:rPr>
                        <a:t>Office Supplies</a:t>
                      </a:r>
                      <a:endParaRPr lang="en-IN" sz="1100" b="0" i="0" u="none" strike="noStrike" dirty="0" smtClean="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b="0" i="0" u="none" strike="noStrike" dirty="0" smtClean="0">
                          <a:solidFill>
                            <a:srgbClr val="000000"/>
                          </a:solidFill>
                          <a:effectLst/>
                          <a:latin typeface="Calibri" panose="020F0502020204030204" pitchFamily="34" charset="0"/>
                        </a:rPr>
                        <a:t>109</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26</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PENCIL</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50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28</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r h="190500">
                <a:tc>
                  <a:txBody>
                    <a:bodyPr/>
                    <a:lstStyle/>
                    <a:p>
                      <a:pPr algn="r" fontAlgn="b"/>
                      <a:r>
                        <a:rPr lang="en-IN" sz="1100" b="0" i="0" u="none" strike="noStrike" dirty="0" smtClean="0">
                          <a:solidFill>
                            <a:srgbClr val="000000"/>
                          </a:solidFill>
                          <a:effectLst/>
                          <a:latin typeface="Calibri" panose="020F0502020204030204" pitchFamily="34" charset="0"/>
                        </a:rPr>
                        <a:t>110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31</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Wireless Mouse</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850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r" fontAlgn="b"/>
                      <a:r>
                        <a:rPr lang="en-IN" sz="1100" b="0" i="0" u="none" strike="noStrike" dirty="0" smtClean="0">
                          <a:solidFill>
                            <a:srgbClr val="000000"/>
                          </a:solidFill>
                          <a:effectLst/>
                          <a:latin typeface="Calibri" panose="020F0502020204030204" pitchFamily="34" charset="0"/>
                        </a:rPr>
                        <a:t>800</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Electronics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c>
                  <a:txBody>
                    <a:bodyPr/>
                    <a:lstStyle/>
                    <a:p>
                      <a:pPr algn="l" fontAlgn="b"/>
                      <a:r>
                        <a:rPr lang="en-IN" sz="1100" b="0" i="0" u="none" strike="noStrike" dirty="0" smtClean="0">
                          <a:solidFill>
                            <a:srgbClr val="000000"/>
                          </a:solidFill>
                          <a:effectLst/>
                          <a:latin typeface="Calibri" panose="020F0502020204030204" pitchFamily="34" charset="0"/>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solidFill>
                      <a:schemeClr val="accent2">
                        <a:lumMod val="60000"/>
                        <a:lumOff val="40000"/>
                      </a:schemeClr>
                    </a:solidFill>
                  </a:tcPr>
                </a:tc>
              </a:tr>
            </a:tbl>
          </a:graphicData>
        </a:graphic>
      </p:graphicFrame>
      <p:sp>
        <p:nvSpPr>
          <p:cNvPr id="3" name="TextBox 2"/>
          <p:cNvSpPr txBox="1"/>
          <p:nvPr/>
        </p:nvSpPr>
        <p:spPr>
          <a:xfrm>
            <a:off x="5557835" y="5264767"/>
            <a:ext cx="6360396" cy="369332"/>
          </a:xfrm>
          <a:prstGeom prst="rect">
            <a:avLst/>
          </a:prstGeom>
          <a:noFill/>
        </p:spPr>
        <p:txBody>
          <a:bodyPr wrap="none" rtlCol="0">
            <a:spAutoFit/>
          </a:bodyPr>
          <a:lstStyle/>
          <a:p>
            <a:r>
              <a:rPr lang="en-IN" dirty="0" smtClean="0"/>
              <a:t>Show me all the </a:t>
            </a:r>
            <a:r>
              <a:rPr lang="en-IN" dirty="0" err="1" smtClean="0"/>
              <a:t>prod_names</a:t>
            </a:r>
            <a:r>
              <a:rPr lang="en-IN" dirty="0" smtClean="0"/>
              <a:t> and the current price of the product</a:t>
            </a:r>
            <a:endParaRPr lang="en-IN" dirty="0"/>
          </a:p>
        </p:txBody>
      </p:sp>
    </p:spTree>
    <p:extLst>
      <p:ext uri="{BB962C8B-B14F-4D97-AF65-F5344CB8AC3E}">
        <p14:creationId xmlns:p14="http://schemas.microsoft.com/office/powerpoint/2010/main" val="119418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Rectangle 2"/>
          <p:cNvSpPr txBox="1">
            <a:spLocks noGrp="1"/>
          </p:cNvSpPr>
          <p:nvPr>
            <p:ph type="title"/>
          </p:nvPr>
        </p:nvSpPr>
        <p:spPr>
          <a:xfrm>
            <a:off x="0" y="76200"/>
            <a:ext cx="11963400" cy="652456"/>
          </a:xfrm>
          <a:prstGeom prst="rect">
            <a:avLst/>
          </a:prstGeom>
        </p:spPr>
        <p:txBody>
          <a:bodyPr/>
          <a:lstStyle>
            <a:lvl1pPr>
              <a:defRPr sz="3800"/>
            </a:lvl1pPr>
          </a:lstStyle>
          <a:p>
            <a:r>
              <a:rPr dirty="0"/>
              <a:t>Type 3 (implementation)</a:t>
            </a:r>
          </a:p>
        </p:txBody>
      </p:sp>
      <p:pic>
        <p:nvPicPr>
          <p:cNvPr id="886" name="Picture 3" descr="Picture 3"/>
          <p:cNvPicPr>
            <a:picLocks noChangeAspect="1"/>
          </p:cNvPicPr>
          <p:nvPr/>
        </p:nvPicPr>
        <p:blipFill>
          <a:blip r:embed="rId2">
            <a:extLst/>
          </a:blip>
          <a:stretch>
            <a:fillRect/>
          </a:stretch>
        </p:blipFill>
        <p:spPr>
          <a:xfrm>
            <a:off x="4038600" y="1587500"/>
            <a:ext cx="1143000" cy="1524000"/>
          </a:xfrm>
          <a:prstGeom prst="rect">
            <a:avLst/>
          </a:prstGeom>
          <a:ln w="12700">
            <a:miter lim="400000"/>
          </a:ln>
        </p:spPr>
      </p:pic>
      <p:pic>
        <p:nvPicPr>
          <p:cNvPr id="887" name="Picture 4" descr="Picture 4"/>
          <p:cNvPicPr>
            <a:picLocks noChangeAspect="1"/>
          </p:cNvPicPr>
          <p:nvPr/>
        </p:nvPicPr>
        <p:blipFill>
          <a:blip r:embed="rId3">
            <a:extLst/>
          </a:blip>
          <a:stretch>
            <a:fillRect/>
          </a:stretch>
        </p:blipFill>
        <p:spPr>
          <a:xfrm>
            <a:off x="2133599" y="2014544"/>
            <a:ext cx="1447800" cy="1447800"/>
          </a:xfrm>
          <a:prstGeom prst="rect">
            <a:avLst/>
          </a:prstGeom>
          <a:ln w="12700">
            <a:miter lim="400000"/>
          </a:ln>
        </p:spPr>
      </p:pic>
      <p:pic>
        <p:nvPicPr>
          <p:cNvPr id="888" name="Picture 5" descr="Picture 5"/>
          <p:cNvPicPr>
            <a:picLocks noChangeAspect="1"/>
          </p:cNvPicPr>
          <p:nvPr/>
        </p:nvPicPr>
        <p:blipFill>
          <a:blip r:embed="rId4">
            <a:extLst/>
          </a:blip>
          <a:stretch>
            <a:fillRect/>
          </a:stretch>
        </p:blipFill>
        <p:spPr>
          <a:xfrm>
            <a:off x="152400" y="1206500"/>
            <a:ext cx="1524000" cy="1397000"/>
          </a:xfrm>
          <a:prstGeom prst="rect">
            <a:avLst/>
          </a:prstGeom>
          <a:ln w="12700">
            <a:miter lim="400000"/>
          </a:ln>
        </p:spPr>
      </p:pic>
      <p:sp>
        <p:nvSpPr>
          <p:cNvPr id="889" name="AutoShape 6"/>
          <p:cNvSpPr/>
          <p:nvPr/>
        </p:nvSpPr>
        <p:spPr>
          <a:xfrm>
            <a:off x="1676402" y="1905001"/>
            <a:ext cx="457196" cy="6984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00" y="0"/>
                </a:lnTo>
                <a:lnTo>
                  <a:pt x="10800" y="21600"/>
                </a:lnTo>
                <a:lnTo>
                  <a:pt x="21600" y="21600"/>
                </a:lnTo>
              </a:path>
            </a:pathLst>
          </a:custGeom>
          <a:ln>
            <a:solidFill>
              <a:srgbClr val="000000"/>
            </a:solidFill>
            <a:miter/>
            <a:tailEnd type="triangle"/>
          </a:ln>
        </p:spPr>
        <p:txBody>
          <a:bodyPr lIns="45719" rIns="45719" anchor="ctr"/>
          <a:lstStyle/>
          <a:p>
            <a:endParaRPr/>
          </a:p>
        </p:txBody>
      </p:sp>
      <p:sp>
        <p:nvSpPr>
          <p:cNvPr id="890" name="AutoShape 7"/>
          <p:cNvSpPr/>
          <p:nvPr/>
        </p:nvSpPr>
        <p:spPr>
          <a:xfrm flipV="1">
            <a:off x="3581401" y="1358906"/>
            <a:ext cx="1028701" cy="1943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800" y="0"/>
                </a:lnTo>
                <a:lnTo>
                  <a:pt x="4800" y="21600"/>
                </a:lnTo>
                <a:lnTo>
                  <a:pt x="21600" y="21600"/>
                </a:lnTo>
                <a:lnTo>
                  <a:pt x="21600" y="19059"/>
                </a:lnTo>
              </a:path>
            </a:pathLst>
          </a:custGeom>
          <a:ln>
            <a:solidFill>
              <a:srgbClr val="000000"/>
            </a:solidFill>
            <a:miter/>
            <a:tailEnd type="triangle"/>
          </a:ln>
        </p:spPr>
        <p:txBody>
          <a:bodyPr lIns="45719" rIns="45719" anchor="ctr"/>
          <a:lstStyle/>
          <a:p>
            <a:endParaRPr/>
          </a:p>
        </p:txBody>
      </p:sp>
      <p:pic>
        <p:nvPicPr>
          <p:cNvPr id="891" name="Picture 11" descr="Picture 11"/>
          <p:cNvPicPr>
            <a:picLocks noChangeAspect="1"/>
          </p:cNvPicPr>
          <p:nvPr/>
        </p:nvPicPr>
        <p:blipFill>
          <a:blip r:embed="rId5">
            <a:extLst/>
          </a:blip>
          <a:stretch>
            <a:fillRect/>
          </a:stretch>
        </p:blipFill>
        <p:spPr>
          <a:xfrm>
            <a:off x="7473373" y="1206500"/>
            <a:ext cx="1600200" cy="2057400"/>
          </a:xfrm>
          <a:prstGeom prst="rect">
            <a:avLst/>
          </a:prstGeom>
          <a:ln w="12700">
            <a:miter lim="400000"/>
          </a:ln>
        </p:spPr>
      </p:pic>
      <p:graphicFrame>
        <p:nvGraphicFramePr>
          <p:cNvPr id="9" name="Table 8"/>
          <p:cNvGraphicFramePr>
            <a:graphicFrameLocks noGrp="1"/>
          </p:cNvGraphicFramePr>
          <p:nvPr/>
        </p:nvGraphicFramePr>
        <p:xfrm>
          <a:off x="98414" y="3301201"/>
          <a:ext cx="2108200" cy="571500"/>
        </p:xfrm>
        <a:graphic>
          <a:graphicData uri="http://schemas.openxmlformats.org/drawingml/2006/table">
            <a:tbl>
              <a:tblPr/>
              <a:tblGrid>
                <a:gridCol w="977438"/>
                <a:gridCol w="1130762"/>
              </a:tblGrid>
              <a:tr h="190500">
                <a:tc gridSpan="2">
                  <a:txBody>
                    <a:bodyPr/>
                    <a:lstStyle/>
                    <a:p>
                      <a:pPr algn="ctr" fontAlgn="b"/>
                      <a:r>
                        <a:rPr lang="en-IN" sz="1100" b="0" i="0" u="none" strike="noStrike">
                          <a:solidFill>
                            <a:srgbClr val="000000"/>
                          </a:solidFill>
                          <a:effectLst/>
                          <a:latin typeface="Calibri" panose="020F0502020204030204" pitchFamily="34" charset="0"/>
                        </a:rPr>
                        <a:t>prod_fam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r>
              <a:tr h="190500">
                <a:tc>
                  <a:txBody>
                    <a:bodyPr/>
                    <a:lstStyle/>
                    <a:p>
                      <a:pPr algn="l" fontAlgn="b"/>
                      <a:r>
                        <a:rPr lang="en-IN" sz="1100" b="0" i="0" u="none" strike="noStrike">
                          <a:solidFill>
                            <a:srgbClr val="000000"/>
                          </a:solidFill>
                          <a:effectLst/>
                          <a:latin typeface="Calibri" panose="020F0502020204030204" pitchFamily="34" charset="0"/>
                        </a:rPr>
                        <a:t>prod_family_id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1100" b="0" i="0" u="none" strike="noStrike">
                          <a:solidFill>
                            <a:srgbClr val="000000"/>
                          </a:solidFill>
                          <a:effectLst/>
                          <a:latin typeface="Calibri" panose="020F0502020204030204" pitchFamily="34" charset="0"/>
                        </a:rPr>
                        <a:t>prod_family_desc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r>
              <a:tr h="190500">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Office Supplies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128586" y="4057645"/>
          <a:ext cx="3086099" cy="952500"/>
        </p:xfrm>
        <a:graphic>
          <a:graphicData uri="http://schemas.openxmlformats.org/drawingml/2006/table">
            <a:tbl>
              <a:tblPr>
                <a:tableStyleId>{5C22544A-7EE6-4342-B048-85BDC9FD1C3A}</a:tableStyleId>
              </a:tblPr>
              <a:tblGrid>
                <a:gridCol w="977584"/>
                <a:gridCol w="1130931"/>
                <a:gridCol w="977584"/>
              </a:tblGrid>
              <a:tr h="190500">
                <a:tc gridSpan="3">
                  <a:txBody>
                    <a:bodyPr/>
                    <a:lstStyle/>
                    <a:p>
                      <a:pPr algn="ctr" fontAlgn="b"/>
                      <a:r>
                        <a:rPr lang="en-IN" sz="1100" u="none" strike="noStrike" dirty="0" err="1">
                          <a:effectLst/>
                        </a:rPr>
                        <a:t>prod_cat</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a:effectLst/>
                        </a:rPr>
                        <a:t>prod_cat_id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prod_cat_desc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prod_family_id</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Stationary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Electronics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Furniture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100</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18359873"/>
              </p:ext>
            </p:extLst>
          </p:nvPr>
        </p:nvGraphicFramePr>
        <p:xfrm>
          <a:off x="128586" y="5235252"/>
          <a:ext cx="4495800" cy="1320165"/>
        </p:xfrm>
        <a:graphic>
          <a:graphicData uri="http://schemas.openxmlformats.org/drawingml/2006/table">
            <a:tbl>
              <a:tblPr>
                <a:tableStyleId>{5C22544A-7EE6-4342-B048-85BDC9FD1C3A}</a:tableStyleId>
              </a:tblPr>
              <a:tblGrid>
                <a:gridCol w="975684"/>
                <a:gridCol w="1128733"/>
                <a:gridCol w="975684"/>
                <a:gridCol w="650456"/>
                <a:gridCol w="765243"/>
              </a:tblGrid>
              <a:tr h="0">
                <a:tc gridSpan="5">
                  <a:txBody>
                    <a:bodyPr/>
                    <a:lstStyle/>
                    <a:p>
                      <a:pPr algn="ctr" fontAlgn="b"/>
                      <a:r>
                        <a:rPr lang="en-IN" sz="1100" u="none" strike="noStrike" dirty="0">
                          <a:effectLst/>
                        </a:rPr>
                        <a:t>product</a:t>
                      </a:r>
                      <a:endParaRPr lang="en-IN"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u="none" strike="noStrike">
                          <a:effectLst/>
                        </a:rPr>
                        <a:t>prod_id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prod_name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prod_cost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prod_cat_id</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PEN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PENCIL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51</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Electronic Board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4250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3000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52</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Computer Table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3700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2100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19233296"/>
              </p:ext>
            </p:extLst>
          </p:nvPr>
        </p:nvGraphicFramePr>
        <p:xfrm>
          <a:off x="3784601" y="3462344"/>
          <a:ext cx="8101381" cy="1724025"/>
        </p:xfrm>
        <a:graphic>
          <a:graphicData uri="http://schemas.openxmlformats.org/drawingml/2006/table">
            <a:tbl>
              <a:tblPr>
                <a:tableStyleId>{5C22544A-7EE6-4342-B048-85BDC9FD1C3A}</a:tableStyleId>
              </a:tblPr>
              <a:tblGrid>
                <a:gridCol w="609370"/>
                <a:gridCol w="1209218"/>
                <a:gridCol w="671513"/>
                <a:gridCol w="647455"/>
                <a:gridCol w="761712"/>
                <a:gridCol w="647455"/>
                <a:gridCol w="609370"/>
                <a:gridCol w="660151"/>
                <a:gridCol w="609370"/>
                <a:gridCol w="647455"/>
                <a:gridCol w="1028312"/>
              </a:tblGrid>
              <a:tr h="190500">
                <a:tc>
                  <a:txBody>
                    <a:bodyPr/>
                    <a:lstStyle/>
                    <a:p>
                      <a:pPr algn="l" fontAlgn="b"/>
                      <a:r>
                        <a:rPr lang="en-IN" sz="1100" u="none" strike="noStrike" dirty="0" err="1">
                          <a:effectLst/>
                        </a:rPr>
                        <a:t>prod_id</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prod_name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prod_cost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pro_cat_desc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prod_family_desc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prod_pre_price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prod_pre_cost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prod_pre_name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pro_pre_cat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pro_pre_Family</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PEN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55</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36</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Stationary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Office Supplies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null</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PENCIL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Stationary</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Electronic Board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4250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3000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Electronics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Office Supplies</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smtClean="0">
                          <a:effectLst/>
                        </a:rPr>
                        <a:t>null</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Computer Table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i="0" u="none" strike="noStrike" dirty="0" smtClean="0">
                          <a:solidFill>
                            <a:srgbClr val="000000"/>
                          </a:solidFill>
                          <a:effectLst/>
                          <a:latin typeface="Calibri" panose="020F0502020204030204" pitchFamily="34" charset="0"/>
                        </a:rPr>
                        <a:t>3700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smtClean="0">
                          <a:effectLst/>
                        </a:rPr>
                        <a:t>2100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Furniture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Office Supplies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100" b="0" i="0" u="none" strike="noStrike" dirty="0" smtClean="0">
                          <a:solidFill>
                            <a:srgbClr val="000000"/>
                          </a:solidFill>
                          <a:effectLst/>
                          <a:latin typeface="Calibri" panose="020F0502020204030204" pitchFamily="34" charset="0"/>
                        </a:rPr>
                        <a:t>3500</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null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null</a:t>
                      </a:r>
                      <a:endParaRPr lang="en-IN" sz="11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012022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6"/>
                                        </p:tgtEl>
                                        <p:attrNameLst>
                                          <p:attrName>style.visibility</p:attrName>
                                        </p:attrNameLst>
                                      </p:cBhvr>
                                      <p:to>
                                        <p:strVal val="visible"/>
                                      </p:to>
                                    </p:set>
                                    <p:anim calcmode="lin" valueType="num">
                                      <p:cBhvr additive="base">
                                        <p:cTn id="7" dur="500" fill="hold"/>
                                        <p:tgtEl>
                                          <p:spTgt spid="886"/>
                                        </p:tgtEl>
                                        <p:attrNameLst>
                                          <p:attrName>ppt_x</p:attrName>
                                        </p:attrNameLst>
                                      </p:cBhvr>
                                      <p:tavLst>
                                        <p:tav tm="0">
                                          <p:val>
                                            <p:strVal val="#ppt_x"/>
                                          </p:val>
                                        </p:tav>
                                        <p:tav tm="100000">
                                          <p:val>
                                            <p:strVal val="#ppt_x"/>
                                          </p:val>
                                        </p:tav>
                                      </p:tavLst>
                                    </p:anim>
                                    <p:anim calcmode="lin" valueType="num">
                                      <p:cBhvr additive="base">
                                        <p:cTn id="8" dur="500" fill="hold"/>
                                        <p:tgtEl>
                                          <p:spTgt spid="88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7"/>
                                        </p:tgtEl>
                                        <p:attrNameLst>
                                          <p:attrName>style.visibility</p:attrName>
                                        </p:attrNameLst>
                                      </p:cBhvr>
                                      <p:to>
                                        <p:strVal val="visible"/>
                                      </p:to>
                                    </p:set>
                                    <p:anim calcmode="lin" valueType="num">
                                      <p:cBhvr additive="base">
                                        <p:cTn id="11" dur="500" fill="hold"/>
                                        <p:tgtEl>
                                          <p:spTgt spid="887"/>
                                        </p:tgtEl>
                                        <p:attrNameLst>
                                          <p:attrName>ppt_x</p:attrName>
                                        </p:attrNameLst>
                                      </p:cBhvr>
                                      <p:tavLst>
                                        <p:tav tm="0">
                                          <p:val>
                                            <p:strVal val="#ppt_x"/>
                                          </p:val>
                                        </p:tav>
                                        <p:tav tm="100000">
                                          <p:val>
                                            <p:strVal val="#ppt_x"/>
                                          </p:val>
                                        </p:tav>
                                      </p:tavLst>
                                    </p:anim>
                                    <p:anim calcmode="lin" valueType="num">
                                      <p:cBhvr additive="base">
                                        <p:cTn id="12" dur="500" fill="hold"/>
                                        <p:tgtEl>
                                          <p:spTgt spid="88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88"/>
                                        </p:tgtEl>
                                        <p:attrNameLst>
                                          <p:attrName>style.visibility</p:attrName>
                                        </p:attrNameLst>
                                      </p:cBhvr>
                                      <p:to>
                                        <p:strVal val="visible"/>
                                      </p:to>
                                    </p:set>
                                    <p:anim calcmode="lin" valueType="num">
                                      <p:cBhvr additive="base">
                                        <p:cTn id="15" dur="500" fill="hold"/>
                                        <p:tgtEl>
                                          <p:spTgt spid="888"/>
                                        </p:tgtEl>
                                        <p:attrNameLst>
                                          <p:attrName>ppt_x</p:attrName>
                                        </p:attrNameLst>
                                      </p:cBhvr>
                                      <p:tavLst>
                                        <p:tav tm="0">
                                          <p:val>
                                            <p:strVal val="#ppt_x"/>
                                          </p:val>
                                        </p:tav>
                                        <p:tav tm="100000">
                                          <p:val>
                                            <p:strVal val="#ppt_x"/>
                                          </p:val>
                                        </p:tav>
                                      </p:tavLst>
                                    </p:anim>
                                    <p:anim calcmode="lin" valueType="num">
                                      <p:cBhvr additive="base">
                                        <p:cTn id="16" dur="500" fill="hold"/>
                                        <p:tgtEl>
                                          <p:spTgt spid="88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89"/>
                                        </p:tgtEl>
                                        <p:attrNameLst>
                                          <p:attrName>style.visibility</p:attrName>
                                        </p:attrNameLst>
                                      </p:cBhvr>
                                      <p:to>
                                        <p:strVal val="visible"/>
                                      </p:to>
                                    </p:set>
                                    <p:anim calcmode="lin" valueType="num">
                                      <p:cBhvr additive="base">
                                        <p:cTn id="19" dur="500" fill="hold"/>
                                        <p:tgtEl>
                                          <p:spTgt spid="889"/>
                                        </p:tgtEl>
                                        <p:attrNameLst>
                                          <p:attrName>ppt_x</p:attrName>
                                        </p:attrNameLst>
                                      </p:cBhvr>
                                      <p:tavLst>
                                        <p:tav tm="0">
                                          <p:val>
                                            <p:strVal val="#ppt_x"/>
                                          </p:val>
                                        </p:tav>
                                        <p:tav tm="100000">
                                          <p:val>
                                            <p:strVal val="#ppt_x"/>
                                          </p:val>
                                        </p:tav>
                                      </p:tavLst>
                                    </p:anim>
                                    <p:anim calcmode="lin" valueType="num">
                                      <p:cBhvr additive="base">
                                        <p:cTn id="20" dur="500" fill="hold"/>
                                        <p:tgtEl>
                                          <p:spTgt spid="88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90"/>
                                        </p:tgtEl>
                                        <p:attrNameLst>
                                          <p:attrName>style.visibility</p:attrName>
                                        </p:attrNameLst>
                                      </p:cBhvr>
                                      <p:to>
                                        <p:strVal val="visible"/>
                                      </p:to>
                                    </p:set>
                                    <p:anim calcmode="lin" valueType="num">
                                      <p:cBhvr additive="base">
                                        <p:cTn id="23" dur="500" fill="hold"/>
                                        <p:tgtEl>
                                          <p:spTgt spid="890"/>
                                        </p:tgtEl>
                                        <p:attrNameLst>
                                          <p:attrName>ppt_x</p:attrName>
                                        </p:attrNameLst>
                                      </p:cBhvr>
                                      <p:tavLst>
                                        <p:tav tm="0">
                                          <p:val>
                                            <p:strVal val="#ppt_x"/>
                                          </p:val>
                                        </p:tav>
                                        <p:tav tm="100000">
                                          <p:val>
                                            <p:strVal val="#ppt_x"/>
                                          </p:val>
                                        </p:tav>
                                      </p:tavLst>
                                    </p:anim>
                                    <p:anim calcmode="lin" valueType="num">
                                      <p:cBhvr additive="base">
                                        <p:cTn id="24" dur="500" fill="hold"/>
                                        <p:tgtEl>
                                          <p:spTgt spid="8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91"/>
                                        </p:tgtEl>
                                        <p:attrNameLst>
                                          <p:attrName>style.visibility</p:attrName>
                                        </p:attrNameLst>
                                      </p:cBhvr>
                                      <p:to>
                                        <p:strVal val="visible"/>
                                      </p:to>
                                    </p:set>
                                    <p:anim calcmode="lin" valueType="num">
                                      <p:cBhvr additive="base">
                                        <p:cTn id="29" dur="500" fill="hold"/>
                                        <p:tgtEl>
                                          <p:spTgt spid="891"/>
                                        </p:tgtEl>
                                        <p:attrNameLst>
                                          <p:attrName>ppt_x</p:attrName>
                                        </p:attrNameLst>
                                      </p:cBhvr>
                                      <p:tavLst>
                                        <p:tav tm="0">
                                          <p:val>
                                            <p:strVal val="#ppt_x"/>
                                          </p:val>
                                        </p:tav>
                                        <p:tav tm="100000">
                                          <p:val>
                                            <p:strVal val="#ppt_x"/>
                                          </p:val>
                                        </p:tav>
                                      </p:tavLst>
                                    </p:anim>
                                    <p:anim calcmode="lin" valueType="num">
                                      <p:cBhvr additive="base">
                                        <p:cTn id="30" dur="500" fill="hold"/>
                                        <p:tgtEl>
                                          <p:spTgt spid="8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 grpId="0" animBg="1"/>
      <p:bldP spid="89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0" y="0"/>
            <a:ext cx="9677400" cy="655320"/>
          </a:xfrm>
        </p:spPr>
        <p:txBody>
          <a:bodyPr>
            <a:normAutofit fontScale="90000"/>
          </a:bodyPr>
          <a:lstStyle/>
          <a:p>
            <a:r>
              <a:rPr lang="en-US" dirty="0"/>
              <a:t>Keys and Surrogate Keys</a:t>
            </a:r>
          </a:p>
        </p:txBody>
      </p:sp>
      <p:sp>
        <p:nvSpPr>
          <p:cNvPr id="306179" name="Rectangle 3"/>
          <p:cNvSpPr>
            <a:spLocks noGrp="1" noChangeArrowheads="1"/>
          </p:cNvSpPr>
          <p:nvPr>
            <p:ph type="body" idx="1"/>
          </p:nvPr>
        </p:nvSpPr>
        <p:spPr>
          <a:xfrm>
            <a:off x="0" y="1188721"/>
            <a:ext cx="12192000" cy="5033645"/>
          </a:xfrm>
          <a:noFill/>
        </p:spPr>
        <p:txBody>
          <a:bodyPr>
            <a:normAutofit/>
          </a:bodyPr>
          <a:lstStyle/>
          <a:p>
            <a:pPr>
              <a:buFont typeface="Wingdings" panose="05000000000000000000" pitchFamily="2" charset="2"/>
              <a:buNone/>
            </a:pPr>
            <a:r>
              <a:rPr lang="en-US" sz="3000" dirty="0">
                <a:solidFill>
                  <a:srgbClr val="CC3300"/>
                </a:solidFill>
              </a:rPr>
              <a:t>	</a:t>
            </a:r>
            <a:r>
              <a:rPr lang="en-US" sz="3000" dirty="0"/>
              <a:t>A surrogate key is a unique identifier for data warehouse records that replaces source primary keys (business/natural keys)</a:t>
            </a:r>
          </a:p>
          <a:p>
            <a:r>
              <a:rPr lang="en-US" sz="3000" dirty="0"/>
              <a:t>Allow integration from multiple sources (each source system will have its own way of creating keys)</a:t>
            </a:r>
          </a:p>
          <a:p>
            <a:r>
              <a:rPr lang="en-US" sz="3000" dirty="0"/>
              <a:t>Track changes over time (e.g. new customer instances when addresses change)</a:t>
            </a:r>
          </a:p>
          <a:p>
            <a:r>
              <a:rPr lang="en-US" sz="3000" dirty="0"/>
              <a:t>Replace text keys with integers in both Dimension and Fact tables for efficiency</a:t>
            </a:r>
          </a:p>
          <a:p>
            <a:r>
              <a:rPr lang="en-US" sz="3000" dirty="0"/>
              <a:t>Scalability increases as we are protecting DW from data changes happens in source system.</a:t>
            </a:r>
          </a:p>
        </p:txBody>
      </p:sp>
    </p:spTree>
    <p:extLst>
      <p:ext uri="{BB962C8B-B14F-4D97-AF65-F5344CB8AC3E}">
        <p14:creationId xmlns:p14="http://schemas.microsoft.com/office/powerpoint/2010/main" val="2466977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ORGCHART042005BLUE"/>
          <p:cNvPicPr>
            <a:picLocks noChangeAspect="1" noChangeArrowheads="1"/>
          </p:cNvPicPr>
          <p:nvPr/>
        </p:nvPicPr>
        <p:blipFill>
          <a:blip r:embed="rId2" cstate="print"/>
          <a:srcRect/>
          <a:stretch>
            <a:fillRect/>
          </a:stretch>
        </p:blipFill>
        <p:spPr bwMode="auto">
          <a:xfrm>
            <a:off x="2638429" y="1547808"/>
            <a:ext cx="9191626" cy="4819650"/>
          </a:xfrm>
          <a:prstGeom prst="rect">
            <a:avLst/>
          </a:prstGeom>
          <a:noFill/>
          <a:ln w="9525">
            <a:noFill/>
            <a:miter lim="800000"/>
            <a:headEnd/>
            <a:tailEnd/>
          </a:ln>
        </p:spPr>
      </p:pic>
      <p:sp>
        <p:nvSpPr>
          <p:cNvPr id="8" name="Rectangle 7"/>
          <p:cNvSpPr/>
          <p:nvPr/>
        </p:nvSpPr>
        <p:spPr>
          <a:xfrm>
            <a:off x="447679" y="4176707"/>
            <a:ext cx="2171700" cy="21907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smtClean="0"/>
              <a:t>OLTP Systems</a:t>
            </a:r>
          </a:p>
          <a:p>
            <a:r>
              <a:rPr lang="en-US" dirty="0" smtClean="0"/>
              <a:t>(Operations)</a:t>
            </a:r>
          </a:p>
          <a:p>
            <a:pPr marL="342900" indent="-342900">
              <a:buFont typeface="+mj-lt"/>
              <a:buAutoNum type="arabicPeriod"/>
            </a:pPr>
            <a:r>
              <a:rPr lang="en-US" dirty="0" smtClean="0"/>
              <a:t>ERP</a:t>
            </a:r>
          </a:p>
          <a:p>
            <a:pPr marL="342900" indent="-342900">
              <a:buFont typeface="+mj-lt"/>
              <a:buAutoNum type="arabicPeriod"/>
            </a:pPr>
            <a:r>
              <a:rPr lang="en-US" dirty="0" smtClean="0"/>
              <a:t>Web Apps</a:t>
            </a:r>
          </a:p>
          <a:p>
            <a:pPr marL="342900" indent="-342900">
              <a:buFont typeface="+mj-lt"/>
              <a:buAutoNum type="arabicPeriod"/>
            </a:pPr>
            <a:r>
              <a:rPr lang="en-US" dirty="0" smtClean="0"/>
              <a:t>Mobile Apps</a:t>
            </a:r>
          </a:p>
          <a:p>
            <a:pPr marL="342900" indent="-342900">
              <a:buFont typeface="+mj-lt"/>
              <a:buAutoNum type="arabicPeriod"/>
            </a:pPr>
            <a:r>
              <a:rPr lang="en-US" dirty="0" err="1" smtClean="0"/>
              <a:t>iOT</a:t>
            </a:r>
            <a:endParaRPr lang="en-US" dirty="0"/>
          </a:p>
          <a:p>
            <a:pPr marL="342900" indent="-342900">
              <a:buFont typeface="+mj-lt"/>
              <a:buAutoNum type="arabicPeriod"/>
            </a:pPr>
            <a:r>
              <a:rPr lang="en-US" dirty="0" smtClean="0"/>
              <a:t>Legacy</a:t>
            </a:r>
          </a:p>
          <a:p>
            <a:pPr marL="342900" indent="-342900">
              <a:buFont typeface="+mj-lt"/>
              <a:buAutoNum type="arabicPeriod"/>
            </a:pPr>
            <a:r>
              <a:rPr lang="en-US" dirty="0" smtClean="0"/>
              <a:t>API Interfaces</a:t>
            </a:r>
          </a:p>
        </p:txBody>
      </p:sp>
      <p:sp>
        <p:nvSpPr>
          <p:cNvPr id="9" name="Rectangle 8"/>
          <p:cNvSpPr/>
          <p:nvPr/>
        </p:nvSpPr>
        <p:spPr>
          <a:xfrm>
            <a:off x="447679" y="1547807"/>
            <a:ext cx="2171700" cy="25241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342900" indent="-342900">
              <a:buFont typeface="+mj-lt"/>
              <a:buAutoNum type="arabicPeriod"/>
            </a:pPr>
            <a:r>
              <a:rPr lang="en-US" dirty="0" smtClean="0"/>
              <a:t>Reporting for MIS</a:t>
            </a:r>
          </a:p>
          <a:p>
            <a:pPr marL="342900" indent="-342900">
              <a:buFont typeface="+mj-lt"/>
              <a:buAutoNum type="arabicPeriod"/>
            </a:pPr>
            <a:r>
              <a:rPr lang="en-US" dirty="0" smtClean="0"/>
              <a:t>EDW / DM / ODS</a:t>
            </a:r>
            <a:endParaRPr lang="en-US" dirty="0"/>
          </a:p>
          <a:p>
            <a:pPr marL="342900" indent="-342900">
              <a:buFont typeface="+mj-lt"/>
              <a:buAutoNum type="arabicPeriod"/>
            </a:pPr>
            <a:r>
              <a:rPr lang="en-US" dirty="0"/>
              <a:t>Master Data Management</a:t>
            </a:r>
          </a:p>
          <a:p>
            <a:pPr marL="342900" indent="-342900">
              <a:buFont typeface="+mj-lt"/>
              <a:buAutoNum type="arabicPeriod"/>
            </a:pPr>
            <a:r>
              <a:rPr lang="en-US" dirty="0" smtClean="0"/>
              <a:t>Data Lake</a:t>
            </a:r>
          </a:p>
        </p:txBody>
      </p:sp>
      <p:sp>
        <p:nvSpPr>
          <p:cNvPr id="10" name="Text Placeholder 1">
            <a:extLst>
              <a:ext uri="{FF2B5EF4-FFF2-40B4-BE49-F238E27FC236}">
                <a16:creationId xmlns:a16="http://schemas.microsoft.com/office/drawing/2014/main" xmlns="" id="{25284552-61FE-4668-A5FD-5BA112948B56}"/>
              </a:ext>
            </a:extLst>
          </p:cNvPr>
          <p:cNvSpPr txBox="1">
            <a:spLocks/>
          </p:cNvSpPr>
          <p:nvPr/>
        </p:nvSpPr>
        <p:spPr>
          <a:xfrm>
            <a:off x="457200" y="136525"/>
            <a:ext cx="8753475" cy="577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itle 2"/>
          <p:cNvSpPr>
            <a:spLocks noGrp="1"/>
          </p:cNvSpPr>
          <p:nvPr>
            <p:ph type="title"/>
          </p:nvPr>
        </p:nvSpPr>
        <p:spPr>
          <a:xfrm>
            <a:off x="9634" y="7930"/>
            <a:ext cx="11303367" cy="816904"/>
          </a:xfrm>
        </p:spPr>
        <p:txBody>
          <a:bodyPr/>
          <a:lstStyle/>
          <a:p>
            <a:r>
              <a:rPr lang="en-US" dirty="0"/>
              <a:t>Data Analytical Platforms</a:t>
            </a:r>
            <a:r>
              <a:rPr lang="en-IN" dirty="0"/>
              <a:t/>
            </a:r>
            <a:br>
              <a:rPr lang="en-IN" dirty="0"/>
            </a:br>
            <a:endParaRPr lang="en-IN" dirty="0"/>
          </a:p>
        </p:txBody>
      </p:sp>
    </p:spTree>
    <p:extLst>
      <p:ext uri="{BB962C8B-B14F-4D97-AF65-F5344CB8AC3E}">
        <p14:creationId xmlns:p14="http://schemas.microsoft.com/office/powerpoint/2010/main" val="73738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Rectangle 4"/>
          <p:cNvSpPr txBox="1">
            <a:spLocks noGrp="1"/>
          </p:cNvSpPr>
          <p:nvPr>
            <p:ph type="title"/>
          </p:nvPr>
        </p:nvSpPr>
        <p:spPr>
          <a:xfrm>
            <a:off x="0" y="0"/>
            <a:ext cx="9372600" cy="762000"/>
          </a:xfrm>
          <a:prstGeom prst="rect">
            <a:avLst/>
          </a:prstGeom>
        </p:spPr>
        <p:txBody>
          <a:bodyPr vert="horz" lIns="44450" tIns="44450" rIns="44450" bIns="44450" rtlCol="0" anchor="ctr">
            <a:normAutofit/>
          </a:bodyPr>
          <a:lstStyle/>
          <a:p>
            <a:r>
              <a:rPr dirty="0"/>
              <a:t>Fact Table</a:t>
            </a:r>
          </a:p>
        </p:txBody>
      </p:sp>
      <p:sp>
        <p:nvSpPr>
          <p:cNvPr id="733" name="Rectangle 5"/>
          <p:cNvSpPr txBox="1">
            <a:spLocks noGrp="1"/>
          </p:cNvSpPr>
          <p:nvPr>
            <p:ph type="body" idx="1"/>
          </p:nvPr>
        </p:nvSpPr>
        <p:spPr>
          <a:xfrm>
            <a:off x="0" y="1171575"/>
            <a:ext cx="12192000" cy="5043487"/>
          </a:xfrm>
          <a:prstGeom prst="rect">
            <a:avLst/>
          </a:prstGeom>
        </p:spPr>
        <p:txBody>
          <a:bodyPr vert="horz" lIns="44450" tIns="44450" rIns="44450" bIns="44450" rtlCol="0">
            <a:normAutofit fontScale="92500" lnSpcReduction="10000"/>
          </a:bodyPr>
          <a:lstStyle/>
          <a:p>
            <a:r>
              <a:rPr dirty="0"/>
              <a:t>Central </a:t>
            </a:r>
            <a:r>
              <a:rPr dirty="0" smtClean="0"/>
              <a:t>table</a:t>
            </a:r>
            <a:r>
              <a:rPr lang="en-IN" dirty="0" smtClean="0"/>
              <a:t> in the dimensional model</a:t>
            </a:r>
          </a:p>
          <a:p>
            <a:pPr lvl="1"/>
            <a:r>
              <a:rPr lang="en-US" dirty="0"/>
              <a:t>Most of the transaction tables in OLTP systems are considered as Fact table.</a:t>
            </a:r>
          </a:p>
          <a:p>
            <a:pPr marL="742950" lvl="1" indent="-285750">
              <a:spcBef>
                <a:spcPts val="600"/>
              </a:spcBef>
              <a:defRPr sz="2800"/>
            </a:pPr>
            <a:r>
              <a:rPr lang="en-IN" dirty="0" smtClean="0"/>
              <a:t>Mostly columns are </a:t>
            </a:r>
            <a:r>
              <a:rPr dirty="0" smtClean="0"/>
              <a:t>numeric </a:t>
            </a:r>
            <a:r>
              <a:rPr dirty="0"/>
              <a:t>items</a:t>
            </a:r>
          </a:p>
          <a:p>
            <a:pPr marL="742950" lvl="1" indent="-285750">
              <a:spcBef>
                <a:spcPts val="600"/>
              </a:spcBef>
              <a:defRPr sz="2800"/>
            </a:pPr>
            <a:r>
              <a:rPr lang="en-IN" dirty="0"/>
              <a:t>N</a:t>
            </a:r>
            <a:r>
              <a:rPr dirty="0" smtClean="0"/>
              <a:t>arrow </a:t>
            </a:r>
            <a:r>
              <a:rPr dirty="0"/>
              <a:t>rows, a few columns at most</a:t>
            </a:r>
          </a:p>
          <a:p>
            <a:pPr marL="742950" lvl="1" indent="-285750">
              <a:spcBef>
                <a:spcPts val="600"/>
              </a:spcBef>
              <a:defRPr sz="2800"/>
            </a:pPr>
            <a:r>
              <a:rPr lang="en-IN" dirty="0" smtClean="0"/>
              <a:t>Large </a:t>
            </a:r>
            <a:r>
              <a:rPr dirty="0" smtClean="0"/>
              <a:t>number </a:t>
            </a:r>
            <a:r>
              <a:rPr dirty="0"/>
              <a:t>of rows (millions to a billion)</a:t>
            </a:r>
          </a:p>
          <a:p>
            <a:pPr marL="742950" lvl="1" indent="-285750">
              <a:spcBef>
                <a:spcPts val="600"/>
              </a:spcBef>
              <a:defRPr sz="2800"/>
            </a:pPr>
            <a:r>
              <a:rPr dirty="0"/>
              <a:t>Access via dimensions</a:t>
            </a:r>
          </a:p>
          <a:p>
            <a:pPr marL="742950" lvl="1" indent="-285750">
              <a:spcBef>
                <a:spcPts val="600"/>
              </a:spcBef>
              <a:defRPr sz="2800"/>
            </a:pPr>
            <a:r>
              <a:rPr dirty="0"/>
              <a:t>All the dimension keys will be </a:t>
            </a:r>
            <a:r>
              <a:rPr lang="en-IN" dirty="0" smtClean="0"/>
              <a:t>considered as FK.</a:t>
            </a:r>
          </a:p>
          <a:p>
            <a:pPr marL="742950" lvl="1" indent="-285750">
              <a:spcBef>
                <a:spcPts val="600"/>
              </a:spcBef>
              <a:defRPr sz="2800"/>
            </a:pPr>
            <a:r>
              <a:rPr lang="en-IN" dirty="0" smtClean="0"/>
              <a:t>In Retail, examples of fact tables are </a:t>
            </a:r>
            <a:r>
              <a:rPr lang="en-IN" dirty="0" err="1" smtClean="0"/>
              <a:t>sales_fact</a:t>
            </a:r>
            <a:r>
              <a:rPr lang="en-IN" dirty="0" smtClean="0"/>
              <a:t>, </a:t>
            </a:r>
            <a:r>
              <a:rPr lang="en-IN" dirty="0" err="1" smtClean="0"/>
              <a:t>return_fact</a:t>
            </a:r>
            <a:r>
              <a:rPr lang="en-IN" dirty="0" smtClean="0"/>
              <a:t>, </a:t>
            </a:r>
            <a:r>
              <a:rPr lang="en-IN" dirty="0" err="1" smtClean="0"/>
              <a:t>purchase_order_fact</a:t>
            </a:r>
            <a:r>
              <a:rPr lang="en-IN" dirty="0" smtClean="0"/>
              <a:t>, </a:t>
            </a:r>
            <a:r>
              <a:rPr lang="en-IN" dirty="0" err="1" smtClean="0"/>
              <a:t>invoice_fact</a:t>
            </a:r>
            <a:r>
              <a:rPr lang="en-IN" dirty="0" smtClean="0"/>
              <a:t> </a:t>
            </a:r>
            <a:r>
              <a:rPr lang="en-IN" dirty="0" err="1" smtClean="0"/>
              <a:t>etc</a:t>
            </a:r>
            <a:endParaRPr lang="en-IN" dirty="0" smtClean="0"/>
          </a:p>
          <a:p>
            <a:pPr marL="742950" lvl="1" indent="-285750">
              <a:spcBef>
                <a:spcPts val="600"/>
              </a:spcBef>
              <a:defRPr sz="2800"/>
            </a:pPr>
            <a:r>
              <a:rPr lang="en-IN" dirty="0" smtClean="0"/>
              <a:t>In HRMS, you can consider payroll, timesheet, </a:t>
            </a:r>
            <a:r>
              <a:rPr lang="en-IN" dirty="0" err="1" smtClean="0"/>
              <a:t>training_sessions</a:t>
            </a:r>
            <a:r>
              <a:rPr lang="en-IN" dirty="0" smtClean="0"/>
              <a:t> are considered as the fact tables.</a:t>
            </a:r>
          </a:p>
          <a:p>
            <a:pPr marL="742950" lvl="1" indent="-285750">
              <a:spcBef>
                <a:spcPts val="600"/>
              </a:spcBef>
              <a:defRPr sz="2800"/>
            </a:pPr>
            <a:r>
              <a:rPr lang="en-IN" dirty="0" smtClean="0"/>
              <a:t>In the customer service application, outbound calls, inbound calls, service calls can be considered as fact tables.</a:t>
            </a:r>
          </a:p>
        </p:txBody>
      </p:sp>
    </p:spTree>
    <p:extLst>
      <p:ext uri="{BB962C8B-B14F-4D97-AF65-F5344CB8AC3E}">
        <p14:creationId xmlns:p14="http://schemas.microsoft.com/office/powerpoint/2010/main" val="1162927620"/>
      </p:ext>
    </p:extLst>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3">
                                            <p:txEl>
                                              <p:pRg st="0" end="0"/>
                                            </p:txEl>
                                          </p:spTgt>
                                        </p:tgtEl>
                                        <p:attrNameLst>
                                          <p:attrName>style.visibility</p:attrName>
                                        </p:attrNameLst>
                                      </p:cBhvr>
                                      <p:to>
                                        <p:strVal val="visible"/>
                                      </p:to>
                                    </p:set>
                                    <p:anim calcmode="lin" valueType="num">
                                      <p:cBhvr additive="base">
                                        <p:cTn id="7" dur="500" fill="hold"/>
                                        <p:tgtEl>
                                          <p:spTgt spid="7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3">
                                            <p:txEl>
                                              <p:pRg st="1" end="1"/>
                                            </p:txEl>
                                          </p:spTgt>
                                        </p:tgtEl>
                                        <p:attrNameLst>
                                          <p:attrName>style.visibility</p:attrName>
                                        </p:attrNameLst>
                                      </p:cBhvr>
                                      <p:to>
                                        <p:strVal val="visible"/>
                                      </p:to>
                                    </p:set>
                                    <p:anim calcmode="lin" valueType="num">
                                      <p:cBhvr additive="base">
                                        <p:cTn id="13" dur="500" fill="hold"/>
                                        <p:tgtEl>
                                          <p:spTgt spid="73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3">
                                            <p:txEl>
                                              <p:pRg st="2" end="2"/>
                                            </p:txEl>
                                          </p:spTgt>
                                        </p:tgtEl>
                                        <p:attrNameLst>
                                          <p:attrName>style.visibility</p:attrName>
                                        </p:attrNameLst>
                                      </p:cBhvr>
                                      <p:to>
                                        <p:strVal val="visible"/>
                                      </p:to>
                                    </p:set>
                                    <p:anim calcmode="lin" valueType="num">
                                      <p:cBhvr additive="base">
                                        <p:cTn id="19" dur="500" fill="hold"/>
                                        <p:tgtEl>
                                          <p:spTgt spid="73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3">
                                            <p:txEl>
                                              <p:pRg st="3" end="3"/>
                                            </p:txEl>
                                          </p:spTgt>
                                        </p:tgtEl>
                                        <p:attrNameLst>
                                          <p:attrName>style.visibility</p:attrName>
                                        </p:attrNameLst>
                                      </p:cBhvr>
                                      <p:to>
                                        <p:strVal val="visible"/>
                                      </p:to>
                                    </p:set>
                                    <p:anim calcmode="lin" valueType="num">
                                      <p:cBhvr additive="base">
                                        <p:cTn id="23" dur="500" fill="hold"/>
                                        <p:tgtEl>
                                          <p:spTgt spid="73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33">
                                            <p:txEl>
                                              <p:pRg st="4" end="4"/>
                                            </p:txEl>
                                          </p:spTgt>
                                        </p:tgtEl>
                                        <p:attrNameLst>
                                          <p:attrName>style.visibility</p:attrName>
                                        </p:attrNameLst>
                                      </p:cBhvr>
                                      <p:to>
                                        <p:strVal val="visible"/>
                                      </p:to>
                                    </p:set>
                                    <p:anim calcmode="lin" valueType="num">
                                      <p:cBhvr additive="base">
                                        <p:cTn id="29" dur="500" fill="hold"/>
                                        <p:tgtEl>
                                          <p:spTgt spid="73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33">
                                            <p:txEl>
                                              <p:pRg st="5" end="5"/>
                                            </p:txEl>
                                          </p:spTgt>
                                        </p:tgtEl>
                                        <p:attrNameLst>
                                          <p:attrName>style.visibility</p:attrName>
                                        </p:attrNameLst>
                                      </p:cBhvr>
                                      <p:to>
                                        <p:strVal val="visible"/>
                                      </p:to>
                                    </p:set>
                                    <p:anim calcmode="lin" valueType="num">
                                      <p:cBhvr additive="base">
                                        <p:cTn id="33" dur="500" fill="hold"/>
                                        <p:tgtEl>
                                          <p:spTgt spid="73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33">
                                            <p:txEl>
                                              <p:pRg st="6" end="6"/>
                                            </p:txEl>
                                          </p:spTgt>
                                        </p:tgtEl>
                                        <p:attrNameLst>
                                          <p:attrName>style.visibility</p:attrName>
                                        </p:attrNameLst>
                                      </p:cBhvr>
                                      <p:to>
                                        <p:strVal val="visible"/>
                                      </p:to>
                                    </p:set>
                                    <p:anim calcmode="lin" valueType="num">
                                      <p:cBhvr additive="base">
                                        <p:cTn id="39" dur="500" fill="hold"/>
                                        <p:tgtEl>
                                          <p:spTgt spid="73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33">
                                            <p:txEl>
                                              <p:pRg st="7" end="7"/>
                                            </p:txEl>
                                          </p:spTgt>
                                        </p:tgtEl>
                                        <p:attrNameLst>
                                          <p:attrName>style.visibility</p:attrName>
                                        </p:attrNameLst>
                                      </p:cBhvr>
                                      <p:to>
                                        <p:strVal val="visible"/>
                                      </p:to>
                                    </p:set>
                                    <p:anim calcmode="lin" valueType="num">
                                      <p:cBhvr additive="base">
                                        <p:cTn id="45" dur="500" fill="hold"/>
                                        <p:tgtEl>
                                          <p:spTgt spid="73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3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33">
                                            <p:txEl>
                                              <p:pRg st="8" end="8"/>
                                            </p:txEl>
                                          </p:spTgt>
                                        </p:tgtEl>
                                        <p:attrNameLst>
                                          <p:attrName>style.visibility</p:attrName>
                                        </p:attrNameLst>
                                      </p:cBhvr>
                                      <p:to>
                                        <p:strVal val="visible"/>
                                      </p:to>
                                    </p:set>
                                    <p:anim calcmode="lin" valueType="num">
                                      <p:cBhvr additive="base">
                                        <p:cTn id="51" dur="500" fill="hold"/>
                                        <p:tgtEl>
                                          <p:spTgt spid="73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3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33">
                                            <p:txEl>
                                              <p:pRg st="9" end="9"/>
                                            </p:txEl>
                                          </p:spTgt>
                                        </p:tgtEl>
                                        <p:attrNameLst>
                                          <p:attrName>style.visibility</p:attrName>
                                        </p:attrNameLst>
                                      </p:cBhvr>
                                      <p:to>
                                        <p:strVal val="visible"/>
                                      </p:to>
                                    </p:set>
                                    <p:anim calcmode="lin" valueType="num">
                                      <p:cBhvr additive="base">
                                        <p:cTn id="57" dur="500" fill="hold"/>
                                        <p:tgtEl>
                                          <p:spTgt spid="73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3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Rectangle 2"/>
          <p:cNvSpPr txBox="1">
            <a:spLocks noGrp="1"/>
          </p:cNvSpPr>
          <p:nvPr>
            <p:ph type="title"/>
          </p:nvPr>
        </p:nvSpPr>
        <p:spPr>
          <a:xfrm>
            <a:off x="20667" y="0"/>
            <a:ext cx="8285133" cy="762000"/>
          </a:xfrm>
          <a:prstGeom prst="rect">
            <a:avLst/>
          </a:prstGeom>
        </p:spPr>
        <p:txBody>
          <a:bodyPr/>
          <a:lstStyle/>
          <a:p>
            <a:r>
              <a:rPr dirty="0"/>
              <a:t>Measure Types</a:t>
            </a:r>
          </a:p>
        </p:txBody>
      </p:sp>
      <p:sp>
        <p:nvSpPr>
          <p:cNvPr id="919" name="Rectangle 3"/>
          <p:cNvSpPr txBox="1">
            <a:spLocks noGrp="1"/>
          </p:cNvSpPr>
          <p:nvPr>
            <p:ph type="body" sz="half" idx="1"/>
          </p:nvPr>
        </p:nvSpPr>
        <p:spPr>
          <a:xfrm>
            <a:off x="-1" y="878239"/>
            <a:ext cx="12192001" cy="2159429"/>
          </a:xfrm>
          <a:prstGeom prst="rect">
            <a:avLst/>
          </a:prstGeom>
        </p:spPr>
        <p:txBody>
          <a:bodyPr/>
          <a:lstStyle/>
          <a:p>
            <a:pPr marL="205740" indent="-205740" defTabSz="548640">
              <a:spcBef>
                <a:spcPts val="400"/>
              </a:spcBef>
              <a:defRPr sz="1920"/>
            </a:pPr>
            <a:r>
              <a:rPr dirty="0"/>
              <a:t>Fully additive measure</a:t>
            </a:r>
          </a:p>
          <a:p>
            <a:pPr marL="445770" lvl="1" indent="-171450" defTabSz="548640">
              <a:spcBef>
                <a:spcPts val="400"/>
              </a:spcBef>
              <a:defRPr sz="1680"/>
            </a:pPr>
            <a:r>
              <a:rPr dirty="0"/>
              <a:t>Where we can apply any aggregate functions with any dimensions in that star schema</a:t>
            </a:r>
          </a:p>
          <a:p>
            <a:pPr marL="205740" indent="-205740" defTabSz="548640">
              <a:spcBef>
                <a:spcPts val="400"/>
              </a:spcBef>
              <a:defRPr sz="1920"/>
            </a:pPr>
            <a:r>
              <a:rPr dirty="0"/>
              <a:t>Semi additive measure</a:t>
            </a:r>
          </a:p>
          <a:p>
            <a:pPr marL="445770" lvl="1" indent="-171450" defTabSz="548640">
              <a:spcBef>
                <a:spcPts val="400"/>
              </a:spcBef>
              <a:defRPr sz="1680"/>
            </a:pPr>
            <a:r>
              <a:rPr dirty="0"/>
              <a:t>We wont be able to apply all aggregate functions in this type of column (Ex: percentage)</a:t>
            </a:r>
          </a:p>
          <a:p>
            <a:pPr marL="205740" indent="-205740" defTabSz="548640">
              <a:spcBef>
                <a:spcPts val="400"/>
              </a:spcBef>
              <a:defRPr sz="1920"/>
            </a:pPr>
            <a:r>
              <a:rPr dirty="0"/>
              <a:t>Non additive measure</a:t>
            </a:r>
          </a:p>
          <a:p>
            <a:pPr marL="445770" lvl="1" indent="-171450" defTabSz="548640">
              <a:spcBef>
                <a:spcPts val="400"/>
              </a:spcBef>
              <a:defRPr sz="1680"/>
            </a:pPr>
            <a:r>
              <a:rPr dirty="0"/>
              <a:t>We wont be able to apply any aggregate functions in this type of column (Ex: </a:t>
            </a:r>
            <a:r>
              <a:rPr dirty="0" err="1"/>
              <a:t>Tran_type</a:t>
            </a:r>
            <a:r>
              <a:rPr dirty="0"/>
              <a:t> = ‘S’ or ‘R</a:t>
            </a:r>
            <a:r>
              <a:rPr dirty="0" smtClean="0"/>
              <a:t>’)</a:t>
            </a:r>
            <a:endParaRPr lang="en-IN" dirty="0"/>
          </a:p>
        </p:txBody>
      </p:sp>
      <p:sp>
        <p:nvSpPr>
          <p:cNvPr id="4" name="Rectangle 3"/>
          <p:cNvSpPr txBox="1">
            <a:spLocks/>
          </p:cNvSpPr>
          <p:nvPr/>
        </p:nvSpPr>
        <p:spPr>
          <a:xfrm>
            <a:off x="20667" y="2778847"/>
            <a:ext cx="8839200" cy="3307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a:lstStyle>
          <a:p>
            <a:pPr marL="205740" indent="-205740" defTabSz="548640">
              <a:spcBef>
                <a:spcPts val="400"/>
              </a:spcBef>
              <a:defRPr sz="1920"/>
            </a:pPr>
            <a:r>
              <a:rPr lang="en-US" sz="1920" dirty="0" err="1"/>
              <a:t>Sales_fact</a:t>
            </a:r>
            <a:endParaRPr lang="en-US" sz="1920" dirty="0"/>
          </a:p>
          <a:p>
            <a:pPr marL="646611" lvl="1" indent="-205740" defTabSz="548640">
              <a:spcBef>
                <a:spcPts val="400"/>
              </a:spcBef>
              <a:defRPr sz="1920"/>
            </a:pPr>
            <a:r>
              <a:rPr lang="en-US" sz="1680" dirty="0" err="1"/>
              <a:t>Qty</a:t>
            </a:r>
            <a:r>
              <a:rPr lang="en-US" sz="1680" dirty="0"/>
              <a:t>				-- min, max, </a:t>
            </a:r>
            <a:r>
              <a:rPr lang="en-US" sz="1680" dirty="0" err="1"/>
              <a:t>avg</a:t>
            </a:r>
            <a:r>
              <a:rPr lang="en-US" sz="1680" dirty="0"/>
              <a:t>, count, sum </a:t>
            </a:r>
            <a:r>
              <a:rPr lang="en-US" sz="1680" dirty="0">
                <a:sym typeface="Wingdings" panose="05000000000000000000" pitchFamily="2" charset="2"/>
              </a:rPr>
              <a:t></a:t>
            </a:r>
            <a:endParaRPr lang="en-US" sz="1680" dirty="0"/>
          </a:p>
          <a:p>
            <a:pPr marL="646611" lvl="1" indent="-205740" defTabSz="548640">
              <a:spcBef>
                <a:spcPts val="400"/>
              </a:spcBef>
              <a:defRPr sz="1920"/>
            </a:pPr>
            <a:r>
              <a:rPr lang="en-US" sz="1680" dirty="0" err="1"/>
              <a:t>Price_Per_Qty</a:t>
            </a:r>
            <a:r>
              <a:rPr lang="en-US" sz="1680" dirty="0"/>
              <a:t>		-- min, max, </a:t>
            </a:r>
            <a:r>
              <a:rPr lang="en-US" sz="1680" dirty="0" err="1"/>
              <a:t>avg</a:t>
            </a:r>
            <a:r>
              <a:rPr lang="en-US" sz="1680" dirty="0"/>
              <a:t>, count </a:t>
            </a:r>
            <a:r>
              <a:rPr lang="en-US" sz="1680" dirty="0">
                <a:sym typeface="Wingdings" panose="05000000000000000000" pitchFamily="2" charset="2"/>
              </a:rPr>
              <a:t> making sense (</a:t>
            </a:r>
            <a:r>
              <a:rPr lang="en-US" sz="1680" dirty="0"/>
              <a:t>sum </a:t>
            </a:r>
            <a:r>
              <a:rPr lang="en-US" sz="1680" dirty="0">
                <a:sym typeface="Wingdings" panose="05000000000000000000" pitchFamily="2" charset="2"/>
              </a:rPr>
              <a:t> not making sense)</a:t>
            </a:r>
            <a:r>
              <a:rPr lang="en-US" sz="1680" dirty="0"/>
              <a:t> </a:t>
            </a:r>
          </a:p>
          <a:p>
            <a:pPr marL="646611" lvl="1" indent="-205740" defTabSz="548640">
              <a:spcBef>
                <a:spcPts val="400"/>
              </a:spcBef>
              <a:defRPr sz="1920"/>
            </a:pPr>
            <a:r>
              <a:rPr lang="en-US" sz="1680" dirty="0"/>
              <a:t>Discount</a:t>
            </a:r>
          </a:p>
          <a:p>
            <a:pPr marL="646611" lvl="1" indent="-205740" defTabSz="548640">
              <a:spcBef>
                <a:spcPts val="400"/>
              </a:spcBef>
              <a:defRPr sz="1920"/>
            </a:pPr>
            <a:r>
              <a:rPr lang="en-US" sz="1680" dirty="0" err="1"/>
              <a:t>Profit_percentage</a:t>
            </a:r>
            <a:r>
              <a:rPr lang="en-US" sz="1680" dirty="0"/>
              <a:t>	-- sum (</a:t>
            </a:r>
            <a:r>
              <a:rPr lang="en-US" sz="1680" dirty="0" err="1"/>
              <a:t>proft_percentage</a:t>
            </a:r>
            <a:r>
              <a:rPr lang="en-US" sz="1680" dirty="0"/>
              <a:t>) </a:t>
            </a:r>
            <a:r>
              <a:rPr lang="en-US" sz="1680" dirty="0">
                <a:sym typeface="Wingdings" panose="05000000000000000000" pitchFamily="2" charset="2"/>
              </a:rPr>
              <a:t> does not makes sense</a:t>
            </a:r>
            <a:endParaRPr lang="en-US" sz="1680" dirty="0"/>
          </a:p>
          <a:p>
            <a:pPr marL="646611" lvl="1" indent="-205740" defTabSz="548640">
              <a:spcBef>
                <a:spcPts val="400"/>
              </a:spcBef>
              <a:defRPr sz="1920"/>
            </a:pPr>
            <a:r>
              <a:rPr lang="en-US" sz="1680" dirty="0"/>
              <a:t>Profit			--</a:t>
            </a:r>
          </a:p>
          <a:p>
            <a:pPr marL="646611" lvl="1" indent="-205740" defTabSz="548640">
              <a:spcBef>
                <a:spcPts val="400"/>
              </a:spcBef>
              <a:defRPr sz="1920"/>
            </a:pPr>
            <a:r>
              <a:rPr lang="en-US" sz="1680" dirty="0"/>
              <a:t>Amount			-- Fully aggregate </a:t>
            </a:r>
          </a:p>
          <a:p>
            <a:pPr marL="205740" indent="-205740" defTabSz="548640">
              <a:spcBef>
                <a:spcPts val="400"/>
              </a:spcBef>
              <a:defRPr sz="1920"/>
            </a:pPr>
            <a:r>
              <a:rPr lang="en-US" sz="1680" dirty="0"/>
              <a:t>Call center business</a:t>
            </a:r>
          </a:p>
          <a:p>
            <a:pPr marL="646611" lvl="1" indent="-205740" defTabSz="548640">
              <a:spcBef>
                <a:spcPts val="400"/>
              </a:spcBef>
              <a:defRPr sz="1920"/>
            </a:pPr>
            <a:r>
              <a:rPr lang="en-US" sz="1680" dirty="0" err="1"/>
              <a:t>Call_id</a:t>
            </a:r>
            <a:endParaRPr lang="en-US" sz="1680" dirty="0"/>
          </a:p>
          <a:p>
            <a:pPr marL="646611" lvl="1" indent="-205740" defTabSz="548640">
              <a:spcBef>
                <a:spcPts val="400"/>
              </a:spcBef>
              <a:defRPr sz="1920"/>
            </a:pPr>
            <a:r>
              <a:rPr lang="en-US" sz="1680" dirty="0" err="1"/>
              <a:t>Call_date</a:t>
            </a:r>
            <a:endParaRPr lang="en-US" sz="1680" dirty="0"/>
          </a:p>
          <a:p>
            <a:pPr marL="646611" lvl="1" indent="-205740" defTabSz="548640">
              <a:spcBef>
                <a:spcPts val="400"/>
              </a:spcBef>
              <a:defRPr sz="1920"/>
            </a:pPr>
            <a:r>
              <a:rPr lang="en-US" sz="1680" dirty="0"/>
              <a:t>Customer</a:t>
            </a:r>
          </a:p>
          <a:p>
            <a:pPr marL="646611" lvl="1" indent="-205740" defTabSz="548640">
              <a:spcBef>
                <a:spcPts val="400"/>
              </a:spcBef>
              <a:defRPr sz="1920"/>
            </a:pPr>
            <a:r>
              <a:rPr lang="en-US" sz="1680" dirty="0" err="1"/>
              <a:t>Case_type</a:t>
            </a:r>
            <a:endParaRPr lang="en-US" sz="1680" dirty="0"/>
          </a:p>
          <a:p>
            <a:pPr marL="646611" lvl="1" indent="-205740" defTabSz="548640">
              <a:spcBef>
                <a:spcPts val="400"/>
              </a:spcBef>
              <a:defRPr sz="1920"/>
            </a:pPr>
            <a:r>
              <a:rPr lang="en-US" sz="1680" dirty="0"/>
              <a:t>Comment (…….) – these kind of measures in the fact table is called as non additive measure</a:t>
            </a:r>
          </a:p>
          <a:p>
            <a:pPr marL="445770" lvl="1" indent="-171450" defTabSz="548640">
              <a:spcBef>
                <a:spcPts val="400"/>
              </a:spcBef>
              <a:defRPr sz="1680"/>
            </a:pPr>
            <a:endParaRPr lang="en-US" sz="1680" dirty="0"/>
          </a:p>
          <a:p>
            <a:pPr marL="445770" lvl="1" indent="-171450" defTabSz="548640">
              <a:spcBef>
                <a:spcPts val="400"/>
              </a:spcBef>
              <a:defRPr sz="1680"/>
            </a:pPr>
            <a:endParaRPr lang="en-US" sz="1680" dirty="0"/>
          </a:p>
          <a:p>
            <a:pPr marL="445770" lvl="1" indent="-171450" defTabSz="548640">
              <a:spcBef>
                <a:spcPts val="400"/>
              </a:spcBef>
              <a:defRPr sz="1680"/>
            </a:pPr>
            <a:endParaRPr lang="en-US" sz="1680" dirty="0"/>
          </a:p>
        </p:txBody>
      </p:sp>
    </p:spTree>
    <p:extLst>
      <p:ext uri="{BB962C8B-B14F-4D97-AF65-F5344CB8AC3E}">
        <p14:creationId xmlns:p14="http://schemas.microsoft.com/office/powerpoint/2010/main" val="3433703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9">
                                            <p:txEl>
                                              <p:pRg st="0" end="0"/>
                                            </p:txEl>
                                          </p:spTgt>
                                        </p:tgtEl>
                                        <p:attrNameLst>
                                          <p:attrName>style.visibility</p:attrName>
                                        </p:attrNameLst>
                                      </p:cBhvr>
                                      <p:to>
                                        <p:strVal val="visible"/>
                                      </p:to>
                                    </p:set>
                                    <p:anim calcmode="lin" valueType="num">
                                      <p:cBhvr additive="base">
                                        <p:cTn id="7" dur="500" fill="hold"/>
                                        <p:tgtEl>
                                          <p:spTgt spid="9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9">
                                            <p:txEl>
                                              <p:pRg st="2" end="2"/>
                                            </p:txEl>
                                          </p:spTgt>
                                        </p:tgtEl>
                                        <p:attrNameLst>
                                          <p:attrName>style.visibility</p:attrName>
                                        </p:attrNameLst>
                                      </p:cBhvr>
                                      <p:to>
                                        <p:strVal val="visible"/>
                                      </p:to>
                                    </p:set>
                                    <p:anim calcmode="lin" valueType="num">
                                      <p:cBhvr additive="base">
                                        <p:cTn id="13" dur="500" fill="hold"/>
                                        <p:tgtEl>
                                          <p:spTgt spid="9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9">
                                            <p:txEl>
                                              <p:pRg st="4" end="4"/>
                                            </p:txEl>
                                          </p:spTgt>
                                        </p:tgtEl>
                                        <p:attrNameLst>
                                          <p:attrName>style.visibility</p:attrName>
                                        </p:attrNameLst>
                                      </p:cBhvr>
                                      <p:to>
                                        <p:strVal val="visible"/>
                                      </p:to>
                                    </p:set>
                                    <p:anim calcmode="lin" valueType="num">
                                      <p:cBhvr additive="base">
                                        <p:cTn id="19" dur="500" fill="hold"/>
                                        <p:tgtEl>
                                          <p:spTgt spid="91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19">
                                            <p:txEl>
                                              <p:pRg st="1" end="1"/>
                                            </p:txEl>
                                          </p:spTgt>
                                        </p:tgtEl>
                                        <p:attrNameLst>
                                          <p:attrName>style.visibility</p:attrName>
                                        </p:attrNameLst>
                                      </p:cBhvr>
                                      <p:to>
                                        <p:strVal val="visible"/>
                                      </p:to>
                                    </p:set>
                                    <p:anim calcmode="lin" valueType="num">
                                      <p:cBhvr additive="base">
                                        <p:cTn id="25" dur="500" fill="hold"/>
                                        <p:tgtEl>
                                          <p:spTgt spid="91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19">
                                            <p:txEl>
                                              <p:pRg st="3" end="3"/>
                                            </p:txEl>
                                          </p:spTgt>
                                        </p:tgtEl>
                                        <p:attrNameLst>
                                          <p:attrName>style.visibility</p:attrName>
                                        </p:attrNameLst>
                                      </p:cBhvr>
                                      <p:to>
                                        <p:strVal val="visible"/>
                                      </p:to>
                                    </p:set>
                                    <p:anim calcmode="lin" valueType="num">
                                      <p:cBhvr additive="base">
                                        <p:cTn id="31" dur="500" fill="hold"/>
                                        <p:tgtEl>
                                          <p:spTgt spid="91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19">
                                            <p:txEl>
                                              <p:pRg st="5" end="5"/>
                                            </p:txEl>
                                          </p:spTgt>
                                        </p:tgtEl>
                                        <p:attrNameLst>
                                          <p:attrName>style.visibility</p:attrName>
                                        </p:attrNameLst>
                                      </p:cBhvr>
                                      <p:to>
                                        <p:strVal val="visible"/>
                                      </p:to>
                                    </p:set>
                                    <p:anim calcmode="lin" valueType="num">
                                      <p:cBhvr additive="base">
                                        <p:cTn id="37" dur="500" fill="hold"/>
                                        <p:tgtEl>
                                          <p:spTgt spid="9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Rectangle 2"/>
          <p:cNvSpPr txBox="1">
            <a:spLocks noGrp="1"/>
          </p:cNvSpPr>
          <p:nvPr>
            <p:ph type="title"/>
          </p:nvPr>
        </p:nvSpPr>
        <p:spPr>
          <a:xfrm>
            <a:off x="0" y="0"/>
            <a:ext cx="9906000" cy="914400"/>
          </a:xfrm>
          <a:prstGeom prst="rect">
            <a:avLst/>
          </a:prstGeom>
        </p:spPr>
        <p:txBody>
          <a:bodyPr/>
          <a:lstStyle/>
          <a:p>
            <a:r>
              <a:rPr dirty="0"/>
              <a:t>Fact Less Fact tables</a:t>
            </a:r>
          </a:p>
        </p:txBody>
      </p:sp>
      <p:sp>
        <p:nvSpPr>
          <p:cNvPr id="916" name="Rectangle 3"/>
          <p:cNvSpPr txBox="1">
            <a:spLocks noGrp="1"/>
          </p:cNvSpPr>
          <p:nvPr>
            <p:ph type="body" idx="1"/>
          </p:nvPr>
        </p:nvSpPr>
        <p:spPr>
          <a:xfrm>
            <a:off x="0" y="848488"/>
            <a:ext cx="12192000" cy="5040868"/>
          </a:xfrm>
          <a:prstGeom prst="rect">
            <a:avLst/>
          </a:prstGeom>
        </p:spPr>
        <p:txBody>
          <a:bodyPr/>
          <a:lstStyle/>
          <a:p>
            <a:pPr marL="288035" indent="-288035" defTabSz="768095">
              <a:lnSpc>
                <a:spcPct val="80000"/>
              </a:lnSpc>
              <a:spcBef>
                <a:spcPts val="500"/>
              </a:spcBef>
              <a:defRPr sz="2184"/>
            </a:pPr>
            <a:endParaRPr lang="en-IN" sz="2500" dirty="0" smtClean="0"/>
          </a:p>
          <a:p>
            <a:pPr marL="288035" indent="-288035" defTabSz="768095">
              <a:lnSpc>
                <a:spcPct val="80000"/>
              </a:lnSpc>
              <a:spcBef>
                <a:spcPts val="500"/>
              </a:spcBef>
              <a:defRPr sz="2184"/>
            </a:pPr>
            <a:r>
              <a:rPr sz="2500" dirty="0" smtClean="0"/>
              <a:t>Usually </a:t>
            </a:r>
            <a:r>
              <a:rPr sz="2500" dirty="0"/>
              <a:t>fact table has all the measures through which you measure the performance of the business.</a:t>
            </a:r>
          </a:p>
          <a:p>
            <a:pPr marL="288035" indent="-288035" defTabSz="768095">
              <a:lnSpc>
                <a:spcPct val="80000"/>
              </a:lnSpc>
              <a:spcBef>
                <a:spcPts val="500"/>
              </a:spcBef>
              <a:defRPr sz="2184"/>
            </a:pPr>
            <a:r>
              <a:rPr sz="2500" dirty="0"/>
              <a:t>Typical fact table has </a:t>
            </a:r>
            <a:r>
              <a:rPr sz="2500" dirty="0" err="1"/>
              <a:t>qty</a:t>
            </a:r>
            <a:r>
              <a:rPr sz="2500" dirty="0"/>
              <a:t>, cost, price, discount, margin columns where you can apply aggregate functions.</a:t>
            </a:r>
          </a:p>
          <a:p>
            <a:pPr marL="288035" indent="-288035" defTabSz="768095">
              <a:lnSpc>
                <a:spcPct val="80000"/>
              </a:lnSpc>
              <a:spcBef>
                <a:spcPts val="500"/>
              </a:spcBef>
              <a:defRPr sz="2184"/>
            </a:pPr>
            <a:r>
              <a:rPr sz="2500" dirty="0"/>
              <a:t>In some cases, we wont be having these kind of measures ex: any event tracking DW </a:t>
            </a:r>
          </a:p>
          <a:p>
            <a:pPr marL="288035" indent="-288035" defTabSz="768095">
              <a:lnSpc>
                <a:spcPct val="80000"/>
              </a:lnSpc>
              <a:spcBef>
                <a:spcPts val="500"/>
              </a:spcBef>
              <a:defRPr sz="2184"/>
            </a:pPr>
            <a:r>
              <a:rPr sz="2500" dirty="0"/>
              <a:t>Web click analysis, attendance system </a:t>
            </a:r>
            <a:r>
              <a:rPr sz="2500" dirty="0" err="1"/>
              <a:t>etc</a:t>
            </a:r>
            <a:r>
              <a:rPr sz="2500" dirty="0"/>
              <a:t> are the examples</a:t>
            </a:r>
          </a:p>
          <a:p>
            <a:pPr marL="672083" lvl="1" indent="-288035" defTabSz="768095">
              <a:lnSpc>
                <a:spcPct val="80000"/>
              </a:lnSpc>
              <a:defRPr sz="2184"/>
            </a:pPr>
            <a:r>
              <a:rPr sz="2500" dirty="0"/>
              <a:t>Website, User, Time, Page (Dim)</a:t>
            </a:r>
          </a:p>
          <a:p>
            <a:pPr marL="672083" lvl="1" indent="-288035" defTabSz="768095">
              <a:lnSpc>
                <a:spcPct val="80000"/>
              </a:lnSpc>
              <a:defRPr sz="2184"/>
            </a:pPr>
            <a:r>
              <a:rPr sz="2500" dirty="0" err="1"/>
              <a:t>Webclick_id</a:t>
            </a:r>
            <a:r>
              <a:rPr sz="2500" dirty="0"/>
              <a:t>, </a:t>
            </a:r>
            <a:r>
              <a:rPr sz="2500" dirty="0" err="1"/>
              <a:t>website_id</a:t>
            </a:r>
            <a:r>
              <a:rPr sz="2500" dirty="0"/>
              <a:t>, </a:t>
            </a:r>
            <a:r>
              <a:rPr sz="2500" dirty="0" err="1"/>
              <a:t>user_id</a:t>
            </a:r>
            <a:r>
              <a:rPr sz="2500" dirty="0"/>
              <a:t>, </a:t>
            </a:r>
            <a:r>
              <a:rPr sz="2500" dirty="0" err="1"/>
              <a:t>period_id</a:t>
            </a:r>
            <a:r>
              <a:rPr sz="2500" dirty="0"/>
              <a:t>, </a:t>
            </a:r>
            <a:r>
              <a:rPr sz="2500" dirty="0" err="1"/>
              <a:t>page_id</a:t>
            </a:r>
            <a:r>
              <a:rPr sz="2500" dirty="0"/>
              <a:t> (</a:t>
            </a:r>
            <a:r>
              <a:rPr sz="2500" dirty="0" err="1"/>
              <a:t>webclick_fact</a:t>
            </a:r>
            <a:r>
              <a:rPr sz="2500" dirty="0"/>
              <a:t>)</a:t>
            </a:r>
          </a:p>
          <a:p>
            <a:pPr marL="672083" lvl="1" indent="-288035" defTabSz="768095">
              <a:lnSpc>
                <a:spcPct val="80000"/>
              </a:lnSpc>
              <a:defRPr sz="2184"/>
            </a:pPr>
            <a:r>
              <a:rPr sz="2500" dirty="0"/>
              <a:t>Employee, time, subject, student, schedule</a:t>
            </a:r>
          </a:p>
          <a:p>
            <a:pPr marL="672083" lvl="1" indent="-288035" defTabSz="768095">
              <a:lnSpc>
                <a:spcPct val="80000"/>
              </a:lnSpc>
              <a:defRPr sz="2184"/>
            </a:pPr>
            <a:r>
              <a:rPr sz="2500" dirty="0" err="1"/>
              <a:t>att_id</a:t>
            </a:r>
            <a:r>
              <a:rPr sz="2500" dirty="0"/>
              <a:t>, </a:t>
            </a:r>
            <a:r>
              <a:rPr sz="2500" dirty="0" err="1"/>
              <a:t>employee_id</a:t>
            </a:r>
            <a:r>
              <a:rPr sz="2500" dirty="0"/>
              <a:t>, </a:t>
            </a:r>
            <a:r>
              <a:rPr sz="2500" dirty="0" err="1"/>
              <a:t>time_id</a:t>
            </a:r>
            <a:r>
              <a:rPr sz="2500" dirty="0"/>
              <a:t>, </a:t>
            </a:r>
            <a:r>
              <a:rPr sz="2500" dirty="0" err="1"/>
              <a:t>sub_id</a:t>
            </a:r>
            <a:r>
              <a:rPr sz="2500" dirty="0"/>
              <a:t>, </a:t>
            </a:r>
            <a:r>
              <a:rPr sz="2500" dirty="0" err="1"/>
              <a:t>stud_id</a:t>
            </a:r>
            <a:r>
              <a:rPr sz="2500" dirty="0"/>
              <a:t>, </a:t>
            </a:r>
            <a:r>
              <a:rPr sz="2500" dirty="0" err="1"/>
              <a:t>sche_id</a:t>
            </a:r>
            <a:r>
              <a:rPr sz="2500" dirty="0"/>
              <a:t> (</a:t>
            </a:r>
            <a:r>
              <a:rPr sz="2500" dirty="0" err="1"/>
              <a:t>att_fact</a:t>
            </a:r>
            <a:r>
              <a:rPr sz="2500" dirty="0"/>
              <a:t>)</a:t>
            </a:r>
          </a:p>
          <a:p>
            <a:pPr marL="672083" lvl="1" indent="-288035" defTabSz="768095">
              <a:lnSpc>
                <a:spcPct val="80000"/>
              </a:lnSpc>
              <a:defRPr sz="2184"/>
            </a:pPr>
            <a:r>
              <a:rPr sz="2500" dirty="0" err="1"/>
              <a:t>fee_id</a:t>
            </a:r>
            <a:r>
              <a:rPr sz="2500" dirty="0"/>
              <a:t>, </a:t>
            </a:r>
            <a:r>
              <a:rPr sz="2500" dirty="0" err="1"/>
              <a:t>stud_id</a:t>
            </a:r>
            <a:r>
              <a:rPr sz="2500" dirty="0"/>
              <a:t>, </a:t>
            </a:r>
            <a:r>
              <a:rPr sz="2500" dirty="0" err="1"/>
              <a:t>time_id</a:t>
            </a:r>
            <a:r>
              <a:rPr sz="2500" dirty="0"/>
              <a:t>, </a:t>
            </a:r>
            <a:r>
              <a:rPr sz="2500" dirty="0" err="1"/>
              <a:t>course_id</a:t>
            </a:r>
            <a:r>
              <a:rPr sz="2500" dirty="0"/>
              <a:t>, amount (</a:t>
            </a:r>
            <a:r>
              <a:rPr sz="2500" dirty="0" err="1"/>
              <a:t>Fee_fact</a:t>
            </a:r>
            <a:r>
              <a:rPr sz="2500" dirty="0"/>
              <a:t>) - fact tables with measures</a:t>
            </a:r>
          </a:p>
          <a:p>
            <a:pPr marL="288035" indent="-288035" defTabSz="768095">
              <a:lnSpc>
                <a:spcPct val="80000"/>
              </a:lnSpc>
              <a:spcBef>
                <a:spcPts val="500"/>
              </a:spcBef>
              <a:defRPr sz="2184"/>
            </a:pPr>
            <a:r>
              <a:rPr sz="2500" dirty="0"/>
              <a:t>In the above mentioned systems, the existence of the record becomes the fact. So in web click analysis the combination of user, date and webpage is the fact.</a:t>
            </a:r>
          </a:p>
        </p:txBody>
      </p:sp>
    </p:spTree>
    <p:extLst>
      <p:ext uri="{BB962C8B-B14F-4D97-AF65-F5344CB8AC3E}">
        <p14:creationId xmlns:p14="http://schemas.microsoft.com/office/powerpoint/2010/main" val="3484859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6">
                                            <p:txEl>
                                              <p:pRg st="1" end="1"/>
                                            </p:txEl>
                                          </p:spTgt>
                                        </p:tgtEl>
                                        <p:attrNameLst>
                                          <p:attrName>style.visibility</p:attrName>
                                        </p:attrNameLst>
                                      </p:cBhvr>
                                      <p:to>
                                        <p:strVal val="visible"/>
                                      </p:to>
                                    </p:set>
                                    <p:anim calcmode="lin" valueType="num">
                                      <p:cBhvr additive="base">
                                        <p:cTn id="7" dur="500" fill="hold"/>
                                        <p:tgtEl>
                                          <p:spTgt spid="9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6">
                                            <p:txEl>
                                              <p:pRg st="2" end="2"/>
                                            </p:txEl>
                                          </p:spTgt>
                                        </p:tgtEl>
                                        <p:attrNameLst>
                                          <p:attrName>style.visibility</p:attrName>
                                        </p:attrNameLst>
                                      </p:cBhvr>
                                      <p:to>
                                        <p:strVal val="visible"/>
                                      </p:to>
                                    </p:set>
                                    <p:anim calcmode="lin" valueType="num">
                                      <p:cBhvr additive="base">
                                        <p:cTn id="13" dur="500" fill="hold"/>
                                        <p:tgtEl>
                                          <p:spTgt spid="9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16">
                                            <p:txEl>
                                              <p:pRg st="3" end="3"/>
                                            </p:txEl>
                                          </p:spTgt>
                                        </p:tgtEl>
                                        <p:attrNameLst>
                                          <p:attrName>style.visibility</p:attrName>
                                        </p:attrNameLst>
                                      </p:cBhvr>
                                      <p:to>
                                        <p:strVal val="visible"/>
                                      </p:to>
                                    </p:set>
                                    <p:anim calcmode="lin" valueType="num">
                                      <p:cBhvr additive="base">
                                        <p:cTn id="19" dur="500" fill="hold"/>
                                        <p:tgtEl>
                                          <p:spTgt spid="91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16">
                                            <p:txEl>
                                              <p:pRg st="4" end="4"/>
                                            </p:txEl>
                                          </p:spTgt>
                                        </p:tgtEl>
                                        <p:attrNameLst>
                                          <p:attrName>style.visibility</p:attrName>
                                        </p:attrNameLst>
                                      </p:cBhvr>
                                      <p:to>
                                        <p:strVal val="visible"/>
                                      </p:to>
                                    </p:set>
                                    <p:anim calcmode="lin" valueType="num">
                                      <p:cBhvr additive="base">
                                        <p:cTn id="25" dur="500" fill="hold"/>
                                        <p:tgtEl>
                                          <p:spTgt spid="91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16">
                                            <p:txEl>
                                              <p:pRg st="5" end="5"/>
                                            </p:txEl>
                                          </p:spTgt>
                                        </p:tgtEl>
                                        <p:attrNameLst>
                                          <p:attrName>style.visibility</p:attrName>
                                        </p:attrNameLst>
                                      </p:cBhvr>
                                      <p:to>
                                        <p:strVal val="visible"/>
                                      </p:to>
                                    </p:set>
                                    <p:anim calcmode="lin" valueType="num">
                                      <p:cBhvr additive="base">
                                        <p:cTn id="31" dur="500" fill="hold"/>
                                        <p:tgtEl>
                                          <p:spTgt spid="91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16">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16">
                                            <p:txEl>
                                              <p:pRg st="6" end="6"/>
                                            </p:txEl>
                                          </p:spTgt>
                                        </p:tgtEl>
                                        <p:attrNameLst>
                                          <p:attrName>style.visibility</p:attrName>
                                        </p:attrNameLst>
                                      </p:cBhvr>
                                      <p:to>
                                        <p:strVal val="visible"/>
                                      </p:to>
                                    </p:set>
                                    <p:anim calcmode="lin" valueType="num">
                                      <p:cBhvr additive="base">
                                        <p:cTn id="35" dur="500" fill="hold"/>
                                        <p:tgtEl>
                                          <p:spTgt spid="916">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16">
                                            <p:txEl>
                                              <p:pRg st="7" end="7"/>
                                            </p:txEl>
                                          </p:spTgt>
                                        </p:tgtEl>
                                        <p:attrNameLst>
                                          <p:attrName>style.visibility</p:attrName>
                                        </p:attrNameLst>
                                      </p:cBhvr>
                                      <p:to>
                                        <p:strVal val="visible"/>
                                      </p:to>
                                    </p:set>
                                    <p:anim calcmode="lin" valueType="num">
                                      <p:cBhvr additive="base">
                                        <p:cTn id="41" dur="500" fill="hold"/>
                                        <p:tgtEl>
                                          <p:spTgt spid="91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16">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16">
                                            <p:txEl>
                                              <p:pRg st="8" end="8"/>
                                            </p:txEl>
                                          </p:spTgt>
                                        </p:tgtEl>
                                        <p:attrNameLst>
                                          <p:attrName>style.visibility</p:attrName>
                                        </p:attrNameLst>
                                      </p:cBhvr>
                                      <p:to>
                                        <p:strVal val="visible"/>
                                      </p:to>
                                    </p:set>
                                    <p:anim calcmode="lin" valueType="num">
                                      <p:cBhvr additive="base">
                                        <p:cTn id="45" dur="500" fill="hold"/>
                                        <p:tgtEl>
                                          <p:spTgt spid="916">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1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16">
                                            <p:txEl>
                                              <p:pRg st="9" end="9"/>
                                            </p:txEl>
                                          </p:spTgt>
                                        </p:tgtEl>
                                        <p:attrNameLst>
                                          <p:attrName>style.visibility</p:attrName>
                                        </p:attrNameLst>
                                      </p:cBhvr>
                                      <p:to>
                                        <p:strVal val="visible"/>
                                      </p:to>
                                    </p:set>
                                    <p:anim calcmode="lin" valueType="num">
                                      <p:cBhvr additive="base">
                                        <p:cTn id="51" dur="500" fill="hold"/>
                                        <p:tgtEl>
                                          <p:spTgt spid="916">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1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916">
                                            <p:txEl>
                                              <p:pRg st="10" end="10"/>
                                            </p:txEl>
                                          </p:spTgt>
                                        </p:tgtEl>
                                        <p:attrNameLst>
                                          <p:attrName>style.visibility</p:attrName>
                                        </p:attrNameLst>
                                      </p:cBhvr>
                                      <p:to>
                                        <p:strVal val="visible"/>
                                      </p:to>
                                    </p:set>
                                    <p:anim calcmode="lin" valueType="num">
                                      <p:cBhvr additive="base">
                                        <p:cTn id="57" dur="500" fill="hold"/>
                                        <p:tgtEl>
                                          <p:spTgt spid="916">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91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2799"/>
            <a:ext cx="11303367" cy="816904"/>
          </a:xfrm>
        </p:spPr>
        <p:txBody>
          <a:bodyPr/>
          <a:lstStyle/>
          <a:p>
            <a:r>
              <a:rPr lang="en-IN" dirty="0" smtClean="0"/>
              <a:t>Sales, Return and Purchase Star schema</a:t>
            </a:r>
            <a:endParaRPr lang="en-IN" dirty="0"/>
          </a:p>
        </p:txBody>
      </p:sp>
      <p:sp>
        <p:nvSpPr>
          <p:cNvPr id="4" name="Rectangle 3"/>
          <p:cNvSpPr/>
          <p:nvPr/>
        </p:nvSpPr>
        <p:spPr>
          <a:xfrm>
            <a:off x="4294909" y="1330036"/>
            <a:ext cx="1514764" cy="1108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Cust</a:t>
            </a:r>
            <a:endParaRPr lang="en-IN" dirty="0" smtClean="0"/>
          </a:p>
          <a:p>
            <a:pPr algn="ctr"/>
            <a:r>
              <a:rPr lang="en-IN" dirty="0" smtClean="0"/>
              <a:t>dim</a:t>
            </a:r>
            <a:endParaRPr lang="en-IN" dirty="0"/>
          </a:p>
        </p:txBody>
      </p:sp>
      <p:sp>
        <p:nvSpPr>
          <p:cNvPr id="5" name="Rectangle 4"/>
          <p:cNvSpPr/>
          <p:nvPr/>
        </p:nvSpPr>
        <p:spPr>
          <a:xfrm>
            <a:off x="7366000" y="1320800"/>
            <a:ext cx="1514764" cy="1108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prod</a:t>
            </a:r>
          </a:p>
          <a:p>
            <a:pPr algn="ctr"/>
            <a:r>
              <a:rPr lang="en-IN" dirty="0" smtClean="0"/>
              <a:t>dim</a:t>
            </a:r>
            <a:endParaRPr lang="en-IN" dirty="0"/>
          </a:p>
        </p:txBody>
      </p:sp>
      <p:sp>
        <p:nvSpPr>
          <p:cNvPr id="6" name="Rectangle 5"/>
          <p:cNvSpPr/>
          <p:nvPr/>
        </p:nvSpPr>
        <p:spPr>
          <a:xfrm>
            <a:off x="4096327" y="4059382"/>
            <a:ext cx="1713346" cy="1108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period</a:t>
            </a:r>
          </a:p>
          <a:p>
            <a:pPr algn="ctr"/>
            <a:r>
              <a:rPr lang="en-IN" dirty="0" smtClean="0"/>
              <a:t>dim</a:t>
            </a:r>
            <a:endParaRPr lang="en-IN" dirty="0"/>
          </a:p>
        </p:txBody>
      </p:sp>
      <p:sp>
        <p:nvSpPr>
          <p:cNvPr id="7" name="Rectangle 6"/>
          <p:cNvSpPr/>
          <p:nvPr/>
        </p:nvSpPr>
        <p:spPr>
          <a:xfrm>
            <a:off x="7716982" y="3990109"/>
            <a:ext cx="1514764" cy="11083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store</a:t>
            </a:r>
          </a:p>
          <a:p>
            <a:pPr algn="ctr"/>
            <a:r>
              <a:rPr lang="en-IN" dirty="0" smtClean="0"/>
              <a:t>dim</a:t>
            </a:r>
            <a:endParaRPr lang="en-IN" dirty="0"/>
          </a:p>
        </p:txBody>
      </p:sp>
      <p:sp>
        <p:nvSpPr>
          <p:cNvPr id="8" name="Rectangle 7"/>
          <p:cNvSpPr/>
          <p:nvPr/>
        </p:nvSpPr>
        <p:spPr>
          <a:xfrm>
            <a:off x="6003636" y="2429164"/>
            <a:ext cx="1168400" cy="288174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err="1" smtClean="0"/>
              <a:t>Sales_fact</a:t>
            </a:r>
            <a:endParaRPr lang="en-IN" dirty="0" smtClean="0"/>
          </a:p>
          <a:p>
            <a:pPr algn="ctr"/>
            <a:endParaRPr lang="en-IN" dirty="0"/>
          </a:p>
        </p:txBody>
      </p:sp>
      <p:cxnSp>
        <p:nvCxnSpPr>
          <p:cNvPr id="10" name="Elbow Connector 9"/>
          <p:cNvCxnSpPr>
            <a:stCxn id="5" idx="2"/>
            <a:endCxn id="8" idx="3"/>
          </p:cNvCxnSpPr>
          <p:nvPr/>
        </p:nvCxnSpPr>
        <p:spPr>
          <a:xfrm rot="5400000">
            <a:off x="6927273" y="2673927"/>
            <a:ext cx="1440873" cy="9513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8" idx="1"/>
          </p:cNvCxnSpPr>
          <p:nvPr/>
        </p:nvCxnSpPr>
        <p:spPr>
          <a:xfrm rot="16200000" flipH="1">
            <a:off x="4812145" y="2678545"/>
            <a:ext cx="1431637" cy="9513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8" idx="2"/>
          </p:cNvCxnSpPr>
          <p:nvPr/>
        </p:nvCxnSpPr>
        <p:spPr>
          <a:xfrm rot="16200000" flipH="1">
            <a:off x="5698837" y="4421909"/>
            <a:ext cx="143163" cy="1634836"/>
          </a:xfrm>
          <a:prstGeom prst="bentConnector3">
            <a:avLst>
              <a:gd name="adj1" fmla="val 2596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7" idx="2"/>
            <a:endCxn id="8" idx="2"/>
          </p:cNvCxnSpPr>
          <p:nvPr/>
        </p:nvCxnSpPr>
        <p:spPr>
          <a:xfrm rot="5400000">
            <a:off x="7424882" y="4261427"/>
            <a:ext cx="212436" cy="1886528"/>
          </a:xfrm>
          <a:prstGeom prst="bentConnector3">
            <a:avLst>
              <a:gd name="adj1" fmla="val 207609"/>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216727" y="1884218"/>
            <a:ext cx="1295400" cy="29925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err="1" smtClean="0"/>
              <a:t>return_fact</a:t>
            </a:r>
            <a:endParaRPr lang="en-IN" dirty="0" smtClean="0"/>
          </a:p>
          <a:p>
            <a:pPr algn="ctr"/>
            <a:endParaRPr lang="en-IN" dirty="0"/>
          </a:p>
        </p:txBody>
      </p:sp>
      <p:cxnSp>
        <p:nvCxnSpPr>
          <p:cNvPr id="27" name="Elbow Connector 26"/>
          <p:cNvCxnSpPr>
            <a:stCxn id="4" idx="1"/>
            <a:endCxn id="25" idx="3"/>
          </p:cNvCxnSpPr>
          <p:nvPr/>
        </p:nvCxnSpPr>
        <p:spPr>
          <a:xfrm rot="10800000" flipV="1">
            <a:off x="3512127" y="1884217"/>
            <a:ext cx="782782" cy="14962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1"/>
            <a:endCxn id="25" idx="3"/>
          </p:cNvCxnSpPr>
          <p:nvPr/>
        </p:nvCxnSpPr>
        <p:spPr>
          <a:xfrm rot="10800000">
            <a:off x="3512127" y="3380510"/>
            <a:ext cx="584200" cy="1233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5" idx="0"/>
            <a:endCxn id="25" idx="0"/>
          </p:cNvCxnSpPr>
          <p:nvPr/>
        </p:nvCxnSpPr>
        <p:spPr>
          <a:xfrm rot="16200000" flipH="1" flipV="1">
            <a:off x="5212196" y="-1026969"/>
            <a:ext cx="563418" cy="5258955"/>
          </a:xfrm>
          <a:prstGeom prst="bentConnector3">
            <a:avLst>
              <a:gd name="adj1" fmla="val -4057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7" idx="3"/>
            <a:endCxn id="25" idx="2"/>
          </p:cNvCxnSpPr>
          <p:nvPr/>
        </p:nvCxnSpPr>
        <p:spPr>
          <a:xfrm flipH="1">
            <a:off x="2864427" y="4544291"/>
            <a:ext cx="6367319" cy="332509"/>
          </a:xfrm>
          <a:prstGeom prst="bentConnector4">
            <a:avLst>
              <a:gd name="adj1" fmla="val -3590"/>
              <a:gd name="adj2" fmla="val 235417"/>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727046" y="1884217"/>
            <a:ext cx="1168400" cy="288174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err="1" smtClean="0"/>
              <a:t>Purchase_order</a:t>
            </a:r>
            <a:endParaRPr lang="en-IN" dirty="0" smtClean="0"/>
          </a:p>
          <a:p>
            <a:pPr algn="ctr"/>
            <a:endParaRPr lang="en-IN" dirty="0"/>
          </a:p>
        </p:txBody>
      </p:sp>
      <p:cxnSp>
        <p:nvCxnSpPr>
          <p:cNvPr id="38" name="Elbow Connector 37"/>
          <p:cNvCxnSpPr>
            <a:stCxn id="5" idx="3"/>
            <a:endCxn id="36" idx="1"/>
          </p:cNvCxnSpPr>
          <p:nvPr/>
        </p:nvCxnSpPr>
        <p:spPr>
          <a:xfrm>
            <a:off x="8880764" y="1874982"/>
            <a:ext cx="846282" cy="14501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6" idx="2"/>
            <a:endCxn id="36" idx="2"/>
          </p:cNvCxnSpPr>
          <p:nvPr/>
        </p:nvCxnSpPr>
        <p:spPr>
          <a:xfrm rot="5400000" flipH="1" flipV="1">
            <a:off x="7431231" y="2287731"/>
            <a:ext cx="401784" cy="5358246"/>
          </a:xfrm>
          <a:prstGeom prst="bentConnector3">
            <a:avLst>
              <a:gd name="adj1" fmla="val -56896"/>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1047846" y="969818"/>
            <a:ext cx="1070263" cy="1459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Supplier</a:t>
            </a:r>
          </a:p>
          <a:p>
            <a:pPr algn="ctr"/>
            <a:r>
              <a:rPr lang="en-IN" dirty="0" smtClean="0"/>
              <a:t>dim</a:t>
            </a:r>
            <a:endParaRPr lang="en-IN" dirty="0"/>
          </a:p>
        </p:txBody>
      </p:sp>
      <p:cxnSp>
        <p:nvCxnSpPr>
          <p:cNvPr id="45" name="Elbow Connector 44"/>
          <p:cNvCxnSpPr>
            <a:stCxn id="43" idx="2"/>
            <a:endCxn id="36" idx="3"/>
          </p:cNvCxnSpPr>
          <p:nvPr/>
        </p:nvCxnSpPr>
        <p:spPr>
          <a:xfrm rot="5400000">
            <a:off x="10791249" y="2533360"/>
            <a:ext cx="895927" cy="6875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05691" y="5943599"/>
            <a:ext cx="2478820" cy="369332"/>
          </a:xfrm>
          <a:prstGeom prst="rect">
            <a:avLst/>
          </a:prstGeom>
          <a:noFill/>
        </p:spPr>
        <p:txBody>
          <a:bodyPr wrap="none" rtlCol="0">
            <a:spAutoFit/>
          </a:bodyPr>
          <a:lstStyle/>
          <a:p>
            <a:r>
              <a:rPr lang="en-IN" dirty="0" smtClean="0"/>
              <a:t>Confirmed Dimension -- </a:t>
            </a:r>
            <a:endParaRPr lang="en-IN" dirty="0"/>
          </a:p>
        </p:txBody>
      </p:sp>
    </p:spTree>
    <p:extLst>
      <p:ext uri="{BB962C8B-B14F-4D97-AF65-F5344CB8AC3E}">
        <p14:creationId xmlns:p14="http://schemas.microsoft.com/office/powerpoint/2010/main" val="13406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500" fill="hold"/>
                                        <p:tgtEl>
                                          <p:spTgt spid="27"/>
                                        </p:tgtEl>
                                        <p:attrNameLst>
                                          <p:attrName>ppt_x</p:attrName>
                                        </p:attrNameLst>
                                      </p:cBhvr>
                                      <p:tavLst>
                                        <p:tav tm="0">
                                          <p:val>
                                            <p:strVal val="#ppt_x"/>
                                          </p:val>
                                        </p:tav>
                                        <p:tav tm="100000">
                                          <p:val>
                                            <p:strVal val="#ppt_x"/>
                                          </p:val>
                                        </p:tav>
                                      </p:tavLst>
                                    </p:anim>
                                    <p:anim calcmode="lin" valueType="num">
                                      <p:cBhvr additive="base">
                                        <p:cTn id="6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additive="base">
                                        <p:cTn id="69" dur="500" fill="hold"/>
                                        <p:tgtEl>
                                          <p:spTgt spid="43"/>
                                        </p:tgtEl>
                                        <p:attrNameLst>
                                          <p:attrName>ppt_x</p:attrName>
                                        </p:attrNameLst>
                                      </p:cBhvr>
                                      <p:tavLst>
                                        <p:tav tm="0">
                                          <p:val>
                                            <p:strVal val="#ppt_x"/>
                                          </p:val>
                                        </p:tav>
                                        <p:tav tm="100000">
                                          <p:val>
                                            <p:strVal val="#ppt_x"/>
                                          </p:val>
                                        </p:tav>
                                      </p:tavLst>
                                    </p:anim>
                                    <p:anim calcmode="lin" valueType="num">
                                      <p:cBhvr additive="base">
                                        <p:cTn id="7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ppt_x"/>
                                          </p:val>
                                        </p:tav>
                                        <p:tav tm="100000">
                                          <p:val>
                                            <p:strVal val="#ppt_x"/>
                                          </p:val>
                                        </p:tav>
                                      </p:tavLst>
                                    </p:anim>
                                    <p:anim calcmode="lin" valueType="num">
                                      <p:cBhvr additive="base">
                                        <p:cTn id="80" dur="500" fill="hold"/>
                                        <p:tgtEl>
                                          <p:spTgt spid="4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5" grpId="0" animBg="1"/>
      <p:bldP spid="36" grpId="0" animBg="1"/>
      <p:bldP spid="4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Rectangle 2"/>
          <p:cNvSpPr txBox="1">
            <a:spLocks noGrp="1"/>
          </p:cNvSpPr>
          <p:nvPr>
            <p:ph type="title"/>
          </p:nvPr>
        </p:nvSpPr>
        <p:spPr>
          <a:xfrm>
            <a:off x="0" y="0"/>
            <a:ext cx="12192000" cy="828675"/>
          </a:xfrm>
          <a:prstGeom prst="rect">
            <a:avLst/>
          </a:prstGeom>
        </p:spPr>
        <p:txBody>
          <a:bodyPr/>
          <a:lstStyle/>
          <a:p>
            <a:r>
              <a:rPr dirty="0">
                <a:solidFill>
                  <a:schemeClr val="tx1"/>
                </a:solidFill>
                <a:latin typeface="+mj-lt"/>
                <a:ea typeface="+mj-ea"/>
                <a:cs typeface="+mj-cs"/>
              </a:rPr>
              <a:t>Snow flake</a:t>
            </a:r>
            <a:r>
              <a:rPr lang="en-IN" dirty="0">
                <a:solidFill>
                  <a:schemeClr val="tx1"/>
                </a:solidFill>
                <a:latin typeface="+mj-lt"/>
                <a:ea typeface="+mj-ea"/>
                <a:cs typeface="+mj-cs"/>
              </a:rPr>
              <a:t> Schema</a:t>
            </a:r>
            <a:endParaRPr dirty="0">
              <a:solidFill>
                <a:schemeClr val="tx1"/>
              </a:solidFill>
              <a:latin typeface="+mj-lt"/>
              <a:ea typeface="+mj-ea"/>
              <a:cs typeface="+mj-cs"/>
            </a:endParaRPr>
          </a:p>
        </p:txBody>
      </p:sp>
      <p:sp>
        <p:nvSpPr>
          <p:cNvPr id="922" name="Rectangle 3"/>
          <p:cNvSpPr txBox="1">
            <a:spLocks noGrp="1"/>
          </p:cNvSpPr>
          <p:nvPr>
            <p:ph type="body" idx="1"/>
          </p:nvPr>
        </p:nvSpPr>
        <p:spPr>
          <a:xfrm>
            <a:off x="0" y="1143000"/>
            <a:ext cx="12192000" cy="5257800"/>
          </a:xfrm>
          <a:prstGeom prst="rect">
            <a:avLst/>
          </a:prstGeom>
        </p:spPr>
        <p:txBody>
          <a:bodyPr/>
          <a:lstStyle/>
          <a:p>
            <a:pPr>
              <a:spcBef>
                <a:spcPts val="500"/>
              </a:spcBef>
              <a:defRPr sz="2400"/>
            </a:pPr>
            <a:r>
              <a:rPr sz="2500" dirty="0"/>
              <a:t>Snow flake won’t have much of redundant data as most of the dimensions will have a look table. </a:t>
            </a:r>
            <a:endParaRPr lang="en-IN" sz="2500" dirty="0" smtClean="0"/>
          </a:p>
          <a:p>
            <a:pPr>
              <a:spcBef>
                <a:spcPts val="500"/>
              </a:spcBef>
              <a:defRPr sz="2400"/>
            </a:pPr>
            <a:r>
              <a:rPr sz="2500" dirty="0" smtClean="0"/>
              <a:t>This </a:t>
            </a:r>
            <a:r>
              <a:rPr sz="2500" dirty="0"/>
              <a:t>way the number of joins between the tables will become </a:t>
            </a:r>
            <a:r>
              <a:rPr sz="2500" dirty="0" smtClean="0"/>
              <a:t>more</a:t>
            </a:r>
            <a:r>
              <a:rPr lang="en-IN" sz="2500" dirty="0" smtClean="0"/>
              <a:t>, which may impact the performance of the queries.</a:t>
            </a:r>
            <a:endParaRPr sz="2500" dirty="0"/>
          </a:p>
          <a:p>
            <a:pPr>
              <a:spcBef>
                <a:spcPts val="500"/>
              </a:spcBef>
              <a:defRPr sz="2400"/>
            </a:pPr>
            <a:r>
              <a:rPr sz="2500" dirty="0"/>
              <a:t>Even in snow flake we will have the dimensions and facts only. Only difference is we normalize the dimension table based on the hierarchy.</a:t>
            </a:r>
          </a:p>
          <a:p>
            <a:pPr>
              <a:spcBef>
                <a:spcPts val="500"/>
              </a:spcBef>
              <a:defRPr sz="2400"/>
            </a:pPr>
            <a:r>
              <a:rPr sz="2500" dirty="0"/>
              <a:t>A dimension has minimum of one hierarchy. Some of the dimensions can have multiple hierarchy.</a:t>
            </a:r>
          </a:p>
          <a:p>
            <a:pPr>
              <a:spcBef>
                <a:spcPts val="500"/>
              </a:spcBef>
              <a:defRPr sz="2400"/>
            </a:pPr>
            <a:r>
              <a:rPr sz="2500" dirty="0"/>
              <a:t>Both have advantages and dis advantages, so analyze the end user’s requirements and space constraints to pick the best.</a:t>
            </a:r>
          </a:p>
          <a:p>
            <a:pPr>
              <a:spcBef>
                <a:spcPts val="500"/>
              </a:spcBef>
              <a:defRPr sz="2400"/>
            </a:pPr>
            <a:r>
              <a:rPr lang="en-IN" sz="2500" dirty="0" smtClean="0"/>
              <a:t>If the storage is a constraint, you can go with snow flake schema. Snow flake takes less storage space compared to Star Schema.</a:t>
            </a:r>
            <a:endParaRPr sz="2500" dirty="0"/>
          </a:p>
        </p:txBody>
      </p:sp>
    </p:spTree>
    <p:extLst>
      <p:ext uri="{BB962C8B-B14F-4D97-AF65-F5344CB8AC3E}">
        <p14:creationId xmlns:p14="http://schemas.microsoft.com/office/powerpoint/2010/main" val="616044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Rectangle 4"/>
          <p:cNvSpPr txBox="1">
            <a:spLocks noGrp="1"/>
          </p:cNvSpPr>
          <p:nvPr>
            <p:ph type="title"/>
          </p:nvPr>
        </p:nvSpPr>
        <p:spPr>
          <a:xfrm>
            <a:off x="0" y="15877"/>
            <a:ext cx="12192000" cy="727075"/>
          </a:xfrm>
          <a:prstGeom prst="rect">
            <a:avLst/>
          </a:prstGeom>
        </p:spPr>
        <p:txBody>
          <a:bodyPr/>
          <a:lstStyle/>
          <a:p>
            <a:pPr algn="l"/>
            <a:r>
              <a:rPr dirty="0">
                <a:solidFill>
                  <a:schemeClr val="tx1"/>
                </a:solidFill>
                <a:latin typeface="+mj-lt"/>
                <a:ea typeface="+mj-ea"/>
                <a:cs typeface="+mj-cs"/>
              </a:rPr>
              <a:t>The Snowflake Schema</a:t>
            </a:r>
          </a:p>
        </p:txBody>
      </p:sp>
      <p:sp>
        <p:nvSpPr>
          <p:cNvPr id="925" name="Rectangle 5"/>
          <p:cNvSpPr/>
          <p:nvPr/>
        </p:nvSpPr>
        <p:spPr>
          <a:xfrm>
            <a:off x="1828800" y="1752600"/>
            <a:ext cx="2362200" cy="2971800"/>
          </a:xfrm>
          <a:prstGeom prst="rect">
            <a:avLst/>
          </a:prstGeom>
          <a:solidFill>
            <a:srgbClr val="DADADA"/>
          </a:solidFill>
          <a:ln w="12700">
            <a:miter lim="400000"/>
          </a:ln>
          <a:effectLst>
            <a:outerShdw dist="107762" dir="2700000" rotWithShape="0">
              <a:srgbClr val="474747"/>
            </a:outerShdw>
          </a:effectLst>
        </p:spPr>
        <p:txBody>
          <a:bodyPr lIns="45719" rIns="45719" anchor="ctr"/>
          <a:lstStyle/>
          <a:p>
            <a:endParaRPr/>
          </a:p>
        </p:txBody>
      </p:sp>
      <p:sp>
        <p:nvSpPr>
          <p:cNvPr id="926" name="Line 6"/>
          <p:cNvSpPr/>
          <p:nvPr/>
        </p:nvSpPr>
        <p:spPr>
          <a:xfrm>
            <a:off x="1828801" y="2133600"/>
            <a:ext cx="2362201" cy="0"/>
          </a:xfrm>
          <a:prstGeom prst="line">
            <a:avLst/>
          </a:prstGeom>
          <a:ln w="12700">
            <a:solidFill>
              <a:srgbClr val="000000"/>
            </a:solidFill>
          </a:ln>
        </p:spPr>
        <p:txBody>
          <a:bodyPr lIns="45719" rIns="45719"/>
          <a:lstStyle/>
          <a:p>
            <a:endParaRPr/>
          </a:p>
        </p:txBody>
      </p:sp>
      <p:sp>
        <p:nvSpPr>
          <p:cNvPr id="927" name="Rectangle 7"/>
          <p:cNvSpPr txBox="1"/>
          <p:nvPr/>
        </p:nvSpPr>
        <p:spPr>
          <a:xfrm>
            <a:off x="1936751" y="1806575"/>
            <a:ext cx="1421792"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STORE KEY</a:t>
            </a:r>
          </a:p>
        </p:txBody>
      </p:sp>
      <p:sp>
        <p:nvSpPr>
          <p:cNvPr id="928" name="Rectangle 8"/>
          <p:cNvSpPr txBox="1"/>
          <p:nvPr/>
        </p:nvSpPr>
        <p:spPr>
          <a:xfrm>
            <a:off x="1860551" y="1425575"/>
            <a:ext cx="2133600"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6037" tIns="46037" rIns="46037" bIns="46037">
            <a:spAutoFit/>
          </a:bodyPr>
          <a:lstStyle>
            <a:lvl1pPr>
              <a:defRPr b="1">
                <a:solidFill>
                  <a:srgbClr val="280049"/>
                </a:solidFill>
                <a:latin typeface="Zurich BT"/>
                <a:ea typeface="Zurich BT"/>
                <a:cs typeface="Zurich BT"/>
                <a:sym typeface="Zurich BT"/>
              </a:defRPr>
            </a:lvl1pPr>
          </a:lstStyle>
          <a:p>
            <a:r>
              <a:t>Store Dimension</a:t>
            </a:r>
          </a:p>
        </p:txBody>
      </p:sp>
      <p:sp>
        <p:nvSpPr>
          <p:cNvPr id="929" name="Rectangle 9"/>
          <p:cNvSpPr txBox="1"/>
          <p:nvPr/>
        </p:nvSpPr>
        <p:spPr>
          <a:xfrm>
            <a:off x="1936751" y="2133601"/>
            <a:ext cx="1803378" cy="1570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p>
            <a:pPr>
              <a:defRPr sz="1600" b="1">
                <a:solidFill>
                  <a:srgbClr val="280049"/>
                </a:solidFill>
                <a:latin typeface="Zurich BT"/>
                <a:ea typeface="Zurich BT"/>
                <a:cs typeface="Zurich BT"/>
                <a:sym typeface="Zurich BT"/>
              </a:defRPr>
            </a:pPr>
            <a:r>
              <a:rPr sz="1600"/>
              <a:t>Store Description</a:t>
            </a:r>
          </a:p>
          <a:p>
            <a:pPr>
              <a:defRPr sz="1600" b="1">
                <a:solidFill>
                  <a:srgbClr val="280049"/>
                </a:solidFill>
                <a:latin typeface="Zurich BT"/>
                <a:ea typeface="Zurich BT"/>
                <a:cs typeface="Zurich BT"/>
                <a:sym typeface="Zurich BT"/>
              </a:defRPr>
            </a:pPr>
            <a:r>
              <a:rPr sz="1600"/>
              <a:t>City</a:t>
            </a:r>
          </a:p>
          <a:p>
            <a:pPr>
              <a:defRPr sz="1600" b="1">
                <a:solidFill>
                  <a:srgbClr val="280049"/>
                </a:solidFill>
                <a:latin typeface="Zurich BT"/>
                <a:ea typeface="Zurich BT"/>
                <a:cs typeface="Zurich BT"/>
                <a:sym typeface="Zurich BT"/>
              </a:defRPr>
            </a:pPr>
            <a:r>
              <a:rPr sz="1600"/>
              <a:t>District ID</a:t>
            </a:r>
          </a:p>
          <a:p>
            <a:pPr>
              <a:defRPr sz="1600" b="1">
                <a:solidFill>
                  <a:srgbClr val="280049"/>
                </a:solidFill>
                <a:latin typeface="Zurich BT"/>
                <a:ea typeface="Zurich BT"/>
                <a:cs typeface="Zurich BT"/>
                <a:sym typeface="Zurich BT"/>
              </a:defRPr>
            </a:pPr>
            <a:r>
              <a:rPr sz="1600"/>
              <a:t>State</a:t>
            </a:r>
          </a:p>
          <a:p>
            <a:pPr>
              <a:defRPr sz="1600" b="1">
                <a:solidFill>
                  <a:srgbClr val="280049"/>
                </a:solidFill>
                <a:latin typeface="Zurich BT"/>
                <a:ea typeface="Zurich BT"/>
                <a:cs typeface="Zurich BT"/>
                <a:sym typeface="Zurich BT"/>
              </a:defRPr>
            </a:pPr>
            <a:endParaRPr sz="1600"/>
          </a:p>
          <a:p>
            <a:pPr>
              <a:defRPr sz="1600" b="1">
                <a:solidFill>
                  <a:srgbClr val="280049"/>
                </a:solidFill>
                <a:latin typeface="Zurich BT"/>
                <a:ea typeface="Zurich BT"/>
                <a:cs typeface="Zurich BT"/>
                <a:sym typeface="Zurich BT"/>
              </a:defRPr>
            </a:pPr>
            <a:endParaRPr sz="1600"/>
          </a:p>
        </p:txBody>
      </p:sp>
      <p:sp>
        <p:nvSpPr>
          <p:cNvPr id="930" name="Rectangle 10"/>
          <p:cNvSpPr/>
          <p:nvPr/>
        </p:nvSpPr>
        <p:spPr>
          <a:xfrm>
            <a:off x="4648200" y="1752600"/>
            <a:ext cx="1676400" cy="1371600"/>
          </a:xfrm>
          <a:prstGeom prst="rect">
            <a:avLst/>
          </a:prstGeom>
          <a:solidFill>
            <a:srgbClr val="DADADA"/>
          </a:solidFill>
          <a:ln w="12700">
            <a:miter lim="400000"/>
          </a:ln>
          <a:effectLst>
            <a:outerShdw dist="107762" dir="2700000" rotWithShape="0">
              <a:srgbClr val="474747"/>
            </a:outerShdw>
          </a:effectLst>
        </p:spPr>
        <p:txBody>
          <a:bodyPr lIns="45719" rIns="45719" anchor="ctr"/>
          <a:lstStyle/>
          <a:p>
            <a:endParaRPr/>
          </a:p>
        </p:txBody>
      </p:sp>
      <p:sp>
        <p:nvSpPr>
          <p:cNvPr id="931" name="Line 11"/>
          <p:cNvSpPr/>
          <p:nvPr/>
        </p:nvSpPr>
        <p:spPr>
          <a:xfrm>
            <a:off x="4648201" y="2133600"/>
            <a:ext cx="1676401" cy="0"/>
          </a:xfrm>
          <a:prstGeom prst="line">
            <a:avLst/>
          </a:prstGeom>
          <a:ln w="12700">
            <a:solidFill>
              <a:srgbClr val="000000"/>
            </a:solidFill>
          </a:ln>
        </p:spPr>
        <p:txBody>
          <a:bodyPr lIns="45719" rIns="45719"/>
          <a:lstStyle/>
          <a:p>
            <a:endParaRPr/>
          </a:p>
        </p:txBody>
      </p:sp>
      <p:sp>
        <p:nvSpPr>
          <p:cNvPr id="932" name="Rectangle 12"/>
          <p:cNvSpPr txBox="1"/>
          <p:nvPr/>
        </p:nvSpPr>
        <p:spPr>
          <a:xfrm>
            <a:off x="4756152" y="1806575"/>
            <a:ext cx="1248109"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District_ID</a:t>
            </a:r>
          </a:p>
        </p:txBody>
      </p:sp>
      <p:sp>
        <p:nvSpPr>
          <p:cNvPr id="933" name="Rectangle 13"/>
          <p:cNvSpPr txBox="1"/>
          <p:nvPr/>
        </p:nvSpPr>
        <p:spPr>
          <a:xfrm>
            <a:off x="4756152" y="2133600"/>
            <a:ext cx="1405833" cy="58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p>
            <a:pPr>
              <a:defRPr sz="1600" b="1">
                <a:solidFill>
                  <a:srgbClr val="280049"/>
                </a:solidFill>
                <a:latin typeface="Zurich BT"/>
                <a:ea typeface="Zurich BT"/>
                <a:cs typeface="Zurich BT"/>
                <a:sym typeface="Zurich BT"/>
              </a:defRPr>
            </a:pPr>
            <a:r>
              <a:rPr sz="1600"/>
              <a:t>District Desc.</a:t>
            </a:r>
          </a:p>
          <a:p>
            <a:pPr>
              <a:defRPr sz="1600" b="1">
                <a:solidFill>
                  <a:srgbClr val="280049"/>
                </a:solidFill>
                <a:latin typeface="Zurich BT"/>
                <a:ea typeface="Zurich BT"/>
                <a:cs typeface="Zurich BT"/>
                <a:sym typeface="Zurich BT"/>
              </a:defRPr>
            </a:pPr>
            <a:r>
              <a:rPr sz="1600"/>
              <a:t>Region_ID</a:t>
            </a:r>
          </a:p>
        </p:txBody>
      </p:sp>
      <p:sp>
        <p:nvSpPr>
          <p:cNvPr id="934" name="Rectangle 14"/>
          <p:cNvSpPr/>
          <p:nvPr/>
        </p:nvSpPr>
        <p:spPr>
          <a:xfrm>
            <a:off x="6629400" y="1752600"/>
            <a:ext cx="1676400" cy="1371600"/>
          </a:xfrm>
          <a:prstGeom prst="rect">
            <a:avLst/>
          </a:prstGeom>
          <a:solidFill>
            <a:srgbClr val="DADADA"/>
          </a:solidFill>
          <a:ln w="12700">
            <a:miter lim="400000"/>
          </a:ln>
          <a:effectLst>
            <a:outerShdw dist="107762" dir="2700000" rotWithShape="0">
              <a:srgbClr val="474747"/>
            </a:outerShdw>
          </a:effectLst>
        </p:spPr>
        <p:txBody>
          <a:bodyPr lIns="45719" rIns="45719" anchor="ctr"/>
          <a:lstStyle/>
          <a:p>
            <a:endParaRPr/>
          </a:p>
        </p:txBody>
      </p:sp>
      <p:sp>
        <p:nvSpPr>
          <p:cNvPr id="935" name="Rectangle 15"/>
          <p:cNvSpPr txBox="1"/>
          <p:nvPr/>
        </p:nvSpPr>
        <p:spPr>
          <a:xfrm>
            <a:off x="6735762" y="1806575"/>
            <a:ext cx="1235162"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Region_ID</a:t>
            </a:r>
          </a:p>
        </p:txBody>
      </p:sp>
      <p:sp>
        <p:nvSpPr>
          <p:cNvPr id="936" name="Rectangle 17"/>
          <p:cNvSpPr txBox="1"/>
          <p:nvPr/>
        </p:nvSpPr>
        <p:spPr>
          <a:xfrm>
            <a:off x="6735764" y="2171700"/>
            <a:ext cx="1439367" cy="585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p>
            <a:pPr>
              <a:defRPr sz="1600" b="1">
                <a:solidFill>
                  <a:srgbClr val="280049"/>
                </a:solidFill>
                <a:latin typeface="Zurich BT"/>
                <a:ea typeface="Zurich BT"/>
                <a:cs typeface="Zurich BT"/>
                <a:sym typeface="Zurich BT"/>
              </a:defRPr>
            </a:pPr>
            <a:r>
              <a:rPr sz="1600"/>
              <a:t>Region Desc.</a:t>
            </a:r>
          </a:p>
          <a:p>
            <a:pPr>
              <a:defRPr sz="1600" b="1">
                <a:solidFill>
                  <a:srgbClr val="280049"/>
                </a:solidFill>
                <a:latin typeface="Zurich BT"/>
                <a:ea typeface="Zurich BT"/>
                <a:cs typeface="Zurich BT"/>
                <a:sym typeface="Zurich BT"/>
              </a:defRPr>
            </a:pPr>
            <a:r>
              <a:rPr sz="1600"/>
              <a:t>Regional Mgr.</a:t>
            </a:r>
          </a:p>
        </p:txBody>
      </p:sp>
      <p:sp>
        <p:nvSpPr>
          <p:cNvPr id="937" name="Line 18"/>
          <p:cNvSpPr/>
          <p:nvPr/>
        </p:nvSpPr>
        <p:spPr>
          <a:xfrm>
            <a:off x="6629401" y="2133600"/>
            <a:ext cx="1676401" cy="0"/>
          </a:xfrm>
          <a:prstGeom prst="line">
            <a:avLst/>
          </a:prstGeom>
          <a:ln w="12700">
            <a:solidFill>
              <a:srgbClr val="000000"/>
            </a:solidFill>
          </a:ln>
        </p:spPr>
        <p:txBody>
          <a:bodyPr lIns="45719" rIns="45719"/>
          <a:lstStyle/>
          <a:p>
            <a:endParaRPr/>
          </a:p>
        </p:txBody>
      </p:sp>
      <p:sp>
        <p:nvSpPr>
          <p:cNvPr id="938" name="Rectangle 19"/>
          <p:cNvSpPr/>
          <p:nvPr/>
        </p:nvSpPr>
        <p:spPr>
          <a:xfrm>
            <a:off x="4343400" y="4038600"/>
            <a:ext cx="2133600" cy="1905000"/>
          </a:xfrm>
          <a:prstGeom prst="rect">
            <a:avLst/>
          </a:prstGeom>
          <a:solidFill>
            <a:srgbClr val="DADADA"/>
          </a:solidFill>
          <a:ln w="12700">
            <a:miter lim="400000"/>
          </a:ln>
          <a:effectLst>
            <a:outerShdw dist="107762" dir="2700000" rotWithShape="0">
              <a:srgbClr val="474747"/>
            </a:outerShdw>
          </a:effectLst>
        </p:spPr>
        <p:txBody>
          <a:bodyPr lIns="45719" rIns="45719" anchor="ctr"/>
          <a:lstStyle/>
          <a:p>
            <a:endParaRPr/>
          </a:p>
        </p:txBody>
      </p:sp>
      <p:sp>
        <p:nvSpPr>
          <p:cNvPr id="939" name="Line 20"/>
          <p:cNvSpPr/>
          <p:nvPr/>
        </p:nvSpPr>
        <p:spPr>
          <a:xfrm>
            <a:off x="4343401" y="5029200"/>
            <a:ext cx="2133601" cy="0"/>
          </a:xfrm>
          <a:prstGeom prst="line">
            <a:avLst/>
          </a:prstGeom>
          <a:ln w="12700">
            <a:solidFill>
              <a:srgbClr val="000000"/>
            </a:solidFill>
          </a:ln>
        </p:spPr>
        <p:txBody>
          <a:bodyPr lIns="45719" rIns="45719"/>
          <a:lstStyle/>
          <a:p>
            <a:endParaRPr/>
          </a:p>
        </p:txBody>
      </p:sp>
      <p:sp>
        <p:nvSpPr>
          <p:cNvPr id="940" name="Rectangle 21"/>
          <p:cNvSpPr txBox="1"/>
          <p:nvPr/>
        </p:nvSpPr>
        <p:spPr>
          <a:xfrm>
            <a:off x="4451351" y="4090988"/>
            <a:ext cx="1421792"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STORE KEY</a:t>
            </a:r>
          </a:p>
        </p:txBody>
      </p:sp>
      <p:sp>
        <p:nvSpPr>
          <p:cNvPr id="941" name="Rectangle 22"/>
          <p:cNvSpPr txBox="1"/>
          <p:nvPr/>
        </p:nvSpPr>
        <p:spPr>
          <a:xfrm>
            <a:off x="4451352" y="4395788"/>
            <a:ext cx="1768599"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PRODUCT KEY</a:t>
            </a:r>
          </a:p>
        </p:txBody>
      </p:sp>
      <p:sp>
        <p:nvSpPr>
          <p:cNvPr id="942" name="Rectangle 23"/>
          <p:cNvSpPr txBox="1"/>
          <p:nvPr/>
        </p:nvSpPr>
        <p:spPr>
          <a:xfrm>
            <a:off x="4451351" y="4700588"/>
            <a:ext cx="1514772"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PERIOD KEY</a:t>
            </a:r>
          </a:p>
        </p:txBody>
      </p:sp>
      <p:sp>
        <p:nvSpPr>
          <p:cNvPr id="943" name="Rectangle 24"/>
          <p:cNvSpPr txBox="1"/>
          <p:nvPr/>
        </p:nvSpPr>
        <p:spPr>
          <a:xfrm>
            <a:off x="4527551" y="5103813"/>
            <a:ext cx="788676" cy="831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p>
            <a:pPr>
              <a:defRPr sz="1600" b="1">
                <a:solidFill>
                  <a:srgbClr val="280049"/>
                </a:solidFill>
                <a:latin typeface="Zurich BT"/>
                <a:ea typeface="Zurich BT"/>
                <a:cs typeface="Zurich BT"/>
                <a:sym typeface="Zurich BT"/>
              </a:defRPr>
            </a:pPr>
            <a:r>
              <a:rPr sz="1600"/>
              <a:t>Dollars</a:t>
            </a:r>
          </a:p>
          <a:p>
            <a:pPr>
              <a:defRPr sz="1600" b="1">
                <a:solidFill>
                  <a:srgbClr val="280049"/>
                </a:solidFill>
                <a:latin typeface="Zurich BT"/>
                <a:ea typeface="Zurich BT"/>
                <a:cs typeface="Zurich BT"/>
                <a:sym typeface="Zurich BT"/>
              </a:defRPr>
            </a:pPr>
            <a:r>
              <a:rPr sz="1600"/>
              <a:t>Units</a:t>
            </a:r>
          </a:p>
          <a:p>
            <a:pPr>
              <a:defRPr sz="1600" b="1">
                <a:solidFill>
                  <a:srgbClr val="280049"/>
                </a:solidFill>
                <a:latin typeface="Zurich BT"/>
                <a:ea typeface="Zurich BT"/>
                <a:cs typeface="Zurich BT"/>
                <a:sym typeface="Zurich BT"/>
              </a:defRPr>
            </a:pPr>
            <a:r>
              <a:rPr sz="1600"/>
              <a:t>Price</a:t>
            </a:r>
          </a:p>
        </p:txBody>
      </p:sp>
      <p:sp>
        <p:nvSpPr>
          <p:cNvPr id="944" name="Rectangle 25"/>
          <p:cNvSpPr txBox="1"/>
          <p:nvPr/>
        </p:nvSpPr>
        <p:spPr>
          <a:xfrm>
            <a:off x="4375152" y="3709988"/>
            <a:ext cx="1866379" cy="37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6037" tIns="46037" rIns="46037" bIns="46037">
            <a:spAutoFit/>
          </a:bodyPr>
          <a:lstStyle>
            <a:lvl1pPr>
              <a:defRPr b="1">
                <a:solidFill>
                  <a:srgbClr val="280049"/>
                </a:solidFill>
                <a:latin typeface="Zurich BT"/>
                <a:ea typeface="Zurich BT"/>
                <a:cs typeface="Zurich BT"/>
                <a:sym typeface="Zurich BT"/>
              </a:defRPr>
            </a:lvl1pPr>
          </a:lstStyle>
          <a:p>
            <a:r>
              <a:t>Store Fact Table</a:t>
            </a:r>
          </a:p>
        </p:txBody>
      </p:sp>
      <p:sp>
        <p:nvSpPr>
          <p:cNvPr id="945" name="Line 26"/>
          <p:cNvSpPr/>
          <p:nvPr/>
        </p:nvSpPr>
        <p:spPr>
          <a:xfrm>
            <a:off x="3429001" y="1981199"/>
            <a:ext cx="990601" cy="2286002"/>
          </a:xfrm>
          <a:prstGeom prst="line">
            <a:avLst/>
          </a:prstGeom>
          <a:ln w="12700">
            <a:solidFill>
              <a:srgbClr val="000000"/>
            </a:solidFill>
          </a:ln>
        </p:spPr>
        <p:txBody>
          <a:bodyPr lIns="45719" rIns="45719"/>
          <a:lstStyle/>
          <a:p>
            <a:endParaRPr/>
          </a:p>
        </p:txBody>
      </p:sp>
      <p:sp>
        <p:nvSpPr>
          <p:cNvPr id="946" name="Line 27"/>
          <p:cNvSpPr/>
          <p:nvPr/>
        </p:nvSpPr>
        <p:spPr>
          <a:xfrm flipV="1">
            <a:off x="6400801" y="1981200"/>
            <a:ext cx="228601" cy="533401"/>
          </a:xfrm>
          <a:prstGeom prst="line">
            <a:avLst/>
          </a:prstGeom>
          <a:ln w="12700">
            <a:solidFill>
              <a:srgbClr val="000000"/>
            </a:solidFill>
          </a:ln>
        </p:spPr>
        <p:txBody>
          <a:bodyPr lIns="45719" rIns="45719"/>
          <a:lstStyle/>
          <a:p>
            <a:endParaRPr/>
          </a:p>
        </p:txBody>
      </p:sp>
      <p:sp>
        <p:nvSpPr>
          <p:cNvPr id="947" name="Line 28"/>
          <p:cNvSpPr/>
          <p:nvPr/>
        </p:nvSpPr>
        <p:spPr>
          <a:xfrm flipV="1">
            <a:off x="4191001" y="2057400"/>
            <a:ext cx="457201" cy="609601"/>
          </a:xfrm>
          <a:prstGeom prst="line">
            <a:avLst/>
          </a:prstGeom>
          <a:ln w="12700">
            <a:solidFill>
              <a:srgbClr val="000000"/>
            </a:solidFill>
          </a:ln>
        </p:spPr>
        <p:txBody>
          <a:bodyPr lIns="45719" rIns="45719"/>
          <a:lstStyle/>
          <a:p>
            <a:endParaRPr/>
          </a:p>
        </p:txBody>
      </p:sp>
    </p:spTree>
    <p:extLst>
      <p:ext uri="{BB962C8B-B14F-4D97-AF65-F5344CB8AC3E}">
        <p14:creationId xmlns:p14="http://schemas.microsoft.com/office/powerpoint/2010/main" val="32824222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anim calcmode="lin" valueType="num">
                                      <p:cBhvr additive="base">
                                        <p:cTn id="7" dur="500" fill="hold"/>
                                        <p:tgtEl>
                                          <p:spTgt spid="934"/>
                                        </p:tgtEl>
                                        <p:attrNameLst>
                                          <p:attrName>ppt_x</p:attrName>
                                        </p:attrNameLst>
                                      </p:cBhvr>
                                      <p:tavLst>
                                        <p:tav tm="0">
                                          <p:val>
                                            <p:strVal val="#ppt_x"/>
                                          </p:val>
                                        </p:tav>
                                        <p:tav tm="100000">
                                          <p:val>
                                            <p:strVal val="#ppt_x"/>
                                          </p:val>
                                        </p:tav>
                                      </p:tavLst>
                                    </p:anim>
                                    <p:anim calcmode="lin" valueType="num">
                                      <p:cBhvr additive="base">
                                        <p:cTn id="8" dur="500" fill="hold"/>
                                        <p:tgtEl>
                                          <p:spTgt spid="9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5"/>
                                        </p:tgtEl>
                                        <p:attrNameLst>
                                          <p:attrName>style.visibility</p:attrName>
                                        </p:attrNameLst>
                                      </p:cBhvr>
                                      <p:to>
                                        <p:strVal val="visible"/>
                                      </p:to>
                                    </p:set>
                                    <p:anim calcmode="lin" valueType="num">
                                      <p:cBhvr additive="base">
                                        <p:cTn id="11" dur="500" fill="hold"/>
                                        <p:tgtEl>
                                          <p:spTgt spid="935"/>
                                        </p:tgtEl>
                                        <p:attrNameLst>
                                          <p:attrName>ppt_x</p:attrName>
                                        </p:attrNameLst>
                                      </p:cBhvr>
                                      <p:tavLst>
                                        <p:tav tm="0">
                                          <p:val>
                                            <p:strVal val="#ppt_x"/>
                                          </p:val>
                                        </p:tav>
                                        <p:tav tm="100000">
                                          <p:val>
                                            <p:strVal val="#ppt_x"/>
                                          </p:val>
                                        </p:tav>
                                      </p:tavLst>
                                    </p:anim>
                                    <p:anim calcmode="lin" valueType="num">
                                      <p:cBhvr additive="base">
                                        <p:cTn id="12" dur="500" fill="hold"/>
                                        <p:tgtEl>
                                          <p:spTgt spid="93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36"/>
                                        </p:tgtEl>
                                        <p:attrNameLst>
                                          <p:attrName>style.visibility</p:attrName>
                                        </p:attrNameLst>
                                      </p:cBhvr>
                                      <p:to>
                                        <p:strVal val="visible"/>
                                      </p:to>
                                    </p:set>
                                    <p:anim calcmode="lin" valueType="num">
                                      <p:cBhvr additive="base">
                                        <p:cTn id="15" dur="500" fill="hold"/>
                                        <p:tgtEl>
                                          <p:spTgt spid="936"/>
                                        </p:tgtEl>
                                        <p:attrNameLst>
                                          <p:attrName>ppt_x</p:attrName>
                                        </p:attrNameLst>
                                      </p:cBhvr>
                                      <p:tavLst>
                                        <p:tav tm="0">
                                          <p:val>
                                            <p:strVal val="#ppt_x"/>
                                          </p:val>
                                        </p:tav>
                                        <p:tav tm="100000">
                                          <p:val>
                                            <p:strVal val="#ppt_x"/>
                                          </p:val>
                                        </p:tav>
                                      </p:tavLst>
                                    </p:anim>
                                    <p:anim calcmode="lin" valueType="num">
                                      <p:cBhvr additive="base">
                                        <p:cTn id="16" dur="500" fill="hold"/>
                                        <p:tgtEl>
                                          <p:spTgt spid="9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37"/>
                                        </p:tgtEl>
                                        <p:attrNameLst>
                                          <p:attrName>style.visibility</p:attrName>
                                        </p:attrNameLst>
                                      </p:cBhvr>
                                      <p:to>
                                        <p:strVal val="visible"/>
                                      </p:to>
                                    </p:set>
                                    <p:anim calcmode="lin" valueType="num">
                                      <p:cBhvr additive="base">
                                        <p:cTn id="19" dur="500" fill="hold"/>
                                        <p:tgtEl>
                                          <p:spTgt spid="937"/>
                                        </p:tgtEl>
                                        <p:attrNameLst>
                                          <p:attrName>ppt_x</p:attrName>
                                        </p:attrNameLst>
                                      </p:cBhvr>
                                      <p:tavLst>
                                        <p:tav tm="0">
                                          <p:val>
                                            <p:strVal val="#ppt_x"/>
                                          </p:val>
                                        </p:tav>
                                        <p:tav tm="100000">
                                          <p:val>
                                            <p:strVal val="#ppt_x"/>
                                          </p:val>
                                        </p:tav>
                                      </p:tavLst>
                                    </p:anim>
                                    <p:anim calcmode="lin" valueType="num">
                                      <p:cBhvr additive="base">
                                        <p:cTn id="20" dur="500" fill="hold"/>
                                        <p:tgtEl>
                                          <p:spTgt spid="9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6"/>
                                        </p:tgtEl>
                                        <p:attrNameLst>
                                          <p:attrName>style.visibility</p:attrName>
                                        </p:attrNameLst>
                                      </p:cBhvr>
                                      <p:to>
                                        <p:strVal val="visible"/>
                                      </p:to>
                                    </p:set>
                                    <p:anim calcmode="lin" valueType="num">
                                      <p:cBhvr additive="base">
                                        <p:cTn id="25" dur="500" fill="hold"/>
                                        <p:tgtEl>
                                          <p:spTgt spid="946"/>
                                        </p:tgtEl>
                                        <p:attrNameLst>
                                          <p:attrName>ppt_x</p:attrName>
                                        </p:attrNameLst>
                                      </p:cBhvr>
                                      <p:tavLst>
                                        <p:tav tm="0">
                                          <p:val>
                                            <p:strVal val="#ppt_x"/>
                                          </p:val>
                                        </p:tav>
                                        <p:tav tm="100000">
                                          <p:val>
                                            <p:strVal val="#ppt_x"/>
                                          </p:val>
                                        </p:tav>
                                      </p:tavLst>
                                    </p:anim>
                                    <p:anim calcmode="lin" valueType="num">
                                      <p:cBhvr additive="base">
                                        <p:cTn id="26" dur="500" fill="hold"/>
                                        <p:tgtEl>
                                          <p:spTgt spid="94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30"/>
                                        </p:tgtEl>
                                        <p:attrNameLst>
                                          <p:attrName>style.visibility</p:attrName>
                                        </p:attrNameLst>
                                      </p:cBhvr>
                                      <p:to>
                                        <p:strVal val="visible"/>
                                      </p:to>
                                    </p:set>
                                    <p:anim calcmode="lin" valueType="num">
                                      <p:cBhvr additive="base">
                                        <p:cTn id="29" dur="500" fill="hold"/>
                                        <p:tgtEl>
                                          <p:spTgt spid="930"/>
                                        </p:tgtEl>
                                        <p:attrNameLst>
                                          <p:attrName>ppt_x</p:attrName>
                                        </p:attrNameLst>
                                      </p:cBhvr>
                                      <p:tavLst>
                                        <p:tav tm="0">
                                          <p:val>
                                            <p:strVal val="#ppt_x"/>
                                          </p:val>
                                        </p:tav>
                                        <p:tav tm="100000">
                                          <p:val>
                                            <p:strVal val="#ppt_x"/>
                                          </p:val>
                                        </p:tav>
                                      </p:tavLst>
                                    </p:anim>
                                    <p:anim calcmode="lin" valueType="num">
                                      <p:cBhvr additive="base">
                                        <p:cTn id="30" dur="500" fill="hold"/>
                                        <p:tgtEl>
                                          <p:spTgt spid="93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31"/>
                                        </p:tgtEl>
                                        <p:attrNameLst>
                                          <p:attrName>style.visibility</p:attrName>
                                        </p:attrNameLst>
                                      </p:cBhvr>
                                      <p:to>
                                        <p:strVal val="visible"/>
                                      </p:to>
                                    </p:set>
                                    <p:anim calcmode="lin" valueType="num">
                                      <p:cBhvr additive="base">
                                        <p:cTn id="33" dur="500" fill="hold"/>
                                        <p:tgtEl>
                                          <p:spTgt spid="931"/>
                                        </p:tgtEl>
                                        <p:attrNameLst>
                                          <p:attrName>ppt_x</p:attrName>
                                        </p:attrNameLst>
                                      </p:cBhvr>
                                      <p:tavLst>
                                        <p:tav tm="0">
                                          <p:val>
                                            <p:strVal val="#ppt_x"/>
                                          </p:val>
                                        </p:tav>
                                        <p:tav tm="100000">
                                          <p:val>
                                            <p:strVal val="#ppt_x"/>
                                          </p:val>
                                        </p:tav>
                                      </p:tavLst>
                                    </p:anim>
                                    <p:anim calcmode="lin" valueType="num">
                                      <p:cBhvr additive="base">
                                        <p:cTn id="34" dur="500" fill="hold"/>
                                        <p:tgtEl>
                                          <p:spTgt spid="93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32"/>
                                        </p:tgtEl>
                                        <p:attrNameLst>
                                          <p:attrName>style.visibility</p:attrName>
                                        </p:attrNameLst>
                                      </p:cBhvr>
                                      <p:to>
                                        <p:strVal val="visible"/>
                                      </p:to>
                                    </p:set>
                                    <p:anim calcmode="lin" valueType="num">
                                      <p:cBhvr additive="base">
                                        <p:cTn id="37" dur="500" fill="hold"/>
                                        <p:tgtEl>
                                          <p:spTgt spid="932"/>
                                        </p:tgtEl>
                                        <p:attrNameLst>
                                          <p:attrName>ppt_x</p:attrName>
                                        </p:attrNameLst>
                                      </p:cBhvr>
                                      <p:tavLst>
                                        <p:tav tm="0">
                                          <p:val>
                                            <p:strVal val="#ppt_x"/>
                                          </p:val>
                                        </p:tav>
                                        <p:tav tm="100000">
                                          <p:val>
                                            <p:strVal val="#ppt_x"/>
                                          </p:val>
                                        </p:tav>
                                      </p:tavLst>
                                    </p:anim>
                                    <p:anim calcmode="lin" valueType="num">
                                      <p:cBhvr additive="base">
                                        <p:cTn id="38" dur="500" fill="hold"/>
                                        <p:tgtEl>
                                          <p:spTgt spid="93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33"/>
                                        </p:tgtEl>
                                        <p:attrNameLst>
                                          <p:attrName>style.visibility</p:attrName>
                                        </p:attrNameLst>
                                      </p:cBhvr>
                                      <p:to>
                                        <p:strVal val="visible"/>
                                      </p:to>
                                    </p:set>
                                    <p:anim calcmode="lin" valueType="num">
                                      <p:cBhvr additive="base">
                                        <p:cTn id="41" dur="500" fill="hold"/>
                                        <p:tgtEl>
                                          <p:spTgt spid="933"/>
                                        </p:tgtEl>
                                        <p:attrNameLst>
                                          <p:attrName>ppt_x</p:attrName>
                                        </p:attrNameLst>
                                      </p:cBhvr>
                                      <p:tavLst>
                                        <p:tav tm="0">
                                          <p:val>
                                            <p:strVal val="#ppt_x"/>
                                          </p:val>
                                        </p:tav>
                                        <p:tav tm="100000">
                                          <p:val>
                                            <p:strVal val="#ppt_x"/>
                                          </p:val>
                                        </p:tav>
                                      </p:tavLst>
                                    </p:anim>
                                    <p:anim calcmode="lin" valueType="num">
                                      <p:cBhvr additive="base">
                                        <p:cTn id="42" dur="500" fill="hold"/>
                                        <p:tgtEl>
                                          <p:spTgt spid="93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5"/>
                                        </p:tgtEl>
                                        <p:attrNameLst>
                                          <p:attrName>style.visibility</p:attrName>
                                        </p:attrNameLst>
                                      </p:cBhvr>
                                      <p:to>
                                        <p:strVal val="visible"/>
                                      </p:to>
                                    </p:set>
                                    <p:anim calcmode="lin" valueType="num">
                                      <p:cBhvr additive="base">
                                        <p:cTn id="47" dur="500" fill="hold"/>
                                        <p:tgtEl>
                                          <p:spTgt spid="925"/>
                                        </p:tgtEl>
                                        <p:attrNameLst>
                                          <p:attrName>ppt_x</p:attrName>
                                        </p:attrNameLst>
                                      </p:cBhvr>
                                      <p:tavLst>
                                        <p:tav tm="0">
                                          <p:val>
                                            <p:strVal val="#ppt_x"/>
                                          </p:val>
                                        </p:tav>
                                        <p:tav tm="100000">
                                          <p:val>
                                            <p:strVal val="#ppt_x"/>
                                          </p:val>
                                        </p:tav>
                                      </p:tavLst>
                                    </p:anim>
                                    <p:anim calcmode="lin" valueType="num">
                                      <p:cBhvr additive="base">
                                        <p:cTn id="48" dur="500" fill="hold"/>
                                        <p:tgtEl>
                                          <p:spTgt spid="92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26"/>
                                        </p:tgtEl>
                                        <p:attrNameLst>
                                          <p:attrName>style.visibility</p:attrName>
                                        </p:attrNameLst>
                                      </p:cBhvr>
                                      <p:to>
                                        <p:strVal val="visible"/>
                                      </p:to>
                                    </p:set>
                                    <p:anim calcmode="lin" valueType="num">
                                      <p:cBhvr additive="base">
                                        <p:cTn id="51" dur="500" fill="hold"/>
                                        <p:tgtEl>
                                          <p:spTgt spid="926"/>
                                        </p:tgtEl>
                                        <p:attrNameLst>
                                          <p:attrName>ppt_x</p:attrName>
                                        </p:attrNameLst>
                                      </p:cBhvr>
                                      <p:tavLst>
                                        <p:tav tm="0">
                                          <p:val>
                                            <p:strVal val="#ppt_x"/>
                                          </p:val>
                                        </p:tav>
                                        <p:tav tm="100000">
                                          <p:val>
                                            <p:strVal val="#ppt_x"/>
                                          </p:val>
                                        </p:tav>
                                      </p:tavLst>
                                    </p:anim>
                                    <p:anim calcmode="lin" valueType="num">
                                      <p:cBhvr additive="base">
                                        <p:cTn id="52" dur="500" fill="hold"/>
                                        <p:tgtEl>
                                          <p:spTgt spid="92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27"/>
                                        </p:tgtEl>
                                        <p:attrNameLst>
                                          <p:attrName>style.visibility</p:attrName>
                                        </p:attrNameLst>
                                      </p:cBhvr>
                                      <p:to>
                                        <p:strVal val="visible"/>
                                      </p:to>
                                    </p:set>
                                    <p:anim calcmode="lin" valueType="num">
                                      <p:cBhvr additive="base">
                                        <p:cTn id="55" dur="500" fill="hold"/>
                                        <p:tgtEl>
                                          <p:spTgt spid="927"/>
                                        </p:tgtEl>
                                        <p:attrNameLst>
                                          <p:attrName>ppt_x</p:attrName>
                                        </p:attrNameLst>
                                      </p:cBhvr>
                                      <p:tavLst>
                                        <p:tav tm="0">
                                          <p:val>
                                            <p:strVal val="#ppt_x"/>
                                          </p:val>
                                        </p:tav>
                                        <p:tav tm="100000">
                                          <p:val>
                                            <p:strVal val="#ppt_x"/>
                                          </p:val>
                                        </p:tav>
                                      </p:tavLst>
                                    </p:anim>
                                    <p:anim calcmode="lin" valueType="num">
                                      <p:cBhvr additive="base">
                                        <p:cTn id="56" dur="500" fill="hold"/>
                                        <p:tgtEl>
                                          <p:spTgt spid="927"/>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28"/>
                                        </p:tgtEl>
                                        <p:attrNameLst>
                                          <p:attrName>style.visibility</p:attrName>
                                        </p:attrNameLst>
                                      </p:cBhvr>
                                      <p:to>
                                        <p:strVal val="visible"/>
                                      </p:to>
                                    </p:set>
                                    <p:anim calcmode="lin" valueType="num">
                                      <p:cBhvr additive="base">
                                        <p:cTn id="59" dur="500" fill="hold"/>
                                        <p:tgtEl>
                                          <p:spTgt spid="928"/>
                                        </p:tgtEl>
                                        <p:attrNameLst>
                                          <p:attrName>ppt_x</p:attrName>
                                        </p:attrNameLst>
                                      </p:cBhvr>
                                      <p:tavLst>
                                        <p:tav tm="0">
                                          <p:val>
                                            <p:strVal val="#ppt_x"/>
                                          </p:val>
                                        </p:tav>
                                        <p:tav tm="100000">
                                          <p:val>
                                            <p:strVal val="#ppt_x"/>
                                          </p:val>
                                        </p:tav>
                                      </p:tavLst>
                                    </p:anim>
                                    <p:anim calcmode="lin" valueType="num">
                                      <p:cBhvr additive="base">
                                        <p:cTn id="60" dur="500" fill="hold"/>
                                        <p:tgtEl>
                                          <p:spTgt spid="92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29"/>
                                        </p:tgtEl>
                                        <p:attrNameLst>
                                          <p:attrName>style.visibility</p:attrName>
                                        </p:attrNameLst>
                                      </p:cBhvr>
                                      <p:to>
                                        <p:strVal val="visible"/>
                                      </p:to>
                                    </p:set>
                                    <p:anim calcmode="lin" valueType="num">
                                      <p:cBhvr additive="base">
                                        <p:cTn id="63" dur="500" fill="hold"/>
                                        <p:tgtEl>
                                          <p:spTgt spid="929"/>
                                        </p:tgtEl>
                                        <p:attrNameLst>
                                          <p:attrName>ppt_x</p:attrName>
                                        </p:attrNameLst>
                                      </p:cBhvr>
                                      <p:tavLst>
                                        <p:tav tm="0">
                                          <p:val>
                                            <p:strVal val="#ppt_x"/>
                                          </p:val>
                                        </p:tav>
                                        <p:tav tm="100000">
                                          <p:val>
                                            <p:strVal val="#ppt_x"/>
                                          </p:val>
                                        </p:tav>
                                      </p:tavLst>
                                    </p:anim>
                                    <p:anim calcmode="lin" valueType="num">
                                      <p:cBhvr additive="base">
                                        <p:cTn id="64" dur="500" fill="hold"/>
                                        <p:tgtEl>
                                          <p:spTgt spid="9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45"/>
                                        </p:tgtEl>
                                        <p:attrNameLst>
                                          <p:attrName>style.visibility</p:attrName>
                                        </p:attrNameLst>
                                      </p:cBhvr>
                                      <p:to>
                                        <p:strVal val="visible"/>
                                      </p:to>
                                    </p:set>
                                    <p:anim calcmode="lin" valueType="num">
                                      <p:cBhvr additive="base">
                                        <p:cTn id="67" dur="500" fill="hold"/>
                                        <p:tgtEl>
                                          <p:spTgt spid="945"/>
                                        </p:tgtEl>
                                        <p:attrNameLst>
                                          <p:attrName>ppt_x</p:attrName>
                                        </p:attrNameLst>
                                      </p:cBhvr>
                                      <p:tavLst>
                                        <p:tav tm="0">
                                          <p:val>
                                            <p:strVal val="#ppt_x"/>
                                          </p:val>
                                        </p:tav>
                                        <p:tav tm="100000">
                                          <p:val>
                                            <p:strVal val="#ppt_x"/>
                                          </p:val>
                                        </p:tav>
                                      </p:tavLst>
                                    </p:anim>
                                    <p:anim calcmode="lin" valueType="num">
                                      <p:cBhvr additive="base">
                                        <p:cTn id="68" dur="500" fill="hold"/>
                                        <p:tgtEl>
                                          <p:spTgt spid="94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47"/>
                                        </p:tgtEl>
                                        <p:attrNameLst>
                                          <p:attrName>style.visibility</p:attrName>
                                        </p:attrNameLst>
                                      </p:cBhvr>
                                      <p:to>
                                        <p:strVal val="visible"/>
                                      </p:to>
                                    </p:set>
                                    <p:anim calcmode="lin" valueType="num">
                                      <p:cBhvr additive="base">
                                        <p:cTn id="71" dur="500" fill="hold"/>
                                        <p:tgtEl>
                                          <p:spTgt spid="947"/>
                                        </p:tgtEl>
                                        <p:attrNameLst>
                                          <p:attrName>ppt_x</p:attrName>
                                        </p:attrNameLst>
                                      </p:cBhvr>
                                      <p:tavLst>
                                        <p:tav tm="0">
                                          <p:val>
                                            <p:strVal val="#ppt_x"/>
                                          </p:val>
                                        </p:tav>
                                        <p:tav tm="100000">
                                          <p:val>
                                            <p:strVal val="#ppt_x"/>
                                          </p:val>
                                        </p:tav>
                                      </p:tavLst>
                                    </p:anim>
                                    <p:anim calcmode="lin" valueType="num">
                                      <p:cBhvr additive="base">
                                        <p:cTn id="72" dur="500" fill="hold"/>
                                        <p:tgtEl>
                                          <p:spTgt spid="947"/>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38"/>
                                        </p:tgtEl>
                                        <p:attrNameLst>
                                          <p:attrName>style.visibility</p:attrName>
                                        </p:attrNameLst>
                                      </p:cBhvr>
                                      <p:to>
                                        <p:strVal val="visible"/>
                                      </p:to>
                                    </p:set>
                                    <p:anim calcmode="lin" valueType="num">
                                      <p:cBhvr additive="base">
                                        <p:cTn id="77" dur="500" fill="hold"/>
                                        <p:tgtEl>
                                          <p:spTgt spid="938"/>
                                        </p:tgtEl>
                                        <p:attrNameLst>
                                          <p:attrName>ppt_x</p:attrName>
                                        </p:attrNameLst>
                                      </p:cBhvr>
                                      <p:tavLst>
                                        <p:tav tm="0">
                                          <p:val>
                                            <p:strVal val="#ppt_x"/>
                                          </p:val>
                                        </p:tav>
                                        <p:tav tm="100000">
                                          <p:val>
                                            <p:strVal val="#ppt_x"/>
                                          </p:val>
                                        </p:tav>
                                      </p:tavLst>
                                    </p:anim>
                                    <p:anim calcmode="lin" valueType="num">
                                      <p:cBhvr additive="base">
                                        <p:cTn id="78" dur="500" fill="hold"/>
                                        <p:tgtEl>
                                          <p:spTgt spid="93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39"/>
                                        </p:tgtEl>
                                        <p:attrNameLst>
                                          <p:attrName>style.visibility</p:attrName>
                                        </p:attrNameLst>
                                      </p:cBhvr>
                                      <p:to>
                                        <p:strVal val="visible"/>
                                      </p:to>
                                    </p:set>
                                    <p:anim calcmode="lin" valueType="num">
                                      <p:cBhvr additive="base">
                                        <p:cTn id="81" dur="500" fill="hold"/>
                                        <p:tgtEl>
                                          <p:spTgt spid="939"/>
                                        </p:tgtEl>
                                        <p:attrNameLst>
                                          <p:attrName>ppt_x</p:attrName>
                                        </p:attrNameLst>
                                      </p:cBhvr>
                                      <p:tavLst>
                                        <p:tav tm="0">
                                          <p:val>
                                            <p:strVal val="#ppt_x"/>
                                          </p:val>
                                        </p:tav>
                                        <p:tav tm="100000">
                                          <p:val>
                                            <p:strVal val="#ppt_x"/>
                                          </p:val>
                                        </p:tav>
                                      </p:tavLst>
                                    </p:anim>
                                    <p:anim calcmode="lin" valueType="num">
                                      <p:cBhvr additive="base">
                                        <p:cTn id="82" dur="500" fill="hold"/>
                                        <p:tgtEl>
                                          <p:spTgt spid="93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40"/>
                                        </p:tgtEl>
                                        <p:attrNameLst>
                                          <p:attrName>style.visibility</p:attrName>
                                        </p:attrNameLst>
                                      </p:cBhvr>
                                      <p:to>
                                        <p:strVal val="visible"/>
                                      </p:to>
                                    </p:set>
                                    <p:anim calcmode="lin" valueType="num">
                                      <p:cBhvr additive="base">
                                        <p:cTn id="85" dur="500" fill="hold"/>
                                        <p:tgtEl>
                                          <p:spTgt spid="940"/>
                                        </p:tgtEl>
                                        <p:attrNameLst>
                                          <p:attrName>ppt_x</p:attrName>
                                        </p:attrNameLst>
                                      </p:cBhvr>
                                      <p:tavLst>
                                        <p:tav tm="0">
                                          <p:val>
                                            <p:strVal val="#ppt_x"/>
                                          </p:val>
                                        </p:tav>
                                        <p:tav tm="100000">
                                          <p:val>
                                            <p:strVal val="#ppt_x"/>
                                          </p:val>
                                        </p:tav>
                                      </p:tavLst>
                                    </p:anim>
                                    <p:anim calcmode="lin" valueType="num">
                                      <p:cBhvr additive="base">
                                        <p:cTn id="86" dur="500" fill="hold"/>
                                        <p:tgtEl>
                                          <p:spTgt spid="94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941"/>
                                        </p:tgtEl>
                                        <p:attrNameLst>
                                          <p:attrName>style.visibility</p:attrName>
                                        </p:attrNameLst>
                                      </p:cBhvr>
                                      <p:to>
                                        <p:strVal val="visible"/>
                                      </p:to>
                                    </p:set>
                                    <p:anim calcmode="lin" valueType="num">
                                      <p:cBhvr additive="base">
                                        <p:cTn id="89" dur="500" fill="hold"/>
                                        <p:tgtEl>
                                          <p:spTgt spid="941"/>
                                        </p:tgtEl>
                                        <p:attrNameLst>
                                          <p:attrName>ppt_x</p:attrName>
                                        </p:attrNameLst>
                                      </p:cBhvr>
                                      <p:tavLst>
                                        <p:tav tm="0">
                                          <p:val>
                                            <p:strVal val="#ppt_x"/>
                                          </p:val>
                                        </p:tav>
                                        <p:tav tm="100000">
                                          <p:val>
                                            <p:strVal val="#ppt_x"/>
                                          </p:val>
                                        </p:tav>
                                      </p:tavLst>
                                    </p:anim>
                                    <p:anim calcmode="lin" valueType="num">
                                      <p:cBhvr additive="base">
                                        <p:cTn id="90" dur="500" fill="hold"/>
                                        <p:tgtEl>
                                          <p:spTgt spid="94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42"/>
                                        </p:tgtEl>
                                        <p:attrNameLst>
                                          <p:attrName>style.visibility</p:attrName>
                                        </p:attrNameLst>
                                      </p:cBhvr>
                                      <p:to>
                                        <p:strVal val="visible"/>
                                      </p:to>
                                    </p:set>
                                    <p:anim calcmode="lin" valueType="num">
                                      <p:cBhvr additive="base">
                                        <p:cTn id="93" dur="500" fill="hold"/>
                                        <p:tgtEl>
                                          <p:spTgt spid="942"/>
                                        </p:tgtEl>
                                        <p:attrNameLst>
                                          <p:attrName>ppt_x</p:attrName>
                                        </p:attrNameLst>
                                      </p:cBhvr>
                                      <p:tavLst>
                                        <p:tav tm="0">
                                          <p:val>
                                            <p:strVal val="#ppt_x"/>
                                          </p:val>
                                        </p:tav>
                                        <p:tav tm="100000">
                                          <p:val>
                                            <p:strVal val="#ppt_x"/>
                                          </p:val>
                                        </p:tav>
                                      </p:tavLst>
                                    </p:anim>
                                    <p:anim calcmode="lin" valueType="num">
                                      <p:cBhvr additive="base">
                                        <p:cTn id="94" dur="500" fill="hold"/>
                                        <p:tgtEl>
                                          <p:spTgt spid="942"/>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943"/>
                                        </p:tgtEl>
                                        <p:attrNameLst>
                                          <p:attrName>style.visibility</p:attrName>
                                        </p:attrNameLst>
                                      </p:cBhvr>
                                      <p:to>
                                        <p:strVal val="visible"/>
                                      </p:to>
                                    </p:set>
                                    <p:anim calcmode="lin" valueType="num">
                                      <p:cBhvr additive="base">
                                        <p:cTn id="97" dur="500" fill="hold"/>
                                        <p:tgtEl>
                                          <p:spTgt spid="943"/>
                                        </p:tgtEl>
                                        <p:attrNameLst>
                                          <p:attrName>ppt_x</p:attrName>
                                        </p:attrNameLst>
                                      </p:cBhvr>
                                      <p:tavLst>
                                        <p:tav tm="0">
                                          <p:val>
                                            <p:strVal val="#ppt_x"/>
                                          </p:val>
                                        </p:tav>
                                        <p:tav tm="100000">
                                          <p:val>
                                            <p:strVal val="#ppt_x"/>
                                          </p:val>
                                        </p:tav>
                                      </p:tavLst>
                                    </p:anim>
                                    <p:anim calcmode="lin" valueType="num">
                                      <p:cBhvr additive="base">
                                        <p:cTn id="98" dur="500" fill="hold"/>
                                        <p:tgtEl>
                                          <p:spTgt spid="943"/>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anim calcmode="lin" valueType="num">
                                      <p:cBhvr additive="base">
                                        <p:cTn id="101" dur="500" fill="hold"/>
                                        <p:tgtEl>
                                          <p:spTgt spid="944"/>
                                        </p:tgtEl>
                                        <p:attrNameLst>
                                          <p:attrName>ppt_x</p:attrName>
                                        </p:attrNameLst>
                                      </p:cBhvr>
                                      <p:tavLst>
                                        <p:tav tm="0">
                                          <p:val>
                                            <p:strVal val="#ppt_x"/>
                                          </p:val>
                                        </p:tav>
                                        <p:tav tm="100000">
                                          <p:val>
                                            <p:strVal val="#ppt_x"/>
                                          </p:val>
                                        </p:tav>
                                      </p:tavLst>
                                    </p:anim>
                                    <p:anim calcmode="lin" valueType="num">
                                      <p:cBhvr additive="base">
                                        <p:cTn id="102" dur="500" fill="hold"/>
                                        <p:tgtEl>
                                          <p:spTgt spid="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938" grpId="0" animBg="1"/>
      <p:bldP spid="939" grpId="0" animBg="1"/>
      <p:bldP spid="940" grpId="0" animBg="1"/>
      <p:bldP spid="941" grpId="0" animBg="1"/>
      <p:bldP spid="942" grpId="0" animBg="1"/>
      <p:bldP spid="943" grpId="0" animBg="1"/>
      <p:bldP spid="944" grpId="0" animBg="1"/>
      <p:bldP spid="945" grpId="0" animBg="1"/>
      <p:bldP spid="946" grpId="0" animBg="1"/>
      <p:bldP spid="94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225"/>
            <a:ext cx="10972800" cy="465137"/>
          </a:xfrm>
        </p:spPr>
        <p:txBody>
          <a:bodyPr/>
          <a:lstStyle/>
          <a:p>
            <a:r>
              <a:rPr lang="en-IN" dirty="0" smtClean="0"/>
              <a:t>Period dimension</a:t>
            </a:r>
            <a:endParaRPr lang="en-IN" dirty="0"/>
          </a:p>
        </p:txBody>
      </p:sp>
      <p:sp>
        <p:nvSpPr>
          <p:cNvPr id="3" name="Rectangle 2"/>
          <p:cNvSpPr/>
          <p:nvPr/>
        </p:nvSpPr>
        <p:spPr>
          <a:xfrm>
            <a:off x="457200" y="1528762"/>
            <a:ext cx="2014538" cy="471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smtClean="0"/>
              <a:t>Date_id</a:t>
            </a:r>
            <a:endParaRPr lang="en-IN" dirty="0" smtClean="0"/>
          </a:p>
          <a:p>
            <a:r>
              <a:rPr lang="en-IN" dirty="0" err="1" smtClean="0"/>
              <a:t>Cal_date</a:t>
            </a:r>
            <a:endParaRPr lang="en-IN" dirty="0" smtClean="0"/>
          </a:p>
          <a:p>
            <a:r>
              <a:rPr lang="en-IN" dirty="0" err="1" smtClean="0"/>
              <a:t>Cal_year</a:t>
            </a:r>
            <a:endParaRPr lang="en-IN" dirty="0" smtClean="0"/>
          </a:p>
          <a:p>
            <a:r>
              <a:rPr lang="en-IN" dirty="0" err="1" smtClean="0"/>
              <a:t>Cal_month</a:t>
            </a:r>
            <a:endParaRPr lang="en-IN" dirty="0" smtClean="0"/>
          </a:p>
          <a:p>
            <a:r>
              <a:rPr lang="en-IN" dirty="0" err="1" smtClean="0"/>
              <a:t>Cal_month_no</a:t>
            </a:r>
            <a:endParaRPr lang="en-IN" dirty="0" smtClean="0"/>
          </a:p>
          <a:p>
            <a:r>
              <a:rPr lang="en-IN" dirty="0" err="1" smtClean="0"/>
              <a:t>Cal_short_month</a:t>
            </a:r>
            <a:endParaRPr lang="en-IN" dirty="0" smtClean="0"/>
          </a:p>
          <a:p>
            <a:r>
              <a:rPr lang="en-IN" dirty="0" err="1" smtClean="0"/>
              <a:t>Cal_ww</a:t>
            </a:r>
            <a:r>
              <a:rPr lang="en-IN" dirty="0" smtClean="0"/>
              <a:t/>
            </a:r>
            <a:br>
              <a:rPr lang="en-IN" dirty="0" smtClean="0"/>
            </a:br>
            <a:r>
              <a:rPr lang="en-IN" dirty="0" err="1" smtClean="0"/>
              <a:t>cal_qq</a:t>
            </a:r>
            <a:r>
              <a:rPr lang="en-IN" dirty="0" smtClean="0"/>
              <a:t/>
            </a:r>
            <a:br>
              <a:rPr lang="en-IN" dirty="0" smtClean="0"/>
            </a:br>
            <a:r>
              <a:rPr lang="en-IN" dirty="0" err="1" smtClean="0"/>
              <a:t>cal_day</a:t>
            </a:r>
            <a:endParaRPr lang="en-IN" dirty="0" smtClean="0"/>
          </a:p>
          <a:p>
            <a:r>
              <a:rPr lang="en-IN" dirty="0" err="1" smtClean="0"/>
              <a:t>Cal_week_day_flg</a:t>
            </a:r>
            <a:endParaRPr lang="en-IN" dirty="0" smtClean="0"/>
          </a:p>
          <a:p>
            <a:r>
              <a:rPr lang="en-IN" dirty="0" err="1" smtClean="0"/>
              <a:t>Fin_year</a:t>
            </a:r>
            <a:endParaRPr lang="en-IN" dirty="0" smtClean="0"/>
          </a:p>
          <a:p>
            <a:r>
              <a:rPr lang="en-IN" dirty="0" err="1" smtClean="0"/>
              <a:t>Fin_quarter</a:t>
            </a:r>
            <a:endParaRPr lang="en-IN" dirty="0" smtClean="0"/>
          </a:p>
          <a:p>
            <a:r>
              <a:rPr lang="en-IN" dirty="0" err="1" smtClean="0"/>
              <a:t>Fin_month</a:t>
            </a:r>
            <a:endParaRPr lang="en-IN" dirty="0" smtClean="0"/>
          </a:p>
          <a:p>
            <a:r>
              <a:rPr lang="en-IN" dirty="0" smtClean="0"/>
              <a:t>Season</a:t>
            </a:r>
            <a:br>
              <a:rPr lang="en-IN" dirty="0" smtClean="0"/>
            </a:br>
            <a:endParaRPr lang="en-IN" dirty="0" smtClean="0"/>
          </a:p>
        </p:txBody>
      </p:sp>
      <p:sp>
        <p:nvSpPr>
          <p:cNvPr id="5" name="Rectangle 4"/>
          <p:cNvSpPr/>
          <p:nvPr/>
        </p:nvSpPr>
        <p:spPr>
          <a:xfrm>
            <a:off x="9167813" y="1528761"/>
            <a:ext cx="2014538" cy="4714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smtClean="0"/>
              <a:t>Date_id</a:t>
            </a:r>
            <a:endParaRPr lang="en-IN" dirty="0" smtClean="0"/>
          </a:p>
          <a:p>
            <a:r>
              <a:rPr lang="en-IN" dirty="0" err="1" smtClean="0"/>
              <a:t>Cal_date</a:t>
            </a:r>
            <a:endParaRPr lang="en-IN" dirty="0" smtClean="0"/>
          </a:p>
          <a:p>
            <a:r>
              <a:rPr lang="en-IN" dirty="0" err="1" smtClean="0"/>
              <a:t>Cal_year</a:t>
            </a:r>
            <a:endParaRPr lang="en-IN" dirty="0" smtClean="0"/>
          </a:p>
          <a:p>
            <a:r>
              <a:rPr lang="en-IN" dirty="0" err="1" smtClean="0"/>
              <a:t>Cal_month</a:t>
            </a:r>
            <a:endParaRPr lang="en-IN" dirty="0" smtClean="0"/>
          </a:p>
          <a:p>
            <a:r>
              <a:rPr lang="en-IN" dirty="0" err="1" smtClean="0"/>
              <a:t>Cal_month_no</a:t>
            </a:r>
            <a:endParaRPr lang="en-IN" dirty="0" smtClean="0"/>
          </a:p>
          <a:p>
            <a:r>
              <a:rPr lang="en-IN" dirty="0" err="1" smtClean="0"/>
              <a:t>Cal_short_month</a:t>
            </a:r>
            <a:endParaRPr lang="en-IN" dirty="0" smtClean="0"/>
          </a:p>
          <a:p>
            <a:r>
              <a:rPr lang="en-IN" dirty="0" err="1" smtClean="0"/>
              <a:t>Cal_week_id</a:t>
            </a:r>
            <a:r>
              <a:rPr lang="en-IN" dirty="0" smtClean="0"/>
              <a:t/>
            </a:r>
            <a:br>
              <a:rPr lang="en-IN" dirty="0" smtClean="0"/>
            </a:br>
            <a:r>
              <a:rPr lang="en-IN" dirty="0" err="1" smtClean="0"/>
              <a:t>cal_qq</a:t>
            </a:r>
            <a:r>
              <a:rPr lang="en-IN" dirty="0" smtClean="0"/>
              <a:t/>
            </a:r>
            <a:br>
              <a:rPr lang="en-IN" dirty="0" smtClean="0"/>
            </a:br>
            <a:r>
              <a:rPr lang="en-IN" dirty="0" err="1" smtClean="0"/>
              <a:t>cal_day</a:t>
            </a:r>
            <a:endParaRPr lang="en-IN" dirty="0" smtClean="0"/>
          </a:p>
          <a:p>
            <a:r>
              <a:rPr lang="en-IN" dirty="0" err="1" smtClean="0"/>
              <a:t>Cal_week_day_flg</a:t>
            </a:r>
            <a:endParaRPr lang="en-IN" dirty="0" smtClean="0"/>
          </a:p>
          <a:p>
            <a:r>
              <a:rPr lang="en-IN" dirty="0" err="1" smtClean="0"/>
              <a:t>Fin_year</a:t>
            </a:r>
            <a:endParaRPr lang="en-IN" dirty="0" smtClean="0"/>
          </a:p>
          <a:p>
            <a:r>
              <a:rPr lang="en-IN" dirty="0" err="1" smtClean="0"/>
              <a:t>Fin_quarter</a:t>
            </a:r>
            <a:endParaRPr lang="en-IN" dirty="0" smtClean="0"/>
          </a:p>
          <a:p>
            <a:r>
              <a:rPr lang="en-IN" dirty="0" err="1" smtClean="0"/>
              <a:t>Fin_month</a:t>
            </a:r>
            <a:endParaRPr lang="en-IN" dirty="0" smtClean="0"/>
          </a:p>
          <a:p>
            <a:r>
              <a:rPr lang="en-IN" dirty="0" smtClean="0"/>
              <a:t>Season</a:t>
            </a:r>
            <a:br>
              <a:rPr lang="en-IN" dirty="0" smtClean="0"/>
            </a:br>
            <a:endParaRPr lang="en-IN" dirty="0" smtClean="0"/>
          </a:p>
        </p:txBody>
      </p:sp>
      <p:sp>
        <p:nvSpPr>
          <p:cNvPr id="6" name="Rectangle 5"/>
          <p:cNvSpPr/>
          <p:nvPr/>
        </p:nvSpPr>
        <p:spPr>
          <a:xfrm>
            <a:off x="7077075" y="1528761"/>
            <a:ext cx="1728788" cy="138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err="1" smtClean="0"/>
              <a:t>Cal_week_id</a:t>
            </a:r>
            <a:endParaRPr lang="en-IN" sz="1400" dirty="0" smtClean="0"/>
          </a:p>
          <a:p>
            <a:r>
              <a:rPr lang="en-IN" sz="1400" dirty="0" err="1" smtClean="0"/>
              <a:t>Cal_date</a:t>
            </a:r>
            <a:endParaRPr lang="en-IN" sz="1400" dirty="0" smtClean="0"/>
          </a:p>
          <a:p>
            <a:r>
              <a:rPr lang="en-IN" sz="1400" dirty="0" err="1" smtClean="0"/>
              <a:t>Cal_week</a:t>
            </a:r>
            <a:endParaRPr lang="en-IN" sz="1400" dirty="0" smtClean="0"/>
          </a:p>
          <a:p>
            <a:r>
              <a:rPr lang="en-IN" sz="1400" dirty="0" err="1" smtClean="0"/>
              <a:t>Cal_month_id</a:t>
            </a:r>
            <a:r>
              <a:rPr lang="en-IN" sz="1400" dirty="0" smtClean="0"/>
              <a:t> (FK)</a:t>
            </a:r>
            <a:endParaRPr lang="en-IN" sz="1400" dirty="0"/>
          </a:p>
        </p:txBody>
      </p:sp>
      <p:sp>
        <p:nvSpPr>
          <p:cNvPr id="7" name="Rectangle 6"/>
          <p:cNvSpPr/>
          <p:nvPr/>
        </p:nvSpPr>
        <p:spPr>
          <a:xfrm>
            <a:off x="5083969" y="1178718"/>
            <a:ext cx="1631156" cy="138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err="1" smtClean="0"/>
              <a:t>Cal_month_id</a:t>
            </a:r>
            <a:r>
              <a:rPr lang="en-IN" sz="1400" dirty="0" smtClean="0"/>
              <a:t> (PK)</a:t>
            </a:r>
          </a:p>
          <a:p>
            <a:r>
              <a:rPr lang="en-IN" sz="1400" dirty="0" err="1" smtClean="0"/>
              <a:t>Cal_month_name</a:t>
            </a:r>
            <a:endParaRPr lang="en-IN" sz="1400" dirty="0" smtClean="0"/>
          </a:p>
          <a:p>
            <a:r>
              <a:rPr lang="en-IN" sz="1400" dirty="0" err="1" smtClean="0"/>
              <a:t>Cal_quarter_id</a:t>
            </a:r>
            <a:endParaRPr lang="en-IN" sz="1400" dirty="0"/>
          </a:p>
        </p:txBody>
      </p:sp>
      <p:cxnSp>
        <p:nvCxnSpPr>
          <p:cNvPr id="11" name="Elbow Connector 10"/>
          <p:cNvCxnSpPr>
            <a:stCxn id="7" idx="2"/>
            <a:endCxn id="6" idx="2"/>
          </p:cNvCxnSpPr>
          <p:nvPr/>
        </p:nvCxnSpPr>
        <p:spPr>
          <a:xfrm rot="16200000" flipH="1">
            <a:off x="6745487" y="1718667"/>
            <a:ext cx="350043" cy="2041922"/>
          </a:xfrm>
          <a:prstGeom prst="bentConnector3">
            <a:avLst>
              <a:gd name="adj1" fmla="val 1653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2"/>
            <a:endCxn id="5" idx="1"/>
          </p:cNvCxnSpPr>
          <p:nvPr/>
        </p:nvCxnSpPr>
        <p:spPr>
          <a:xfrm rot="16200000" flipH="1">
            <a:off x="8068867" y="2787252"/>
            <a:ext cx="971549" cy="12263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71799" y="3500438"/>
            <a:ext cx="1700213" cy="274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Weekly_sales</a:t>
            </a:r>
            <a:endParaRPr lang="en-IN" dirty="0" smtClean="0"/>
          </a:p>
          <a:p>
            <a:pPr algn="ctr"/>
            <a:endParaRPr lang="en-IN" dirty="0"/>
          </a:p>
          <a:p>
            <a:pPr algn="ctr"/>
            <a:r>
              <a:rPr lang="en-IN" dirty="0" err="1" smtClean="0"/>
              <a:t>Week_id</a:t>
            </a:r>
            <a:endParaRPr lang="en-IN" dirty="0" smtClean="0"/>
          </a:p>
          <a:p>
            <a:pPr algn="ctr"/>
            <a:endParaRPr lang="en-IN" dirty="0"/>
          </a:p>
          <a:p>
            <a:pPr algn="ctr"/>
            <a:endParaRPr lang="en-IN" dirty="0"/>
          </a:p>
        </p:txBody>
      </p:sp>
      <p:cxnSp>
        <p:nvCxnSpPr>
          <p:cNvPr id="17" name="Elbow Connector 16"/>
          <p:cNvCxnSpPr>
            <a:stCxn id="15" idx="3"/>
            <a:endCxn id="6" idx="2"/>
          </p:cNvCxnSpPr>
          <p:nvPr/>
        </p:nvCxnSpPr>
        <p:spPr>
          <a:xfrm flipV="1">
            <a:off x="4672012" y="2914650"/>
            <a:ext cx="3269457" cy="1957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13465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Rectangle 2"/>
          <p:cNvSpPr txBox="1">
            <a:spLocks noGrp="1"/>
          </p:cNvSpPr>
          <p:nvPr>
            <p:ph type="title"/>
          </p:nvPr>
        </p:nvSpPr>
        <p:spPr>
          <a:xfrm>
            <a:off x="0" y="-1"/>
            <a:ext cx="12192000" cy="682626"/>
          </a:xfrm>
          <a:prstGeom prst="rect">
            <a:avLst/>
          </a:prstGeom>
        </p:spPr>
        <p:txBody>
          <a:bodyPr/>
          <a:lstStyle/>
          <a:p>
            <a:r>
              <a:rPr dirty="0">
                <a:solidFill>
                  <a:schemeClr val="tx1"/>
                </a:solidFill>
                <a:latin typeface="+mj-lt"/>
                <a:ea typeface="+mj-ea"/>
                <a:cs typeface="+mj-cs"/>
              </a:rPr>
              <a:t>Snow flake - Insurance model</a:t>
            </a:r>
          </a:p>
        </p:txBody>
      </p:sp>
      <p:grpSp>
        <p:nvGrpSpPr>
          <p:cNvPr id="954" name="Rectangle 3"/>
          <p:cNvGrpSpPr/>
          <p:nvPr/>
        </p:nvGrpSpPr>
        <p:grpSpPr>
          <a:xfrm>
            <a:off x="3810000" y="1143000"/>
            <a:ext cx="1295400" cy="1219200"/>
            <a:chOff x="0" y="0"/>
            <a:chExt cx="1295400" cy="1219200"/>
          </a:xfrm>
        </p:grpSpPr>
        <p:sp>
          <p:nvSpPr>
            <p:cNvPr id="952" name="Rectangle"/>
            <p:cNvSpPr/>
            <p:nvPr/>
          </p:nvSpPr>
          <p:spPr>
            <a:xfrm>
              <a:off x="0" y="0"/>
              <a:ext cx="1295400" cy="1219200"/>
            </a:xfrm>
            <a:prstGeom prst="rect">
              <a:avLst/>
            </a:prstGeom>
            <a:solidFill>
              <a:srgbClr val="99CCFF"/>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53" name="Org_id…"/>
            <p:cNvSpPr txBox="1"/>
            <p:nvPr/>
          </p:nvSpPr>
          <p:spPr>
            <a:xfrm>
              <a:off x="181387" y="194103"/>
              <a:ext cx="932626" cy="8309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Org_id</a:t>
              </a:r>
            </a:p>
            <a:p>
              <a:pPr algn="ctr">
                <a:defRPr sz="1200"/>
              </a:pPr>
              <a:r>
                <a:rPr sz="1200"/>
                <a:t>Name</a:t>
              </a:r>
            </a:p>
            <a:p>
              <a:pPr algn="ctr">
                <a:defRPr sz="1200"/>
              </a:pPr>
              <a:r>
                <a:rPr sz="1200"/>
                <a:t>Cat_id</a:t>
              </a:r>
            </a:p>
            <a:p>
              <a:pPr algn="ctr">
                <a:defRPr sz="1200"/>
              </a:pPr>
              <a:r>
                <a:rPr sz="1200"/>
                <a:t>Manager_nm</a:t>
              </a:r>
            </a:p>
          </p:txBody>
        </p:sp>
      </p:grpSp>
      <p:grpSp>
        <p:nvGrpSpPr>
          <p:cNvPr id="957" name="Rectangle 4"/>
          <p:cNvGrpSpPr/>
          <p:nvPr/>
        </p:nvGrpSpPr>
        <p:grpSpPr>
          <a:xfrm>
            <a:off x="3778250" y="2819400"/>
            <a:ext cx="1371600" cy="1447800"/>
            <a:chOff x="0" y="0"/>
            <a:chExt cx="1371600" cy="1447800"/>
          </a:xfrm>
        </p:grpSpPr>
        <p:sp>
          <p:nvSpPr>
            <p:cNvPr id="955" name="Rectangle"/>
            <p:cNvSpPr/>
            <p:nvPr/>
          </p:nvSpPr>
          <p:spPr>
            <a:xfrm>
              <a:off x="0" y="0"/>
              <a:ext cx="1371600" cy="1447800"/>
            </a:xfrm>
            <a:prstGeom prst="rect">
              <a:avLst/>
            </a:prstGeom>
            <a:solidFill>
              <a:srgbClr val="99CCFF"/>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56" name="Emp_id…"/>
            <p:cNvSpPr txBox="1"/>
            <p:nvPr/>
          </p:nvSpPr>
          <p:spPr>
            <a:xfrm>
              <a:off x="356053" y="218747"/>
              <a:ext cx="659494" cy="10103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Emp_id</a:t>
              </a:r>
            </a:p>
            <a:p>
              <a:pPr algn="ctr">
                <a:defRPr sz="1200"/>
              </a:pPr>
              <a:r>
                <a:rPr sz="1200"/>
                <a:t>Ename</a:t>
              </a:r>
            </a:p>
            <a:p>
              <a:pPr algn="ctr">
                <a:defRPr sz="1200"/>
              </a:pPr>
              <a:r>
                <a:rPr sz="1200"/>
                <a:t>Join date</a:t>
              </a:r>
            </a:p>
            <a:p>
              <a:pPr algn="ctr">
                <a:defRPr sz="1200"/>
              </a:pPr>
              <a:r>
                <a:rPr sz="1200"/>
                <a:t>Sal</a:t>
              </a:r>
            </a:p>
            <a:p>
              <a:pPr algn="ctr">
                <a:defRPr sz="1200"/>
              </a:pPr>
              <a:r>
                <a:rPr sz="1200"/>
                <a:t>Dept_id</a:t>
              </a:r>
            </a:p>
          </p:txBody>
        </p:sp>
      </p:grpSp>
      <p:grpSp>
        <p:nvGrpSpPr>
          <p:cNvPr id="960" name="Rectangle 5"/>
          <p:cNvGrpSpPr/>
          <p:nvPr/>
        </p:nvGrpSpPr>
        <p:grpSpPr>
          <a:xfrm>
            <a:off x="7924800" y="1524000"/>
            <a:ext cx="1219200" cy="1371600"/>
            <a:chOff x="0" y="0"/>
            <a:chExt cx="1219200" cy="1371600"/>
          </a:xfrm>
        </p:grpSpPr>
        <p:sp>
          <p:nvSpPr>
            <p:cNvPr id="958" name="Rectangle"/>
            <p:cNvSpPr/>
            <p:nvPr/>
          </p:nvSpPr>
          <p:spPr>
            <a:xfrm>
              <a:off x="0" y="0"/>
              <a:ext cx="1219200" cy="1371600"/>
            </a:xfrm>
            <a:prstGeom prst="rect">
              <a:avLst/>
            </a:prstGeom>
            <a:solidFill>
              <a:srgbClr val="99CCFF"/>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59" name="Cust_id…"/>
            <p:cNvSpPr txBox="1"/>
            <p:nvPr/>
          </p:nvSpPr>
          <p:spPr>
            <a:xfrm>
              <a:off x="304038" y="180647"/>
              <a:ext cx="611124" cy="10103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Cust_id</a:t>
              </a:r>
            </a:p>
            <a:p>
              <a:pPr algn="ctr">
                <a:defRPr sz="1200"/>
              </a:pPr>
              <a:r>
                <a:rPr sz="1200"/>
                <a:t>Name</a:t>
              </a:r>
            </a:p>
            <a:p>
              <a:pPr algn="ctr">
                <a:defRPr sz="1200"/>
              </a:pPr>
              <a:r>
                <a:rPr sz="1200"/>
                <a:t>Address</a:t>
              </a:r>
            </a:p>
            <a:p>
              <a:pPr algn="ctr">
                <a:defRPr sz="1200"/>
              </a:pPr>
              <a:r>
                <a:rPr sz="1200"/>
                <a:t>Phone</a:t>
              </a:r>
            </a:p>
            <a:p>
              <a:pPr algn="ctr">
                <a:defRPr sz="1200"/>
              </a:pPr>
              <a:r>
                <a:rPr sz="1200"/>
                <a:t>State_id</a:t>
              </a:r>
            </a:p>
          </p:txBody>
        </p:sp>
      </p:grpSp>
      <p:grpSp>
        <p:nvGrpSpPr>
          <p:cNvPr id="963" name="Rectangle 6"/>
          <p:cNvGrpSpPr/>
          <p:nvPr/>
        </p:nvGrpSpPr>
        <p:grpSpPr>
          <a:xfrm>
            <a:off x="8382000" y="3505200"/>
            <a:ext cx="1371600" cy="1524000"/>
            <a:chOff x="0" y="0"/>
            <a:chExt cx="1371600" cy="1524000"/>
          </a:xfrm>
        </p:grpSpPr>
        <p:sp>
          <p:nvSpPr>
            <p:cNvPr id="961" name="Rectangle"/>
            <p:cNvSpPr/>
            <p:nvPr/>
          </p:nvSpPr>
          <p:spPr>
            <a:xfrm>
              <a:off x="0" y="0"/>
              <a:ext cx="1371600" cy="1524000"/>
            </a:xfrm>
            <a:prstGeom prst="rect">
              <a:avLst/>
            </a:prstGeom>
            <a:solidFill>
              <a:srgbClr val="99CCFF"/>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62" name="Policy_id…"/>
            <p:cNvSpPr txBox="1"/>
            <p:nvPr/>
          </p:nvSpPr>
          <p:spPr>
            <a:xfrm>
              <a:off x="312686" y="346503"/>
              <a:ext cx="746228" cy="83099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Policy_id</a:t>
              </a:r>
            </a:p>
            <a:p>
              <a:pPr algn="ctr">
                <a:defRPr sz="1200"/>
              </a:pPr>
              <a:r>
                <a:rPr sz="1200"/>
                <a:t>Name</a:t>
              </a:r>
            </a:p>
            <a:p>
              <a:pPr algn="ctr">
                <a:defRPr sz="1200"/>
              </a:pPr>
              <a:r>
                <a:rPr sz="1200"/>
                <a:t>Start_date</a:t>
              </a:r>
            </a:p>
            <a:p>
              <a:pPr algn="ctr">
                <a:defRPr sz="1200"/>
              </a:pPr>
              <a:r>
                <a:rPr sz="1200"/>
                <a:t>End_date</a:t>
              </a:r>
            </a:p>
          </p:txBody>
        </p:sp>
      </p:grpSp>
      <p:grpSp>
        <p:nvGrpSpPr>
          <p:cNvPr id="966" name="Rectangle 7"/>
          <p:cNvGrpSpPr/>
          <p:nvPr/>
        </p:nvGrpSpPr>
        <p:grpSpPr>
          <a:xfrm>
            <a:off x="6400800" y="5029200"/>
            <a:ext cx="1371600" cy="838200"/>
            <a:chOff x="0" y="0"/>
            <a:chExt cx="1371600" cy="838200"/>
          </a:xfrm>
        </p:grpSpPr>
        <p:sp>
          <p:nvSpPr>
            <p:cNvPr id="964" name="Rectangle"/>
            <p:cNvSpPr/>
            <p:nvPr/>
          </p:nvSpPr>
          <p:spPr>
            <a:xfrm>
              <a:off x="0" y="0"/>
              <a:ext cx="1371600" cy="838200"/>
            </a:xfrm>
            <a:prstGeom prst="rect">
              <a:avLst/>
            </a:prstGeom>
            <a:solidFill>
              <a:srgbClr val="99CCFF"/>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65" name="Cal_date_id…"/>
            <p:cNvSpPr txBox="1"/>
            <p:nvPr/>
          </p:nvSpPr>
          <p:spPr>
            <a:xfrm>
              <a:off x="270078" y="95936"/>
              <a:ext cx="831443" cy="646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Cal_date_id</a:t>
              </a:r>
            </a:p>
            <a:p>
              <a:pPr algn="ctr">
                <a:defRPr sz="1200"/>
              </a:pPr>
              <a:r>
                <a:rPr sz="1200"/>
                <a:t>Date</a:t>
              </a:r>
            </a:p>
            <a:p>
              <a:pPr algn="ctr">
                <a:defRPr sz="1200"/>
              </a:pPr>
              <a:r>
                <a:rPr sz="1200"/>
                <a:t>Week_id</a:t>
              </a:r>
            </a:p>
          </p:txBody>
        </p:sp>
      </p:grpSp>
      <p:grpSp>
        <p:nvGrpSpPr>
          <p:cNvPr id="969" name="Rectangle 8"/>
          <p:cNvGrpSpPr/>
          <p:nvPr/>
        </p:nvGrpSpPr>
        <p:grpSpPr>
          <a:xfrm>
            <a:off x="6019800" y="1905000"/>
            <a:ext cx="1219200" cy="2209800"/>
            <a:chOff x="0" y="0"/>
            <a:chExt cx="1219200" cy="2209800"/>
          </a:xfrm>
        </p:grpSpPr>
        <p:sp>
          <p:nvSpPr>
            <p:cNvPr id="967" name="Rectangle"/>
            <p:cNvSpPr/>
            <p:nvPr/>
          </p:nvSpPr>
          <p:spPr>
            <a:xfrm>
              <a:off x="0" y="0"/>
              <a:ext cx="1219200" cy="2209800"/>
            </a:xfrm>
            <a:prstGeom prst="rect">
              <a:avLst/>
            </a:prstGeom>
            <a:solidFill>
              <a:schemeClr val="accent1"/>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68" name="Org_id…"/>
            <p:cNvSpPr txBox="1"/>
            <p:nvPr/>
          </p:nvSpPr>
          <p:spPr>
            <a:xfrm>
              <a:off x="126449" y="409247"/>
              <a:ext cx="966302" cy="13913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Org_id</a:t>
              </a:r>
            </a:p>
            <a:p>
              <a:pPr algn="ctr">
                <a:defRPr sz="1200"/>
              </a:pPr>
              <a:r>
                <a:rPr sz="1200"/>
                <a:t>Emp_id</a:t>
              </a:r>
            </a:p>
            <a:p>
              <a:pPr algn="ctr">
                <a:defRPr sz="1200"/>
              </a:pPr>
              <a:r>
                <a:rPr sz="1200"/>
                <a:t>Cust_id</a:t>
              </a:r>
            </a:p>
            <a:p>
              <a:pPr algn="ctr">
                <a:defRPr sz="1200"/>
              </a:pPr>
              <a:r>
                <a:rPr sz="1200"/>
                <a:t>Policy_id</a:t>
              </a:r>
            </a:p>
            <a:p>
              <a:pPr algn="ctr">
                <a:defRPr sz="1200"/>
              </a:pPr>
              <a:r>
                <a:rPr sz="1200"/>
                <a:t>Cal_date_id</a:t>
              </a:r>
            </a:p>
            <a:p>
              <a:pPr algn="ctr">
                <a:defRPr sz="1200"/>
              </a:pPr>
              <a:r>
                <a:rPr sz="1200"/>
                <a:t>Payment_amt</a:t>
              </a:r>
            </a:p>
            <a:p>
              <a:pPr algn="ctr">
                <a:defRPr sz="1200"/>
              </a:pPr>
              <a:r>
                <a:rPr sz="1200"/>
                <a:t>Claims_amt</a:t>
              </a:r>
            </a:p>
          </p:txBody>
        </p:sp>
      </p:grpSp>
      <p:sp>
        <p:nvSpPr>
          <p:cNvPr id="1016" name="AutoShape 9"/>
          <p:cNvSpPr/>
          <p:nvPr/>
        </p:nvSpPr>
        <p:spPr>
          <a:xfrm>
            <a:off x="5109211" y="1752600"/>
            <a:ext cx="905511" cy="12573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815" y="0"/>
                </a:lnTo>
                <a:lnTo>
                  <a:pt x="10815" y="21600"/>
                </a:lnTo>
                <a:lnTo>
                  <a:pt x="21600" y="21600"/>
                </a:lnTo>
              </a:path>
            </a:pathLst>
          </a:custGeom>
          <a:ln>
            <a:solidFill>
              <a:srgbClr val="000000"/>
            </a:solidFill>
            <a:miter/>
            <a:tailEnd type="triangle"/>
          </a:ln>
        </p:spPr>
        <p:txBody>
          <a:bodyPr/>
          <a:lstStyle/>
          <a:p>
            <a:endParaRPr/>
          </a:p>
        </p:txBody>
      </p:sp>
      <p:sp>
        <p:nvSpPr>
          <p:cNvPr id="1017" name="AutoShape 10"/>
          <p:cNvSpPr/>
          <p:nvPr/>
        </p:nvSpPr>
        <p:spPr>
          <a:xfrm>
            <a:off x="5153661" y="3009900"/>
            <a:ext cx="861061" cy="5334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21600"/>
                </a:lnTo>
                <a:lnTo>
                  <a:pt x="10800" y="0"/>
                </a:lnTo>
                <a:lnTo>
                  <a:pt x="21600" y="0"/>
                </a:lnTo>
              </a:path>
            </a:pathLst>
          </a:custGeom>
          <a:ln>
            <a:solidFill>
              <a:srgbClr val="000000"/>
            </a:solidFill>
            <a:miter/>
            <a:tailEnd type="triangle"/>
          </a:ln>
        </p:spPr>
        <p:txBody>
          <a:bodyPr/>
          <a:lstStyle/>
          <a:p>
            <a:endParaRPr/>
          </a:p>
        </p:txBody>
      </p:sp>
      <p:sp>
        <p:nvSpPr>
          <p:cNvPr id="1018" name="AutoShape 11"/>
          <p:cNvSpPr/>
          <p:nvPr/>
        </p:nvSpPr>
        <p:spPr>
          <a:xfrm>
            <a:off x="6629401" y="4118610"/>
            <a:ext cx="1400811" cy="1329691"/>
          </a:xfrm>
          <a:custGeom>
            <a:avLst/>
            <a:gdLst/>
            <a:ahLst/>
            <a:cxnLst>
              <a:cxn ang="0">
                <a:pos x="wd2" y="hd2"/>
              </a:cxn>
              <a:cxn ang="5400000">
                <a:pos x="wd2" y="hd2"/>
              </a:cxn>
              <a:cxn ang="10800000">
                <a:pos x="wd2" y="hd2"/>
              </a:cxn>
              <a:cxn ang="16200000">
                <a:pos x="wd2" y="hd2"/>
              </a:cxn>
            </a:cxnLst>
            <a:rect l="0" t="0" r="r" b="b"/>
            <a:pathLst>
              <a:path w="21600" h="21600" extrusionOk="0">
                <a:moveTo>
                  <a:pt x="17683" y="21600"/>
                </a:moveTo>
                <a:lnTo>
                  <a:pt x="21600" y="21600"/>
                </a:lnTo>
                <a:lnTo>
                  <a:pt x="21600" y="7365"/>
                </a:lnTo>
                <a:lnTo>
                  <a:pt x="0" y="7365"/>
                </a:lnTo>
                <a:lnTo>
                  <a:pt x="0" y="0"/>
                </a:lnTo>
              </a:path>
            </a:pathLst>
          </a:custGeom>
          <a:ln>
            <a:solidFill>
              <a:srgbClr val="000000"/>
            </a:solidFill>
            <a:miter/>
            <a:tailEnd type="triangle"/>
          </a:ln>
        </p:spPr>
        <p:txBody>
          <a:bodyPr/>
          <a:lstStyle/>
          <a:p>
            <a:endParaRPr/>
          </a:p>
        </p:txBody>
      </p:sp>
      <p:sp>
        <p:nvSpPr>
          <p:cNvPr id="1019" name="AutoShape 12"/>
          <p:cNvSpPr/>
          <p:nvPr/>
        </p:nvSpPr>
        <p:spPr>
          <a:xfrm>
            <a:off x="7242811" y="2209800"/>
            <a:ext cx="676911" cy="80010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0780" y="0"/>
                </a:lnTo>
                <a:lnTo>
                  <a:pt x="10780" y="21600"/>
                </a:lnTo>
                <a:lnTo>
                  <a:pt x="0" y="21600"/>
                </a:lnTo>
              </a:path>
            </a:pathLst>
          </a:custGeom>
          <a:ln>
            <a:solidFill>
              <a:srgbClr val="000000"/>
            </a:solidFill>
            <a:miter/>
            <a:tailEnd type="triangle"/>
          </a:ln>
        </p:spPr>
        <p:txBody>
          <a:bodyPr/>
          <a:lstStyle/>
          <a:p>
            <a:endParaRPr/>
          </a:p>
        </p:txBody>
      </p:sp>
      <p:sp>
        <p:nvSpPr>
          <p:cNvPr id="974" name="Text Box 13"/>
          <p:cNvSpPr txBox="1"/>
          <p:nvPr/>
        </p:nvSpPr>
        <p:spPr>
          <a:xfrm>
            <a:off x="3957319" y="849314"/>
            <a:ext cx="61279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org_dim</a:t>
            </a:r>
          </a:p>
        </p:txBody>
      </p:sp>
      <p:sp>
        <p:nvSpPr>
          <p:cNvPr id="975" name="Text Box 14"/>
          <p:cNvSpPr txBox="1"/>
          <p:nvPr/>
        </p:nvSpPr>
        <p:spPr>
          <a:xfrm>
            <a:off x="3843019" y="2511425"/>
            <a:ext cx="68864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emp_dim</a:t>
            </a:r>
          </a:p>
        </p:txBody>
      </p:sp>
      <p:sp>
        <p:nvSpPr>
          <p:cNvPr id="976" name="Text Box 15"/>
          <p:cNvSpPr txBox="1"/>
          <p:nvPr/>
        </p:nvSpPr>
        <p:spPr>
          <a:xfrm>
            <a:off x="6294120" y="1444625"/>
            <a:ext cx="602279"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txn_fact</a:t>
            </a:r>
          </a:p>
        </p:txBody>
      </p:sp>
      <p:sp>
        <p:nvSpPr>
          <p:cNvPr id="977" name="Text Box 16"/>
          <p:cNvSpPr txBox="1"/>
          <p:nvPr/>
        </p:nvSpPr>
        <p:spPr>
          <a:xfrm>
            <a:off x="6643369" y="4735513"/>
            <a:ext cx="59888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Cal_dim</a:t>
            </a:r>
          </a:p>
        </p:txBody>
      </p:sp>
      <p:sp>
        <p:nvSpPr>
          <p:cNvPr id="978" name="Text Box 17"/>
          <p:cNvSpPr txBox="1"/>
          <p:nvPr/>
        </p:nvSpPr>
        <p:spPr>
          <a:xfrm>
            <a:off x="7970520" y="1216025"/>
            <a:ext cx="664475"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cust_dim</a:t>
            </a:r>
          </a:p>
        </p:txBody>
      </p:sp>
      <p:sp>
        <p:nvSpPr>
          <p:cNvPr id="979" name="Text Box 18"/>
          <p:cNvSpPr txBox="1"/>
          <p:nvPr/>
        </p:nvSpPr>
        <p:spPr>
          <a:xfrm>
            <a:off x="8427720" y="3121025"/>
            <a:ext cx="77521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policy_dim</a:t>
            </a:r>
          </a:p>
        </p:txBody>
      </p:sp>
      <p:grpSp>
        <p:nvGrpSpPr>
          <p:cNvPr id="982" name="Rectangle 19"/>
          <p:cNvGrpSpPr/>
          <p:nvPr/>
        </p:nvGrpSpPr>
        <p:grpSpPr>
          <a:xfrm>
            <a:off x="2246313" y="903288"/>
            <a:ext cx="1143001" cy="685801"/>
            <a:chOff x="0" y="0"/>
            <a:chExt cx="1143000" cy="685800"/>
          </a:xfrm>
        </p:grpSpPr>
        <p:sp>
          <p:nvSpPr>
            <p:cNvPr id="980" name="Rectangle"/>
            <p:cNvSpPr/>
            <p:nvPr/>
          </p:nvSpPr>
          <p:spPr>
            <a:xfrm>
              <a:off x="0" y="0"/>
              <a:ext cx="1143000" cy="685800"/>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81" name="Cat_id…"/>
            <p:cNvSpPr txBox="1"/>
            <p:nvPr/>
          </p:nvSpPr>
          <p:spPr>
            <a:xfrm>
              <a:off x="242309" y="112069"/>
              <a:ext cx="658382" cy="461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Cat_id</a:t>
              </a:r>
            </a:p>
            <a:p>
              <a:pPr algn="ctr">
                <a:defRPr sz="1200"/>
              </a:pPr>
              <a:r>
                <a:rPr sz="1200"/>
                <a:t>Cat_desc</a:t>
              </a:r>
            </a:p>
          </p:txBody>
        </p:sp>
      </p:grpSp>
      <p:sp>
        <p:nvSpPr>
          <p:cNvPr id="1020" name="AutoShape 20"/>
          <p:cNvSpPr/>
          <p:nvPr/>
        </p:nvSpPr>
        <p:spPr>
          <a:xfrm>
            <a:off x="1987550" y="1245870"/>
            <a:ext cx="1817370" cy="506730"/>
          </a:xfrm>
          <a:custGeom>
            <a:avLst/>
            <a:gdLst/>
            <a:ahLst/>
            <a:cxnLst>
              <a:cxn ang="0">
                <a:pos x="wd2" y="hd2"/>
              </a:cxn>
              <a:cxn ang="5400000">
                <a:pos x="wd2" y="hd2"/>
              </a:cxn>
              <a:cxn ang="10800000">
                <a:pos x="wd2" y="hd2"/>
              </a:cxn>
              <a:cxn ang="16200000">
                <a:pos x="wd2" y="hd2"/>
              </a:cxn>
            </a:cxnLst>
            <a:rect l="0" t="0" r="r" b="b"/>
            <a:pathLst>
              <a:path w="21600" h="21600" extrusionOk="0">
                <a:moveTo>
                  <a:pt x="3019" y="0"/>
                </a:moveTo>
                <a:lnTo>
                  <a:pt x="0" y="0"/>
                </a:lnTo>
                <a:lnTo>
                  <a:pt x="0" y="21600"/>
                </a:lnTo>
                <a:lnTo>
                  <a:pt x="21600" y="21600"/>
                </a:lnTo>
              </a:path>
            </a:pathLst>
          </a:custGeom>
          <a:ln>
            <a:solidFill>
              <a:srgbClr val="000000"/>
            </a:solidFill>
            <a:miter/>
            <a:tailEnd type="triangle"/>
          </a:ln>
        </p:spPr>
        <p:txBody>
          <a:bodyPr/>
          <a:lstStyle/>
          <a:p>
            <a:endParaRPr/>
          </a:p>
        </p:txBody>
      </p:sp>
      <p:sp>
        <p:nvSpPr>
          <p:cNvPr id="984" name="Text Box 21"/>
          <p:cNvSpPr txBox="1"/>
          <p:nvPr/>
        </p:nvSpPr>
        <p:spPr>
          <a:xfrm>
            <a:off x="2255520" y="609600"/>
            <a:ext cx="80233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Cat_lookup</a:t>
            </a:r>
          </a:p>
        </p:txBody>
      </p:sp>
      <p:grpSp>
        <p:nvGrpSpPr>
          <p:cNvPr id="987" name="Rectangle 22"/>
          <p:cNvGrpSpPr/>
          <p:nvPr/>
        </p:nvGrpSpPr>
        <p:grpSpPr>
          <a:xfrm>
            <a:off x="2178050" y="2732089"/>
            <a:ext cx="1143000" cy="685801"/>
            <a:chOff x="0" y="0"/>
            <a:chExt cx="1143000" cy="685800"/>
          </a:xfrm>
        </p:grpSpPr>
        <p:sp>
          <p:nvSpPr>
            <p:cNvPr id="985" name="Rectangle"/>
            <p:cNvSpPr/>
            <p:nvPr/>
          </p:nvSpPr>
          <p:spPr>
            <a:xfrm>
              <a:off x="0" y="0"/>
              <a:ext cx="1143000" cy="685800"/>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86" name="Dept_id…"/>
            <p:cNvSpPr txBox="1"/>
            <p:nvPr/>
          </p:nvSpPr>
          <p:spPr>
            <a:xfrm>
              <a:off x="158600" y="112069"/>
              <a:ext cx="825800" cy="461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Dept_id</a:t>
              </a:r>
            </a:p>
            <a:p>
              <a:pPr algn="ctr">
                <a:defRPr sz="1200"/>
              </a:pPr>
              <a:r>
                <a:rPr sz="1200"/>
                <a:t>Dept_name</a:t>
              </a:r>
            </a:p>
          </p:txBody>
        </p:sp>
      </p:grpSp>
      <p:sp>
        <p:nvSpPr>
          <p:cNvPr id="988" name="Text Box 23"/>
          <p:cNvSpPr txBox="1"/>
          <p:nvPr/>
        </p:nvSpPr>
        <p:spPr>
          <a:xfrm>
            <a:off x="2179319" y="2438400"/>
            <a:ext cx="88479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dept_lookup</a:t>
            </a:r>
          </a:p>
        </p:txBody>
      </p:sp>
      <p:sp>
        <p:nvSpPr>
          <p:cNvPr id="1021" name="AutoShape 24"/>
          <p:cNvSpPr/>
          <p:nvPr/>
        </p:nvSpPr>
        <p:spPr>
          <a:xfrm>
            <a:off x="1918971" y="3074670"/>
            <a:ext cx="1854201" cy="468630"/>
          </a:xfrm>
          <a:custGeom>
            <a:avLst/>
            <a:gdLst/>
            <a:ahLst/>
            <a:cxnLst>
              <a:cxn ang="0">
                <a:pos x="wd2" y="hd2"/>
              </a:cxn>
              <a:cxn ang="5400000">
                <a:pos x="wd2" y="hd2"/>
              </a:cxn>
              <a:cxn ang="10800000">
                <a:pos x="wd2" y="hd2"/>
              </a:cxn>
              <a:cxn ang="16200000">
                <a:pos x="wd2" y="hd2"/>
              </a:cxn>
            </a:cxnLst>
            <a:rect l="0" t="0" r="r" b="b"/>
            <a:pathLst>
              <a:path w="21600" h="21600" extrusionOk="0">
                <a:moveTo>
                  <a:pt x="2959" y="0"/>
                </a:moveTo>
                <a:lnTo>
                  <a:pt x="0" y="0"/>
                </a:lnTo>
                <a:lnTo>
                  <a:pt x="0" y="21600"/>
                </a:lnTo>
                <a:lnTo>
                  <a:pt x="21600" y="21600"/>
                </a:lnTo>
              </a:path>
            </a:pathLst>
          </a:custGeom>
          <a:ln>
            <a:solidFill>
              <a:srgbClr val="000000"/>
            </a:solidFill>
            <a:miter/>
            <a:tailEnd type="triangle"/>
          </a:ln>
        </p:spPr>
        <p:txBody>
          <a:bodyPr/>
          <a:lstStyle/>
          <a:p>
            <a:endParaRPr/>
          </a:p>
        </p:txBody>
      </p:sp>
      <p:grpSp>
        <p:nvGrpSpPr>
          <p:cNvPr id="992" name="Rectangle 25"/>
          <p:cNvGrpSpPr/>
          <p:nvPr/>
        </p:nvGrpSpPr>
        <p:grpSpPr>
          <a:xfrm>
            <a:off x="5041337" y="5014911"/>
            <a:ext cx="1143000" cy="700090"/>
            <a:chOff x="0" y="-1"/>
            <a:chExt cx="1143000" cy="700089"/>
          </a:xfrm>
        </p:grpSpPr>
        <p:sp>
          <p:nvSpPr>
            <p:cNvPr id="990" name="Rectangle"/>
            <p:cNvSpPr/>
            <p:nvPr/>
          </p:nvSpPr>
          <p:spPr>
            <a:xfrm>
              <a:off x="0" y="-1"/>
              <a:ext cx="1143000" cy="700089"/>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91" name="Week_id…"/>
            <p:cNvSpPr txBox="1"/>
            <p:nvPr/>
          </p:nvSpPr>
          <p:spPr>
            <a:xfrm>
              <a:off x="217462" y="26880"/>
              <a:ext cx="708076"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Week_id</a:t>
              </a:r>
            </a:p>
            <a:p>
              <a:pPr algn="ctr">
                <a:defRPr sz="1200"/>
              </a:pPr>
              <a:r>
                <a:rPr sz="1200"/>
                <a:t>Cal_week</a:t>
              </a:r>
            </a:p>
            <a:p>
              <a:pPr algn="ctr">
                <a:defRPr sz="1200"/>
              </a:pPr>
              <a:r>
                <a:rPr sz="1200"/>
                <a:t>Month_id</a:t>
              </a:r>
            </a:p>
          </p:txBody>
        </p:sp>
      </p:grpSp>
      <p:sp>
        <p:nvSpPr>
          <p:cNvPr id="993" name="Text Box 26"/>
          <p:cNvSpPr txBox="1"/>
          <p:nvPr/>
        </p:nvSpPr>
        <p:spPr>
          <a:xfrm>
            <a:off x="5042607" y="4721225"/>
            <a:ext cx="95199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Week_lookup</a:t>
            </a:r>
          </a:p>
        </p:txBody>
      </p:sp>
      <p:grpSp>
        <p:nvGrpSpPr>
          <p:cNvPr id="996" name="Rectangle 27"/>
          <p:cNvGrpSpPr/>
          <p:nvPr/>
        </p:nvGrpSpPr>
        <p:grpSpPr>
          <a:xfrm>
            <a:off x="9372600" y="1524000"/>
            <a:ext cx="1143000" cy="685800"/>
            <a:chOff x="0" y="0"/>
            <a:chExt cx="1143000" cy="685800"/>
          </a:xfrm>
        </p:grpSpPr>
        <p:sp>
          <p:nvSpPr>
            <p:cNvPr id="994" name="Rectangle"/>
            <p:cNvSpPr/>
            <p:nvPr/>
          </p:nvSpPr>
          <p:spPr>
            <a:xfrm>
              <a:off x="0" y="0"/>
              <a:ext cx="1143000" cy="685800"/>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995" name="State_id…"/>
            <p:cNvSpPr txBox="1"/>
            <p:nvPr/>
          </p:nvSpPr>
          <p:spPr>
            <a:xfrm>
              <a:off x="185562" y="112069"/>
              <a:ext cx="771876" cy="4616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State_id</a:t>
              </a:r>
            </a:p>
            <a:p>
              <a:pPr algn="ctr">
                <a:defRPr sz="1200"/>
              </a:pPr>
              <a:r>
                <a:rPr sz="1200"/>
                <a:t>State_desc</a:t>
              </a:r>
            </a:p>
          </p:txBody>
        </p:sp>
      </p:grpSp>
      <p:sp>
        <p:nvSpPr>
          <p:cNvPr id="997" name="Text Box 28"/>
          <p:cNvSpPr txBox="1"/>
          <p:nvPr/>
        </p:nvSpPr>
        <p:spPr>
          <a:xfrm>
            <a:off x="9265919" y="1157289"/>
            <a:ext cx="13563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200"/>
            </a:lvl1pPr>
          </a:lstStyle>
          <a:p>
            <a:r>
              <a:t>State_lookup</a:t>
            </a:r>
          </a:p>
        </p:txBody>
      </p:sp>
      <p:sp>
        <p:nvSpPr>
          <p:cNvPr id="1022" name="AutoShape 29"/>
          <p:cNvSpPr/>
          <p:nvPr/>
        </p:nvSpPr>
        <p:spPr>
          <a:xfrm>
            <a:off x="8534400" y="1264920"/>
            <a:ext cx="1409700" cy="1202690"/>
          </a:xfrm>
          <a:custGeom>
            <a:avLst/>
            <a:gdLst/>
            <a:ahLst/>
            <a:cxnLst>
              <a:cxn ang="0">
                <a:pos x="wd2" y="hd2"/>
              </a:cxn>
              <a:cxn ang="5400000">
                <a:pos x="wd2" y="hd2"/>
              </a:cxn>
              <a:cxn ang="10800000">
                <a:pos x="wd2" y="hd2"/>
              </a:cxn>
              <a:cxn ang="16200000">
                <a:pos x="wd2" y="hd2"/>
              </a:cxn>
            </a:cxnLst>
            <a:rect l="0" t="0" r="r" b="b"/>
            <a:pathLst>
              <a:path w="21600" h="21600" extrusionOk="0">
                <a:moveTo>
                  <a:pt x="21600" y="17038"/>
                </a:moveTo>
                <a:lnTo>
                  <a:pt x="21600" y="21600"/>
                </a:lnTo>
                <a:lnTo>
                  <a:pt x="11092" y="21600"/>
                </a:lnTo>
                <a:lnTo>
                  <a:pt x="11092" y="0"/>
                </a:lnTo>
                <a:lnTo>
                  <a:pt x="0" y="0"/>
                </a:lnTo>
                <a:lnTo>
                  <a:pt x="0" y="4562"/>
                </a:lnTo>
              </a:path>
            </a:pathLst>
          </a:custGeom>
          <a:ln>
            <a:solidFill>
              <a:srgbClr val="000000"/>
            </a:solidFill>
            <a:miter/>
            <a:tailEnd type="triangle"/>
          </a:ln>
        </p:spPr>
        <p:txBody>
          <a:bodyPr/>
          <a:lstStyle/>
          <a:p>
            <a:endParaRPr/>
          </a:p>
        </p:txBody>
      </p:sp>
      <p:grpSp>
        <p:nvGrpSpPr>
          <p:cNvPr id="1001" name="Rectangle 30"/>
          <p:cNvGrpSpPr/>
          <p:nvPr/>
        </p:nvGrpSpPr>
        <p:grpSpPr>
          <a:xfrm>
            <a:off x="3505116" y="5125136"/>
            <a:ext cx="1143000" cy="700090"/>
            <a:chOff x="0" y="-1"/>
            <a:chExt cx="1143000" cy="700089"/>
          </a:xfrm>
        </p:grpSpPr>
        <p:sp>
          <p:nvSpPr>
            <p:cNvPr id="999" name="Rectangle"/>
            <p:cNvSpPr/>
            <p:nvPr/>
          </p:nvSpPr>
          <p:spPr>
            <a:xfrm>
              <a:off x="0" y="-1"/>
              <a:ext cx="1143000" cy="700089"/>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1000" name="Month_id…"/>
            <p:cNvSpPr txBox="1"/>
            <p:nvPr/>
          </p:nvSpPr>
          <p:spPr>
            <a:xfrm>
              <a:off x="183799" y="26880"/>
              <a:ext cx="775402"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Month_id</a:t>
              </a:r>
            </a:p>
            <a:p>
              <a:pPr algn="ctr">
                <a:defRPr sz="1200"/>
              </a:pPr>
              <a:r>
                <a:rPr sz="1200"/>
                <a:t>Cal_month</a:t>
              </a:r>
            </a:p>
            <a:p>
              <a:pPr algn="ctr">
                <a:defRPr sz="1200"/>
              </a:pPr>
              <a:r>
                <a:rPr sz="1200"/>
                <a:t>Quarter_id</a:t>
              </a:r>
            </a:p>
          </p:txBody>
        </p:sp>
      </p:grpSp>
      <p:sp>
        <p:nvSpPr>
          <p:cNvPr id="1002" name="Text Box 31"/>
          <p:cNvSpPr txBox="1"/>
          <p:nvPr/>
        </p:nvSpPr>
        <p:spPr>
          <a:xfrm>
            <a:off x="3506385" y="4831450"/>
            <a:ext cx="10123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month_lookup</a:t>
            </a:r>
          </a:p>
        </p:txBody>
      </p:sp>
      <p:sp>
        <p:nvSpPr>
          <p:cNvPr id="1025" name="AutoShape 34"/>
          <p:cNvSpPr/>
          <p:nvPr/>
        </p:nvSpPr>
        <p:spPr>
          <a:xfrm>
            <a:off x="7242811" y="3009900"/>
            <a:ext cx="1134111" cy="12573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788" y="21600"/>
                </a:lnTo>
                <a:lnTo>
                  <a:pt x="10788" y="0"/>
                </a:lnTo>
                <a:lnTo>
                  <a:pt x="0" y="0"/>
                </a:lnTo>
              </a:path>
            </a:pathLst>
          </a:custGeom>
          <a:ln>
            <a:solidFill>
              <a:srgbClr val="000000"/>
            </a:solidFill>
            <a:miter/>
            <a:tailEnd type="triangle"/>
          </a:ln>
        </p:spPr>
        <p:txBody>
          <a:bodyPr/>
          <a:lstStyle/>
          <a:p>
            <a:endParaRPr/>
          </a:p>
        </p:txBody>
      </p:sp>
      <p:grpSp>
        <p:nvGrpSpPr>
          <p:cNvPr id="1008" name="Rectangle 35"/>
          <p:cNvGrpSpPr/>
          <p:nvPr/>
        </p:nvGrpSpPr>
        <p:grpSpPr>
          <a:xfrm>
            <a:off x="2032866" y="4449264"/>
            <a:ext cx="1143000" cy="700090"/>
            <a:chOff x="0" y="-1"/>
            <a:chExt cx="1143000" cy="700089"/>
          </a:xfrm>
        </p:grpSpPr>
        <p:sp>
          <p:nvSpPr>
            <p:cNvPr id="1006" name="Rectangle"/>
            <p:cNvSpPr/>
            <p:nvPr/>
          </p:nvSpPr>
          <p:spPr>
            <a:xfrm>
              <a:off x="0" y="-1"/>
              <a:ext cx="1143000" cy="700089"/>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1007" name="Quarter_id…"/>
            <p:cNvSpPr txBox="1"/>
            <p:nvPr/>
          </p:nvSpPr>
          <p:spPr>
            <a:xfrm>
              <a:off x="183927" y="26880"/>
              <a:ext cx="775146"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Quarter_id</a:t>
              </a:r>
            </a:p>
            <a:p>
              <a:pPr algn="ctr">
                <a:defRPr sz="1200"/>
              </a:pPr>
              <a:r>
                <a:rPr sz="1200"/>
                <a:t>Quarter</a:t>
              </a:r>
            </a:p>
            <a:p>
              <a:pPr algn="ctr">
                <a:defRPr sz="1200"/>
              </a:pPr>
              <a:r>
                <a:rPr sz="1200"/>
                <a:t>Year_id</a:t>
              </a:r>
            </a:p>
          </p:txBody>
        </p:sp>
      </p:grpSp>
      <p:sp>
        <p:nvSpPr>
          <p:cNvPr id="1009" name="Text Box 36"/>
          <p:cNvSpPr txBox="1"/>
          <p:nvPr/>
        </p:nvSpPr>
        <p:spPr>
          <a:xfrm>
            <a:off x="1849986" y="4155578"/>
            <a:ext cx="108741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Quarter_lookup</a:t>
            </a:r>
          </a:p>
        </p:txBody>
      </p:sp>
      <p:grpSp>
        <p:nvGrpSpPr>
          <p:cNvPr id="1013" name="Rectangle 38"/>
          <p:cNvGrpSpPr/>
          <p:nvPr/>
        </p:nvGrpSpPr>
        <p:grpSpPr>
          <a:xfrm>
            <a:off x="362412" y="4275465"/>
            <a:ext cx="1143000" cy="647700"/>
            <a:chOff x="0" y="0"/>
            <a:chExt cx="1143000" cy="647700"/>
          </a:xfrm>
        </p:grpSpPr>
        <p:sp>
          <p:nvSpPr>
            <p:cNvPr id="1011" name="Rectangle"/>
            <p:cNvSpPr/>
            <p:nvPr/>
          </p:nvSpPr>
          <p:spPr>
            <a:xfrm>
              <a:off x="0" y="0"/>
              <a:ext cx="1143000" cy="647700"/>
            </a:xfrm>
            <a:prstGeom prst="rect">
              <a:avLst/>
            </a:prstGeom>
            <a:solidFill>
              <a:srgbClr val="969696"/>
            </a:solidFill>
            <a:ln w="9525" cap="flat">
              <a:solidFill>
                <a:srgbClr val="000000"/>
              </a:solidFill>
              <a:prstDash val="solid"/>
              <a:miter lim="800000"/>
            </a:ln>
            <a:effectLst/>
          </p:spPr>
          <p:txBody>
            <a:bodyPr wrap="square" lIns="45719" tIns="45719" rIns="45719" bIns="45719" numCol="1" anchor="ctr">
              <a:noAutofit/>
            </a:bodyPr>
            <a:lstStyle/>
            <a:p>
              <a:pPr algn="ctr"/>
              <a:endParaRPr/>
            </a:p>
          </p:txBody>
        </p:sp>
        <p:sp>
          <p:nvSpPr>
            <p:cNvPr id="1012" name="Year_id…"/>
            <p:cNvSpPr txBox="1"/>
            <p:nvPr/>
          </p:nvSpPr>
          <p:spPr>
            <a:xfrm>
              <a:off x="295207" y="93019"/>
              <a:ext cx="552585" cy="4616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ctr">
              <a:spAutoFit/>
            </a:bodyPr>
            <a:lstStyle/>
            <a:p>
              <a:pPr algn="ctr">
                <a:defRPr sz="1200"/>
              </a:pPr>
              <a:r>
                <a:rPr sz="1200"/>
                <a:t>Year_id</a:t>
              </a:r>
            </a:p>
            <a:p>
              <a:pPr algn="ctr">
                <a:defRPr sz="1200"/>
              </a:pPr>
              <a:r>
                <a:rPr sz="1200"/>
                <a:t>year</a:t>
              </a:r>
            </a:p>
          </p:txBody>
        </p:sp>
      </p:grpSp>
      <p:sp>
        <p:nvSpPr>
          <p:cNvPr id="1014" name="Text Box 39"/>
          <p:cNvSpPr txBox="1"/>
          <p:nvPr/>
        </p:nvSpPr>
        <p:spPr>
          <a:xfrm>
            <a:off x="363681" y="4057978"/>
            <a:ext cx="86485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t>Year_lookup</a:t>
            </a:r>
          </a:p>
        </p:txBody>
      </p:sp>
      <p:cxnSp>
        <p:nvCxnSpPr>
          <p:cNvPr id="3" name="Elbow Connector 2"/>
          <p:cNvCxnSpPr>
            <a:stCxn id="1011" idx="2"/>
            <a:endCxn id="1006" idx="1"/>
          </p:cNvCxnSpPr>
          <p:nvPr/>
        </p:nvCxnSpPr>
        <p:spPr>
          <a:xfrm rot="5400000" flipH="1" flipV="1">
            <a:off x="1421461" y="4311760"/>
            <a:ext cx="123856" cy="1098954"/>
          </a:xfrm>
          <a:prstGeom prst="bentConnector4">
            <a:avLst>
              <a:gd name="adj1" fmla="val -184569"/>
              <a:gd name="adj2" fmla="val 760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1006" idx="2"/>
            <a:endCxn id="999" idx="1"/>
          </p:cNvCxnSpPr>
          <p:nvPr/>
        </p:nvCxnSpPr>
        <p:spPr>
          <a:xfrm rot="16200000" flipH="1">
            <a:off x="2891828" y="4861892"/>
            <a:ext cx="325827" cy="9007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999" idx="2"/>
            <a:endCxn id="990" idx="2"/>
          </p:cNvCxnSpPr>
          <p:nvPr/>
        </p:nvCxnSpPr>
        <p:spPr>
          <a:xfrm rot="5400000" flipH="1" flipV="1">
            <a:off x="4789613" y="5002003"/>
            <a:ext cx="110225" cy="1536221"/>
          </a:xfrm>
          <a:prstGeom prst="bentConnector3">
            <a:avLst>
              <a:gd name="adj1" fmla="val -2073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990" idx="0"/>
            <a:endCxn id="964" idx="0"/>
          </p:cNvCxnSpPr>
          <p:nvPr/>
        </p:nvCxnSpPr>
        <p:spPr>
          <a:xfrm rot="16200000" flipH="1">
            <a:off x="6342573" y="4285174"/>
            <a:ext cx="14289" cy="1473763"/>
          </a:xfrm>
          <a:prstGeom prst="bentConnector3">
            <a:avLst>
              <a:gd name="adj1" fmla="val -159983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3060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46760"/>
          </a:xfrm>
        </p:spPr>
        <p:txBody>
          <a:bodyPr/>
          <a:lstStyle/>
          <a:p>
            <a:r>
              <a:rPr lang="en-IN" dirty="0">
                <a:solidFill>
                  <a:schemeClr val="tx1"/>
                </a:solidFill>
                <a:latin typeface="+mj-lt"/>
                <a:ea typeface="+mj-ea"/>
                <a:cs typeface="+mj-cs"/>
              </a:rPr>
              <a:t>Star Schema </a:t>
            </a:r>
            <a:r>
              <a:rPr lang="en-IN" dirty="0" err="1">
                <a:solidFill>
                  <a:schemeClr val="tx1"/>
                </a:solidFill>
                <a:latin typeface="+mj-lt"/>
                <a:ea typeface="+mj-ea"/>
                <a:cs typeface="+mj-cs"/>
              </a:rPr>
              <a:t>Vs</a:t>
            </a:r>
            <a:r>
              <a:rPr lang="en-IN" dirty="0">
                <a:solidFill>
                  <a:schemeClr val="tx1"/>
                </a:solidFill>
                <a:latin typeface="+mj-lt"/>
                <a:ea typeface="+mj-ea"/>
                <a:cs typeface="+mj-cs"/>
              </a:rPr>
              <a:t> Snowflake schema</a:t>
            </a:r>
          </a:p>
        </p:txBody>
      </p:sp>
      <p:sp>
        <p:nvSpPr>
          <p:cNvPr id="4" name="Content Placeholder 2"/>
          <p:cNvSpPr txBox="1">
            <a:spLocks/>
          </p:cNvSpPr>
          <p:nvPr/>
        </p:nvSpPr>
        <p:spPr>
          <a:xfrm>
            <a:off x="9586913" y="1010600"/>
            <a:ext cx="2257424" cy="5225415"/>
          </a:xfrm>
          <a:prstGeom prst="rect">
            <a:avLst/>
          </a:prstGeom>
          <a:ln/>
        </p:spPr>
        <p:style>
          <a:lnRef idx="1">
            <a:schemeClr val="accent5"/>
          </a:lnRef>
          <a:fillRef idx="2">
            <a:schemeClr val="accent5"/>
          </a:fillRef>
          <a:effectRef idx="1">
            <a:schemeClr val="accent5"/>
          </a:effectRef>
          <a:fontRef idx="minor">
            <a:schemeClr val="dk1"/>
          </a:fontRef>
        </p:style>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err="1"/>
              <a:t>City_lookup</a:t>
            </a:r>
            <a:endParaRPr lang="en-US" sz="2100" dirty="0"/>
          </a:p>
          <a:p>
            <a:pPr lvl="1"/>
            <a:r>
              <a:rPr lang="en-US" sz="1400" dirty="0" err="1"/>
              <a:t>city_id</a:t>
            </a:r>
            <a:endParaRPr lang="en-US" sz="1400" dirty="0"/>
          </a:p>
          <a:p>
            <a:pPr lvl="1"/>
            <a:r>
              <a:rPr lang="en-US" sz="1400" dirty="0" err="1"/>
              <a:t>City_name</a:t>
            </a:r>
            <a:endParaRPr lang="en-US" sz="1400" dirty="0"/>
          </a:p>
          <a:p>
            <a:pPr lvl="1"/>
            <a:r>
              <a:rPr lang="en-US" sz="1400" dirty="0" err="1"/>
              <a:t>City_popu</a:t>
            </a:r>
            <a:endParaRPr lang="en-US" sz="1400" dirty="0"/>
          </a:p>
          <a:p>
            <a:pPr lvl="1"/>
            <a:r>
              <a:rPr lang="en-US" sz="1400" dirty="0" err="1"/>
              <a:t>City_mayor</a:t>
            </a:r>
            <a:endParaRPr lang="en-US" sz="1400" dirty="0"/>
          </a:p>
          <a:p>
            <a:pPr lvl="1"/>
            <a:r>
              <a:rPr lang="en-US" sz="1400" dirty="0" err="1"/>
              <a:t>State_id</a:t>
            </a:r>
            <a:r>
              <a:rPr lang="en-US" sz="1400" dirty="0"/>
              <a:t> (FK</a:t>
            </a:r>
            <a:r>
              <a:rPr lang="en-US" sz="1400" dirty="0" smtClean="0"/>
              <a:t>)</a:t>
            </a:r>
          </a:p>
          <a:p>
            <a:pPr lvl="1"/>
            <a:endParaRPr lang="en-US" sz="1400" dirty="0"/>
          </a:p>
          <a:p>
            <a:r>
              <a:rPr lang="en-US" sz="2100" dirty="0" err="1"/>
              <a:t>State_lookup</a:t>
            </a:r>
            <a:endParaRPr lang="en-US" sz="2100" dirty="0"/>
          </a:p>
          <a:p>
            <a:pPr lvl="1"/>
            <a:r>
              <a:rPr lang="en-US" sz="1400" dirty="0" err="1"/>
              <a:t>State_id</a:t>
            </a:r>
            <a:r>
              <a:rPr lang="en-US" sz="1400" dirty="0"/>
              <a:t> (PK)</a:t>
            </a:r>
          </a:p>
          <a:p>
            <a:pPr lvl="1"/>
            <a:r>
              <a:rPr lang="en-US" sz="1400" dirty="0" err="1"/>
              <a:t>State_name</a:t>
            </a:r>
            <a:endParaRPr lang="en-US" sz="1400" dirty="0"/>
          </a:p>
          <a:p>
            <a:pPr lvl="1"/>
            <a:r>
              <a:rPr lang="en-US" sz="1400" dirty="0" err="1" smtClean="0"/>
              <a:t>Country_id</a:t>
            </a:r>
            <a:endParaRPr lang="en-US" sz="1400" dirty="0" smtClean="0"/>
          </a:p>
          <a:p>
            <a:pPr lvl="1"/>
            <a:endParaRPr lang="en-US" sz="1400" dirty="0"/>
          </a:p>
          <a:p>
            <a:r>
              <a:rPr lang="en-US" sz="2100" dirty="0" err="1"/>
              <a:t>Country_lookup</a:t>
            </a:r>
            <a:endParaRPr lang="en-US" sz="2100" dirty="0"/>
          </a:p>
          <a:p>
            <a:pPr lvl="1"/>
            <a:r>
              <a:rPr lang="en-US" sz="1400" dirty="0" err="1"/>
              <a:t>Country_id</a:t>
            </a:r>
            <a:r>
              <a:rPr lang="en-US" sz="1400" dirty="0"/>
              <a:t> (PK)</a:t>
            </a:r>
          </a:p>
          <a:p>
            <a:pPr lvl="1"/>
            <a:r>
              <a:rPr lang="en-US" sz="1400" dirty="0" err="1"/>
              <a:t>Country_name</a:t>
            </a:r>
            <a:endParaRPr lang="en-US" sz="1400" dirty="0"/>
          </a:p>
        </p:txBody>
      </p:sp>
      <p:sp>
        <p:nvSpPr>
          <p:cNvPr id="5" name="Content Placeholder 2"/>
          <p:cNvSpPr txBox="1">
            <a:spLocks/>
          </p:cNvSpPr>
          <p:nvPr/>
        </p:nvSpPr>
        <p:spPr>
          <a:xfrm>
            <a:off x="1027996" y="1010600"/>
            <a:ext cx="2143829" cy="5225415"/>
          </a:xfrm>
          <a:prstGeom prst="rect">
            <a:avLst/>
          </a:prstGeom>
          <a:ln/>
        </p:spPr>
        <p:style>
          <a:lnRef idx="1">
            <a:schemeClr val="accent3"/>
          </a:lnRef>
          <a:fillRef idx="2">
            <a:schemeClr val="accent3"/>
          </a:fillRef>
          <a:effectRef idx="1">
            <a:schemeClr val="accent3"/>
          </a:effectRef>
          <a:fontRef idx="minor">
            <a:schemeClr val="dk1"/>
          </a:fontRef>
        </p:style>
        <p:txBody>
          <a:bodyPr vert="horz" lIns="68580" tIns="34290" rIns="68580" bIns="3429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err="1"/>
              <a:t>Store_dim</a:t>
            </a:r>
            <a:endParaRPr lang="en-US" sz="2100" dirty="0"/>
          </a:p>
          <a:p>
            <a:pPr lvl="1"/>
            <a:r>
              <a:rPr lang="en-US" sz="1800" dirty="0" err="1"/>
              <a:t>Store_id</a:t>
            </a:r>
            <a:endParaRPr lang="en-US" sz="1800" dirty="0"/>
          </a:p>
          <a:p>
            <a:pPr lvl="1"/>
            <a:r>
              <a:rPr lang="en-US" sz="1800" dirty="0" err="1"/>
              <a:t>Store_code</a:t>
            </a:r>
            <a:endParaRPr lang="en-US" sz="1800" dirty="0"/>
          </a:p>
          <a:p>
            <a:pPr lvl="1"/>
            <a:r>
              <a:rPr lang="en-US" sz="1800" dirty="0" err="1"/>
              <a:t>Store_name</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a:p>
            <a:r>
              <a:rPr lang="en-US" sz="2100" dirty="0" err="1"/>
              <a:t>Supplier_dim</a:t>
            </a:r>
            <a:endParaRPr lang="en-US" sz="2100" dirty="0"/>
          </a:p>
          <a:p>
            <a:pPr lvl="1"/>
            <a:r>
              <a:rPr lang="en-US" sz="1800" dirty="0" err="1"/>
              <a:t>Sup_id</a:t>
            </a:r>
            <a:endParaRPr lang="en-US" sz="1800" dirty="0"/>
          </a:p>
          <a:p>
            <a:pPr lvl="1"/>
            <a:r>
              <a:rPr lang="en-US" sz="1800" dirty="0" err="1"/>
              <a:t>Sup_name</a:t>
            </a:r>
            <a:endParaRPr lang="en-US" sz="1800" dirty="0"/>
          </a:p>
          <a:p>
            <a:pPr lvl="1"/>
            <a:r>
              <a:rPr lang="en-US" sz="1800" dirty="0" err="1"/>
              <a:t>Sup_address</a:t>
            </a:r>
            <a:endParaRPr lang="en-US" sz="1800" dirty="0"/>
          </a:p>
          <a:p>
            <a:pPr lvl="1"/>
            <a:r>
              <a:rPr lang="en-US" sz="1800" dirty="0" err="1"/>
              <a:t>Sup_gst</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a:p>
            <a:r>
              <a:rPr lang="en-US" sz="2100" dirty="0" err="1"/>
              <a:t>Customer_dim</a:t>
            </a:r>
            <a:endParaRPr lang="en-US" sz="2100" dirty="0"/>
          </a:p>
          <a:p>
            <a:pPr lvl="1"/>
            <a:r>
              <a:rPr lang="en-US" sz="1800" dirty="0" err="1"/>
              <a:t>Cust_id</a:t>
            </a:r>
            <a:endParaRPr lang="en-US" sz="1800" dirty="0"/>
          </a:p>
          <a:p>
            <a:pPr lvl="1"/>
            <a:r>
              <a:rPr lang="en-US" sz="1800" dirty="0" err="1"/>
              <a:t>Cust_name</a:t>
            </a:r>
            <a:endParaRPr lang="en-US" sz="1800" dirty="0"/>
          </a:p>
          <a:p>
            <a:pPr lvl="1"/>
            <a:r>
              <a:rPr lang="en-US" sz="1800" dirty="0" err="1"/>
              <a:t>Cust_dod</a:t>
            </a:r>
            <a:endParaRPr lang="en-US" sz="1800" dirty="0"/>
          </a:p>
          <a:p>
            <a:pPr lvl="1"/>
            <a:r>
              <a:rPr lang="en-US" sz="1800" dirty="0" err="1"/>
              <a:t>Cust_email</a:t>
            </a:r>
            <a:endParaRPr lang="en-US" sz="1800" dirty="0"/>
          </a:p>
          <a:p>
            <a:pPr lvl="1"/>
            <a:r>
              <a:rPr lang="en-US" sz="1800" dirty="0" err="1"/>
              <a:t>Cust_gender</a:t>
            </a:r>
            <a:endParaRPr lang="en-US" sz="1800" dirty="0"/>
          </a:p>
          <a:p>
            <a:pPr lvl="1"/>
            <a:r>
              <a:rPr lang="en-US" sz="1800" dirty="0" err="1"/>
              <a:t>City_name</a:t>
            </a:r>
            <a:endParaRPr lang="en-US" sz="1800" dirty="0"/>
          </a:p>
          <a:p>
            <a:pPr lvl="1"/>
            <a:r>
              <a:rPr lang="en-US" sz="1800" dirty="0" err="1"/>
              <a:t>State_name</a:t>
            </a:r>
            <a:endParaRPr lang="en-US" sz="1800" dirty="0"/>
          </a:p>
          <a:p>
            <a:pPr lvl="1"/>
            <a:r>
              <a:rPr lang="en-US" sz="1800" dirty="0" err="1"/>
              <a:t>Country_name</a:t>
            </a:r>
            <a:endParaRPr lang="en-US" sz="1800" dirty="0"/>
          </a:p>
        </p:txBody>
      </p:sp>
      <p:sp>
        <p:nvSpPr>
          <p:cNvPr id="6" name="Content Placeholder 2"/>
          <p:cNvSpPr txBox="1">
            <a:spLocks/>
          </p:cNvSpPr>
          <p:nvPr/>
        </p:nvSpPr>
        <p:spPr>
          <a:xfrm>
            <a:off x="7043736" y="1010601"/>
            <a:ext cx="2185987" cy="5225416"/>
          </a:xfrm>
          <a:prstGeom prst="rect">
            <a:avLst/>
          </a:prstGeom>
          <a:ln/>
        </p:spPr>
        <p:style>
          <a:lnRef idx="1">
            <a:schemeClr val="accent1"/>
          </a:lnRef>
          <a:fillRef idx="2">
            <a:schemeClr val="accent1"/>
          </a:fillRef>
          <a:effectRef idx="1">
            <a:schemeClr val="accent1"/>
          </a:effectRef>
          <a:fontRef idx="minor">
            <a:schemeClr val="dk1"/>
          </a:fontRef>
        </p:style>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err="1"/>
              <a:t>Store_dim</a:t>
            </a:r>
            <a:endParaRPr lang="en-US" sz="2100" dirty="0"/>
          </a:p>
          <a:p>
            <a:pPr lvl="1"/>
            <a:r>
              <a:rPr lang="en-US" sz="1800" dirty="0" err="1"/>
              <a:t>Store_id</a:t>
            </a:r>
            <a:endParaRPr lang="en-US" sz="1800" dirty="0"/>
          </a:p>
          <a:p>
            <a:pPr lvl="1"/>
            <a:r>
              <a:rPr lang="en-US" sz="1800" dirty="0" err="1"/>
              <a:t>Store_code</a:t>
            </a:r>
            <a:endParaRPr lang="en-US" sz="1800" dirty="0"/>
          </a:p>
          <a:p>
            <a:pPr lvl="1"/>
            <a:r>
              <a:rPr lang="en-US" sz="1800" dirty="0" err="1"/>
              <a:t>Store_name</a:t>
            </a:r>
            <a:endParaRPr lang="en-US" sz="1800" dirty="0"/>
          </a:p>
          <a:p>
            <a:pPr lvl="1"/>
            <a:r>
              <a:rPr lang="en-US" sz="1800" dirty="0" err="1"/>
              <a:t>City_id</a:t>
            </a:r>
            <a:endParaRPr lang="en-US" sz="1800" dirty="0"/>
          </a:p>
          <a:p>
            <a:r>
              <a:rPr lang="en-US" sz="2100" dirty="0" err="1"/>
              <a:t>Supplier_dim</a:t>
            </a:r>
            <a:endParaRPr lang="en-US" sz="2100" dirty="0"/>
          </a:p>
          <a:p>
            <a:pPr lvl="1"/>
            <a:r>
              <a:rPr lang="en-US" sz="1800" dirty="0" err="1"/>
              <a:t>Sup_id</a:t>
            </a:r>
            <a:endParaRPr lang="en-US" sz="1800" dirty="0"/>
          </a:p>
          <a:p>
            <a:pPr lvl="1"/>
            <a:r>
              <a:rPr lang="en-US" sz="1800" dirty="0" err="1"/>
              <a:t>Sup_name</a:t>
            </a:r>
            <a:endParaRPr lang="en-US" sz="1800" dirty="0"/>
          </a:p>
          <a:p>
            <a:pPr lvl="1"/>
            <a:r>
              <a:rPr lang="en-US" sz="1800" dirty="0" err="1"/>
              <a:t>Sup_address</a:t>
            </a:r>
            <a:endParaRPr lang="en-US" sz="1800" dirty="0"/>
          </a:p>
          <a:p>
            <a:pPr lvl="1"/>
            <a:r>
              <a:rPr lang="en-US" sz="1800" dirty="0" err="1"/>
              <a:t>Sup_gst</a:t>
            </a:r>
            <a:endParaRPr lang="en-US" sz="1800" dirty="0"/>
          </a:p>
          <a:p>
            <a:pPr lvl="1"/>
            <a:r>
              <a:rPr lang="en-US" sz="1800" dirty="0" err="1"/>
              <a:t>city_id</a:t>
            </a:r>
            <a:endParaRPr lang="en-US" sz="1800" dirty="0"/>
          </a:p>
          <a:p>
            <a:r>
              <a:rPr lang="en-US" sz="2100" dirty="0" err="1"/>
              <a:t>Customer_dim</a:t>
            </a:r>
            <a:endParaRPr lang="en-US" sz="2100" dirty="0"/>
          </a:p>
          <a:p>
            <a:pPr lvl="1"/>
            <a:r>
              <a:rPr lang="en-US" sz="1800" dirty="0" err="1"/>
              <a:t>Cust_id</a:t>
            </a:r>
            <a:endParaRPr lang="en-US" sz="1800" dirty="0"/>
          </a:p>
          <a:p>
            <a:pPr lvl="1"/>
            <a:r>
              <a:rPr lang="en-US" sz="1800" dirty="0" err="1"/>
              <a:t>Cust_name</a:t>
            </a:r>
            <a:endParaRPr lang="en-US" sz="1800" dirty="0"/>
          </a:p>
          <a:p>
            <a:pPr lvl="1"/>
            <a:r>
              <a:rPr lang="en-US" sz="1800" dirty="0" err="1"/>
              <a:t>Cust_dod</a:t>
            </a:r>
            <a:endParaRPr lang="en-US" sz="1800" dirty="0"/>
          </a:p>
          <a:p>
            <a:pPr lvl="1"/>
            <a:r>
              <a:rPr lang="en-US" sz="1800" dirty="0" err="1"/>
              <a:t>Cust_email</a:t>
            </a:r>
            <a:endParaRPr lang="en-US" sz="1800" dirty="0"/>
          </a:p>
          <a:p>
            <a:pPr lvl="1"/>
            <a:r>
              <a:rPr lang="en-US" sz="1800" dirty="0" err="1"/>
              <a:t>Cust_gender</a:t>
            </a:r>
            <a:endParaRPr lang="en-US" sz="1800" dirty="0"/>
          </a:p>
          <a:p>
            <a:pPr lvl="1"/>
            <a:r>
              <a:rPr lang="en-US" sz="1800" dirty="0" err="1"/>
              <a:t>City_id</a:t>
            </a:r>
            <a:endParaRPr lang="en-US" sz="1800" dirty="0"/>
          </a:p>
        </p:txBody>
      </p:sp>
      <p:sp>
        <p:nvSpPr>
          <p:cNvPr id="3" name="TextBox 2"/>
          <p:cNvSpPr txBox="1"/>
          <p:nvPr/>
        </p:nvSpPr>
        <p:spPr>
          <a:xfrm rot="16200000">
            <a:off x="-1941375" y="3470137"/>
            <a:ext cx="4891924" cy="369332"/>
          </a:xfrm>
          <a:prstGeom prst="rect">
            <a:avLst/>
          </a:prstGeom>
          <a:noFill/>
        </p:spPr>
        <p:txBody>
          <a:bodyPr wrap="square" rtlCol="0">
            <a:spAutoFit/>
          </a:bodyPr>
          <a:lstStyle/>
          <a:p>
            <a:pPr algn="ctr"/>
            <a:r>
              <a:rPr lang="en-IN" dirty="0" smtClean="0"/>
              <a:t>Star Schema Dimension Tables</a:t>
            </a:r>
            <a:endParaRPr lang="en-IN" dirty="0"/>
          </a:p>
        </p:txBody>
      </p:sp>
      <p:sp>
        <p:nvSpPr>
          <p:cNvPr id="7" name="TextBox 6"/>
          <p:cNvSpPr txBox="1"/>
          <p:nvPr/>
        </p:nvSpPr>
        <p:spPr>
          <a:xfrm rot="16200000">
            <a:off x="3748741" y="3470137"/>
            <a:ext cx="4891924" cy="369332"/>
          </a:xfrm>
          <a:prstGeom prst="rect">
            <a:avLst/>
          </a:prstGeom>
          <a:noFill/>
        </p:spPr>
        <p:txBody>
          <a:bodyPr wrap="square" rtlCol="0">
            <a:spAutoFit/>
          </a:bodyPr>
          <a:lstStyle/>
          <a:p>
            <a:pPr algn="ctr"/>
            <a:r>
              <a:rPr lang="en-IN" dirty="0" smtClean="0"/>
              <a:t>Snow flake Schema Dimension Tables</a:t>
            </a:r>
            <a:endParaRPr lang="en-IN" dirty="0"/>
          </a:p>
        </p:txBody>
      </p:sp>
    </p:spTree>
    <p:extLst>
      <p:ext uri="{BB962C8B-B14F-4D97-AF65-F5344CB8AC3E}">
        <p14:creationId xmlns:p14="http://schemas.microsoft.com/office/powerpoint/2010/main" val="416590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3"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1981200" y="277814"/>
            <a:ext cx="4114800" cy="865187"/>
          </a:xfrm>
        </p:spPr>
        <p:txBody>
          <a:bodyPr/>
          <a:lstStyle/>
          <a:p>
            <a:pPr eaLnBrk="1" hangingPunct="1"/>
            <a:r>
              <a:rPr lang="en-US" altLang="en-US" sz="2700"/>
              <a:t>OLTP Model of resort</a:t>
            </a:r>
          </a:p>
        </p:txBody>
      </p:sp>
      <p:pic>
        <p:nvPicPr>
          <p:cNvPr id="40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30288"/>
            <a:ext cx="41148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248400" y="1219200"/>
            <a:ext cx="1143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err="1"/>
              <a:t>Calendar_dim</a:t>
            </a:r>
            <a:endParaRPr lang="en-US" sz="1000" dirty="0"/>
          </a:p>
          <a:p>
            <a:pPr>
              <a:defRPr/>
            </a:pPr>
            <a:r>
              <a:rPr lang="en-US" sz="1000" dirty="0"/>
              <a:t>----------------------</a:t>
            </a:r>
          </a:p>
          <a:p>
            <a:pPr>
              <a:defRPr/>
            </a:pPr>
            <a:r>
              <a:rPr lang="en-US" sz="1000" dirty="0" err="1"/>
              <a:t>Cal_date</a:t>
            </a:r>
            <a:endParaRPr lang="en-US" sz="1000" dirty="0"/>
          </a:p>
          <a:p>
            <a:pPr>
              <a:defRPr/>
            </a:pPr>
            <a:r>
              <a:rPr lang="en-US" sz="1000" dirty="0" err="1"/>
              <a:t>Cal_week</a:t>
            </a:r>
            <a:endParaRPr lang="en-US" sz="1000" dirty="0"/>
          </a:p>
          <a:p>
            <a:pPr>
              <a:defRPr/>
            </a:pPr>
            <a:r>
              <a:rPr lang="en-US" sz="1000" dirty="0" err="1"/>
              <a:t>Cal_day</a:t>
            </a:r>
            <a:endParaRPr lang="en-US" sz="1000" dirty="0"/>
          </a:p>
          <a:p>
            <a:pPr>
              <a:defRPr/>
            </a:pPr>
            <a:r>
              <a:rPr lang="en-US" sz="1000" dirty="0" err="1"/>
              <a:t>Cal_month</a:t>
            </a:r>
            <a:endParaRPr lang="en-US" sz="1000" dirty="0"/>
          </a:p>
          <a:p>
            <a:pPr>
              <a:defRPr/>
            </a:pPr>
            <a:r>
              <a:rPr lang="en-US" sz="1000" dirty="0" err="1"/>
              <a:t>Cal_quarter</a:t>
            </a:r>
            <a:endParaRPr lang="en-US" sz="1000" dirty="0"/>
          </a:p>
          <a:p>
            <a:pPr>
              <a:defRPr/>
            </a:pPr>
            <a:r>
              <a:rPr lang="en-US" sz="1000" dirty="0" err="1"/>
              <a:t>Cal_year</a:t>
            </a:r>
            <a:endParaRPr lang="en-US" sz="1000" dirty="0"/>
          </a:p>
        </p:txBody>
      </p:sp>
      <p:sp>
        <p:nvSpPr>
          <p:cNvPr id="6" name="Rectangle 5"/>
          <p:cNvSpPr/>
          <p:nvPr/>
        </p:nvSpPr>
        <p:spPr>
          <a:xfrm>
            <a:off x="8610600" y="1222375"/>
            <a:ext cx="1143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err="1"/>
              <a:t>service_dim</a:t>
            </a:r>
            <a:endParaRPr lang="en-US" sz="1000" dirty="0"/>
          </a:p>
          <a:p>
            <a:pPr>
              <a:defRPr/>
            </a:pPr>
            <a:r>
              <a:rPr lang="en-US" sz="1000" dirty="0"/>
              <a:t>-----------------</a:t>
            </a:r>
          </a:p>
          <a:p>
            <a:pPr>
              <a:defRPr/>
            </a:pPr>
            <a:r>
              <a:rPr lang="en-US" sz="1000" dirty="0" err="1"/>
              <a:t>Service_id</a:t>
            </a:r>
            <a:endParaRPr lang="en-US" sz="1000" dirty="0"/>
          </a:p>
          <a:p>
            <a:pPr>
              <a:defRPr/>
            </a:pPr>
            <a:r>
              <a:rPr lang="en-US" sz="1000" dirty="0" err="1"/>
              <a:t>Serice_name</a:t>
            </a:r>
            <a:r>
              <a:rPr lang="en-US" sz="1000" dirty="0"/>
              <a:t/>
            </a:r>
            <a:br>
              <a:rPr lang="en-US" sz="1000" dirty="0"/>
            </a:br>
            <a:r>
              <a:rPr lang="en-US" sz="1000" dirty="0" err="1"/>
              <a:t>service_line</a:t>
            </a:r>
            <a:endParaRPr lang="en-US" sz="1000" dirty="0"/>
          </a:p>
          <a:p>
            <a:pPr>
              <a:defRPr/>
            </a:pPr>
            <a:r>
              <a:rPr lang="en-US" sz="1000" dirty="0" err="1"/>
              <a:t>Resort_name</a:t>
            </a:r>
            <a:endParaRPr lang="en-US" sz="1000" dirty="0"/>
          </a:p>
          <a:p>
            <a:pPr>
              <a:defRPr/>
            </a:pPr>
            <a:r>
              <a:rPr lang="en-US" sz="1000" dirty="0" err="1"/>
              <a:t>Country_name</a:t>
            </a:r>
            <a:endParaRPr lang="en-US" sz="1000" dirty="0"/>
          </a:p>
        </p:txBody>
      </p:sp>
      <p:sp>
        <p:nvSpPr>
          <p:cNvPr id="7" name="Rectangle 6"/>
          <p:cNvSpPr/>
          <p:nvPr/>
        </p:nvSpPr>
        <p:spPr>
          <a:xfrm>
            <a:off x="6272213" y="3505200"/>
            <a:ext cx="1143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dirty="0" err="1"/>
              <a:t>Customer_dim</a:t>
            </a:r>
            <a:endParaRPr lang="en-US" sz="1000" dirty="0"/>
          </a:p>
          <a:p>
            <a:pPr>
              <a:defRPr/>
            </a:pPr>
            <a:r>
              <a:rPr lang="en-US" sz="1000" dirty="0"/>
              <a:t>--------------------</a:t>
            </a:r>
          </a:p>
          <a:p>
            <a:pPr>
              <a:defRPr/>
            </a:pPr>
            <a:r>
              <a:rPr lang="en-US" sz="1000" dirty="0" err="1"/>
              <a:t>Cust_id</a:t>
            </a:r>
            <a:endParaRPr lang="en-US" sz="1000" dirty="0"/>
          </a:p>
          <a:p>
            <a:pPr>
              <a:defRPr/>
            </a:pPr>
            <a:r>
              <a:rPr lang="en-US" sz="1000" dirty="0" err="1"/>
              <a:t>Cust_f_name</a:t>
            </a:r>
            <a:endParaRPr lang="en-US" sz="1000" dirty="0"/>
          </a:p>
          <a:p>
            <a:pPr>
              <a:defRPr/>
            </a:pPr>
            <a:r>
              <a:rPr lang="en-US" sz="1000" dirty="0" err="1"/>
              <a:t>Cust_l_name</a:t>
            </a:r>
            <a:endParaRPr lang="en-US" sz="1000" dirty="0"/>
          </a:p>
          <a:p>
            <a:pPr>
              <a:defRPr/>
            </a:pPr>
            <a:r>
              <a:rPr lang="en-US" sz="1000" dirty="0" err="1"/>
              <a:t>Age_range</a:t>
            </a:r>
            <a:endParaRPr lang="en-US" sz="1000" dirty="0"/>
          </a:p>
          <a:p>
            <a:pPr>
              <a:defRPr/>
            </a:pPr>
            <a:r>
              <a:rPr lang="en-US" sz="1000" dirty="0" err="1"/>
              <a:t>Phone_number</a:t>
            </a:r>
            <a:endParaRPr lang="en-US" sz="1000" dirty="0"/>
          </a:p>
          <a:p>
            <a:pPr>
              <a:defRPr/>
            </a:pPr>
            <a:r>
              <a:rPr lang="en-US" sz="1000" dirty="0"/>
              <a:t>Address</a:t>
            </a:r>
          </a:p>
          <a:p>
            <a:pPr>
              <a:defRPr/>
            </a:pPr>
            <a:r>
              <a:rPr lang="en-US" sz="1000" dirty="0" err="1"/>
              <a:t>City_name</a:t>
            </a:r>
            <a:endParaRPr lang="en-US" sz="1000" dirty="0"/>
          </a:p>
          <a:p>
            <a:pPr>
              <a:defRPr/>
            </a:pPr>
            <a:r>
              <a:rPr lang="en-US" sz="1000" dirty="0" err="1"/>
              <a:t>Region_name</a:t>
            </a:r>
            <a:endParaRPr lang="en-US" sz="1000" dirty="0"/>
          </a:p>
          <a:p>
            <a:pPr>
              <a:defRPr/>
            </a:pPr>
            <a:r>
              <a:rPr lang="en-US" sz="1000" dirty="0" err="1"/>
              <a:t>Country_name</a:t>
            </a:r>
            <a:endParaRPr lang="en-US" sz="1000" dirty="0"/>
          </a:p>
        </p:txBody>
      </p:sp>
      <p:sp>
        <p:nvSpPr>
          <p:cNvPr id="8" name="Rectangle 7"/>
          <p:cNvSpPr/>
          <p:nvPr/>
        </p:nvSpPr>
        <p:spPr>
          <a:xfrm>
            <a:off x="7543800" y="2971800"/>
            <a:ext cx="1447800" cy="2133600"/>
          </a:xfrm>
          <a:prstGeom prst="rect">
            <a:avLst/>
          </a:prstGeom>
        </p:spPr>
        <p:style>
          <a:lnRef idx="1">
            <a:schemeClr val="dk1"/>
          </a:lnRef>
          <a:fillRef idx="2">
            <a:schemeClr val="dk1"/>
          </a:fillRef>
          <a:effectRef idx="1">
            <a:schemeClr val="dk1"/>
          </a:effectRef>
          <a:fontRef idx="minor">
            <a:schemeClr val="dk1"/>
          </a:fontRef>
        </p:style>
        <p:txBody>
          <a:bodyPr anchor="ctr"/>
          <a:lstStyle/>
          <a:p>
            <a:pPr>
              <a:defRPr/>
            </a:pPr>
            <a:r>
              <a:rPr lang="en-US" sz="1000" dirty="0" err="1"/>
              <a:t>Reservation_fact</a:t>
            </a:r>
            <a:endParaRPr lang="en-US" sz="1000" dirty="0"/>
          </a:p>
          <a:p>
            <a:pPr>
              <a:defRPr/>
            </a:pPr>
            <a:r>
              <a:rPr lang="en-US" sz="1000" dirty="0"/>
              <a:t>----------------------</a:t>
            </a:r>
          </a:p>
          <a:p>
            <a:pPr>
              <a:defRPr/>
            </a:pPr>
            <a:r>
              <a:rPr lang="en-US" sz="1000" dirty="0" err="1"/>
              <a:t>Res_id</a:t>
            </a:r>
            <a:endParaRPr lang="en-US" sz="1000" dirty="0"/>
          </a:p>
          <a:p>
            <a:pPr>
              <a:defRPr/>
            </a:pPr>
            <a:r>
              <a:rPr lang="en-US" sz="1000" dirty="0" err="1"/>
              <a:t>Cust_id</a:t>
            </a:r>
            <a:endParaRPr lang="en-US" sz="1000" dirty="0"/>
          </a:p>
          <a:p>
            <a:pPr>
              <a:defRPr/>
            </a:pPr>
            <a:r>
              <a:rPr lang="en-US" sz="1000" dirty="0" err="1"/>
              <a:t>Res_date</a:t>
            </a:r>
            <a:endParaRPr lang="en-US" sz="1000" dirty="0"/>
          </a:p>
          <a:p>
            <a:pPr>
              <a:defRPr/>
            </a:pPr>
            <a:r>
              <a:rPr lang="en-US" sz="1000" dirty="0" err="1"/>
              <a:t>Service_id</a:t>
            </a:r>
            <a:endParaRPr lang="en-US" sz="1000" dirty="0"/>
          </a:p>
          <a:p>
            <a:pPr>
              <a:defRPr/>
            </a:pPr>
            <a:r>
              <a:rPr lang="en-US" sz="1000" dirty="0" err="1"/>
              <a:t>Res_days</a:t>
            </a:r>
            <a:endParaRPr lang="en-US" sz="1000" dirty="0"/>
          </a:p>
          <a:p>
            <a:pPr>
              <a:defRPr/>
            </a:pPr>
            <a:r>
              <a:rPr lang="en-US" sz="1000" dirty="0" err="1"/>
              <a:t>Number_of_guests</a:t>
            </a:r>
            <a:endParaRPr lang="en-US" sz="1000" dirty="0"/>
          </a:p>
          <a:p>
            <a:pPr>
              <a:defRPr/>
            </a:pPr>
            <a:r>
              <a:rPr lang="en-US" sz="1000" dirty="0" err="1"/>
              <a:t>Price_of_service</a:t>
            </a:r>
            <a:r>
              <a:rPr lang="en-US" sz="1000" dirty="0"/>
              <a:t/>
            </a:r>
            <a:br>
              <a:rPr lang="en-US" sz="1000" dirty="0"/>
            </a:br>
            <a:r>
              <a:rPr lang="en-US" sz="1000" dirty="0" err="1"/>
              <a:t>Reservation_revenue</a:t>
            </a:r>
            <a:endParaRPr lang="en-US" sz="1000" dirty="0"/>
          </a:p>
          <a:p>
            <a:pPr>
              <a:defRPr/>
            </a:pPr>
            <a:endParaRPr lang="en-US" sz="1000" dirty="0"/>
          </a:p>
        </p:txBody>
      </p:sp>
      <p:sp>
        <p:nvSpPr>
          <p:cNvPr id="4104" name="Rectangle 4"/>
          <p:cNvSpPr txBox="1">
            <a:spLocks noChangeArrowheads="1"/>
          </p:cNvSpPr>
          <p:nvPr/>
        </p:nvSpPr>
        <p:spPr bwMode="auto">
          <a:xfrm>
            <a:off x="6248400" y="228600"/>
            <a:ext cx="41148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700">
                <a:solidFill>
                  <a:schemeClr val="tx2"/>
                </a:solidFill>
                <a:latin typeface="Garamond" panose="02020404030301010803" pitchFamily="18" charset="0"/>
              </a:rPr>
              <a:t>OLAP Model of resort</a:t>
            </a:r>
          </a:p>
        </p:txBody>
      </p:sp>
      <p:sp>
        <p:nvSpPr>
          <p:cNvPr id="4105" name="Rectangle 2"/>
          <p:cNvSpPr>
            <a:spLocks noChangeArrowheads="1"/>
          </p:cNvSpPr>
          <p:nvPr/>
        </p:nvSpPr>
        <p:spPr bwMode="auto">
          <a:xfrm>
            <a:off x="5867400" y="5170488"/>
            <a:ext cx="4572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t>Create Views to replicate the star schema based on the OLTP Model.</a:t>
            </a:r>
          </a:p>
          <a:p>
            <a:pPr eaLnBrk="1" hangingPunct="1"/>
            <a:r>
              <a:rPr lang="en-US" altLang="en-US" sz="1600" dirty="0"/>
              <a:t>When those views performance is bad, then we convert those views into materialized views</a:t>
            </a:r>
          </a:p>
        </p:txBody>
      </p:sp>
    </p:spTree>
    <p:extLst>
      <p:ext uri="{BB962C8B-B14F-4D97-AF65-F5344CB8AC3E}">
        <p14:creationId xmlns:p14="http://schemas.microsoft.com/office/powerpoint/2010/main" val="306029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05"/>
                                        </p:tgtEl>
                                        <p:attrNameLst>
                                          <p:attrName>style.visibility</p:attrName>
                                        </p:attrNameLst>
                                      </p:cBhvr>
                                      <p:to>
                                        <p:strVal val="visible"/>
                                      </p:to>
                                    </p:set>
                                    <p:anim calcmode="lin" valueType="num">
                                      <p:cBhvr additive="base">
                                        <p:cTn id="37" dur="500" fill="hold"/>
                                        <p:tgtEl>
                                          <p:spTgt spid="4105"/>
                                        </p:tgtEl>
                                        <p:attrNameLst>
                                          <p:attrName>ppt_x</p:attrName>
                                        </p:attrNameLst>
                                      </p:cBhvr>
                                      <p:tavLst>
                                        <p:tav tm="0">
                                          <p:val>
                                            <p:strVal val="#ppt_x"/>
                                          </p:val>
                                        </p:tav>
                                        <p:tav tm="100000">
                                          <p:val>
                                            <p:strVal val="#ppt_x"/>
                                          </p:val>
                                        </p:tav>
                                      </p:tavLst>
                                    </p:anim>
                                    <p:anim calcmode="lin" valueType="num">
                                      <p:cBhvr additive="base">
                                        <p:cTn id="38" dur="500" fill="hold"/>
                                        <p:tgtEl>
                                          <p:spTgt spid="41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4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00126"/>
            <a:ext cx="12192000" cy="5214938"/>
          </a:xfrm>
        </p:spPr>
        <p:txBody>
          <a:bodyPr>
            <a:normAutofit/>
          </a:bodyPr>
          <a:lstStyle/>
          <a:p>
            <a:pPr>
              <a:buNone/>
            </a:pPr>
            <a:r>
              <a:rPr lang="en-US" sz="1400" dirty="0"/>
              <a:t>If you think about the activities which goes in the following business,  you will come to know the objective of the </a:t>
            </a:r>
            <a:r>
              <a:rPr lang="en-US" sz="1400" dirty="0" smtClean="0"/>
              <a:t>Data platforms in </a:t>
            </a:r>
            <a:r>
              <a:rPr lang="en-US" sz="1400" dirty="0"/>
              <a:t>any company</a:t>
            </a:r>
            <a:r>
              <a:rPr lang="en-US" sz="1400" dirty="0" smtClean="0"/>
              <a:t>.</a:t>
            </a:r>
          </a:p>
          <a:p>
            <a:r>
              <a:rPr lang="en-US" sz="1400" dirty="0"/>
              <a:t>R &amp; D Department of a Car Manufacturing Company</a:t>
            </a:r>
          </a:p>
          <a:p>
            <a:pPr lvl="1"/>
            <a:r>
              <a:rPr lang="en-US" sz="1400" dirty="0"/>
              <a:t>Collect what we have NOW &amp; Find the pain points ( can be Design, Fuel consumption, Maintenance)</a:t>
            </a:r>
          </a:p>
          <a:p>
            <a:pPr lvl="1"/>
            <a:r>
              <a:rPr lang="en-US" sz="1400" dirty="0"/>
              <a:t>Re design the components, look, create a mock, validate, test under the known and unknown conditions and make it ready for Production</a:t>
            </a:r>
          </a:p>
          <a:p>
            <a:r>
              <a:rPr lang="en-US" sz="1400" dirty="0"/>
              <a:t>Consolidate all the different line of businesses in a bank (retail, loan, credit cards, investments)</a:t>
            </a:r>
          </a:p>
          <a:p>
            <a:pPr lvl="1"/>
            <a:r>
              <a:rPr lang="en-US" sz="1400" dirty="0"/>
              <a:t>Provide single version of customer across all different </a:t>
            </a:r>
            <a:r>
              <a:rPr lang="en-US" sz="1400" dirty="0" smtClean="0"/>
              <a:t>perspectives (CTV – KPI) </a:t>
            </a:r>
          </a:p>
          <a:p>
            <a:pPr lvl="2"/>
            <a:r>
              <a:rPr lang="en-US" sz="1400" dirty="0" smtClean="0"/>
              <a:t>Pull data from loan + investment + credit </a:t>
            </a:r>
            <a:r>
              <a:rPr lang="en-US" sz="1400" dirty="0" smtClean="0">
                <a:sym typeface="Wingdings" panose="05000000000000000000" pitchFamily="2" charset="2"/>
              </a:rPr>
              <a:t> add using your formula  value (50,000)</a:t>
            </a:r>
          </a:p>
          <a:p>
            <a:pPr lvl="2"/>
            <a:r>
              <a:rPr lang="en-US" sz="1400" dirty="0" smtClean="0">
                <a:sym typeface="Wingdings" panose="05000000000000000000" pitchFamily="2" charset="2"/>
              </a:rPr>
              <a:t>Integration of data from multiple systems (data engineer – </a:t>
            </a:r>
            <a:r>
              <a:rPr lang="en-US" sz="1400" dirty="0" err="1" smtClean="0">
                <a:sym typeface="Wingdings" panose="05000000000000000000" pitchFamily="2" charset="2"/>
              </a:rPr>
              <a:t>analyse</a:t>
            </a:r>
            <a:r>
              <a:rPr lang="en-US" sz="1400" dirty="0" smtClean="0">
                <a:sym typeface="Wingdings" panose="05000000000000000000" pitchFamily="2" charset="2"/>
              </a:rPr>
              <a:t> the source, find the common column, </a:t>
            </a:r>
            <a:r>
              <a:rPr lang="en-US" sz="1400" dirty="0" err="1" smtClean="0">
                <a:sym typeface="Wingdings" panose="05000000000000000000" pitchFamily="2" charset="2"/>
              </a:rPr>
              <a:t>interate</a:t>
            </a:r>
            <a:r>
              <a:rPr lang="en-US" sz="1400" dirty="0" smtClean="0">
                <a:sym typeface="Wingdings" panose="05000000000000000000" pitchFamily="2" charset="2"/>
              </a:rPr>
              <a:t> – enterprise view)</a:t>
            </a:r>
          </a:p>
          <a:p>
            <a:pPr lvl="2"/>
            <a:r>
              <a:rPr lang="en-US" sz="1400" dirty="0" smtClean="0">
                <a:sym typeface="Wingdings" panose="05000000000000000000" pitchFamily="2" charset="2"/>
              </a:rPr>
              <a:t>KPI – we need enterprise wise data (not just operational data)</a:t>
            </a:r>
          </a:p>
          <a:p>
            <a:pPr lvl="2"/>
            <a:r>
              <a:rPr lang="en-US" sz="1400" dirty="0" err="1" smtClean="0">
                <a:sym typeface="Wingdings" panose="05000000000000000000" pitchFamily="2" charset="2"/>
              </a:rPr>
              <a:t>Cibil</a:t>
            </a:r>
            <a:r>
              <a:rPr lang="en-US" sz="1400" dirty="0" smtClean="0">
                <a:sym typeface="Wingdings" panose="05000000000000000000" pitchFamily="2" charset="2"/>
              </a:rPr>
              <a:t> – is the </a:t>
            </a:r>
            <a:r>
              <a:rPr lang="en-US" sz="1400" dirty="0" err="1" smtClean="0">
                <a:sym typeface="Wingdings" panose="05000000000000000000" pitchFamily="2" charset="2"/>
              </a:rPr>
              <a:t>kpi</a:t>
            </a:r>
            <a:r>
              <a:rPr lang="en-US" sz="1400" dirty="0" smtClean="0">
                <a:sym typeface="Wingdings" panose="05000000000000000000" pitchFamily="2" charset="2"/>
              </a:rPr>
              <a:t> which decides how much loan amount they can distribute (</a:t>
            </a:r>
            <a:r>
              <a:rPr lang="en-US" sz="1400" dirty="0" err="1" smtClean="0">
                <a:sym typeface="Wingdings" panose="05000000000000000000" pitchFamily="2" charset="2"/>
              </a:rPr>
              <a:t>rbi</a:t>
            </a:r>
            <a:r>
              <a:rPr lang="en-US" sz="1400" dirty="0" smtClean="0">
                <a:sym typeface="Wingdings" panose="05000000000000000000" pitchFamily="2" charset="2"/>
              </a:rPr>
              <a:t> +finance ministry)</a:t>
            </a:r>
            <a:endParaRPr lang="en-US" sz="1400" dirty="0"/>
          </a:p>
          <a:p>
            <a:pPr lvl="1"/>
            <a:r>
              <a:rPr lang="en-US" sz="1400" dirty="0"/>
              <a:t>Identify the </a:t>
            </a:r>
            <a:r>
              <a:rPr lang="en-US" sz="1400" dirty="0" smtClean="0"/>
              <a:t>deploy time </a:t>
            </a:r>
            <a:r>
              <a:rPr lang="en-US" sz="1400" dirty="0"/>
              <a:t>series analysis (time line of anything business do</a:t>
            </a:r>
            <a:r>
              <a:rPr lang="en-US" sz="1400" dirty="0" smtClean="0"/>
              <a:t>). – viewing revenue / profit based on month / quarter / year</a:t>
            </a:r>
          </a:p>
          <a:p>
            <a:pPr lvl="1"/>
            <a:r>
              <a:rPr lang="en-US" sz="1400" dirty="0" smtClean="0"/>
              <a:t>Consolidation + </a:t>
            </a:r>
            <a:r>
              <a:rPr lang="en-US" sz="1400" b="1" dirty="0" smtClean="0"/>
              <a:t>integration</a:t>
            </a:r>
            <a:r>
              <a:rPr lang="en-US" sz="1400" dirty="0" smtClean="0"/>
              <a:t> + </a:t>
            </a:r>
            <a:r>
              <a:rPr lang="en-US" sz="1400" b="1" dirty="0" smtClean="0"/>
              <a:t>transformation</a:t>
            </a:r>
            <a:r>
              <a:rPr lang="en-US" sz="1400" dirty="0" smtClean="0"/>
              <a:t> (USD to INR / GBP to INR / SR to INR)</a:t>
            </a:r>
            <a:endParaRPr lang="en-US" sz="1400" dirty="0"/>
          </a:p>
          <a:p>
            <a:pPr lvl="1"/>
            <a:r>
              <a:rPr lang="en-US" sz="1400" dirty="0"/>
              <a:t>Provide regulation reporting from the consolidated data as per the compliance</a:t>
            </a:r>
            <a:r>
              <a:rPr lang="en-US" sz="1400" dirty="0" smtClean="0"/>
              <a:t>. (</a:t>
            </a:r>
            <a:r>
              <a:rPr lang="en-US" sz="1400" dirty="0" err="1" smtClean="0"/>
              <a:t>reg</a:t>
            </a:r>
            <a:r>
              <a:rPr lang="en-US" sz="1400" dirty="0" smtClean="0"/>
              <a:t> reporting)</a:t>
            </a:r>
            <a:endParaRPr lang="en-US" sz="1400" dirty="0"/>
          </a:p>
          <a:p>
            <a:endParaRPr lang="en-US" sz="1400" dirty="0" smtClean="0"/>
          </a:p>
          <a:p>
            <a:r>
              <a:rPr lang="en-US" sz="1400" dirty="0" smtClean="0"/>
              <a:t>Complete </a:t>
            </a:r>
            <a:r>
              <a:rPr lang="en-US" sz="1400" dirty="0"/>
              <a:t>Health Check </a:t>
            </a:r>
            <a:r>
              <a:rPr lang="en-US" sz="1400" dirty="0" smtClean="0"/>
              <a:t>up Scenario(When do we do this?)</a:t>
            </a:r>
            <a:endParaRPr lang="en-US" sz="1400" dirty="0"/>
          </a:p>
          <a:p>
            <a:pPr lvl="1"/>
            <a:r>
              <a:rPr lang="en-US" sz="1400" dirty="0"/>
              <a:t>Do you go to complete health check up when you are in </a:t>
            </a:r>
            <a:r>
              <a:rPr lang="en-US" sz="1400" dirty="0" smtClean="0"/>
              <a:t>teen or when you cross 40 + of age?  </a:t>
            </a:r>
            <a:r>
              <a:rPr lang="en-US" sz="1400" dirty="0"/>
              <a:t>At what age your doctor recommend to go for complete check up and why?</a:t>
            </a:r>
          </a:p>
          <a:p>
            <a:pPr lvl="1"/>
            <a:r>
              <a:rPr lang="en-US" sz="1400" dirty="0"/>
              <a:t>I don’t want to be a burden for my family members or I love my work, I cannot miss that etc</a:t>
            </a:r>
            <a:r>
              <a:rPr lang="en-US" sz="1400" dirty="0" smtClean="0"/>
              <a:t>.</a:t>
            </a:r>
          </a:p>
          <a:p>
            <a:pPr lvl="1">
              <a:buNone/>
            </a:pPr>
            <a:endParaRPr lang="en-US" sz="1400" dirty="0"/>
          </a:p>
          <a:p>
            <a:pPr>
              <a:buNone/>
            </a:pPr>
            <a:endParaRPr lang="en-US" sz="1400" dirty="0"/>
          </a:p>
          <a:p>
            <a:pPr>
              <a:buNone/>
            </a:pPr>
            <a:endParaRPr lang="en-US" sz="1400" dirty="0"/>
          </a:p>
          <a:p>
            <a:endParaRPr lang="en-US" sz="1400" dirty="0"/>
          </a:p>
          <a:p>
            <a:endParaRPr lang="en-US" sz="1400" dirty="0"/>
          </a:p>
          <a:p>
            <a:endParaRPr lang="en-US" sz="1400" dirty="0"/>
          </a:p>
          <a:p>
            <a:endParaRPr lang="en-US" sz="1400" dirty="0"/>
          </a:p>
          <a:p>
            <a:endParaRPr lang="en-US" sz="1400" dirty="0"/>
          </a:p>
        </p:txBody>
      </p:sp>
      <p:sp>
        <p:nvSpPr>
          <p:cNvPr id="6" name="Title 2"/>
          <p:cNvSpPr>
            <a:spLocks noGrp="1"/>
          </p:cNvSpPr>
          <p:nvPr>
            <p:ph type="title"/>
          </p:nvPr>
        </p:nvSpPr>
        <p:spPr>
          <a:xfrm>
            <a:off x="9634" y="7930"/>
            <a:ext cx="11303367" cy="816904"/>
          </a:xfrm>
        </p:spPr>
        <p:txBody>
          <a:bodyPr/>
          <a:lstStyle/>
          <a:p>
            <a:r>
              <a:rPr lang="en-US" dirty="0" smtClean="0"/>
              <a:t>Analytical Systems / Data Platforms</a:t>
            </a:r>
            <a:r>
              <a:rPr lang="en-IN" dirty="0"/>
              <a:t/>
            </a:r>
            <a:br>
              <a:rPr lang="en-IN" dirty="0"/>
            </a:br>
            <a:endParaRPr lang="en-IN" dirty="0"/>
          </a:p>
        </p:txBody>
      </p:sp>
    </p:spTree>
    <p:extLst>
      <p:ext uri="{BB962C8B-B14F-4D97-AF65-F5344CB8AC3E}">
        <p14:creationId xmlns:p14="http://schemas.microsoft.com/office/powerpoint/2010/main" val="21243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113" y="1211398"/>
            <a:ext cx="9872662" cy="5451747"/>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p:cNvSpPr>
            <a:spLocks noGrp="1"/>
          </p:cNvSpPr>
          <p:nvPr>
            <p:ph type="title"/>
          </p:nvPr>
        </p:nvSpPr>
        <p:spPr>
          <a:xfrm>
            <a:off x="0" y="-6144"/>
            <a:ext cx="12192000" cy="861443"/>
          </a:xfrm>
        </p:spPr>
        <p:txBody>
          <a:bodyPr/>
          <a:lstStyle/>
          <a:p>
            <a:r>
              <a:rPr lang="en-IN" dirty="0" smtClean="0"/>
              <a:t>OLTP System – Retail Data Model</a:t>
            </a:r>
            <a:endParaRPr lang="en-IN" dirty="0"/>
          </a:p>
        </p:txBody>
      </p:sp>
    </p:spTree>
    <p:extLst>
      <p:ext uri="{BB962C8B-B14F-4D97-AF65-F5344CB8AC3E}">
        <p14:creationId xmlns:p14="http://schemas.microsoft.com/office/powerpoint/2010/main" val="64974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787" y="883836"/>
            <a:ext cx="10768714" cy="5364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829800" y="4245750"/>
            <a:ext cx="584347" cy="369332"/>
          </a:xfrm>
          <a:prstGeom prst="rect">
            <a:avLst/>
          </a:prstGeom>
          <a:noFill/>
        </p:spPr>
        <p:txBody>
          <a:bodyPr wrap="square" rtlCol="0">
            <a:spAutoFit/>
          </a:bodyPr>
          <a:lstStyle/>
          <a:p>
            <a:r>
              <a:rPr lang="en-IN" dirty="0" smtClean="0"/>
              <a:t>200</a:t>
            </a:r>
            <a:endParaRPr lang="en-IN" dirty="0"/>
          </a:p>
        </p:txBody>
      </p:sp>
      <p:sp>
        <p:nvSpPr>
          <p:cNvPr id="7" name="TextBox 6"/>
          <p:cNvSpPr txBox="1"/>
          <p:nvPr/>
        </p:nvSpPr>
        <p:spPr>
          <a:xfrm>
            <a:off x="10110147" y="1759725"/>
            <a:ext cx="456706" cy="369332"/>
          </a:xfrm>
          <a:prstGeom prst="rect">
            <a:avLst/>
          </a:prstGeom>
          <a:noFill/>
        </p:spPr>
        <p:txBody>
          <a:bodyPr wrap="square" rtlCol="0">
            <a:spAutoFit/>
          </a:bodyPr>
          <a:lstStyle/>
          <a:p>
            <a:r>
              <a:rPr lang="en-IN" dirty="0" smtClean="0"/>
              <a:t>20</a:t>
            </a:r>
            <a:endParaRPr lang="en-IN" dirty="0"/>
          </a:p>
        </p:txBody>
      </p:sp>
      <p:sp>
        <p:nvSpPr>
          <p:cNvPr id="8" name="TextBox 7"/>
          <p:cNvSpPr txBox="1"/>
          <p:nvPr/>
        </p:nvSpPr>
        <p:spPr>
          <a:xfrm>
            <a:off x="4727360" y="1631137"/>
            <a:ext cx="456706" cy="369332"/>
          </a:xfrm>
          <a:prstGeom prst="rect">
            <a:avLst/>
          </a:prstGeom>
          <a:noFill/>
        </p:spPr>
        <p:txBody>
          <a:bodyPr wrap="square" rtlCol="0">
            <a:spAutoFit/>
          </a:bodyPr>
          <a:lstStyle/>
          <a:p>
            <a:r>
              <a:rPr lang="en-IN" dirty="0" smtClean="0"/>
              <a:t>80</a:t>
            </a:r>
            <a:endParaRPr lang="en-IN" dirty="0"/>
          </a:p>
        </p:txBody>
      </p:sp>
      <p:sp>
        <p:nvSpPr>
          <p:cNvPr id="9" name="TextBox 8"/>
          <p:cNvSpPr txBox="1"/>
          <p:nvPr/>
        </p:nvSpPr>
        <p:spPr>
          <a:xfrm>
            <a:off x="489383" y="1815803"/>
            <a:ext cx="839627" cy="369332"/>
          </a:xfrm>
          <a:prstGeom prst="rect">
            <a:avLst/>
          </a:prstGeom>
          <a:noFill/>
        </p:spPr>
        <p:txBody>
          <a:bodyPr wrap="square" rtlCol="0">
            <a:spAutoFit/>
          </a:bodyPr>
          <a:lstStyle/>
          <a:p>
            <a:r>
              <a:rPr lang="en-IN" dirty="0" smtClean="0"/>
              <a:t>20000</a:t>
            </a:r>
            <a:endParaRPr lang="en-IN" dirty="0"/>
          </a:p>
        </p:txBody>
      </p:sp>
      <p:sp>
        <p:nvSpPr>
          <p:cNvPr id="10" name="TextBox 9"/>
          <p:cNvSpPr txBox="1"/>
          <p:nvPr/>
        </p:nvSpPr>
        <p:spPr>
          <a:xfrm>
            <a:off x="439304" y="3174187"/>
            <a:ext cx="329067" cy="369332"/>
          </a:xfrm>
          <a:prstGeom prst="rect">
            <a:avLst/>
          </a:prstGeom>
          <a:noFill/>
        </p:spPr>
        <p:txBody>
          <a:bodyPr wrap="square" rtlCol="0">
            <a:spAutoFit/>
          </a:bodyPr>
          <a:lstStyle/>
          <a:p>
            <a:r>
              <a:rPr lang="en-IN" dirty="0" smtClean="0"/>
              <a:t>6</a:t>
            </a:r>
            <a:endParaRPr lang="en-IN" dirty="0"/>
          </a:p>
        </p:txBody>
      </p:sp>
      <p:sp>
        <p:nvSpPr>
          <p:cNvPr id="11" name="TextBox 10"/>
          <p:cNvSpPr txBox="1"/>
          <p:nvPr/>
        </p:nvSpPr>
        <p:spPr>
          <a:xfrm>
            <a:off x="5826470" y="2002608"/>
            <a:ext cx="2074063" cy="369332"/>
          </a:xfrm>
          <a:prstGeom prst="rect">
            <a:avLst/>
          </a:prstGeom>
          <a:noFill/>
        </p:spPr>
        <p:txBody>
          <a:bodyPr wrap="square" rtlCol="0">
            <a:spAutoFit/>
          </a:bodyPr>
          <a:lstStyle/>
          <a:p>
            <a:r>
              <a:rPr lang="en-IN" dirty="0" smtClean="0"/>
              <a:t>300 * 20 * 365 * 4</a:t>
            </a:r>
            <a:endParaRPr lang="en-IN" dirty="0"/>
          </a:p>
        </p:txBody>
      </p:sp>
      <p:sp>
        <p:nvSpPr>
          <p:cNvPr id="12" name="TextBox 11"/>
          <p:cNvSpPr txBox="1"/>
          <p:nvPr/>
        </p:nvSpPr>
        <p:spPr>
          <a:xfrm>
            <a:off x="8697276" y="5669852"/>
            <a:ext cx="2442995" cy="369332"/>
          </a:xfrm>
          <a:prstGeom prst="rect">
            <a:avLst/>
          </a:prstGeom>
          <a:noFill/>
        </p:spPr>
        <p:txBody>
          <a:bodyPr wrap="square" rtlCol="0">
            <a:spAutoFit/>
          </a:bodyPr>
          <a:lstStyle/>
          <a:p>
            <a:r>
              <a:rPr lang="en-IN" dirty="0" smtClean="0"/>
              <a:t>300 * 20 * 365 * 4 * 3</a:t>
            </a:r>
            <a:endParaRPr lang="en-IN" dirty="0"/>
          </a:p>
        </p:txBody>
      </p:sp>
      <p:sp>
        <p:nvSpPr>
          <p:cNvPr id="13" name="TextBox 12"/>
          <p:cNvSpPr txBox="1"/>
          <p:nvPr/>
        </p:nvSpPr>
        <p:spPr>
          <a:xfrm>
            <a:off x="1963784" y="5669741"/>
            <a:ext cx="2953555" cy="369332"/>
          </a:xfrm>
          <a:prstGeom prst="rect">
            <a:avLst/>
          </a:prstGeom>
          <a:noFill/>
        </p:spPr>
        <p:txBody>
          <a:bodyPr wrap="square" rtlCol="0">
            <a:spAutoFit/>
          </a:bodyPr>
          <a:lstStyle/>
          <a:p>
            <a:r>
              <a:rPr lang="en-IN" dirty="0" smtClean="0"/>
              <a:t>300 * 20 * 365 * 4 + 60000</a:t>
            </a:r>
            <a:endParaRPr lang="en-IN" dirty="0"/>
          </a:p>
        </p:txBody>
      </p:sp>
      <p:sp>
        <p:nvSpPr>
          <p:cNvPr id="14" name="Title 1"/>
          <p:cNvSpPr>
            <a:spLocks noGrp="1"/>
          </p:cNvSpPr>
          <p:nvPr>
            <p:ph type="title"/>
          </p:nvPr>
        </p:nvSpPr>
        <p:spPr>
          <a:xfrm>
            <a:off x="0" y="-6144"/>
            <a:ext cx="12192000" cy="861443"/>
          </a:xfrm>
        </p:spPr>
        <p:txBody>
          <a:bodyPr>
            <a:normAutofit fontScale="90000"/>
          </a:bodyPr>
          <a:lstStyle/>
          <a:p>
            <a:r>
              <a:rPr lang="en-IN" dirty="0" smtClean="0"/>
              <a:t>Retail Data Model – Visualizing the number of records</a:t>
            </a:r>
            <a:endParaRPr lang="en-IN" dirty="0"/>
          </a:p>
        </p:txBody>
      </p:sp>
    </p:spTree>
    <p:extLst>
      <p:ext uri="{BB962C8B-B14F-4D97-AF65-F5344CB8AC3E}">
        <p14:creationId xmlns:p14="http://schemas.microsoft.com/office/powerpoint/2010/main" val="3114728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44"/>
            <a:ext cx="12192000" cy="861443"/>
          </a:xfrm>
        </p:spPr>
        <p:txBody>
          <a:bodyPr/>
          <a:lstStyle/>
          <a:p>
            <a:r>
              <a:rPr lang="en-IN" dirty="0" smtClean="0"/>
              <a:t>Star Schema with sales fact and payment fact</a:t>
            </a:r>
            <a:endParaRPr lang="en-IN" dirty="0"/>
          </a:p>
        </p:txBody>
      </p:sp>
      <p:sp>
        <p:nvSpPr>
          <p:cNvPr id="4" name="Rectangle 3"/>
          <p:cNvSpPr/>
          <p:nvPr/>
        </p:nvSpPr>
        <p:spPr>
          <a:xfrm>
            <a:off x="369093" y="1289448"/>
            <a:ext cx="1533525"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CUSTOMER</a:t>
            </a:r>
            <a:endParaRPr lang="en-IN" dirty="0"/>
          </a:p>
        </p:txBody>
      </p:sp>
      <p:sp>
        <p:nvSpPr>
          <p:cNvPr id="5" name="Rectangle 4"/>
          <p:cNvSpPr/>
          <p:nvPr/>
        </p:nvSpPr>
        <p:spPr>
          <a:xfrm>
            <a:off x="3300411" y="793364"/>
            <a:ext cx="1938338"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EMPLOYEE</a:t>
            </a:r>
            <a:endParaRPr lang="en-IN" dirty="0"/>
          </a:p>
        </p:txBody>
      </p:sp>
      <p:sp>
        <p:nvSpPr>
          <p:cNvPr id="6" name="Rectangle 5"/>
          <p:cNvSpPr/>
          <p:nvPr/>
        </p:nvSpPr>
        <p:spPr>
          <a:xfrm>
            <a:off x="8382000" y="830297"/>
            <a:ext cx="1938338"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STORE_DIM</a:t>
            </a:r>
            <a:endParaRPr lang="en-IN" dirty="0"/>
          </a:p>
        </p:txBody>
      </p:sp>
      <p:sp>
        <p:nvSpPr>
          <p:cNvPr id="7" name="Rectangle 6"/>
          <p:cNvSpPr/>
          <p:nvPr/>
        </p:nvSpPr>
        <p:spPr>
          <a:xfrm>
            <a:off x="8629652" y="5162550"/>
            <a:ext cx="1938338"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PROD_DIM_TYPE2</a:t>
            </a:r>
            <a:endParaRPr lang="en-IN" dirty="0"/>
          </a:p>
        </p:txBody>
      </p:sp>
      <p:sp>
        <p:nvSpPr>
          <p:cNvPr id="8" name="Rectangle 7"/>
          <p:cNvSpPr/>
          <p:nvPr/>
        </p:nvSpPr>
        <p:spPr>
          <a:xfrm>
            <a:off x="2867025" y="5235194"/>
            <a:ext cx="1938338"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CALENENDER_DIM</a:t>
            </a:r>
            <a:endParaRPr lang="en-IN" dirty="0"/>
          </a:p>
        </p:txBody>
      </p:sp>
      <p:sp>
        <p:nvSpPr>
          <p:cNvPr id="9" name="Rectangle 8"/>
          <p:cNvSpPr/>
          <p:nvPr/>
        </p:nvSpPr>
        <p:spPr>
          <a:xfrm>
            <a:off x="1400173" y="3246842"/>
            <a:ext cx="1685928" cy="15144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smtClean="0"/>
              <a:t>PAYMENT_TXNS</a:t>
            </a:r>
            <a:endParaRPr lang="en-IN" dirty="0"/>
          </a:p>
        </p:txBody>
      </p:sp>
      <p:sp>
        <p:nvSpPr>
          <p:cNvPr id="10" name="Rectangle 9"/>
          <p:cNvSpPr/>
          <p:nvPr/>
        </p:nvSpPr>
        <p:spPr>
          <a:xfrm>
            <a:off x="6096000" y="2803922"/>
            <a:ext cx="2090738" cy="29253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500" dirty="0" smtClean="0"/>
          </a:p>
          <a:p>
            <a:pPr algn="ctr"/>
            <a:r>
              <a:rPr lang="en-IN" sz="1500" dirty="0" smtClean="0"/>
              <a:t>SALES_FACT</a:t>
            </a:r>
          </a:p>
          <a:p>
            <a:pPr algn="ctr"/>
            <a:r>
              <a:rPr lang="en-IN" sz="1500" dirty="0" smtClean="0"/>
              <a:t>FACT_ID</a:t>
            </a:r>
          </a:p>
          <a:p>
            <a:pPr algn="ctr"/>
            <a:r>
              <a:rPr lang="en-IN" sz="1500" dirty="0" smtClean="0"/>
              <a:t>TXN_ID</a:t>
            </a:r>
          </a:p>
          <a:p>
            <a:pPr algn="ctr"/>
            <a:r>
              <a:rPr lang="en-IN" sz="1500" dirty="0" smtClean="0"/>
              <a:t>STORE_ID</a:t>
            </a:r>
          </a:p>
          <a:p>
            <a:pPr algn="ctr"/>
            <a:r>
              <a:rPr lang="en-IN" sz="1500" dirty="0" smtClean="0"/>
              <a:t>EMP_ID</a:t>
            </a:r>
          </a:p>
          <a:p>
            <a:pPr algn="ctr"/>
            <a:r>
              <a:rPr lang="en-IN" sz="1500" dirty="0" smtClean="0"/>
              <a:t>CUST_ID</a:t>
            </a:r>
          </a:p>
          <a:p>
            <a:pPr algn="ctr"/>
            <a:r>
              <a:rPr lang="en-IN" sz="1500" dirty="0" smtClean="0"/>
              <a:t>CAL_ID</a:t>
            </a:r>
          </a:p>
          <a:p>
            <a:pPr algn="ctr"/>
            <a:r>
              <a:rPr lang="en-IN" sz="1500" dirty="0" smtClean="0"/>
              <a:t>PRO_ID</a:t>
            </a:r>
          </a:p>
          <a:p>
            <a:pPr algn="ctr"/>
            <a:r>
              <a:rPr lang="en-IN" sz="1500" dirty="0" smtClean="0"/>
              <a:t>QTY</a:t>
            </a:r>
          </a:p>
          <a:p>
            <a:pPr algn="ctr"/>
            <a:r>
              <a:rPr lang="en-IN" sz="1500" dirty="0" smtClean="0"/>
              <a:t>WHOLE_PRICE</a:t>
            </a:r>
          </a:p>
          <a:p>
            <a:pPr algn="ctr"/>
            <a:r>
              <a:rPr lang="en-IN" sz="1500" dirty="0" smtClean="0"/>
              <a:t>RETAIL_PRCE</a:t>
            </a:r>
          </a:p>
          <a:p>
            <a:pPr algn="ctr"/>
            <a:endParaRPr lang="en-IN" sz="1500" dirty="0"/>
          </a:p>
        </p:txBody>
      </p:sp>
      <p:cxnSp>
        <p:nvCxnSpPr>
          <p:cNvPr id="14" name="Elbow Connector 13"/>
          <p:cNvCxnSpPr>
            <a:stCxn id="5" idx="3"/>
            <a:endCxn id="10" idx="1"/>
          </p:cNvCxnSpPr>
          <p:nvPr/>
        </p:nvCxnSpPr>
        <p:spPr>
          <a:xfrm>
            <a:off x="5238749" y="1550602"/>
            <a:ext cx="857251" cy="27160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2"/>
            <a:endCxn id="10" idx="3"/>
          </p:cNvCxnSpPr>
          <p:nvPr/>
        </p:nvCxnSpPr>
        <p:spPr>
          <a:xfrm rot="5400000">
            <a:off x="7808038" y="2723473"/>
            <a:ext cx="1921833" cy="11644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3"/>
            <a:endCxn id="10" idx="0"/>
          </p:cNvCxnSpPr>
          <p:nvPr/>
        </p:nvCxnSpPr>
        <p:spPr>
          <a:xfrm>
            <a:off x="1902618" y="2046686"/>
            <a:ext cx="5238751" cy="75723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4" idx="2"/>
            <a:endCxn id="9" idx="0"/>
          </p:cNvCxnSpPr>
          <p:nvPr/>
        </p:nvCxnSpPr>
        <p:spPr>
          <a:xfrm rot="16200000" flipH="1">
            <a:off x="1468037" y="2471741"/>
            <a:ext cx="442919" cy="11072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 idx="2"/>
            <a:endCxn id="9" idx="3"/>
          </p:cNvCxnSpPr>
          <p:nvPr/>
        </p:nvCxnSpPr>
        <p:spPr>
          <a:xfrm rot="5400000">
            <a:off x="2829721" y="2564220"/>
            <a:ext cx="1696241" cy="11834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0"/>
            <a:endCxn id="9" idx="3"/>
          </p:cNvCxnSpPr>
          <p:nvPr/>
        </p:nvCxnSpPr>
        <p:spPr>
          <a:xfrm rot="16200000" flipV="1">
            <a:off x="2845591" y="4244590"/>
            <a:ext cx="1231114" cy="7500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7" idx="1"/>
            <a:endCxn id="10" idx="2"/>
          </p:cNvCxnSpPr>
          <p:nvPr/>
        </p:nvCxnSpPr>
        <p:spPr>
          <a:xfrm rot="10800000">
            <a:off x="7141370" y="5729288"/>
            <a:ext cx="1488283" cy="190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8" idx="3"/>
            <a:endCxn id="10" idx="2"/>
          </p:cNvCxnSpPr>
          <p:nvPr/>
        </p:nvCxnSpPr>
        <p:spPr>
          <a:xfrm flipV="1">
            <a:off x="4805363" y="5729288"/>
            <a:ext cx="2336006" cy="263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0" y="5161375"/>
            <a:ext cx="2218128" cy="1514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PAYMENT_METHOD_DIM</a:t>
            </a:r>
            <a:endParaRPr lang="en-IN" dirty="0"/>
          </a:p>
        </p:txBody>
      </p:sp>
      <p:cxnSp>
        <p:nvCxnSpPr>
          <p:cNvPr id="73" name="Elbow Connector 72"/>
          <p:cNvCxnSpPr>
            <a:stCxn id="71" idx="0"/>
            <a:endCxn id="9" idx="1"/>
          </p:cNvCxnSpPr>
          <p:nvPr/>
        </p:nvCxnSpPr>
        <p:spPr>
          <a:xfrm rot="5400000" flipH="1" flipV="1">
            <a:off x="675971" y="4437174"/>
            <a:ext cx="1157295" cy="291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6" idx="1"/>
            <a:endCxn id="9" idx="3"/>
          </p:cNvCxnSpPr>
          <p:nvPr/>
        </p:nvCxnSpPr>
        <p:spPr>
          <a:xfrm rot="10800000" flipV="1">
            <a:off x="3086102" y="1587534"/>
            <a:ext cx="5295899" cy="24165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2171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smtClean="0"/>
              <a:t>What customers expect from consolidating data in one place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1695450" y="1295400"/>
            <a:ext cx="8972550" cy="5067300"/>
          </a:xfrm>
          <a:prstGeom prst="rect">
            <a:avLst/>
          </a:prstGeom>
          <a:noFill/>
          <a:ln w="9525">
            <a:noFill/>
            <a:miter lim="800000"/>
            <a:headEnd/>
            <a:tailEnd/>
          </a:ln>
        </p:spPr>
      </p:pic>
    </p:spTree>
    <p:extLst>
      <p:ext uri="{BB962C8B-B14F-4D97-AF65-F5344CB8AC3E}">
        <p14:creationId xmlns:p14="http://schemas.microsoft.com/office/powerpoint/2010/main" val="1568644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2312" y="0"/>
            <a:ext cx="5943600" cy="914400"/>
          </a:xfrm>
        </p:spPr>
        <p:txBody>
          <a:bodyPr/>
          <a:lstStyle/>
          <a:p>
            <a:r>
              <a:rPr lang="en-US" dirty="0"/>
              <a:t>What is OLAP?</a:t>
            </a:r>
          </a:p>
        </p:txBody>
      </p:sp>
      <p:sp>
        <p:nvSpPr>
          <p:cNvPr id="180227" name="Rectangle 3"/>
          <p:cNvSpPr>
            <a:spLocks noGrp="1" noChangeArrowheads="1"/>
          </p:cNvSpPr>
          <p:nvPr>
            <p:ph type="body" idx="1"/>
          </p:nvPr>
        </p:nvSpPr>
        <p:spPr>
          <a:xfrm>
            <a:off x="0" y="1143000"/>
            <a:ext cx="12192000" cy="4953000"/>
          </a:xfrm>
        </p:spPr>
        <p:txBody>
          <a:bodyPr/>
          <a:lstStyle/>
          <a:p>
            <a:pPr>
              <a:lnSpc>
                <a:spcPct val="90000"/>
              </a:lnSpc>
            </a:pPr>
            <a:endParaRPr lang="en-US" sz="2700" dirty="0" smtClean="0"/>
          </a:p>
          <a:p>
            <a:pPr>
              <a:lnSpc>
                <a:spcPct val="90000"/>
              </a:lnSpc>
            </a:pPr>
            <a:r>
              <a:rPr lang="en-US" sz="2700" dirty="0" smtClean="0"/>
              <a:t>What </a:t>
            </a:r>
            <a:r>
              <a:rPr lang="en-US" sz="2700" dirty="0"/>
              <a:t>is OLAP?</a:t>
            </a:r>
          </a:p>
          <a:p>
            <a:pPr lvl="1">
              <a:lnSpc>
                <a:spcPct val="90000"/>
              </a:lnSpc>
            </a:pPr>
            <a:r>
              <a:rPr lang="en-US" sz="2700" dirty="0"/>
              <a:t>Online Analytical Processing. </a:t>
            </a:r>
            <a:endParaRPr lang="en-US" sz="2700" dirty="0" smtClean="0"/>
          </a:p>
          <a:p>
            <a:pPr lvl="1">
              <a:lnSpc>
                <a:spcPct val="90000"/>
              </a:lnSpc>
            </a:pPr>
            <a:r>
              <a:rPr lang="en-US" sz="2700" dirty="0" smtClean="0"/>
              <a:t>Viewing </a:t>
            </a:r>
            <a:r>
              <a:rPr lang="en-US" sz="2700" dirty="0"/>
              <a:t>data in a multi dimensional way.</a:t>
            </a:r>
          </a:p>
          <a:p>
            <a:pPr>
              <a:lnSpc>
                <a:spcPct val="90000"/>
              </a:lnSpc>
            </a:pPr>
            <a:endParaRPr lang="en-US" sz="2700" dirty="0"/>
          </a:p>
          <a:p>
            <a:pPr>
              <a:lnSpc>
                <a:spcPct val="90000"/>
              </a:lnSpc>
            </a:pPr>
            <a:r>
              <a:rPr lang="en-US" sz="2700" dirty="0"/>
              <a:t>Why OLAP?</a:t>
            </a:r>
          </a:p>
          <a:p>
            <a:pPr lvl="1">
              <a:lnSpc>
                <a:spcPct val="90000"/>
              </a:lnSpc>
            </a:pPr>
            <a:r>
              <a:rPr lang="en-US" sz="2700" dirty="0"/>
              <a:t>“Slice and dice” for data warehouse.</a:t>
            </a:r>
          </a:p>
          <a:p>
            <a:pPr lvl="1">
              <a:lnSpc>
                <a:spcPct val="90000"/>
              </a:lnSpc>
            </a:pPr>
            <a:r>
              <a:rPr lang="en-US" sz="2700" dirty="0" smtClean="0"/>
              <a:t>OLAP </a:t>
            </a:r>
            <a:r>
              <a:rPr lang="en-US" sz="2700" dirty="0"/>
              <a:t>is a multi dimensional way of storing / viewing the </a:t>
            </a:r>
            <a:r>
              <a:rPr lang="en-US" sz="2700" dirty="0" smtClean="0"/>
              <a:t>data</a:t>
            </a:r>
          </a:p>
          <a:p>
            <a:pPr lvl="1">
              <a:lnSpc>
                <a:spcPct val="90000"/>
              </a:lnSpc>
            </a:pPr>
            <a:r>
              <a:rPr lang="en-US" sz="2700" dirty="0" smtClean="0"/>
              <a:t>RDBMS is a 2 dimensional way of storing / viewing the data</a:t>
            </a:r>
          </a:p>
          <a:p>
            <a:pPr lvl="1">
              <a:lnSpc>
                <a:spcPct val="90000"/>
              </a:lnSpc>
            </a:pPr>
            <a:endParaRPr lang="en-US" sz="2700" dirty="0"/>
          </a:p>
        </p:txBody>
      </p:sp>
    </p:spTree>
    <p:extLst>
      <p:ext uri="{BB962C8B-B14F-4D97-AF65-F5344CB8AC3E}">
        <p14:creationId xmlns:p14="http://schemas.microsoft.com/office/powerpoint/2010/main" val="2559698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227">
                                            <p:txEl>
                                              <p:pRg st="2" end="2"/>
                                            </p:txEl>
                                          </p:spTgt>
                                        </p:tgtEl>
                                        <p:attrNameLst>
                                          <p:attrName>style.visibility</p:attrName>
                                        </p:attrNameLst>
                                      </p:cBhvr>
                                      <p:to>
                                        <p:strVal val="visible"/>
                                      </p:to>
                                    </p:set>
                                    <p:anim calcmode="lin" valueType="num">
                                      <p:cBhvr additive="base">
                                        <p:cTn id="7" dur="500" fill="hold"/>
                                        <p:tgtEl>
                                          <p:spTgt spid="180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0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0227">
                                            <p:txEl>
                                              <p:pRg st="3" end="3"/>
                                            </p:txEl>
                                          </p:spTgt>
                                        </p:tgtEl>
                                        <p:attrNameLst>
                                          <p:attrName>style.visibility</p:attrName>
                                        </p:attrNameLst>
                                      </p:cBhvr>
                                      <p:to>
                                        <p:strVal val="visible"/>
                                      </p:to>
                                    </p:set>
                                    <p:anim calcmode="lin" valueType="num">
                                      <p:cBhvr additive="base">
                                        <p:cTn id="13" dur="5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0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0227">
                                            <p:txEl>
                                              <p:pRg st="5" end="5"/>
                                            </p:txEl>
                                          </p:spTgt>
                                        </p:tgtEl>
                                        <p:attrNameLst>
                                          <p:attrName>style.visibility</p:attrName>
                                        </p:attrNameLst>
                                      </p:cBhvr>
                                      <p:to>
                                        <p:strVal val="visible"/>
                                      </p:to>
                                    </p:set>
                                    <p:anim calcmode="lin" valueType="num">
                                      <p:cBhvr additive="base">
                                        <p:cTn id="19" dur="500" fill="hold"/>
                                        <p:tgtEl>
                                          <p:spTgt spid="18022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0227">
                                            <p:txEl>
                                              <p:pRg st="6" end="6"/>
                                            </p:txEl>
                                          </p:spTgt>
                                        </p:tgtEl>
                                        <p:attrNameLst>
                                          <p:attrName>style.visibility</p:attrName>
                                        </p:attrNameLst>
                                      </p:cBhvr>
                                      <p:to>
                                        <p:strVal val="visible"/>
                                      </p:to>
                                    </p:set>
                                    <p:anim calcmode="lin" valueType="num">
                                      <p:cBhvr additive="base">
                                        <p:cTn id="25" dur="500" fill="hold"/>
                                        <p:tgtEl>
                                          <p:spTgt spid="18022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02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0227">
                                            <p:txEl>
                                              <p:pRg st="7" end="7"/>
                                            </p:txEl>
                                          </p:spTgt>
                                        </p:tgtEl>
                                        <p:attrNameLst>
                                          <p:attrName>style.visibility</p:attrName>
                                        </p:attrNameLst>
                                      </p:cBhvr>
                                      <p:to>
                                        <p:strVal val="visible"/>
                                      </p:to>
                                    </p:set>
                                    <p:anim calcmode="lin" valueType="num">
                                      <p:cBhvr additive="base">
                                        <p:cTn id="31" dur="500" fill="hold"/>
                                        <p:tgtEl>
                                          <p:spTgt spid="18022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02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0227">
                                            <p:txEl>
                                              <p:pRg st="8" end="8"/>
                                            </p:txEl>
                                          </p:spTgt>
                                        </p:tgtEl>
                                        <p:attrNameLst>
                                          <p:attrName>style.visibility</p:attrName>
                                        </p:attrNameLst>
                                      </p:cBhvr>
                                      <p:to>
                                        <p:strVal val="visible"/>
                                      </p:to>
                                    </p:set>
                                    <p:anim calcmode="lin" valueType="num">
                                      <p:cBhvr additive="base">
                                        <p:cTn id="37" dur="500" fill="hold"/>
                                        <p:tgtEl>
                                          <p:spTgt spid="18022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022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5751" y="-4327"/>
            <a:ext cx="11303367" cy="816904"/>
          </a:xfrm>
        </p:spPr>
        <p:txBody>
          <a:bodyPr/>
          <a:lstStyle/>
          <a:p>
            <a:r>
              <a:rPr lang="en-US" dirty="0"/>
              <a:t>Types in OLAP?	</a:t>
            </a:r>
          </a:p>
        </p:txBody>
      </p:sp>
      <p:sp>
        <p:nvSpPr>
          <p:cNvPr id="181251" name="Rectangle 3"/>
          <p:cNvSpPr>
            <a:spLocks noGrp="1" noChangeArrowheads="1"/>
          </p:cNvSpPr>
          <p:nvPr>
            <p:ph type="body" idx="1"/>
          </p:nvPr>
        </p:nvSpPr>
        <p:spPr>
          <a:xfrm>
            <a:off x="434109" y="1237673"/>
            <a:ext cx="11139055" cy="4765963"/>
          </a:xfrm>
        </p:spPr>
        <p:txBody>
          <a:bodyPr/>
          <a:lstStyle/>
          <a:p>
            <a:pPr marL="609600" indent="-609600"/>
            <a:r>
              <a:rPr lang="en-US" dirty="0"/>
              <a:t>Three types of OLAP in the industry.</a:t>
            </a:r>
          </a:p>
          <a:p>
            <a:pPr marL="609600" indent="-609600">
              <a:buFont typeface="Wingdings" pitchFamily="2" charset="2"/>
              <a:buAutoNum type="arabicPeriod"/>
            </a:pPr>
            <a:r>
              <a:rPr lang="en-US" dirty="0" smtClean="0"/>
              <a:t>ROLAP – Relational OLAP </a:t>
            </a:r>
          </a:p>
          <a:p>
            <a:pPr lvl="2"/>
            <a:r>
              <a:rPr lang="en-US" dirty="0" smtClean="0"/>
              <a:t>Business Objects</a:t>
            </a:r>
          </a:p>
          <a:p>
            <a:pPr lvl="2"/>
            <a:r>
              <a:rPr lang="en-US" dirty="0" err="1" smtClean="0"/>
              <a:t>Microstrategy</a:t>
            </a:r>
            <a:endParaRPr lang="en-US" dirty="0" smtClean="0"/>
          </a:p>
          <a:p>
            <a:pPr lvl="2"/>
            <a:r>
              <a:rPr lang="en-US" dirty="0" err="1" smtClean="0"/>
              <a:t>PowerBI</a:t>
            </a:r>
            <a:r>
              <a:rPr lang="en-US" dirty="0" smtClean="0"/>
              <a:t> can get data from RDBMS</a:t>
            </a:r>
          </a:p>
          <a:p>
            <a:pPr marL="609600" indent="-609600">
              <a:buFont typeface="Wingdings" pitchFamily="2" charset="2"/>
              <a:buAutoNum type="arabicPeriod"/>
            </a:pPr>
            <a:r>
              <a:rPr lang="en-US" dirty="0" smtClean="0"/>
              <a:t>MOLAP </a:t>
            </a:r>
            <a:r>
              <a:rPr lang="en-US" dirty="0"/>
              <a:t>– Multi dimensional OLAP </a:t>
            </a:r>
            <a:endParaRPr lang="en-US" dirty="0" smtClean="0"/>
          </a:p>
          <a:p>
            <a:pPr lvl="2"/>
            <a:r>
              <a:rPr lang="en-US" dirty="0" smtClean="0"/>
              <a:t>SSAS Cubes, </a:t>
            </a:r>
          </a:p>
          <a:p>
            <a:pPr lvl="2"/>
            <a:r>
              <a:rPr lang="en-US" dirty="0" smtClean="0"/>
              <a:t>Oracle </a:t>
            </a:r>
            <a:r>
              <a:rPr lang="en-US" dirty="0" err="1" smtClean="0"/>
              <a:t>Essbase</a:t>
            </a:r>
            <a:r>
              <a:rPr lang="en-US" dirty="0"/>
              <a:t>, </a:t>
            </a:r>
            <a:endParaRPr lang="en-US" dirty="0" smtClean="0"/>
          </a:p>
          <a:p>
            <a:pPr lvl="2"/>
            <a:r>
              <a:rPr lang="en-US" dirty="0" err="1" smtClean="0"/>
              <a:t>Cognos</a:t>
            </a:r>
            <a:r>
              <a:rPr lang="en-US" dirty="0" smtClean="0"/>
              <a:t> Cubes.</a:t>
            </a:r>
          </a:p>
          <a:p>
            <a:pPr lvl="2"/>
            <a:r>
              <a:rPr lang="en-US" dirty="0" err="1" smtClean="0"/>
              <a:t>PowerBI</a:t>
            </a:r>
            <a:r>
              <a:rPr lang="en-US" dirty="0" smtClean="0"/>
              <a:t> can get data from MOLAP</a:t>
            </a:r>
            <a:endParaRPr lang="en-US" dirty="0"/>
          </a:p>
          <a:p>
            <a:pPr marL="609600" indent="-609600">
              <a:buFont typeface="Wingdings" pitchFamily="2" charset="2"/>
              <a:buAutoNum type="arabicPeriod"/>
            </a:pPr>
            <a:r>
              <a:rPr lang="en-US" dirty="0" smtClean="0"/>
              <a:t>HOLAP </a:t>
            </a:r>
            <a:r>
              <a:rPr lang="en-US" dirty="0"/>
              <a:t>– Hybrid OLAP</a:t>
            </a:r>
          </a:p>
        </p:txBody>
      </p:sp>
    </p:spTree>
    <p:extLst>
      <p:ext uri="{BB962C8B-B14F-4D97-AF65-F5344CB8AC3E}">
        <p14:creationId xmlns:p14="http://schemas.microsoft.com/office/powerpoint/2010/main" val="3311937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 calcmode="lin" valueType="num">
                                      <p:cBhvr additive="base">
                                        <p:cTn id="7" dur="500" fill="hold"/>
                                        <p:tgtEl>
                                          <p:spTgt spid="181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1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1251">
                                            <p:txEl>
                                              <p:pRg st="1" end="1"/>
                                            </p:txEl>
                                          </p:spTgt>
                                        </p:tgtEl>
                                        <p:attrNameLst>
                                          <p:attrName>style.visibility</p:attrName>
                                        </p:attrNameLst>
                                      </p:cBhvr>
                                      <p:to>
                                        <p:strVal val="visible"/>
                                      </p:to>
                                    </p:set>
                                    <p:anim calcmode="lin" valueType="num">
                                      <p:cBhvr additive="base">
                                        <p:cTn id="13" dur="500" fill="hold"/>
                                        <p:tgtEl>
                                          <p:spTgt spid="181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1251">
                                            <p:txEl>
                                              <p:pRg st="2" end="2"/>
                                            </p:txEl>
                                          </p:spTgt>
                                        </p:tgtEl>
                                        <p:attrNameLst>
                                          <p:attrName>style.visibility</p:attrName>
                                        </p:attrNameLst>
                                      </p:cBhvr>
                                      <p:to>
                                        <p:strVal val="visible"/>
                                      </p:to>
                                    </p:set>
                                    <p:anim calcmode="lin" valueType="num">
                                      <p:cBhvr additive="base">
                                        <p:cTn id="19" dur="500" fill="hold"/>
                                        <p:tgtEl>
                                          <p:spTgt spid="181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5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1251">
                                            <p:txEl>
                                              <p:pRg st="3" end="3"/>
                                            </p:txEl>
                                          </p:spTgt>
                                        </p:tgtEl>
                                        <p:attrNameLst>
                                          <p:attrName>style.visibility</p:attrName>
                                        </p:attrNameLst>
                                      </p:cBhvr>
                                      <p:to>
                                        <p:strVal val="visible"/>
                                      </p:to>
                                    </p:set>
                                    <p:anim calcmode="lin" valueType="num">
                                      <p:cBhvr additive="base">
                                        <p:cTn id="23" dur="500" fill="hold"/>
                                        <p:tgtEl>
                                          <p:spTgt spid="1812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125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1251">
                                            <p:txEl>
                                              <p:pRg st="4" end="4"/>
                                            </p:txEl>
                                          </p:spTgt>
                                        </p:tgtEl>
                                        <p:attrNameLst>
                                          <p:attrName>style.visibility</p:attrName>
                                        </p:attrNameLst>
                                      </p:cBhvr>
                                      <p:to>
                                        <p:strVal val="visible"/>
                                      </p:to>
                                    </p:set>
                                    <p:anim calcmode="lin" valueType="num">
                                      <p:cBhvr additive="base">
                                        <p:cTn id="27" dur="500" fill="hold"/>
                                        <p:tgtEl>
                                          <p:spTgt spid="18125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12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1251">
                                            <p:txEl>
                                              <p:pRg st="5" end="5"/>
                                            </p:txEl>
                                          </p:spTgt>
                                        </p:tgtEl>
                                        <p:attrNameLst>
                                          <p:attrName>style.visibility</p:attrName>
                                        </p:attrNameLst>
                                      </p:cBhvr>
                                      <p:to>
                                        <p:strVal val="visible"/>
                                      </p:to>
                                    </p:set>
                                    <p:anim calcmode="lin" valueType="num">
                                      <p:cBhvr additive="base">
                                        <p:cTn id="33" dur="500" fill="hold"/>
                                        <p:tgtEl>
                                          <p:spTgt spid="18125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12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81251">
                                            <p:txEl>
                                              <p:pRg st="6" end="6"/>
                                            </p:txEl>
                                          </p:spTgt>
                                        </p:tgtEl>
                                        <p:attrNameLst>
                                          <p:attrName>style.visibility</p:attrName>
                                        </p:attrNameLst>
                                      </p:cBhvr>
                                      <p:to>
                                        <p:strVal val="visible"/>
                                      </p:to>
                                    </p:set>
                                    <p:anim calcmode="lin" valueType="num">
                                      <p:cBhvr additive="base">
                                        <p:cTn id="39" dur="500" fill="hold"/>
                                        <p:tgtEl>
                                          <p:spTgt spid="18125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125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1251">
                                            <p:txEl>
                                              <p:pRg st="7" end="7"/>
                                            </p:txEl>
                                          </p:spTgt>
                                        </p:tgtEl>
                                        <p:attrNameLst>
                                          <p:attrName>style.visibility</p:attrName>
                                        </p:attrNameLst>
                                      </p:cBhvr>
                                      <p:to>
                                        <p:strVal val="visible"/>
                                      </p:to>
                                    </p:set>
                                    <p:anim calcmode="lin" valueType="num">
                                      <p:cBhvr additive="base">
                                        <p:cTn id="43" dur="500" fill="hold"/>
                                        <p:tgtEl>
                                          <p:spTgt spid="18125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1251">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1251">
                                            <p:txEl>
                                              <p:pRg st="8" end="8"/>
                                            </p:txEl>
                                          </p:spTgt>
                                        </p:tgtEl>
                                        <p:attrNameLst>
                                          <p:attrName>style.visibility</p:attrName>
                                        </p:attrNameLst>
                                      </p:cBhvr>
                                      <p:to>
                                        <p:strVal val="visible"/>
                                      </p:to>
                                    </p:set>
                                    <p:anim calcmode="lin" valueType="num">
                                      <p:cBhvr additive="base">
                                        <p:cTn id="47" dur="500" fill="hold"/>
                                        <p:tgtEl>
                                          <p:spTgt spid="181251">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81251">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1251">
                                            <p:txEl>
                                              <p:pRg st="9" end="9"/>
                                            </p:txEl>
                                          </p:spTgt>
                                        </p:tgtEl>
                                        <p:attrNameLst>
                                          <p:attrName>style.visibility</p:attrName>
                                        </p:attrNameLst>
                                      </p:cBhvr>
                                      <p:to>
                                        <p:strVal val="visible"/>
                                      </p:to>
                                    </p:set>
                                    <p:anim calcmode="lin" valueType="num">
                                      <p:cBhvr additive="base">
                                        <p:cTn id="51" dur="500" fill="hold"/>
                                        <p:tgtEl>
                                          <p:spTgt spid="181251">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812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81251">
                                            <p:txEl>
                                              <p:pRg st="10" end="10"/>
                                            </p:txEl>
                                          </p:spTgt>
                                        </p:tgtEl>
                                        <p:attrNameLst>
                                          <p:attrName>style.visibility</p:attrName>
                                        </p:attrNameLst>
                                      </p:cBhvr>
                                      <p:to>
                                        <p:strVal val="visible"/>
                                      </p:to>
                                    </p:set>
                                    <p:anim calcmode="lin" valueType="num">
                                      <p:cBhvr additive="base">
                                        <p:cTn id="57" dur="500" fill="hold"/>
                                        <p:tgtEl>
                                          <p:spTgt spid="181251">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812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750" y="60330"/>
            <a:ext cx="11303367" cy="816904"/>
          </a:xfrm>
        </p:spPr>
        <p:txBody>
          <a:bodyPr/>
          <a:lstStyle/>
          <a:p>
            <a:r>
              <a:rPr lang="en-US" dirty="0"/>
              <a:t>Architecture diagram of ROLAP</a:t>
            </a:r>
          </a:p>
        </p:txBody>
      </p:sp>
      <p:sp>
        <p:nvSpPr>
          <p:cNvPr id="182275" name="AutoShape 3"/>
          <p:cNvSpPr>
            <a:spLocks noChangeArrowheads="1"/>
          </p:cNvSpPr>
          <p:nvPr/>
        </p:nvSpPr>
        <p:spPr bwMode="auto">
          <a:xfrm>
            <a:off x="2286000" y="2057400"/>
            <a:ext cx="1828800" cy="2133600"/>
          </a:xfrm>
          <a:prstGeom prst="can">
            <a:avLst>
              <a:gd name="adj" fmla="val 25000"/>
            </a:avLst>
          </a:prstGeom>
          <a:solidFill>
            <a:schemeClr val="bg2"/>
          </a:solidFill>
          <a:ln w="9525">
            <a:solidFill>
              <a:schemeClr val="tx1"/>
            </a:solidFill>
            <a:round/>
            <a:headEnd/>
            <a:tailEnd/>
          </a:ln>
          <a:effectLst/>
        </p:spPr>
        <p:txBody>
          <a:bodyPr wrap="none" lIns="90698" tIns="45349" rIns="90698" bIns="45349" anchor="ctr"/>
          <a:lstStyle/>
          <a:p>
            <a:pPr algn="ctr"/>
            <a:r>
              <a:rPr lang="en-US" dirty="0"/>
              <a:t>Data Warehouse</a:t>
            </a:r>
          </a:p>
          <a:p>
            <a:pPr algn="ctr"/>
            <a:r>
              <a:rPr lang="en-US" dirty="0"/>
              <a:t>/</a:t>
            </a:r>
          </a:p>
          <a:p>
            <a:pPr algn="ctr"/>
            <a:r>
              <a:rPr lang="en-US" dirty="0"/>
              <a:t>Data Mart</a:t>
            </a:r>
          </a:p>
          <a:p>
            <a:pPr algn="ctr"/>
            <a:r>
              <a:rPr lang="en-US" dirty="0"/>
              <a:t>/</a:t>
            </a:r>
          </a:p>
          <a:p>
            <a:pPr algn="ctr"/>
            <a:r>
              <a:rPr lang="en-US" dirty="0"/>
              <a:t>Or </a:t>
            </a:r>
            <a:r>
              <a:rPr lang="en-US" dirty="0" smtClean="0"/>
              <a:t>Data Lake</a:t>
            </a:r>
            <a:endParaRPr lang="en-US" dirty="0"/>
          </a:p>
        </p:txBody>
      </p:sp>
      <p:sp>
        <p:nvSpPr>
          <p:cNvPr id="182276" name="Rectangle 4"/>
          <p:cNvSpPr>
            <a:spLocks noChangeArrowheads="1"/>
          </p:cNvSpPr>
          <p:nvPr/>
        </p:nvSpPr>
        <p:spPr bwMode="auto">
          <a:xfrm>
            <a:off x="5029200" y="1752600"/>
            <a:ext cx="1371600" cy="3048000"/>
          </a:xfrm>
          <a:prstGeom prst="rect">
            <a:avLst/>
          </a:prstGeom>
          <a:solidFill>
            <a:schemeClr val="accent1"/>
          </a:solidFill>
          <a:ln w="9525" algn="ctr">
            <a:solidFill>
              <a:schemeClr val="tx1"/>
            </a:solidFill>
            <a:miter lim="800000"/>
            <a:headEnd/>
            <a:tailEnd/>
          </a:ln>
          <a:effectLst/>
        </p:spPr>
        <p:txBody>
          <a:bodyPr wrap="none" lIns="90698" tIns="45349" rIns="90698" bIns="45349" anchor="ctr"/>
          <a:lstStyle/>
          <a:p>
            <a:pPr algn="ctr"/>
            <a:r>
              <a:rPr lang="en-US"/>
              <a:t>App Server</a:t>
            </a:r>
          </a:p>
          <a:p>
            <a:pPr algn="ctr"/>
            <a:endParaRPr lang="en-US"/>
          </a:p>
          <a:p>
            <a:pPr algn="ctr"/>
            <a:r>
              <a:rPr lang="en-US"/>
              <a:t>ROLAP tools</a:t>
            </a:r>
          </a:p>
          <a:p>
            <a:pPr algn="ctr"/>
            <a:r>
              <a:rPr lang="en-US"/>
              <a:t>Like</a:t>
            </a:r>
          </a:p>
          <a:p>
            <a:pPr algn="ctr"/>
            <a:endParaRPr lang="en-US"/>
          </a:p>
          <a:p>
            <a:pPr algn="ctr"/>
            <a:r>
              <a:rPr lang="en-US"/>
              <a:t>BO</a:t>
            </a:r>
          </a:p>
          <a:p>
            <a:pPr algn="ctr"/>
            <a:r>
              <a:rPr lang="en-US"/>
              <a:t>Cognos</a:t>
            </a:r>
          </a:p>
          <a:p>
            <a:pPr algn="ctr"/>
            <a:r>
              <a:rPr lang="en-US"/>
              <a:t>Microstrategy</a:t>
            </a:r>
          </a:p>
          <a:p>
            <a:pPr algn="ctr"/>
            <a:r>
              <a:rPr lang="en-US"/>
              <a:t>Etc</a:t>
            </a:r>
          </a:p>
          <a:p>
            <a:pPr algn="ctr"/>
            <a:endParaRPr lang="en-US"/>
          </a:p>
          <a:p>
            <a:pPr algn="ctr"/>
            <a:r>
              <a:rPr lang="en-US"/>
              <a:t>BI Metadata</a:t>
            </a:r>
          </a:p>
        </p:txBody>
      </p:sp>
      <p:sp>
        <p:nvSpPr>
          <p:cNvPr id="182277" name="AutoShape 5"/>
          <p:cNvSpPr>
            <a:spLocks noChangeArrowheads="1"/>
          </p:cNvSpPr>
          <p:nvPr/>
        </p:nvSpPr>
        <p:spPr bwMode="auto">
          <a:xfrm>
            <a:off x="9296400" y="2819400"/>
            <a:ext cx="914400" cy="914400"/>
          </a:xfrm>
          <a:prstGeom prst="smileyFace">
            <a:avLst>
              <a:gd name="adj" fmla="val 4653"/>
            </a:avLst>
          </a:prstGeom>
          <a:solidFill>
            <a:schemeClr val="folHlink"/>
          </a:solidFill>
          <a:ln w="9525">
            <a:solidFill>
              <a:schemeClr val="tx1"/>
            </a:solidFill>
            <a:round/>
            <a:headEnd/>
            <a:tailEnd/>
          </a:ln>
          <a:effectLst/>
        </p:spPr>
        <p:txBody>
          <a:bodyPr wrap="none" lIns="90698" tIns="45349" rIns="90698" bIns="45349" anchor="ctr"/>
          <a:lstStyle/>
          <a:p>
            <a:endParaRPr lang="en-US"/>
          </a:p>
        </p:txBody>
      </p:sp>
      <p:cxnSp>
        <p:nvCxnSpPr>
          <p:cNvPr id="182278" name="AutoShape 6"/>
          <p:cNvCxnSpPr>
            <a:cxnSpLocks noChangeShapeType="1"/>
            <a:stCxn id="182275" idx="4"/>
            <a:endCxn id="182276" idx="1"/>
          </p:cNvCxnSpPr>
          <p:nvPr/>
        </p:nvCxnSpPr>
        <p:spPr bwMode="auto">
          <a:xfrm>
            <a:off x="4114800" y="3124200"/>
            <a:ext cx="914400" cy="152400"/>
          </a:xfrm>
          <a:prstGeom prst="straightConnector1">
            <a:avLst/>
          </a:prstGeom>
          <a:noFill/>
          <a:ln w="9525">
            <a:solidFill>
              <a:schemeClr val="tx1"/>
            </a:solidFill>
            <a:round/>
            <a:headEnd type="triangle" w="med" len="med"/>
            <a:tailEnd type="triangle" w="med" len="med"/>
          </a:ln>
          <a:effectLst/>
        </p:spPr>
      </p:cxnSp>
      <p:sp>
        <p:nvSpPr>
          <p:cNvPr id="182279" name="AutoShape 7"/>
          <p:cNvSpPr>
            <a:spLocks noChangeArrowheads="1"/>
          </p:cNvSpPr>
          <p:nvPr/>
        </p:nvSpPr>
        <p:spPr bwMode="auto">
          <a:xfrm>
            <a:off x="7162800" y="1981200"/>
            <a:ext cx="1062038"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Report1</a:t>
            </a:r>
          </a:p>
        </p:txBody>
      </p:sp>
      <p:sp>
        <p:nvSpPr>
          <p:cNvPr id="182280" name="AutoShape 8"/>
          <p:cNvSpPr>
            <a:spLocks noChangeArrowheads="1"/>
          </p:cNvSpPr>
          <p:nvPr/>
        </p:nvSpPr>
        <p:spPr bwMode="auto">
          <a:xfrm>
            <a:off x="7162800" y="2900364"/>
            <a:ext cx="1062038" cy="757237"/>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Report2</a:t>
            </a:r>
          </a:p>
        </p:txBody>
      </p:sp>
      <p:sp>
        <p:nvSpPr>
          <p:cNvPr id="182281" name="AutoShape 9"/>
          <p:cNvSpPr>
            <a:spLocks noChangeArrowheads="1"/>
          </p:cNvSpPr>
          <p:nvPr/>
        </p:nvSpPr>
        <p:spPr bwMode="auto">
          <a:xfrm>
            <a:off x="7239000" y="3886200"/>
            <a:ext cx="1062038"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 n</a:t>
            </a:r>
          </a:p>
        </p:txBody>
      </p:sp>
      <p:cxnSp>
        <p:nvCxnSpPr>
          <p:cNvPr id="182282" name="AutoShape 10"/>
          <p:cNvCxnSpPr>
            <a:cxnSpLocks noChangeShapeType="1"/>
            <a:stCxn id="182279" idx="3"/>
            <a:endCxn id="182277" idx="2"/>
          </p:cNvCxnSpPr>
          <p:nvPr/>
        </p:nvCxnSpPr>
        <p:spPr bwMode="auto">
          <a:xfrm>
            <a:off x="8224838" y="2360614"/>
            <a:ext cx="1071562" cy="915987"/>
          </a:xfrm>
          <a:prstGeom prst="straightConnector1">
            <a:avLst/>
          </a:prstGeom>
          <a:noFill/>
          <a:ln w="9525">
            <a:solidFill>
              <a:schemeClr val="tx1"/>
            </a:solidFill>
            <a:round/>
            <a:headEnd/>
            <a:tailEnd type="triangle" w="med" len="med"/>
          </a:ln>
          <a:effectLst/>
        </p:spPr>
      </p:cxnSp>
      <p:cxnSp>
        <p:nvCxnSpPr>
          <p:cNvPr id="182283" name="AutoShape 11"/>
          <p:cNvCxnSpPr>
            <a:cxnSpLocks noChangeShapeType="1"/>
            <a:stCxn id="182280" idx="3"/>
            <a:endCxn id="182277" idx="2"/>
          </p:cNvCxnSpPr>
          <p:nvPr/>
        </p:nvCxnSpPr>
        <p:spPr bwMode="auto">
          <a:xfrm flipV="1">
            <a:off x="8224838" y="3276601"/>
            <a:ext cx="1071562" cy="3175"/>
          </a:xfrm>
          <a:prstGeom prst="straightConnector1">
            <a:avLst/>
          </a:prstGeom>
          <a:noFill/>
          <a:ln w="9525">
            <a:solidFill>
              <a:schemeClr val="tx1"/>
            </a:solidFill>
            <a:round/>
            <a:headEnd/>
            <a:tailEnd type="triangle" w="med" len="med"/>
          </a:ln>
          <a:effectLst/>
        </p:spPr>
      </p:cxnSp>
      <p:cxnSp>
        <p:nvCxnSpPr>
          <p:cNvPr id="182284" name="AutoShape 12"/>
          <p:cNvCxnSpPr>
            <a:cxnSpLocks noChangeShapeType="1"/>
            <a:stCxn id="182281" idx="3"/>
            <a:endCxn id="182277" idx="2"/>
          </p:cNvCxnSpPr>
          <p:nvPr/>
        </p:nvCxnSpPr>
        <p:spPr bwMode="auto">
          <a:xfrm flipV="1">
            <a:off x="8301038" y="3276601"/>
            <a:ext cx="995362" cy="989013"/>
          </a:xfrm>
          <a:prstGeom prst="straightConnector1">
            <a:avLst/>
          </a:prstGeom>
          <a:noFill/>
          <a:ln w="9525">
            <a:solidFill>
              <a:schemeClr val="tx1"/>
            </a:solidFill>
            <a:round/>
            <a:headEnd/>
            <a:tailEnd type="triangle" w="med" len="med"/>
          </a:ln>
          <a:effectLst/>
        </p:spPr>
      </p:cxnSp>
      <p:cxnSp>
        <p:nvCxnSpPr>
          <p:cNvPr id="182285" name="AutoShape 13"/>
          <p:cNvCxnSpPr>
            <a:cxnSpLocks noChangeShapeType="1"/>
            <a:stCxn id="182276" idx="3"/>
            <a:endCxn id="182279" idx="1"/>
          </p:cNvCxnSpPr>
          <p:nvPr/>
        </p:nvCxnSpPr>
        <p:spPr bwMode="auto">
          <a:xfrm flipV="1">
            <a:off x="6400800" y="2360614"/>
            <a:ext cx="762000" cy="915987"/>
          </a:xfrm>
          <a:prstGeom prst="straightConnector1">
            <a:avLst/>
          </a:prstGeom>
          <a:noFill/>
          <a:ln w="9525">
            <a:solidFill>
              <a:schemeClr val="tx1"/>
            </a:solidFill>
            <a:round/>
            <a:headEnd type="triangle" w="med" len="med"/>
            <a:tailEnd type="triangle" w="med" len="med"/>
          </a:ln>
          <a:effectLst/>
        </p:spPr>
      </p:cxnSp>
      <p:cxnSp>
        <p:nvCxnSpPr>
          <p:cNvPr id="182286" name="AutoShape 14"/>
          <p:cNvCxnSpPr>
            <a:cxnSpLocks noChangeShapeType="1"/>
            <a:stCxn id="182276" idx="3"/>
            <a:endCxn id="182280" idx="1"/>
          </p:cNvCxnSpPr>
          <p:nvPr/>
        </p:nvCxnSpPr>
        <p:spPr bwMode="auto">
          <a:xfrm>
            <a:off x="6400800" y="3276601"/>
            <a:ext cx="762000" cy="3175"/>
          </a:xfrm>
          <a:prstGeom prst="straightConnector1">
            <a:avLst/>
          </a:prstGeom>
          <a:noFill/>
          <a:ln w="9525">
            <a:solidFill>
              <a:schemeClr val="tx1"/>
            </a:solidFill>
            <a:round/>
            <a:headEnd type="triangle" w="med" len="med"/>
            <a:tailEnd type="triangle" w="med" len="med"/>
          </a:ln>
          <a:effectLst/>
        </p:spPr>
      </p:cxnSp>
      <p:cxnSp>
        <p:nvCxnSpPr>
          <p:cNvPr id="182287" name="AutoShape 15"/>
          <p:cNvCxnSpPr>
            <a:cxnSpLocks noChangeShapeType="1"/>
            <a:stCxn id="182276" idx="3"/>
            <a:endCxn id="182281" idx="1"/>
          </p:cNvCxnSpPr>
          <p:nvPr/>
        </p:nvCxnSpPr>
        <p:spPr bwMode="auto">
          <a:xfrm>
            <a:off x="6400800" y="3276601"/>
            <a:ext cx="838200" cy="989013"/>
          </a:xfrm>
          <a:prstGeom prst="straightConnector1">
            <a:avLst/>
          </a:prstGeom>
          <a:noFill/>
          <a:ln w="9525">
            <a:solidFill>
              <a:schemeClr val="tx1"/>
            </a:solidFill>
            <a:round/>
            <a:headEnd type="triangle" w="med" len="med"/>
            <a:tailEnd type="triangle" w="med" len="med"/>
          </a:ln>
          <a:effectLst/>
        </p:spPr>
      </p:cxnSp>
      <p:sp>
        <p:nvSpPr>
          <p:cNvPr id="182288" name="Text Box 16"/>
          <p:cNvSpPr txBox="1">
            <a:spLocks noChangeArrowheads="1"/>
          </p:cNvSpPr>
          <p:nvPr/>
        </p:nvSpPr>
        <p:spPr bwMode="auto">
          <a:xfrm>
            <a:off x="957263" y="5218113"/>
            <a:ext cx="8734960" cy="922580"/>
          </a:xfrm>
          <a:prstGeom prst="rect">
            <a:avLst/>
          </a:prstGeom>
          <a:noFill/>
          <a:ln w="9525" algn="ctr">
            <a:noFill/>
            <a:miter lim="800000"/>
            <a:headEnd/>
            <a:tailEnd/>
          </a:ln>
          <a:effectLst/>
        </p:spPr>
        <p:txBody>
          <a:bodyPr wrap="square" lIns="90698" tIns="45349" rIns="90698" bIns="45349">
            <a:spAutoFit/>
          </a:bodyPr>
          <a:lstStyle/>
          <a:p>
            <a:r>
              <a:rPr lang="en-US" dirty="0"/>
              <a:t>When a report is executed by end user the actual SQL is issued to RDBMS to get</a:t>
            </a:r>
            <a:br>
              <a:rPr lang="en-US" dirty="0"/>
            </a:br>
            <a:r>
              <a:rPr lang="en-US" dirty="0"/>
              <a:t>the data. Some BI tools can even store the results set in the application server and</a:t>
            </a:r>
            <a:br>
              <a:rPr lang="en-US" dirty="0"/>
            </a:br>
            <a:r>
              <a:rPr lang="en-US" dirty="0"/>
              <a:t>periodically refresh that report based on the data refreshes which happen in DW.</a:t>
            </a:r>
          </a:p>
        </p:txBody>
      </p:sp>
    </p:spTree>
    <p:extLst>
      <p:ext uri="{BB962C8B-B14F-4D97-AF65-F5344CB8AC3E}">
        <p14:creationId xmlns:p14="http://schemas.microsoft.com/office/powerpoint/2010/main" val="299810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275"/>
                                        </p:tgtEl>
                                        <p:attrNameLst>
                                          <p:attrName>style.visibility</p:attrName>
                                        </p:attrNameLst>
                                      </p:cBhvr>
                                      <p:to>
                                        <p:strVal val="visible"/>
                                      </p:to>
                                    </p:set>
                                    <p:anim calcmode="lin" valueType="num">
                                      <p:cBhvr additive="base">
                                        <p:cTn id="7" dur="500" fill="hold"/>
                                        <p:tgtEl>
                                          <p:spTgt spid="182275"/>
                                        </p:tgtEl>
                                        <p:attrNameLst>
                                          <p:attrName>ppt_x</p:attrName>
                                        </p:attrNameLst>
                                      </p:cBhvr>
                                      <p:tavLst>
                                        <p:tav tm="0">
                                          <p:val>
                                            <p:strVal val="#ppt_x"/>
                                          </p:val>
                                        </p:tav>
                                        <p:tav tm="100000">
                                          <p:val>
                                            <p:strVal val="#ppt_x"/>
                                          </p:val>
                                        </p:tav>
                                      </p:tavLst>
                                    </p:anim>
                                    <p:anim calcmode="lin" valueType="num">
                                      <p:cBhvr additive="base">
                                        <p:cTn id="8" dur="500" fill="hold"/>
                                        <p:tgtEl>
                                          <p:spTgt spid="1822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2278"/>
                                        </p:tgtEl>
                                        <p:attrNameLst>
                                          <p:attrName>style.visibility</p:attrName>
                                        </p:attrNameLst>
                                      </p:cBhvr>
                                      <p:to>
                                        <p:strVal val="visible"/>
                                      </p:to>
                                    </p:set>
                                    <p:anim calcmode="lin" valueType="num">
                                      <p:cBhvr additive="base">
                                        <p:cTn id="13" dur="500" fill="hold"/>
                                        <p:tgtEl>
                                          <p:spTgt spid="182278"/>
                                        </p:tgtEl>
                                        <p:attrNameLst>
                                          <p:attrName>ppt_x</p:attrName>
                                        </p:attrNameLst>
                                      </p:cBhvr>
                                      <p:tavLst>
                                        <p:tav tm="0">
                                          <p:val>
                                            <p:strVal val="#ppt_x"/>
                                          </p:val>
                                        </p:tav>
                                        <p:tav tm="100000">
                                          <p:val>
                                            <p:strVal val="#ppt_x"/>
                                          </p:val>
                                        </p:tav>
                                      </p:tavLst>
                                    </p:anim>
                                    <p:anim calcmode="lin" valueType="num">
                                      <p:cBhvr additive="base">
                                        <p:cTn id="14" dur="500" fill="hold"/>
                                        <p:tgtEl>
                                          <p:spTgt spid="18227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2276"/>
                                        </p:tgtEl>
                                        <p:attrNameLst>
                                          <p:attrName>style.visibility</p:attrName>
                                        </p:attrNameLst>
                                      </p:cBhvr>
                                      <p:to>
                                        <p:strVal val="visible"/>
                                      </p:to>
                                    </p:set>
                                    <p:anim calcmode="lin" valueType="num">
                                      <p:cBhvr additive="base">
                                        <p:cTn id="17" dur="500" fill="hold"/>
                                        <p:tgtEl>
                                          <p:spTgt spid="182276"/>
                                        </p:tgtEl>
                                        <p:attrNameLst>
                                          <p:attrName>ppt_x</p:attrName>
                                        </p:attrNameLst>
                                      </p:cBhvr>
                                      <p:tavLst>
                                        <p:tav tm="0">
                                          <p:val>
                                            <p:strVal val="#ppt_x"/>
                                          </p:val>
                                        </p:tav>
                                        <p:tav tm="100000">
                                          <p:val>
                                            <p:strVal val="#ppt_x"/>
                                          </p:val>
                                        </p:tav>
                                      </p:tavLst>
                                    </p:anim>
                                    <p:anim calcmode="lin" valueType="num">
                                      <p:cBhvr additive="base">
                                        <p:cTn id="18" dur="500" fill="hold"/>
                                        <p:tgtEl>
                                          <p:spTgt spid="18227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2277"/>
                                        </p:tgtEl>
                                        <p:attrNameLst>
                                          <p:attrName>style.visibility</p:attrName>
                                        </p:attrNameLst>
                                      </p:cBhvr>
                                      <p:to>
                                        <p:strVal val="visible"/>
                                      </p:to>
                                    </p:set>
                                    <p:anim calcmode="lin" valueType="num">
                                      <p:cBhvr additive="base">
                                        <p:cTn id="23" dur="500" fill="hold"/>
                                        <p:tgtEl>
                                          <p:spTgt spid="182277"/>
                                        </p:tgtEl>
                                        <p:attrNameLst>
                                          <p:attrName>ppt_x</p:attrName>
                                        </p:attrNameLst>
                                      </p:cBhvr>
                                      <p:tavLst>
                                        <p:tav tm="0">
                                          <p:val>
                                            <p:strVal val="#ppt_x"/>
                                          </p:val>
                                        </p:tav>
                                        <p:tav tm="100000">
                                          <p:val>
                                            <p:strVal val="#ppt_x"/>
                                          </p:val>
                                        </p:tav>
                                      </p:tavLst>
                                    </p:anim>
                                    <p:anim calcmode="lin" valueType="num">
                                      <p:cBhvr additive="base">
                                        <p:cTn id="24" dur="500" fill="hold"/>
                                        <p:tgtEl>
                                          <p:spTgt spid="18227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2279"/>
                                        </p:tgtEl>
                                        <p:attrNameLst>
                                          <p:attrName>style.visibility</p:attrName>
                                        </p:attrNameLst>
                                      </p:cBhvr>
                                      <p:to>
                                        <p:strVal val="visible"/>
                                      </p:to>
                                    </p:set>
                                    <p:anim calcmode="lin" valueType="num">
                                      <p:cBhvr additive="base">
                                        <p:cTn id="27" dur="500" fill="hold"/>
                                        <p:tgtEl>
                                          <p:spTgt spid="182279"/>
                                        </p:tgtEl>
                                        <p:attrNameLst>
                                          <p:attrName>ppt_x</p:attrName>
                                        </p:attrNameLst>
                                      </p:cBhvr>
                                      <p:tavLst>
                                        <p:tav tm="0">
                                          <p:val>
                                            <p:strVal val="#ppt_x"/>
                                          </p:val>
                                        </p:tav>
                                        <p:tav tm="100000">
                                          <p:val>
                                            <p:strVal val="#ppt_x"/>
                                          </p:val>
                                        </p:tav>
                                      </p:tavLst>
                                    </p:anim>
                                    <p:anim calcmode="lin" valueType="num">
                                      <p:cBhvr additive="base">
                                        <p:cTn id="28" dur="500" fill="hold"/>
                                        <p:tgtEl>
                                          <p:spTgt spid="18227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2280"/>
                                        </p:tgtEl>
                                        <p:attrNameLst>
                                          <p:attrName>style.visibility</p:attrName>
                                        </p:attrNameLst>
                                      </p:cBhvr>
                                      <p:to>
                                        <p:strVal val="visible"/>
                                      </p:to>
                                    </p:set>
                                    <p:anim calcmode="lin" valueType="num">
                                      <p:cBhvr additive="base">
                                        <p:cTn id="31" dur="500" fill="hold"/>
                                        <p:tgtEl>
                                          <p:spTgt spid="182280"/>
                                        </p:tgtEl>
                                        <p:attrNameLst>
                                          <p:attrName>ppt_x</p:attrName>
                                        </p:attrNameLst>
                                      </p:cBhvr>
                                      <p:tavLst>
                                        <p:tav tm="0">
                                          <p:val>
                                            <p:strVal val="#ppt_x"/>
                                          </p:val>
                                        </p:tav>
                                        <p:tav tm="100000">
                                          <p:val>
                                            <p:strVal val="#ppt_x"/>
                                          </p:val>
                                        </p:tav>
                                      </p:tavLst>
                                    </p:anim>
                                    <p:anim calcmode="lin" valueType="num">
                                      <p:cBhvr additive="base">
                                        <p:cTn id="32" dur="500" fill="hold"/>
                                        <p:tgtEl>
                                          <p:spTgt spid="18228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2281"/>
                                        </p:tgtEl>
                                        <p:attrNameLst>
                                          <p:attrName>style.visibility</p:attrName>
                                        </p:attrNameLst>
                                      </p:cBhvr>
                                      <p:to>
                                        <p:strVal val="visible"/>
                                      </p:to>
                                    </p:set>
                                    <p:anim calcmode="lin" valueType="num">
                                      <p:cBhvr additive="base">
                                        <p:cTn id="35" dur="500" fill="hold"/>
                                        <p:tgtEl>
                                          <p:spTgt spid="182281"/>
                                        </p:tgtEl>
                                        <p:attrNameLst>
                                          <p:attrName>ppt_x</p:attrName>
                                        </p:attrNameLst>
                                      </p:cBhvr>
                                      <p:tavLst>
                                        <p:tav tm="0">
                                          <p:val>
                                            <p:strVal val="#ppt_x"/>
                                          </p:val>
                                        </p:tav>
                                        <p:tav tm="100000">
                                          <p:val>
                                            <p:strVal val="#ppt_x"/>
                                          </p:val>
                                        </p:tav>
                                      </p:tavLst>
                                    </p:anim>
                                    <p:anim calcmode="lin" valueType="num">
                                      <p:cBhvr additive="base">
                                        <p:cTn id="36" dur="500" fill="hold"/>
                                        <p:tgtEl>
                                          <p:spTgt spid="18228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2282"/>
                                        </p:tgtEl>
                                        <p:attrNameLst>
                                          <p:attrName>style.visibility</p:attrName>
                                        </p:attrNameLst>
                                      </p:cBhvr>
                                      <p:to>
                                        <p:strVal val="visible"/>
                                      </p:to>
                                    </p:set>
                                    <p:anim calcmode="lin" valueType="num">
                                      <p:cBhvr additive="base">
                                        <p:cTn id="39" dur="500" fill="hold"/>
                                        <p:tgtEl>
                                          <p:spTgt spid="182282"/>
                                        </p:tgtEl>
                                        <p:attrNameLst>
                                          <p:attrName>ppt_x</p:attrName>
                                        </p:attrNameLst>
                                      </p:cBhvr>
                                      <p:tavLst>
                                        <p:tav tm="0">
                                          <p:val>
                                            <p:strVal val="#ppt_x"/>
                                          </p:val>
                                        </p:tav>
                                        <p:tav tm="100000">
                                          <p:val>
                                            <p:strVal val="#ppt_x"/>
                                          </p:val>
                                        </p:tav>
                                      </p:tavLst>
                                    </p:anim>
                                    <p:anim calcmode="lin" valueType="num">
                                      <p:cBhvr additive="base">
                                        <p:cTn id="40" dur="500" fill="hold"/>
                                        <p:tgtEl>
                                          <p:spTgt spid="18228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2283"/>
                                        </p:tgtEl>
                                        <p:attrNameLst>
                                          <p:attrName>style.visibility</p:attrName>
                                        </p:attrNameLst>
                                      </p:cBhvr>
                                      <p:to>
                                        <p:strVal val="visible"/>
                                      </p:to>
                                    </p:set>
                                    <p:anim calcmode="lin" valueType="num">
                                      <p:cBhvr additive="base">
                                        <p:cTn id="43" dur="500" fill="hold"/>
                                        <p:tgtEl>
                                          <p:spTgt spid="182283"/>
                                        </p:tgtEl>
                                        <p:attrNameLst>
                                          <p:attrName>ppt_x</p:attrName>
                                        </p:attrNameLst>
                                      </p:cBhvr>
                                      <p:tavLst>
                                        <p:tav tm="0">
                                          <p:val>
                                            <p:strVal val="#ppt_x"/>
                                          </p:val>
                                        </p:tav>
                                        <p:tav tm="100000">
                                          <p:val>
                                            <p:strVal val="#ppt_x"/>
                                          </p:val>
                                        </p:tav>
                                      </p:tavLst>
                                    </p:anim>
                                    <p:anim calcmode="lin" valueType="num">
                                      <p:cBhvr additive="base">
                                        <p:cTn id="44" dur="500" fill="hold"/>
                                        <p:tgtEl>
                                          <p:spTgt spid="18228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82284"/>
                                        </p:tgtEl>
                                        <p:attrNameLst>
                                          <p:attrName>style.visibility</p:attrName>
                                        </p:attrNameLst>
                                      </p:cBhvr>
                                      <p:to>
                                        <p:strVal val="visible"/>
                                      </p:to>
                                    </p:set>
                                    <p:anim calcmode="lin" valueType="num">
                                      <p:cBhvr additive="base">
                                        <p:cTn id="47" dur="500" fill="hold"/>
                                        <p:tgtEl>
                                          <p:spTgt spid="182284"/>
                                        </p:tgtEl>
                                        <p:attrNameLst>
                                          <p:attrName>ppt_x</p:attrName>
                                        </p:attrNameLst>
                                      </p:cBhvr>
                                      <p:tavLst>
                                        <p:tav tm="0">
                                          <p:val>
                                            <p:strVal val="#ppt_x"/>
                                          </p:val>
                                        </p:tav>
                                        <p:tav tm="100000">
                                          <p:val>
                                            <p:strVal val="#ppt_x"/>
                                          </p:val>
                                        </p:tav>
                                      </p:tavLst>
                                    </p:anim>
                                    <p:anim calcmode="lin" valueType="num">
                                      <p:cBhvr additive="base">
                                        <p:cTn id="48" dur="500" fill="hold"/>
                                        <p:tgtEl>
                                          <p:spTgt spid="18228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2285"/>
                                        </p:tgtEl>
                                        <p:attrNameLst>
                                          <p:attrName>style.visibility</p:attrName>
                                        </p:attrNameLst>
                                      </p:cBhvr>
                                      <p:to>
                                        <p:strVal val="visible"/>
                                      </p:to>
                                    </p:set>
                                    <p:anim calcmode="lin" valueType="num">
                                      <p:cBhvr additive="base">
                                        <p:cTn id="51" dur="500" fill="hold"/>
                                        <p:tgtEl>
                                          <p:spTgt spid="182285"/>
                                        </p:tgtEl>
                                        <p:attrNameLst>
                                          <p:attrName>ppt_x</p:attrName>
                                        </p:attrNameLst>
                                      </p:cBhvr>
                                      <p:tavLst>
                                        <p:tav tm="0">
                                          <p:val>
                                            <p:strVal val="#ppt_x"/>
                                          </p:val>
                                        </p:tav>
                                        <p:tav tm="100000">
                                          <p:val>
                                            <p:strVal val="#ppt_x"/>
                                          </p:val>
                                        </p:tav>
                                      </p:tavLst>
                                    </p:anim>
                                    <p:anim calcmode="lin" valueType="num">
                                      <p:cBhvr additive="base">
                                        <p:cTn id="52" dur="500" fill="hold"/>
                                        <p:tgtEl>
                                          <p:spTgt spid="18228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2286"/>
                                        </p:tgtEl>
                                        <p:attrNameLst>
                                          <p:attrName>style.visibility</p:attrName>
                                        </p:attrNameLst>
                                      </p:cBhvr>
                                      <p:to>
                                        <p:strVal val="visible"/>
                                      </p:to>
                                    </p:set>
                                    <p:anim calcmode="lin" valueType="num">
                                      <p:cBhvr additive="base">
                                        <p:cTn id="55" dur="500" fill="hold"/>
                                        <p:tgtEl>
                                          <p:spTgt spid="182286"/>
                                        </p:tgtEl>
                                        <p:attrNameLst>
                                          <p:attrName>ppt_x</p:attrName>
                                        </p:attrNameLst>
                                      </p:cBhvr>
                                      <p:tavLst>
                                        <p:tav tm="0">
                                          <p:val>
                                            <p:strVal val="#ppt_x"/>
                                          </p:val>
                                        </p:tav>
                                        <p:tav tm="100000">
                                          <p:val>
                                            <p:strVal val="#ppt_x"/>
                                          </p:val>
                                        </p:tav>
                                      </p:tavLst>
                                    </p:anim>
                                    <p:anim calcmode="lin" valueType="num">
                                      <p:cBhvr additive="base">
                                        <p:cTn id="56" dur="500" fill="hold"/>
                                        <p:tgtEl>
                                          <p:spTgt spid="18228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2287"/>
                                        </p:tgtEl>
                                        <p:attrNameLst>
                                          <p:attrName>style.visibility</p:attrName>
                                        </p:attrNameLst>
                                      </p:cBhvr>
                                      <p:to>
                                        <p:strVal val="visible"/>
                                      </p:to>
                                    </p:set>
                                    <p:anim calcmode="lin" valueType="num">
                                      <p:cBhvr additive="base">
                                        <p:cTn id="59" dur="500" fill="hold"/>
                                        <p:tgtEl>
                                          <p:spTgt spid="182287"/>
                                        </p:tgtEl>
                                        <p:attrNameLst>
                                          <p:attrName>ppt_x</p:attrName>
                                        </p:attrNameLst>
                                      </p:cBhvr>
                                      <p:tavLst>
                                        <p:tav tm="0">
                                          <p:val>
                                            <p:strVal val="#ppt_x"/>
                                          </p:val>
                                        </p:tav>
                                        <p:tav tm="100000">
                                          <p:val>
                                            <p:strVal val="#ppt_x"/>
                                          </p:val>
                                        </p:tav>
                                      </p:tavLst>
                                    </p:anim>
                                    <p:anim calcmode="lin" valueType="num">
                                      <p:cBhvr additive="base">
                                        <p:cTn id="60" dur="500" fill="hold"/>
                                        <p:tgtEl>
                                          <p:spTgt spid="18228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82288"/>
                                        </p:tgtEl>
                                        <p:attrNameLst>
                                          <p:attrName>style.visibility</p:attrName>
                                        </p:attrNameLst>
                                      </p:cBhvr>
                                      <p:to>
                                        <p:strVal val="visible"/>
                                      </p:to>
                                    </p:set>
                                    <p:anim calcmode="lin" valueType="num">
                                      <p:cBhvr additive="base">
                                        <p:cTn id="65" dur="500" fill="hold"/>
                                        <p:tgtEl>
                                          <p:spTgt spid="182288"/>
                                        </p:tgtEl>
                                        <p:attrNameLst>
                                          <p:attrName>ppt_x</p:attrName>
                                        </p:attrNameLst>
                                      </p:cBhvr>
                                      <p:tavLst>
                                        <p:tav tm="0">
                                          <p:val>
                                            <p:strVal val="#ppt_x"/>
                                          </p:val>
                                        </p:tav>
                                        <p:tav tm="100000">
                                          <p:val>
                                            <p:strVal val="#ppt_x"/>
                                          </p:val>
                                        </p:tav>
                                      </p:tavLst>
                                    </p:anim>
                                    <p:anim calcmode="lin" valueType="num">
                                      <p:cBhvr additive="base">
                                        <p:cTn id="66" dur="500" fill="hold"/>
                                        <p:tgtEl>
                                          <p:spTgt spid="1822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nimBg="1"/>
      <p:bldP spid="182276" grpId="0" animBg="1"/>
      <p:bldP spid="182277" grpId="0" animBg="1"/>
      <p:bldP spid="182279" grpId="0" animBg="1"/>
      <p:bldP spid="182280" grpId="0" animBg="1"/>
      <p:bldP spid="182281" grpId="0" animBg="1"/>
      <p:bldP spid="1822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73891" y="39688"/>
            <a:ext cx="8229600" cy="644527"/>
          </a:xfrm>
        </p:spPr>
        <p:txBody>
          <a:bodyPr/>
          <a:lstStyle/>
          <a:p>
            <a:r>
              <a:rPr lang="en-US" dirty="0"/>
              <a:t>OLAP functionality</a:t>
            </a:r>
          </a:p>
        </p:txBody>
      </p:sp>
      <p:sp>
        <p:nvSpPr>
          <p:cNvPr id="257027" name="Rectangle 3"/>
          <p:cNvSpPr>
            <a:spLocks noGrp="1" noChangeArrowheads="1"/>
          </p:cNvSpPr>
          <p:nvPr>
            <p:ph type="body" idx="1"/>
          </p:nvPr>
        </p:nvSpPr>
        <p:spPr>
          <a:xfrm>
            <a:off x="1981200" y="1066801"/>
            <a:ext cx="8305800" cy="4530725"/>
          </a:xfrm>
        </p:spPr>
        <p:txBody>
          <a:bodyPr/>
          <a:lstStyle/>
          <a:p>
            <a:r>
              <a:rPr lang="en-US" sz="2500" dirty="0"/>
              <a:t>Drill down (state -&gt; City -&gt; Customer -&gt; Account</a:t>
            </a:r>
          </a:p>
          <a:p>
            <a:r>
              <a:rPr lang="en-US" sz="2500" dirty="0"/>
              <a:t>Drill Up ( Customer -&gt; City -&gt; State</a:t>
            </a:r>
          </a:p>
          <a:p>
            <a:r>
              <a:rPr lang="en-US" sz="2500" dirty="0"/>
              <a:t>Drill through (City -&gt; Customer -&gt; Product name)</a:t>
            </a:r>
          </a:p>
          <a:p>
            <a:r>
              <a:rPr lang="en-US" sz="2500" dirty="0"/>
              <a:t>Drill Across (City -&gt; Customer sales -&gt; web clicks )</a:t>
            </a:r>
          </a:p>
        </p:txBody>
      </p:sp>
      <p:sp>
        <p:nvSpPr>
          <p:cNvPr id="257028" name="Rectangle 4"/>
          <p:cNvSpPr>
            <a:spLocks noChangeArrowheads="1"/>
          </p:cNvSpPr>
          <p:nvPr/>
        </p:nvSpPr>
        <p:spPr bwMode="auto">
          <a:xfrm>
            <a:off x="5943600" y="4876800"/>
            <a:ext cx="1066800" cy="1143000"/>
          </a:xfrm>
          <a:prstGeom prst="rect">
            <a:avLst/>
          </a:prstGeom>
          <a:solidFill>
            <a:schemeClr val="accent1"/>
          </a:solidFill>
          <a:ln w="9525">
            <a:solidFill>
              <a:schemeClr val="tx1"/>
            </a:solidFill>
            <a:miter lim="800000"/>
            <a:headEnd/>
            <a:tailEnd/>
          </a:ln>
          <a:effectLst/>
        </p:spPr>
        <p:txBody>
          <a:bodyPr wrap="none" anchor="ctr"/>
          <a:lstStyle/>
          <a:p>
            <a:pPr algn="ctr"/>
            <a:r>
              <a:rPr lang="en-US"/>
              <a:t>Customer</a:t>
            </a:r>
          </a:p>
          <a:p>
            <a:pPr algn="ctr"/>
            <a:r>
              <a:rPr lang="en-US"/>
              <a:t>dimension</a:t>
            </a:r>
          </a:p>
        </p:txBody>
      </p:sp>
      <p:sp>
        <p:nvSpPr>
          <p:cNvPr id="257029" name="Rectangle 5"/>
          <p:cNvSpPr>
            <a:spLocks noChangeArrowheads="1"/>
          </p:cNvSpPr>
          <p:nvPr/>
        </p:nvSpPr>
        <p:spPr bwMode="auto">
          <a:xfrm>
            <a:off x="2667000" y="3886200"/>
            <a:ext cx="10668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a:t>product</a:t>
            </a:r>
          </a:p>
          <a:p>
            <a:pPr algn="ctr"/>
            <a:r>
              <a:rPr lang="en-US"/>
              <a:t>dimension</a:t>
            </a:r>
          </a:p>
        </p:txBody>
      </p:sp>
      <p:sp>
        <p:nvSpPr>
          <p:cNvPr id="257030" name="Rectangle 6"/>
          <p:cNvSpPr>
            <a:spLocks noChangeArrowheads="1"/>
          </p:cNvSpPr>
          <p:nvPr/>
        </p:nvSpPr>
        <p:spPr bwMode="auto">
          <a:xfrm>
            <a:off x="4419600" y="4038600"/>
            <a:ext cx="914400" cy="1524000"/>
          </a:xfrm>
          <a:prstGeom prst="rect">
            <a:avLst/>
          </a:prstGeom>
          <a:solidFill>
            <a:schemeClr val="accent1"/>
          </a:solidFill>
          <a:ln w="9525">
            <a:solidFill>
              <a:schemeClr val="tx1"/>
            </a:solidFill>
            <a:miter lim="800000"/>
            <a:headEnd/>
            <a:tailEnd/>
          </a:ln>
          <a:effectLst/>
        </p:spPr>
        <p:txBody>
          <a:bodyPr wrap="none" anchor="ctr"/>
          <a:lstStyle/>
          <a:p>
            <a:pPr algn="ctr"/>
            <a:r>
              <a:rPr lang="en-US"/>
              <a:t>sales</a:t>
            </a:r>
          </a:p>
          <a:p>
            <a:pPr algn="ctr"/>
            <a:r>
              <a:rPr lang="en-US"/>
              <a:t>fact</a:t>
            </a:r>
          </a:p>
        </p:txBody>
      </p:sp>
      <p:sp>
        <p:nvSpPr>
          <p:cNvPr id="257031" name="Rectangle 7"/>
          <p:cNvSpPr>
            <a:spLocks noChangeArrowheads="1"/>
          </p:cNvSpPr>
          <p:nvPr/>
        </p:nvSpPr>
        <p:spPr bwMode="auto">
          <a:xfrm>
            <a:off x="5867400" y="3124200"/>
            <a:ext cx="12192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Time</a:t>
            </a:r>
          </a:p>
          <a:p>
            <a:pPr algn="ctr"/>
            <a:r>
              <a:rPr lang="en-US"/>
              <a:t>Dimension</a:t>
            </a:r>
          </a:p>
        </p:txBody>
      </p:sp>
      <p:sp>
        <p:nvSpPr>
          <p:cNvPr id="257032" name="Rectangle 8"/>
          <p:cNvSpPr>
            <a:spLocks noChangeArrowheads="1"/>
          </p:cNvSpPr>
          <p:nvPr/>
        </p:nvSpPr>
        <p:spPr bwMode="auto">
          <a:xfrm>
            <a:off x="7620000" y="4038600"/>
            <a:ext cx="1066800" cy="1524000"/>
          </a:xfrm>
          <a:prstGeom prst="rect">
            <a:avLst/>
          </a:prstGeom>
          <a:solidFill>
            <a:schemeClr val="accent1"/>
          </a:solidFill>
          <a:ln w="9525">
            <a:solidFill>
              <a:schemeClr val="tx1"/>
            </a:solidFill>
            <a:miter lim="800000"/>
            <a:headEnd/>
            <a:tailEnd/>
          </a:ln>
          <a:effectLst/>
        </p:spPr>
        <p:txBody>
          <a:bodyPr wrap="none" anchor="ctr"/>
          <a:lstStyle/>
          <a:p>
            <a:pPr algn="ctr"/>
            <a:r>
              <a:rPr lang="en-US"/>
              <a:t>Web click</a:t>
            </a:r>
          </a:p>
          <a:p>
            <a:pPr algn="ctr"/>
            <a:r>
              <a:rPr lang="en-US"/>
              <a:t>fact</a:t>
            </a:r>
          </a:p>
        </p:txBody>
      </p:sp>
      <p:cxnSp>
        <p:nvCxnSpPr>
          <p:cNvPr id="257033" name="AutoShape 9"/>
          <p:cNvCxnSpPr>
            <a:cxnSpLocks noChangeShapeType="1"/>
            <a:stCxn id="257029" idx="3"/>
            <a:endCxn id="257030" idx="1"/>
          </p:cNvCxnSpPr>
          <p:nvPr/>
        </p:nvCxnSpPr>
        <p:spPr bwMode="auto">
          <a:xfrm>
            <a:off x="3733800" y="4572000"/>
            <a:ext cx="685800" cy="228600"/>
          </a:xfrm>
          <a:prstGeom prst="bentConnector3">
            <a:avLst>
              <a:gd name="adj1" fmla="val 50000"/>
            </a:avLst>
          </a:prstGeom>
          <a:noFill/>
          <a:ln w="9525">
            <a:solidFill>
              <a:schemeClr val="tx1"/>
            </a:solidFill>
            <a:miter lim="800000"/>
            <a:headEnd/>
            <a:tailEnd type="triangle" w="med" len="med"/>
          </a:ln>
          <a:effectLst/>
        </p:spPr>
      </p:cxnSp>
      <p:cxnSp>
        <p:nvCxnSpPr>
          <p:cNvPr id="257034" name="AutoShape 10"/>
          <p:cNvCxnSpPr>
            <a:cxnSpLocks noChangeShapeType="1"/>
            <a:stCxn id="257031" idx="1"/>
            <a:endCxn id="257030" idx="0"/>
          </p:cNvCxnSpPr>
          <p:nvPr/>
        </p:nvCxnSpPr>
        <p:spPr bwMode="auto">
          <a:xfrm rot="10800000" flipV="1">
            <a:off x="4876800" y="3657600"/>
            <a:ext cx="990600" cy="381000"/>
          </a:xfrm>
          <a:prstGeom prst="bentConnector2">
            <a:avLst/>
          </a:prstGeom>
          <a:noFill/>
          <a:ln w="9525">
            <a:solidFill>
              <a:schemeClr val="tx1"/>
            </a:solidFill>
            <a:miter lim="800000"/>
            <a:headEnd/>
            <a:tailEnd type="triangle" w="med" len="med"/>
          </a:ln>
          <a:effectLst/>
        </p:spPr>
      </p:cxnSp>
      <p:cxnSp>
        <p:nvCxnSpPr>
          <p:cNvPr id="257035" name="AutoShape 11"/>
          <p:cNvCxnSpPr>
            <a:cxnSpLocks noChangeShapeType="1"/>
            <a:stCxn id="257028" idx="1"/>
            <a:endCxn id="257030" idx="2"/>
          </p:cNvCxnSpPr>
          <p:nvPr/>
        </p:nvCxnSpPr>
        <p:spPr bwMode="auto">
          <a:xfrm rot="10800000" flipV="1">
            <a:off x="4876800" y="5448300"/>
            <a:ext cx="1066800" cy="114300"/>
          </a:xfrm>
          <a:prstGeom prst="bentConnector4">
            <a:avLst>
              <a:gd name="adj1" fmla="val 28569"/>
              <a:gd name="adj2" fmla="val 300000"/>
            </a:avLst>
          </a:prstGeom>
          <a:noFill/>
          <a:ln w="9525">
            <a:solidFill>
              <a:schemeClr val="tx1"/>
            </a:solidFill>
            <a:miter lim="800000"/>
            <a:headEnd/>
            <a:tailEnd type="triangle" w="med" len="med"/>
          </a:ln>
          <a:effectLst/>
        </p:spPr>
      </p:cxnSp>
      <p:cxnSp>
        <p:nvCxnSpPr>
          <p:cNvPr id="257036" name="AutoShape 12"/>
          <p:cNvCxnSpPr>
            <a:cxnSpLocks noChangeShapeType="1"/>
            <a:stCxn id="257031" idx="3"/>
            <a:endCxn id="257032" idx="0"/>
          </p:cNvCxnSpPr>
          <p:nvPr/>
        </p:nvCxnSpPr>
        <p:spPr bwMode="auto">
          <a:xfrm>
            <a:off x="7086600" y="3657600"/>
            <a:ext cx="1066800" cy="381000"/>
          </a:xfrm>
          <a:prstGeom prst="bentConnector2">
            <a:avLst/>
          </a:prstGeom>
          <a:noFill/>
          <a:ln w="9525">
            <a:solidFill>
              <a:schemeClr val="tx1"/>
            </a:solidFill>
            <a:miter lim="800000"/>
            <a:headEnd/>
            <a:tailEnd type="triangle" w="med" len="med"/>
          </a:ln>
          <a:effectLst/>
        </p:spPr>
      </p:cxnSp>
      <p:cxnSp>
        <p:nvCxnSpPr>
          <p:cNvPr id="257037" name="AutoShape 13"/>
          <p:cNvCxnSpPr>
            <a:cxnSpLocks noChangeShapeType="1"/>
            <a:stCxn id="257028" idx="2"/>
            <a:endCxn id="257032" idx="2"/>
          </p:cNvCxnSpPr>
          <p:nvPr/>
        </p:nvCxnSpPr>
        <p:spPr bwMode="auto">
          <a:xfrm rot="5400000" flipH="1" flipV="1">
            <a:off x="7086600" y="4953000"/>
            <a:ext cx="457200" cy="1676400"/>
          </a:xfrm>
          <a:prstGeom prst="bentConnector3">
            <a:avLst>
              <a:gd name="adj1" fmla="val -50000"/>
            </a:avLst>
          </a:prstGeom>
          <a:noFill/>
          <a:ln w="9525">
            <a:solidFill>
              <a:schemeClr val="tx1"/>
            </a:solidFill>
            <a:miter lim="800000"/>
            <a:headEnd/>
            <a:tailEnd type="triangle" w="med" len="med"/>
          </a:ln>
          <a:effectLst/>
        </p:spPr>
      </p:cxnSp>
    </p:spTree>
    <p:extLst>
      <p:ext uri="{BB962C8B-B14F-4D97-AF65-F5344CB8AC3E}">
        <p14:creationId xmlns:p14="http://schemas.microsoft.com/office/powerpoint/2010/main" val="61685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 calcmode="lin" valueType="num">
                                      <p:cBhvr additive="base">
                                        <p:cTn id="7" dur="500" fill="hold"/>
                                        <p:tgtEl>
                                          <p:spTgt spid="257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7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7027">
                                            <p:txEl>
                                              <p:pRg st="1" end="1"/>
                                            </p:txEl>
                                          </p:spTgt>
                                        </p:tgtEl>
                                        <p:attrNameLst>
                                          <p:attrName>style.visibility</p:attrName>
                                        </p:attrNameLst>
                                      </p:cBhvr>
                                      <p:to>
                                        <p:strVal val="visible"/>
                                      </p:to>
                                    </p:set>
                                    <p:anim calcmode="lin" valueType="num">
                                      <p:cBhvr additive="base">
                                        <p:cTn id="13" dur="500" fill="hold"/>
                                        <p:tgtEl>
                                          <p:spTgt spid="257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7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7027">
                                            <p:txEl>
                                              <p:pRg st="2" end="2"/>
                                            </p:txEl>
                                          </p:spTgt>
                                        </p:tgtEl>
                                        <p:attrNameLst>
                                          <p:attrName>style.visibility</p:attrName>
                                        </p:attrNameLst>
                                      </p:cBhvr>
                                      <p:to>
                                        <p:strVal val="visible"/>
                                      </p:to>
                                    </p:set>
                                    <p:anim calcmode="lin" valueType="num">
                                      <p:cBhvr additive="base">
                                        <p:cTn id="19" dur="500" fill="hold"/>
                                        <p:tgtEl>
                                          <p:spTgt spid="257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7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7027">
                                            <p:txEl>
                                              <p:pRg st="3" end="3"/>
                                            </p:txEl>
                                          </p:spTgt>
                                        </p:tgtEl>
                                        <p:attrNameLst>
                                          <p:attrName>style.visibility</p:attrName>
                                        </p:attrNameLst>
                                      </p:cBhvr>
                                      <p:to>
                                        <p:strVal val="visible"/>
                                      </p:to>
                                    </p:set>
                                    <p:anim calcmode="lin" valueType="num">
                                      <p:cBhvr additive="base">
                                        <p:cTn id="25" dur="500" fill="hold"/>
                                        <p:tgtEl>
                                          <p:spTgt spid="257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70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5486400" y="1371600"/>
            <a:ext cx="1447800" cy="3048000"/>
          </a:xfrm>
          <a:prstGeom prst="rect">
            <a:avLst/>
          </a:prstGeom>
          <a:solidFill>
            <a:schemeClr val="accent1"/>
          </a:solidFill>
          <a:ln w="9525" algn="ctr">
            <a:solidFill>
              <a:schemeClr val="tx1"/>
            </a:solidFill>
            <a:miter lim="800000"/>
            <a:headEnd/>
            <a:tailEnd/>
          </a:ln>
          <a:effectLst/>
        </p:spPr>
        <p:txBody>
          <a:bodyPr wrap="none" lIns="90698" tIns="45349" rIns="90698" bIns="45349" anchor="ctr"/>
          <a:lstStyle/>
          <a:p>
            <a:endParaRPr lang="en-US"/>
          </a:p>
        </p:txBody>
      </p:sp>
      <p:sp>
        <p:nvSpPr>
          <p:cNvPr id="183299" name="Rectangle 3"/>
          <p:cNvSpPr>
            <a:spLocks noGrp="1" noChangeArrowheads="1"/>
          </p:cNvSpPr>
          <p:nvPr>
            <p:ph type="title"/>
          </p:nvPr>
        </p:nvSpPr>
        <p:spPr>
          <a:xfrm>
            <a:off x="2304" y="0"/>
            <a:ext cx="6096000" cy="741362"/>
          </a:xfrm>
        </p:spPr>
        <p:txBody>
          <a:bodyPr/>
          <a:lstStyle/>
          <a:p>
            <a:r>
              <a:rPr lang="en-US" dirty="0"/>
              <a:t>Architecture </a:t>
            </a:r>
            <a:r>
              <a:rPr lang="en-US" dirty="0" smtClean="0"/>
              <a:t>of </a:t>
            </a:r>
            <a:r>
              <a:rPr lang="en-US" dirty="0"/>
              <a:t>MOLAP</a:t>
            </a:r>
          </a:p>
        </p:txBody>
      </p:sp>
      <p:sp>
        <p:nvSpPr>
          <p:cNvPr id="183300" name="AutoShape 4"/>
          <p:cNvSpPr>
            <a:spLocks noChangeArrowheads="1"/>
          </p:cNvSpPr>
          <p:nvPr/>
        </p:nvSpPr>
        <p:spPr bwMode="auto">
          <a:xfrm>
            <a:off x="1752600" y="2209800"/>
            <a:ext cx="1600200" cy="1828800"/>
          </a:xfrm>
          <a:prstGeom prst="can">
            <a:avLst>
              <a:gd name="adj" fmla="val 28571"/>
            </a:avLst>
          </a:prstGeom>
          <a:solidFill>
            <a:schemeClr val="bg2"/>
          </a:solidFill>
          <a:ln w="9525">
            <a:solidFill>
              <a:schemeClr val="tx1"/>
            </a:solidFill>
            <a:round/>
            <a:headEnd/>
            <a:tailEnd/>
          </a:ln>
          <a:effectLst/>
        </p:spPr>
        <p:txBody>
          <a:bodyPr wrap="none" lIns="90698" tIns="45349" rIns="90698" bIns="45349" anchor="ctr"/>
          <a:lstStyle/>
          <a:p>
            <a:pPr algn="ctr"/>
            <a:r>
              <a:rPr lang="en-US"/>
              <a:t>DataWarehouse</a:t>
            </a:r>
          </a:p>
          <a:p>
            <a:pPr algn="ctr"/>
            <a:r>
              <a:rPr lang="en-US"/>
              <a:t>Or</a:t>
            </a:r>
          </a:p>
          <a:p>
            <a:pPr algn="ctr"/>
            <a:r>
              <a:rPr lang="en-US"/>
              <a:t>Data Mart</a:t>
            </a:r>
          </a:p>
        </p:txBody>
      </p:sp>
      <p:sp>
        <p:nvSpPr>
          <p:cNvPr id="183301" name="Rectangle 5"/>
          <p:cNvSpPr>
            <a:spLocks noChangeArrowheads="1"/>
          </p:cNvSpPr>
          <p:nvPr/>
        </p:nvSpPr>
        <p:spPr bwMode="auto">
          <a:xfrm>
            <a:off x="3733800" y="1752600"/>
            <a:ext cx="1219200" cy="2667000"/>
          </a:xfrm>
          <a:prstGeom prst="rect">
            <a:avLst/>
          </a:prstGeom>
          <a:solidFill>
            <a:schemeClr val="accent1"/>
          </a:solidFill>
          <a:ln w="9525" algn="ctr">
            <a:solidFill>
              <a:schemeClr val="tx1"/>
            </a:solidFill>
            <a:miter lim="800000"/>
            <a:headEnd/>
            <a:tailEnd/>
          </a:ln>
          <a:effectLst/>
        </p:spPr>
        <p:txBody>
          <a:bodyPr wrap="none" lIns="90698" tIns="45349" rIns="90698" bIns="45349" anchor="ctr"/>
          <a:lstStyle/>
          <a:p>
            <a:pPr algn="ctr"/>
            <a:r>
              <a:rPr lang="en-US"/>
              <a:t>Microsoft</a:t>
            </a:r>
          </a:p>
          <a:p>
            <a:pPr algn="ctr"/>
            <a:r>
              <a:rPr lang="en-US"/>
              <a:t>Analysis</a:t>
            </a:r>
          </a:p>
          <a:p>
            <a:pPr algn="ctr"/>
            <a:r>
              <a:rPr lang="en-US"/>
              <a:t>Services</a:t>
            </a:r>
          </a:p>
          <a:p>
            <a:pPr algn="ctr"/>
            <a:endParaRPr lang="en-US"/>
          </a:p>
          <a:p>
            <a:pPr algn="ctr"/>
            <a:r>
              <a:rPr lang="en-US"/>
              <a:t>BI Metadata</a:t>
            </a:r>
          </a:p>
          <a:p>
            <a:pPr algn="ctr"/>
            <a:endParaRPr lang="en-US"/>
          </a:p>
          <a:p>
            <a:pPr algn="ctr"/>
            <a:r>
              <a:rPr lang="en-US"/>
              <a:t>Cube defn</a:t>
            </a:r>
          </a:p>
          <a:p>
            <a:pPr algn="ctr"/>
            <a:r>
              <a:rPr lang="en-US"/>
              <a:t>etc</a:t>
            </a:r>
          </a:p>
        </p:txBody>
      </p:sp>
      <p:sp>
        <p:nvSpPr>
          <p:cNvPr id="183302" name="AutoShape 6"/>
          <p:cNvSpPr>
            <a:spLocks noChangeArrowheads="1"/>
          </p:cNvSpPr>
          <p:nvPr/>
        </p:nvSpPr>
        <p:spPr bwMode="auto">
          <a:xfrm>
            <a:off x="9601200" y="2438400"/>
            <a:ext cx="914400" cy="914400"/>
          </a:xfrm>
          <a:prstGeom prst="smileyFace">
            <a:avLst>
              <a:gd name="adj" fmla="val 4653"/>
            </a:avLst>
          </a:prstGeom>
          <a:solidFill>
            <a:schemeClr val="folHlink"/>
          </a:solidFill>
          <a:ln w="9525">
            <a:solidFill>
              <a:schemeClr val="tx1"/>
            </a:solidFill>
            <a:round/>
            <a:headEnd/>
            <a:tailEnd/>
          </a:ln>
          <a:effectLst/>
        </p:spPr>
        <p:txBody>
          <a:bodyPr wrap="none" lIns="90698" tIns="45349" rIns="90698" bIns="45349" anchor="ctr"/>
          <a:lstStyle/>
          <a:p>
            <a:endParaRPr lang="en-US"/>
          </a:p>
        </p:txBody>
      </p:sp>
      <p:cxnSp>
        <p:nvCxnSpPr>
          <p:cNvPr id="183303" name="AutoShape 7"/>
          <p:cNvCxnSpPr>
            <a:cxnSpLocks noChangeShapeType="1"/>
            <a:stCxn id="183300" idx="4"/>
            <a:endCxn id="183301" idx="1"/>
          </p:cNvCxnSpPr>
          <p:nvPr/>
        </p:nvCxnSpPr>
        <p:spPr bwMode="auto">
          <a:xfrm flipV="1">
            <a:off x="3352800" y="3086100"/>
            <a:ext cx="381000" cy="38100"/>
          </a:xfrm>
          <a:prstGeom prst="straightConnector1">
            <a:avLst/>
          </a:prstGeom>
          <a:noFill/>
          <a:ln w="9525">
            <a:solidFill>
              <a:schemeClr val="tx1"/>
            </a:solidFill>
            <a:round/>
            <a:headEnd type="triangle" w="med" len="med"/>
            <a:tailEnd type="triangle" w="med" len="med"/>
          </a:ln>
          <a:effectLst/>
        </p:spPr>
      </p:cxnSp>
      <p:sp>
        <p:nvSpPr>
          <p:cNvPr id="183304" name="AutoShape 8"/>
          <p:cNvSpPr>
            <a:spLocks noChangeArrowheads="1"/>
          </p:cNvSpPr>
          <p:nvPr/>
        </p:nvSpPr>
        <p:spPr bwMode="auto">
          <a:xfrm>
            <a:off x="7777164" y="1600200"/>
            <a:ext cx="1062037"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Report1</a:t>
            </a:r>
          </a:p>
        </p:txBody>
      </p:sp>
      <p:sp>
        <p:nvSpPr>
          <p:cNvPr id="183305" name="AutoShape 9"/>
          <p:cNvSpPr>
            <a:spLocks noChangeArrowheads="1"/>
          </p:cNvSpPr>
          <p:nvPr/>
        </p:nvSpPr>
        <p:spPr bwMode="auto">
          <a:xfrm>
            <a:off x="7777164" y="2519364"/>
            <a:ext cx="1062037" cy="757237"/>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Report2</a:t>
            </a:r>
          </a:p>
        </p:txBody>
      </p:sp>
      <p:sp>
        <p:nvSpPr>
          <p:cNvPr id="183306" name="AutoShape 10"/>
          <p:cNvSpPr>
            <a:spLocks noChangeArrowheads="1"/>
          </p:cNvSpPr>
          <p:nvPr/>
        </p:nvSpPr>
        <p:spPr bwMode="auto">
          <a:xfrm>
            <a:off x="7853364" y="3505200"/>
            <a:ext cx="1062037" cy="757238"/>
          </a:xfrm>
          <a:prstGeom prst="flowChartMultidocument">
            <a:avLst/>
          </a:prstGeom>
          <a:solidFill>
            <a:schemeClr val="folHlink"/>
          </a:solidFill>
          <a:ln w="9525">
            <a:solidFill>
              <a:schemeClr val="tx1"/>
            </a:solidFill>
            <a:miter lim="800000"/>
            <a:headEnd/>
            <a:tailEnd/>
          </a:ln>
          <a:effectLst/>
        </p:spPr>
        <p:txBody>
          <a:bodyPr wrap="none" lIns="90698" tIns="45349" rIns="90698" bIns="45349" anchor="ctr"/>
          <a:lstStyle/>
          <a:p>
            <a:pPr algn="ctr"/>
            <a:r>
              <a:rPr lang="en-US"/>
              <a:t>OLAP</a:t>
            </a:r>
          </a:p>
          <a:p>
            <a:pPr algn="ctr"/>
            <a:r>
              <a:rPr lang="en-US"/>
              <a:t>Report n</a:t>
            </a:r>
          </a:p>
        </p:txBody>
      </p:sp>
      <p:cxnSp>
        <p:nvCxnSpPr>
          <p:cNvPr id="183307" name="AutoShape 11"/>
          <p:cNvCxnSpPr>
            <a:cxnSpLocks noChangeShapeType="1"/>
            <a:stCxn id="183304" idx="3"/>
            <a:endCxn id="183302" idx="2"/>
          </p:cNvCxnSpPr>
          <p:nvPr/>
        </p:nvCxnSpPr>
        <p:spPr bwMode="auto">
          <a:xfrm>
            <a:off x="8839200" y="1979614"/>
            <a:ext cx="762000" cy="915987"/>
          </a:xfrm>
          <a:prstGeom prst="straightConnector1">
            <a:avLst/>
          </a:prstGeom>
          <a:noFill/>
          <a:ln w="9525">
            <a:solidFill>
              <a:schemeClr val="tx1"/>
            </a:solidFill>
            <a:round/>
            <a:headEnd/>
            <a:tailEnd type="triangle" w="med" len="med"/>
          </a:ln>
          <a:effectLst/>
        </p:spPr>
      </p:cxnSp>
      <p:cxnSp>
        <p:nvCxnSpPr>
          <p:cNvPr id="183308" name="AutoShape 12"/>
          <p:cNvCxnSpPr>
            <a:cxnSpLocks noChangeShapeType="1"/>
            <a:stCxn id="183305" idx="3"/>
            <a:endCxn id="183302" idx="2"/>
          </p:cNvCxnSpPr>
          <p:nvPr/>
        </p:nvCxnSpPr>
        <p:spPr bwMode="auto">
          <a:xfrm flipV="1">
            <a:off x="8839200" y="2895601"/>
            <a:ext cx="762000" cy="3175"/>
          </a:xfrm>
          <a:prstGeom prst="straightConnector1">
            <a:avLst/>
          </a:prstGeom>
          <a:noFill/>
          <a:ln w="9525">
            <a:solidFill>
              <a:schemeClr val="tx1"/>
            </a:solidFill>
            <a:round/>
            <a:headEnd/>
            <a:tailEnd type="triangle" w="med" len="med"/>
          </a:ln>
          <a:effectLst/>
        </p:spPr>
      </p:cxnSp>
      <p:cxnSp>
        <p:nvCxnSpPr>
          <p:cNvPr id="183309" name="AutoShape 13"/>
          <p:cNvCxnSpPr>
            <a:cxnSpLocks noChangeShapeType="1"/>
            <a:stCxn id="183306" idx="3"/>
            <a:endCxn id="183302" idx="2"/>
          </p:cNvCxnSpPr>
          <p:nvPr/>
        </p:nvCxnSpPr>
        <p:spPr bwMode="auto">
          <a:xfrm flipV="1">
            <a:off x="8915400" y="2895601"/>
            <a:ext cx="685800" cy="989013"/>
          </a:xfrm>
          <a:prstGeom prst="straightConnector1">
            <a:avLst/>
          </a:prstGeom>
          <a:noFill/>
          <a:ln w="9525">
            <a:solidFill>
              <a:schemeClr val="tx1"/>
            </a:solidFill>
            <a:round/>
            <a:headEnd/>
            <a:tailEnd type="triangle" w="med" len="med"/>
          </a:ln>
          <a:effectLst/>
        </p:spPr>
      </p:cxnSp>
      <p:sp>
        <p:nvSpPr>
          <p:cNvPr id="183310" name="AutoShape 14"/>
          <p:cNvSpPr>
            <a:spLocks noChangeArrowheads="1"/>
          </p:cNvSpPr>
          <p:nvPr/>
        </p:nvSpPr>
        <p:spPr bwMode="auto">
          <a:xfrm>
            <a:off x="5643564" y="1752600"/>
            <a:ext cx="1062037" cy="990600"/>
          </a:xfrm>
          <a:prstGeom prst="cube">
            <a:avLst>
              <a:gd name="adj" fmla="val 25000"/>
            </a:avLst>
          </a:prstGeom>
          <a:solidFill>
            <a:schemeClr val="accent1"/>
          </a:solidFill>
          <a:ln w="9525">
            <a:solidFill>
              <a:schemeClr val="tx1"/>
            </a:solidFill>
            <a:miter lim="800000"/>
            <a:headEnd/>
            <a:tailEnd/>
          </a:ln>
          <a:effectLst/>
        </p:spPr>
        <p:txBody>
          <a:bodyPr wrap="none" lIns="90698" tIns="45349" rIns="90698" bIns="45349" anchor="ctr"/>
          <a:lstStyle/>
          <a:p>
            <a:pPr algn="ctr"/>
            <a:r>
              <a:rPr lang="en-US"/>
              <a:t>MOLAP</a:t>
            </a:r>
          </a:p>
          <a:p>
            <a:pPr algn="ctr"/>
            <a:r>
              <a:rPr lang="en-US"/>
              <a:t>cubes</a:t>
            </a:r>
          </a:p>
        </p:txBody>
      </p:sp>
      <p:sp>
        <p:nvSpPr>
          <p:cNvPr id="183311" name="AutoShape 15"/>
          <p:cNvSpPr>
            <a:spLocks noChangeArrowheads="1"/>
          </p:cNvSpPr>
          <p:nvPr/>
        </p:nvSpPr>
        <p:spPr bwMode="auto">
          <a:xfrm>
            <a:off x="5643564" y="3048000"/>
            <a:ext cx="1062037" cy="990600"/>
          </a:xfrm>
          <a:prstGeom prst="cube">
            <a:avLst>
              <a:gd name="adj" fmla="val 25000"/>
            </a:avLst>
          </a:prstGeom>
          <a:solidFill>
            <a:schemeClr val="accent1"/>
          </a:solidFill>
          <a:ln w="9525">
            <a:solidFill>
              <a:schemeClr val="tx1"/>
            </a:solidFill>
            <a:miter lim="800000"/>
            <a:headEnd/>
            <a:tailEnd/>
          </a:ln>
          <a:effectLst/>
        </p:spPr>
        <p:txBody>
          <a:bodyPr wrap="none" lIns="90698" tIns="45349" rIns="90698" bIns="45349" anchor="ctr"/>
          <a:lstStyle/>
          <a:p>
            <a:pPr algn="ctr"/>
            <a:r>
              <a:rPr lang="en-US"/>
              <a:t>MOLAP</a:t>
            </a:r>
          </a:p>
          <a:p>
            <a:pPr algn="ctr"/>
            <a:r>
              <a:rPr lang="en-US"/>
              <a:t>cubes</a:t>
            </a:r>
          </a:p>
        </p:txBody>
      </p:sp>
      <p:cxnSp>
        <p:nvCxnSpPr>
          <p:cNvPr id="183312" name="AutoShape 16"/>
          <p:cNvCxnSpPr>
            <a:cxnSpLocks noChangeShapeType="1"/>
            <a:stCxn id="183301" idx="3"/>
            <a:endCxn id="183298" idx="1"/>
          </p:cNvCxnSpPr>
          <p:nvPr/>
        </p:nvCxnSpPr>
        <p:spPr bwMode="auto">
          <a:xfrm flipV="1">
            <a:off x="4953000" y="2895600"/>
            <a:ext cx="533400" cy="190500"/>
          </a:xfrm>
          <a:prstGeom prst="bentConnector3">
            <a:avLst>
              <a:gd name="adj1" fmla="val 50000"/>
            </a:avLst>
          </a:prstGeom>
          <a:noFill/>
          <a:ln w="9525">
            <a:solidFill>
              <a:schemeClr val="tx1"/>
            </a:solidFill>
            <a:miter lim="800000"/>
            <a:headEnd/>
            <a:tailEnd type="triangle" w="med" len="med"/>
          </a:ln>
          <a:effectLst/>
        </p:spPr>
      </p:cxnSp>
      <p:cxnSp>
        <p:nvCxnSpPr>
          <p:cNvPr id="183313" name="AutoShape 17"/>
          <p:cNvCxnSpPr>
            <a:cxnSpLocks noChangeShapeType="1"/>
            <a:stCxn id="183298" idx="3"/>
            <a:endCxn id="183304" idx="1"/>
          </p:cNvCxnSpPr>
          <p:nvPr/>
        </p:nvCxnSpPr>
        <p:spPr bwMode="auto">
          <a:xfrm flipV="1">
            <a:off x="6934201" y="1979614"/>
            <a:ext cx="842963" cy="915987"/>
          </a:xfrm>
          <a:prstGeom prst="straightConnector1">
            <a:avLst/>
          </a:prstGeom>
          <a:noFill/>
          <a:ln w="9525">
            <a:solidFill>
              <a:schemeClr val="tx1"/>
            </a:solidFill>
            <a:round/>
            <a:headEnd type="triangle" w="med" len="med"/>
            <a:tailEnd type="triangle" w="med" len="med"/>
          </a:ln>
          <a:effectLst/>
        </p:spPr>
      </p:cxnSp>
      <p:cxnSp>
        <p:nvCxnSpPr>
          <p:cNvPr id="183314" name="AutoShape 18"/>
          <p:cNvCxnSpPr>
            <a:cxnSpLocks noChangeShapeType="1"/>
            <a:stCxn id="183298" idx="3"/>
            <a:endCxn id="183305" idx="1"/>
          </p:cNvCxnSpPr>
          <p:nvPr/>
        </p:nvCxnSpPr>
        <p:spPr bwMode="auto">
          <a:xfrm>
            <a:off x="6934201" y="2895601"/>
            <a:ext cx="842963" cy="3175"/>
          </a:xfrm>
          <a:prstGeom prst="straightConnector1">
            <a:avLst/>
          </a:prstGeom>
          <a:noFill/>
          <a:ln w="9525">
            <a:solidFill>
              <a:schemeClr val="tx1"/>
            </a:solidFill>
            <a:round/>
            <a:headEnd type="triangle" w="med" len="med"/>
            <a:tailEnd type="triangle" w="med" len="med"/>
          </a:ln>
          <a:effectLst/>
        </p:spPr>
      </p:cxnSp>
      <p:cxnSp>
        <p:nvCxnSpPr>
          <p:cNvPr id="183315" name="AutoShape 19"/>
          <p:cNvCxnSpPr>
            <a:cxnSpLocks noChangeShapeType="1"/>
            <a:stCxn id="183298" idx="3"/>
            <a:endCxn id="183306" idx="1"/>
          </p:cNvCxnSpPr>
          <p:nvPr/>
        </p:nvCxnSpPr>
        <p:spPr bwMode="auto">
          <a:xfrm>
            <a:off x="6934201" y="2895601"/>
            <a:ext cx="919163" cy="989013"/>
          </a:xfrm>
          <a:prstGeom prst="straightConnector1">
            <a:avLst/>
          </a:prstGeom>
          <a:noFill/>
          <a:ln w="9525">
            <a:solidFill>
              <a:schemeClr val="tx1"/>
            </a:solidFill>
            <a:round/>
            <a:headEnd type="triangle" w="med" len="med"/>
            <a:tailEnd type="triangle" w="med" len="med"/>
          </a:ln>
          <a:effectLst/>
        </p:spPr>
      </p:cxnSp>
      <p:sp>
        <p:nvSpPr>
          <p:cNvPr id="183316" name="Text Box 20"/>
          <p:cNvSpPr txBox="1">
            <a:spLocks noChangeArrowheads="1"/>
          </p:cNvSpPr>
          <p:nvPr/>
        </p:nvSpPr>
        <p:spPr bwMode="auto">
          <a:xfrm>
            <a:off x="128588" y="4554538"/>
            <a:ext cx="11244262" cy="1199579"/>
          </a:xfrm>
          <a:prstGeom prst="rect">
            <a:avLst/>
          </a:prstGeom>
          <a:noFill/>
          <a:ln w="9525" algn="ctr">
            <a:noFill/>
            <a:miter lim="800000"/>
            <a:headEnd/>
            <a:tailEnd/>
          </a:ln>
          <a:effectLst/>
        </p:spPr>
        <p:txBody>
          <a:bodyPr wrap="square" lIns="90698" tIns="45349" rIns="90698" bIns="45349">
            <a:spAutoFit/>
          </a:bodyPr>
          <a:lstStyle/>
          <a:p>
            <a:r>
              <a:rPr lang="en-US" dirty="0"/>
              <a:t>When a report is executed by end user the actual data is retrieved from the </a:t>
            </a:r>
            <a:r>
              <a:rPr lang="en-US" dirty="0" smtClean="0"/>
              <a:t>MOLAP cubes</a:t>
            </a:r>
            <a:r>
              <a:rPr lang="en-US" dirty="0"/>
              <a:t>. The way it retrieves by using MDX queries based on the report. MDX </a:t>
            </a:r>
            <a:r>
              <a:rPr lang="en-US" dirty="0" smtClean="0"/>
              <a:t>stands for </a:t>
            </a:r>
            <a:r>
              <a:rPr lang="en-US" dirty="0"/>
              <a:t>Multidimensional expression. SQL is used to get the data RDBMS, MDX is </a:t>
            </a:r>
            <a:r>
              <a:rPr lang="en-US" dirty="0" smtClean="0"/>
              <a:t>used to </a:t>
            </a:r>
            <a:r>
              <a:rPr lang="en-US" dirty="0"/>
              <a:t>get the data from MOLAP. The MOLAP cubes are refreshed periodically </a:t>
            </a:r>
            <a:r>
              <a:rPr lang="en-US" dirty="0" smtClean="0"/>
              <a:t> based </a:t>
            </a:r>
            <a:r>
              <a:rPr lang="en-US" dirty="0"/>
              <a:t>on the data refreshes which happen in DW.</a:t>
            </a:r>
          </a:p>
        </p:txBody>
      </p:sp>
    </p:spTree>
    <p:extLst>
      <p:ext uri="{BB962C8B-B14F-4D97-AF65-F5344CB8AC3E}">
        <p14:creationId xmlns:p14="http://schemas.microsoft.com/office/powerpoint/2010/main" val="256233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 calcmode="lin" valueType="num">
                                      <p:cBhvr additive="base">
                                        <p:cTn id="7" dur="500" fill="hold"/>
                                        <p:tgtEl>
                                          <p:spTgt spid="183300"/>
                                        </p:tgtEl>
                                        <p:attrNameLst>
                                          <p:attrName>ppt_x</p:attrName>
                                        </p:attrNameLst>
                                      </p:cBhvr>
                                      <p:tavLst>
                                        <p:tav tm="0">
                                          <p:val>
                                            <p:strVal val="#ppt_x"/>
                                          </p:val>
                                        </p:tav>
                                        <p:tav tm="100000">
                                          <p:val>
                                            <p:strVal val="#ppt_x"/>
                                          </p:val>
                                        </p:tav>
                                      </p:tavLst>
                                    </p:anim>
                                    <p:anim calcmode="lin" valueType="num">
                                      <p:cBhvr additive="base">
                                        <p:cTn id="8"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3303"/>
                                        </p:tgtEl>
                                        <p:attrNameLst>
                                          <p:attrName>style.visibility</p:attrName>
                                        </p:attrNameLst>
                                      </p:cBhvr>
                                      <p:to>
                                        <p:strVal val="visible"/>
                                      </p:to>
                                    </p:set>
                                    <p:anim calcmode="lin" valueType="num">
                                      <p:cBhvr additive="base">
                                        <p:cTn id="13" dur="500" fill="hold"/>
                                        <p:tgtEl>
                                          <p:spTgt spid="183303"/>
                                        </p:tgtEl>
                                        <p:attrNameLst>
                                          <p:attrName>ppt_x</p:attrName>
                                        </p:attrNameLst>
                                      </p:cBhvr>
                                      <p:tavLst>
                                        <p:tav tm="0">
                                          <p:val>
                                            <p:strVal val="#ppt_x"/>
                                          </p:val>
                                        </p:tav>
                                        <p:tav tm="100000">
                                          <p:val>
                                            <p:strVal val="#ppt_x"/>
                                          </p:val>
                                        </p:tav>
                                      </p:tavLst>
                                    </p:anim>
                                    <p:anim calcmode="lin" valueType="num">
                                      <p:cBhvr additive="base">
                                        <p:cTn id="14" dur="500" fill="hold"/>
                                        <p:tgtEl>
                                          <p:spTgt spid="183303"/>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83301"/>
                                        </p:tgtEl>
                                        <p:attrNameLst>
                                          <p:attrName>style.visibility</p:attrName>
                                        </p:attrNameLst>
                                      </p:cBhvr>
                                      <p:to>
                                        <p:strVal val="visible"/>
                                      </p:to>
                                    </p:set>
                                    <p:anim calcmode="lin" valueType="num">
                                      <p:cBhvr additive="base">
                                        <p:cTn id="17" dur="500" fill="hold"/>
                                        <p:tgtEl>
                                          <p:spTgt spid="183301"/>
                                        </p:tgtEl>
                                        <p:attrNameLst>
                                          <p:attrName>ppt_x</p:attrName>
                                        </p:attrNameLst>
                                      </p:cBhvr>
                                      <p:tavLst>
                                        <p:tav tm="0">
                                          <p:val>
                                            <p:strVal val="#ppt_x"/>
                                          </p:val>
                                        </p:tav>
                                        <p:tav tm="100000">
                                          <p:val>
                                            <p:strVal val="#ppt_x"/>
                                          </p:val>
                                        </p:tav>
                                      </p:tavLst>
                                    </p:anim>
                                    <p:anim calcmode="lin" valueType="num">
                                      <p:cBhvr additive="base">
                                        <p:cTn id="18" dur="500" fill="hold"/>
                                        <p:tgtEl>
                                          <p:spTgt spid="18330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3312"/>
                                        </p:tgtEl>
                                        <p:attrNameLst>
                                          <p:attrName>style.visibility</p:attrName>
                                        </p:attrNameLst>
                                      </p:cBhvr>
                                      <p:to>
                                        <p:strVal val="visible"/>
                                      </p:to>
                                    </p:set>
                                    <p:anim calcmode="lin" valueType="num">
                                      <p:cBhvr additive="base">
                                        <p:cTn id="23" dur="500" fill="hold"/>
                                        <p:tgtEl>
                                          <p:spTgt spid="183312"/>
                                        </p:tgtEl>
                                        <p:attrNameLst>
                                          <p:attrName>ppt_x</p:attrName>
                                        </p:attrNameLst>
                                      </p:cBhvr>
                                      <p:tavLst>
                                        <p:tav tm="0">
                                          <p:val>
                                            <p:strVal val="#ppt_x"/>
                                          </p:val>
                                        </p:tav>
                                        <p:tav tm="100000">
                                          <p:val>
                                            <p:strVal val="#ppt_x"/>
                                          </p:val>
                                        </p:tav>
                                      </p:tavLst>
                                    </p:anim>
                                    <p:anim calcmode="lin" valueType="num">
                                      <p:cBhvr additive="base">
                                        <p:cTn id="24" dur="500" fill="hold"/>
                                        <p:tgtEl>
                                          <p:spTgt spid="1833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3298"/>
                                        </p:tgtEl>
                                        <p:attrNameLst>
                                          <p:attrName>style.visibility</p:attrName>
                                        </p:attrNameLst>
                                      </p:cBhvr>
                                      <p:to>
                                        <p:strVal val="visible"/>
                                      </p:to>
                                    </p:set>
                                    <p:anim calcmode="lin" valueType="num">
                                      <p:cBhvr additive="base">
                                        <p:cTn id="27" dur="500" fill="hold"/>
                                        <p:tgtEl>
                                          <p:spTgt spid="183298"/>
                                        </p:tgtEl>
                                        <p:attrNameLst>
                                          <p:attrName>ppt_x</p:attrName>
                                        </p:attrNameLst>
                                      </p:cBhvr>
                                      <p:tavLst>
                                        <p:tav tm="0">
                                          <p:val>
                                            <p:strVal val="#ppt_x"/>
                                          </p:val>
                                        </p:tav>
                                        <p:tav tm="100000">
                                          <p:val>
                                            <p:strVal val="#ppt_x"/>
                                          </p:val>
                                        </p:tav>
                                      </p:tavLst>
                                    </p:anim>
                                    <p:anim calcmode="lin" valueType="num">
                                      <p:cBhvr additive="base">
                                        <p:cTn id="28" dur="500" fill="hold"/>
                                        <p:tgtEl>
                                          <p:spTgt spid="18329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3310"/>
                                        </p:tgtEl>
                                        <p:attrNameLst>
                                          <p:attrName>style.visibility</p:attrName>
                                        </p:attrNameLst>
                                      </p:cBhvr>
                                      <p:to>
                                        <p:strVal val="visible"/>
                                      </p:to>
                                    </p:set>
                                    <p:anim calcmode="lin" valueType="num">
                                      <p:cBhvr additive="base">
                                        <p:cTn id="33" dur="500" fill="hold"/>
                                        <p:tgtEl>
                                          <p:spTgt spid="183310"/>
                                        </p:tgtEl>
                                        <p:attrNameLst>
                                          <p:attrName>ppt_x</p:attrName>
                                        </p:attrNameLst>
                                      </p:cBhvr>
                                      <p:tavLst>
                                        <p:tav tm="0">
                                          <p:val>
                                            <p:strVal val="#ppt_x"/>
                                          </p:val>
                                        </p:tav>
                                        <p:tav tm="100000">
                                          <p:val>
                                            <p:strVal val="#ppt_x"/>
                                          </p:val>
                                        </p:tav>
                                      </p:tavLst>
                                    </p:anim>
                                    <p:anim calcmode="lin" valueType="num">
                                      <p:cBhvr additive="base">
                                        <p:cTn id="34" dur="500" fill="hold"/>
                                        <p:tgtEl>
                                          <p:spTgt spid="183310"/>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3311"/>
                                        </p:tgtEl>
                                        <p:attrNameLst>
                                          <p:attrName>style.visibility</p:attrName>
                                        </p:attrNameLst>
                                      </p:cBhvr>
                                      <p:to>
                                        <p:strVal val="visible"/>
                                      </p:to>
                                    </p:set>
                                    <p:anim calcmode="lin" valueType="num">
                                      <p:cBhvr additive="base">
                                        <p:cTn id="37" dur="500" fill="hold"/>
                                        <p:tgtEl>
                                          <p:spTgt spid="183311"/>
                                        </p:tgtEl>
                                        <p:attrNameLst>
                                          <p:attrName>ppt_x</p:attrName>
                                        </p:attrNameLst>
                                      </p:cBhvr>
                                      <p:tavLst>
                                        <p:tav tm="0">
                                          <p:val>
                                            <p:strVal val="#ppt_x"/>
                                          </p:val>
                                        </p:tav>
                                        <p:tav tm="100000">
                                          <p:val>
                                            <p:strVal val="#ppt_x"/>
                                          </p:val>
                                        </p:tav>
                                      </p:tavLst>
                                    </p:anim>
                                    <p:anim calcmode="lin" valueType="num">
                                      <p:cBhvr additive="base">
                                        <p:cTn id="38" dur="500" fill="hold"/>
                                        <p:tgtEl>
                                          <p:spTgt spid="1833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3302"/>
                                        </p:tgtEl>
                                        <p:attrNameLst>
                                          <p:attrName>style.visibility</p:attrName>
                                        </p:attrNameLst>
                                      </p:cBhvr>
                                      <p:to>
                                        <p:strVal val="visible"/>
                                      </p:to>
                                    </p:set>
                                    <p:anim calcmode="lin" valueType="num">
                                      <p:cBhvr additive="base">
                                        <p:cTn id="43" dur="500" fill="hold"/>
                                        <p:tgtEl>
                                          <p:spTgt spid="183302"/>
                                        </p:tgtEl>
                                        <p:attrNameLst>
                                          <p:attrName>ppt_x</p:attrName>
                                        </p:attrNameLst>
                                      </p:cBhvr>
                                      <p:tavLst>
                                        <p:tav tm="0">
                                          <p:val>
                                            <p:strVal val="#ppt_x"/>
                                          </p:val>
                                        </p:tav>
                                        <p:tav tm="100000">
                                          <p:val>
                                            <p:strVal val="#ppt_x"/>
                                          </p:val>
                                        </p:tav>
                                      </p:tavLst>
                                    </p:anim>
                                    <p:anim calcmode="lin" valueType="num">
                                      <p:cBhvr additive="base">
                                        <p:cTn id="44" dur="500" fill="hold"/>
                                        <p:tgtEl>
                                          <p:spTgt spid="18330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83304"/>
                                        </p:tgtEl>
                                        <p:attrNameLst>
                                          <p:attrName>style.visibility</p:attrName>
                                        </p:attrNameLst>
                                      </p:cBhvr>
                                      <p:to>
                                        <p:strVal val="visible"/>
                                      </p:to>
                                    </p:set>
                                    <p:anim calcmode="lin" valueType="num">
                                      <p:cBhvr additive="base">
                                        <p:cTn id="47" dur="500" fill="hold"/>
                                        <p:tgtEl>
                                          <p:spTgt spid="183304"/>
                                        </p:tgtEl>
                                        <p:attrNameLst>
                                          <p:attrName>ppt_x</p:attrName>
                                        </p:attrNameLst>
                                      </p:cBhvr>
                                      <p:tavLst>
                                        <p:tav tm="0">
                                          <p:val>
                                            <p:strVal val="#ppt_x"/>
                                          </p:val>
                                        </p:tav>
                                        <p:tav tm="100000">
                                          <p:val>
                                            <p:strVal val="#ppt_x"/>
                                          </p:val>
                                        </p:tav>
                                      </p:tavLst>
                                    </p:anim>
                                    <p:anim calcmode="lin" valueType="num">
                                      <p:cBhvr additive="base">
                                        <p:cTn id="48" dur="500" fill="hold"/>
                                        <p:tgtEl>
                                          <p:spTgt spid="18330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3305"/>
                                        </p:tgtEl>
                                        <p:attrNameLst>
                                          <p:attrName>style.visibility</p:attrName>
                                        </p:attrNameLst>
                                      </p:cBhvr>
                                      <p:to>
                                        <p:strVal val="visible"/>
                                      </p:to>
                                    </p:set>
                                    <p:anim calcmode="lin" valueType="num">
                                      <p:cBhvr additive="base">
                                        <p:cTn id="51" dur="500" fill="hold"/>
                                        <p:tgtEl>
                                          <p:spTgt spid="183305"/>
                                        </p:tgtEl>
                                        <p:attrNameLst>
                                          <p:attrName>ppt_x</p:attrName>
                                        </p:attrNameLst>
                                      </p:cBhvr>
                                      <p:tavLst>
                                        <p:tav tm="0">
                                          <p:val>
                                            <p:strVal val="#ppt_x"/>
                                          </p:val>
                                        </p:tav>
                                        <p:tav tm="100000">
                                          <p:val>
                                            <p:strVal val="#ppt_x"/>
                                          </p:val>
                                        </p:tav>
                                      </p:tavLst>
                                    </p:anim>
                                    <p:anim calcmode="lin" valueType="num">
                                      <p:cBhvr additive="base">
                                        <p:cTn id="52" dur="500" fill="hold"/>
                                        <p:tgtEl>
                                          <p:spTgt spid="18330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3306"/>
                                        </p:tgtEl>
                                        <p:attrNameLst>
                                          <p:attrName>style.visibility</p:attrName>
                                        </p:attrNameLst>
                                      </p:cBhvr>
                                      <p:to>
                                        <p:strVal val="visible"/>
                                      </p:to>
                                    </p:set>
                                    <p:anim calcmode="lin" valueType="num">
                                      <p:cBhvr additive="base">
                                        <p:cTn id="55" dur="500" fill="hold"/>
                                        <p:tgtEl>
                                          <p:spTgt spid="183306"/>
                                        </p:tgtEl>
                                        <p:attrNameLst>
                                          <p:attrName>ppt_x</p:attrName>
                                        </p:attrNameLst>
                                      </p:cBhvr>
                                      <p:tavLst>
                                        <p:tav tm="0">
                                          <p:val>
                                            <p:strVal val="#ppt_x"/>
                                          </p:val>
                                        </p:tav>
                                        <p:tav tm="100000">
                                          <p:val>
                                            <p:strVal val="#ppt_x"/>
                                          </p:val>
                                        </p:tav>
                                      </p:tavLst>
                                    </p:anim>
                                    <p:anim calcmode="lin" valueType="num">
                                      <p:cBhvr additive="base">
                                        <p:cTn id="56" dur="500" fill="hold"/>
                                        <p:tgtEl>
                                          <p:spTgt spid="18330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3307"/>
                                        </p:tgtEl>
                                        <p:attrNameLst>
                                          <p:attrName>style.visibility</p:attrName>
                                        </p:attrNameLst>
                                      </p:cBhvr>
                                      <p:to>
                                        <p:strVal val="visible"/>
                                      </p:to>
                                    </p:set>
                                    <p:anim calcmode="lin" valueType="num">
                                      <p:cBhvr additive="base">
                                        <p:cTn id="59" dur="500" fill="hold"/>
                                        <p:tgtEl>
                                          <p:spTgt spid="183307"/>
                                        </p:tgtEl>
                                        <p:attrNameLst>
                                          <p:attrName>ppt_x</p:attrName>
                                        </p:attrNameLst>
                                      </p:cBhvr>
                                      <p:tavLst>
                                        <p:tav tm="0">
                                          <p:val>
                                            <p:strVal val="#ppt_x"/>
                                          </p:val>
                                        </p:tav>
                                        <p:tav tm="100000">
                                          <p:val>
                                            <p:strVal val="#ppt_x"/>
                                          </p:val>
                                        </p:tav>
                                      </p:tavLst>
                                    </p:anim>
                                    <p:anim calcmode="lin" valueType="num">
                                      <p:cBhvr additive="base">
                                        <p:cTn id="60" dur="500" fill="hold"/>
                                        <p:tgtEl>
                                          <p:spTgt spid="18330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83308"/>
                                        </p:tgtEl>
                                        <p:attrNameLst>
                                          <p:attrName>style.visibility</p:attrName>
                                        </p:attrNameLst>
                                      </p:cBhvr>
                                      <p:to>
                                        <p:strVal val="visible"/>
                                      </p:to>
                                    </p:set>
                                    <p:anim calcmode="lin" valueType="num">
                                      <p:cBhvr additive="base">
                                        <p:cTn id="63" dur="500" fill="hold"/>
                                        <p:tgtEl>
                                          <p:spTgt spid="183308"/>
                                        </p:tgtEl>
                                        <p:attrNameLst>
                                          <p:attrName>ppt_x</p:attrName>
                                        </p:attrNameLst>
                                      </p:cBhvr>
                                      <p:tavLst>
                                        <p:tav tm="0">
                                          <p:val>
                                            <p:strVal val="#ppt_x"/>
                                          </p:val>
                                        </p:tav>
                                        <p:tav tm="100000">
                                          <p:val>
                                            <p:strVal val="#ppt_x"/>
                                          </p:val>
                                        </p:tav>
                                      </p:tavLst>
                                    </p:anim>
                                    <p:anim calcmode="lin" valueType="num">
                                      <p:cBhvr additive="base">
                                        <p:cTn id="64" dur="500" fill="hold"/>
                                        <p:tgtEl>
                                          <p:spTgt spid="18330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83309"/>
                                        </p:tgtEl>
                                        <p:attrNameLst>
                                          <p:attrName>style.visibility</p:attrName>
                                        </p:attrNameLst>
                                      </p:cBhvr>
                                      <p:to>
                                        <p:strVal val="visible"/>
                                      </p:to>
                                    </p:set>
                                    <p:anim calcmode="lin" valueType="num">
                                      <p:cBhvr additive="base">
                                        <p:cTn id="67" dur="500" fill="hold"/>
                                        <p:tgtEl>
                                          <p:spTgt spid="183309"/>
                                        </p:tgtEl>
                                        <p:attrNameLst>
                                          <p:attrName>ppt_x</p:attrName>
                                        </p:attrNameLst>
                                      </p:cBhvr>
                                      <p:tavLst>
                                        <p:tav tm="0">
                                          <p:val>
                                            <p:strVal val="#ppt_x"/>
                                          </p:val>
                                        </p:tav>
                                        <p:tav tm="100000">
                                          <p:val>
                                            <p:strVal val="#ppt_x"/>
                                          </p:val>
                                        </p:tav>
                                      </p:tavLst>
                                    </p:anim>
                                    <p:anim calcmode="lin" valueType="num">
                                      <p:cBhvr additive="base">
                                        <p:cTn id="68" dur="500" fill="hold"/>
                                        <p:tgtEl>
                                          <p:spTgt spid="18330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83313"/>
                                        </p:tgtEl>
                                        <p:attrNameLst>
                                          <p:attrName>style.visibility</p:attrName>
                                        </p:attrNameLst>
                                      </p:cBhvr>
                                      <p:to>
                                        <p:strVal val="visible"/>
                                      </p:to>
                                    </p:set>
                                    <p:anim calcmode="lin" valueType="num">
                                      <p:cBhvr additive="base">
                                        <p:cTn id="71" dur="500" fill="hold"/>
                                        <p:tgtEl>
                                          <p:spTgt spid="183313"/>
                                        </p:tgtEl>
                                        <p:attrNameLst>
                                          <p:attrName>ppt_x</p:attrName>
                                        </p:attrNameLst>
                                      </p:cBhvr>
                                      <p:tavLst>
                                        <p:tav tm="0">
                                          <p:val>
                                            <p:strVal val="#ppt_x"/>
                                          </p:val>
                                        </p:tav>
                                        <p:tav tm="100000">
                                          <p:val>
                                            <p:strVal val="#ppt_x"/>
                                          </p:val>
                                        </p:tav>
                                      </p:tavLst>
                                    </p:anim>
                                    <p:anim calcmode="lin" valueType="num">
                                      <p:cBhvr additive="base">
                                        <p:cTn id="72" dur="500" fill="hold"/>
                                        <p:tgtEl>
                                          <p:spTgt spid="18331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83314"/>
                                        </p:tgtEl>
                                        <p:attrNameLst>
                                          <p:attrName>style.visibility</p:attrName>
                                        </p:attrNameLst>
                                      </p:cBhvr>
                                      <p:to>
                                        <p:strVal val="visible"/>
                                      </p:to>
                                    </p:set>
                                    <p:anim calcmode="lin" valueType="num">
                                      <p:cBhvr additive="base">
                                        <p:cTn id="75" dur="500" fill="hold"/>
                                        <p:tgtEl>
                                          <p:spTgt spid="183314"/>
                                        </p:tgtEl>
                                        <p:attrNameLst>
                                          <p:attrName>ppt_x</p:attrName>
                                        </p:attrNameLst>
                                      </p:cBhvr>
                                      <p:tavLst>
                                        <p:tav tm="0">
                                          <p:val>
                                            <p:strVal val="#ppt_x"/>
                                          </p:val>
                                        </p:tav>
                                        <p:tav tm="100000">
                                          <p:val>
                                            <p:strVal val="#ppt_x"/>
                                          </p:val>
                                        </p:tav>
                                      </p:tavLst>
                                    </p:anim>
                                    <p:anim calcmode="lin" valueType="num">
                                      <p:cBhvr additive="base">
                                        <p:cTn id="76" dur="500" fill="hold"/>
                                        <p:tgtEl>
                                          <p:spTgt spid="18331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83315"/>
                                        </p:tgtEl>
                                        <p:attrNameLst>
                                          <p:attrName>style.visibility</p:attrName>
                                        </p:attrNameLst>
                                      </p:cBhvr>
                                      <p:to>
                                        <p:strVal val="visible"/>
                                      </p:to>
                                    </p:set>
                                    <p:anim calcmode="lin" valueType="num">
                                      <p:cBhvr additive="base">
                                        <p:cTn id="79" dur="500" fill="hold"/>
                                        <p:tgtEl>
                                          <p:spTgt spid="183315"/>
                                        </p:tgtEl>
                                        <p:attrNameLst>
                                          <p:attrName>ppt_x</p:attrName>
                                        </p:attrNameLst>
                                      </p:cBhvr>
                                      <p:tavLst>
                                        <p:tav tm="0">
                                          <p:val>
                                            <p:strVal val="#ppt_x"/>
                                          </p:val>
                                        </p:tav>
                                        <p:tav tm="100000">
                                          <p:val>
                                            <p:strVal val="#ppt_x"/>
                                          </p:val>
                                        </p:tav>
                                      </p:tavLst>
                                    </p:anim>
                                    <p:anim calcmode="lin" valueType="num">
                                      <p:cBhvr additive="base">
                                        <p:cTn id="80" dur="500" fill="hold"/>
                                        <p:tgtEl>
                                          <p:spTgt spid="1833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3316"/>
                                        </p:tgtEl>
                                        <p:attrNameLst>
                                          <p:attrName>style.visibility</p:attrName>
                                        </p:attrNameLst>
                                      </p:cBhvr>
                                      <p:to>
                                        <p:strVal val="visible"/>
                                      </p:to>
                                    </p:set>
                                    <p:anim calcmode="lin" valueType="num">
                                      <p:cBhvr additive="base">
                                        <p:cTn id="85" dur="500" fill="hold"/>
                                        <p:tgtEl>
                                          <p:spTgt spid="183316"/>
                                        </p:tgtEl>
                                        <p:attrNameLst>
                                          <p:attrName>ppt_x</p:attrName>
                                        </p:attrNameLst>
                                      </p:cBhvr>
                                      <p:tavLst>
                                        <p:tav tm="0">
                                          <p:val>
                                            <p:strVal val="#ppt_x"/>
                                          </p:val>
                                        </p:tav>
                                        <p:tav tm="100000">
                                          <p:val>
                                            <p:strVal val="#ppt_x"/>
                                          </p:val>
                                        </p:tav>
                                      </p:tavLst>
                                    </p:anim>
                                    <p:anim calcmode="lin" valueType="num">
                                      <p:cBhvr additive="base">
                                        <p:cTn id="86" dur="500" fill="hold"/>
                                        <p:tgtEl>
                                          <p:spTgt spid="18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nimBg="1"/>
      <p:bldP spid="183300" grpId="0" animBg="1"/>
      <p:bldP spid="183301" grpId="0" animBg="1"/>
      <p:bldP spid="183302" grpId="0" animBg="1"/>
      <p:bldP spid="183304" grpId="0" animBg="1"/>
      <p:bldP spid="183305" grpId="0" animBg="1"/>
      <p:bldP spid="183306" grpId="0" animBg="1"/>
      <p:bldP spid="183310" grpId="0" animBg="1"/>
      <p:bldP spid="183311" grpId="0" animBg="1"/>
      <p:bldP spid="18331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Rectangle 2"/>
          <p:cNvSpPr txBox="1">
            <a:spLocks noGrp="1"/>
          </p:cNvSpPr>
          <p:nvPr>
            <p:ph type="title"/>
          </p:nvPr>
        </p:nvSpPr>
        <p:spPr>
          <a:xfrm>
            <a:off x="4572000" y="-1"/>
            <a:ext cx="3810000" cy="750890"/>
          </a:xfrm>
          <a:prstGeom prst="rect">
            <a:avLst/>
          </a:prstGeom>
        </p:spPr>
        <p:txBody>
          <a:bodyPr>
            <a:normAutofit/>
          </a:bodyPr>
          <a:lstStyle/>
          <a:p>
            <a:r>
              <a:t>Terminology</a:t>
            </a:r>
          </a:p>
        </p:txBody>
      </p:sp>
      <p:sp>
        <p:nvSpPr>
          <p:cNvPr id="1171" name="Text Box 3"/>
          <p:cNvSpPr txBox="1"/>
          <p:nvPr/>
        </p:nvSpPr>
        <p:spPr>
          <a:xfrm>
            <a:off x="7132320" y="1981200"/>
            <a:ext cx="3126425" cy="2195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1900"/>
              </a:spcBef>
              <a:defRPr sz="3200" b="1">
                <a:solidFill>
                  <a:srgbClr val="0000FF"/>
                </a:solidFill>
                <a:effectLst>
                  <a:outerShdw blurRad="38100" dist="38100" dir="2700000" rotWithShape="0">
                    <a:srgbClr val="C0C0C0"/>
                  </a:outerShdw>
                </a:effectLst>
                <a:latin typeface="Gill Sans MT"/>
                <a:ea typeface="Gill Sans MT"/>
                <a:cs typeface="Gill Sans MT"/>
                <a:sym typeface="Gill Sans MT"/>
              </a:defRPr>
            </a:pPr>
            <a:r>
              <a:rPr sz="3200"/>
              <a:t>Cube –</a:t>
            </a:r>
          </a:p>
          <a:p>
            <a:pPr>
              <a:spcBef>
                <a:spcPts val="1000"/>
              </a:spcBef>
              <a:defRPr b="1">
                <a:effectLst>
                  <a:outerShdw blurRad="38100" dist="38100" dir="2700000" rotWithShape="0">
                    <a:srgbClr val="C0C0C0"/>
                  </a:outerShdw>
                </a:effectLst>
              </a:defRPr>
            </a:pPr>
            <a:r>
              <a:t>A cube is a multidimensional structure of data. Cubes are defined by a set of dimensions and measures.</a:t>
            </a:r>
            <a:r>
              <a:rPr/>
              <a:t> </a:t>
            </a:r>
            <a:endParaRPr>
              <a:latin typeface="Gill Sans MT"/>
              <a:ea typeface="Gill Sans MT"/>
              <a:cs typeface="Gill Sans MT"/>
              <a:sym typeface="Gill Sans MT"/>
            </a:endParaRPr>
          </a:p>
          <a:p>
            <a:pPr>
              <a:spcBef>
                <a:spcPts val="1000"/>
              </a:spcBef>
              <a:defRPr sz="1600" b="1">
                <a:effectLst>
                  <a:outerShdw blurRad="38100" dist="38100" dir="2700000" rotWithShape="0">
                    <a:srgbClr val="C0C0C0"/>
                  </a:outerShdw>
                </a:effectLst>
                <a:latin typeface="Gill Sans MT"/>
                <a:ea typeface="Gill Sans MT"/>
                <a:cs typeface="Gill Sans MT"/>
                <a:sym typeface="Gill Sans MT"/>
              </a:defRPr>
            </a:pPr>
            <a:endParaRPr sz="1600">
              <a:latin typeface="Gill Sans MT"/>
              <a:ea typeface="Gill Sans MT"/>
              <a:cs typeface="Gill Sans MT"/>
              <a:sym typeface="Gill Sans MT"/>
            </a:endParaRPr>
          </a:p>
        </p:txBody>
      </p:sp>
      <p:grpSp>
        <p:nvGrpSpPr>
          <p:cNvPr id="1727" name="Group 4"/>
          <p:cNvGrpSpPr/>
          <p:nvPr/>
        </p:nvGrpSpPr>
        <p:grpSpPr>
          <a:xfrm>
            <a:off x="3487739" y="2341563"/>
            <a:ext cx="2987675" cy="2284412"/>
            <a:chOff x="0" y="0"/>
            <a:chExt cx="2987674" cy="2284411"/>
          </a:xfrm>
        </p:grpSpPr>
        <p:grpSp>
          <p:nvGrpSpPr>
            <p:cNvPr id="1222" name="Group 5"/>
            <p:cNvGrpSpPr/>
            <p:nvPr/>
          </p:nvGrpSpPr>
          <p:grpSpPr>
            <a:xfrm>
              <a:off x="886081" y="-1"/>
              <a:ext cx="2101594" cy="1529526"/>
              <a:chOff x="0" y="0"/>
              <a:chExt cx="2101592" cy="1529524"/>
            </a:xfrm>
          </p:grpSpPr>
          <p:grpSp>
            <p:nvGrpSpPr>
              <p:cNvPr id="1176" name="AutoShape 6"/>
              <p:cNvGrpSpPr/>
              <p:nvPr/>
            </p:nvGrpSpPr>
            <p:grpSpPr>
              <a:xfrm>
                <a:off x="0" y="-1"/>
                <a:ext cx="440630" cy="380370"/>
                <a:chOff x="0" y="0"/>
                <a:chExt cx="440628" cy="380369"/>
              </a:xfrm>
            </p:grpSpPr>
            <p:sp>
              <p:nvSpPr>
                <p:cNvPr id="1172"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173"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174"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175"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181" name="AutoShape 7"/>
              <p:cNvGrpSpPr/>
              <p:nvPr/>
            </p:nvGrpSpPr>
            <p:grpSpPr>
              <a:xfrm>
                <a:off x="332360" y="-1"/>
                <a:ext cx="440630" cy="380370"/>
                <a:chOff x="0" y="0"/>
                <a:chExt cx="440628" cy="380369"/>
              </a:xfrm>
            </p:grpSpPr>
            <p:sp>
              <p:nvSpPr>
                <p:cNvPr id="1177"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178"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179"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180"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186" name="AutoShape 8"/>
              <p:cNvGrpSpPr/>
              <p:nvPr/>
            </p:nvGrpSpPr>
            <p:grpSpPr>
              <a:xfrm>
                <a:off x="664721" y="-1"/>
                <a:ext cx="440630" cy="380370"/>
                <a:chOff x="0" y="0"/>
                <a:chExt cx="440628" cy="380369"/>
              </a:xfrm>
            </p:grpSpPr>
            <p:sp>
              <p:nvSpPr>
                <p:cNvPr id="1182"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183"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184"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185"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191" name="AutoShape 9"/>
              <p:cNvGrpSpPr/>
              <p:nvPr/>
            </p:nvGrpSpPr>
            <p:grpSpPr>
              <a:xfrm>
                <a:off x="997081" y="-1"/>
                <a:ext cx="439791" cy="380370"/>
                <a:chOff x="0" y="0"/>
                <a:chExt cx="439790" cy="380369"/>
              </a:xfrm>
            </p:grpSpPr>
            <p:sp>
              <p:nvSpPr>
                <p:cNvPr id="1187"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188"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189"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190"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196" name="AutoShape 10"/>
              <p:cNvGrpSpPr/>
              <p:nvPr/>
            </p:nvGrpSpPr>
            <p:grpSpPr>
              <a:xfrm>
                <a:off x="1329442" y="-1"/>
                <a:ext cx="439791" cy="380370"/>
                <a:chOff x="0" y="0"/>
                <a:chExt cx="439790" cy="380369"/>
              </a:xfrm>
            </p:grpSpPr>
            <p:sp>
              <p:nvSpPr>
                <p:cNvPr id="1192"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193"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194"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195"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01" name="AutoShape 11"/>
              <p:cNvGrpSpPr/>
              <p:nvPr/>
            </p:nvGrpSpPr>
            <p:grpSpPr>
              <a:xfrm>
                <a:off x="1661802" y="1148423"/>
                <a:ext cx="439791" cy="381102"/>
                <a:chOff x="0" y="0"/>
                <a:chExt cx="439790" cy="381101"/>
              </a:xfrm>
            </p:grpSpPr>
            <p:sp>
              <p:nvSpPr>
                <p:cNvPr id="1197" name="Shape"/>
                <p:cNvSpPr/>
                <p:nvPr/>
              </p:nvSpPr>
              <p:spPr>
                <a:xfrm>
                  <a:off x="-1" y="-1"/>
                  <a:ext cx="439791"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8" y="0"/>
                      </a:lnTo>
                      <a:lnTo>
                        <a:pt x="21600" y="0"/>
                      </a:lnTo>
                      <a:lnTo>
                        <a:pt x="21600" y="16201"/>
                      </a:lnTo>
                      <a:lnTo>
                        <a:pt x="16922"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198" name="Shape"/>
                <p:cNvSpPr/>
                <p:nvPr/>
              </p:nvSpPr>
              <p:spPr>
                <a:xfrm>
                  <a:off x="344534"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199" name="Shape"/>
                <p:cNvSpPr/>
                <p:nvPr/>
              </p:nvSpPr>
              <p:spPr>
                <a:xfrm>
                  <a:off x="-1" y="-1"/>
                  <a:ext cx="439791"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78" y="0"/>
                      </a:lnTo>
                      <a:lnTo>
                        <a:pt x="21600" y="0"/>
                      </a:lnTo>
                      <a:lnTo>
                        <a:pt x="16922"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00" name="Shape"/>
                <p:cNvSpPr/>
                <p:nvPr/>
              </p:nvSpPr>
              <p:spPr>
                <a:xfrm>
                  <a:off x="-1" y="-1"/>
                  <a:ext cx="439791"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8" y="0"/>
                      </a:lnTo>
                      <a:lnTo>
                        <a:pt x="21600" y="0"/>
                      </a:lnTo>
                      <a:lnTo>
                        <a:pt x="21600" y="16201"/>
                      </a:lnTo>
                      <a:lnTo>
                        <a:pt x="16922" y="21600"/>
                      </a:lnTo>
                      <a:lnTo>
                        <a:pt x="0" y="21600"/>
                      </a:lnTo>
                      <a:close/>
                      <a:moveTo>
                        <a:pt x="0" y="5399"/>
                      </a:moveTo>
                      <a:lnTo>
                        <a:pt x="16922" y="5399"/>
                      </a:lnTo>
                      <a:lnTo>
                        <a:pt x="21600" y="0"/>
                      </a:lnTo>
                      <a:moveTo>
                        <a:pt x="16922" y="5399"/>
                      </a:moveTo>
                      <a:lnTo>
                        <a:pt x="16922"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06" name="AutoShape 12"/>
              <p:cNvGrpSpPr/>
              <p:nvPr/>
            </p:nvGrpSpPr>
            <p:grpSpPr>
              <a:xfrm>
                <a:off x="1661802" y="861683"/>
                <a:ext cx="439791" cy="380370"/>
                <a:chOff x="0" y="0"/>
                <a:chExt cx="439790" cy="380369"/>
              </a:xfrm>
            </p:grpSpPr>
            <p:sp>
              <p:nvSpPr>
                <p:cNvPr id="1202"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03"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04"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05"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11" name="AutoShape 13"/>
              <p:cNvGrpSpPr/>
              <p:nvPr/>
            </p:nvGrpSpPr>
            <p:grpSpPr>
              <a:xfrm>
                <a:off x="1661802" y="574211"/>
                <a:ext cx="439791" cy="380370"/>
                <a:chOff x="0" y="0"/>
                <a:chExt cx="439790" cy="380369"/>
              </a:xfrm>
            </p:grpSpPr>
            <p:sp>
              <p:nvSpPr>
                <p:cNvPr id="1207"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08"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09"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10"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16" name="AutoShape 14"/>
              <p:cNvGrpSpPr/>
              <p:nvPr/>
            </p:nvGrpSpPr>
            <p:grpSpPr>
              <a:xfrm>
                <a:off x="1661802" y="287471"/>
                <a:ext cx="439791" cy="380370"/>
                <a:chOff x="0" y="0"/>
                <a:chExt cx="439790" cy="380369"/>
              </a:xfrm>
            </p:grpSpPr>
            <p:sp>
              <p:nvSpPr>
                <p:cNvPr id="1212"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13"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14"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15"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21" name="AutoShape 15"/>
              <p:cNvGrpSpPr/>
              <p:nvPr/>
            </p:nvGrpSpPr>
            <p:grpSpPr>
              <a:xfrm>
                <a:off x="1661802" y="-1"/>
                <a:ext cx="439791" cy="380370"/>
                <a:chOff x="0" y="0"/>
                <a:chExt cx="439790" cy="380369"/>
              </a:xfrm>
            </p:grpSpPr>
            <p:sp>
              <p:nvSpPr>
                <p:cNvPr id="1217"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18"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19"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20"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273" name="Group 16"/>
            <p:cNvGrpSpPr/>
            <p:nvPr/>
          </p:nvGrpSpPr>
          <p:grpSpPr>
            <a:xfrm>
              <a:off x="777116" y="92897"/>
              <a:ext cx="2103283" cy="1529526"/>
              <a:chOff x="0" y="0"/>
              <a:chExt cx="2103281" cy="1529524"/>
            </a:xfrm>
          </p:grpSpPr>
          <p:grpSp>
            <p:nvGrpSpPr>
              <p:cNvPr id="1227" name="AutoShape 17"/>
              <p:cNvGrpSpPr/>
              <p:nvPr/>
            </p:nvGrpSpPr>
            <p:grpSpPr>
              <a:xfrm>
                <a:off x="-1" y="-1"/>
                <a:ext cx="440984" cy="380370"/>
                <a:chOff x="0" y="0"/>
                <a:chExt cx="440983" cy="380369"/>
              </a:xfrm>
            </p:grpSpPr>
            <p:sp>
              <p:nvSpPr>
                <p:cNvPr id="1223"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24"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25"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26"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32" name="AutoShape 18"/>
              <p:cNvGrpSpPr/>
              <p:nvPr/>
            </p:nvGrpSpPr>
            <p:grpSpPr>
              <a:xfrm>
                <a:off x="332627" y="-1"/>
                <a:ext cx="440984" cy="380370"/>
                <a:chOff x="0" y="0"/>
                <a:chExt cx="440983" cy="380369"/>
              </a:xfrm>
            </p:grpSpPr>
            <p:sp>
              <p:nvSpPr>
                <p:cNvPr id="1228"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29"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30"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31"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37" name="AutoShape 19"/>
              <p:cNvGrpSpPr/>
              <p:nvPr/>
            </p:nvGrpSpPr>
            <p:grpSpPr>
              <a:xfrm>
                <a:off x="665255" y="-1"/>
                <a:ext cx="440984" cy="380370"/>
                <a:chOff x="0" y="0"/>
                <a:chExt cx="440983" cy="380369"/>
              </a:xfrm>
            </p:grpSpPr>
            <p:sp>
              <p:nvSpPr>
                <p:cNvPr id="1233"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34"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35"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36"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42" name="AutoShape 20"/>
              <p:cNvGrpSpPr/>
              <p:nvPr/>
            </p:nvGrpSpPr>
            <p:grpSpPr>
              <a:xfrm>
                <a:off x="997883" y="-1"/>
                <a:ext cx="440144" cy="380370"/>
                <a:chOff x="0" y="0"/>
                <a:chExt cx="440142" cy="380369"/>
              </a:xfrm>
            </p:grpSpPr>
            <p:sp>
              <p:nvSpPr>
                <p:cNvPr id="1238"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39"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40"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41"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47" name="AutoShape 21"/>
              <p:cNvGrpSpPr/>
              <p:nvPr/>
            </p:nvGrpSpPr>
            <p:grpSpPr>
              <a:xfrm>
                <a:off x="1330511" y="-1"/>
                <a:ext cx="440144" cy="380370"/>
                <a:chOff x="0" y="0"/>
                <a:chExt cx="440142" cy="380369"/>
              </a:xfrm>
            </p:grpSpPr>
            <p:sp>
              <p:nvSpPr>
                <p:cNvPr id="1243"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44"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45"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46"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52" name="AutoShape 22"/>
              <p:cNvGrpSpPr/>
              <p:nvPr/>
            </p:nvGrpSpPr>
            <p:grpSpPr>
              <a:xfrm>
                <a:off x="1663138" y="1148423"/>
                <a:ext cx="440144" cy="381102"/>
                <a:chOff x="0" y="0"/>
                <a:chExt cx="440142" cy="381101"/>
              </a:xfrm>
            </p:grpSpPr>
            <p:sp>
              <p:nvSpPr>
                <p:cNvPr id="1248" name="Shape"/>
                <p:cNvSpPr/>
                <p:nvPr/>
              </p:nvSpPr>
              <p:spPr>
                <a:xfrm>
                  <a:off x="0" y="-1"/>
                  <a:ext cx="44014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5" y="0"/>
                      </a:lnTo>
                      <a:lnTo>
                        <a:pt x="21600" y="0"/>
                      </a:lnTo>
                      <a:lnTo>
                        <a:pt x="21600" y="16201"/>
                      </a:lnTo>
                      <a:lnTo>
                        <a:pt x="16925"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49" name="Shape"/>
                <p:cNvSpPr/>
                <p:nvPr/>
              </p:nvSpPr>
              <p:spPr>
                <a:xfrm>
                  <a:off x="34488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50" name="Shape"/>
                <p:cNvSpPr/>
                <p:nvPr/>
              </p:nvSpPr>
              <p:spPr>
                <a:xfrm>
                  <a:off x="0" y="-1"/>
                  <a:ext cx="44014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75" y="0"/>
                      </a:lnTo>
                      <a:lnTo>
                        <a:pt x="21600" y="0"/>
                      </a:lnTo>
                      <a:lnTo>
                        <a:pt x="16925"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51" name="Shape"/>
                <p:cNvSpPr/>
                <p:nvPr/>
              </p:nvSpPr>
              <p:spPr>
                <a:xfrm>
                  <a:off x="0" y="-1"/>
                  <a:ext cx="44014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5" y="0"/>
                      </a:lnTo>
                      <a:lnTo>
                        <a:pt x="21600" y="0"/>
                      </a:lnTo>
                      <a:lnTo>
                        <a:pt x="21600" y="16201"/>
                      </a:lnTo>
                      <a:lnTo>
                        <a:pt x="16925" y="21600"/>
                      </a:lnTo>
                      <a:lnTo>
                        <a:pt x="0" y="21600"/>
                      </a:lnTo>
                      <a:close/>
                      <a:moveTo>
                        <a:pt x="0" y="5399"/>
                      </a:moveTo>
                      <a:lnTo>
                        <a:pt x="16925" y="5399"/>
                      </a:lnTo>
                      <a:lnTo>
                        <a:pt x="21600" y="0"/>
                      </a:lnTo>
                      <a:moveTo>
                        <a:pt x="16925" y="5399"/>
                      </a:moveTo>
                      <a:lnTo>
                        <a:pt x="16925"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57" name="AutoShape 23"/>
              <p:cNvGrpSpPr/>
              <p:nvPr/>
            </p:nvGrpSpPr>
            <p:grpSpPr>
              <a:xfrm>
                <a:off x="1663138" y="861683"/>
                <a:ext cx="440144" cy="380370"/>
                <a:chOff x="0" y="0"/>
                <a:chExt cx="440142" cy="380369"/>
              </a:xfrm>
            </p:grpSpPr>
            <p:sp>
              <p:nvSpPr>
                <p:cNvPr id="1253"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54"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55"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56"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62" name="AutoShape 24"/>
              <p:cNvGrpSpPr/>
              <p:nvPr/>
            </p:nvGrpSpPr>
            <p:grpSpPr>
              <a:xfrm>
                <a:off x="1663138" y="574211"/>
                <a:ext cx="440144" cy="380370"/>
                <a:chOff x="0" y="0"/>
                <a:chExt cx="440142" cy="380369"/>
              </a:xfrm>
            </p:grpSpPr>
            <p:sp>
              <p:nvSpPr>
                <p:cNvPr id="1258"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59"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60"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61"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67" name="AutoShape 25"/>
              <p:cNvGrpSpPr/>
              <p:nvPr/>
            </p:nvGrpSpPr>
            <p:grpSpPr>
              <a:xfrm>
                <a:off x="1663138" y="287471"/>
                <a:ext cx="440144" cy="380370"/>
                <a:chOff x="0" y="0"/>
                <a:chExt cx="440142" cy="380369"/>
              </a:xfrm>
            </p:grpSpPr>
            <p:sp>
              <p:nvSpPr>
                <p:cNvPr id="1263"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64"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65"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66"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72" name="AutoShape 26"/>
              <p:cNvGrpSpPr/>
              <p:nvPr/>
            </p:nvGrpSpPr>
            <p:grpSpPr>
              <a:xfrm>
                <a:off x="1663138" y="-1"/>
                <a:ext cx="440144" cy="380370"/>
                <a:chOff x="0" y="0"/>
                <a:chExt cx="440142" cy="380369"/>
              </a:xfrm>
            </p:grpSpPr>
            <p:sp>
              <p:nvSpPr>
                <p:cNvPr id="1268"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69"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70"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71"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324" name="Group 27"/>
            <p:cNvGrpSpPr/>
            <p:nvPr/>
          </p:nvGrpSpPr>
          <p:grpSpPr>
            <a:xfrm>
              <a:off x="662238" y="187258"/>
              <a:ext cx="2109196" cy="1529526"/>
              <a:chOff x="0" y="0"/>
              <a:chExt cx="2109195" cy="1529524"/>
            </a:xfrm>
          </p:grpSpPr>
          <p:grpSp>
            <p:nvGrpSpPr>
              <p:cNvPr id="1278" name="AutoShape 28"/>
              <p:cNvGrpSpPr/>
              <p:nvPr/>
            </p:nvGrpSpPr>
            <p:grpSpPr>
              <a:xfrm>
                <a:off x="0" y="-1"/>
                <a:ext cx="442224" cy="380370"/>
                <a:chOff x="0" y="0"/>
                <a:chExt cx="442223" cy="380369"/>
              </a:xfrm>
            </p:grpSpPr>
            <p:sp>
              <p:nvSpPr>
                <p:cNvPr id="1274"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75"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76"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77"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83" name="AutoShape 29"/>
              <p:cNvGrpSpPr/>
              <p:nvPr/>
            </p:nvGrpSpPr>
            <p:grpSpPr>
              <a:xfrm>
                <a:off x="333562" y="-1"/>
                <a:ext cx="442224" cy="380370"/>
                <a:chOff x="0" y="0"/>
                <a:chExt cx="442223" cy="380369"/>
              </a:xfrm>
            </p:grpSpPr>
            <p:sp>
              <p:nvSpPr>
                <p:cNvPr id="1279"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80"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81"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82"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88" name="AutoShape 30"/>
              <p:cNvGrpSpPr/>
              <p:nvPr/>
            </p:nvGrpSpPr>
            <p:grpSpPr>
              <a:xfrm>
                <a:off x="667125" y="-1"/>
                <a:ext cx="442224" cy="380370"/>
                <a:chOff x="0" y="0"/>
                <a:chExt cx="442223" cy="380369"/>
              </a:xfrm>
            </p:grpSpPr>
            <p:sp>
              <p:nvSpPr>
                <p:cNvPr id="1284"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85"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86"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87"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93" name="AutoShape 31"/>
              <p:cNvGrpSpPr/>
              <p:nvPr/>
            </p:nvGrpSpPr>
            <p:grpSpPr>
              <a:xfrm>
                <a:off x="1000688" y="-1"/>
                <a:ext cx="441382" cy="380370"/>
                <a:chOff x="0" y="0"/>
                <a:chExt cx="441381" cy="380369"/>
              </a:xfrm>
            </p:grpSpPr>
            <p:sp>
              <p:nvSpPr>
                <p:cNvPr id="1289"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90"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91"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92"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298" name="AutoShape 32"/>
              <p:cNvGrpSpPr/>
              <p:nvPr/>
            </p:nvGrpSpPr>
            <p:grpSpPr>
              <a:xfrm>
                <a:off x="1334251" y="-1"/>
                <a:ext cx="441382" cy="380370"/>
                <a:chOff x="0" y="0"/>
                <a:chExt cx="441381" cy="380369"/>
              </a:xfrm>
            </p:grpSpPr>
            <p:sp>
              <p:nvSpPr>
                <p:cNvPr id="1294"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295"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296"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297"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03" name="AutoShape 33"/>
              <p:cNvGrpSpPr/>
              <p:nvPr/>
            </p:nvGrpSpPr>
            <p:grpSpPr>
              <a:xfrm>
                <a:off x="1667814" y="1148423"/>
                <a:ext cx="441382" cy="381102"/>
                <a:chOff x="0" y="0"/>
                <a:chExt cx="441381" cy="381101"/>
              </a:xfrm>
            </p:grpSpPr>
            <p:sp>
              <p:nvSpPr>
                <p:cNvPr id="1299" name="Shape"/>
                <p:cNvSpPr/>
                <p:nvPr/>
              </p:nvSpPr>
              <p:spPr>
                <a:xfrm>
                  <a:off x="-1" y="-1"/>
                  <a:ext cx="441383"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2" y="0"/>
                      </a:lnTo>
                      <a:lnTo>
                        <a:pt x="21600" y="0"/>
                      </a:lnTo>
                      <a:lnTo>
                        <a:pt x="21600" y="16201"/>
                      </a:lnTo>
                      <a:lnTo>
                        <a:pt x="16938"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00" name="Shape"/>
                <p:cNvSpPr/>
                <p:nvPr/>
              </p:nvSpPr>
              <p:spPr>
                <a:xfrm>
                  <a:off x="346125"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01" name="Shape"/>
                <p:cNvSpPr/>
                <p:nvPr/>
              </p:nvSpPr>
              <p:spPr>
                <a:xfrm>
                  <a:off x="-1" y="-1"/>
                  <a:ext cx="441383"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2" y="0"/>
                      </a:lnTo>
                      <a:lnTo>
                        <a:pt x="21600" y="0"/>
                      </a:lnTo>
                      <a:lnTo>
                        <a:pt x="16938"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02" name="Shape"/>
                <p:cNvSpPr/>
                <p:nvPr/>
              </p:nvSpPr>
              <p:spPr>
                <a:xfrm>
                  <a:off x="-1" y="-1"/>
                  <a:ext cx="441383"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2" y="0"/>
                      </a:lnTo>
                      <a:lnTo>
                        <a:pt x="21600" y="0"/>
                      </a:lnTo>
                      <a:lnTo>
                        <a:pt x="21600" y="16201"/>
                      </a:lnTo>
                      <a:lnTo>
                        <a:pt x="16938" y="21600"/>
                      </a:lnTo>
                      <a:lnTo>
                        <a:pt x="0" y="21600"/>
                      </a:lnTo>
                      <a:close/>
                      <a:moveTo>
                        <a:pt x="0" y="5399"/>
                      </a:moveTo>
                      <a:lnTo>
                        <a:pt x="16938" y="5399"/>
                      </a:lnTo>
                      <a:lnTo>
                        <a:pt x="21600" y="0"/>
                      </a:lnTo>
                      <a:moveTo>
                        <a:pt x="16938" y="5399"/>
                      </a:moveTo>
                      <a:lnTo>
                        <a:pt x="16938"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08" name="AutoShape 34"/>
              <p:cNvGrpSpPr/>
              <p:nvPr/>
            </p:nvGrpSpPr>
            <p:grpSpPr>
              <a:xfrm>
                <a:off x="1667814" y="861683"/>
                <a:ext cx="441382" cy="380370"/>
                <a:chOff x="0" y="0"/>
                <a:chExt cx="441381" cy="380369"/>
              </a:xfrm>
            </p:grpSpPr>
            <p:sp>
              <p:nvSpPr>
                <p:cNvPr id="1304"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05"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06"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07"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13" name="AutoShape 35"/>
              <p:cNvGrpSpPr/>
              <p:nvPr/>
            </p:nvGrpSpPr>
            <p:grpSpPr>
              <a:xfrm>
                <a:off x="1667814" y="574211"/>
                <a:ext cx="441382" cy="380370"/>
                <a:chOff x="0" y="0"/>
                <a:chExt cx="441381" cy="380369"/>
              </a:xfrm>
            </p:grpSpPr>
            <p:sp>
              <p:nvSpPr>
                <p:cNvPr id="1309"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10"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11"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12"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18" name="AutoShape 36"/>
              <p:cNvGrpSpPr/>
              <p:nvPr/>
            </p:nvGrpSpPr>
            <p:grpSpPr>
              <a:xfrm>
                <a:off x="1667814" y="287471"/>
                <a:ext cx="441382" cy="380370"/>
                <a:chOff x="0" y="0"/>
                <a:chExt cx="441381" cy="380369"/>
              </a:xfrm>
            </p:grpSpPr>
            <p:sp>
              <p:nvSpPr>
                <p:cNvPr id="1314"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15"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16"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17"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23" name="AutoShape 37"/>
              <p:cNvGrpSpPr/>
              <p:nvPr/>
            </p:nvGrpSpPr>
            <p:grpSpPr>
              <a:xfrm>
                <a:off x="1667814" y="-1"/>
                <a:ext cx="441382" cy="380370"/>
                <a:chOff x="0" y="0"/>
                <a:chExt cx="441381" cy="380369"/>
              </a:xfrm>
            </p:grpSpPr>
            <p:sp>
              <p:nvSpPr>
                <p:cNvPr id="1319"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20"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21"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22"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375" name="Group 38"/>
            <p:cNvGrpSpPr/>
            <p:nvPr/>
          </p:nvGrpSpPr>
          <p:grpSpPr>
            <a:xfrm>
              <a:off x="548204" y="280888"/>
              <a:ext cx="2115109" cy="1529525"/>
              <a:chOff x="0" y="0"/>
              <a:chExt cx="2115107" cy="1529524"/>
            </a:xfrm>
          </p:grpSpPr>
          <p:grpSp>
            <p:nvGrpSpPr>
              <p:cNvPr id="1329" name="AutoShape 39"/>
              <p:cNvGrpSpPr/>
              <p:nvPr/>
            </p:nvGrpSpPr>
            <p:grpSpPr>
              <a:xfrm>
                <a:off x="-1" y="-1"/>
                <a:ext cx="443464" cy="380370"/>
                <a:chOff x="0" y="0"/>
                <a:chExt cx="443462" cy="380369"/>
              </a:xfrm>
            </p:grpSpPr>
            <p:sp>
              <p:nvSpPr>
                <p:cNvPr id="132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26"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27"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2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34" name="AutoShape 40"/>
              <p:cNvGrpSpPr/>
              <p:nvPr/>
            </p:nvGrpSpPr>
            <p:grpSpPr>
              <a:xfrm>
                <a:off x="334497" y="-1"/>
                <a:ext cx="443464" cy="380370"/>
                <a:chOff x="0" y="0"/>
                <a:chExt cx="443462" cy="380369"/>
              </a:xfrm>
            </p:grpSpPr>
            <p:sp>
              <p:nvSpPr>
                <p:cNvPr id="133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31"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32"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3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39" name="AutoShape 41"/>
              <p:cNvGrpSpPr/>
              <p:nvPr/>
            </p:nvGrpSpPr>
            <p:grpSpPr>
              <a:xfrm>
                <a:off x="668995" y="-1"/>
                <a:ext cx="443464" cy="380370"/>
                <a:chOff x="0" y="0"/>
                <a:chExt cx="443462" cy="380369"/>
              </a:xfrm>
            </p:grpSpPr>
            <p:sp>
              <p:nvSpPr>
                <p:cNvPr id="133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36"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37"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3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44" name="AutoShape 42"/>
              <p:cNvGrpSpPr/>
              <p:nvPr/>
            </p:nvGrpSpPr>
            <p:grpSpPr>
              <a:xfrm>
                <a:off x="1003493" y="-1"/>
                <a:ext cx="442619" cy="380370"/>
                <a:chOff x="0" y="0"/>
                <a:chExt cx="442617" cy="380369"/>
              </a:xfrm>
            </p:grpSpPr>
            <p:sp>
              <p:nvSpPr>
                <p:cNvPr id="134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41"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42"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4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49" name="AutoShape 43"/>
              <p:cNvGrpSpPr/>
              <p:nvPr/>
            </p:nvGrpSpPr>
            <p:grpSpPr>
              <a:xfrm>
                <a:off x="1337991" y="-1"/>
                <a:ext cx="442619" cy="380370"/>
                <a:chOff x="0" y="0"/>
                <a:chExt cx="442617" cy="380369"/>
              </a:xfrm>
            </p:grpSpPr>
            <p:sp>
              <p:nvSpPr>
                <p:cNvPr id="134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46"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47"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4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54" name="AutoShape 44"/>
              <p:cNvGrpSpPr/>
              <p:nvPr/>
            </p:nvGrpSpPr>
            <p:grpSpPr>
              <a:xfrm>
                <a:off x="1672489" y="1148423"/>
                <a:ext cx="442619" cy="381102"/>
                <a:chOff x="0" y="0"/>
                <a:chExt cx="442617" cy="381101"/>
              </a:xfrm>
            </p:grpSpPr>
            <p:sp>
              <p:nvSpPr>
                <p:cNvPr id="1350"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51"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52"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53"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59" name="AutoShape 45"/>
              <p:cNvGrpSpPr/>
              <p:nvPr/>
            </p:nvGrpSpPr>
            <p:grpSpPr>
              <a:xfrm>
                <a:off x="1672489" y="861683"/>
                <a:ext cx="442619" cy="380370"/>
                <a:chOff x="0" y="0"/>
                <a:chExt cx="442617" cy="380369"/>
              </a:xfrm>
            </p:grpSpPr>
            <p:sp>
              <p:nvSpPr>
                <p:cNvPr id="135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56"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57"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5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64" name="AutoShape 46"/>
              <p:cNvGrpSpPr/>
              <p:nvPr/>
            </p:nvGrpSpPr>
            <p:grpSpPr>
              <a:xfrm>
                <a:off x="1672489" y="574211"/>
                <a:ext cx="442619" cy="380370"/>
                <a:chOff x="0" y="0"/>
                <a:chExt cx="442617" cy="380369"/>
              </a:xfrm>
            </p:grpSpPr>
            <p:sp>
              <p:nvSpPr>
                <p:cNvPr id="136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61"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62"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6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69" name="AutoShape 47"/>
              <p:cNvGrpSpPr/>
              <p:nvPr/>
            </p:nvGrpSpPr>
            <p:grpSpPr>
              <a:xfrm>
                <a:off x="1672489" y="287471"/>
                <a:ext cx="442619" cy="380370"/>
                <a:chOff x="0" y="0"/>
                <a:chExt cx="442617" cy="380369"/>
              </a:xfrm>
            </p:grpSpPr>
            <p:sp>
              <p:nvSpPr>
                <p:cNvPr id="136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66"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67"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6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74" name="AutoShape 48"/>
              <p:cNvGrpSpPr/>
              <p:nvPr/>
            </p:nvGrpSpPr>
            <p:grpSpPr>
              <a:xfrm>
                <a:off x="1672489" y="-1"/>
                <a:ext cx="442619" cy="380370"/>
                <a:chOff x="0" y="0"/>
                <a:chExt cx="442617" cy="380369"/>
              </a:xfrm>
            </p:grpSpPr>
            <p:sp>
              <p:nvSpPr>
                <p:cNvPr id="137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71"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72"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7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426" name="Group 49"/>
            <p:cNvGrpSpPr/>
            <p:nvPr/>
          </p:nvGrpSpPr>
          <p:grpSpPr>
            <a:xfrm>
              <a:off x="442618" y="378175"/>
              <a:ext cx="2115109" cy="1529525"/>
              <a:chOff x="0" y="0"/>
              <a:chExt cx="2115107" cy="1529524"/>
            </a:xfrm>
          </p:grpSpPr>
          <p:grpSp>
            <p:nvGrpSpPr>
              <p:cNvPr id="1380" name="AutoShape 50"/>
              <p:cNvGrpSpPr/>
              <p:nvPr/>
            </p:nvGrpSpPr>
            <p:grpSpPr>
              <a:xfrm>
                <a:off x="-1" y="-1"/>
                <a:ext cx="443464" cy="380370"/>
                <a:chOff x="0" y="0"/>
                <a:chExt cx="443462" cy="380369"/>
              </a:xfrm>
            </p:grpSpPr>
            <p:sp>
              <p:nvSpPr>
                <p:cNvPr id="137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77"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78"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7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85" name="AutoShape 51"/>
              <p:cNvGrpSpPr/>
              <p:nvPr/>
            </p:nvGrpSpPr>
            <p:grpSpPr>
              <a:xfrm>
                <a:off x="334497" y="-1"/>
                <a:ext cx="443464" cy="380370"/>
                <a:chOff x="0" y="0"/>
                <a:chExt cx="443462" cy="380369"/>
              </a:xfrm>
            </p:grpSpPr>
            <p:sp>
              <p:nvSpPr>
                <p:cNvPr id="138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82"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83"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8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90" name="AutoShape 52"/>
              <p:cNvGrpSpPr/>
              <p:nvPr/>
            </p:nvGrpSpPr>
            <p:grpSpPr>
              <a:xfrm>
                <a:off x="668995" y="-1"/>
                <a:ext cx="443464" cy="380370"/>
                <a:chOff x="0" y="0"/>
                <a:chExt cx="443462" cy="380369"/>
              </a:xfrm>
            </p:grpSpPr>
            <p:sp>
              <p:nvSpPr>
                <p:cNvPr id="138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87"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88"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8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395" name="AutoShape 53"/>
              <p:cNvGrpSpPr/>
              <p:nvPr/>
            </p:nvGrpSpPr>
            <p:grpSpPr>
              <a:xfrm>
                <a:off x="1003493" y="-1"/>
                <a:ext cx="442619" cy="380370"/>
                <a:chOff x="0" y="0"/>
                <a:chExt cx="442617" cy="380369"/>
              </a:xfrm>
            </p:grpSpPr>
            <p:sp>
              <p:nvSpPr>
                <p:cNvPr id="139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92"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93"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9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00" name="AutoShape 54"/>
              <p:cNvGrpSpPr/>
              <p:nvPr/>
            </p:nvGrpSpPr>
            <p:grpSpPr>
              <a:xfrm>
                <a:off x="1337991" y="-1"/>
                <a:ext cx="442619" cy="380370"/>
                <a:chOff x="0" y="0"/>
                <a:chExt cx="442617" cy="380369"/>
              </a:xfrm>
            </p:grpSpPr>
            <p:sp>
              <p:nvSpPr>
                <p:cNvPr id="139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397"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398"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39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05" name="AutoShape 55"/>
              <p:cNvGrpSpPr/>
              <p:nvPr/>
            </p:nvGrpSpPr>
            <p:grpSpPr>
              <a:xfrm>
                <a:off x="1672489" y="1148423"/>
                <a:ext cx="442619" cy="381102"/>
                <a:chOff x="0" y="0"/>
                <a:chExt cx="442617" cy="381101"/>
              </a:xfrm>
            </p:grpSpPr>
            <p:sp>
              <p:nvSpPr>
                <p:cNvPr id="1401"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02"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03"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04"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10" name="AutoShape 56"/>
              <p:cNvGrpSpPr/>
              <p:nvPr/>
            </p:nvGrpSpPr>
            <p:grpSpPr>
              <a:xfrm>
                <a:off x="1672489" y="861683"/>
                <a:ext cx="442619" cy="380370"/>
                <a:chOff x="0" y="0"/>
                <a:chExt cx="442617" cy="380369"/>
              </a:xfrm>
            </p:grpSpPr>
            <p:sp>
              <p:nvSpPr>
                <p:cNvPr id="140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07"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08"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0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15" name="AutoShape 57"/>
              <p:cNvGrpSpPr/>
              <p:nvPr/>
            </p:nvGrpSpPr>
            <p:grpSpPr>
              <a:xfrm>
                <a:off x="1672489" y="574211"/>
                <a:ext cx="442619" cy="380370"/>
                <a:chOff x="0" y="0"/>
                <a:chExt cx="442617" cy="380369"/>
              </a:xfrm>
            </p:grpSpPr>
            <p:sp>
              <p:nvSpPr>
                <p:cNvPr id="141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12"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13"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1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20" name="AutoShape 58"/>
              <p:cNvGrpSpPr/>
              <p:nvPr/>
            </p:nvGrpSpPr>
            <p:grpSpPr>
              <a:xfrm>
                <a:off x="1672489" y="287471"/>
                <a:ext cx="442619" cy="380370"/>
                <a:chOff x="0" y="0"/>
                <a:chExt cx="442617" cy="380369"/>
              </a:xfrm>
            </p:grpSpPr>
            <p:sp>
              <p:nvSpPr>
                <p:cNvPr id="141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17"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18"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1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25" name="AutoShape 59"/>
              <p:cNvGrpSpPr/>
              <p:nvPr/>
            </p:nvGrpSpPr>
            <p:grpSpPr>
              <a:xfrm>
                <a:off x="1672489" y="-1"/>
                <a:ext cx="442619" cy="380370"/>
                <a:chOff x="0" y="0"/>
                <a:chExt cx="442617" cy="380369"/>
              </a:xfrm>
            </p:grpSpPr>
            <p:sp>
              <p:nvSpPr>
                <p:cNvPr id="142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22"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23"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2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431" name="AutoShape 60"/>
            <p:cNvGrpSpPr/>
            <p:nvPr/>
          </p:nvGrpSpPr>
          <p:grpSpPr>
            <a:xfrm>
              <a:off x="334497" y="475461"/>
              <a:ext cx="442619" cy="380370"/>
              <a:chOff x="0" y="0"/>
              <a:chExt cx="442617" cy="380369"/>
            </a:xfrm>
          </p:grpSpPr>
          <p:sp>
            <p:nvSpPr>
              <p:cNvPr id="142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2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2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3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36" name="AutoShape 61"/>
            <p:cNvGrpSpPr/>
            <p:nvPr/>
          </p:nvGrpSpPr>
          <p:grpSpPr>
            <a:xfrm>
              <a:off x="668995" y="475461"/>
              <a:ext cx="442619" cy="380370"/>
              <a:chOff x="0" y="0"/>
              <a:chExt cx="442617" cy="380369"/>
            </a:xfrm>
          </p:grpSpPr>
          <p:sp>
            <p:nvSpPr>
              <p:cNvPr id="143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3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3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3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41" name="AutoShape 62"/>
            <p:cNvGrpSpPr/>
            <p:nvPr/>
          </p:nvGrpSpPr>
          <p:grpSpPr>
            <a:xfrm>
              <a:off x="1002649" y="475461"/>
              <a:ext cx="443464" cy="380370"/>
              <a:chOff x="0" y="0"/>
              <a:chExt cx="443462" cy="380369"/>
            </a:xfrm>
          </p:grpSpPr>
          <p:sp>
            <p:nvSpPr>
              <p:cNvPr id="143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3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3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4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46" name="AutoShape 63"/>
            <p:cNvGrpSpPr/>
            <p:nvPr/>
          </p:nvGrpSpPr>
          <p:grpSpPr>
            <a:xfrm>
              <a:off x="1337147" y="475461"/>
              <a:ext cx="443464" cy="380370"/>
              <a:chOff x="0" y="0"/>
              <a:chExt cx="443462" cy="380369"/>
            </a:xfrm>
          </p:grpSpPr>
          <p:sp>
            <p:nvSpPr>
              <p:cNvPr id="144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4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4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4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51" name="AutoShape 64"/>
            <p:cNvGrpSpPr/>
            <p:nvPr/>
          </p:nvGrpSpPr>
          <p:grpSpPr>
            <a:xfrm>
              <a:off x="1671645" y="475461"/>
              <a:ext cx="443464" cy="380370"/>
              <a:chOff x="0" y="0"/>
              <a:chExt cx="443462" cy="380369"/>
            </a:xfrm>
          </p:grpSpPr>
          <p:sp>
            <p:nvSpPr>
              <p:cNvPr id="144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4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4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5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56" name="AutoShape 65"/>
            <p:cNvGrpSpPr/>
            <p:nvPr/>
          </p:nvGrpSpPr>
          <p:grpSpPr>
            <a:xfrm>
              <a:off x="2006143" y="1623885"/>
              <a:ext cx="442619" cy="380370"/>
              <a:chOff x="0" y="0"/>
              <a:chExt cx="442617" cy="380369"/>
            </a:xfrm>
          </p:grpSpPr>
          <p:sp>
            <p:nvSpPr>
              <p:cNvPr id="145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5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5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5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61" name="AutoShape 66"/>
            <p:cNvGrpSpPr/>
            <p:nvPr/>
          </p:nvGrpSpPr>
          <p:grpSpPr>
            <a:xfrm>
              <a:off x="2006143" y="1336413"/>
              <a:ext cx="442619" cy="381102"/>
              <a:chOff x="0" y="0"/>
              <a:chExt cx="442617" cy="381101"/>
            </a:xfrm>
          </p:grpSpPr>
          <p:sp>
            <p:nvSpPr>
              <p:cNvPr id="1457"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58"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59"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60"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66" name="AutoShape 67"/>
            <p:cNvGrpSpPr/>
            <p:nvPr/>
          </p:nvGrpSpPr>
          <p:grpSpPr>
            <a:xfrm>
              <a:off x="2006143" y="1049673"/>
              <a:ext cx="442619" cy="380370"/>
              <a:chOff x="0" y="0"/>
              <a:chExt cx="442617" cy="380369"/>
            </a:xfrm>
          </p:grpSpPr>
          <p:sp>
            <p:nvSpPr>
              <p:cNvPr id="146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6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6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6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71" name="AutoShape 68"/>
            <p:cNvGrpSpPr/>
            <p:nvPr/>
          </p:nvGrpSpPr>
          <p:grpSpPr>
            <a:xfrm>
              <a:off x="2006143" y="762202"/>
              <a:ext cx="442619" cy="380370"/>
              <a:chOff x="0" y="0"/>
              <a:chExt cx="442617" cy="380369"/>
            </a:xfrm>
          </p:grpSpPr>
          <p:sp>
            <p:nvSpPr>
              <p:cNvPr id="146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6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6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7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76" name="AutoShape 69"/>
            <p:cNvGrpSpPr/>
            <p:nvPr/>
          </p:nvGrpSpPr>
          <p:grpSpPr>
            <a:xfrm>
              <a:off x="2006143" y="475461"/>
              <a:ext cx="442619" cy="380370"/>
              <a:chOff x="0" y="0"/>
              <a:chExt cx="442617" cy="380369"/>
            </a:xfrm>
          </p:grpSpPr>
          <p:sp>
            <p:nvSpPr>
              <p:cNvPr id="147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7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7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7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81" name="AutoShape 70"/>
            <p:cNvGrpSpPr/>
            <p:nvPr/>
          </p:nvGrpSpPr>
          <p:grpSpPr>
            <a:xfrm>
              <a:off x="217085" y="568359"/>
              <a:ext cx="443464" cy="380370"/>
              <a:chOff x="0" y="0"/>
              <a:chExt cx="443462" cy="380369"/>
            </a:xfrm>
          </p:grpSpPr>
          <p:sp>
            <p:nvSpPr>
              <p:cNvPr id="147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7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7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8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86" name="AutoShape 71"/>
            <p:cNvGrpSpPr/>
            <p:nvPr/>
          </p:nvGrpSpPr>
          <p:grpSpPr>
            <a:xfrm>
              <a:off x="551583" y="568359"/>
              <a:ext cx="443464" cy="380370"/>
              <a:chOff x="0" y="0"/>
              <a:chExt cx="443462" cy="380369"/>
            </a:xfrm>
          </p:grpSpPr>
          <p:sp>
            <p:nvSpPr>
              <p:cNvPr id="148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8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8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8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91" name="AutoShape 72"/>
            <p:cNvGrpSpPr/>
            <p:nvPr/>
          </p:nvGrpSpPr>
          <p:grpSpPr>
            <a:xfrm>
              <a:off x="886081" y="568359"/>
              <a:ext cx="442619" cy="380370"/>
              <a:chOff x="0" y="0"/>
              <a:chExt cx="442617" cy="380369"/>
            </a:xfrm>
          </p:grpSpPr>
          <p:sp>
            <p:nvSpPr>
              <p:cNvPr id="148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8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8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9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496" name="AutoShape 73"/>
            <p:cNvGrpSpPr/>
            <p:nvPr/>
          </p:nvGrpSpPr>
          <p:grpSpPr>
            <a:xfrm>
              <a:off x="1220579" y="568359"/>
              <a:ext cx="442619" cy="380370"/>
              <a:chOff x="0" y="0"/>
              <a:chExt cx="442617" cy="380369"/>
            </a:xfrm>
          </p:grpSpPr>
          <p:sp>
            <p:nvSpPr>
              <p:cNvPr id="149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9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9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49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01" name="AutoShape 74"/>
            <p:cNvGrpSpPr/>
            <p:nvPr/>
          </p:nvGrpSpPr>
          <p:grpSpPr>
            <a:xfrm>
              <a:off x="1555077" y="568359"/>
              <a:ext cx="442619" cy="380370"/>
              <a:chOff x="0" y="0"/>
              <a:chExt cx="442617" cy="380369"/>
            </a:xfrm>
          </p:grpSpPr>
          <p:sp>
            <p:nvSpPr>
              <p:cNvPr id="149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49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49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0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06" name="AutoShape 75"/>
            <p:cNvGrpSpPr/>
            <p:nvPr/>
          </p:nvGrpSpPr>
          <p:grpSpPr>
            <a:xfrm>
              <a:off x="1888730" y="1717514"/>
              <a:ext cx="443464" cy="380370"/>
              <a:chOff x="0" y="0"/>
              <a:chExt cx="443462" cy="380369"/>
            </a:xfrm>
          </p:grpSpPr>
          <p:sp>
            <p:nvSpPr>
              <p:cNvPr id="150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0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0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0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11" name="AutoShape 76"/>
            <p:cNvGrpSpPr/>
            <p:nvPr/>
          </p:nvGrpSpPr>
          <p:grpSpPr>
            <a:xfrm>
              <a:off x="1888730" y="1430043"/>
              <a:ext cx="443464" cy="380370"/>
              <a:chOff x="0" y="0"/>
              <a:chExt cx="443462" cy="380369"/>
            </a:xfrm>
          </p:grpSpPr>
          <p:sp>
            <p:nvSpPr>
              <p:cNvPr id="150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0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0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1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16" name="AutoShape 77"/>
            <p:cNvGrpSpPr/>
            <p:nvPr/>
          </p:nvGrpSpPr>
          <p:grpSpPr>
            <a:xfrm>
              <a:off x="1888730" y="1142571"/>
              <a:ext cx="443464" cy="381102"/>
              <a:chOff x="0" y="0"/>
              <a:chExt cx="443462" cy="381101"/>
            </a:xfrm>
          </p:grpSpPr>
          <p:sp>
            <p:nvSpPr>
              <p:cNvPr id="1512"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13"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14"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15"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21" name="AutoShape 78"/>
            <p:cNvGrpSpPr/>
            <p:nvPr/>
          </p:nvGrpSpPr>
          <p:grpSpPr>
            <a:xfrm>
              <a:off x="1888730" y="855831"/>
              <a:ext cx="443464" cy="380370"/>
              <a:chOff x="0" y="0"/>
              <a:chExt cx="443462" cy="380369"/>
            </a:xfrm>
          </p:grpSpPr>
          <p:sp>
            <p:nvSpPr>
              <p:cNvPr id="151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1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1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2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26" name="AutoShape 79"/>
            <p:cNvGrpSpPr/>
            <p:nvPr/>
          </p:nvGrpSpPr>
          <p:grpSpPr>
            <a:xfrm>
              <a:off x="1888730" y="568359"/>
              <a:ext cx="443464" cy="380370"/>
              <a:chOff x="0" y="0"/>
              <a:chExt cx="443462" cy="380369"/>
            </a:xfrm>
          </p:grpSpPr>
          <p:sp>
            <p:nvSpPr>
              <p:cNvPr id="152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2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2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2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31" name="AutoShape 80"/>
            <p:cNvGrpSpPr/>
            <p:nvPr/>
          </p:nvGrpSpPr>
          <p:grpSpPr>
            <a:xfrm>
              <a:off x="108965" y="661989"/>
              <a:ext cx="442619" cy="380370"/>
              <a:chOff x="0" y="0"/>
              <a:chExt cx="442617" cy="380369"/>
            </a:xfrm>
          </p:grpSpPr>
          <p:sp>
            <p:nvSpPr>
              <p:cNvPr id="152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2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2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3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36" name="AutoShape 81"/>
            <p:cNvGrpSpPr/>
            <p:nvPr/>
          </p:nvGrpSpPr>
          <p:grpSpPr>
            <a:xfrm>
              <a:off x="442618" y="661989"/>
              <a:ext cx="443464" cy="380370"/>
              <a:chOff x="0" y="0"/>
              <a:chExt cx="443462" cy="380369"/>
            </a:xfrm>
          </p:grpSpPr>
          <p:sp>
            <p:nvSpPr>
              <p:cNvPr id="153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3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3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3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41" name="AutoShape 82"/>
            <p:cNvGrpSpPr/>
            <p:nvPr/>
          </p:nvGrpSpPr>
          <p:grpSpPr>
            <a:xfrm>
              <a:off x="777116" y="661989"/>
              <a:ext cx="443464" cy="380370"/>
              <a:chOff x="0" y="0"/>
              <a:chExt cx="443462" cy="380369"/>
            </a:xfrm>
          </p:grpSpPr>
          <p:sp>
            <p:nvSpPr>
              <p:cNvPr id="153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3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3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4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46" name="AutoShape 83"/>
            <p:cNvGrpSpPr/>
            <p:nvPr/>
          </p:nvGrpSpPr>
          <p:grpSpPr>
            <a:xfrm>
              <a:off x="1111614" y="661989"/>
              <a:ext cx="443464" cy="380370"/>
              <a:chOff x="0" y="0"/>
              <a:chExt cx="443462" cy="380369"/>
            </a:xfrm>
          </p:grpSpPr>
          <p:sp>
            <p:nvSpPr>
              <p:cNvPr id="154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4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4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4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51" name="AutoShape 84"/>
            <p:cNvGrpSpPr/>
            <p:nvPr/>
          </p:nvGrpSpPr>
          <p:grpSpPr>
            <a:xfrm>
              <a:off x="1446112" y="661989"/>
              <a:ext cx="442619" cy="380370"/>
              <a:chOff x="0" y="0"/>
              <a:chExt cx="442617" cy="380369"/>
            </a:xfrm>
          </p:grpSpPr>
          <p:sp>
            <p:nvSpPr>
              <p:cNvPr id="154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4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4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5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56" name="AutoShape 85"/>
            <p:cNvGrpSpPr/>
            <p:nvPr/>
          </p:nvGrpSpPr>
          <p:grpSpPr>
            <a:xfrm>
              <a:off x="1780610" y="1810412"/>
              <a:ext cx="442619" cy="380370"/>
              <a:chOff x="0" y="0"/>
              <a:chExt cx="442617" cy="380369"/>
            </a:xfrm>
          </p:grpSpPr>
          <p:sp>
            <p:nvSpPr>
              <p:cNvPr id="155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5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5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5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61" name="AutoShape 86"/>
            <p:cNvGrpSpPr/>
            <p:nvPr/>
          </p:nvGrpSpPr>
          <p:grpSpPr>
            <a:xfrm>
              <a:off x="1780610" y="1523672"/>
              <a:ext cx="442619" cy="380370"/>
              <a:chOff x="0" y="0"/>
              <a:chExt cx="442617" cy="380369"/>
            </a:xfrm>
          </p:grpSpPr>
          <p:sp>
            <p:nvSpPr>
              <p:cNvPr id="155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5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5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6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66" name="AutoShape 87"/>
            <p:cNvGrpSpPr/>
            <p:nvPr/>
          </p:nvGrpSpPr>
          <p:grpSpPr>
            <a:xfrm>
              <a:off x="1780610" y="1236201"/>
              <a:ext cx="442619" cy="380370"/>
              <a:chOff x="0" y="0"/>
              <a:chExt cx="442617" cy="380369"/>
            </a:xfrm>
          </p:grpSpPr>
          <p:sp>
            <p:nvSpPr>
              <p:cNvPr id="156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6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6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6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71" name="AutoShape 88"/>
            <p:cNvGrpSpPr/>
            <p:nvPr/>
          </p:nvGrpSpPr>
          <p:grpSpPr>
            <a:xfrm>
              <a:off x="1780610" y="948729"/>
              <a:ext cx="442619" cy="381102"/>
              <a:chOff x="0" y="0"/>
              <a:chExt cx="442617" cy="381101"/>
            </a:xfrm>
          </p:grpSpPr>
          <p:sp>
            <p:nvSpPr>
              <p:cNvPr id="1567"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68"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69"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70"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76" name="AutoShape 89"/>
            <p:cNvGrpSpPr/>
            <p:nvPr/>
          </p:nvGrpSpPr>
          <p:grpSpPr>
            <a:xfrm>
              <a:off x="1780610" y="661989"/>
              <a:ext cx="442619" cy="380370"/>
              <a:chOff x="0" y="0"/>
              <a:chExt cx="442617" cy="380369"/>
            </a:xfrm>
          </p:grpSpPr>
          <p:sp>
            <p:nvSpPr>
              <p:cNvPr id="157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7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7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7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81" name="AutoShape 90"/>
            <p:cNvGrpSpPr/>
            <p:nvPr/>
          </p:nvGrpSpPr>
          <p:grpSpPr>
            <a:xfrm>
              <a:off x="-1" y="1904042"/>
              <a:ext cx="442619" cy="380370"/>
              <a:chOff x="0" y="0"/>
              <a:chExt cx="442617" cy="380369"/>
            </a:xfrm>
          </p:grpSpPr>
          <p:sp>
            <p:nvSpPr>
              <p:cNvPr id="157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7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7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8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86" name="AutoShape 91"/>
            <p:cNvGrpSpPr/>
            <p:nvPr/>
          </p:nvGrpSpPr>
          <p:grpSpPr>
            <a:xfrm>
              <a:off x="-1" y="1616570"/>
              <a:ext cx="442619" cy="380370"/>
              <a:chOff x="0" y="0"/>
              <a:chExt cx="442617" cy="380369"/>
            </a:xfrm>
          </p:grpSpPr>
          <p:sp>
            <p:nvSpPr>
              <p:cNvPr id="158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8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8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8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91" name="AutoShape 92"/>
            <p:cNvGrpSpPr/>
            <p:nvPr/>
          </p:nvGrpSpPr>
          <p:grpSpPr>
            <a:xfrm>
              <a:off x="-1" y="1329830"/>
              <a:ext cx="442619" cy="380370"/>
              <a:chOff x="0" y="0"/>
              <a:chExt cx="442617" cy="380369"/>
            </a:xfrm>
          </p:grpSpPr>
          <p:sp>
            <p:nvSpPr>
              <p:cNvPr id="158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8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8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9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596" name="AutoShape 93"/>
            <p:cNvGrpSpPr/>
            <p:nvPr/>
          </p:nvGrpSpPr>
          <p:grpSpPr>
            <a:xfrm>
              <a:off x="-1" y="1042358"/>
              <a:ext cx="442619" cy="380370"/>
              <a:chOff x="0" y="0"/>
              <a:chExt cx="442617" cy="380369"/>
            </a:xfrm>
          </p:grpSpPr>
          <p:sp>
            <p:nvSpPr>
              <p:cNvPr id="159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9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9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59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01" name="AutoShape 94"/>
            <p:cNvGrpSpPr/>
            <p:nvPr/>
          </p:nvGrpSpPr>
          <p:grpSpPr>
            <a:xfrm>
              <a:off x="-1" y="754887"/>
              <a:ext cx="442619" cy="381102"/>
              <a:chOff x="0" y="0"/>
              <a:chExt cx="442617" cy="381101"/>
            </a:xfrm>
          </p:grpSpPr>
          <p:sp>
            <p:nvSpPr>
              <p:cNvPr id="1597"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598"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599"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00"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06" name="AutoShape 95"/>
            <p:cNvGrpSpPr/>
            <p:nvPr/>
          </p:nvGrpSpPr>
          <p:grpSpPr>
            <a:xfrm>
              <a:off x="334497" y="1904042"/>
              <a:ext cx="442619" cy="380370"/>
              <a:chOff x="0" y="0"/>
              <a:chExt cx="442617" cy="380369"/>
            </a:xfrm>
          </p:grpSpPr>
          <p:sp>
            <p:nvSpPr>
              <p:cNvPr id="160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0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0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0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11" name="AutoShape 96"/>
            <p:cNvGrpSpPr/>
            <p:nvPr/>
          </p:nvGrpSpPr>
          <p:grpSpPr>
            <a:xfrm>
              <a:off x="334497" y="1616570"/>
              <a:ext cx="442619" cy="380370"/>
              <a:chOff x="0" y="0"/>
              <a:chExt cx="442617" cy="380369"/>
            </a:xfrm>
          </p:grpSpPr>
          <p:sp>
            <p:nvSpPr>
              <p:cNvPr id="160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0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0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1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16" name="AutoShape 97"/>
            <p:cNvGrpSpPr/>
            <p:nvPr/>
          </p:nvGrpSpPr>
          <p:grpSpPr>
            <a:xfrm>
              <a:off x="334497" y="1329830"/>
              <a:ext cx="442619" cy="380370"/>
              <a:chOff x="0" y="0"/>
              <a:chExt cx="442617" cy="380369"/>
            </a:xfrm>
          </p:grpSpPr>
          <p:sp>
            <p:nvSpPr>
              <p:cNvPr id="161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1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1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1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21" name="AutoShape 98"/>
            <p:cNvGrpSpPr/>
            <p:nvPr/>
          </p:nvGrpSpPr>
          <p:grpSpPr>
            <a:xfrm>
              <a:off x="334497" y="1042358"/>
              <a:ext cx="442619" cy="380370"/>
              <a:chOff x="0" y="0"/>
              <a:chExt cx="442617" cy="380369"/>
            </a:xfrm>
          </p:grpSpPr>
          <p:sp>
            <p:nvSpPr>
              <p:cNvPr id="161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1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1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2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26" name="AutoShape 99"/>
            <p:cNvGrpSpPr/>
            <p:nvPr/>
          </p:nvGrpSpPr>
          <p:grpSpPr>
            <a:xfrm>
              <a:off x="334497" y="754887"/>
              <a:ext cx="442619" cy="381102"/>
              <a:chOff x="0" y="0"/>
              <a:chExt cx="442617" cy="381101"/>
            </a:xfrm>
          </p:grpSpPr>
          <p:sp>
            <p:nvSpPr>
              <p:cNvPr id="162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23"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24"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25"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31" name="AutoShape 100"/>
            <p:cNvGrpSpPr/>
            <p:nvPr/>
          </p:nvGrpSpPr>
          <p:grpSpPr>
            <a:xfrm>
              <a:off x="668995" y="1904042"/>
              <a:ext cx="442619" cy="380370"/>
              <a:chOff x="0" y="0"/>
              <a:chExt cx="442617" cy="380369"/>
            </a:xfrm>
          </p:grpSpPr>
          <p:sp>
            <p:nvSpPr>
              <p:cNvPr id="162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2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2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3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36" name="AutoShape 101"/>
            <p:cNvGrpSpPr/>
            <p:nvPr/>
          </p:nvGrpSpPr>
          <p:grpSpPr>
            <a:xfrm>
              <a:off x="668995" y="1616570"/>
              <a:ext cx="442619" cy="380370"/>
              <a:chOff x="0" y="0"/>
              <a:chExt cx="442617" cy="380369"/>
            </a:xfrm>
          </p:grpSpPr>
          <p:sp>
            <p:nvSpPr>
              <p:cNvPr id="163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3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3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3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41" name="AutoShape 102"/>
            <p:cNvGrpSpPr/>
            <p:nvPr/>
          </p:nvGrpSpPr>
          <p:grpSpPr>
            <a:xfrm>
              <a:off x="668995" y="1329830"/>
              <a:ext cx="442619" cy="380370"/>
              <a:chOff x="0" y="0"/>
              <a:chExt cx="442617" cy="380369"/>
            </a:xfrm>
          </p:grpSpPr>
          <p:sp>
            <p:nvSpPr>
              <p:cNvPr id="163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3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3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4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46" name="AutoShape 103"/>
            <p:cNvGrpSpPr/>
            <p:nvPr/>
          </p:nvGrpSpPr>
          <p:grpSpPr>
            <a:xfrm>
              <a:off x="668995" y="1042358"/>
              <a:ext cx="442619" cy="380370"/>
              <a:chOff x="0" y="0"/>
              <a:chExt cx="442617" cy="380369"/>
            </a:xfrm>
          </p:grpSpPr>
          <p:sp>
            <p:nvSpPr>
              <p:cNvPr id="164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4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4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4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51" name="AutoShape 104"/>
            <p:cNvGrpSpPr/>
            <p:nvPr/>
          </p:nvGrpSpPr>
          <p:grpSpPr>
            <a:xfrm>
              <a:off x="668995" y="754887"/>
              <a:ext cx="442619" cy="381102"/>
              <a:chOff x="0" y="0"/>
              <a:chExt cx="442617" cy="381101"/>
            </a:xfrm>
          </p:grpSpPr>
          <p:sp>
            <p:nvSpPr>
              <p:cNvPr id="1647"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48"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49"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50"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56" name="AutoShape 105"/>
            <p:cNvGrpSpPr/>
            <p:nvPr/>
          </p:nvGrpSpPr>
          <p:grpSpPr>
            <a:xfrm>
              <a:off x="1002649" y="1904042"/>
              <a:ext cx="443464" cy="380370"/>
              <a:chOff x="0" y="0"/>
              <a:chExt cx="443462" cy="380369"/>
            </a:xfrm>
          </p:grpSpPr>
          <p:sp>
            <p:nvSpPr>
              <p:cNvPr id="165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5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5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5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61" name="AutoShape 106"/>
            <p:cNvGrpSpPr/>
            <p:nvPr/>
          </p:nvGrpSpPr>
          <p:grpSpPr>
            <a:xfrm>
              <a:off x="1002649" y="1616570"/>
              <a:ext cx="443464" cy="380370"/>
              <a:chOff x="0" y="0"/>
              <a:chExt cx="443462" cy="380369"/>
            </a:xfrm>
          </p:grpSpPr>
          <p:sp>
            <p:nvSpPr>
              <p:cNvPr id="165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5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5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6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66" name="AutoShape 107"/>
            <p:cNvGrpSpPr/>
            <p:nvPr/>
          </p:nvGrpSpPr>
          <p:grpSpPr>
            <a:xfrm>
              <a:off x="1002649" y="1329830"/>
              <a:ext cx="443464" cy="380370"/>
              <a:chOff x="0" y="0"/>
              <a:chExt cx="443462" cy="380369"/>
            </a:xfrm>
          </p:grpSpPr>
          <p:sp>
            <p:nvSpPr>
              <p:cNvPr id="166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6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6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6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71" name="AutoShape 108"/>
            <p:cNvGrpSpPr/>
            <p:nvPr/>
          </p:nvGrpSpPr>
          <p:grpSpPr>
            <a:xfrm>
              <a:off x="1002649" y="1042358"/>
              <a:ext cx="443464" cy="380370"/>
              <a:chOff x="0" y="0"/>
              <a:chExt cx="443462" cy="380369"/>
            </a:xfrm>
          </p:grpSpPr>
          <p:sp>
            <p:nvSpPr>
              <p:cNvPr id="166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6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6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7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76" name="AutoShape 109"/>
            <p:cNvGrpSpPr/>
            <p:nvPr/>
          </p:nvGrpSpPr>
          <p:grpSpPr>
            <a:xfrm>
              <a:off x="1002649" y="754887"/>
              <a:ext cx="443464" cy="381102"/>
              <a:chOff x="0" y="0"/>
              <a:chExt cx="443462" cy="381101"/>
            </a:xfrm>
          </p:grpSpPr>
          <p:sp>
            <p:nvSpPr>
              <p:cNvPr id="1672"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73"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74"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75"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81" name="AutoShape 110"/>
            <p:cNvGrpSpPr/>
            <p:nvPr/>
          </p:nvGrpSpPr>
          <p:grpSpPr>
            <a:xfrm>
              <a:off x="1337147" y="1904042"/>
              <a:ext cx="443464" cy="380370"/>
              <a:chOff x="0" y="0"/>
              <a:chExt cx="443462" cy="380369"/>
            </a:xfrm>
          </p:grpSpPr>
          <p:sp>
            <p:nvSpPr>
              <p:cNvPr id="167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7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7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8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86" name="AutoShape 111"/>
            <p:cNvGrpSpPr/>
            <p:nvPr/>
          </p:nvGrpSpPr>
          <p:grpSpPr>
            <a:xfrm>
              <a:off x="1337147" y="1616570"/>
              <a:ext cx="443464" cy="380370"/>
              <a:chOff x="0" y="0"/>
              <a:chExt cx="443462" cy="380369"/>
            </a:xfrm>
          </p:grpSpPr>
          <p:sp>
            <p:nvSpPr>
              <p:cNvPr id="168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8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8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8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91" name="AutoShape 112"/>
            <p:cNvGrpSpPr/>
            <p:nvPr/>
          </p:nvGrpSpPr>
          <p:grpSpPr>
            <a:xfrm>
              <a:off x="1337147" y="1329830"/>
              <a:ext cx="443464" cy="380370"/>
              <a:chOff x="0" y="0"/>
              <a:chExt cx="443462" cy="380369"/>
            </a:xfrm>
          </p:grpSpPr>
          <p:sp>
            <p:nvSpPr>
              <p:cNvPr id="168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8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8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9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696" name="AutoShape 113"/>
            <p:cNvGrpSpPr/>
            <p:nvPr/>
          </p:nvGrpSpPr>
          <p:grpSpPr>
            <a:xfrm>
              <a:off x="1337147" y="1042358"/>
              <a:ext cx="443464" cy="380370"/>
              <a:chOff x="0" y="0"/>
              <a:chExt cx="443462" cy="380369"/>
            </a:xfrm>
          </p:grpSpPr>
          <p:sp>
            <p:nvSpPr>
              <p:cNvPr id="169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9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9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69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01" name="AutoShape 114"/>
            <p:cNvGrpSpPr/>
            <p:nvPr/>
          </p:nvGrpSpPr>
          <p:grpSpPr>
            <a:xfrm>
              <a:off x="1337147" y="754887"/>
              <a:ext cx="443464" cy="381102"/>
              <a:chOff x="0" y="0"/>
              <a:chExt cx="443462" cy="381101"/>
            </a:xfrm>
          </p:grpSpPr>
          <p:sp>
            <p:nvSpPr>
              <p:cNvPr id="1697"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698"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699"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00"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06" name="AutoShape 115"/>
            <p:cNvGrpSpPr/>
            <p:nvPr/>
          </p:nvGrpSpPr>
          <p:grpSpPr>
            <a:xfrm>
              <a:off x="1671645" y="1904042"/>
              <a:ext cx="443464" cy="380370"/>
              <a:chOff x="0" y="0"/>
              <a:chExt cx="443462" cy="380369"/>
            </a:xfrm>
          </p:grpSpPr>
          <p:sp>
            <p:nvSpPr>
              <p:cNvPr id="170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0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0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0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11" name="AutoShape 116"/>
            <p:cNvGrpSpPr/>
            <p:nvPr/>
          </p:nvGrpSpPr>
          <p:grpSpPr>
            <a:xfrm>
              <a:off x="1671645" y="1616570"/>
              <a:ext cx="443464" cy="380370"/>
              <a:chOff x="0" y="0"/>
              <a:chExt cx="443462" cy="380369"/>
            </a:xfrm>
          </p:grpSpPr>
          <p:sp>
            <p:nvSpPr>
              <p:cNvPr id="170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0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0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1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16" name="AutoShape 117"/>
            <p:cNvGrpSpPr/>
            <p:nvPr/>
          </p:nvGrpSpPr>
          <p:grpSpPr>
            <a:xfrm>
              <a:off x="1671645" y="1329830"/>
              <a:ext cx="443464" cy="380370"/>
              <a:chOff x="0" y="0"/>
              <a:chExt cx="443462" cy="380369"/>
            </a:xfrm>
          </p:grpSpPr>
          <p:sp>
            <p:nvSpPr>
              <p:cNvPr id="171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1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1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1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21" name="AutoShape 118"/>
            <p:cNvGrpSpPr/>
            <p:nvPr/>
          </p:nvGrpSpPr>
          <p:grpSpPr>
            <a:xfrm>
              <a:off x="1671645" y="1042358"/>
              <a:ext cx="443464" cy="380370"/>
              <a:chOff x="0" y="0"/>
              <a:chExt cx="443462" cy="380369"/>
            </a:xfrm>
          </p:grpSpPr>
          <p:sp>
            <p:nvSpPr>
              <p:cNvPr id="171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1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1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2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26" name="AutoShape 119"/>
            <p:cNvGrpSpPr/>
            <p:nvPr/>
          </p:nvGrpSpPr>
          <p:grpSpPr>
            <a:xfrm>
              <a:off x="1671645" y="754887"/>
              <a:ext cx="443464" cy="381102"/>
              <a:chOff x="0" y="0"/>
              <a:chExt cx="443462" cy="381101"/>
            </a:xfrm>
          </p:grpSpPr>
          <p:sp>
            <p:nvSpPr>
              <p:cNvPr id="1722"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23"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24"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25"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sp>
        <p:nvSpPr>
          <p:cNvPr id="1728" name="AutoShape 120"/>
          <p:cNvSpPr/>
          <p:nvPr/>
        </p:nvSpPr>
        <p:spPr>
          <a:xfrm>
            <a:off x="10515600" y="6569076"/>
            <a:ext cx="152400" cy="244475"/>
          </a:xfrm>
          <a:prstGeom prst="triangle">
            <a:avLst/>
          </a:prstGeom>
          <a:ln>
            <a:solidFill>
              <a:srgbClr val="B2B2B2"/>
            </a:solidFill>
            <a:miter/>
          </a:ln>
        </p:spPr>
        <p:txBody>
          <a:bodyPr lIns="45719" rIns="45719" anchor="ctr"/>
          <a:lstStyle/>
          <a:p>
            <a:endParaRPr/>
          </a:p>
        </p:txBody>
      </p:sp>
    </p:spTree>
    <p:extLst>
      <p:ext uri="{BB962C8B-B14F-4D97-AF65-F5344CB8AC3E}">
        <p14:creationId xmlns:p14="http://schemas.microsoft.com/office/powerpoint/2010/main" val="2599824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5"/>
          <p:cNvSpPr txBox="1">
            <a:spLocks noGrp="1"/>
          </p:cNvSpPr>
          <p:nvPr>
            <p:ph type="body" sz="half" idx="1"/>
          </p:nvPr>
        </p:nvSpPr>
        <p:spPr>
          <a:xfrm>
            <a:off x="1342076" y="3553302"/>
            <a:ext cx="4724400" cy="2602548"/>
          </a:xfrm>
          <a:prstGeom prst="rect">
            <a:avLst/>
          </a:prstGeom>
        </p:spPr>
        <p:txBody>
          <a:bodyPr vert="horz" lIns="44450" tIns="44450" rIns="44450" bIns="44450" rtlCol="0">
            <a:normAutofit lnSpcReduction="10000"/>
          </a:bodyPr>
          <a:lstStyle/>
          <a:p>
            <a:pPr>
              <a:buSzTx/>
              <a:buNone/>
            </a:pPr>
            <a:r>
              <a:rPr dirty="0"/>
              <a:t> 	</a:t>
            </a:r>
            <a:r>
              <a:rPr sz="2600" dirty="0"/>
              <a:t>A </a:t>
            </a:r>
            <a:r>
              <a:rPr sz="2600" dirty="0">
                <a:solidFill>
                  <a:schemeClr val="accent2"/>
                </a:solidFill>
              </a:rPr>
              <a:t>process</a:t>
            </a:r>
            <a:r>
              <a:rPr sz="2600" dirty="0"/>
              <a:t> of transforming </a:t>
            </a:r>
            <a:r>
              <a:rPr sz="2600" dirty="0">
                <a:solidFill>
                  <a:srgbClr val="FF99FF"/>
                </a:solidFill>
              </a:rPr>
              <a:t>data</a:t>
            </a:r>
            <a:r>
              <a:rPr sz="2600" dirty="0"/>
              <a:t> into </a:t>
            </a:r>
            <a:r>
              <a:rPr sz="2600" dirty="0">
                <a:solidFill>
                  <a:srgbClr val="FF99FF"/>
                </a:solidFill>
              </a:rPr>
              <a:t>information </a:t>
            </a:r>
            <a:r>
              <a:rPr sz="2600" dirty="0"/>
              <a:t>and making it available to users in a timely enough manner to make a difference</a:t>
            </a:r>
          </a:p>
          <a:p>
            <a:pPr>
              <a:buSzTx/>
              <a:buNone/>
              <a:defRPr sz="2200"/>
            </a:pPr>
            <a:endParaRPr sz="2600" dirty="0"/>
          </a:p>
          <a:p>
            <a:pPr>
              <a:spcBef>
                <a:spcPts val="500"/>
              </a:spcBef>
              <a:buNone/>
              <a:defRPr sz="2200"/>
            </a:pPr>
            <a:r>
              <a:rPr dirty="0"/>
              <a:t>[Forrester </a:t>
            </a:r>
            <a:r>
              <a:rPr dirty="0" smtClean="0"/>
              <a:t>Research</a:t>
            </a:r>
            <a:r>
              <a:rPr lang="en-IN" dirty="0"/>
              <a:t>]</a:t>
            </a:r>
            <a:endParaRPr dirty="0"/>
          </a:p>
        </p:txBody>
      </p:sp>
      <p:grpSp>
        <p:nvGrpSpPr>
          <p:cNvPr id="151" name="Group 6"/>
          <p:cNvGrpSpPr/>
          <p:nvPr/>
        </p:nvGrpSpPr>
        <p:grpSpPr>
          <a:xfrm>
            <a:off x="122876" y="1319212"/>
            <a:ext cx="3160376" cy="4044317"/>
            <a:chOff x="0" y="0"/>
            <a:chExt cx="3160375" cy="4044315"/>
          </a:xfrm>
        </p:grpSpPr>
        <p:pic>
          <p:nvPicPr>
            <p:cNvPr id="148" name="Object 7" descr="Object 7"/>
            <p:cNvPicPr>
              <a:picLocks noChangeAspect="1"/>
            </p:cNvPicPr>
            <p:nvPr/>
          </p:nvPicPr>
          <p:blipFill>
            <a:blip r:embed="rId2">
              <a:extLst/>
            </a:blip>
            <a:stretch>
              <a:fillRect/>
            </a:stretch>
          </p:blipFill>
          <p:spPr>
            <a:xfrm>
              <a:off x="30480" y="685800"/>
              <a:ext cx="2895601" cy="2849563"/>
            </a:xfrm>
            <a:prstGeom prst="rect">
              <a:avLst/>
            </a:prstGeom>
            <a:ln w="12700" cap="flat">
              <a:noFill/>
              <a:miter lim="400000"/>
            </a:ln>
            <a:effectLst/>
          </p:spPr>
        </p:pic>
        <p:sp>
          <p:nvSpPr>
            <p:cNvPr id="149" name="Text Box 8"/>
            <p:cNvSpPr txBox="1"/>
            <p:nvPr/>
          </p:nvSpPr>
          <p:spPr>
            <a:xfrm>
              <a:off x="0" y="3521075"/>
              <a:ext cx="837565" cy="523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800">
                  <a:latin typeface="Tahoma"/>
                  <a:ea typeface="Tahoma"/>
                  <a:cs typeface="Tahoma"/>
                  <a:sym typeface="Tahoma"/>
                </a:defRPr>
              </a:lvl1pPr>
            </a:lstStyle>
            <a:p>
              <a:r>
                <a:t>Data</a:t>
              </a:r>
            </a:p>
          </p:txBody>
        </p:sp>
        <p:sp>
          <p:nvSpPr>
            <p:cNvPr id="150" name="Text Box 9"/>
            <p:cNvSpPr txBox="1"/>
            <p:nvPr/>
          </p:nvSpPr>
          <p:spPr>
            <a:xfrm>
              <a:off x="1219200" y="0"/>
              <a:ext cx="1941176" cy="523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2800">
                  <a:latin typeface="Tahoma"/>
                  <a:ea typeface="Tahoma"/>
                  <a:cs typeface="Tahoma"/>
                  <a:sym typeface="Tahoma"/>
                </a:defRPr>
              </a:lvl1pPr>
            </a:lstStyle>
            <a:p>
              <a:r>
                <a:t>Information</a:t>
              </a:r>
            </a:p>
          </p:txBody>
        </p:sp>
      </p:grpSp>
      <p:sp>
        <p:nvSpPr>
          <p:cNvPr id="10" name="Rectangle 5"/>
          <p:cNvSpPr txBox="1">
            <a:spLocks/>
          </p:cNvSpPr>
          <p:nvPr/>
        </p:nvSpPr>
        <p:spPr>
          <a:xfrm>
            <a:off x="8868896" y="1319212"/>
            <a:ext cx="3406082" cy="5335903"/>
          </a:xfrm>
          <a:prstGeom prst="rect">
            <a:avLst/>
          </a:prstGeom>
        </p:spPr>
        <p:txBody>
          <a:bodyPr vert="horz" lIns="44450" tIns="44450" rIns="44450" bIns="4445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600"/>
              </a:spcBef>
              <a:buFont typeface="Arial"/>
              <a:buNone/>
              <a:defRPr sz="2600"/>
            </a:pPr>
            <a:r>
              <a:rPr lang="en-US" sz="2600" dirty="0" smtClean="0"/>
              <a:t> 	A single, complete and consistent store of data obtained from a variety of different sources made available to end users in what they can understand and use in a business context.</a:t>
            </a:r>
          </a:p>
          <a:p>
            <a:pPr>
              <a:buFont typeface="Arial"/>
              <a:buNone/>
              <a:defRPr sz="2600"/>
            </a:pPr>
            <a:endParaRPr lang="en-US" sz="2600" dirty="0" smtClean="0"/>
          </a:p>
          <a:p>
            <a:pPr>
              <a:spcBef>
                <a:spcPts val="600"/>
              </a:spcBef>
              <a:buFont typeface="Arial"/>
              <a:buNone/>
              <a:defRPr sz="2600"/>
            </a:pPr>
            <a:r>
              <a:rPr lang="en-US" sz="2600" dirty="0" smtClean="0"/>
              <a:t>	[Barry Devlin]</a:t>
            </a:r>
            <a:endParaRPr lang="en-US" sz="2600" dirty="0"/>
          </a:p>
        </p:txBody>
      </p:sp>
      <p:pic>
        <p:nvPicPr>
          <p:cNvPr id="11" name="Object 6" descr="Object 6"/>
          <p:cNvPicPr>
            <a:picLocks noChangeAspect="1"/>
          </p:cNvPicPr>
          <p:nvPr/>
        </p:nvPicPr>
        <p:blipFill>
          <a:blip r:embed="rId3">
            <a:extLst/>
          </a:blip>
          <a:stretch>
            <a:fillRect/>
          </a:stretch>
        </p:blipFill>
        <p:spPr>
          <a:xfrm>
            <a:off x="6096000" y="986476"/>
            <a:ext cx="2884489" cy="4406900"/>
          </a:xfrm>
          <a:prstGeom prst="rect">
            <a:avLst/>
          </a:prstGeom>
          <a:ln w="12700">
            <a:miter lim="400000"/>
          </a:ln>
        </p:spPr>
      </p:pic>
      <p:sp>
        <p:nvSpPr>
          <p:cNvPr id="12" name="Title 2"/>
          <p:cNvSpPr>
            <a:spLocks noGrp="1"/>
          </p:cNvSpPr>
          <p:nvPr>
            <p:ph type="title"/>
          </p:nvPr>
        </p:nvSpPr>
        <p:spPr>
          <a:xfrm>
            <a:off x="-2706" y="8666"/>
            <a:ext cx="11303367" cy="816904"/>
          </a:xfrm>
        </p:spPr>
        <p:txBody>
          <a:bodyPr/>
          <a:lstStyle/>
          <a:p>
            <a:pPr algn="l"/>
            <a:r>
              <a:rPr lang="en-IN" dirty="0" smtClean="0"/>
              <a:t>What is a Data Warehouse (definition)</a:t>
            </a:r>
            <a:endParaRPr lang="en-IN" dirty="0"/>
          </a:p>
        </p:txBody>
      </p:sp>
    </p:spTree>
    <p:extLst>
      <p:ext uri="{BB962C8B-B14F-4D97-AF65-F5344CB8AC3E}">
        <p14:creationId xmlns:p14="http://schemas.microsoft.com/office/powerpoint/2010/main" val="2335017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500" fill="hold"/>
                                        <p:tgtEl>
                                          <p:spTgt spid="151"/>
                                        </p:tgtEl>
                                        <p:attrNameLst>
                                          <p:attrName>ppt_x</p:attrName>
                                        </p:attrNameLst>
                                      </p:cBhvr>
                                      <p:tavLst>
                                        <p:tav tm="0">
                                          <p:val>
                                            <p:strVal val="#ppt_x"/>
                                          </p:val>
                                        </p:tav>
                                        <p:tav tm="100000">
                                          <p:val>
                                            <p:strVal val="#ppt_x"/>
                                          </p:val>
                                        </p:tav>
                                      </p:tavLst>
                                    </p:anim>
                                    <p:anim calcmode="lin" valueType="num">
                                      <p:cBhvr additive="base">
                                        <p:cTn id="8" dur="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7">
                                            <p:txEl>
                                              <p:pRg st="0" end="0"/>
                                            </p:txEl>
                                          </p:spTgt>
                                        </p:tgtEl>
                                        <p:attrNameLst>
                                          <p:attrName>style.visibility</p:attrName>
                                        </p:attrNameLst>
                                      </p:cBhvr>
                                      <p:to>
                                        <p:strVal val="visible"/>
                                      </p:to>
                                    </p:set>
                                    <p:anim calcmode="lin" valueType="num">
                                      <p:cBhvr additive="base">
                                        <p:cTn id="11" dur="500" fill="hold"/>
                                        <p:tgtEl>
                                          <p:spTgt spid="14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 calcmode="lin" valueType="num">
                                      <p:cBhvr additive="base">
                                        <p:cTn id="17"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 name="Rectangle 2"/>
          <p:cNvSpPr txBox="1">
            <a:spLocks noGrp="1"/>
          </p:cNvSpPr>
          <p:nvPr>
            <p:ph type="title"/>
          </p:nvPr>
        </p:nvSpPr>
        <p:spPr>
          <a:xfrm>
            <a:off x="4572000" y="-1"/>
            <a:ext cx="4419600" cy="750890"/>
          </a:xfrm>
          <a:prstGeom prst="rect">
            <a:avLst/>
          </a:prstGeom>
        </p:spPr>
        <p:txBody>
          <a:bodyPr>
            <a:normAutofit/>
          </a:bodyPr>
          <a:lstStyle/>
          <a:p>
            <a:r>
              <a:t>Terminology</a:t>
            </a:r>
          </a:p>
        </p:txBody>
      </p:sp>
      <p:grpSp>
        <p:nvGrpSpPr>
          <p:cNvPr id="1735" name="Group 3"/>
          <p:cNvGrpSpPr/>
          <p:nvPr/>
        </p:nvGrpSpPr>
        <p:grpSpPr>
          <a:xfrm>
            <a:off x="3364200" y="5486400"/>
            <a:ext cx="2333341" cy="523218"/>
            <a:chOff x="-31880" y="0"/>
            <a:chExt cx="2333339" cy="523217"/>
          </a:xfrm>
        </p:grpSpPr>
        <p:sp>
          <p:nvSpPr>
            <p:cNvPr id="1733" name="Line 4"/>
            <p:cNvSpPr/>
            <p:nvPr/>
          </p:nvSpPr>
          <p:spPr>
            <a:xfrm>
              <a:off x="91658" y="50800"/>
              <a:ext cx="2209801" cy="1"/>
            </a:xfrm>
            <a:prstGeom prst="line">
              <a:avLst/>
            </a:prstGeom>
            <a:noFill/>
            <a:ln w="25400" cap="flat">
              <a:solidFill>
                <a:srgbClr val="FFFF00"/>
              </a:solidFill>
              <a:prstDash val="solid"/>
              <a:round/>
              <a:tailEnd type="triangle" w="med" len="med"/>
            </a:ln>
            <a:effectLst/>
          </p:spPr>
          <p:txBody>
            <a:bodyPr wrap="square" lIns="45719" tIns="45719" rIns="45719" bIns="45719" numCol="1" anchor="t">
              <a:noAutofit/>
            </a:bodyPr>
            <a:lstStyle/>
            <a:p>
              <a:endParaRPr/>
            </a:p>
          </p:txBody>
        </p:sp>
        <p:sp>
          <p:nvSpPr>
            <p:cNvPr id="1734" name="Text Box 5"/>
            <p:cNvSpPr txBox="1"/>
            <p:nvPr/>
          </p:nvSpPr>
          <p:spPr>
            <a:xfrm>
              <a:off x="-31880" y="0"/>
              <a:ext cx="991615" cy="5232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ctr">
                <a:spcBef>
                  <a:spcPts val="1600"/>
                </a:spcBef>
                <a:defRPr sz="2800" b="1">
                  <a:solidFill>
                    <a:srgbClr val="FFFF00"/>
                  </a:solidFill>
                  <a:latin typeface="Gill Sans MT"/>
                  <a:ea typeface="Gill Sans MT"/>
                  <a:cs typeface="Gill Sans MT"/>
                  <a:sym typeface="Gill Sans MT"/>
                </a:defRPr>
              </a:lvl1pPr>
            </a:lstStyle>
            <a:p>
              <a:r>
                <a:t>Time</a:t>
              </a:r>
            </a:p>
          </p:txBody>
        </p:sp>
      </p:grpSp>
      <p:grpSp>
        <p:nvGrpSpPr>
          <p:cNvPr id="1738" name="Group 6"/>
          <p:cNvGrpSpPr/>
          <p:nvPr/>
        </p:nvGrpSpPr>
        <p:grpSpPr>
          <a:xfrm>
            <a:off x="1816894" y="3035300"/>
            <a:ext cx="607221" cy="1905001"/>
            <a:chOff x="0" y="0"/>
            <a:chExt cx="607219" cy="1905000"/>
          </a:xfrm>
        </p:grpSpPr>
        <p:sp>
          <p:nvSpPr>
            <p:cNvPr id="1736" name="Line 7"/>
            <p:cNvSpPr/>
            <p:nvPr/>
          </p:nvSpPr>
          <p:spPr>
            <a:xfrm flipV="1">
              <a:off x="607219" y="0"/>
              <a:ext cx="1" cy="1905001"/>
            </a:xfrm>
            <a:prstGeom prst="line">
              <a:avLst/>
            </a:prstGeom>
            <a:noFill/>
            <a:ln w="25400" cap="flat">
              <a:solidFill>
                <a:srgbClr val="FFFF00"/>
              </a:solidFill>
              <a:prstDash val="solid"/>
              <a:round/>
              <a:tailEnd type="triangle" w="med" len="med"/>
            </a:ln>
            <a:effectLst/>
          </p:spPr>
          <p:txBody>
            <a:bodyPr wrap="square" lIns="45719" tIns="45719" rIns="45719" bIns="45719" numCol="1" anchor="t">
              <a:noAutofit/>
            </a:bodyPr>
            <a:lstStyle/>
            <a:p>
              <a:endParaRPr/>
            </a:p>
          </p:txBody>
        </p:sp>
        <p:sp>
          <p:nvSpPr>
            <p:cNvPr id="1737" name="Text Box 8"/>
            <p:cNvSpPr txBox="1"/>
            <p:nvPr/>
          </p:nvSpPr>
          <p:spPr>
            <a:xfrm rot="16200000">
              <a:off x="-561033" y="575786"/>
              <a:ext cx="1645306" cy="523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ctr">
                <a:spcBef>
                  <a:spcPts val="1600"/>
                </a:spcBef>
                <a:defRPr sz="2800" b="1">
                  <a:solidFill>
                    <a:srgbClr val="FFFF00"/>
                  </a:solidFill>
                  <a:latin typeface="Gill Sans MT"/>
                  <a:ea typeface="Gill Sans MT"/>
                  <a:cs typeface="Gill Sans MT"/>
                  <a:sym typeface="Gill Sans MT"/>
                </a:defRPr>
              </a:lvl1pPr>
            </a:lstStyle>
            <a:p>
              <a:r>
                <a:t>Products</a:t>
              </a:r>
            </a:p>
          </p:txBody>
        </p:sp>
      </p:grpSp>
      <p:grpSp>
        <p:nvGrpSpPr>
          <p:cNvPr id="1741" name="Group 9"/>
          <p:cNvGrpSpPr/>
          <p:nvPr/>
        </p:nvGrpSpPr>
        <p:grpSpPr>
          <a:xfrm>
            <a:off x="2066301" y="1000320"/>
            <a:ext cx="1527216" cy="1585638"/>
            <a:chOff x="0" y="0"/>
            <a:chExt cx="1527215" cy="1585637"/>
          </a:xfrm>
        </p:grpSpPr>
        <p:sp>
          <p:nvSpPr>
            <p:cNvPr id="1739" name="Line 10"/>
            <p:cNvSpPr/>
            <p:nvPr/>
          </p:nvSpPr>
          <p:spPr>
            <a:xfrm flipV="1">
              <a:off x="307620" y="375137"/>
              <a:ext cx="1219596" cy="1210501"/>
            </a:xfrm>
            <a:prstGeom prst="line">
              <a:avLst/>
            </a:prstGeom>
            <a:noFill/>
            <a:ln w="25400" cap="flat">
              <a:solidFill>
                <a:srgbClr val="FFFF00"/>
              </a:solidFill>
              <a:prstDash val="solid"/>
              <a:round/>
              <a:tailEnd type="triangle" w="med" len="med"/>
            </a:ln>
            <a:effectLst/>
          </p:spPr>
          <p:txBody>
            <a:bodyPr wrap="square" lIns="45719" tIns="45719" rIns="45719" bIns="45719" numCol="1" anchor="t">
              <a:noAutofit/>
            </a:bodyPr>
            <a:lstStyle/>
            <a:p>
              <a:endParaRPr/>
            </a:p>
          </p:txBody>
        </p:sp>
        <p:sp>
          <p:nvSpPr>
            <p:cNvPr id="1740" name="Text Box 11"/>
            <p:cNvSpPr txBox="1"/>
            <p:nvPr/>
          </p:nvSpPr>
          <p:spPr>
            <a:xfrm rot="18981870">
              <a:off x="-38501" y="474863"/>
              <a:ext cx="1585750" cy="523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ctr">
                <a:spcBef>
                  <a:spcPts val="1600"/>
                </a:spcBef>
                <a:defRPr sz="2800" b="1">
                  <a:solidFill>
                    <a:srgbClr val="FFFF00"/>
                  </a:solidFill>
                  <a:latin typeface="Gill Sans MT"/>
                  <a:ea typeface="Gill Sans MT"/>
                  <a:cs typeface="Gill Sans MT"/>
                  <a:sym typeface="Gill Sans MT"/>
                </a:defRPr>
              </a:lvl1pPr>
            </a:lstStyle>
            <a:p>
              <a:r>
                <a:t>Location</a:t>
              </a:r>
            </a:p>
          </p:txBody>
        </p:sp>
      </p:grpSp>
      <p:sp>
        <p:nvSpPr>
          <p:cNvPr id="1742" name="Text Box 12"/>
          <p:cNvSpPr txBox="1"/>
          <p:nvPr/>
        </p:nvSpPr>
        <p:spPr>
          <a:xfrm>
            <a:off x="7132320" y="1981200"/>
            <a:ext cx="3126425" cy="31547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1900"/>
              </a:spcBef>
              <a:defRPr sz="3200" b="1">
                <a:solidFill>
                  <a:srgbClr val="0000FF"/>
                </a:solidFill>
                <a:effectLst>
                  <a:outerShdw blurRad="38100" dist="38100" dir="2700000" rotWithShape="0">
                    <a:srgbClr val="C0C0C0"/>
                  </a:outerShdw>
                </a:effectLst>
                <a:latin typeface="Gill Sans MT"/>
                <a:ea typeface="Gill Sans MT"/>
                <a:cs typeface="Gill Sans MT"/>
                <a:sym typeface="Gill Sans MT"/>
              </a:defRPr>
            </a:pPr>
            <a:r>
              <a:rPr sz="3200"/>
              <a:t>Dimension –</a:t>
            </a:r>
          </a:p>
          <a:p>
            <a:pPr>
              <a:spcBef>
                <a:spcPts val="1000"/>
              </a:spcBef>
              <a:defRPr b="1">
                <a:effectLst>
                  <a:outerShdw blurRad="38100" dist="38100" dir="2700000" rotWithShape="0">
                    <a:srgbClr val="C0C0C0"/>
                  </a:outerShdw>
                </a:effectLst>
                <a:latin typeface="Gill Sans MT"/>
                <a:ea typeface="Gill Sans MT"/>
                <a:cs typeface="Gill Sans MT"/>
                <a:sym typeface="Gill Sans MT"/>
              </a:defRPr>
            </a:pPr>
            <a:r>
              <a:t>A structural attribute of a cube that acts as an index for identifying values within a multi-dimensional array.</a:t>
            </a:r>
          </a:p>
          <a:p>
            <a:pPr>
              <a:spcBef>
                <a:spcPts val="1000"/>
              </a:spcBef>
              <a:defRPr b="1">
                <a:effectLst>
                  <a:outerShdw blurRad="38100" dist="38100" dir="2700000" rotWithShape="0">
                    <a:srgbClr val="C0C0C0"/>
                  </a:outerShdw>
                </a:effectLst>
                <a:latin typeface="Gill Sans MT"/>
                <a:ea typeface="Gill Sans MT"/>
                <a:cs typeface="Gill Sans MT"/>
                <a:sym typeface="Gill Sans MT"/>
              </a:defRPr>
            </a:pPr>
            <a:r>
              <a:t>If all dimensions have a single member selected, then a single cell is defined. </a:t>
            </a:r>
          </a:p>
          <a:p>
            <a:pPr>
              <a:spcBef>
                <a:spcPts val="1000"/>
              </a:spcBef>
              <a:defRPr sz="1600" b="1">
                <a:effectLst>
                  <a:outerShdw blurRad="38100" dist="38100" dir="2700000" rotWithShape="0">
                    <a:srgbClr val="C0C0C0"/>
                  </a:outerShdw>
                </a:effectLst>
                <a:latin typeface="Gill Sans MT"/>
                <a:ea typeface="Gill Sans MT"/>
                <a:cs typeface="Gill Sans MT"/>
                <a:sym typeface="Gill Sans MT"/>
              </a:defRPr>
            </a:pPr>
            <a:endParaRPr sz="1600"/>
          </a:p>
        </p:txBody>
      </p:sp>
      <p:grpSp>
        <p:nvGrpSpPr>
          <p:cNvPr id="2298" name="Group 13"/>
          <p:cNvGrpSpPr/>
          <p:nvPr/>
        </p:nvGrpSpPr>
        <p:grpSpPr>
          <a:xfrm>
            <a:off x="3487739" y="2341563"/>
            <a:ext cx="2987675" cy="2284412"/>
            <a:chOff x="0" y="0"/>
            <a:chExt cx="2987674" cy="2284411"/>
          </a:xfrm>
        </p:grpSpPr>
        <p:grpSp>
          <p:nvGrpSpPr>
            <p:cNvPr id="1793" name="Group 14"/>
            <p:cNvGrpSpPr/>
            <p:nvPr/>
          </p:nvGrpSpPr>
          <p:grpSpPr>
            <a:xfrm>
              <a:off x="886081" y="-1"/>
              <a:ext cx="2101594" cy="1529526"/>
              <a:chOff x="0" y="0"/>
              <a:chExt cx="2101592" cy="1529524"/>
            </a:xfrm>
          </p:grpSpPr>
          <p:grpSp>
            <p:nvGrpSpPr>
              <p:cNvPr id="1747" name="AutoShape 15"/>
              <p:cNvGrpSpPr/>
              <p:nvPr/>
            </p:nvGrpSpPr>
            <p:grpSpPr>
              <a:xfrm>
                <a:off x="0" y="-1"/>
                <a:ext cx="440630" cy="380370"/>
                <a:chOff x="0" y="0"/>
                <a:chExt cx="440628" cy="380369"/>
              </a:xfrm>
            </p:grpSpPr>
            <p:sp>
              <p:nvSpPr>
                <p:cNvPr id="1743"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44"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45"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46"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52" name="AutoShape 16"/>
              <p:cNvGrpSpPr/>
              <p:nvPr/>
            </p:nvGrpSpPr>
            <p:grpSpPr>
              <a:xfrm>
                <a:off x="332360" y="-1"/>
                <a:ext cx="440630" cy="380370"/>
                <a:chOff x="0" y="0"/>
                <a:chExt cx="440628" cy="380369"/>
              </a:xfrm>
            </p:grpSpPr>
            <p:sp>
              <p:nvSpPr>
                <p:cNvPr id="1748"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49"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50"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51"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57" name="AutoShape 17"/>
              <p:cNvGrpSpPr/>
              <p:nvPr/>
            </p:nvGrpSpPr>
            <p:grpSpPr>
              <a:xfrm>
                <a:off x="664721" y="-1"/>
                <a:ext cx="440630" cy="380370"/>
                <a:chOff x="0" y="0"/>
                <a:chExt cx="440628" cy="380369"/>
              </a:xfrm>
            </p:grpSpPr>
            <p:sp>
              <p:nvSpPr>
                <p:cNvPr id="1753"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54"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55"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56"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62" name="AutoShape 18"/>
              <p:cNvGrpSpPr/>
              <p:nvPr/>
            </p:nvGrpSpPr>
            <p:grpSpPr>
              <a:xfrm>
                <a:off x="997081" y="-1"/>
                <a:ext cx="439791" cy="380370"/>
                <a:chOff x="0" y="0"/>
                <a:chExt cx="439790" cy="380369"/>
              </a:xfrm>
            </p:grpSpPr>
            <p:sp>
              <p:nvSpPr>
                <p:cNvPr id="1758"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59"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60"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61"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67" name="AutoShape 19"/>
              <p:cNvGrpSpPr/>
              <p:nvPr/>
            </p:nvGrpSpPr>
            <p:grpSpPr>
              <a:xfrm>
                <a:off x="1329442" y="-1"/>
                <a:ext cx="439791" cy="380370"/>
                <a:chOff x="0" y="0"/>
                <a:chExt cx="439790" cy="380369"/>
              </a:xfrm>
            </p:grpSpPr>
            <p:sp>
              <p:nvSpPr>
                <p:cNvPr id="1763"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64"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65"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66"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72" name="AutoShape 20"/>
              <p:cNvGrpSpPr/>
              <p:nvPr/>
            </p:nvGrpSpPr>
            <p:grpSpPr>
              <a:xfrm>
                <a:off x="1661802" y="1148423"/>
                <a:ext cx="439791" cy="381102"/>
                <a:chOff x="0" y="0"/>
                <a:chExt cx="439790" cy="381101"/>
              </a:xfrm>
            </p:grpSpPr>
            <p:sp>
              <p:nvSpPr>
                <p:cNvPr id="1768" name="Shape"/>
                <p:cNvSpPr/>
                <p:nvPr/>
              </p:nvSpPr>
              <p:spPr>
                <a:xfrm>
                  <a:off x="-1" y="-1"/>
                  <a:ext cx="439791"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8" y="0"/>
                      </a:lnTo>
                      <a:lnTo>
                        <a:pt x="21600" y="0"/>
                      </a:lnTo>
                      <a:lnTo>
                        <a:pt x="21600" y="16201"/>
                      </a:lnTo>
                      <a:lnTo>
                        <a:pt x="16922"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69" name="Shape"/>
                <p:cNvSpPr/>
                <p:nvPr/>
              </p:nvSpPr>
              <p:spPr>
                <a:xfrm>
                  <a:off x="344534"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70" name="Shape"/>
                <p:cNvSpPr/>
                <p:nvPr/>
              </p:nvSpPr>
              <p:spPr>
                <a:xfrm>
                  <a:off x="-1" y="-1"/>
                  <a:ext cx="439791"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78" y="0"/>
                      </a:lnTo>
                      <a:lnTo>
                        <a:pt x="21600" y="0"/>
                      </a:lnTo>
                      <a:lnTo>
                        <a:pt x="16922"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71" name="Shape"/>
                <p:cNvSpPr/>
                <p:nvPr/>
              </p:nvSpPr>
              <p:spPr>
                <a:xfrm>
                  <a:off x="-1" y="-1"/>
                  <a:ext cx="439791"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8" y="0"/>
                      </a:lnTo>
                      <a:lnTo>
                        <a:pt x="21600" y="0"/>
                      </a:lnTo>
                      <a:lnTo>
                        <a:pt x="21600" y="16201"/>
                      </a:lnTo>
                      <a:lnTo>
                        <a:pt x="16922" y="21600"/>
                      </a:lnTo>
                      <a:lnTo>
                        <a:pt x="0" y="21600"/>
                      </a:lnTo>
                      <a:close/>
                      <a:moveTo>
                        <a:pt x="0" y="5399"/>
                      </a:moveTo>
                      <a:lnTo>
                        <a:pt x="16922" y="5399"/>
                      </a:lnTo>
                      <a:lnTo>
                        <a:pt x="21600" y="0"/>
                      </a:lnTo>
                      <a:moveTo>
                        <a:pt x="16922" y="5399"/>
                      </a:moveTo>
                      <a:lnTo>
                        <a:pt x="16922"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77" name="AutoShape 21"/>
              <p:cNvGrpSpPr/>
              <p:nvPr/>
            </p:nvGrpSpPr>
            <p:grpSpPr>
              <a:xfrm>
                <a:off x="1661802" y="861683"/>
                <a:ext cx="439791" cy="380370"/>
                <a:chOff x="0" y="0"/>
                <a:chExt cx="439790" cy="380369"/>
              </a:xfrm>
            </p:grpSpPr>
            <p:sp>
              <p:nvSpPr>
                <p:cNvPr id="1773"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74"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75"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76"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82" name="AutoShape 22"/>
              <p:cNvGrpSpPr/>
              <p:nvPr/>
            </p:nvGrpSpPr>
            <p:grpSpPr>
              <a:xfrm>
                <a:off x="1661802" y="574211"/>
                <a:ext cx="439791" cy="380370"/>
                <a:chOff x="0" y="0"/>
                <a:chExt cx="439790" cy="380369"/>
              </a:xfrm>
            </p:grpSpPr>
            <p:sp>
              <p:nvSpPr>
                <p:cNvPr id="1778"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79"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80"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81"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87" name="AutoShape 23"/>
              <p:cNvGrpSpPr/>
              <p:nvPr/>
            </p:nvGrpSpPr>
            <p:grpSpPr>
              <a:xfrm>
                <a:off x="1661802" y="287471"/>
                <a:ext cx="439791" cy="380370"/>
                <a:chOff x="0" y="0"/>
                <a:chExt cx="439790" cy="380369"/>
              </a:xfrm>
            </p:grpSpPr>
            <p:sp>
              <p:nvSpPr>
                <p:cNvPr id="1783"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84"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85"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86"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792" name="AutoShape 24"/>
              <p:cNvGrpSpPr/>
              <p:nvPr/>
            </p:nvGrpSpPr>
            <p:grpSpPr>
              <a:xfrm>
                <a:off x="1661802" y="-1"/>
                <a:ext cx="439791" cy="380370"/>
                <a:chOff x="0" y="0"/>
                <a:chExt cx="439790" cy="380369"/>
              </a:xfrm>
            </p:grpSpPr>
            <p:sp>
              <p:nvSpPr>
                <p:cNvPr id="1788"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89"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90"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91"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844" name="Group 25"/>
            <p:cNvGrpSpPr/>
            <p:nvPr/>
          </p:nvGrpSpPr>
          <p:grpSpPr>
            <a:xfrm>
              <a:off x="777116" y="92897"/>
              <a:ext cx="2103283" cy="1529526"/>
              <a:chOff x="0" y="0"/>
              <a:chExt cx="2103281" cy="1529524"/>
            </a:xfrm>
          </p:grpSpPr>
          <p:grpSp>
            <p:nvGrpSpPr>
              <p:cNvPr id="1798" name="AutoShape 26"/>
              <p:cNvGrpSpPr/>
              <p:nvPr/>
            </p:nvGrpSpPr>
            <p:grpSpPr>
              <a:xfrm>
                <a:off x="-1" y="-1"/>
                <a:ext cx="440984" cy="380370"/>
                <a:chOff x="0" y="0"/>
                <a:chExt cx="440983" cy="380369"/>
              </a:xfrm>
            </p:grpSpPr>
            <p:sp>
              <p:nvSpPr>
                <p:cNvPr id="1794"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795"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796"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797"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03" name="AutoShape 27"/>
              <p:cNvGrpSpPr/>
              <p:nvPr/>
            </p:nvGrpSpPr>
            <p:grpSpPr>
              <a:xfrm>
                <a:off x="332627" y="-1"/>
                <a:ext cx="440984" cy="380370"/>
                <a:chOff x="0" y="0"/>
                <a:chExt cx="440983" cy="380369"/>
              </a:xfrm>
            </p:grpSpPr>
            <p:sp>
              <p:nvSpPr>
                <p:cNvPr id="1799"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00"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01"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02"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08" name="AutoShape 28"/>
              <p:cNvGrpSpPr/>
              <p:nvPr/>
            </p:nvGrpSpPr>
            <p:grpSpPr>
              <a:xfrm>
                <a:off x="665255" y="-1"/>
                <a:ext cx="440984" cy="380370"/>
                <a:chOff x="0" y="0"/>
                <a:chExt cx="440983" cy="380369"/>
              </a:xfrm>
            </p:grpSpPr>
            <p:sp>
              <p:nvSpPr>
                <p:cNvPr id="1804"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05"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06"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07"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13" name="AutoShape 29"/>
              <p:cNvGrpSpPr/>
              <p:nvPr/>
            </p:nvGrpSpPr>
            <p:grpSpPr>
              <a:xfrm>
                <a:off x="997883" y="-1"/>
                <a:ext cx="440144" cy="380370"/>
                <a:chOff x="0" y="0"/>
                <a:chExt cx="440142" cy="380369"/>
              </a:xfrm>
            </p:grpSpPr>
            <p:sp>
              <p:nvSpPr>
                <p:cNvPr id="1809"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10"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11"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12"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18" name="AutoShape 30"/>
              <p:cNvGrpSpPr/>
              <p:nvPr/>
            </p:nvGrpSpPr>
            <p:grpSpPr>
              <a:xfrm>
                <a:off x="1330511" y="-1"/>
                <a:ext cx="440144" cy="380370"/>
                <a:chOff x="0" y="0"/>
                <a:chExt cx="440142" cy="380369"/>
              </a:xfrm>
            </p:grpSpPr>
            <p:sp>
              <p:nvSpPr>
                <p:cNvPr id="1814"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15"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16"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17"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23" name="AutoShape 31"/>
              <p:cNvGrpSpPr/>
              <p:nvPr/>
            </p:nvGrpSpPr>
            <p:grpSpPr>
              <a:xfrm>
                <a:off x="1663138" y="1148423"/>
                <a:ext cx="440144" cy="381102"/>
                <a:chOff x="0" y="0"/>
                <a:chExt cx="440142" cy="381101"/>
              </a:xfrm>
            </p:grpSpPr>
            <p:sp>
              <p:nvSpPr>
                <p:cNvPr id="1819" name="Shape"/>
                <p:cNvSpPr/>
                <p:nvPr/>
              </p:nvSpPr>
              <p:spPr>
                <a:xfrm>
                  <a:off x="0" y="-1"/>
                  <a:ext cx="44014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5" y="0"/>
                      </a:lnTo>
                      <a:lnTo>
                        <a:pt x="21600" y="0"/>
                      </a:lnTo>
                      <a:lnTo>
                        <a:pt x="21600" y="16201"/>
                      </a:lnTo>
                      <a:lnTo>
                        <a:pt x="16925"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20" name="Shape"/>
                <p:cNvSpPr/>
                <p:nvPr/>
              </p:nvSpPr>
              <p:spPr>
                <a:xfrm>
                  <a:off x="34488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21" name="Shape"/>
                <p:cNvSpPr/>
                <p:nvPr/>
              </p:nvSpPr>
              <p:spPr>
                <a:xfrm>
                  <a:off x="0" y="-1"/>
                  <a:ext cx="44014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75" y="0"/>
                      </a:lnTo>
                      <a:lnTo>
                        <a:pt x="21600" y="0"/>
                      </a:lnTo>
                      <a:lnTo>
                        <a:pt x="16925"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22" name="Shape"/>
                <p:cNvSpPr/>
                <p:nvPr/>
              </p:nvSpPr>
              <p:spPr>
                <a:xfrm>
                  <a:off x="0" y="-1"/>
                  <a:ext cx="44014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5" y="0"/>
                      </a:lnTo>
                      <a:lnTo>
                        <a:pt x="21600" y="0"/>
                      </a:lnTo>
                      <a:lnTo>
                        <a:pt x="21600" y="16201"/>
                      </a:lnTo>
                      <a:lnTo>
                        <a:pt x="16925" y="21600"/>
                      </a:lnTo>
                      <a:lnTo>
                        <a:pt x="0" y="21600"/>
                      </a:lnTo>
                      <a:close/>
                      <a:moveTo>
                        <a:pt x="0" y="5399"/>
                      </a:moveTo>
                      <a:lnTo>
                        <a:pt x="16925" y="5399"/>
                      </a:lnTo>
                      <a:lnTo>
                        <a:pt x="21600" y="0"/>
                      </a:lnTo>
                      <a:moveTo>
                        <a:pt x="16925" y="5399"/>
                      </a:moveTo>
                      <a:lnTo>
                        <a:pt x="16925"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28" name="AutoShape 32"/>
              <p:cNvGrpSpPr/>
              <p:nvPr/>
            </p:nvGrpSpPr>
            <p:grpSpPr>
              <a:xfrm>
                <a:off x="1663138" y="861683"/>
                <a:ext cx="440144" cy="380370"/>
                <a:chOff x="0" y="0"/>
                <a:chExt cx="440142" cy="380369"/>
              </a:xfrm>
            </p:grpSpPr>
            <p:sp>
              <p:nvSpPr>
                <p:cNvPr id="1824"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25"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26"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27"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33" name="AutoShape 33"/>
              <p:cNvGrpSpPr/>
              <p:nvPr/>
            </p:nvGrpSpPr>
            <p:grpSpPr>
              <a:xfrm>
                <a:off x="1663138" y="574211"/>
                <a:ext cx="440144" cy="380370"/>
                <a:chOff x="0" y="0"/>
                <a:chExt cx="440142" cy="380369"/>
              </a:xfrm>
            </p:grpSpPr>
            <p:sp>
              <p:nvSpPr>
                <p:cNvPr id="1829"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30"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31"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32"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38" name="AutoShape 34"/>
              <p:cNvGrpSpPr/>
              <p:nvPr/>
            </p:nvGrpSpPr>
            <p:grpSpPr>
              <a:xfrm>
                <a:off x="1663138" y="287471"/>
                <a:ext cx="440144" cy="380370"/>
                <a:chOff x="0" y="0"/>
                <a:chExt cx="440142" cy="380369"/>
              </a:xfrm>
            </p:grpSpPr>
            <p:sp>
              <p:nvSpPr>
                <p:cNvPr id="1834"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35"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36"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37"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43" name="AutoShape 35"/>
              <p:cNvGrpSpPr/>
              <p:nvPr/>
            </p:nvGrpSpPr>
            <p:grpSpPr>
              <a:xfrm>
                <a:off x="1663138" y="-1"/>
                <a:ext cx="440144" cy="380370"/>
                <a:chOff x="0" y="0"/>
                <a:chExt cx="440142" cy="380369"/>
              </a:xfrm>
            </p:grpSpPr>
            <p:sp>
              <p:nvSpPr>
                <p:cNvPr id="1839"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40"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41"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42"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895" name="Group 36"/>
            <p:cNvGrpSpPr/>
            <p:nvPr/>
          </p:nvGrpSpPr>
          <p:grpSpPr>
            <a:xfrm>
              <a:off x="662238" y="187258"/>
              <a:ext cx="2109196" cy="1529526"/>
              <a:chOff x="0" y="0"/>
              <a:chExt cx="2109195" cy="1529524"/>
            </a:xfrm>
          </p:grpSpPr>
          <p:grpSp>
            <p:nvGrpSpPr>
              <p:cNvPr id="1849" name="AutoShape 37"/>
              <p:cNvGrpSpPr/>
              <p:nvPr/>
            </p:nvGrpSpPr>
            <p:grpSpPr>
              <a:xfrm>
                <a:off x="0" y="-1"/>
                <a:ext cx="442224" cy="380370"/>
                <a:chOff x="0" y="0"/>
                <a:chExt cx="442223" cy="380369"/>
              </a:xfrm>
            </p:grpSpPr>
            <p:sp>
              <p:nvSpPr>
                <p:cNvPr id="1845"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46"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47"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48"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54" name="AutoShape 38"/>
              <p:cNvGrpSpPr/>
              <p:nvPr/>
            </p:nvGrpSpPr>
            <p:grpSpPr>
              <a:xfrm>
                <a:off x="333562" y="-1"/>
                <a:ext cx="442224" cy="380370"/>
                <a:chOff x="0" y="0"/>
                <a:chExt cx="442223" cy="380369"/>
              </a:xfrm>
            </p:grpSpPr>
            <p:sp>
              <p:nvSpPr>
                <p:cNvPr id="1850"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51"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52"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53"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59" name="AutoShape 39"/>
              <p:cNvGrpSpPr/>
              <p:nvPr/>
            </p:nvGrpSpPr>
            <p:grpSpPr>
              <a:xfrm>
                <a:off x="667125" y="-1"/>
                <a:ext cx="442224" cy="380370"/>
                <a:chOff x="0" y="0"/>
                <a:chExt cx="442223" cy="380369"/>
              </a:xfrm>
            </p:grpSpPr>
            <p:sp>
              <p:nvSpPr>
                <p:cNvPr id="1855"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56"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57"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58"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64" name="AutoShape 40"/>
              <p:cNvGrpSpPr/>
              <p:nvPr/>
            </p:nvGrpSpPr>
            <p:grpSpPr>
              <a:xfrm>
                <a:off x="1000688" y="-1"/>
                <a:ext cx="441382" cy="380370"/>
                <a:chOff x="0" y="0"/>
                <a:chExt cx="441381" cy="380369"/>
              </a:xfrm>
            </p:grpSpPr>
            <p:sp>
              <p:nvSpPr>
                <p:cNvPr id="1860"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61"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62"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63"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69" name="AutoShape 41"/>
              <p:cNvGrpSpPr/>
              <p:nvPr/>
            </p:nvGrpSpPr>
            <p:grpSpPr>
              <a:xfrm>
                <a:off x="1334251" y="-1"/>
                <a:ext cx="441382" cy="380370"/>
                <a:chOff x="0" y="0"/>
                <a:chExt cx="441381" cy="380369"/>
              </a:xfrm>
            </p:grpSpPr>
            <p:sp>
              <p:nvSpPr>
                <p:cNvPr id="1865"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66"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67"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68"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74" name="AutoShape 42"/>
              <p:cNvGrpSpPr/>
              <p:nvPr/>
            </p:nvGrpSpPr>
            <p:grpSpPr>
              <a:xfrm>
                <a:off x="1667814" y="1148423"/>
                <a:ext cx="441382" cy="381102"/>
                <a:chOff x="0" y="0"/>
                <a:chExt cx="441381" cy="381101"/>
              </a:xfrm>
            </p:grpSpPr>
            <p:sp>
              <p:nvSpPr>
                <p:cNvPr id="1870" name="Shape"/>
                <p:cNvSpPr/>
                <p:nvPr/>
              </p:nvSpPr>
              <p:spPr>
                <a:xfrm>
                  <a:off x="-1" y="-1"/>
                  <a:ext cx="441383"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2" y="0"/>
                      </a:lnTo>
                      <a:lnTo>
                        <a:pt x="21600" y="0"/>
                      </a:lnTo>
                      <a:lnTo>
                        <a:pt x="21600" y="16201"/>
                      </a:lnTo>
                      <a:lnTo>
                        <a:pt x="16938"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71" name="Shape"/>
                <p:cNvSpPr/>
                <p:nvPr/>
              </p:nvSpPr>
              <p:spPr>
                <a:xfrm>
                  <a:off x="346125"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72" name="Shape"/>
                <p:cNvSpPr/>
                <p:nvPr/>
              </p:nvSpPr>
              <p:spPr>
                <a:xfrm>
                  <a:off x="-1" y="-1"/>
                  <a:ext cx="441383"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2" y="0"/>
                      </a:lnTo>
                      <a:lnTo>
                        <a:pt x="21600" y="0"/>
                      </a:lnTo>
                      <a:lnTo>
                        <a:pt x="16938"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73" name="Shape"/>
                <p:cNvSpPr/>
                <p:nvPr/>
              </p:nvSpPr>
              <p:spPr>
                <a:xfrm>
                  <a:off x="-1" y="-1"/>
                  <a:ext cx="441383"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2" y="0"/>
                      </a:lnTo>
                      <a:lnTo>
                        <a:pt x="21600" y="0"/>
                      </a:lnTo>
                      <a:lnTo>
                        <a:pt x="21600" y="16201"/>
                      </a:lnTo>
                      <a:lnTo>
                        <a:pt x="16938" y="21600"/>
                      </a:lnTo>
                      <a:lnTo>
                        <a:pt x="0" y="21600"/>
                      </a:lnTo>
                      <a:close/>
                      <a:moveTo>
                        <a:pt x="0" y="5399"/>
                      </a:moveTo>
                      <a:lnTo>
                        <a:pt x="16938" y="5399"/>
                      </a:lnTo>
                      <a:lnTo>
                        <a:pt x="21600" y="0"/>
                      </a:lnTo>
                      <a:moveTo>
                        <a:pt x="16938" y="5399"/>
                      </a:moveTo>
                      <a:lnTo>
                        <a:pt x="16938"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79" name="AutoShape 43"/>
              <p:cNvGrpSpPr/>
              <p:nvPr/>
            </p:nvGrpSpPr>
            <p:grpSpPr>
              <a:xfrm>
                <a:off x="1667814" y="861683"/>
                <a:ext cx="441382" cy="380370"/>
                <a:chOff x="0" y="0"/>
                <a:chExt cx="441381" cy="380369"/>
              </a:xfrm>
            </p:grpSpPr>
            <p:sp>
              <p:nvSpPr>
                <p:cNvPr id="1875"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76"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77"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78"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84" name="AutoShape 44"/>
              <p:cNvGrpSpPr/>
              <p:nvPr/>
            </p:nvGrpSpPr>
            <p:grpSpPr>
              <a:xfrm>
                <a:off x="1667814" y="574211"/>
                <a:ext cx="441382" cy="380370"/>
                <a:chOff x="0" y="0"/>
                <a:chExt cx="441381" cy="380369"/>
              </a:xfrm>
            </p:grpSpPr>
            <p:sp>
              <p:nvSpPr>
                <p:cNvPr id="1880"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81"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82"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83"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89" name="AutoShape 45"/>
              <p:cNvGrpSpPr/>
              <p:nvPr/>
            </p:nvGrpSpPr>
            <p:grpSpPr>
              <a:xfrm>
                <a:off x="1667814" y="287471"/>
                <a:ext cx="441382" cy="380370"/>
                <a:chOff x="0" y="0"/>
                <a:chExt cx="441381" cy="380369"/>
              </a:xfrm>
            </p:grpSpPr>
            <p:sp>
              <p:nvSpPr>
                <p:cNvPr id="1885"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86"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87"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88"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894" name="AutoShape 46"/>
              <p:cNvGrpSpPr/>
              <p:nvPr/>
            </p:nvGrpSpPr>
            <p:grpSpPr>
              <a:xfrm>
                <a:off x="1667814" y="-1"/>
                <a:ext cx="441382" cy="380370"/>
                <a:chOff x="0" y="0"/>
                <a:chExt cx="441381" cy="380369"/>
              </a:xfrm>
            </p:grpSpPr>
            <p:sp>
              <p:nvSpPr>
                <p:cNvPr id="1890"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91"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92"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93"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946" name="Group 47"/>
            <p:cNvGrpSpPr/>
            <p:nvPr/>
          </p:nvGrpSpPr>
          <p:grpSpPr>
            <a:xfrm>
              <a:off x="548204" y="280888"/>
              <a:ext cx="2115109" cy="1529525"/>
              <a:chOff x="0" y="0"/>
              <a:chExt cx="2115107" cy="1529524"/>
            </a:xfrm>
          </p:grpSpPr>
          <p:grpSp>
            <p:nvGrpSpPr>
              <p:cNvPr id="1900" name="AutoShape 48"/>
              <p:cNvGrpSpPr/>
              <p:nvPr/>
            </p:nvGrpSpPr>
            <p:grpSpPr>
              <a:xfrm>
                <a:off x="-1" y="-1"/>
                <a:ext cx="443464" cy="380370"/>
                <a:chOff x="0" y="0"/>
                <a:chExt cx="443462" cy="380369"/>
              </a:xfrm>
            </p:grpSpPr>
            <p:sp>
              <p:nvSpPr>
                <p:cNvPr id="189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897"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898"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89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05" name="AutoShape 49"/>
              <p:cNvGrpSpPr/>
              <p:nvPr/>
            </p:nvGrpSpPr>
            <p:grpSpPr>
              <a:xfrm>
                <a:off x="334497" y="-1"/>
                <a:ext cx="443464" cy="380370"/>
                <a:chOff x="0" y="0"/>
                <a:chExt cx="443462" cy="380369"/>
              </a:xfrm>
            </p:grpSpPr>
            <p:sp>
              <p:nvSpPr>
                <p:cNvPr id="190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02"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03"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0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10" name="AutoShape 50"/>
              <p:cNvGrpSpPr/>
              <p:nvPr/>
            </p:nvGrpSpPr>
            <p:grpSpPr>
              <a:xfrm>
                <a:off x="668995" y="-1"/>
                <a:ext cx="443464" cy="380370"/>
                <a:chOff x="0" y="0"/>
                <a:chExt cx="443462" cy="380369"/>
              </a:xfrm>
            </p:grpSpPr>
            <p:sp>
              <p:nvSpPr>
                <p:cNvPr id="190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07"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08"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0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15" name="AutoShape 51"/>
              <p:cNvGrpSpPr/>
              <p:nvPr/>
            </p:nvGrpSpPr>
            <p:grpSpPr>
              <a:xfrm>
                <a:off x="1003493" y="-1"/>
                <a:ext cx="442619" cy="380370"/>
                <a:chOff x="0" y="0"/>
                <a:chExt cx="442617" cy="380369"/>
              </a:xfrm>
            </p:grpSpPr>
            <p:sp>
              <p:nvSpPr>
                <p:cNvPr id="191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12"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13"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1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20" name="AutoShape 52"/>
              <p:cNvGrpSpPr/>
              <p:nvPr/>
            </p:nvGrpSpPr>
            <p:grpSpPr>
              <a:xfrm>
                <a:off x="1337991" y="-1"/>
                <a:ext cx="442619" cy="380370"/>
                <a:chOff x="0" y="0"/>
                <a:chExt cx="442617" cy="380369"/>
              </a:xfrm>
            </p:grpSpPr>
            <p:sp>
              <p:nvSpPr>
                <p:cNvPr id="191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17"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18"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1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25" name="AutoShape 53"/>
              <p:cNvGrpSpPr/>
              <p:nvPr/>
            </p:nvGrpSpPr>
            <p:grpSpPr>
              <a:xfrm>
                <a:off x="1672489" y="1148423"/>
                <a:ext cx="442619" cy="381102"/>
                <a:chOff x="0" y="0"/>
                <a:chExt cx="442617" cy="381101"/>
              </a:xfrm>
            </p:grpSpPr>
            <p:sp>
              <p:nvSpPr>
                <p:cNvPr id="1921"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22"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23"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24"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30" name="AutoShape 54"/>
              <p:cNvGrpSpPr/>
              <p:nvPr/>
            </p:nvGrpSpPr>
            <p:grpSpPr>
              <a:xfrm>
                <a:off x="1672489" y="861683"/>
                <a:ext cx="442619" cy="380370"/>
                <a:chOff x="0" y="0"/>
                <a:chExt cx="442617" cy="380369"/>
              </a:xfrm>
            </p:grpSpPr>
            <p:sp>
              <p:nvSpPr>
                <p:cNvPr id="192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27"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28"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2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35" name="AutoShape 55"/>
              <p:cNvGrpSpPr/>
              <p:nvPr/>
            </p:nvGrpSpPr>
            <p:grpSpPr>
              <a:xfrm>
                <a:off x="1672489" y="574211"/>
                <a:ext cx="442619" cy="380370"/>
                <a:chOff x="0" y="0"/>
                <a:chExt cx="442617" cy="380369"/>
              </a:xfrm>
            </p:grpSpPr>
            <p:sp>
              <p:nvSpPr>
                <p:cNvPr id="193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32"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33"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3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40" name="AutoShape 56"/>
              <p:cNvGrpSpPr/>
              <p:nvPr/>
            </p:nvGrpSpPr>
            <p:grpSpPr>
              <a:xfrm>
                <a:off x="1672489" y="287471"/>
                <a:ext cx="442619" cy="380370"/>
                <a:chOff x="0" y="0"/>
                <a:chExt cx="442617" cy="380369"/>
              </a:xfrm>
            </p:grpSpPr>
            <p:sp>
              <p:nvSpPr>
                <p:cNvPr id="193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37"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38"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3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45" name="AutoShape 57"/>
              <p:cNvGrpSpPr/>
              <p:nvPr/>
            </p:nvGrpSpPr>
            <p:grpSpPr>
              <a:xfrm>
                <a:off x="1672489" y="-1"/>
                <a:ext cx="442619" cy="380370"/>
                <a:chOff x="0" y="0"/>
                <a:chExt cx="442617" cy="380369"/>
              </a:xfrm>
            </p:grpSpPr>
            <p:sp>
              <p:nvSpPr>
                <p:cNvPr id="194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42"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43"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4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1997" name="Group 58"/>
            <p:cNvGrpSpPr/>
            <p:nvPr/>
          </p:nvGrpSpPr>
          <p:grpSpPr>
            <a:xfrm>
              <a:off x="442618" y="378175"/>
              <a:ext cx="2115109" cy="1529525"/>
              <a:chOff x="0" y="0"/>
              <a:chExt cx="2115107" cy="1529524"/>
            </a:xfrm>
          </p:grpSpPr>
          <p:grpSp>
            <p:nvGrpSpPr>
              <p:cNvPr id="1951" name="AutoShape 59"/>
              <p:cNvGrpSpPr/>
              <p:nvPr/>
            </p:nvGrpSpPr>
            <p:grpSpPr>
              <a:xfrm>
                <a:off x="-1" y="-1"/>
                <a:ext cx="443464" cy="380370"/>
                <a:chOff x="0" y="0"/>
                <a:chExt cx="443462" cy="380369"/>
              </a:xfrm>
            </p:grpSpPr>
            <p:sp>
              <p:nvSpPr>
                <p:cNvPr id="194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4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4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5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56" name="AutoShape 60"/>
              <p:cNvGrpSpPr/>
              <p:nvPr/>
            </p:nvGrpSpPr>
            <p:grpSpPr>
              <a:xfrm>
                <a:off x="334497" y="-1"/>
                <a:ext cx="443464" cy="380370"/>
                <a:chOff x="0" y="0"/>
                <a:chExt cx="443462" cy="380369"/>
              </a:xfrm>
            </p:grpSpPr>
            <p:sp>
              <p:nvSpPr>
                <p:cNvPr id="195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5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5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5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61" name="AutoShape 61"/>
              <p:cNvGrpSpPr/>
              <p:nvPr/>
            </p:nvGrpSpPr>
            <p:grpSpPr>
              <a:xfrm>
                <a:off x="668995" y="-1"/>
                <a:ext cx="443464" cy="380370"/>
                <a:chOff x="0" y="0"/>
                <a:chExt cx="443462" cy="380369"/>
              </a:xfrm>
            </p:grpSpPr>
            <p:sp>
              <p:nvSpPr>
                <p:cNvPr id="195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5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5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6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66" name="AutoShape 62"/>
              <p:cNvGrpSpPr/>
              <p:nvPr/>
            </p:nvGrpSpPr>
            <p:grpSpPr>
              <a:xfrm>
                <a:off x="1003493" y="-1"/>
                <a:ext cx="442619" cy="380370"/>
                <a:chOff x="0" y="0"/>
                <a:chExt cx="442617" cy="380369"/>
              </a:xfrm>
            </p:grpSpPr>
            <p:sp>
              <p:nvSpPr>
                <p:cNvPr id="196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6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6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6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71" name="AutoShape 63"/>
              <p:cNvGrpSpPr/>
              <p:nvPr/>
            </p:nvGrpSpPr>
            <p:grpSpPr>
              <a:xfrm>
                <a:off x="1337991" y="-1"/>
                <a:ext cx="442619" cy="380370"/>
                <a:chOff x="0" y="0"/>
                <a:chExt cx="442617" cy="380369"/>
              </a:xfrm>
            </p:grpSpPr>
            <p:sp>
              <p:nvSpPr>
                <p:cNvPr id="196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6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6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7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76" name="AutoShape 64"/>
              <p:cNvGrpSpPr/>
              <p:nvPr/>
            </p:nvGrpSpPr>
            <p:grpSpPr>
              <a:xfrm>
                <a:off x="1672489" y="1148423"/>
                <a:ext cx="442619" cy="381102"/>
                <a:chOff x="0" y="0"/>
                <a:chExt cx="442617" cy="381101"/>
              </a:xfrm>
            </p:grpSpPr>
            <p:sp>
              <p:nvSpPr>
                <p:cNvPr id="197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73"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74"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75"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81" name="AutoShape 65"/>
              <p:cNvGrpSpPr/>
              <p:nvPr/>
            </p:nvGrpSpPr>
            <p:grpSpPr>
              <a:xfrm>
                <a:off x="1672489" y="861683"/>
                <a:ext cx="442619" cy="380370"/>
                <a:chOff x="0" y="0"/>
                <a:chExt cx="442617" cy="380369"/>
              </a:xfrm>
            </p:grpSpPr>
            <p:sp>
              <p:nvSpPr>
                <p:cNvPr id="197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7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7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8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86" name="AutoShape 66"/>
              <p:cNvGrpSpPr/>
              <p:nvPr/>
            </p:nvGrpSpPr>
            <p:grpSpPr>
              <a:xfrm>
                <a:off x="1672489" y="574211"/>
                <a:ext cx="442619" cy="380370"/>
                <a:chOff x="0" y="0"/>
                <a:chExt cx="442617" cy="380369"/>
              </a:xfrm>
            </p:grpSpPr>
            <p:sp>
              <p:nvSpPr>
                <p:cNvPr id="198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8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8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8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91" name="AutoShape 67"/>
              <p:cNvGrpSpPr/>
              <p:nvPr/>
            </p:nvGrpSpPr>
            <p:grpSpPr>
              <a:xfrm>
                <a:off x="1672489" y="287471"/>
                <a:ext cx="442619" cy="380370"/>
                <a:chOff x="0" y="0"/>
                <a:chExt cx="442617" cy="380369"/>
              </a:xfrm>
            </p:grpSpPr>
            <p:sp>
              <p:nvSpPr>
                <p:cNvPr id="198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8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8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9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1996" name="AutoShape 68"/>
              <p:cNvGrpSpPr/>
              <p:nvPr/>
            </p:nvGrpSpPr>
            <p:grpSpPr>
              <a:xfrm>
                <a:off x="1672489" y="-1"/>
                <a:ext cx="442619" cy="380370"/>
                <a:chOff x="0" y="0"/>
                <a:chExt cx="442617" cy="380369"/>
              </a:xfrm>
            </p:grpSpPr>
            <p:sp>
              <p:nvSpPr>
                <p:cNvPr id="199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9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199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199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2002" name="AutoShape 69"/>
            <p:cNvGrpSpPr/>
            <p:nvPr/>
          </p:nvGrpSpPr>
          <p:grpSpPr>
            <a:xfrm>
              <a:off x="334497" y="475461"/>
              <a:ext cx="442619" cy="380370"/>
              <a:chOff x="0" y="0"/>
              <a:chExt cx="442617" cy="380369"/>
            </a:xfrm>
          </p:grpSpPr>
          <p:sp>
            <p:nvSpPr>
              <p:cNvPr id="199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199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0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0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07" name="AutoShape 70"/>
            <p:cNvGrpSpPr/>
            <p:nvPr/>
          </p:nvGrpSpPr>
          <p:grpSpPr>
            <a:xfrm>
              <a:off x="668995" y="475461"/>
              <a:ext cx="442619" cy="380370"/>
              <a:chOff x="0" y="0"/>
              <a:chExt cx="442617" cy="380369"/>
            </a:xfrm>
          </p:grpSpPr>
          <p:sp>
            <p:nvSpPr>
              <p:cNvPr id="200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0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0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0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12" name="AutoShape 71"/>
            <p:cNvGrpSpPr/>
            <p:nvPr/>
          </p:nvGrpSpPr>
          <p:grpSpPr>
            <a:xfrm>
              <a:off x="1002649" y="475461"/>
              <a:ext cx="443464" cy="380370"/>
              <a:chOff x="0" y="0"/>
              <a:chExt cx="443462" cy="380369"/>
            </a:xfrm>
          </p:grpSpPr>
          <p:sp>
            <p:nvSpPr>
              <p:cNvPr id="200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0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1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1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17" name="AutoShape 72"/>
            <p:cNvGrpSpPr/>
            <p:nvPr/>
          </p:nvGrpSpPr>
          <p:grpSpPr>
            <a:xfrm>
              <a:off x="1337147" y="475461"/>
              <a:ext cx="443464" cy="380370"/>
              <a:chOff x="0" y="0"/>
              <a:chExt cx="443462" cy="380369"/>
            </a:xfrm>
          </p:grpSpPr>
          <p:sp>
            <p:nvSpPr>
              <p:cNvPr id="201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1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1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1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22" name="AutoShape 73"/>
            <p:cNvGrpSpPr/>
            <p:nvPr/>
          </p:nvGrpSpPr>
          <p:grpSpPr>
            <a:xfrm>
              <a:off x="1671645" y="475461"/>
              <a:ext cx="443464" cy="380370"/>
              <a:chOff x="0" y="0"/>
              <a:chExt cx="443462" cy="380369"/>
            </a:xfrm>
          </p:grpSpPr>
          <p:sp>
            <p:nvSpPr>
              <p:cNvPr id="201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1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2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2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27" name="AutoShape 74"/>
            <p:cNvGrpSpPr/>
            <p:nvPr/>
          </p:nvGrpSpPr>
          <p:grpSpPr>
            <a:xfrm>
              <a:off x="2006143" y="1623885"/>
              <a:ext cx="442619" cy="380370"/>
              <a:chOff x="0" y="0"/>
              <a:chExt cx="442617" cy="380369"/>
            </a:xfrm>
          </p:grpSpPr>
          <p:sp>
            <p:nvSpPr>
              <p:cNvPr id="202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2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2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2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32" name="AutoShape 75"/>
            <p:cNvGrpSpPr/>
            <p:nvPr/>
          </p:nvGrpSpPr>
          <p:grpSpPr>
            <a:xfrm>
              <a:off x="2006143" y="1336413"/>
              <a:ext cx="442619" cy="381102"/>
              <a:chOff x="0" y="0"/>
              <a:chExt cx="442617" cy="381101"/>
            </a:xfrm>
          </p:grpSpPr>
          <p:sp>
            <p:nvSpPr>
              <p:cNvPr id="2028"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29"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30"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31"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37" name="AutoShape 76"/>
            <p:cNvGrpSpPr/>
            <p:nvPr/>
          </p:nvGrpSpPr>
          <p:grpSpPr>
            <a:xfrm>
              <a:off x="2006143" y="1049673"/>
              <a:ext cx="442619" cy="380370"/>
              <a:chOff x="0" y="0"/>
              <a:chExt cx="442617" cy="380369"/>
            </a:xfrm>
          </p:grpSpPr>
          <p:sp>
            <p:nvSpPr>
              <p:cNvPr id="203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3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3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3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42" name="AutoShape 77"/>
            <p:cNvGrpSpPr/>
            <p:nvPr/>
          </p:nvGrpSpPr>
          <p:grpSpPr>
            <a:xfrm>
              <a:off x="2006143" y="762202"/>
              <a:ext cx="442619" cy="380370"/>
              <a:chOff x="0" y="0"/>
              <a:chExt cx="442617" cy="380369"/>
            </a:xfrm>
          </p:grpSpPr>
          <p:sp>
            <p:nvSpPr>
              <p:cNvPr id="203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3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4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4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47" name="AutoShape 78"/>
            <p:cNvGrpSpPr/>
            <p:nvPr/>
          </p:nvGrpSpPr>
          <p:grpSpPr>
            <a:xfrm>
              <a:off x="2006143" y="475461"/>
              <a:ext cx="442619" cy="380370"/>
              <a:chOff x="0" y="0"/>
              <a:chExt cx="442617" cy="380369"/>
            </a:xfrm>
          </p:grpSpPr>
          <p:sp>
            <p:nvSpPr>
              <p:cNvPr id="204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4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4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4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52" name="AutoShape 79"/>
            <p:cNvGrpSpPr/>
            <p:nvPr/>
          </p:nvGrpSpPr>
          <p:grpSpPr>
            <a:xfrm>
              <a:off x="217085" y="568359"/>
              <a:ext cx="443464" cy="380370"/>
              <a:chOff x="0" y="0"/>
              <a:chExt cx="443462" cy="380369"/>
            </a:xfrm>
          </p:grpSpPr>
          <p:sp>
            <p:nvSpPr>
              <p:cNvPr id="204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4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5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5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57" name="AutoShape 80"/>
            <p:cNvGrpSpPr/>
            <p:nvPr/>
          </p:nvGrpSpPr>
          <p:grpSpPr>
            <a:xfrm>
              <a:off x="551583" y="568359"/>
              <a:ext cx="443464" cy="380370"/>
              <a:chOff x="0" y="0"/>
              <a:chExt cx="443462" cy="380369"/>
            </a:xfrm>
          </p:grpSpPr>
          <p:sp>
            <p:nvSpPr>
              <p:cNvPr id="205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5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5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5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62" name="AutoShape 81"/>
            <p:cNvGrpSpPr/>
            <p:nvPr/>
          </p:nvGrpSpPr>
          <p:grpSpPr>
            <a:xfrm>
              <a:off x="886081" y="568359"/>
              <a:ext cx="442619" cy="380370"/>
              <a:chOff x="0" y="0"/>
              <a:chExt cx="442617" cy="380369"/>
            </a:xfrm>
          </p:grpSpPr>
          <p:sp>
            <p:nvSpPr>
              <p:cNvPr id="205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5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6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6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67" name="AutoShape 82"/>
            <p:cNvGrpSpPr/>
            <p:nvPr/>
          </p:nvGrpSpPr>
          <p:grpSpPr>
            <a:xfrm>
              <a:off x="1220579" y="568359"/>
              <a:ext cx="442619" cy="380370"/>
              <a:chOff x="0" y="0"/>
              <a:chExt cx="442617" cy="380369"/>
            </a:xfrm>
          </p:grpSpPr>
          <p:sp>
            <p:nvSpPr>
              <p:cNvPr id="206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6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6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6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72" name="AutoShape 83"/>
            <p:cNvGrpSpPr/>
            <p:nvPr/>
          </p:nvGrpSpPr>
          <p:grpSpPr>
            <a:xfrm>
              <a:off x="1555077" y="568359"/>
              <a:ext cx="442619" cy="380370"/>
              <a:chOff x="0" y="0"/>
              <a:chExt cx="442617" cy="380369"/>
            </a:xfrm>
          </p:grpSpPr>
          <p:sp>
            <p:nvSpPr>
              <p:cNvPr id="206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6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7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7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77" name="AutoShape 84"/>
            <p:cNvGrpSpPr/>
            <p:nvPr/>
          </p:nvGrpSpPr>
          <p:grpSpPr>
            <a:xfrm>
              <a:off x="1888730" y="1717514"/>
              <a:ext cx="443464" cy="380370"/>
              <a:chOff x="0" y="0"/>
              <a:chExt cx="443462" cy="380369"/>
            </a:xfrm>
          </p:grpSpPr>
          <p:sp>
            <p:nvSpPr>
              <p:cNvPr id="207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7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7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7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82" name="AutoShape 85"/>
            <p:cNvGrpSpPr/>
            <p:nvPr/>
          </p:nvGrpSpPr>
          <p:grpSpPr>
            <a:xfrm>
              <a:off x="1888730" y="1430043"/>
              <a:ext cx="443464" cy="380370"/>
              <a:chOff x="0" y="0"/>
              <a:chExt cx="443462" cy="380369"/>
            </a:xfrm>
          </p:grpSpPr>
          <p:sp>
            <p:nvSpPr>
              <p:cNvPr id="207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7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8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8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87" name="AutoShape 86"/>
            <p:cNvGrpSpPr/>
            <p:nvPr/>
          </p:nvGrpSpPr>
          <p:grpSpPr>
            <a:xfrm>
              <a:off x="1888730" y="1142571"/>
              <a:ext cx="443464" cy="381102"/>
              <a:chOff x="0" y="0"/>
              <a:chExt cx="443462" cy="381101"/>
            </a:xfrm>
          </p:grpSpPr>
          <p:sp>
            <p:nvSpPr>
              <p:cNvPr id="2083"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84"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85"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86"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92" name="AutoShape 87"/>
            <p:cNvGrpSpPr/>
            <p:nvPr/>
          </p:nvGrpSpPr>
          <p:grpSpPr>
            <a:xfrm>
              <a:off x="1888730" y="855831"/>
              <a:ext cx="443464" cy="380370"/>
              <a:chOff x="0" y="0"/>
              <a:chExt cx="443462" cy="380369"/>
            </a:xfrm>
          </p:grpSpPr>
          <p:sp>
            <p:nvSpPr>
              <p:cNvPr id="208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8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9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9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097" name="AutoShape 88"/>
            <p:cNvGrpSpPr/>
            <p:nvPr/>
          </p:nvGrpSpPr>
          <p:grpSpPr>
            <a:xfrm>
              <a:off x="1888730" y="568359"/>
              <a:ext cx="443464" cy="380370"/>
              <a:chOff x="0" y="0"/>
              <a:chExt cx="443462" cy="380369"/>
            </a:xfrm>
          </p:grpSpPr>
          <p:sp>
            <p:nvSpPr>
              <p:cNvPr id="209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9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09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09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02" name="AutoShape 89"/>
            <p:cNvGrpSpPr/>
            <p:nvPr/>
          </p:nvGrpSpPr>
          <p:grpSpPr>
            <a:xfrm>
              <a:off x="108965" y="661989"/>
              <a:ext cx="442619" cy="380370"/>
              <a:chOff x="0" y="0"/>
              <a:chExt cx="442617" cy="380369"/>
            </a:xfrm>
          </p:grpSpPr>
          <p:sp>
            <p:nvSpPr>
              <p:cNvPr id="209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09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0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0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07" name="AutoShape 90"/>
            <p:cNvGrpSpPr/>
            <p:nvPr/>
          </p:nvGrpSpPr>
          <p:grpSpPr>
            <a:xfrm>
              <a:off x="442618" y="661989"/>
              <a:ext cx="443464" cy="380370"/>
              <a:chOff x="0" y="0"/>
              <a:chExt cx="443462" cy="380369"/>
            </a:xfrm>
          </p:grpSpPr>
          <p:sp>
            <p:nvSpPr>
              <p:cNvPr id="210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0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0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0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12" name="AutoShape 91"/>
            <p:cNvGrpSpPr/>
            <p:nvPr/>
          </p:nvGrpSpPr>
          <p:grpSpPr>
            <a:xfrm>
              <a:off x="777116" y="661989"/>
              <a:ext cx="443464" cy="380370"/>
              <a:chOff x="0" y="0"/>
              <a:chExt cx="443462" cy="380369"/>
            </a:xfrm>
          </p:grpSpPr>
          <p:sp>
            <p:nvSpPr>
              <p:cNvPr id="210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0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1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1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17" name="AutoShape 92"/>
            <p:cNvGrpSpPr/>
            <p:nvPr/>
          </p:nvGrpSpPr>
          <p:grpSpPr>
            <a:xfrm>
              <a:off x="1111614" y="661989"/>
              <a:ext cx="443464" cy="380370"/>
              <a:chOff x="0" y="0"/>
              <a:chExt cx="443462" cy="380369"/>
            </a:xfrm>
          </p:grpSpPr>
          <p:sp>
            <p:nvSpPr>
              <p:cNvPr id="211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1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1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1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22" name="AutoShape 93"/>
            <p:cNvGrpSpPr/>
            <p:nvPr/>
          </p:nvGrpSpPr>
          <p:grpSpPr>
            <a:xfrm>
              <a:off x="1446112" y="661989"/>
              <a:ext cx="442619" cy="380370"/>
              <a:chOff x="0" y="0"/>
              <a:chExt cx="442617" cy="380369"/>
            </a:xfrm>
          </p:grpSpPr>
          <p:sp>
            <p:nvSpPr>
              <p:cNvPr id="211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1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2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2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27" name="AutoShape 94"/>
            <p:cNvGrpSpPr/>
            <p:nvPr/>
          </p:nvGrpSpPr>
          <p:grpSpPr>
            <a:xfrm>
              <a:off x="1780610" y="1810412"/>
              <a:ext cx="442619" cy="380370"/>
              <a:chOff x="0" y="0"/>
              <a:chExt cx="442617" cy="380369"/>
            </a:xfrm>
          </p:grpSpPr>
          <p:sp>
            <p:nvSpPr>
              <p:cNvPr id="212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2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2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2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32" name="AutoShape 95"/>
            <p:cNvGrpSpPr/>
            <p:nvPr/>
          </p:nvGrpSpPr>
          <p:grpSpPr>
            <a:xfrm>
              <a:off x="1780610" y="1523672"/>
              <a:ext cx="442619" cy="380370"/>
              <a:chOff x="0" y="0"/>
              <a:chExt cx="442617" cy="380369"/>
            </a:xfrm>
          </p:grpSpPr>
          <p:sp>
            <p:nvSpPr>
              <p:cNvPr id="212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2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3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3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37" name="AutoShape 96"/>
            <p:cNvGrpSpPr/>
            <p:nvPr/>
          </p:nvGrpSpPr>
          <p:grpSpPr>
            <a:xfrm>
              <a:off x="1780610" y="1236201"/>
              <a:ext cx="442619" cy="380370"/>
              <a:chOff x="0" y="0"/>
              <a:chExt cx="442617" cy="380369"/>
            </a:xfrm>
          </p:grpSpPr>
          <p:sp>
            <p:nvSpPr>
              <p:cNvPr id="213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3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3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3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42" name="AutoShape 97"/>
            <p:cNvGrpSpPr/>
            <p:nvPr/>
          </p:nvGrpSpPr>
          <p:grpSpPr>
            <a:xfrm>
              <a:off x="1780610" y="948729"/>
              <a:ext cx="442619" cy="381102"/>
              <a:chOff x="0" y="0"/>
              <a:chExt cx="442617" cy="381101"/>
            </a:xfrm>
          </p:grpSpPr>
          <p:sp>
            <p:nvSpPr>
              <p:cNvPr id="2138"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39"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40"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41"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47" name="AutoShape 98"/>
            <p:cNvGrpSpPr/>
            <p:nvPr/>
          </p:nvGrpSpPr>
          <p:grpSpPr>
            <a:xfrm>
              <a:off x="1780610" y="661989"/>
              <a:ext cx="442619" cy="380370"/>
              <a:chOff x="0" y="0"/>
              <a:chExt cx="442617" cy="380369"/>
            </a:xfrm>
          </p:grpSpPr>
          <p:sp>
            <p:nvSpPr>
              <p:cNvPr id="214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4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4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4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52" name="AutoShape 99"/>
            <p:cNvGrpSpPr/>
            <p:nvPr/>
          </p:nvGrpSpPr>
          <p:grpSpPr>
            <a:xfrm>
              <a:off x="-1" y="1904042"/>
              <a:ext cx="442619" cy="380370"/>
              <a:chOff x="0" y="0"/>
              <a:chExt cx="442617" cy="380369"/>
            </a:xfrm>
          </p:grpSpPr>
          <p:sp>
            <p:nvSpPr>
              <p:cNvPr id="214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4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5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5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57" name="AutoShape 100"/>
            <p:cNvGrpSpPr/>
            <p:nvPr/>
          </p:nvGrpSpPr>
          <p:grpSpPr>
            <a:xfrm>
              <a:off x="-1" y="1616570"/>
              <a:ext cx="442619" cy="380370"/>
              <a:chOff x="0" y="0"/>
              <a:chExt cx="442617" cy="380369"/>
            </a:xfrm>
          </p:grpSpPr>
          <p:sp>
            <p:nvSpPr>
              <p:cNvPr id="215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5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5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5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62" name="AutoShape 101"/>
            <p:cNvGrpSpPr/>
            <p:nvPr/>
          </p:nvGrpSpPr>
          <p:grpSpPr>
            <a:xfrm>
              <a:off x="-1" y="1329830"/>
              <a:ext cx="442619" cy="380370"/>
              <a:chOff x="0" y="0"/>
              <a:chExt cx="442617" cy="380369"/>
            </a:xfrm>
          </p:grpSpPr>
          <p:sp>
            <p:nvSpPr>
              <p:cNvPr id="215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5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6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6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67" name="AutoShape 102"/>
            <p:cNvGrpSpPr/>
            <p:nvPr/>
          </p:nvGrpSpPr>
          <p:grpSpPr>
            <a:xfrm>
              <a:off x="-1" y="1042358"/>
              <a:ext cx="442619" cy="380370"/>
              <a:chOff x="0" y="0"/>
              <a:chExt cx="442617" cy="380369"/>
            </a:xfrm>
          </p:grpSpPr>
          <p:sp>
            <p:nvSpPr>
              <p:cNvPr id="216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6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6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6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72" name="AutoShape 103"/>
            <p:cNvGrpSpPr/>
            <p:nvPr/>
          </p:nvGrpSpPr>
          <p:grpSpPr>
            <a:xfrm>
              <a:off x="-1" y="754887"/>
              <a:ext cx="442619" cy="381102"/>
              <a:chOff x="0" y="0"/>
              <a:chExt cx="442617" cy="381101"/>
            </a:xfrm>
          </p:grpSpPr>
          <p:sp>
            <p:nvSpPr>
              <p:cNvPr id="2168"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69"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70"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71"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77" name="AutoShape 104"/>
            <p:cNvGrpSpPr/>
            <p:nvPr/>
          </p:nvGrpSpPr>
          <p:grpSpPr>
            <a:xfrm>
              <a:off x="334497" y="1904042"/>
              <a:ext cx="442619" cy="380370"/>
              <a:chOff x="0" y="0"/>
              <a:chExt cx="442617" cy="380369"/>
            </a:xfrm>
          </p:grpSpPr>
          <p:sp>
            <p:nvSpPr>
              <p:cNvPr id="217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7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7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7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82" name="AutoShape 105"/>
            <p:cNvGrpSpPr/>
            <p:nvPr/>
          </p:nvGrpSpPr>
          <p:grpSpPr>
            <a:xfrm>
              <a:off x="334497" y="1616570"/>
              <a:ext cx="442619" cy="380370"/>
              <a:chOff x="0" y="0"/>
              <a:chExt cx="442617" cy="380369"/>
            </a:xfrm>
          </p:grpSpPr>
          <p:sp>
            <p:nvSpPr>
              <p:cNvPr id="217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7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8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8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87" name="AutoShape 106"/>
            <p:cNvGrpSpPr/>
            <p:nvPr/>
          </p:nvGrpSpPr>
          <p:grpSpPr>
            <a:xfrm>
              <a:off x="334497" y="1329830"/>
              <a:ext cx="442619" cy="380370"/>
              <a:chOff x="0" y="0"/>
              <a:chExt cx="442617" cy="380369"/>
            </a:xfrm>
          </p:grpSpPr>
          <p:sp>
            <p:nvSpPr>
              <p:cNvPr id="218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8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8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8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92" name="AutoShape 107"/>
            <p:cNvGrpSpPr/>
            <p:nvPr/>
          </p:nvGrpSpPr>
          <p:grpSpPr>
            <a:xfrm>
              <a:off x="334497" y="1042358"/>
              <a:ext cx="442619" cy="380370"/>
              <a:chOff x="0" y="0"/>
              <a:chExt cx="442617" cy="380369"/>
            </a:xfrm>
          </p:grpSpPr>
          <p:sp>
            <p:nvSpPr>
              <p:cNvPr id="218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8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9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9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197" name="AutoShape 108"/>
            <p:cNvGrpSpPr/>
            <p:nvPr/>
          </p:nvGrpSpPr>
          <p:grpSpPr>
            <a:xfrm>
              <a:off x="334497" y="754887"/>
              <a:ext cx="442619" cy="381102"/>
              <a:chOff x="0" y="0"/>
              <a:chExt cx="442617" cy="381101"/>
            </a:xfrm>
          </p:grpSpPr>
          <p:sp>
            <p:nvSpPr>
              <p:cNvPr id="2193"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94"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195"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196"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02" name="AutoShape 109"/>
            <p:cNvGrpSpPr/>
            <p:nvPr/>
          </p:nvGrpSpPr>
          <p:grpSpPr>
            <a:xfrm>
              <a:off x="668995" y="1904042"/>
              <a:ext cx="442619" cy="380370"/>
              <a:chOff x="0" y="0"/>
              <a:chExt cx="442617" cy="380369"/>
            </a:xfrm>
          </p:grpSpPr>
          <p:sp>
            <p:nvSpPr>
              <p:cNvPr id="219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19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0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0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07" name="AutoShape 110"/>
            <p:cNvGrpSpPr/>
            <p:nvPr/>
          </p:nvGrpSpPr>
          <p:grpSpPr>
            <a:xfrm>
              <a:off x="668995" y="1616570"/>
              <a:ext cx="442619" cy="380370"/>
              <a:chOff x="0" y="0"/>
              <a:chExt cx="442617" cy="380369"/>
            </a:xfrm>
          </p:grpSpPr>
          <p:sp>
            <p:nvSpPr>
              <p:cNvPr id="220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0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0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0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12" name="AutoShape 111"/>
            <p:cNvGrpSpPr/>
            <p:nvPr/>
          </p:nvGrpSpPr>
          <p:grpSpPr>
            <a:xfrm>
              <a:off x="668995" y="1329830"/>
              <a:ext cx="442619" cy="380370"/>
              <a:chOff x="0" y="0"/>
              <a:chExt cx="442617" cy="380369"/>
            </a:xfrm>
          </p:grpSpPr>
          <p:sp>
            <p:nvSpPr>
              <p:cNvPr id="220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0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1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1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17" name="AutoShape 112"/>
            <p:cNvGrpSpPr/>
            <p:nvPr/>
          </p:nvGrpSpPr>
          <p:grpSpPr>
            <a:xfrm>
              <a:off x="668995" y="1042358"/>
              <a:ext cx="442619" cy="380370"/>
              <a:chOff x="0" y="0"/>
              <a:chExt cx="442617" cy="380369"/>
            </a:xfrm>
          </p:grpSpPr>
          <p:sp>
            <p:nvSpPr>
              <p:cNvPr id="221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1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1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1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22" name="AutoShape 113"/>
            <p:cNvGrpSpPr/>
            <p:nvPr/>
          </p:nvGrpSpPr>
          <p:grpSpPr>
            <a:xfrm>
              <a:off x="668995" y="754887"/>
              <a:ext cx="442619" cy="381102"/>
              <a:chOff x="0" y="0"/>
              <a:chExt cx="442617" cy="381101"/>
            </a:xfrm>
          </p:grpSpPr>
          <p:sp>
            <p:nvSpPr>
              <p:cNvPr id="2218"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19"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20"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21"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27" name="AutoShape 114"/>
            <p:cNvGrpSpPr/>
            <p:nvPr/>
          </p:nvGrpSpPr>
          <p:grpSpPr>
            <a:xfrm>
              <a:off x="1002649" y="1904042"/>
              <a:ext cx="443464" cy="380370"/>
              <a:chOff x="0" y="0"/>
              <a:chExt cx="443462" cy="380369"/>
            </a:xfrm>
          </p:grpSpPr>
          <p:sp>
            <p:nvSpPr>
              <p:cNvPr id="222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2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2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2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32" name="AutoShape 115"/>
            <p:cNvGrpSpPr/>
            <p:nvPr/>
          </p:nvGrpSpPr>
          <p:grpSpPr>
            <a:xfrm>
              <a:off x="1002649" y="1616570"/>
              <a:ext cx="443464" cy="380370"/>
              <a:chOff x="0" y="0"/>
              <a:chExt cx="443462" cy="380369"/>
            </a:xfrm>
          </p:grpSpPr>
          <p:sp>
            <p:nvSpPr>
              <p:cNvPr id="222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2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3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3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37" name="AutoShape 116"/>
            <p:cNvGrpSpPr/>
            <p:nvPr/>
          </p:nvGrpSpPr>
          <p:grpSpPr>
            <a:xfrm>
              <a:off x="1002649" y="1329830"/>
              <a:ext cx="443464" cy="380370"/>
              <a:chOff x="0" y="0"/>
              <a:chExt cx="443462" cy="380369"/>
            </a:xfrm>
          </p:grpSpPr>
          <p:sp>
            <p:nvSpPr>
              <p:cNvPr id="223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3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3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3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42" name="AutoShape 117"/>
            <p:cNvGrpSpPr/>
            <p:nvPr/>
          </p:nvGrpSpPr>
          <p:grpSpPr>
            <a:xfrm>
              <a:off x="1002649" y="1042358"/>
              <a:ext cx="443464" cy="380370"/>
              <a:chOff x="0" y="0"/>
              <a:chExt cx="443462" cy="380369"/>
            </a:xfrm>
          </p:grpSpPr>
          <p:sp>
            <p:nvSpPr>
              <p:cNvPr id="223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3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4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4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47" name="AutoShape 118"/>
            <p:cNvGrpSpPr/>
            <p:nvPr/>
          </p:nvGrpSpPr>
          <p:grpSpPr>
            <a:xfrm>
              <a:off x="1002649" y="754887"/>
              <a:ext cx="443464" cy="381102"/>
              <a:chOff x="0" y="0"/>
              <a:chExt cx="443462" cy="381101"/>
            </a:xfrm>
          </p:grpSpPr>
          <p:sp>
            <p:nvSpPr>
              <p:cNvPr id="2243"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44"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45"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46"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52" name="AutoShape 119"/>
            <p:cNvGrpSpPr/>
            <p:nvPr/>
          </p:nvGrpSpPr>
          <p:grpSpPr>
            <a:xfrm>
              <a:off x="1337147" y="1904042"/>
              <a:ext cx="443464" cy="380370"/>
              <a:chOff x="0" y="0"/>
              <a:chExt cx="443462" cy="380369"/>
            </a:xfrm>
          </p:grpSpPr>
          <p:sp>
            <p:nvSpPr>
              <p:cNvPr id="224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4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5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5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57" name="AutoShape 120"/>
            <p:cNvGrpSpPr/>
            <p:nvPr/>
          </p:nvGrpSpPr>
          <p:grpSpPr>
            <a:xfrm>
              <a:off x="1337147" y="1616570"/>
              <a:ext cx="443464" cy="380370"/>
              <a:chOff x="0" y="0"/>
              <a:chExt cx="443462" cy="380369"/>
            </a:xfrm>
          </p:grpSpPr>
          <p:sp>
            <p:nvSpPr>
              <p:cNvPr id="225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5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5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5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62" name="AutoShape 121"/>
            <p:cNvGrpSpPr/>
            <p:nvPr/>
          </p:nvGrpSpPr>
          <p:grpSpPr>
            <a:xfrm>
              <a:off x="1337147" y="1329830"/>
              <a:ext cx="443464" cy="380370"/>
              <a:chOff x="0" y="0"/>
              <a:chExt cx="443462" cy="380369"/>
            </a:xfrm>
          </p:grpSpPr>
          <p:sp>
            <p:nvSpPr>
              <p:cNvPr id="225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5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6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6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67" name="AutoShape 122"/>
            <p:cNvGrpSpPr/>
            <p:nvPr/>
          </p:nvGrpSpPr>
          <p:grpSpPr>
            <a:xfrm>
              <a:off x="1337147" y="1042358"/>
              <a:ext cx="443464" cy="380370"/>
              <a:chOff x="0" y="0"/>
              <a:chExt cx="443462" cy="380369"/>
            </a:xfrm>
          </p:grpSpPr>
          <p:sp>
            <p:nvSpPr>
              <p:cNvPr id="226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6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6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6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72" name="AutoShape 123"/>
            <p:cNvGrpSpPr/>
            <p:nvPr/>
          </p:nvGrpSpPr>
          <p:grpSpPr>
            <a:xfrm>
              <a:off x="1337147" y="754887"/>
              <a:ext cx="443464" cy="381102"/>
              <a:chOff x="0" y="0"/>
              <a:chExt cx="443462" cy="381101"/>
            </a:xfrm>
          </p:grpSpPr>
          <p:sp>
            <p:nvSpPr>
              <p:cNvPr id="2268"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69"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70"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71"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77" name="AutoShape 124"/>
            <p:cNvGrpSpPr/>
            <p:nvPr/>
          </p:nvGrpSpPr>
          <p:grpSpPr>
            <a:xfrm>
              <a:off x="1671645" y="1904042"/>
              <a:ext cx="443464" cy="380370"/>
              <a:chOff x="0" y="0"/>
              <a:chExt cx="443462" cy="380369"/>
            </a:xfrm>
          </p:grpSpPr>
          <p:sp>
            <p:nvSpPr>
              <p:cNvPr id="227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7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7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7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82" name="AutoShape 125"/>
            <p:cNvGrpSpPr/>
            <p:nvPr/>
          </p:nvGrpSpPr>
          <p:grpSpPr>
            <a:xfrm>
              <a:off x="1671645" y="1616570"/>
              <a:ext cx="443464" cy="380370"/>
              <a:chOff x="0" y="0"/>
              <a:chExt cx="443462" cy="380369"/>
            </a:xfrm>
          </p:grpSpPr>
          <p:sp>
            <p:nvSpPr>
              <p:cNvPr id="227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7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8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8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87" name="AutoShape 126"/>
            <p:cNvGrpSpPr/>
            <p:nvPr/>
          </p:nvGrpSpPr>
          <p:grpSpPr>
            <a:xfrm>
              <a:off x="1671645" y="1329830"/>
              <a:ext cx="443464" cy="380370"/>
              <a:chOff x="0" y="0"/>
              <a:chExt cx="443462" cy="380369"/>
            </a:xfrm>
          </p:grpSpPr>
          <p:sp>
            <p:nvSpPr>
              <p:cNvPr id="228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8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8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8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92" name="AutoShape 127"/>
            <p:cNvGrpSpPr/>
            <p:nvPr/>
          </p:nvGrpSpPr>
          <p:grpSpPr>
            <a:xfrm>
              <a:off x="1671645" y="1042358"/>
              <a:ext cx="443464" cy="380370"/>
              <a:chOff x="0" y="0"/>
              <a:chExt cx="443462" cy="380369"/>
            </a:xfrm>
          </p:grpSpPr>
          <p:sp>
            <p:nvSpPr>
              <p:cNvPr id="228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8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9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9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297" name="AutoShape 128"/>
            <p:cNvGrpSpPr/>
            <p:nvPr/>
          </p:nvGrpSpPr>
          <p:grpSpPr>
            <a:xfrm>
              <a:off x="1671645" y="754887"/>
              <a:ext cx="443464" cy="381102"/>
              <a:chOff x="0" y="0"/>
              <a:chExt cx="443462" cy="381101"/>
            </a:xfrm>
          </p:grpSpPr>
          <p:sp>
            <p:nvSpPr>
              <p:cNvPr id="2293"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294"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295"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296"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sp>
        <p:nvSpPr>
          <p:cNvPr id="2299" name="AutoShape 129"/>
          <p:cNvSpPr/>
          <p:nvPr/>
        </p:nvSpPr>
        <p:spPr>
          <a:xfrm>
            <a:off x="10515600" y="6569076"/>
            <a:ext cx="152400" cy="244475"/>
          </a:xfrm>
          <a:prstGeom prst="triangle">
            <a:avLst/>
          </a:prstGeom>
          <a:ln>
            <a:solidFill>
              <a:srgbClr val="B2B2B2"/>
            </a:solidFill>
            <a:miter/>
          </a:ln>
        </p:spPr>
        <p:txBody>
          <a:bodyPr lIns="45719" rIns="45719" anchor="ctr"/>
          <a:lstStyle/>
          <a:p>
            <a:endParaRPr/>
          </a:p>
        </p:txBody>
      </p:sp>
    </p:spTree>
    <p:extLst>
      <p:ext uri="{BB962C8B-B14F-4D97-AF65-F5344CB8AC3E}">
        <p14:creationId xmlns:p14="http://schemas.microsoft.com/office/powerpoint/2010/main" val="133392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1741"/>
                                        </p:tgtEl>
                                        <p:attrNameLst>
                                          <p:attrName>style.visibility</p:attrName>
                                        </p:attrNameLst>
                                      </p:cBhvr>
                                      <p:to>
                                        <p:strVal val="visible"/>
                                      </p:to>
                                    </p:set>
                                    <p:anim calcmode="lin" valueType="num">
                                      <p:cBhvr>
                                        <p:cTn id="7" dur="500" fill="hold"/>
                                        <p:tgtEl>
                                          <p:spTgt spid="1741"/>
                                        </p:tgtEl>
                                        <p:attrNameLst>
                                          <p:attrName>ppt_x</p:attrName>
                                        </p:attrNameLst>
                                      </p:cBhvr>
                                      <p:tavLst>
                                        <p:tav tm="0">
                                          <p:val>
                                            <p:strVal val="0-#ppt_w/2"/>
                                          </p:val>
                                        </p:tav>
                                        <p:tav tm="100000">
                                          <p:val>
                                            <p:strVal val="#ppt_x"/>
                                          </p:val>
                                        </p:tav>
                                      </p:tavLst>
                                    </p:anim>
                                    <p:anim calcmode="lin" valueType="num">
                                      <p:cBhvr>
                                        <p:cTn id="8" dur="500" fill="hold"/>
                                        <p:tgtEl>
                                          <p:spTgt spid="17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iterate>
                                    <p:tmAbs val="0"/>
                                  </p:iterate>
                                  <p:childTnLst>
                                    <p:set>
                                      <p:cBhvr>
                                        <p:cTn id="11" fill="hold"/>
                                        <p:tgtEl>
                                          <p:spTgt spid="1738"/>
                                        </p:tgtEl>
                                        <p:attrNameLst>
                                          <p:attrName>style.visibility</p:attrName>
                                        </p:attrNameLst>
                                      </p:cBhvr>
                                      <p:to>
                                        <p:strVal val="visible"/>
                                      </p:to>
                                    </p:set>
                                    <p:anim calcmode="lin" valueType="num">
                                      <p:cBhvr>
                                        <p:cTn id="12" dur="500" fill="hold"/>
                                        <p:tgtEl>
                                          <p:spTgt spid="1738"/>
                                        </p:tgtEl>
                                        <p:attrNameLst>
                                          <p:attrName>ppt_x</p:attrName>
                                        </p:attrNameLst>
                                      </p:cBhvr>
                                      <p:tavLst>
                                        <p:tav tm="0">
                                          <p:val>
                                            <p:strVal val="0-#ppt_w/2"/>
                                          </p:val>
                                        </p:tav>
                                        <p:tav tm="100000">
                                          <p:val>
                                            <p:strVal val="#ppt_x"/>
                                          </p:val>
                                        </p:tav>
                                      </p:tavLst>
                                    </p:anim>
                                    <p:anim calcmode="lin" valueType="num">
                                      <p:cBhvr>
                                        <p:cTn id="13" dur="500" fill="hold"/>
                                        <p:tgtEl>
                                          <p:spTgt spid="17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iterate>
                                    <p:tmAbs val="0"/>
                                  </p:iterate>
                                  <p:childTnLst>
                                    <p:set>
                                      <p:cBhvr>
                                        <p:cTn id="16" fill="hold"/>
                                        <p:tgtEl>
                                          <p:spTgt spid="1735"/>
                                        </p:tgtEl>
                                        <p:attrNameLst>
                                          <p:attrName>style.visibility</p:attrName>
                                        </p:attrNameLst>
                                      </p:cBhvr>
                                      <p:to>
                                        <p:strVal val="visible"/>
                                      </p:to>
                                    </p:set>
                                    <p:anim calcmode="lin" valueType="num">
                                      <p:cBhvr>
                                        <p:cTn id="17" dur="500" fill="hold"/>
                                        <p:tgtEl>
                                          <p:spTgt spid="1735"/>
                                        </p:tgtEl>
                                        <p:attrNameLst>
                                          <p:attrName>ppt_x</p:attrName>
                                        </p:attrNameLst>
                                      </p:cBhvr>
                                      <p:tavLst>
                                        <p:tav tm="0">
                                          <p:val>
                                            <p:strVal val="0-#ppt_w/2"/>
                                          </p:val>
                                        </p:tav>
                                        <p:tav tm="100000">
                                          <p:val>
                                            <p:strVal val="#ppt_x"/>
                                          </p:val>
                                        </p:tav>
                                      </p:tavLst>
                                    </p:anim>
                                    <p:anim calcmode="lin" valueType="num">
                                      <p:cBhvr>
                                        <p:cTn id="18" dur="500" fill="hold"/>
                                        <p:tgtEl>
                                          <p:spTgt spid="173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iterate>
                                    <p:tmAbs val="0"/>
                                  </p:iterate>
                                  <p:childTnLst>
                                    <p:set>
                                      <p:cBhvr>
                                        <p:cTn id="21" fill="hold"/>
                                        <p:tgtEl>
                                          <p:spTgt spid="2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 grpId="0" animBg="1" advAuto="0"/>
      <p:bldP spid="1738" grpId="0" animBg="1" advAuto="0"/>
      <p:bldP spid="1741" grpId="0" animBg="1" advAuto="0"/>
      <p:bldP spid="2299" grpId="0" animBg="1"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3" name="Rectangle 2"/>
          <p:cNvSpPr txBox="1">
            <a:spLocks noGrp="1"/>
          </p:cNvSpPr>
          <p:nvPr>
            <p:ph type="title"/>
          </p:nvPr>
        </p:nvSpPr>
        <p:spPr>
          <a:xfrm>
            <a:off x="4038600" y="-1"/>
            <a:ext cx="7772400" cy="750890"/>
          </a:xfrm>
          <a:prstGeom prst="rect">
            <a:avLst/>
          </a:prstGeom>
        </p:spPr>
        <p:txBody>
          <a:bodyPr>
            <a:normAutofit/>
          </a:bodyPr>
          <a:lstStyle/>
          <a:p>
            <a:r>
              <a:t>Terminology</a:t>
            </a:r>
          </a:p>
        </p:txBody>
      </p:sp>
      <p:sp>
        <p:nvSpPr>
          <p:cNvPr id="2304" name="Text Box 3"/>
          <p:cNvSpPr txBox="1"/>
          <p:nvPr/>
        </p:nvSpPr>
        <p:spPr>
          <a:xfrm>
            <a:off x="7132320" y="1981201"/>
            <a:ext cx="3126425" cy="16722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spcBef>
                <a:spcPts val="1900"/>
              </a:spcBef>
              <a:defRPr sz="3200" b="1">
                <a:solidFill>
                  <a:srgbClr val="1F497D"/>
                </a:solidFill>
                <a:effectLst>
                  <a:outerShdw blurRad="38100" dist="38100" dir="2700000" rotWithShape="0">
                    <a:srgbClr val="C0C0C0"/>
                  </a:outerShdw>
                </a:effectLst>
                <a:latin typeface="Gill Sans MT"/>
                <a:ea typeface="Gill Sans MT"/>
                <a:cs typeface="Gill Sans MT"/>
                <a:sym typeface="Gill Sans MT"/>
              </a:defRPr>
            </a:pPr>
            <a:r>
              <a:rPr sz="3200"/>
              <a:t>Measures –</a:t>
            </a:r>
          </a:p>
          <a:p>
            <a:pPr>
              <a:spcBef>
                <a:spcPts val="1000"/>
              </a:spcBef>
              <a:defRPr b="1">
                <a:effectLst>
                  <a:outerShdw blurRad="38100" dist="38100" dir="2700000" rotWithShape="0">
                    <a:srgbClr val="C0C0C0"/>
                  </a:outerShdw>
                </a:effectLst>
                <a:latin typeface="Gill Sans MT"/>
                <a:ea typeface="Gill Sans MT"/>
                <a:cs typeface="Gill Sans MT"/>
                <a:sym typeface="Gill Sans MT"/>
              </a:defRPr>
            </a:pPr>
            <a:r>
              <a:t>Numeric data of interest. </a:t>
            </a:r>
          </a:p>
          <a:p>
            <a:pPr>
              <a:spcBef>
                <a:spcPts val="1000"/>
              </a:spcBef>
              <a:defRPr b="1">
                <a:effectLst>
                  <a:outerShdw blurRad="38100" dist="38100" dir="2700000" rotWithShape="0">
                    <a:srgbClr val="C0C0C0"/>
                  </a:outerShdw>
                </a:effectLst>
                <a:latin typeface="Gill Sans MT"/>
                <a:ea typeface="Gill Sans MT"/>
                <a:cs typeface="Gill Sans MT"/>
                <a:sym typeface="Gill Sans MT"/>
              </a:defRPr>
            </a:pPr>
            <a:r>
              <a:t>e.g. Revenue per Sale, Quantity </a:t>
            </a:r>
          </a:p>
        </p:txBody>
      </p:sp>
      <p:grpSp>
        <p:nvGrpSpPr>
          <p:cNvPr id="2307" name="Group 4"/>
          <p:cNvGrpSpPr/>
          <p:nvPr/>
        </p:nvGrpSpPr>
        <p:grpSpPr>
          <a:xfrm>
            <a:off x="3364200" y="5638800"/>
            <a:ext cx="2333341" cy="523218"/>
            <a:chOff x="-31880" y="0"/>
            <a:chExt cx="2333339" cy="523217"/>
          </a:xfrm>
        </p:grpSpPr>
        <p:sp>
          <p:nvSpPr>
            <p:cNvPr id="2305" name="Line 5"/>
            <p:cNvSpPr/>
            <p:nvPr/>
          </p:nvSpPr>
          <p:spPr>
            <a:xfrm>
              <a:off x="91658" y="50800"/>
              <a:ext cx="2209801" cy="1"/>
            </a:xfrm>
            <a:prstGeom prst="line">
              <a:avLst/>
            </a:prstGeom>
            <a:noFill/>
            <a:ln w="25400" cap="flat">
              <a:solidFill>
                <a:srgbClr val="FFFF00"/>
              </a:solidFill>
              <a:prstDash val="solid"/>
              <a:round/>
              <a:tailEnd type="triangle" w="med" len="med"/>
            </a:ln>
            <a:effectLst/>
          </p:spPr>
          <p:txBody>
            <a:bodyPr wrap="square" lIns="45719" tIns="45719" rIns="45719" bIns="45719" numCol="1" anchor="t">
              <a:noAutofit/>
            </a:bodyPr>
            <a:lstStyle/>
            <a:p>
              <a:endParaRPr/>
            </a:p>
          </p:txBody>
        </p:sp>
        <p:sp>
          <p:nvSpPr>
            <p:cNvPr id="2306" name="Text Box 6"/>
            <p:cNvSpPr txBox="1"/>
            <p:nvPr/>
          </p:nvSpPr>
          <p:spPr>
            <a:xfrm>
              <a:off x="-31880" y="0"/>
              <a:ext cx="991615" cy="5232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ctr">
                <a:spcBef>
                  <a:spcPts val="1600"/>
                </a:spcBef>
                <a:defRPr sz="2800" b="1">
                  <a:solidFill>
                    <a:srgbClr val="FFFF00"/>
                  </a:solidFill>
                  <a:latin typeface="Gill Sans MT"/>
                  <a:ea typeface="Gill Sans MT"/>
                  <a:cs typeface="Gill Sans MT"/>
                  <a:sym typeface="Gill Sans MT"/>
                </a:defRPr>
              </a:lvl1pPr>
            </a:lstStyle>
            <a:p>
              <a:r>
                <a:t>Time</a:t>
              </a:r>
            </a:p>
          </p:txBody>
        </p:sp>
      </p:grpSp>
      <p:grpSp>
        <p:nvGrpSpPr>
          <p:cNvPr id="2310" name="Group 7"/>
          <p:cNvGrpSpPr/>
          <p:nvPr/>
        </p:nvGrpSpPr>
        <p:grpSpPr>
          <a:xfrm>
            <a:off x="1816894" y="3035300"/>
            <a:ext cx="607221" cy="1905001"/>
            <a:chOff x="0" y="0"/>
            <a:chExt cx="607219" cy="1905000"/>
          </a:xfrm>
        </p:grpSpPr>
        <p:sp>
          <p:nvSpPr>
            <p:cNvPr id="2308" name="Line 8"/>
            <p:cNvSpPr/>
            <p:nvPr/>
          </p:nvSpPr>
          <p:spPr>
            <a:xfrm flipV="1">
              <a:off x="607219" y="0"/>
              <a:ext cx="1" cy="1905001"/>
            </a:xfrm>
            <a:prstGeom prst="line">
              <a:avLst/>
            </a:prstGeom>
            <a:noFill/>
            <a:ln w="25400" cap="flat">
              <a:solidFill>
                <a:srgbClr val="FFFF00"/>
              </a:solidFill>
              <a:prstDash val="solid"/>
              <a:round/>
              <a:tailEnd type="triangle" w="med" len="med"/>
            </a:ln>
            <a:effectLst/>
          </p:spPr>
          <p:txBody>
            <a:bodyPr wrap="square" lIns="45719" tIns="45719" rIns="45719" bIns="45719" numCol="1" anchor="t">
              <a:noAutofit/>
            </a:bodyPr>
            <a:lstStyle/>
            <a:p>
              <a:endParaRPr/>
            </a:p>
          </p:txBody>
        </p:sp>
        <p:sp>
          <p:nvSpPr>
            <p:cNvPr id="2309" name="Text Box 9"/>
            <p:cNvSpPr txBox="1"/>
            <p:nvPr/>
          </p:nvSpPr>
          <p:spPr>
            <a:xfrm rot="16200000">
              <a:off x="-561033" y="575786"/>
              <a:ext cx="1645306" cy="523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ctr">
                <a:spcBef>
                  <a:spcPts val="1600"/>
                </a:spcBef>
                <a:defRPr sz="2800" b="1">
                  <a:solidFill>
                    <a:srgbClr val="FFFF00"/>
                  </a:solidFill>
                  <a:latin typeface="Gill Sans MT"/>
                  <a:ea typeface="Gill Sans MT"/>
                  <a:cs typeface="Gill Sans MT"/>
                  <a:sym typeface="Gill Sans MT"/>
                </a:defRPr>
              </a:lvl1pPr>
            </a:lstStyle>
            <a:p>
              <a:r>
                <a:t>Products</a:t>
              </a:r>
            </a:p>
          </p:txBody>
        </p:sp>
      </p:grpSp>
      <p:grpSp>
        <p:nvGrpSpPr>
          <p:cNvPr id="2313" name="Group 10"/>
          <p:cNvGrpSpPr/>
          <p:nvPr/>
        </p:nvGrpSpPr>
        <p:grpSpPr>
          <a:xfrm>
            <a:off x="2066301" y="1000320"/>
            <a:ext cx="1527216" cy="1585638"/>
            <a:chOff x="0" y="0"/>
            <a:chExt cx="1527215" cy="1585637"/>
          </a:xfrm>
        </p:grpSpPr>
        <p:sp>
          <p:nvSpPr>
            <p:cNvPr id="2311" name="Line 11"/>
            <p:cNvSpPr/>
            <p:nvPr/>
          </p:nvSpPr>
          <p:spPr>
            <a:xfrm flipV="1">
              <a:off x="307620" y="375137"/>
              <a:ext cx="1219596" cy="1210501"/>
            </a:xfrm>
            <a:prstGeom prst="line">
              <a:avLst/>
            </a:prstGeom>
            <a:noFill/>
            <a:ln w="25400" cap="flat">
              <a:solidFill>
                <a:srgbClr val="FFFF00"/>
              </a:solidFill>
              <a:prstDash val="solid"/>
              <a:round/>
              <a:tailEnd type="triangle" w="med" len="med"/>
            </a:ln>
            <a:effectLst/>
          </p:spPr>
          <p:txBody>
            <a:bodyPr wrap="square" lIns="45719" tIns="45719" rIns="45719" bIns="45719" numCol="1" anchor="t">
              <a:noAutofit/>
            </a:bodyPr>
            <a:lstStyle/>
            <a:p>
              <a:endParaRPr/>
            </a:p>
          </p:txBody>
        </p:sp>
        <p:sp>
          <p:nvSpPr>
            <p:cNvPr id="2312" name="Text Box 12"/>
            <p:cNvSpPr txBox="1"/>
            <p:nvPr/>
          </p:nvSpPr>
          <p:spPr>
            <a:xfrm rot="18981870">
              <a:off x="-38501" y="474863"/>
              <a:ext cx="1585750" cy="5232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lgn="ctr">
                <a:spcBef>
                  <a:spcPts val="1600"/>
                </a:spcBef>
                <a:defRPr sz="2800" b="1">
                  <a:solidFill>
                    <a:srgbClr val="FFFF00"/>
                  </a:solidFill>
                  <a:latin typeface="Gill Sans MT"/>
                  <a:ea typeface="Gill Sans MT"/>
                  <a:cs typeface="Gill Sans MT"/>
                  <a:sym typeface="Gill Sans MT"/>
                </a:defRPr>
              </a:lvl1pPr>
            </a:lstStyle>
            <a:p>
              <a:r>
                <a:t>Location</a:t>
              </a:r>
            </a:p>
          </p:txBody>
        </p:sp>
      </p:grpSp>
      <p:grpSp>
        <p:nvGrpSpPr>
          <p:cNvPr id="2869" name="Group 13"/>
          <p:cNvGrpSpPr/>
          <p:nvPr/>
        </p:nvGrpSpPr>
        <p:grpSpPr>
          <a:xfrm>
            <a:off x="3487739" y="2341563"/>
            <a:ext cx="2987675" cy="2284412"/>
            <a:chOff x="0" y="0"/>
            <a:chExt cx="2987674" cy="2284411"/>
          </a:xfrm>
        </p:grpSpPr>
        <p:grpSp>
          <p:nvGrpSpPr>
            <p:cNvPr id="2364" name="Group 14"/>
            <p:cNvGrpSpPr/>
            <p:nvPr/>
          </p:nvGrpSpPr>
          <p:grpSpPr>
            <a:xfrm>
              <a:off x="886081" y="-1"/>
              <a:ext cx="2101594" cy="1529526"/>
              <a:chOff x="0" y="0"/>
              <a:chExt cx="2101592" cy="1529524"/>
            </a:xfrm>
          </p:grpSpPr>
          <p:grpSp>
            <p:nvGrpSpPr>
              <p:cNvPr id="2318" name="AutoShape 15"/>
              <p:cNvGrpSpPr/>
              <p:nvPr/>
            </p:nvGrpSpPr>
            <p:grpSpPr>
              <a:xfrm>
                <a:off x="0" y="-1"/>
                <a:ext cx="440630" cy="380370"/>
                <a:chOff x="0" y="0"/>
                <a:chExt cx="440628" cy="380369"/>
              </a:xfrm>
            </p:grpSpPr>
            <p:sp>
              <p:nvSpPr>
                <p:cNvPr id="2314"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15"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16"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17"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23" name="AutoShape 16"/>
              <p:cNvGrpSpPr/>
              <p:nvPr/>
            </p:nvGrpSpPr>
            <p:grpSpPr>
              <a:xfrm>
                <a:off x="332360" y="-1"/>
                <a:ext cx="440630" cy="380370"/>
                <a:chOff x="0" y="0"/>
                <a:chExt cx="440628" cy="380369"/>
              </a:xfrm>
            </p:grpSpPr>
            <p:sp>
              <p:nvSpPr>
                <p:cNvPr id="2319"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20"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21"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22"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28" name="AutoShape 17"/>
              <p:cNvGrpSpPr/>
              <p:nvPr/>
            </p:nvGrpSpPr>
            <p:grpSpPr>
              <a:xfrm>
                <a:off x="664721" y="-1"/>
                <a:ext cx="440630" cy="380370"/>
                <a:chOff x="0" y="0"/>
                <a:chExt cx="440628" cy="380369"/>
              </a:xfrm>
            </p:grpSpPr>
            <p:sp>
              <p:nvSpPr>
                <p:cNvPr id="2324"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25" name="Shape"/>
                <p:cNvSpPr/>
                <p:nvPr/>
              </p:nvSpPr>
              <p:spPr>
                <a:xfrm>
                  <a:off x="34555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26" name="Shape"/>
                <p:cNvSpPr/>
                <p:nvPr/>
              </p:nvSpPr>
              <p:spPr>
                <a:xfrm>
                  <a:off x="0" y="-1"/>
                  <a:ext cx="44062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1" y="0"/>
                      </a:lnTo>
                      <a:lnTo>
                        <a:pt x="21600" y="0"/>
                      </a:lnTo>
                      <a:lnTo>
                        <a:pt x="1693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27" name="Shape"/>
                <p:cNvSpPr/>
                <p:nvPr/>
              </p:nvSpPr>
              <p:spPr>
                <a:xfrm>
                  <a:off x="0" y="-1"/>
                  <a:ext cx="44062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1" y="0"/>
                      </a:lnTo>
                      <a:lnTo>
                        <a:pt x="21600" y="0"/>
                      </a:lnTo>
                      <a:lnTo>
                        <a:pt x="21600" y="16201"/>
                      </a:lnTo>
                      <a:lnTo>
                        <a:pt x="16939" y="21600"/>
                      </a:lnTo>
                      <a:lnTo>
                        <a:pt x="0" y="21600"/>
                      </a:lnTo>
                      <a:close/>
                      <a:moveTo>
                        <a:pt x="0" y="5399"/>
                      </a:moveTo>
                      <a:lnTo>
                        <a:pt x="16939" y="5399"/>
                      </a:lnTo>
                      <a:lnTo>
                        <a:pt x="21600" y="0"/>
                      </a:lnTo>
                      <a:moveTo>
                        <a:pt x="16939" y="5399"/>
                      </a:moveTo>
                      <a:lnTo>
                        <a:pt x="1693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33" name="AutoShape 18"/>
              <p:cNvGrpSpPr/>
              <p:nvPr/>
            </p:nvGrpSpPr>
            <p:grpSpPr>
              <a:xfrm>
                <a:off x="997081" y="-1"/>
                <a:ext cx="439791" cy="380370"/>
                <a:chOff x="0" y="0"/>
                <a:chExt cx="439790" cy="380369"/>
              </a:xfrm>
            </p:grpSpPr>
            <p:sp>
              <p:nvSpPr>
                <p:cNvPr id="2329"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30"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31"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32"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38" name="AutoShape 19"/>
              <p:cNvGrpSpPr/>
              <p:nvPr/>
            </p:nvGrpSpPr>
            <p:grpSpPr>
              <a:xfrm>
                <a:off x="1329442" y="-1"/>
                <a:ext cx="439791" cy="380370"/>
                <a:chOff x="0" y="0"/>
                <a:chExt cx="439790" cy="380369"/>
              </a:xfrm>
            </p:grpSpPr>
            <p:sp>
              <p:nvSpPr>
                <p:cNvPr id="2334"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35"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36"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37"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43" name="AutoShape 20"/>
              <p:cNvGrpSpPr/>
              <p:nvPr/>
            </p:nvGrpSpPr>
            <p:grpSpPr>
              <a:xfrm>
                <a:off x="1661802" y="1148423"/>
                <a:ext cx="439791" cy="381102"/>
                <a:chOff x="0" y="0"/>
                <a:chExt cx="439790" cy="381101"/>
              </a:xfrm>
            </p:grpSpPr>
            <p:sp>
              <p:nvSpPr>
                <p:cNvPr id="2339" name="Shape"/>
                <p:cNvSpPr/>
                <p:nvPr/>
              </p:nvSpPr>
              <p:spPr>
                <a:xfrm>
                  <a:off x="-1" y="-1"/>
                  <a:ext cx="439791"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8" y="0"/>
                      </a:lnTo>
                      <a:lnTo>
                        <a:pt x="21600" y="0"/>
                      </a:lnTo>
                      <a:lnTo>
                        <a:pt x="21600" y="16201"/>
                      </a:lnTo>
                      <a:lnTo>
                        <a:pt x="16922"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40" name="Shape"/>
                <p:cNvSpPr/>
                <p:nvPr/>
              </p:nvSpPr>
              <p:spPr>
                <a:xfrm>
                  <a:off x="344534"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41" name="Shape"/>
                <p:cNvSpPr/>
                <p:nvPr/>
              </p:nvSpPr>
              <p:spPr>
                <a:xfrm>
                  <a:off x="-1" y="-1"/>
                  <a:ext cx="439791"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78" y="0"/>
                      </a:lnTo>
                      <a:lnTo>
                        <a:pt x="21600" y="0"/>
                      </a:lnTo>
                      <a:lnTo>
                        <a:pt x="16922"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42" name="Shape"/>
                <p:cNvSpPr/>
                <p:nvPr/>
              </p:nvSpPr>
              <p:spPr>
                <a:xfrm>
                  <a:off x="-1" y="-1"/>
                  <a:ext cx="439791"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8" y="0"/>
                      </a:lnTo>
                      <a:lnTo>
                        <a:pt x="21600" y="0"/>
                      </a:lnTo>
                      <a:lnTo>
                        <a:pt x="21600" y="16201"/>
                      </a:lnTo>
                      <a:lnTo>
                        <a:pt x="16922" y="21600"/>
                      </a:lnTo>
                      <a:lnTo>
                        <a:pt x="0" y="21600"/>
                      </a:lnTo>
                      <a:close/>
                      <a:moveTo>
                        <a:pt x="0" y="5399"/>
                      </a:moveTo>
                      <a:lnTo>
                        <a:pt x="16922" y="5399"/>
                      </a:lnTo>
                      <a:lnTo>
                        <a:pt x="21600" y="0"/>
                      </a:lnTo>
                      <a:moveTo>
                        <a:pt x="16922" y="5399"/>
                      </a:moveTo>
                      <a:lnTo>
                        <a:pt x="16922"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48" name="AutoShape 21"/>
              <p:cNvGrpSpPr/>
              <p:nvPr/>
            </p:nvGrpSpPr>
            <p:grpSpPr>
              <a:xfrm>
                <a:off x="1661802" y="861683"/>
                <a:ext cx="439791" cy="380370"/>
                <a:chOff x="0" y="0"/>
                <a:chExt cx="439790" cy="380369"/>
              </a:xfrm>
            </p:grpSpPr>
            <p:sp>
              <p:nvSpPr>
                <p:cNvPr id="2344"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45"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46"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47"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53" name="AutoShape 22"/>
              <p:cNvGrpSpPr/>
              <p:nvPr/>
            </p:nvGrpSpPr>
            <p:grpSpPr>
              <a:xfrm>
                <a:off x="1661802" y="574211"/>
                <a:ext cx="439791" cy="380370"/>
                <a:chOff x="0" y="0"/>
                <a:chExt cx="439790" cy="380369"/>
              </a:xfrm>
            </p:grpSpPr>
            <p:sp>
              <p:nvSpPr>
                <p:cNvPr id="2349"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50"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51"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52"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58" name="AutoShape 23"/>
              <p:cNvGrpSpPr/>
              <p:nvPr/>
            </p:nvGrpSpPr>
            <p:grpSpPr>
              <a:xfrm>
                <a:off x="1661802" y="287471"/>
                <a:ext cx="439791" cy="380370"/>
                <a:chOff x="0" y="0"/>
                <a:chExt cx="439790" cy="380369"/>
              </a:xfrm>
            </p:grpSpPr>
            <p:sp>
              <p:nvSpPr>
                <p:cNvPr id="2354"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55"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56"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57"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63" name="AutoShape 24"/>
              <p:cNvGrpSpPr/>
              <p:nvPr/>
            </p:nvGrpSpPr>
            <p:grpSpPr>
              <a:xfrm>
                <a:off x="1661802" y="-1"/>
                <a:ext cx="439791" cy="380370"/>
                <a:chOff x="0" y="0"/>
                <a:chExt cx="439790" cy="380369"/>
              </a:xfrm>
            </p:grpSpPr>
            <p:sp>
              <p:nvSpPr>
                <p:cNvPr id="2359"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60" name="Shape"/>
                <p:cNvSpPr/>
                <p:nvPr/>
              </p:nvSpPr>
              <p:spPr>
                <a:xfrm>
                  <a:off x="344717"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61" name="Shape"/>
                <p:cNvSpPr/>
                <p:nvPr/>
              </p:nvSpPr>
              <p:spPr>
                <a:xfrm>
                  <a:off x="-1" y="-1"/>
                  <a:ext cx="439791"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9" y="0"/>
                      </a:lnTo>
                      <a:lnTo>
                        <a:pt x="21600" y="0"/>
                      </a:lnTo>
                      <a:lnTo>
                        <a:pt x="1693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62" name="Shape"/>
                <p:cNvSpPr/>
                <p:nvPr/>
              </p:nvSpPr>
              <p:spPr>
                <a:xfrm>
                  <a:off x="-1" y="-1"/>
                  <a:ext cx="439791"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9" y="0"/>
                      </a:lnTo>
                      <a:lnTo>
                        <a:pt x="21600" y="0"/>
                      </a:lnTo>
                      <a:lnTo>
                        <a:pt x="21600" y="16201"/>
                      </a:lnTo>
                      <a:lnTo>
                        <a:pt x="16931" y="21600"/>
                      </a:lnTo>
                      <a:lnTo>
                        <a:pt x="0" y="21600"/>
                      </a:lnTo>
                      <a:close/>
                      <a:moveTo>
                        <a:pt x="0" y="5399"/>
                      </a:moveTo>
                      <a:lnTo>
                        <a:pt x="16931" y="5399"/>
                      </a:lnTo>
                      <a:lnTo>
                        <a:pt x="21600" y="0"/>
                      </a:lnTo>
                      <a:moveTo>
                        <a:pt x="16931" y="5399"/>
                      </a:moveTo>
                      <a:lnTo>
                        <a:pt x="1693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2415" name="Group 25"/>
            <p:cNvGrpSpPr/>
            <p:nvPr/>
          </p:nvGrpSpPr>
          <p:grpSpPr>
            <a:xfrm>
              <a:off x="777116" y="92897"/>
              <a:ext cx="2103283" cy="1529526"/>
              <a:chOff x="0" y="0"/>
              <a:chExt cx="2103281" cy="1529524"/>
            </a:xfrm>
          </p:grpSpPr>
          <p:grpSp>
            <p:nvGrpSpPr>
              <p:cNvPr id="2369" name="AutoShape 26"/>
              <p:cNvGrpSpPr/>
              <p:nvPr/>
            </p:nvGrpSpPr>
            <p:grpSpPr>
              <a:xfrm>
                <a:off x="-1" y="-1"/>
                <a:ext cx="440984" cy="380370"/>
                <a:chOff x="0" y="0"/>
                <a:chExt cx="440983" cy="380369"/>
              </a:xfrm>
            </p:grpSpPr>
            <p:sp>
              <p:nvSpPr>
                <p:cNvPr id="2365"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66"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67"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68"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74" name="AutoShape 27"/>
              <p:cNvGrpSpPr/>
              <p:nvPr/>
            </p:nvGrpSpPr>
            <p:grpSpPr>
              <a:xfrm>
                <a:off x="332627" y="-1"/>
                <a:ext cx="440984" cy="380370"/>
                <a:chOff x="0" y="0"/>
                <a:chExt cx="440983" cy="380369"/>
              </a:xfrm>
            </p:grpSpPr>
            <p:sp>
              <p:nvSpPr>
                <p:cNvPr id="2370"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71"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72"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73"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79" name="AutoShape 28"/>
              <p:cNvGrpSpPr/>
              <p:nvPr/>
            </p:nvGrpSpPr>
            <p:grpSpPr>
              <a:xfrm>
                <a:off x="665255" y="-1"/>
                <a:ext cx="440984" cy="380370"/>
                <a:chOff x="0" y="0"/>
                <a:chExt cx="440983" cy="380369"/>
              </a:xfrm>
            </p:grpSpPr>
            <p:sp>
              <p:nvSpPr>
                <p:cNvPr id="2375"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76" name="Shape"/>
                <p:cNvSpPr/>
                <p:nvPr/>
              </p:nvSpPr>
              <p:spPr>
                <a:xfrm>
                  <a:off x="34591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77" name="Shape"/>
                <p:cNvSpPr/>
                <p:nvPr/>
              </p:nvSpPr>
              <p:spPr>
                <a:xfrm>
                  <a:off x="-1" y="-1"/>
                  <a:ext cx="44098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7" y="0"/>
                      </a:lnTo>
                      <a:lnTo>
                        <a:pt x="21600" y="0"/>
                      </a:lnTo>
                      <a:lnTo>
                        <a:pt x="16943"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78" name="Shape"/>
                <p:cNvSpPr/>
                <p:nvPr/>
              </p:nvSpPr>
              <p:spPr>
                <a:xfrm>
                  <a:off x="-1" y="-1"/>
                  <a:ext cx="44098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7" y="0"/>
                      </a:lnTo>
                      <a:lnTo>
                        <a:pt x="21600" y="0"/>
                      </a:lnTo>
                      <a:lnTo>
                        <a:pt x="21600" y="16201"/>
                      </a:lnTo>
                      <a:lnTo>
                        <a:pt x="16943" y="21600"/>
                      </a:lnTo>
                      <a:lnTo>
                        <a:pt x="0" y="21600"/>
                      </a:lnTo>
                      <a:close/>
                      <a:moveTo>
                        <a:pt x="0" y="5399"/>
                      </a:moveTo>
                      <a:lnTo>
                        <a:pt x="16943" y="5399"/>
                      </a:lnTo>
                      <a:lnTo>
                        <a:pt x="21600" y="0"/>
                      </a:lnTo>
                      <a:moveTo>
                        <a:pt x="16943" y="5399"/>
                      </a:moveTo>
                      <a:lnTo>
                        <a:pt x="16943"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84" name="AutoShape 29"/>
              <p:cNvGrpSpPr/>
              <p:nvPr/>
            </p:nvGrpSpPr>
            <p:grpSpPr>
              <a:xfrm>
                <a:off x="997883" y="-1"/>
                <a:ext cx="440144" cy="380370"/>
                <a:chOff x="0" y="0"/>
                <a:chExt cx="440142" cy="380369"/>
              </a:xfrm>
            </p:grpSpPr>
            <p:sp>
              <p:nvSpPr>
                <p:cNvPr id="2380"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81"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82"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83"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89" name="AutoShape 30"/>
              <p:cNvGrpSpPr/>
              <p:nvPr/>
            </p:nvGrpSpPr>
            <p:grpSpPr>
              <a:xfrm>
                <a:off x="1330511" y="-1"/>
                <a:ext cx="440144" cy="380370"/>
                <a:chOff x="0" y="0"/>
                <a:chExt cx="440142" cy="380369"/>
              </a:xfrm>
            </p:grpSpPr>
            <p:sp>
              <p:nvSpPr>
                <p:cNvPr id="2385"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86"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87"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88"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94" name="AutoShape 31"/>
              <p:cNvGrpSpPr/>
              <p:nvPr/>
            </p:nvGrpSpPr>
            <p:grpSpPr>
              <a:xfrm>
                <a:off x="1663138" y="1148423"/>
                <a:ext cx="440144" cy="381102"/>
                <a:chOff x="0" y="0"/>
                <a:chExt cx="440142" cy="381101"/>
              </a:xfrm>
            </p:grpSpPr>
            <p:sp>
              <p:nvSpPr>
                <p:cNvPr id="2390" name="Shape"/>
                <p:cNvSpPr/>
                <p:nvPr/>
              </p:nvSpPr>
              <p:spPr>
                <a:xfrm>
                  <a:off x="0" y="-1"/>
                  <a:ext cx="44014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5" y="0"/>
                      </a:lnTo>
                      <a:lnTo>
                        <a:pt x="21600" y="0"/>
                      </a:lnTo>
                      <a:lnTo>
                        <a:pt x="21600" y="16201"/>
                      </a:lnTo>
                      <a:lnTo>
                        <a:pt x="16925"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91" name="Shape"/>
                <p:cNvSpPr/>
                <p:nvPr/>
              </p:nvSpPr>
              <p:spPr>
                <a:xfrm>
                  <a:off x="34488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92" name="Shape"/>
                <p:cNvSpPr/>
                <p:nvPr/>
              </p:nvSpPr>
              <p:spPr>
                <a:xfrm>
                  <a:off x="0" y="-1"/>
                  <a:ext cx="44014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75" y="0"/>
                      </a:lnTo>
                      <a:lnTo>
                        <a:pt x="21600" y="0"/>
                      </a:lnTo>
                      <a:lnTo>
                        <a:pt x="16925"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93" name="Shape"/>
                <p:cNvSpPr/>
                <p:nvPr/>
              </p:nvSpPr>
              <p:spPr>
                <a:xfrm>
                  <a:off x="0" y="-1"/>
                  <a:ext cx="44014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75" y="0"/>
                      </a:lnTo>
                      <a:lnTo>
                        <a:pt x="21600" y="0"/>
                      </a:lnTo>
                      <a:lnTo>
                        <a:pt x="21600" y="16201"/>
                      </a:lnTo>
                      <a:lnTo>
                        <a:pt x="16925" y="21600"/>
                      </a:lnTo>
                      <a:lnTo>
                        <a:pt x="0" y="21600"/>
                      </a:lnTo>
                      <a:close/>
                      <a:moveTo>
                        <a:pt x="0" y="5399"/>
                      </a:moveTo>
                      <a:lnTo>
                        <a:pt x="16925" y="5399"/>
                      </a:lnTo>
                      <a:lnTo>
                        <a:pt x="21600" y="0"/>
                      </a:lnTo>
                      <a:moveTo>
                        <a:pt x="16925" y="5399"/>
                      </a:moveTo>
                      <a:lnTo>
                        <a:pt x="16925"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399" name="AutoShape 32"/>
              <p:cNvGrpSpPr/>
              <p:nvPr/>
            </p:nvGrpSpPr>
            <p:grpSpPr>
              <a:xfrm>
                <a:off x="1663138" y="861683"/>
                <a:ext cx="440144" cy="380370"/>
                <a:chOff x="0" y="0"/>
                <a:chExt cx="440142" cy="380369"/>
              </a:xfrm>
            </p:grpSpPr>
            <p:sp>
              <p:nvSpPr>
                <p:cNvPr id="2395"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396"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397"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398"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04" name="AutoShape 33"/>
              <p:cNvGrpSpPr/>
              <p:nvPr/>
            </p:nvGrpSpPr>
            <p:grpSpPr>
              <a:xfrm>
                <a:off x="1663138" y="574211"/>
                <a:ext cx="440144" cy="380370"/>
                <a:chOff x="0" y="0"/>
                <a:chExt cx="440142" cy="380369"/>
              </a:xfrm>
            </p:grpSpPr>
            <p:sp>
              <p:nvSpPr>
                <p:cNvPr id="2400"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01"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02"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03"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09" name="AutoShape 34"/>
              <p:cNvGrpSpPr/>
              <p:nvPr/>
            </p:nvGrpSpPr>
            <p:grpSpPr>
              <a:xfrm>
                <a:off x="1663138" y="287471"/>
                <a:ext cx="440144" cy="380370"/>
                <a:chOff x="0" y="0"/>
                <a:chExt cx="440142" cy="380369"/>
              </a:xfrm>
            </p:grpSpPr>
            <p:sp>
              <p:nvSpPr>
                <p:cNvPr id="2405"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06"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07"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08"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14" name="AutoShape 35"/>
              <p:cNvGrpSpPr/>
              <p:nvPr/>
            </p:nvGrpSpPr>
            <p:grpSpPr>
              <a:xfrm>
                <a:off x="1663138" y="-1"/>
                <a:ext cx="440144" cy="380370"/>
                <a:chOff x="0" y="0"/>
                <a:chExt cx="440142" cy="380369"/>
              </a:xfrm>
            </p:grpSpPr>
            <p:sp>
              <p:nvSpPr>
                <p:cNvPr id="2410"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11" name="Shape"/>
                <p:cNvSpPr/>
                <p:nvPr/>
              </p:nvSpPr>
              <p:spPr>
                <a:xfrm>
                  <a:off x="34507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12" name="Shape"/>
                <p:cNvSpPr/>
                <p:nvPr/>
              </p:nvSpPr>
              <p:spPr>
                <a:xfrm>
                  <a:off x="0" y="-1"/>
                  <a:ext cx="44014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6" y="0"/>
                      </a:lnTo>
                      <a:lnTo>
                        <a:pt x="21600" y="0"/>
                      </a:lnTo>
                      <a:lnTo>
                        <a:pt x="16934"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13" name="Shape"/>
                <p:cNvSpPr/>
                <p:nvPr/>
              </p:nvSpPr>
              <p:spPr>
                <a:xfrm>
                  <a:off x="0" y="-1"/>
                  <a:ext cx="44014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6" y="0"/>
                      </a:lnTo>
                      <a:lnTo>
                        <a:pt x="21600" y="0"/>
                      </a:lnTo>
                      <a:lnTo>
                        <a:pt x="21600" y="16201"/>
                      </a:lnTo>
                      <a:lnTo>
                        <a:pt x="16934" y="21600"/>
                      </a:lnTo>
                      <a:lnTo>
                        <a:pt x="0" y="21600"/>
                      </a:lnTo>
                      <a:close/>
                      <a:moveTo>
                        <a:pt x="0" y="5399"/>
                      </a:moveTo>
                      <a:lnTo>
                        <a:pt x="16934" y="5399"/>
                      </a:lnTo>
                      <a:lnTo>
                        <a:pt x="21600" y="0"/>
                      </a:lnTo>
                      <a:moveTo>
                        <a:pt x="16934" y="5399"/>
                      </a:moveTo>
                      <a:lnTo>
                        <a:pt x="16934"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2466" name="Group 36"/>
            <p:cNvGrpSpPr/>
            <p:nvPr/>
          </p:nvGrpSpPr>
          <p:grpSpPr>
            <a:xfrm>
              <a:off x="662238" y="187258"/>
              <a:ext cx="2109196" cy="1529526"/>
              <a:chOff x="0" y="0"/>
              <a:chExt cx="2109195" cy="1529524"/>
            </a:xfrm>
          </p:grpSpPr>
          <p:grpSp>
            <p:nvGrpSpPr>
              <p:cNvPr id="2420" name="AutoShape 37"/>
              <p:cNvGrpSpPr/>
              <p:nvPr/>
            </p:nvGrpSpPr>
            <p:grpSpPr>
              <a:xfrm>
                <a:off x="0" y="-1"/>
                <a:ext cx="442224" cy="380370"/>
                <a:chOff x="0" y="0"/>
                <a:chExt cx="442223" cy="380369"/>
              </a:xfrm>
            </p:grpSpPr>
            <p:sp>
              <p:nvSpPr>
                <p:cNvPr id="2416"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17"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18"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19"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25" name="AutoShape 38"/>
              <p:cNvGrpSpPr/>
              <p:nvPr/>
            </p:nvGrpSpPr>
            <p:grpSpPr>
              <a:xfrm>
                <a:off x="333562" y="-1"/>
                <a:ext cx="442224" cy="380370"/>
                <a:chOff x="0" y="0"/>
                <a:chExt cx="442223" cy="380369"/>
              </a:xfrm>
            </p:grpSpPr>
            <p:sp>
              <p:nvSpPr>
                <p:cNvPr id="2421"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22"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23"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24"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30" name="AutoShape 39"/>
              <p:cNvGrpSpPr/>
              <p:nvPr/>
            </p:nvGrpSpPr>
            <p:grpSpPr>
              <a:xfrm>
                <a:off x="667125" y="-1"/>
                <a:ext cx="442224" cy="380370"/>
                <a:chOff x="0" y="0"/>
                <a:chExt cx="442223" cy="380369"/>
              </a:xfrm>
            </p:grpSpPr>
            <p:sp>
              <p:nvSpPr>
                <p:cNvPr id="2426"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27" name="Shape"/>
                <p:cNvSpPr/>
                <p:nvPr/>
              </p:nvSpPr>
              <p:spPr>
                <a:xfrm>
                  <a:off x="34715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28" name="Shape"/>
                <p:cNvSpPr/>
                <p:nvPr/>
              </p:nvSpPr>
              <p:spPr>
                <a:xfrm>
                  <a:off x="-1" y="-1"/>
                  <a:ext cx="442225"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4" y="0"/>
                      </a:lnTo>
                      <a:lnTo>
                        <a:pt x="21600" y="0"/>
                      </a:lnTo>
                      <a:lnTo>
                        <a:pt x="16956"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29" name="Shape"/>
                <p:cNvSpPr/>
                <p:nvPr/>
              </p:nvSpPr>
              <p:spPr>
                <a:xfrm>
                  <a:off x="-1" y="-1"/>
                  <a:ext cx="442225"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4" y="0"/>
                      </a:lnTo>
                      <a:lnTo>
                        <a:pt x="21600" y="0"/>
                      </a:lnTo>
                      <a:lnTo>
                        <a:pt x="21600" y="16201"/>
                      </a:lnTo>
                      <a:lnTo>
                        <a:pt x="16956" y="21600"/>
                      </a:lnTo>
                      <a:lnTo>
                        <a:pt x="0" y="21600"/>
                      </a:lnTo>
                      <a:close/>
                      <a:moveTo>
                        <a:pt x="0" y="5399"/>
                      </a:moveTo>
                      <a:lnTo>
                        <a:pt x="16956" y="5399"/>
                      </a:lnTo>
                      <a:lnTo>
                        <a:pt x="21600" y="0"/>
                      </a:lnTo>
                      <a:moveTo>
                        <a:pt x="16956" y="5399"/>
                      </a:moveTo>
                      <a:lnTo>
                        <a:pt x="16956"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35" name="AutoShape 40"/>
              <p:cNvGrpSpPr/>
              <p:nvPr/>
            </p:nvGrpSpPr>
            <p:grpSpPr>
              <a:xfrm>
                <a:off x="1000688" y="-1"/>
                <a:ext cx="441382" cy="380370"/>
                <a:chOff x="0" y="0"/>
                <a:chExt cx="441381" cy="380369"/>
              </a:xfrm>
            </p:grpSpPr>
            <p:sp>
              <p:nvSpPr>
                <p:cNvPr id="2431"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32"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33"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34"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40" name="AutoShape 41"/>
              <p:cNvGrpSpPr/>
              <p:nvPr/>
            </p:nvGrpSpPr>
            <p:grpSpPr>
              <a:xfrm>
                <a:off x="1334251" y="-1"/>
                <a:ext cx="441382" cy="380370"/>
                <a:chOff x="0" y="0"/>
                <a:chExt cx="441381" cy="380369"/>
              </a:xfrm>
            </p:grpSpPr>
            <p:sp>
              <p:nvSpPr>
                <p:cNvPr id="2436"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37"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38"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39"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45" name="AutoShape 42"/>
              <p:cNvGrpSpPr/>
              <p:nvPr/>
            </p:nvGrpSpPr>
            <p:grpSpPr>
              <a:xfrm>
                <a:off x="1667814" y="1148423"/>
                <a:ext cx="441382" cy="381102"/>
                <a:chOff x="0" y="0"/>
                <a:chExt cx="441381" cy="381101"/>
              </a:xfrm>
            </p:grpSpPr>
            <p:sp>
              <p:nvSpPr>
                <p:cNvPr id="2441" name="Shape"/>
                <p:cNvSpPr/>
                <p:nvPr/>
              </p:nvSpPr>
              <p:spPr>
                <a:xfrm>
                  <a:off x="-1" y="-1"/>
                  <a:ext cx="441383"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2" y="0"/>
                      </a:lnTo>
                      <a:lnTo>
                        <a:pt x="21600" y="0"/>
                      </a:lnTo>
                      <a:lnTo>
                        <a:pt x="21600" y="16201"/>
                      </a:lnTo>
                      <a:lnTo>
                        <a:pt x="16938"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42" name="Shape"/>
                <p:cNvSpPr/>
                <p:nvPr/>
              </p:nvSpPr>
              <p:spPr>
                <a:xfrm>
                  <a:off x="346125"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43" name="Shape"/>
                <p:cNvSpPr/>
                <p:nvPr/>
              </p:nvSpPr>
              <p:spPr>
                <a:xfrm>
                  <a:off x="-1" y="-1"/>
                  <a:ext cx="441383"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62" y="0"/>
                      </a:lnTo>
                      <a:lnTo>
                        <a:pt x="21600" y="0"/>
                      </a:lnTo>
                      <a:lnTo>
                        <a:pt x="16938"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44" name="Shape"/>
                <p:cNvSpPr/>
                <p:nvPr/>
              </p:nvSpPr>
              <p:spPr>
                <a:xfrm>
                  <a:off x="-1" y="-1"/>
                  <a:ext cx="441383"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62" y="0"/>
                      </a:lnTo>
                      <a:lnTo>
                        <a:pt x="21600" y="0"/>
                      </a:lnTo>
                      <a:lnTo>
                        <a:pt x="21600" y="16201"/>
                      </a:lnTo>
                      <a:lnTo>
                        <a:pt x="16938" y="21600"/>
                      </a:lnTo>
                      <a:lnTo>
                        <a:pt x="0" y="21600"/>
                      </a:lnTo>
                      <a:close/>
                      <a:moveTo>
                        <a:pt x="0" y="5399"/>
                      </a:moveTo>
                      <a:lnTo>
                        <a:pt x="16938" y="5399"/>
                      </a:lnTo>
                      <a:lnTo>
                        <a:pt x="21600" y="0"/>
                      </a:lnTo>
                      <a:moveTo>
                        <a:pt x="16938" y="5399"/>
                      </a:moveTo>
                      <a:lnTo>
                        <a:pt x="16938"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50" name="AutoShape 43"/>
              <p:cNvGrpSpPr/>
              <p:nvPr/>
            </p:nvGrpSpPr>
            <p:grpSpPr>
              <a:xfrm>
                <a:off x="1667814" y="861683"/>
                <a:ext cx="441382" cy="380370"/>
                <a:chOff x="0" y="0"/>
                <a:chExt cx="441381" cy="380369"/>
              </a:xfrm>
            </p:grpSpPr>
            <p:sp>
              <p:nvSpPr>
                <p:cNvPr id="2446"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47"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48"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49"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55" name="AutoShape 44"/>
              <p:cNvGrpSpPr/>
              <p:nvPr/>
            </p:nvGrpSpPr>
            <p:grpSpPr>
              <a:xfrm>
                <a:off x="1667814" y="574211"/>
                <a:ext cx="441382" cy="380370"/>
                <a:chOff x="0" y="0"/>
                <a:chExt cx="441381" cy="380369"/>
              </a:xfrm>
            </p:grpSpPr>
            <p:sp>
              <p:nvSpPr>
                <p:cNvPr id="2451"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52"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53"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54"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60" name="AutoShape 45"/>
              <p:cNvGrpSpPr/>
              <p:nvPr/>
            </p:nvGrpSpPr>
            <p:grpSpPr>
              <a:xfrm>
                <a:off x="1667814" y="287471"/>
                <a:ext cx="441382" cy="380370"/>
                <a:chOff x="0" y="0"/>
                <a:chExt cx="441381" cy="380369"/>
              </a:xfrm>
            </p:grpSpPr>
            <p:sp>
              <p:nvSpPr>
                <p:cNvPr id="2456"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57"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58"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59"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65" name="AutoShape 46"/>
              <p:cNvGrpSpPr/>
              <p:nvPr/>
            </p:nvGrpSpPr>
            <p:grpSpPr>
              <a:xfrm>
                <a:off x="1667814" y="-1"/>
                <a:ext cx="441382" cy="380370"/>
                <a:chOff x="0" y="0"/>
                <a:chExt cx="441381" cy="380369"/>
              </a:xfrm>
            </p:grpSpPr>
            <p:sp>
              <p:nvSpPr>
                <p:cNvPr id="2461"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62" name="Shape"/>
                <p:cNvSpPr/>
                <p:nvPr/>
              </p:nvSpPr>
              <p:spPr>
                <a:xfrm>
                  <a:off x="346308"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63" name="Shape"/>
                <p:cNvSpPr/>
                <p:nvPr/>
              </p:nvSpPr>
              <p:spPr>
                <a:xfrm>
                  <a:off x="-1" y="-1"/>
                  <a:ext cx="441383"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53" y="0"/>
                      </a:lnTo>
                      <a:lnTo>
                        <a:pt x="21600" y="0"/>
                      </a:lnTo>
                      <a:lnTo>
                        <a:pt x="16947"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64" name="Shape"/>
                <p:cNvSpPr/>
                <p:nvPr/>
              </p:nvSpPr>
              <p:spPr>
                <a:xfrm>
                  <a:off x="-1" y="-1"/>
                  <a:ext cx="441383"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53" y="0"/>
                      </a:lnTo>
                      <a:lnTo>
                        <a:pt x="21600" y="0"/>
                      </a:lnTo>
                      <a:lnTo>
                        <a:pt x="21600" y="16201"/>
                      </a:lnTo>
                      <a:lnTo>
                        <a:pt x="16947" y="21600"/>
                      </a:lnTo>
                      <a:lnTo>
                        <a:pt x="0" y="21600"/>
                      </a:lnTo>
                      <a:close/>
                      <a:moveTo>
                        <a:pt x="0" y="5399"/>
                      </a:moveTo>
                      <a:lnTo>
                        <a:pt x="16947" y="5399"/>
                      </a:lnTo>
                      <a:lnTo>
                        <a:pt x="21600" y="0"/>
                      </a:lnTo>
                      <a:moveTo>
                        <a:pt x="16947" y="5399"/>
                      </a:moveTo>
                      <a:lnTo>
                        <a:pt x="16947"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2517" name="Group 47"/>
            <p:cNvGrpSpPr/>
            <p:nvPr/>
          </p:nvGrpSpPr>
          <p:grpSpPr>
            <a:xfrm>
              <a:off x="548204" y="280888"/>
              <a:ext cx="2115109" cy="1529525"/>
              <a:chOff x="0" y="0"/>
              <a:chExt cx="2115107" cy="1529524"/>
            </a:xfrm>
          </p:grpSpPr>
          <p:grpSp>
            <p:nvGrpSpPr>
              <p:cNvPr id="2471" name="AutoShape 48"/>
              <p:cNvGrpSpPr/>
              <p:nvPr/>
            </p:nvGrpSpPr>
            <p:grpSpPr>
              <a:xfrm>
                <a:off x="-1" y="-1"/>
                <a:ext cx="443464" cy="380370"/>
                <a:chOff x="0" y="0"/>
                <a:chExt cx="443462" cy="380369"/>
              </a:xfrm>
            </p:grpSpPr>
            <p:sp>
              <p:nvSpPr>
                <p:cNvPr id="246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6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6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7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76" name="AutoShape 49"/>
              <p:cNvGrpSpPr/>
              <p:nvPr/>
            </p:nvGrpSpPr>
            <p:grpSpPr>
              <a:xfrm>
                <a:off x="334497" y="-1"/>
                <a:ext cx="443464" cy="380370"/>
                <a:chOff x="0" y="0"/>
                <a:chExt cx="443462" cy="380369"/>
              </a:xfrm>
            </p:grpSpPr>
            <p:sp>
              <p:nvSpPr>
                <p:cNvPr id="247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73"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74"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75"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81" name="AutoShape 50"/>
              <p:cNvGrpSpPr/>
              <p:nvPr/>
            </p:nvGrpSpPr>
            <p:grpSpPr>
              <a:xfrm>
                <a:off x="668995" y="-1"/>
                <a:ext cx="443464" cy="380370"/>
                <a:chOff x="0" y="0"/>
                <a:chExt cx="443462" cy="380369"/>
              </a:xfrm>
            </p:grpSpPr>
            <p:sp>
              <p:nvSpPr>
                <p:cNvPr id="247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78"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79"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80"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86" name="AutoShape 51"/>
              <p:cNvGrpSpPr/>
              <p:nvPr/>
            </p:nvGrpSpPr>
            <p:grpSpPr>
              <a:xfrm>
                <a:off x="1003493" y="-1"/>
                <a:ext cx="442619" cy="380370"/>
                <a:chOff x="0" y="0"/>
                <a:chExt cx="442617" cy="380369"/>
              </a:xfrm>
            </p:grpSpPr>
            <p:sp>
              <p:nvSpPr>
                <p:cNvPr id="248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8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8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8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91" name="AutoShape 52"/>
              <p:cNvGrpSpPr/>
              <p:nvPr/>
            </p:nvGrpSpPr>
            <p:grpSpPr>
              <a:xfrm>
                <a:off x="1337991" y="-1"/>
                <a:ext cx="442619" cy="380370"/>
                <a:chOff x="0" y="0"/>
                <a:chExt cx="442617" cy="380369"/>
              </a:xfrm>
            </p:grpSpPr>
            <p:sp>
              <p:nvSpPr>
                <p:cNvPr id="248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8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8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9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496" name="AutoShape 53"/>
              <p:cNvGrpSpPr/>
              <p:nvPr/>
            </p:nvGrpSpPr>
            <p:grpSpPr>
              <a:xfrm>
                <a:off x="1672489" y="1148423"/>
                <a:ext cx="442619" cy="381102"/>
                <a:chOff x="0" y="0"/>
                <a:chExt cx="442617" cy="381101"/>
              </a:xfrm>
            </p:grpSpPr>
            <p:sp>
              <p:nvSpPr>
                <p:cNvPr id="249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93"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94"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495"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01" name="AutoShape 54"/>
              <p:cNvGrpSpPr/>
              <p:nvPr/>
            </p:nvGrpSpPr>
            <p:grpSpPr>
              <a:xfrm>
                <a:off x="1672489" y="861683"/>
                <a:ext cx="442619" cy="380370"/>
                <a:chOff x="0" y="0"/>
                <a:chExt cx="442617" cy="380369"/>
              </a:xfrm>
            </p:grpSpPr>
            <p:sp>
              <p:nvSpPr>
                <p:cNvPr id="249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49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49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0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06" name="AutoShape 55"/>
              <p:cNvGrpSpPr/>
              <p:nvPr/>
            </p:nvGrpSpPr>
            <p:grpSpPr>
              <a:xfrm>
                <a:off x="1672489" y="574211"/>
                <a:ext cx="442619" cy="380370"/>
                <a:chOff x="0" y="0"/>
                <a:chExt cx="442617" cy="380369"/>
              </a:xfrm>
            </p:grpSpPr>
            <p:sp>
              <p:nvSpPr>
                <p:cNvPr id="250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0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0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0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11" name="AutoShape 56"/>
              <p:cNvGrpSpPr/>
              <p:nvPr/>
            </p:nvGrpSpPr>
            <p:grpSpPr>
              <a:xfrm>
                <a:off x="1672489" y="287471"/>
                <a:ext cx="442619" cy="380370"/>
                <a:chOff x="0" y="0"/>
                <a:chExt cx="442617" cy="380369"/>
              </a:xfrm>
            </p:grpSpPr>
            <p:sp>
              <p:nvSpPr>
                <p:cNvPr id="250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08"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09"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10"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16" name="AutoShape 57"/>
              <p:cNvGrpSpPr/>
              <p:nvPr/>
            </p:nvGrpSpPr>
            <p:grpSpPr>
              <a:xfrm>
                <a:off x="1672489" y="-1"/>
                <a:ext cx="442619" cy="380370"/>
                <a:chOff x="0" y="0"/>
                <a:chExt cx="442617" cy="380369"/>
              </a:xfrm>
            </p:grpSpPr>
            <p:sp>
              <p:nvSpPr>
                <p:cNvPr id="251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13"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14"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15"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2568" name="Group 58"/>
            <p:cNvGrpSpPr/>
            <p:nvPr/>
          </p:nvGrpSpPr>
          <p:grpSpPr>
            <a:xfrm>
              <a:off x="442618" y="378175"/>
              <a:ext cx="2115109" cy="1529525"/>
              <a:chOff x="0" y="0"/>
              <a:chExt cx="2115107" cy="1529524"/>
            </a:xfrm>
          </p:grpSpPr>
          <p:grpSp>
            <p:nvGrpSpPr>
              <p:cNvPr id="2522" name="AutoShape 59"/>
              <p:cNvGrpSpPr/>
              <p:nvPr/>
            </p:nvGrpSpPr>
            <p:grpSpPr>
              <a:xfrm>
                <a:off x="-1" y="-1"/>
                <a:ext cx="443464" cy="380370"/>
                <a:chOff x="0" y="0"/>
                <a:chExt cx="443462" cy="380369"/>
              </a:xfrm>
            </p:grpSpPr>
            <p:sp>
              <p:nvSpPr>
                <p:cNvPr id="251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1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2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2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27" name="AutoShape 60"/>
              <p:cNvGrpSpPr/>
              <p:nvPr/>
            </p:nvGrpSpPr>
            <p:grpSpPr>
              <a:xfrm>
                <a:off x="334497" y="-1"/>
                <a:ext cx="443464" cy="380370"/>
                <a:chOff x="0" y="0"/>
                <a:chExt cx="443462" cy="380369"/>
              </a:xfrm>
            </p:grpSpPr>
            <p:sp>
              <p:nvSpPr>
                <p:cNvPr id="2523"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24"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25"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26"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32" name="AutoShape 61"/>
              <p:cNvGrpSpPr/>
              <p:nvPr/>
            </p:nvGrpSpPr>
            <p:grpSpPr>
              <a:xfrm>
                <a:off x="668995" y="-1"/>
                <a:ext cx="443464" cy="380370"/>
                <a:chOff x="0" y="0"/>
                <a:chExt cx="443462" cy="380369"/>
              </a:xfrm>
            </p:grpSpPr>
            <p:sp>
              <p:nvSpPr>
                <p:cNvPr id="2528"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29"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30"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31"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37" name="AutoShape 62"/>
              <p:cNvGrpSpPr/>
              <p:nvPr/>
            </p:nvGrpSpPr>
            <p:grpSpPr>
              <a:xfrm>
                <a:off x="1003493" y="-1"/>
                <a:ext cx="442619" cy="380370"/>
                <a:chOff x="0" y="0"/>
                <a:chExt cx="442617" cy="380369"/>
              </a:xfrm>
            </p:grpSpPr>
            <p:sp>
              <p:nvSpPr>
                <p:cNvPr id="253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3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3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3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42" name="AutoShape 63"/>
              <p:cNvGrpSpPr/>
              <p:nvPr/>
            </p:nvGrpSpPr>
            <p:grpSpPr>
              <a:xfrm>
                <a:off x="1337991" y="-1"/>
                <a:ext cx="442619" cy="380370"/>
                <a:chOff x="0" y="0"/>
                <a:chExt cx="442617" cy="380369"/>
              </a:xfrm>
            </p:grpSpPr>
            <p:sp>
              <p:nvSpPr>
                <p:cNvPr id="253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3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4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4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47" name="AutoShape 64"/>
              <p:cNvGrpSpPr/>
              <p:nvPr/>
            </p:nvGrpSpPr>
            <p:grpSpPr>
              <a:xfrm>
                <a:off x="1672489" y="1148423"/>
                <a:ext cx="442619" cy="381102"/>
                <a:chOff x="0" y="0"/>
                <a:chExt cx="442617" cy="381101"/>
              </a:xfrm>
            </p:grpSpPr>
            <p:sp>
              <p:nvSpPr>
                <p:cNvPr id="2543"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44"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45"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46"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52" name="AutoShape 65"/>
              <p:cNvGrpSpPr/>
              <p:nvPr/>
            </p:nvGrpSpPr>
            <p:grpSpPr>
              <a:xfrm>
                <a:off x="1672489" y="861683"/>
                <a:ext cx="442619" cy="380370"/>
                <a:chOff x="0" y="0"/>
                <a:chExt cx="442617" cy="380369"/>
              </a:xfrm>
            </p:grpSpPr>
            <p:sp>
              <p:nvSpPr>
                <p:cNvPr id="254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4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5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5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57" name="AutoShape 66"/>
              <p:cNvGrpSpPr/>
              <p:nvPr/>
            </p:nvGrpSpPr>
            <p:grpSpPr>
              <a:xfrm>
                <a:off x="1672489" y="574211"/>
                <a:ext cx="442619" cy="380370"/>
                <a:chOff x="0" y="0"/>
                <a:chExt cx="442617" cy="380369"/>
              </a:xfrm>
            </p:grpSpPr>
            <p:sp>
              <p:nvSpPr>
                <p:cNvPr id="255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5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5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5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62" name="AutoShape 67"/>
              <p:cNvGrpSpPr/>
              <p:nvPr/>
            </p:nvGrpSpPr>
            <p:grpSpPr>
              <a:xfrm>
                <a:off x="1672489" y="287471"/>
                <a:ext cx="442619" cy="380370"/>
                <a:chOff x="0" y="0"/>
                <a:chExt cx="442617" cy="380369"/>
              </a:xfrm>
            </p:grpSpPr>
            <p:sp>
              <p:nvSpPr>
                <p:cNvPr id="2558"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59"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60"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61"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67" name="AutoShape 68"/>
              <p:cNvGrpSpPr/>
              <p:nvPr/>
            </p:nvGrpSpPr>
            <p:grpSpPr>
              <a:xfrm>
                <a:off x="1672489" y="-1"/>
                <a:ext cx="442619" cy="380370"/>
                <a:chOff x="0" y="0"/>
                <a:chExt cx="442617" cy="380369"/>
              </a:xfrm>
            </p:grpSpPr>
            <p:sp>
              <p:nvSpPr>
                <p:cNvPr id="2563"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64"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65"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66"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grpSp>
          <p:nvGrpSpPr>
            <p:cNvPr id="2573" name="AutoShape 69"/>
            <p:cNvGrpSpPr/>
            <p:nvPr/>
          </p:nvGrpSpPr>
          <p:grpSpPr>
            <a:xfrm>
              <a:off x="334497" y="475461"/>
              <a:ext cx="442619" cy="380370"/>
              <a:chOff x="0" y="0"/>
              <a:chExt cx="442617" cy="380369"/>
            </a:xfrm>
          </p:grpSpPr>
          <p:sp>
            <p:nvSpPr>
              <p:cNvPr id="256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7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7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7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78" name="AutoShape 70"/>
            <p:cNvGrpSpPr/>
            <p:nvPr/>
          </p:nvGrpSpPr>
          <p:grpSpPr>
            <a:xfrm>
              <a:off x="668995" y="475461"/>
              <a:ext cx="442619" cy="380370"/>
              <a:chOff x="0" y="0"/>
              <a:chExt cx="442617" cy="380369"/>
            </a:xfrm>
          </p:grpSpPr>
          <p:sp>
            <p:nvSpPr>
              <p:cNvPr id="257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7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7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7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83" name="AutoShape 71"/>
            <p:cNvGrpSpPr/>
            <p:nvPr/>
          </p:nvGrpSpPr>
          <p:grpSpPr>
            <a:xfrm>
              <a:off x="1002649" y="475461"/>
              <a:ext cx="443464" cy="380370"/>
              <a:chOff x="0" y="0"/>
              <a:chExt cx="443462" cy="380369"/>
            </a:xfrm>
          </p:grpSpPr>
          <p:sp>
            <p:nvSpPr>
              <p:cNvPr id="257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8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8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8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88" name="AutoShape 72"/>
            <p:cNvGrpSpPr/>
            <p:nvPr/>
          </p:nvGrpSpPr>
          <p:grpSpPr>
            <a:xfrm>
              <a:off x="1337147" y="475461"/>
              <a:ext cx="443464" cy="380370"/>
              <a:chOff x="0" y="0"/>
              <a:chExt cx="443462" cy="380369"/>
            </a:xfrm>
          </p:grpSpPr>
          <p:sp>
            <p:nvSpPr>
              <p:cNvPr id="258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8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8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8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93" name="AutoShape 73"/>
            <p:cNvGrpSpPr/>
            <p:nvPr/>
          </p:nvGrpSpPr>
          <p:grpSpPr>
            <a:xfrm>
              <a:off x="1671645" y="475461"/>
              <a:ext cx="443464" cy="380370"/>
              <a:chOff x="0" y="0"/>
              <a:chExt cx="443462" cy="380369"/>
            </a:xfrm>
          </p:grpSpPr>
          <p:sp>
            <p:nvSpPr>
              <p:cNvPr id="258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9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9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9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598" name="AutoShape 74"/>
            <p:cNvGrpSpPr/>
            <p:nvPr/>
          </p:nvGrpSpPr>
          <p:grpSpPr>
            <a:xfrm>
              <a:off x="2006143" y="1623885"/>
              <a:ext cx="442619" cy="380370"/>
              <a:chOff x="0" y="0"/>
              <a:chExt cx="442617" cy="380369"/>
            </a:xfrm>
          </p:grpSpPr>
          <p:sp>
            <p:nvSpPr>
              <p:cNvPr id="259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59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59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59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03" name="AutoShape 75"/>
            <p:cNvGrpSpPr/>
            <p:nvPr/>
          </p:nvGrpSpPr>
          <p:grpSpPr>
            <a:xfrm>
              <a:off x="2006143" y="1336413"/>
              <a:ext cx="442619" cy="381102"/>
              <a:chOff x="0" y="0"/>
              <a:chExt cx="442617" cy="381101"/>
            </a:xfrm>
          </p:grpSpPr>
          <p:sp>
            <p:nvSpPr>
              <p:cNvPr id="2599"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00"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01"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0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08" name="AutoShape 76"/>
            <p:cNvGrpSpPr/>
            <p:nvPr/>
          </p:nvGrpSpPr>
          <p:grpSpPr>
            <a:xfrm>
              <a:off x="2006143" y="1049673"/>
              <a:ext cx="442619" cy="380370"/>
              <a:chOff x="0" y="0"/>
              <a:chExt cx="442617" cy="380369"/>
            </a:xfrm>
          </p:grpSpPr>
          <p:sp>
            <p:nvSpPr>
              <p:cNvPr id="260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0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0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0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13" name="AutoShape 77"/>
            <p:cNvGrpSpPr/>
            <p:nvPr/>
          </p:nvGrpSpPr>
          <p:grpSpPr>
            <a:xfrm>
              <a:off x="2006143" y="762202"/>
              <a:ext cx="442619" cy="380370"/>
              <a:chOff x="0" y="0"/>
              <a:chExt cx="442617" cy="380369"/>
            </a:xfrm>
          </p:grpSpPr>
          <p:sp>
            <p:nvSpPr>
              <p:cNvPr id="260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1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1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1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18" name="AutoShape 78"/>
            <p:cNvGrpSpPr/>
            <p:nvPr/>
          </p:nvGrpSpPr>
          <p:grpSpPr>
            <a:xfrm>
              <a:off x="2006143" y="475461"/>
              <a:ext cx="442619" cy="380370"/>
              <a:chOff x="0" y="0"/>
              <a:chExt cx="442617" cy="380369"/>
            </a:xfrm>
          </p:grpSpPr>
          <p:sp>
            <p:nvSpPr>
              <p:cNvPr id="261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1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1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1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23" name="AutoShape 79"/>
            <p:cNvGrpSpPr/>
            <p:nvPr/>
          </p:nvGrpSpPr>
          <p:grpSpPr>
            <a:xfrm>
              <a:off x="217085" y="568359"/>
              <a:ext cx="443464" cy="380370"/>
              <a:chOff x="0" y="0"/>
              <a:chExt cx="443462" cy="380369"/>
            </a:xfrm>
          </p:grpSpPr>
          <p:sp>
            <p:nvSpPr>
              <p:cNvPr id="261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2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2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2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28" name="AutoShape 80"/>
            <p:cNvGrpSpPr/>
            <p:nvPr/>
          </p:nvGrpSpPr>
          <p:grpSpPr>
            <a:xfrm>
              <a:off x="551583" y="568359"/>
              <a:ext cx="443464" cy="380370"/>
              <a:chOff x="0" y="0"/>
              <a:chExt cx="443462" cy="380369"/>
            </a:xfrm>
          </p:grpSpPr>
          <p:sp>
            <p:nvSpPr>
              <p:cNvPr id="262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2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2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2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33" name="AutoShape 81"/>
            <p:cNvGrpSpPr/>
            <p:nvPr/>
          </p:nvGrpSpPr>
          <p:grpSpPr>
            <a:xfrm>
              <a:off x="886081" y="568359"/>
              <a:ext cx="442619" cy="380370"/>
              <a:chOff x="0" y="0"/>
              <a:chExt cx="442617" cy="380369"/>
            </a:xfrm>
          </p:grpSpPr>
          <p:sp>
            <p:nvSpPr>
              <p:cNvPr id="262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3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3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3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38" name="AutoShape 82"/>
            <p:cNvGrpSpPr/>
            <p:nvPr/>
          </p:nvGrpSpPr>
          <p:grpSpPr>
            <a:xfrm>
              <a:off x="1220579" y="568359"/>
              <a:ext cx="442619" cy="380370"/>
              <a:chOff x="0" y="0"/>
              <a:chExt cx="442617" cy="380369"/>
            </a:xfrm>
          </p:grpSpPr>
          <p:sp>
            <p:nvSpPr>
              <p:cNvPr id="263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3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3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3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43" name="AutoShape 83"/>
            <p:cNvGrpSpPr/>
            <p:nvPr/>
          </p:nvGrpSpPr>
          <p:grpSpPr>
            <a:xfrm>
              <a:off x="1555077" y="568359"/>
              <a:ext cx="442619" cy="380370"/>
              <a:chOff x="0" y="0"/>
              <a:chExt cx="442617" cy="380369"/>
            </a:xfrm>
          </p:grpSpPr>
          <p:sp>
            <p:nvSpPr>
              <p:cNvPr id="263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4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4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4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48" name="AutoShape 84"/>
            <p:cNvGrpSpPr/>
            <p:nvPr/>
          </p:nvGrpSpPr>
          <p:grpSpPr>
            <a:xfrm>
              <a:off x="1888730" y="1717514"/>
              <a:ext cx="443464" cy="380370"/>
              <a:chOff x="0" y="0"/>
              <a:chExt cx="443462" cy="380369"/>
            </a:xfrm>
          </p:grpSpPr>
          <p:sp>
            <p:nvSpPr>
              <p:cNvPr id="264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4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4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4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53" name="AutoShape 85"/>
            <p:cNvGrpSpPr/>
            <p:nvPr/>
          </p:nvGrpSpPr>
          <p:grpSpPr>
            <a:xfrm>
              <a:off x="1888730" y="1430043"/>
              <a:ext cx="443464" cy="380370"/>
              <a:chOff x="0" y="0"/>
              <a:chExt cx="443462" cy="380369"/>
            </a:xfrm>
          </p:grpSpPr>
          <p:sp>
            <p:nvSpPr>
              <p:cNvPr id="264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5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5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5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58" name="AutoShape 86"/>
            <p:cNvGrpSpPr/>
            <p:nvPr/>
          </p:nvGrpSpPr>
          <p:grpSpPr>
            <a:xfrm>
              <a:off x="1888730" y="1142571"/>
              <a:ext cx="443464" cy="381102"/>
              <a:chOff x="0" y="0"/>
              <a:chExt cx="443462" cy="381101"/>
            </a:xfrm>
          </p:grpSpPr>
          <p:sp>
            <p:nvSpPr>
              <p:cNvPr id="2654"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55"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56"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57"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63" name="AutoShape 87"/>
            <p:cNvGrpSpPr/>
            <p:nvPr/>
          </p:nvGrpSpPr>
          <p:grpSpPr>
            <a:xfrm>
              <a:off x="1888730" y="855831"/>
              <a:ext cx="443464" cy="380370"/>
              <a:chOff x="0" y="0"/>
              <a:chExt cx="443462" cy="380369"/>
            </a:xfrm>
          </p:grpSpPr>
          <p:sp>
            <p:nvSpPr>
              <p:cNvPr id="265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6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6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6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68" name="AutoShape 88"/>
            <p:cNvGrpSpPr/>
            <p:nvPr/>
          </p:nvGrpSpPr>
          <p:grpSpPr>
            <a:xfrm>
              <a:off x="1888730" y="568359"/>
              <a:ext cx="443464" cy="380370"/>
              <a:chOff x="0" y="0"/>
              <a:chExt cx="443462" cy="380369"/>
            </a:xfrm>
          </p:grpSpPr>
          <p:sp>
            <p:nvSpPr>
              <p:cNvPr id="266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6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6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6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73" name="AutoShape 89"/>
            <p:cNvGrpSpPr/>
            <p:nvPr/>
          </p:nvGrpSpPr>
          <p:grpSpPr>
            <a:xfrm>
              <a:off x="108965" y="661989"/>
              <a:ext cx="442619" cy="380370"/>
              <a:chOff x="0" y="0"/>
              <a:chExt cx="442617" cy="380369"/>
            </a:xfrm>
          </p:grpSpPr>
          <p:sp>
            <p:nvSpPr>
              <p:cNvPr id="266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7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7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7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78" name="AutoShape 90"/>
            <p:cNvGrpSpPr/>
            <p:nvPr/>
          </p:nvGrpSpPr>
          <p:grpSpPr>
            <a:xfrm>
              <a:off x="442618" y="661989"/>
              <a:ext cx="443464" cy="380370"/>
              <a:chOff x="0" y="0"/>
              <a:chExt cx="443462" cy="380369"/>
            </a:xfrm>
          </p:grpSpPr>
          <p:sp>
            <p:nvSpPr>
              <p:cNvPr id="267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7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7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7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83" name="AutoShape 91"/>
            <p:cNvGrpSpPr/>
            <p:nvPr/>
          </p:nvGrpSpPr>
          <p:grpSpPr>
            <a:xfrm>
              <a:off x="777116" y="661989"/>
              <a:ext cx="443464" cy="380370"/>
              <a:chOff x="0" y="0"/>
              <a:chExt cx="443462" cy="380369"/>
            </a:xfrm>
          </p:grpSpPr>
          <p:sp>
            <p:nvSpPr>
              <p:cNvPr id="267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8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8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8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88" name="AutoShape 92"/>
            <p:cNvGrpSpPr/>
            <p:nvPr/>
          </p:nvGrpSpPr>
          <p:grpSpPr>
            <a:xfrm>
              <a:off x="1111614" y="661989"/>
              <a:ext cx="443464" cy="380370"/>
              <a:chOff x="0" y="0"/>
              <a:chExt cx="443462" cy="380369"/>
            </a:xfrm>
          </p:grpSpPr>
          <p:sp>
            <p:nvSpPr>
              <p:cNvPr id="268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8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8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8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93" name="AutoShape 93"/>
            <p:cNvGrpSpPr/>
            <p:nvPr/>
          </p:nvGrpSpPr>
          <p:grpSpPr>
            <a:xfrm>
              <a:off x="1446112" y="661989"/>
              <a:ext cx="442619" cy="380370"/>
              <a:chOff x="0" y="0"/>
              <a:chExt cx="442617" cy="380369"/>
            </a:xfrm>
          </p:grpSpPr>
          <p:sp>
            <p:nvSpPr>
              <p:cNvPr id="268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9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9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9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698" name="AutoShape 94"/>
            <p:cNvGrpSpPr/>
            <p:nvPr/>
          </p:nvGrpSpPr>
          <p:grpSpPr>
            <a:xfrm>
              <a:off x="1780610" y="1810412"/>
              <a:ext cx="442619" cy="380370"/>
              <a:chOff x="0" y="0"/>
              <a:chExt cx="442617" cy="380369"/>
            </a:xfrm>
          </p:grpSpPr>
          <p:sp>
            <p:nvSpPr>
              <p:cNvPr id="269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69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69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69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03" name="AutoShape 95"/>
            <p:cNvGrpSpPr/>
            <p:nvPr/>
          </p:nvGrpSpPr>
          <p:grpSpPr>
            <a:xfrm>
              <a:off x="1780610" y="1523672"/>
              <a:ext cx="442619" cy="380370"/>
              <a:chOff x="0" y="0"/>
              <a:chExt cx="442617" cy="380369"/>
            </a:xfrm>
          </p:grpSpPr>
          <p:sp>
            <p:nvSpPr>
              <p:cNvPr id="269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0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0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0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08" name="AutoShape 96"/>
            <p:cNvGrpSpPr/>
            <p:nvPr/>
          </p:nvGrpSpPr>
          <p:grpSpPr>
            <a:xfrm>
              <a:off x="1780610" y="1236201"/>
              <a:ext cx="442619" cy="380370"/>
              <a:chOff x="0" y="0"/>
              <a:chExt cx="442617" cy="380369"/>
            </a:xfrm>
          </p:grpSpPr>
          <p:sp>
            <p:nvSpPr>
              <p:cNvPr id="270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0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0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0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13" name="AutoShape 97"/>
            <p:cNvGrpSpPr/>
            <p:nvPr/>
          </p:nvGrpSpPr>
          <p:grpSpPr>
            <a:xfrm>
              <a:off x="1780610" y="948729"/>
              <a:ext cx="442619" cy="381102"/>
              <a:chOff x="0" y="0"/>
              <a:chExt cx="442617" cy="381101"/>
            </a:xfrm>
          </p:grpSpPr>
          <p:sp>
            <p:nvSpPr>
              <p:cNvPr id="2709"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10"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11"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1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18" name="AutoShape 98"/>
            <p:cNvGrpSpPr/>
            <p:nvPr/>
          </p:nvGrpSpPr>
          <p:grpSpPr>
            <a:xfrm>
              <a:off x="1780610" y="661989"/>
              <a:ext cx="442619" cy="380370"/>
              <a:chOff x="0" y="0"/>
              <a:chExt cx="442617" cy="380369"/>
            </a:xfrm>
          </p:grpSpPr>
          <p:sp>
            <p:nvSpPr>
              <p:cNvPr id="271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1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1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1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23" name="AutoShape 99"/>
            <p:cNvGrpSpPr/>
            <p:nvPr/>
          </p:nvGrpSpPr>
          <p:grpSpPr>
            <a:xfrm>
              <a:off x="-1" y="1904042"/>
              <a:ext cx="442619" cy="380370"/>
              <a:chOff x="0" y="0"/>
              <a:chExt cx="442617" cy="380369"/>
            </a:xfrm>
          </p:grpSpPr>
          <p:sp>
            <p:nvSpPr>
              <p:cNvPr id="271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2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2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2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28" name="AutoShape 100"/>
            <p:cNvGrpSpPr/>
            <p:nvPr/>
          </p:nvGrpSpPr>
          <p:grpSpPr>
            <a:xfrm>
              <a:off x="-1" y="1616570"/>
              <a:ext cx="442619" cy="380370"/>
              <a:chOff x="0" y="0"/>
              <a:chExt cx="442617" cy="380369"/>
            </a:xfrm>
          </p:grpSpPr>
          <p:sp>
            <p:nvSpPr>
              <p:cNvPr id="272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2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2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2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33" name="AutoShape 101"/>
            <p:cNvGrpSpPr/>
            <p:nvPr/>
          </p:nvGrpSpPr>
          <p:grpSpPr>
            <a:xfrm>
              <a:off x="-1" y="1329830"/>
              <a:ext cx="442619" cy="380370"/>
              <a:chOff x="0" y="0"/>
              <a:chExt cx="442617" cy="380369"/>
            </a:xfrm>
          </p:grpSpPr>
          <p:sp>
            <p:nvSpPr>
              <p:cNvPr id="272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3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3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3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38" name="AutoShape 102"/>
            <p:cNvGrpSpPr/>
            <p:nvPr/>
          </p:nvGrpSpPr>
          <p:grpSpPr>
            <a:xfrm>
              <a:off x="-1" y="1042358"/>
              <a:ext cx="442619" cy="380370"/>
              <a:chOff x="0" y="0"/>
              <a:chExt cx="442617" cy="380369"/>
            </a:xfrm>
          </p:grpSpPr>
          <p:sp>
            <p:nvSpPr>
              <p:cNvPr id="273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3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3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3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43" name="AutoShape 103"/>
            <p:cNvGrpSpPr/>
            <p:nvPr/>
          </p:nvGrpSpPr>
          <p:grpSpPr>
            <a:xfrm>
              <a:off x="-1" y="754887"/>
              <a:ext cx="442619" cy="381102"/>
              <a:chOff x="0" y="0"/>
              <a:chExt cx="442617" cy="381101"/>
            </a:xfrm>
          </p:grpSpPr>
          <p:sp>
            <p:nvSpPr>
              <p:cNvPr id="2739"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40"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41"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4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48" name="AutoShape 104"/>
            <p:cNvGrpSpPr/>
            <p:nvPr/>
          </p:nvGrpSpPr>
          <p:grpSpPr>
            <a:xfrm>
              <a:off x="334497" y="1904042"/>
              <a:ext cx="442619" cy="380370"/>
              <a:chOff x="0" y="0"/>
              <a:chExt cx="442617" cy="380369"/>
            </a:xfrm>
          </p:grpSpPr>
          <p:sp>
            <p:nvSpPr>
              <p:cNvPr id="274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4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4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4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53" name="AutoShape 105"/>
            <p:cNvGrpSpPr/>
            <p:nvPr/>
          </p:nvGrpSpPr>
          <p:grpSpPr>
            <a:xfrm>
              <a:off x="334497" y="1616570"/>
              <a:ext cx="442619" cy="380370"/>
              <a:chOff x="0" y="0"/>
              <a:chExt cx="442617" cy="380369"/>
            </a:xfrm>
          </p:grpSpPr>
          <p:sp>
            <p:nvSpPr>
              <p:cNvPr id="274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5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5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5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58" name="AutoShape 106"/>
            <p:cNvGrpSpPr/>
            <p:nvPr/>
          </p:nvGrpSpPr>
          <p:grpSpPr>
            <a:xfrm>
              <a:off x="334497" y="1329830"/>
              <a:ext cx="442619" cy="380370"/>
              <a:chOff x="0" y="0"/>
              <a:chExt cx="442617" cy="380369"/>
            </a:xfrm>
          </p:grpSpPr>
          <p:sp>
            <p:nvSpPr>
              <p:cNvPr id="275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5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5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5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63" name="AutoShape 107"/>
            <p:cNvGrpSpPr/>
            <p:nvPr/>
          </p:nvGrpSpPr>
          <p:grpSpPr>
            <a:xfrm>
              <a:off x="334497" y="1042358"/>
              <a:ext cx="442619" cy="380370"/>
              <a:chOff x="0" y="0"/>
              <a:chExt cx="442617" cy="380369"/>
            </a:xfrm>
          </p:grpSpPr>
          <p:sp>
            <p:nvSpPr>
              <p:cNvPr id="275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6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6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6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68" name="AutoShape 108"/>
            <p:cNvGrpSpPr/>
            <p:nvPr/>
          </p:nvGrpSpPr>
          <p:grpSpPr>
            <a:xfrm>
              <a:off x="334497" y="754887"/>
              <a:ext cx="442619" cy="381102"/>
              <a:chOff x="0" y="0"/>
              <a:chExt cx="442617" cy="381101"/>
            </a:xfrm>
          </p:grpSpPr>
          <p:sp>
            <p:nvSpPr>
              <p:cNvPr id="2764"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65"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66"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67"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73" name="AutoShape 109"/>
            <p:cNvGrpSpPr/>
            <p:nvPr/>
          </p:nvGrpSpPr>
          <p:grpSpPr>
            <a:xfrm>
              <a:off x="668995" y="1904042"/>
              <a:ext cx="442619" cy="380370"/>
              <a:chOff x="0" y="0"/>
              <a:chExt cx="442617" cy="380369"/>
            </a:xfrm>
          </p:grpSpPr>
          <p:sp>
            <p:nvSpPr>
              <p:cNvPr id="276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7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7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7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78" name="AutoShape 110"/>
            <p:cNvGrpSpPr/>
            <p:nvPr/>
          </p:nvGrpSpPr>
          <p:grpSpPr>
            <a:xfrm>
              <a:off x="668995" y="1616570"/>
              <a:ext cx="442619" cy="380370"/>
              <a:chOff x="0" y="0"/>
              <a:chExt cx="442617" cy="380369"/>
            </a:xfrm>
          </p:grpSpPr>
          <p:sp>
            <p:nvSpPr>
              <p:cNvPr id="277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7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7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7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83" name="AutoShape 111"/>
            <p:cNvGrpSpPr/>
            <p:nvPr/>
          </p:nvGrpSpPr>
          <p:grpSpPr>
            <a:xfrm>
              <a:off x="668995" y="1329830"/>
              <a:ext cx="442619" cy="380370"/>
              <a:chOff x="0" y="0"/>
              <a:chExt cx="442617" cy="380369"/>
            </a:xfrm>
          </p:grpSpPr>
          <p:sp>
            <p:nvSpPr>
              <p:cNvPr id="2779"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80"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81"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82"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88" name="AutoShape 112"/>
            <p:cNvGrpSpPr/>
            <p:nvPr/>
          </p:nvGrpSpPr>
          <p:grpSpPr>
            <a:xfrm>
              <a:off x="668995" y="1042358"/>
              <a:ext cx="442619" cy="380370"/>
              <a:chOff x="0" y="0"/>
              <a:chExt cx="442617" cy="380369"/>
            </a:xfrm>
          </p:grpSpPr>
          <p:sp>
            <p:nvSpPr>
              <p:cNvPr id="2784"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85" name="Shape"/>
              <p:cNvSpPr/>
              <p:nvPr/>
            </p:nvSpPr>
            <p:spPr>
              <a:xfrm>
                <a:off x="347545"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86" name="Shape"/>
              <p:cNvSpPr/>
              <p:nvPr/>
            </p:nvSpPr>
            <p:spPr>
              <a:xfrm>
                <a:off x="0" y="-1"/>
                <a:ext cx="442619"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87" name="Shape"/>
              <p:cNvSpPr/>
              <p:nvPr/>
            </p:nvSpPr>
            <p:spPr>
              <a:xfrm>
                <a:off x="0" y="-1"/>
                <a:ext cx="442619"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93" name="AutoShape 113"/>
            <p:cNvGrpSpPr/>
            <p:nvPr/>
          </p:nvGrpSpPr>
          <p:grpSpPr>
            <a:xfrm>
              <a:off x="668995" y="754887"/>
              <a:ext cx="442619" cy="381102"/>
              <a:chOff x="0" y="0"/>
              <a:chExt cx="442617" cy="381101"/>
            </a:xfrm>
          </p:grpSpPr>
          <p:sp>
            <p:nvSpPr>
              <p:cNvPr id="2789"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90" name="Shape"/>
              <p:cNvSpPr/>
              <p:nvPr/>
            </p:nvSpPr>
            <p:spPr>
              <a:xfrm>
                <a:off x="347362"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91" name="Shape"/>
              <p:cNvSpPr/>
              <p:nvPr/>
            </p:nvSpPr>
            <p:spPr>
              <a:xfrm>
                <a:off x="0" y="-1"/>
                <a:ext cx="442619"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9" y="0"/>
                    </a:lnTo>
                    <a:lnTo>
                      <a:pt x="21600" y="0"/>
                    </a:lnTo>
                    <a:lnTo>
                      <a:pt x="1695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92" name="Shape"/>
              <p:cNvSpPr/>
              <p:nvPr/>
            </p:nvSpPr>
            <p:spPr>
              <a:xfrm>
                <a:off x="0" y="-1"/>
                <a:ext cx="442619"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9" y="0"/>
                    </a:lnTo>
                    <a:lnTo>
                      <a:pt x="21600" y="0"/>
                    </a:lnTo>
                    <a:lnTo>
                      <a:pt x="21600" y="16201"/>
                    </a:lnTo>
                    <a:lnTo>
                      <a:pt x="16951" y="21600"/>
                    </a:lnTo>
                    <a:lnTo>
                      <a:pt x="0" y="21600"/>
                    </a:lnTo>
                    <a:close/>
                    <a:moveTo>
                      <a:pt x="0" y="5399"/>
                    </a:moveTo>
                    <a:lnTo>
                      <a:pt x="16951" y="5399"/>
                    </a:lnTo>
                    <a:lnTo>
                      <a:pt x="21600" y="0"/>
                    </a:lnTo>
                    <a:moveTo>
                      <a:pt x="16951" y="5399"/>
                    </a:moveTo>
                    <a:lnTo>
                      <a:pt x="16951"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798" name="AutoShape 114"/>
            <p:cNvGrpSpPr/>
            <p:nvPr/>
          </p:nvGrpSpPr>
          <p:grpSpPr>
            <a:xfrm>
              <a:off x="1002649" y="1904042"/>
              <a:ext cx="443464" cy="380370"/>
              <a:chOff x="0" y="0"/>
              <a:chExt cx="443462" cy="380369"/>
            </a:xfrm>
          </p:grpSpPr>
          <p:sp>
            <p:nvSpPr>
              <p:cNvPr id="279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79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79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79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03" name="AutoShape 115"/>
            <p:cNvGrpSpPr/>
            <p:nvPr/>
          </p:nvGrpSpPr>
          <p:grpSpPr>
            <a:xfrm>
              <a:off x="1002649" y="1616570"/>
              <a:ext cx="443464" cy="380370"/>
              <a:chOff x="0" y="0"/>
              <a:chExt cx="443462" cy="380369"/>
            </a:xfrm>
          </p:grpSpPr>
          <p:sp>
            <p:nvSpPr>
              <p:cNvPr id="279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0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0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0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08" name="AutoShape 116"/>
            <p:cNvGrpSpPr/>
            <p:nvPr/>
          </p:nvGrpSpPr>
          <p:grpSpPr>
            <a:xfrm>
              <a:off x="1002649" y="1329830"/>
              <a:ext cx="443464" cy="380370"/>
              <a:chOff x="0" y="0"/>
              <a:chExt cx="443462" cy="380369"/>
            </a:xfrm>
          </p:grpSpPr>
          <p:sp>
            <p:nvSpPr>
              <p:cNvPr id="280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0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0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0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13" name="AutoShape 117"/>
            <p:cNvGrpSpPr/>
            <p:nvPr/>
          </p:nvGrpSpPr>
          <p:grpSpPr>
            <a:xfrm>
              <a:off x="1002649" y="1042358"/>
              <a:ext cx="443464" cy="380370"/>
              <a:chOff x="0" y="0"/>
              <a:chExt cx="443462" cy="380369"/>
            </a:xfrm>
          </p:grpSpPr>
          <p:sp>
            <p:nvSpPr>
              <p:cNvPr id="280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1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1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1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18" name="AutoShape 118"/>
            <p:cNvGrpSpPr/>
            <p:nvPr/>
          </p:nvGrpSpPr>
          <p:grpSpPr>
            <a:xfrm>
              <a:off x="1002649" y="754887"/>
              <a:ext cx="443464" cy="381102"/>
              <a:chOff x="0" y="0"/>
              <a:chExt cx="443462" cy="381101"/>
            </a:xfrm>
          </p:grpSpPr>
          <p:sp>
            <p:nvSpPr>
              <p:cNvPr id="2814"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15"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16"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17"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23" name="AutoShape 119"/>
            <p:cNvGrpSpPr/>
            <p:nvPr/>
          </p:nvGrpSpPr>
          <p:grpSpPr>
            <a:xfrm>
              <a:off x="1337147" y="1904042"/>
              <a:ext cx="443464" cy="380370"/>
              <a:chOff x="0" y="0"/>
              <a:chExt cx="443462" cy="380369"/>
            </a:xfrm>
          </p:grpSpPr>
          <p:sp>
            <p:nvSpPr>
              <p:cNvPr id="281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2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2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2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28" name="AutoShape 120"/>
            <p:cNvGrpSpPr/>
            <p:nvPr/>
          </p:nvGrpSpPr>
          <p:grpSpPr>
            <a:xfrm>
              <a:off x="1337147" y="1616570"/>
              <a:ext cx="443464" cy="380370"/>
              <a:chOff x="0" y="0"/>
              <a:chExt cx="443462" cy="380369"/>
            </a:xfrm>
          </p:grpSpPr>
          <p:sp>
            <p:nvSpPr>
              <p:cNvPr id="282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2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2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2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33" name="AutoShape 121"/>
            <p:cNvGrpSpPr/>
            <p:nvPr/>
          </p:nvGrpSpPr>
          <p:grpSpPr>
            <a:xfrm>
              <a:off x="1337147" y="1329830"/>
              <a:ext cx="443464" cy="380370"/>
              <a:chOff x="0" y="0"/>
              <a:chExt cx="443462" cy="380369"/>
            </a:xfrm>
          </p:grpSpPr>
          <p:sp>
            <p:nvSpPr>
              <p:cNvPr id="282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3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3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3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38" name="AutoShape 122"/>
            <p:cNvGrpSpPr/>
            <p:nvPr/>
          </p:nvGrpSpPr>
          <p:grpSpPr>
            <a:xfrm>
              <a:off x="1337147" y="1042358"/>
              <a:ext cx="443464" cy="380370"/>
              <a:chOff x="0" y="0"/>
              <a:chExt cx="443462" cy="380369"/>
            </a:xfrm>
          </p:grpSpPr>
          <p:sp>
            <p:nvSpPr>
              <p:cNvPr id="283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3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3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3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43" name="AutoShape 123"/>
            <p:cNvGrpSpPr/>
            <p:nvPr/>
          </p:nvGrpSpPr>
          <p:grpSpPr>
            <a:xfrm>
              <a:off x="1337147" y="754887"/>
              <a:ext cx="443464" cy="381102"/>
              <a:chOff x="0" y="0"/>
              <a:chExt cx="443462" cy="381101"/>
            </a:xfrm>
          </p:grpSpPr>
          <p:sp>
            <p:nvSpPr>
              <p:cNvPr id="2839"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40"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41"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42"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48" name="AutoShape 124"/>
            <p:cNvGrpSpPr/>
            <p:nvPr/>
          </p:nvGrpSpPr>
          <p:grpSpPr>
            <a:xfrm>
              <a:off x="1671645" y="1904042"/>
              <a:ext cx="443464" cy="380370"/>
              <a:chOff x="0" y="0"/>
              <a:chExt cx="443462" cy="380369"/>
            </a:xfrm>
          </p:grpSpPr>
          <p:sp>
            <p:nvSpPr>
              <p:cNvPr id="284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4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4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4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53" name="AutoShape 125"/>
            <p:cNvGrpSpPr/>
            <p:nvPr/>
          </p:nvGrpSpPr>
          <p:grpSpPr>
            <a:xfrm>
              <a:off x="1671645" y="1616570"/>
              <a:ext cx="443464" cy="380370"/>
              <a:chOff x="0" y="0"/>
              <a:chExt cx="443462" cy="380369"/>
            </a:xfrm>
          </p:grpSpPr>
          <p:sp>
            <p:nvSpPr>
              <p:cNvPr id="284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5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5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5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58" name="AutoShape 126"/>
            <p:cNvGrpSpPr/>
            <p:nvPr/>
          </p:nvGrpSpPr>
          <p:grpSpPr>
            <a:xfrm>
              <a:off x="1671645" y="1329830"/>
              <a:ext cx="443464" cy="380370"/>
              <a:chOff x="0" y="0"/>
              <a:chExt cx="443462" cy="380369"/>
            </a:xfrm>
          </p:grpSpPr>
          <p:sp>
            <p:nvSpPr>
              <p:cNvPr id="2854"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55"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56"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57"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63" name="AutoShape 127"/>
            <p:cNvGrpSpPr/>
            <p:nvPr/>
          </p:nvGrpSpPr>
          <p:grpSpPr>
            <a:xfrm>
              <a:off x="1671645" y="1042358"/>
              <a:ext cx="443464" cy="380370"/>
              <a:chOff x="0" y="0"/>
              <a:chExt cx="443462" cy="380369"/>
            </a:xfrm>
          </p:grpSpPr>
          <p:sp>
            <p:nvSpPr>
              <p:cNvPr id="2859"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60" name="Shape"/>
              <p:cNvSpPr/>
              <p:nvPr/>
            </p:nvSpPr>
            <p:spPr>
              <a:xfrm>
                <a:off x="348390" y="-1"/>
                <a:ext cx="9507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61" name="Shape"/>
              <p:cNvSpPr/>
              <p:nvPr/>
            </p:nvSpPr>
            <p:spPr>
              <a:xfrm>
                <a:off x="0" y="-1"/>
                <a:ext cx="443464" cy="950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31" y="0"/>
                    </a:lnTo>
                    <a:lnTo>
                      <a:pt x="21600" y="0"/>
                    </a:lnTo>
                    <a:lnTo>
                      <a:pt x="16969"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62" name="Shape"/>
              <p:cNvSpPr/>
              <p:nvPr/>
            </p:nvSpPr>
            <p:spPr>
              <a:xfrm>
                <a:off x="0" y="-1"/>
                <a:ext cx="443464" cy="380371"/>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31" y="0"/>
                    </a:lnTo>
                    <a:lnTo>
                      <a:pt x="21600" y="0"/>
                    </a:lnTo>
                    <a:lnTo>
                      <a:pt x="21600" y="16201"/>
                    </a:lnTo>
                    <a:lnTo>
                      <a:pt x="16969" y="21600"/>
                    </a:lnTo>
                    <a:lnTo>
                      <a:pt x="0" y="21600"/>
                    </a:lnTo>
                    <a:close/>
                    <a:moveTo>
                      <a:pt x="0" y="5399"/>
                    </a:moveTo>
                    <a:lnTo>
                      <a:pt x="16969" y="5399"/>
                    </a:lnTo>
                    <a:lnTo>
                      <a:pt x="21600" y="0"/>
                    </a:lnTo>
                    <a:moveTo>
                      <a:pt x="16969" y="5399"/>
                    </a:moveTo>
                    <a:lnTo>
                      <a:pt x="16969"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nvGrpSpPr>
            <p:cNvPr id="2868" name="AutoShape 128"/>
            <p:cNvGrpSpPr/>
            <p:nvPr/>
          </p:nvGrpSpPr>
          <p:grpSpPr>
            <a:xfrm>
              <a:off x="1671645" y="754887"/>
              <a:ext cx="443464" cy="381102"/>
              <a:chOff x="0" y="0"/>
              <a:chExt cx="443462" cy="381101"/>
            </a:xfrm>
          </p:grpSpPr>
          <p:sp>
            <p:nvSpPr>
              <p:cNvPr id="2864"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path>
                </a:pathLst>
              </a:custGeom>
              <a:solidFill>
                <a:srgbClr val="660066"/>
              </a:solidFill>
              <a:ln w="12700" cap="flat">
                <a:noFill/>
                <a:miter lim="400000"/>
              </a:ln>
              <a:effectLst/>
            </p:spPr>
            <p:txBody>
              <a:bodyPr wrap="square" lIns="45719" tIns="45719" rIns="45719" bIns="45719" numCol="1" anchor="ctr">
                <a:noAutofit/>
              </a:bodyPr>
              <a:lstStyle/>
              <a:p>
                <a:endParaRPr/>
              </a:p>
            </p:txBody>
          </p:sp>
          <p:sp>
            <p:nvSpPr>
              <p:cNvPr id="2865" name="Shape"/>
              <p:cNvSpPr/>
              <p:nvPr/>
            </p:nvSpPr>
            <p:spPr>
              <a:xfrm>
                <a:off x="348207" y="-1"/>
                <a:ext cx="95257"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21600" y="0"/>
                    </a:lnTo>
                    <a:lnTo>
                      <a:pt x="21600" y="16201"/>
                    </a:lnTo>
                    <a:lnTo>
                      <a:pt x="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endParaRPr/>
              </a:p>
            </p:txBody>
          </p:sp>
          <p:sp>
            <p:nvSpPr>
              <p:cNvPr id="2866" name="Shape"/>
              <p:cNvSpPr/>
              <p:nvPr/>
            </p:nvSpPr>
            <p:spPr>
              <a:xfrm>
                <a:off x="0" y="-1"/>
                <a:ext cx="443464" cy="952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640" y="0"/>
                    </a:lnTo>
                    <a:lnTo>
                      <a:pt x="21600" y="0"/>
                    </a:lnTo>
                    <a:lnTo>
                      <a:pt x="16960"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endParaRPr/>
              </a:p>
            </p:txBody>
          </p:sp>
          <p:sp>
            <p:nvSpPr>
              <p:cNvPr id="2867" name="Shape"/>
              <p:cNvSpPr/>
              <p:nvPr/>
            </p:nvSpPr>
            <p:spPr>
              <a:xfrm>
                <a:off x="0" y="-1"/>
                <a:ext cx="443464" cy="381102"/>
              </a:xfrm>
              <a:custGeom>
                <a:avLst/>
                <a:gdLst/>
                <a:ahLst/>
                <a:cxnLst>
                  <a:cxn ang="0">
                    <a:pos x="wd2" y="hd2"/>
                  </a:cxn>
                  <a:cxn ang="5400000">
                    <a:pos x="wd2" y="hd2"/>
                  </a:cxn>
                  <a:cxn ang="10800000">
                    <a:pos x="wd2" y="hd2"/>
                  </a:cxn>
                  <a:cxn ang="16200000">
                    <a:pos x="wd2" y="hd2"/>
                  </a:cxn>
                </a:cxnLst>
                <a:rect l="0" t="0" r="r" b="b"/>
                <a:pathLst>
                  <a:path w="21600" h="21600" extrusionOk="0">
                    <a:moveTo>
                      <a:pt x="0" y="5399"/>
                    </a:moveTo>
                    <a:lnTo>
                      <a:pt x="4640" y="0"/>
                    </a:lnTo>
                    <a:lnTo>
                      <a:pt x="21600" y="0"/>
                    </a:lnTo>
                    <a:lnTo>
                      <a:pt x="21600" y="16201"/>
                    </a:lnTo>
                    <a:lnTo>
                      <a:pt x="16960" y="21600"/>
                    </a:lnTo>
                    <a:lnTo>
                      <a:pt x="0" y="21600"/>
                    </a:lnTo>
                    <a:close/>
                    <a:moveTo>
                      <a:pt x="0" y="5399"/>
                    </a:moveTo>
                    <a:lnTo>
                      <a:pt x="16960" y="5399"/>
                    </a:lnTo>
                    <a:lnTo>
                      <a:pt x="21600" y="0"/>
                    </a:lnTo>
                    <a:moveTo>
                      <a:pt x="16960" y="5399"/>
                    </a:moveTo>
                    <a:lnTo>
                      <a:pt x="16960" y="21600"/>
                    </a:lnTo>
                  </a:path>
                </a:pathLst>
              </a:custGeom>
              <a:noFill/>
              <a:ln w="12700" cap="flat">
                <a:solidFill>
                  <a:srgbClr val="000000"/>
                </a:solidFill>
                <a:prstDash val="solid"/>
                <a:miter lim="800000"/>
              </a:ln>
              <a:effectLst/>
            </p:spPr>
            <p:txBody>
              <a:bodyPr wrap="square" lIns="45719" tIns="45719" rIns="45719" bIns="45719" numCol="1" anchor="ctr">
                <a:noAutofit/>
              </a:bodyPr>
              <a:lstStyle/>
              <a:p>
                <a:endParaRPr/>
              </a:p>
            </p:txBody>
          </p:sp>
        </p:grpSp>
      </p:grpSp>
      <p:sp>
        <p:nvSpPr>
          <p:cNvPr id="2870" name="Text Box 129"/>
          <p:cNvSpPr txBox="1"/>
          <p:nvPr/>
        </p:nvSpPr>
        <p:spPr>
          <a:xfrm rot="2900074">
            <a:off x="3125889" y="1596665"/>
            <a:ext cx="725052"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China </a:t>
            </a:r>
          </a:p>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Peru</a:t>
            </a:r>
          </a:p>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Japan</a:t>
            </a:r>
          </a:p>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Italy</a:t>
            </a:r>
          </a:p>
        </p:txBody>
      </p:sp>
      <p:sp>
        <p:nvSpPr>
          <p:cNvPr id="2871" name="Text Box 130"/>
          <p:cNvSpPr txBox="1"/>
          <p:nvPr/>
        </p:nvSpPr>
        <p:spPr>
          <a:xfrm rot="16200000">
            <a:off x="3756804" y="4589954"/>
            <a:ext cx="1082388" cy="16205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spcBef>
                <a:spcPts val="1000"/>
              </a:spcBef>
              <a:defRPr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t>January</a:t>
            </a:r>
          </a:p>
          <a:p>
            <a:pPr algn="r">
              <a:spcBef>
                <a:spcPts val="1000"/>
              </a:spcBef>
              <a:defRPr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t>February</a:t>
            </a:r>
          </a:p>
          <a:p>
            <a:pPr algn="r">
              <a:spcBef>
                <a:spcPts val="1000"/>
              </a:spcBef>
              <a:defRPr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t>March</a:t>
            </a:r>
          </a:p>
          <a:p>
            <a:pPr algn="r">
              <a:spcBef>
                <a:spcPts val="1000"/>
              </a:spcBef>
              <a:defRPr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t>April</a:t>
            </a:r>
          </a:p>
        </p:txBody>
      </p:sp>
      <p:sp>
        <p:nvSpPr>
          <p:cNvPr id="2872" name="Text Box 131"/>
          <p:cNvSpPr txBox="1"/>
          <p:nvPr/>
        </p:nvSpPr>
        <p:spPr>
          <a:xfrm>
            <a:off x="2636400" y="3144839"/>
            <a:ext cx="804030" cy="1422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Coffee</a:t>
            </a:r>
          </a:p>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Apples</a:t>
            </a:r>
          </a:p>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Tea</a:t>
            </a:r>
          </a:p>
          <a:p>
            <a:pPr algn="r">
              <a:spcBef>
                <a:spcPts val="900"/>
              </a:spcBef>
              <a:defRPr sz="1600" b="1">
                <a:solidFill>
                  <a:schemeClr val="accent1"/>
                </a:solidFill>
                <a:effectLst>
                  <a:outerShdw blurRad="38100" dist="38100" dir="2700000" rotWithShape="0">
                    <a:srgbClr val="C0C0C0"/>
                  </a:outerShdw>
                </a:effectLst>
                <a:latin typeface="Gill Sans MT"/>
                <a:ea typeface="Gill Sans MT"/>
                <a:cs typeface="Gill Sans MT"/>
                <a:sym typeface="Gill Sans MT"/>
              </a:defRPr>
            </a:pPr>
            <a:r>
              <a:rPr sz="1600"/>
              <a:t>Onions</a:t>
            </a:r>
          </a:p>
        </p:txBody>
      </p:sp>
      <p:sp>
        <p:nvSpPr>
          <p:cNvPr id="2873" name="Rectangle 132"/>
          <p:cNvSpPr/>
          <p:nvPr/>
        </p:nvSpPr>
        <p:spPr>
          <a:xfrm>
            <a:off x="3487739" y="4325021"/>
            <a:ext cx="914401" cy="314572"/>
          </a:xfrm>
          <a:prstGeom prst="rect">
            <a:avLst/>
          </a:prstGeom>
          <a:solidFill>
            <a:srgbClr val="1F497D"/>
          </a:solidFill>
          <a:ln>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6037" tIns="46037" rIns="46037" bIns="46037" anchor="ctr">
            <a:spAutoFit/>
          </a:bodyPr>
          <a:lstStyle>
            <a:lvl1pPr algn="ctr">
              <a:lnSpc>
                <a:spcPct val="90000"/>
              </a:lnSpc>
              <a:spcBef>
                <a:spcPts val="500"/>
              </a:spcBef>
              <a:defRPr sz="1600" b="1">
                <a:solidFill>
                  <a:srgbClr val="EEECE1"/>
                </a:solidFill>
                <a:latin typeface="Gill Sans MT"/>
                <a:ea typeface="Gill Sans MT"/>
                <a:cs typeface="Gill Sans MT"/>
                <a:sym typeface="Gill Sans MT"/>
              </a:defRPr>
            </a:lvl1pPr>
          </a:lstStyle>
          <a:p>
            <a:r>
              <a:t>€1.95</a:t>
            </a:r>
          </a:p>
        </p:txBody>
      </p:sp>
      <p:sp>
        <p:nvSpPr>
          <p:cNvPr id="2874" name="Rectangle 133"/>
          <p:cNvSpPr/>
          <p:nvPr/>
        </p:nvSpPr>
        <p:spPr>
          <a:xfrm>
            <a:off x="5257800" y="2819400"/>
            <a:ext cx="228600" cy="228600"/>
          </a:xfrm>
          <a:prstGeom prst="rect">
            <a:avLst/>
          </a:prstGeom>
          <a:solidFill>
            <a:srgbClr val="000000"/>
          </a:solidFill>
          <a:ln w="12700">
            <a:miter lim="400000"/>
          </a:ln>
        </p:spPr>
        <p:txBody>
          <a:bodyPr lIns="45719" rIns="45719" anchor="ctr"/>
          <a:lstStyle/>
          <a:p>
            <a:endParaRPr/>
          </a:p>
        </p:txBody>
      </p:sp>
      <p:sp>
        <p:nvSpPr>
          <p:cNvPr id="2875" name="Rectangle 134"/>
          <p:cNvSpPr/>
          <p:nvPr/>
        </p:nvSpPr>
        <p:spPr>
          <a:xfrm>
            <a:off x="3822699" y="3763962"/>
            <a:ext cx="325440" cy="287338"/>
          </a:xfrm>
          <a:prstGeom prst="rect">
            <a:avLst/>
          </a:prstGeom>
          <a:solidFill>
            <a:srgbClr val="000000"/>
          </a:solidFill>
          <a:ln w="12700">
            <a:miter lim="400000"/>
          </a:ln>
        </p:spPr>
        <p:txBody>
          <a:bodyPr lIns="45719" rIns="45719" anchor="ctr"/>
          <a:lstStyle/>
          <a:p>
            <a:endParaRPr/>
          </a:p>
        </p:txBody>
      </p:sp>
      <p:sp>
        <p:nvSpPr>
          <p:cNvPr id="2876" name="Line 135"/>
          <p:cNvSpPr/>
          <p:nvPr/>
        </p:nvSpPr>
        <p:spPr>
          <a:xfrm flipV="1">
            <a:off x="5281612" y="2625724"/>
            <a:ext cx="509588" cy="473076"/>
          </a:xfrm>
          <a:prstGeom prst="line">
            <a:avLst/>
          </a:prstGeom>
          <a:ln>
            <a:solidFill>
              <a:srgbClr val="000000"/>
            </a:solidFill>
          </a:ln>
        </p:spPr>
        <p:txBody>
          <a:bodyPr lIns="45719" rIns="45719"/>
          <a:lstStyle/>
          <a:p>
            <a:endParaRPr/>
          </a:p>
        </p:txBody>
      </p:sp>
      <p:sp>
        <p:nvSpPr>
          <p:cNvPr id="2877" name="Line 136"/>
          <p:cNvSpPr/>
          <p:nvPr/>
        </p:nvSpPr>
        <p:spPr>
          <a:xfrm>
            <a:off x="4824412" y="2908300"/>
            <a:ext cx="873126" cy="0"/>
          </a:xfrm>
          <a:prstGeom prst="line">
            <a:avLst/>
          </a:prstGeom>
          <a:ln>
            <a:solidFill>
              <a:srgbClr val="000000"/>
            </a:solidFill>
          </a:ln>
        </p:spPr>
        <p:txBody>
          <a:bodyPr lIns="45719" rIns="45719"/>
          <a:lstStyle/>
          <a:p>
            <a:endParaRPr/>
          </a:p>
        </p:txBody>
      </p:sp>
      <p:sp>
        <p:nvSpPr>
          <p:cNvPr id="2878" name="Line 137"/>
          <p:cNvSpPr/>
          <p:nvPr/>
        </p:nvSpPr>
        <p:spPr>
          <a:xfrm>
            <a:off x="4976812" y="2819400"/>
            <a:ext cx="873126" cy="0"/>
          </a:xfrm>
          <a:prstGeom prst="line">
            <a:avLst/>
          </a:prstGeom>
          <a:ln>
            <a:solidFill>
              <a:srgbClr val="000000"/>
            </a:solidFill>
          </a:ln>
        </p:spPr>
        <p:txBody>
          <a:bodyPr lIns="45719" rIns="45719"/>
          <a:lstStyle/>
          <a:p>
            <a:endParaRPr/>
          </a:p>
        </p:txBody>
      </p:sp>
      <p:sp>
        <p:nvSpPr>
          <p:cNvPr id="2879" name="Line 138"/>
          <p:cNvSpPr/>
          <p:nvPr/>
        </p:nvSpPr>
        <p:spPr>
          <a:xfrm>
            <a:off x="4976812" y="2717800"/>
            <a:ext cx="873126" cy="0"/>
          </a:xfrm>
          <a:prstGeom prst="line">
            <a:avLst/>
          </a:prstGeom>
          <a:ln>
            <a:solidFill>
              <a:srgbClr val="000000"/>
            </a:solidFill>
          </a:ln>
        </p:spPr>
        <p:txBody>
          <a:bodyPr lIns="45719" rIns="45719"/>
          <a:lstStyle/>
          <a:p>
            <a:endParaRPr/>
          </a:p>
        </p:txBody>
      </p:sp>
      <p:sp>
        <p:nvSpPr>
          <p:cNvPr id="2880" name="Line 139"/>
          <p:cNvSpPr/>
          <p:nvPr/>
        </p:nvSpPr>
        <p:spPr>
          <a:xfrm>
            <a:off x="3581400" y="3771900"/>
            <a:ext cx="873126" cy="0"/>
          </a:xfrm>
          <a:prstGeom prst="line">
            <a:avLst/>
          </a:prstGeom>
          <a:ln>
            <a:solidFill>
              <a:srgbClr val="000000"/>
            </a:solidFill>
          </a:ln>
        </p:spPr>
        <p:txBody>
          <a:bodyPr lIns="45719" rIns="45719"/>
          <a:lstStyle/>
          <a:p>
            <a:endParaRPr/>
          </a:p>
        </p:txBody>
      </p:sp>
      <p:sp>
        <p:nvSpPr>
          <p:cNvPr id="2881" name="Line 140"/>
          <p:cNvSpPr/>
          <p:nvPr/>
        </p:nvSpPr>
        <p:spPr>
          <a:xfrm flipV="1">
            <a:off x="4152900" y="3436938"/>
            <a:ext cx="0" cy="754063"/>
          </a:xfrm>
          <a:prstGeom prst="line">
            <a:avLst/>
          </a:prstGeom>
          <a:ln>
            <a:solidFill>
              <a:srgbClr val="000000"/>
            </a:solidFill>
          </a:ln>
        </p:spPr>
        <p:txBody>
          <a:bodyPr lIns="45719" rIns="45719"/>
          <a:lstStyle/>
          <a:p>
            <a:endParaRPr/>
          </a:p>
        </p:txBody>
      </p:sp>
      <p:sp>
        <p:nvSpPr>
          <p:cNvPr id="2882" name="AutoShape 141"/>
          <p:cNvSpPr/>
          <p:nvPr/>
        </p:nvSpPr>
        <p:spPr>
          <a:xfrm>
            <a:off x="10515600" y="6569076"/>
            <a:ext cx="152400" cy="244475"/>
          </a:xfrm>
          <a:prstGeom prst="triangle">
            <a:avLst/>
          </a:prstGeom>
          <a:ln>
            <a:solidFill>
              <a:srgbClr val="B2B2B2"/>
            </a:solidFill>
            <a:miter/>
          </a:ln>
        </p:spPr>
        <p:txBody>
          <a:bodyPr lIns="45719" rIns="45719" anchor="ctr"/>
          <a:lstStyle/>
          <a:p>
            <a:endParaRPr/>
          </a:p>
        </p:txBody>
      </p:sp>
    </p:spTree>
    <p:extLst>
      <p:ext uri="{BB962C8B-B14F-4D97-AF65-F5344CB8AC3E}">
        <p14:creationId xmlns:p14="http://schemas.microsoft.com/office/powerpoint/2010/main" val="716463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iterate>
                                    <p:tmAbs val="0"/>
                                  </p:iterate>
                                  <p:childTnLst>
                                    <p:set>
                                      <p:cBhvr>
                                        <p:cTn id="6" fill="hold"/>
                                        <p:tgtEl>
                                          <p:spTgt spid="2873"/>
                                        </p:tgtEl>
                                        <p:attrNameLst>
                                          <p:attrName>style.visibility</p:attrName>
                                        </p:attrNameLst>
                                      </p:cBhvr>
                                      <p:to>
                                        <p:strVal val="visible"/>
                                      </p:to>
                                    </p:set>
                                    <p:anim calcmode="lin" valueType="num">
                                      <p:cBhvr>
                                        <p:cTn id="7" dur="500" fill="hold"/>
                                        <p:tgtEl>
                                          <p:spTgt spid="2873"/>
                                        </p:tgtEl>
                                        <p:attrNameLst>
                                          <p:attrName>ppt_x</p:attrName>
                                        </p:attrNameLst>
                                      </p:cBhvr>
                                      <p:tavLst>
                                        <p:tav tm="0">
                                          <p:val>
                                            <p:strVal val="#ppt_x"/>
                                          </p:val>
                                        </p:tav>
                                        <p:tav tm="100000">
                                          <p:val>
                                            <p:strVal val="#ppt_x"/>
                                          </p:val>
                                        </p:tav>
                                      </p:tavLst>
                                    </p:anim>
                                    <p:anim calcmode="lin" valueType="num">
                                      <p:cBhvr>
                                        <p:cTn id="8" dur="500" fill="hold"/>
                                        <p:tgtEl>
                                          <p:spTgt spid="287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iterate>
                                    <p:tmAbs val="0"/>
                                  </p:iterate>
                                  <p:childTnLst>
                                    <p:set>
                                      <p:cBhvr>
                                        <p:cTn id="11" fill="hold"/>
                                        <p:tgtEl>
                                          <p:spTgt spid="2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3" grpId="0" animBg="1" advAuto="0"/>
      <p:bldP spid="2882" grpId="0" animBg="1" advAuto="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00" y="2974109"/>
            <a:ext cx="1560945" cy="1311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Source data1</a:t>
            </a:r>
            <a:endParaRPr lang="en-IN" dirty="0"/>
          </a:p>
        </p:txBody>
      </p:sp>
      <p:sp>
        <p:nvSpPr>
          <p:cNvPr id="5" name="Rectangle 4"/>
          <p:cNvSpPr/>
          <p:nvPr/>
        </p:nvSpPr>
        <p:spPr>
          <a:xfrm>
            <a:off x="507999" y="4604328"/>
            <a:ext cx="1560945" cy="1311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Source data2</a:t>
            </a:r>
            <a:endParaRPr lang="en-IN" dirty="0"/>
          </a:p>
        </p:txBody>
      </p:sp>
      <p:sp>
        <p:nvSpPr>
          <p:cNvPr id="6" name="Right Arrow 5"/>
          <p:cNvSpPr/>
          <p:nvPr/>
        </p:nvSpPr>
        <p:spPr>
          <a:xfrm>
            <a:off x="2068945" y="3359728"/>
            <a:ext cx="5680364" cy="21705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100                      80                         75                 70</a:t>
            </a:r>
          </a:p>
        </p:txBody>
      </p:sp>
      <p:sp>
        <p:nvSpPr>
          <p:cNvPr id="7" name="Rectangle 6"/>
          <p:cNvSpPr/>
          <p:nvPr/>
        </p:nvSpPr>
        <p:spPr>
          <a:xfrm>
            <a:off x="7749309" y="3789218"/>
            <a:ext cx="1560945" cy="1311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Target</a:t>
            </a:r>
            <a:endParaRPr lang="en-IN" dirty="0"/>
          </a:p>
        </p:txBody>
      </p:sp>
      <p:sp>
        <p:nvSpPr>
          <p:cNvPr id="8" name="Down Arrow 7"/>
          <p:cNvSpPr/>
          <p:nvPr/>
        </p:nvSpPr>
        <p:spPr>
          <a:xfrm>
            <a:off x="3334327" y="2392218"/>
            <a:ext cx="535709" cy="1496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4599709" y="2418773"/>
            <a:ext cx="535709" cy="1496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own Arrow 9"/>
          <p:cNvSpPr/>
          <p:nvPr/>
        </p:nvSpPr>
        <p:spPr>
          <a:xfrm>
            <a:off x="5648036" y="2418773"/>
            <a:ext cx="535709" cy="1496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3796145" y="5018809"/>
            <a:ext cx="314037" cy="1022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20</a:t>
            </a:r>
            <a:endParaRPr lang="en-IN" dirty="0"/>
          </a:p>
        </p:txBody>
      </p:sp>
      <p:sp>
        <p:nvSpPr>
          <p:cNvPr id="12" name="Down Arrow 11"/>
          <p:cNvSpPr/>
          <p:nvPr/>
        </p:nvSpPr>
        <p:spPr>
          <a:xfrm>
            <a:off x="5135418" y="5018809"/>
            <a:ext cx="314037" cy="1022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
        <p:nvSpPr>
          <p:cNvPr id="13" name="Down Arrow 12"/>
          <p:cNvSpPr/>
          <p:nvPr/>
        </p:nvSpPr>
        <p:spPr>
          <a:xfrm>
            <a:off x="6183745" y="5018808"/>
            <a:ext cx="314037" cy="10229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
        <p:nvSpPr>
          <p:cNvPr id="14" name="TextBox 13"/>
          <p:cNvSpPr txBox="1"/>
          <p:nvPr/>
        </p:nvSpPr>
        <p:spPr>
          <a:xfrm>
            <a:off x="507999" y="341745"/>
            <a:ext cx="6764481" cy="369332"/>
          </a:xfrm>
          <a:prstGeom prst="rect">
            <a:avLst/>
          </a:prstGeom>
          <a:noFill/>
        </p:spPr>
        <p:txBody>
          <a:bodyPr wrap="none" rtlCol="0">
            <a:spAutoFit/>
          </a:bodyPr>
          <a:lstStyle/>
          <a:p>
            <a:r>
              <a:rPr lang="en-IN" dirty="0" smtClean="0"/>
              <a:t>Bank Scenario --- what is your project ( Credit card fraud deduction ) -- </a:t>
            </a:r>
            <a:endParaRPr lang="en-IN" dirty="0"/>
          </a:p>
        </p:txBody>
      </p:sp>
    </p:spTree>
    <p:extLst>
      <p:ext uri="{BB962C8B-B14F-4D97-AF65-F5344CB8AC3E}">
        <p14:creationId xmlns:p14="http://schemas.microsoft.com/office/powerpoint/2010/main" val="10374679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2" y="0"/>
            <a:ext cx="11303367" cy="816904"/>
          </a:xfrm>
        </p:spPr>
        <p:txBody>
          <a:bodyPr/>
          <a:lstStyle/>
          <a:p>
            <a:r>
              <a:rPr lang="en-IN" dirty="0" smtClean="0"/>
              <a:t>ODS – Operational Data Store</a:t>
            </a:r>
            <a:endParaRPr lang="en-IN" dirty="0"/>
          </a:p>
        </p:txBody>
      </p:sp>
      <p:sp>
        <p:nvSpPr>
          <p:cNvPr id="4" name="Oval 3"/>
          <p:cNvSpPr/>
          <p:nvPr/>
        </p:nvSpPr>
        <p:spPr>
          <a:xfrm>
            <a:off x="503379" y="2803751"/>
            <a:ext cx="1450109"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HRMS</a:t>
            </a:r>
            <a:endParaRPr lang="en-IN" dirty="0"/>
          </a:p>
        </p:txBody>
      </p:sp>
      <p:sp>
        <p:nvSpPr>
          <p:cNvPr id="5" name="Oval 4"/>
          <p:cNvSpPr/>
          <p:nvPr/>
        </p:nvSpPr>
        <p:spPr>
          <a:xfrm>
            <a:off x="503381" y="1491673"/>
            <a:ext cx="1450109"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CRM</a:t>
            </a:r>
            <a:endParaRPr lang="en-IN" dirty="0"/>
          </a:p>
        </p:txBody>
      </p:sp>
      <p:sp>
        <p:nvSpPr>
          <p:cNvPr id="6" name="Oval 5"/>
          <p:cNvSpPr/>
          <p:nvPr/>
        </p:nvSpPr>
        <p:spPr>
          <a:xfrm>
            <a:off x="503379" y="4378551"/>
            <a:ext cx="1450109" cy="10252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Sales Orders</a:t>
            </a:r>
            <a:endParaRPr lang="en-IN" dirty="0"/>
          </a:p>
        </p:txBody>
      </p:sp>
      <p:sp>
        <p:nvSpPr>
          <p:cNvPr id="7" name="Oval 6"/>
          <p:cNvSpPr/>
          <p:nvPr/>
        </p:nvSpPr>
        <p:spPr>
          <a:xfrm>
            <a:off x="6908800" y="2013527"/>
            <a:ext cx="2927927" cy="3057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DW</a:t>
            </a:r>
          </a:p>
          <a:p>
            <a:pPr algn="ctr"/>
            <a:endParaRPr lang="en-IN" dirty="0"/>
          </a:p>
          <a:p>
            <a:pPr algn="ctr"/>
            <a:r>
              <a:rPr lang="en-IN" dirty="0" smtClean="0"/>
              <a:t>(weekly data only)</a:t>
            </a:r>
          </a:p>
          <a:p>
            <a:pPr algn="ctr"/>
            <a:endParaRPr lang="en-IN" dirty="0"/>
          </a:p>
          <a:p>
            <a:pPr algn="ctr"/>
            <a:r>
              <a:rPr lang="en-IN" dirty="0" err="1" smtClean="0"/>
              <a:t>Cal_dim</a:t>
            </a:r>
            <a:endParaRPr lang="en-IN" dirty="0" smtClean="0"/>
          </a:p>
          <a:p>
            <a:pPr algn="ctr"/>
            <a:r>
              <a:rPr lang="en-IN" dirty="0" err="1" smtClean="0"/>
              <a:t>Cust_dim</a:t>
            </a:r>
            <a:endParaRPr lang="en-IN" dirty="0" smtClean="0"/>
          </a:p>
          <a:p>
            <a:pPr algn="ctr"/>
            <a:r>
              <a:rPr lang="en-IN" dirty="0" err="1" smtClean="0"/>
              <a:t>Emp_dim</a:t>
            </a:r>
            <a:endParaRPr lang="en-IN" dirty="0" smtClean="0"/>
          </a:p>
          <a:p>
            <a:pPr algn="ctr"/>
            <a:r>
              <a:rPr lang="en-IN" dirty="0" err="1" smtClean="0"/>
              <a:t>Prod_dim</a:t>
            </a:r>
            <a:endParaRPr lang="en-IN" dirty="0" smtClean="0"/>
          </a:p>
          <a:p>
            <a:pPr algn="ctr"/>
            <a:r>
              <a:rPr lang="en-IN" dirty="0" err="1" smtClean="0"/>
              <a:t>Sales_order_fact</a:t>
            </a:r>
            <a:endParaRPr lang="en-IN" dirty="0"/>
          </a:p>
        </p:txBody>
      </p:sp>
      <p:sp>
        <p:nvSpPr>
          <p:cNvPr id="8" name="Right Arrow 7"/>
          <p:cNvSpPr/>
          <p:nvPr/>
        </p:nvSpPr>
        <p:spPr>
          <a:xfrm>
            <a:off x="1773382" y="5551055"/>
            <a:ext cx="5523345" cy="683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Weekly load</a:t>
            </a:r>
            <a:endParaRPr lang="en-IN" dirty="0"/>
          </a:p>
        </p:txBody>
      </p:sp>
      <p:sp>
        <p:nvSpPr>
          <p:cNvPr id="9" name="Oval 8"/>
          <p:cNvSpPr/>
          <p:nvPr/>
        </p:nvSpPr>
        <p:spPr>
          <a:xfrm>
            <a:off x="3962400" y="2433524"/>
            <a:ext cx="1958110" cy="22172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Daily</a:t>
            </a:r>
          </a:p>
          <a:p>
            <a:pPr algn="ctr"/>
            <a:r>
              <a:rPr lang="en-IN" dirty="0" smtClean="0"/>
              <a:t>(near real time compared to DW)</a:t>
            </a:r>
            <a:endParaRPr lang="en-IN" dirty="0"/>
          </a:p>
        </p:txBody>
      </p:sp>
      <p:sp>
        <p:nvSpPr>
          <p:cNvPr id="10" name="Right Arrow 9"/>
          <p:cNvSpPr/>
          <p:nvPr/>
        </p:nvSpPr>
        <p:spPr>
          <a:xfrm>
            <a:off x="2068945" y="2433524"/>
            <a:ext cx="1893455" cy="882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Daily load</a:t>
            </a:r>
            <a:endParaRPr lang="en-IN" dirty="0"/>
          </a:p>
        </p:txBody>
      </p:sp>
      <p:sp>
        <p:nvSpPr>
          <p:cNvPr id="11" name="Rectangle 10"/>
          <p:cNvSpPr/>
          <p:nvPr/>
        </p:nvSpPr>
        <p:spPr>
          <a:xfrm>
            <a:off x="10206182" y="4368800"/>
            <a:ext cx="1588654" cy="186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Weekly level KPI</a:t>
            </a:r>
            <a:endParaRPr lang="en-IN" dirty="0"/>
          </a:p>
        </p:txBody>
      </p:sp>
      <p:cxnSp>
        <p:nvCxnSpPr>
          <p:cNvPr id="14" name="Elbow Connector 13"/>
          <p:cNvCxnSpPr>
            <a:stCxn id="7" idx="6"/>
            <a:endCxn id="11" idx="0"/>
          </p:cNvCxnSpPr>
          <p:nvPr/>
        </p:nvCxnSpPr>
        <p:spPr>
          <a:xfrm>
            <a:off x="9836727" y="3542146"/>
            <a:ext cx="1163782" cy="8266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206182" y="1006764"/>
            <a:ext cx="1588654" cy="1796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Weekly Level KPI + Daily Level KPI</a:t>
            </a:r>
            <a:endParaRPr lang="en-IN" dirty="0"/>
          </a:p>
        </p:txBody>
      </p:sp>
      <p:cxnSp>
        <p:nvCxnSpPr>
          <p:cNvPr id="17" name="Elbow Connector 16"/>
          <p:cNvCxnSpPr>
            <a:stCxn id="7" idx="7"/>
            <a:endCxn id="15" idx="1"/>
          </p:cNvCxnSpPr>
          <p:nvPr/>
        </p:nvCxnSpPr>
        <p:spPr>
          <a:xfrm rot="5400000" flipH="1" flipV="1">
            <a:off x="9529067" y="1784134"/>
            <a:ext cx="555991" cy="798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9" idx="0"/>
            <a:endCxn id="15" idx="1"/>
          </p:cNvCxnSpPr>
          <p:nvPr/>
        </p:nvCxnSpPr>
        <p:spPr>
          <a:xfrm rot="5400000" flipH="1" flipV="1">
            <a:off x="7309685" y="-462972"/>
            <a:ext cx="528266" cy="526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8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5"/>
          <p:cNvSpPr txBox="1">
            <a:spLocks noGrp="1"/>
          </p:cNvSpPr>
          <p:nvPr>
            <p:ph type="body" sz="quarter" idx="1"/>
          </p:nvPr>
        </p:nvSpPr>
        <p:spPr>
          <a:xfrm>
            <a:off x="5105400" y="990600"/>
            <a:ext cx="5130800" cy="1339850"/>
          </a:xfrm>
          <a:prstGeom prst="rect">
            <a:avLst/>
          </a:prstGeom>
        </p:spPr>
        <p:txBody>
          <a:bodyPr vert="horz" lIns="44450" tIns="44450" rIns="44450" bIns="44450" rtlCol="0">
            <a:normAutofit/>
          </a:bodyPr>
          <a:lstStyle/>
          <a:p>
            <a:pPr>
              <a:spcBef>
                <a:spcPts val="500"/>
              </a:spcBef>
              <a:defRPr sz="2200"/>
            </a:pPr>
            <a:r>
              <a:rPr dirty="0"/>
              <a:t>I can’t find the data I need</a:t>
            </a:r>
          </a:p>
          <a:p>
            <a:pPr marL="742950" lvl="1" indent="-285750">
              <a:spcBef>
                <a:spcPts val="400"/>
              </a:spcBef>
              <a:defRPr sz="2000"/>
            </a:pPr>
            <a:r>
              <a:rPr dirty="0"/>
              <a:t>data is scattered over the network</a:t>
            </a:r>
            <a:endParaRPr sz="2800" dirty="0"/>
          </a:p>
          <a:p>
            <a:pPr marL="742950" lvl="1" indent="-285750">
              <a:spcBef>
                <a:spcPts val="400"/>
              </a:spcBef>
              <a:defRPr sz="2000"/>
            </a:pPr>
            <a:r>
              <a:rPr dirty="0"/>
              <a:t>many versions, subtle differences</a:t>
            </a:r>
          </a:p>
        </p:txBody>
      </p:sp>
      <p:grpSp>
        <p:nvGrpSpPr>
          <p:cNvPr id="158" name="Group 6"/>
          <p:cNvGrpSpPr/>
          <p:nvPr/>
        </p:nvGrpSpPr>
        <p:grpSpPr>
          <a:xfrm>
            <a:off x="3565526" y="3455988"/>
            <a:ext cx="450851" cy="831851"/>
            <a:chOff x="0" y="0"/>
            <a:chExt cx="450850" cy="831849"/>
          </a:xfrm>
        </p:grpSpPr>
        <p:sp>
          <p:nvSpPr>
            <p:cNvPr id="155" name="Freeform 7"/>
            <p:cNvSpPr/>
            <p:nvPr/>
          </p:nvSpPr>
          <p:spPr>
            <a:xfrm>
              <a:off x="222250" y="339724"/>
              <a:ext cx="228601" cy="433389"/>
            </a:xfrm>
            <a:custGeom>
              <a:avLst/>
              <a:gdLst/>
              <a:ahLst/>
              <a:cxnLst>
                <a:cxn ang="0">
                  <a:pos x="wd2" y="hd2"/>
                </a:cxn>
                <a:cxn ang="5400000">
                  <a:pos x="wd2" y="hd2"/>
                </a:cxn>
                <a:cxn ang="10800000">
                  <a:pos x="wd2" y="hd2"/>
                </a:cxn>
                <a:cxn ang="16200000">
                  <a:pos x="wd2" y="hd2"/>
                </a:cxn>
              </a:cxnLst>
              <a:rect l="0" t="0" r="r" b="b"/>
              <a:pathLst>
                <a:path w="21600" h="21600" extrusionOk="0">
                  <a:moveTo>
                    <a:pt x="7225" y="869"/>
                  </a:moveTo>
                  <a:lnTo>
                    <a:pt x="4591" y="0"/>
                  </a:lnTo>
                  <a:lnTo>
                    <a:pt x="1204" y="0"/>
                  </a:lnTo>
                  <a:lnTo>
                    <a:pt x="0" y="1145"/>
                  </a:lnTo>
                  <a:lnTo>
                    <a:pt x="527" y="2922"/>
                  </a:lnTo>
                  <a:lnTo>
                    <a:pt x="3462" y="4660"/>
                  </a:lnTo>
                  <a:lnTo>
                    <a:pt x="9558" y="6200"/>
                  </a:lnTo>
                  <a:lnTo>
                    <a:pt x="16557" y="9556"/>
                  </a:lnTo>
                  <a:lnTo>
                    <a:pt x="17686" y="11017"/>
                  </a:lnTo>
                  <a:lnTo>
                    <a:pt x="17160" y="11728"/>
                  </a:lnTo>
                  <a:lnTo>
                    <a:pt x="11816" y="13939"/>
                  </a:lnTo>
                  <a:lnTo>
                    <a:pt x="5569" y="16585"/>
                  </a:lnTo>
                  <a:lnTo>
                    <a:pt x="3989" y="17730"/>
                  </a:lnTo>
                  <a:lnTo>
                    <a:pt x="3989" y="18915"/>
                  </a:lnTo>
                  <a:lnTo>
                    <a:pt x="8806" y="20139"/>
                  </a:lnTo>
                  <a:lnTo>
                    <a:pt x="16256" y="21600"/>
                  </a:lnTo>
                  <a:lnTo>
                    <a:pt x="18815" y="21600"/>
                  </a:lnTo>
                  <a:lnTo>
                    <a:pt x="21600" y="20613"/>
                  </a:lnTo>
                  <a:lnTo>
                    <a:pt x="21600" y="19863"/>
                  </a:lnTo>
                  <a:lnTo>
                    <a:pt x="19568" y="19428"/>
                  </a:lnTo>
                  <a:lnTo>
                    <a:pt x="10160" y="18915"/>
                  </a:lnTo>
                  <a:lnTo>
                    <a:pt x="6698" y="18401"/>
                  </a:lnTo>
                  <a:lnTo>
                    <a:pt x="6247" y="17572"/>
                  </a:lnTo>
                  <a:lnTo>
                    <a:pt x="12343" y="15124"/>
                  </a:lnTo>
                  <a:lnTo>
                    <a:pt x="19041" y="12794"/>
                  </a:lnTo>
                  <a:lnTo>
                    <a:pt x="20471" y="11925"/>
                  </a:lnTo>
                  <a:lnTo>
                    <a:pt x="21073" y="10741"/>
                  </a:lnTo>
                  <a:lnTo>
                    <a:pt x="20471" y="9122"/>
                  </a:lnTo>
                  <a:lnTo>
                    <a:pt x="18439" y="7819"/>
                  </a:lnTo>
                  <a:lnTo>
                    <a:pt x="11816" y="3554"/>
                  </a:lnTo>
                  <a:lnTo>
                    <a:pt x="7225" y="86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56" name="Freeform 8"/>
            <p:cNvSpPr/>
            <p:nvPr/>
          </p:nvSpPr>
          <p:spPr>
            <a:xfrm>
              <a:off x="101600" y="398462"/>
              <a:ext cx="228601" cy="433388"/>
            </a:xfrm>
            <a:custGeom>
              <a:avLst/>
              <a:gdLst/>
              <a:ahLst/>
              <a:cxnLst>
                <a:cxn ang="0">
                  <a:pos x="wd2" y="hd2"/>
                </a:cxn>
                <a:cxn ang="5400000">
                  <a:pos x="wd2" y="hd2"/>
                </a:cxn>
                <a:cxn ang="10800000">
                  <a:pos x="wd2" y="hd2"/>
                </a:cxn>
                <a:cxn ang="16200000">
                  <a:pos x="wd2" y="hd2"/>
                </a:cxn>
              </a:cxnLst>
              <a:rect l="0" t="0" r="r" b="b"/>
              <a:pathLst>
                <a:path w="21600" h="21600" extrusionOk="0">
                  <a:moveTo>
                    <a:pt x="7225" y="869"/>
                  </a:moveTo>
                  <a:lnTo>
                    <a:pt x="4666" y="0"/>
                  </a:lnTo>
                  <a:lnTo>
                    <a:pt x="1204" y="0"/>
                  </a:lnTo>
                  <a:lnTo>
                    <a:pt x="0" y="1145"/>
                  </a:lnTo>
                  <a:lnTo>
                    <a:pt x="527" y="2922"/>
                  </a:lnTo>
                  <a:lnTo>
                    <a:pt x="3462" y="4660"/>
                  </a:lnTo>
                  <a:lnTo>
                    <a:pt x="9558" y="6200"/>
                  </a:lnTo>
                  <a:lnTo>
                    <a:pt x="16557" y="9556"/>
                  </a:lnTo>
                  <a:lnTo>
                    <a:pt x="17686" y="11017"/>
                  </a:lnTo>
                  <a:lnTo>
                    <a:pt x="17160" y="11728"/>
                  </a:lnTo>
                  <a:lnTo>
                    <a:pt x="11816" y="13939"/>
                  </a:lnTo>
                  <a:lnTo>
                    <a:pt x="5569" y="16585"/>
                  </a:lnTo>
                  <a:lnTo>
                    <a:pt x="3989" y="17691"/>
                  </a:lnTo>
                  <a:lnTo>
                    <a:pt x="3989" y="18915"/>
                  </a:lnTo>
                  <a:lnTo>
                    <a:pt x="8881" y="20139"/>
                  </a:lnTo>
                  <a:lnTo>
                    <a:pt x="16256" y="21600"/>
                  </a:lnTo>
                  <a:lnTo>
                    <a:pt x="18815" y="21600"/>
                  </a:lnTo>
                  <a:lnTo>
                    <a:pt x="21600" y="20613"/>
                  </a:lnTo>
                  <a:lnTo>
                    <a:pt x="21600" y="19863"/>
                  </a:lnTo>
                  <a:lnTo>
                    <a:pt x="19568" y="19428"/>
                  </a:lnTo>
                  <a:lnTo>
                    <a:pt x="10160" y="18915"/>
                  </a:lnTo>
                  <a:lnTo>
                    <a:pt x="6698" y="18401"/>
                  </a:lnTo>
                  <a:lnTo>
                    <a:pt x="6247" y="17533"/>
                  </a:lnTo>
                  <a:lnTo>
                    <a:pt x="12343" y="15124"/>
                  </a:lnTo>
                  <a:lnTo>
                    <a:pt x="19041" y="12794"/>
                  </a:lnTo>
                  <a:lnTo>
                    <a:pt x="20471" y="11925"/>
                  </a:lnTo>
                  <a:lnTo>
                    <a:pt x="21073" y="10741"/>
                  </a:lnTo>
                  <a:lnTo>
                    <a:pt x="20471" y="9122"/>
                  </a:lnTo>
                  <a:lnTo>
                    <a:pt x="18439" y="7819"/>
                  </a:lnTo>
                  <a:lnTo>
                    <a:pt x="11816" y="3554"/>
                  </a:lnTo>
                  <a:lnTo>
                    <a:pt x="7225" y="86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57" name="Freeform 9"/>
            <p:cNvSpPr/>
            <p:nvPr/>
          </p:nvSpPr>
          <p:spPr>
            <a:xfrm>
              <a:off x="0" y="-1"/>
              <a:ext cx="268288" cy="414339"/>
            </a:xfrm>
            <a:custGeom>
              <a:avLst/>
              <a:gdLst/>
              <a:ahLst/>
              <a:cxnLst>
                <a:cxn ang="0">
                  <a:pos x="wd2" y="hd2"/>
                </a:cxn>
                <a:cxn ang="5400000">
                  <a:pos x="wd2" y="hd2"/>
                </a:cxn>
                <a:cxn ang="10800000">
                  <a:pos x="wd2" y="hd2"/>
                </a:cxn>
                <a:cxn ang="16200000">
                  <a:pos x="wd2" y="hd2"/>
                </a:cxn>
              </a:cxnLst>
              <a:rect l="0" t="0" r="r" b="b"/>
              <a:pathLst>
                <a:path w="21600" h="21600" extrusionOk="0">
                  <a:moveTo>
                    <a:pt x="2620" y="6938"/>
                  </a:moveTo>
                  <a:lnTo>
                    <a:pt x="3770" y="2932"/>
                  </a:lnTo>
                  <a:lnTo>
                    <a:pt x="8244" y="372"/>
                  </a:lnTo>
                  <a:lnTo>
                    <a:pt x="10608" y="0"/>
                  </a:lnTo>
                  <a:lnTo>
                    <a:pt x="13548" y="454"/>
                  </a:lnTo>
                  <a:lnTo>
                    <a:pt x="15912" y="1941"/>
                  </a:lnTo>
                  <a:lnTo>
                    <a:pt x="16999" y="3758"/>
                  </a:lnTo>
                  <a:lnTo>
                    <a:pt x="17574" y="5204"/>
                  </a:lnTo>
                  <a:lnTo>
                    <a:pt x="16999" y="7186"/>
                  </a:lnTo>
                  <a:lnTo>
                    <a:pt x="16871" y="8880"/>
                  </a:lnTo>
                  <a:lnTo>
                    <a:pt x="15146" y="10449"/>
                  </a:lnTo>
                  <a:lnTo>
                    <a:pt x="15082" y="12307"/>
                  </a:lnTo>
                  <a:lnTo>
                    <a:pt x="15912" y="13629"/>
                  </a:lnTo>
                  <a:lnTo>
                    <a:pt x="19236" y="14083"/>
                  </a:lnTo>
                  <a:lnTo>
                    <a:pt x="21280" y="15529"/>
                  </a:lnTo>
                  <a:lnTo>
                    <a:pt x="21600" y="18585"/>
                  </a:lnTo>
                  <a:lnTo>
                    <a:pt x="20194" y="20444"/>
                  </a:lnTo>
                  <a:lnTo>
                    <a:pt x="15146" y="21393"/>
                  </a:lnTo>
                  <a:lnTo>
                    <a:pt x="10161" y="21600"/>
                  </a:lnTo>
                  <a:lnTo>
                    <a:pt x="6135" y="20609"/>
                  </a:lnTo>
                  <a:lnTo>
                    <a:pt x="2109" y="18213"/>
                  </a:lnTo>
                  <a:lnTo>
                    <a:pt x="703" y="15818"/>
                  </a:lnTo>
                  <a:lnTo>
                    <a:pt x="0" y="12927"/>
                  </a:lnTo>
                  <a:lnTo>
                    <a:pt x="575" y="9829"/>
                  </a:lnTo>
                  <a:lnTo>
                    <a:pt x="1789" y="7971"/>
                  </a:lnTo>
                  <a:lnTo>
                    <a:pt x="2620" y="693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164" name="Group 10"/>
          <p:cNvGrpSpPr/>
          <p:nvPr/>
        </p:nvGrpSpPr>
        <p:grpSpPr>
          <a:xfrm>
            <a:off x="2692400" y="3400425"/>
            <a:ext cx="2193926" cy="1808164"/>
            <a:chOff x="0" y="0"/>
            <a:chExt cx="2193925" cy="1808163"/>
          </a:xfrm>
        </p:grpSpPr>
        <p:grpSp>
          <p:nvGrpSpPr>
            <p:cNvPr id="161" name="Group 11"/>
            <p:cNvGrpSpPr/>
            <p:nvPr/>
          </p:nvGrpSpPr>
          <p:grpSpPr>
            <a:xfrm>
              <a:off x="0" y="0"/>
              <a:ext cx="2193926" cy="1808164"/>
              <a:chOff x="0" y="0"/>
              <a:chExt cx="2193925" cy="1808163"/>
            </a:xfrm>
          </p:grpSpPr>
          <p:sp>
            <p:nvSpPr>
              <p:cNvPr id="159" name="Freeform 12"/>
              <p:cNvSpPr/>
              <p:nvPr/>
            </p:nvSpPr>
            <p:spPr>
              <a:xfrm>
                <a:off x="0" y="0"/>
                <a:ext cx="2193926" cy="1808164"/>
              </a:xfrm>
              <a:custGeom>
                <a:avLst/>
                <a:gdLst/>
                <a:ahLst/>
                <a:cxnLst>
                  <a:cxn ang="0">
                    <a:pos x="wd2" y="hd2"/>
                  </a:cxn>
                  <a:cxn ang="5400000">
                    <a:pos x="wd2" y="hd2"/>
                  </a:cxn>
                  <a:cxn ang="10800000">
                    <a:pos x="wd2" y="hd2"/>
                  </a:cxn>
                  <a:cxn ang="16200000">
                    <a:pos x="wd2" y="hd2"/>
                  </a:cxn>
                </a:cxnLst>
                <a:rect l="0" t="0" r="r" b="b"/>
                <a:pathLst>
                  <a:path w="21600" h="21600" extrusionOk="0">
                    <a:moveTo>
                      <a:pt x="172" y="15259"/>
                    </a:moveTo>
                    <a:lnTo>
                      <a:pt x="117" y="13733"/>
                    </a:lnTo>
                    <a:lnTo>
                      <a:pt x="289" y="12406"/>
                    </a:lnTo>
                    <a:lnTo>
                      <a:pt x="289" y="11155"/>
                    </a:lnTo>
                    <a:lnTo>
                      <a:pt x="55" y="9620"/>
                    </a:lnTo>
                    <a:lnTo>
                      <a:pt x="0" y="8435"/>
                    </a:lnTo>
                    <a:lnTo>
                      <a:pt x="55" y="7175"/>
                    </a:lnTo>
                    <a:lnTo>
                      <a:pt x="289" y="6407"/>
                    </a:lnTo>
                    <a:lnTo>
                      <a:pt x="914" y="5857"/>
                    </a:lnTo>
                    <a:lnTo>
                      <a:pt x="1719" y="5156"/>
                    </a:lnTo>
                    <a:lnTo>
                      <a:pt x="3617" y="4388"/>
                    </a:lnTo>
                    <a:lnTo>
                      <a:pt x="5507" y="3829"/>
                    </a:lnTo>
                    <a:lnTo>
                      <a:pt x="7179" y="3478"/>
                    </a:lnTo>
                    <a:lnTo>
                      <a:pt x="8554" y="3422"/>
                    </a:lnTo>
                    <a:lnTo>
                      <a:pt x="9882" y="2929"/>
                    </a:lnTo>
                    <a:lnTo>
                      <a:pt x="11030" y="2578"/>
                    </a:lnTo>
                    <a:lnTo>
                      <a:pt x="11601" y="2303"/>
                    </a:lnTo>
                    <a:lnTo>
                      <a:pt x="12515" y="1952"/>
                    </a:lnTo>
                    <a:lnTo>
                      <a:pt x="13327" y="1460"/>
                    </a:lnTo>
                    <a:lnTo>
                      <a:pt x="14077" y="635"/>
                    </a:lnTo>
                    <a:lnTo>
                      <a:pt x="14929" y="351"/>
                    </a:lnTo>
                    <a:lnTo>
                      <a:pt x="16022" y="0"/>
                    </a:lnTo>
                    <a:lnTo>
                      <a:pt x="16546" y="76"/>
                    </a:lnTo>
                    <a:lnTo>
                      <a:pt x="17007" y="569"/>
                    </a:lnTo>
                    <a:lnTo>
                      <a:pt x="18381" y="1952"/>
                    </a:lnTo>
                    <a:lnTo>
                      <a:pt x="19983" y="3905"/>
                    </a:lnTo>
                    <a:lnTo>
                      <a:pt x="21084" y="5090"/>
                    </a:lnTo>
                    <a:lnTo>
                      <a:pt x="21600" y="5933"/>
                    </a:lnTo>
                    <a:lnTo>
                      <a:pt x="21600" y="6492"/>
                    </a:lnTo>
                    <a:lnTo>
                      <a:pt x="21366" y="6966"/>
                    </a:lnTo>
                    <a:lnTo>
                      <a:pt x="21139" y="7876"/>
                    </a:lnTo>
                    <a:lnTo>
                      <a:pt x="21139" y="10179"/>
                    </a:lnTo>
                    <a:lnTo>
                      <a:pt x="21022" y="11980"/>
                    </a:lnTo>
                    <a:lnTo>
                      <a:pt x="20850" y="13316"/>
                    </a:lnTo>
                    <a:lnTo>
                      <a:pt x="20561" y="14293"/>
                    </a:lnTo>
                    <a:lnTo>
                      <a:pt x="20045" y="14492"/>
                    </a:lnTo>
                    <a:lnTo>
                      <a:pt x="19811" y="14207"/>
                    </a:lnTo>
                    <a:lnTo>
                      <a:pt x="19928" y="13733"/>
                    </a:lnTo>
                    <a:lnTo>
                      <a:pt x="19983" y="12539"/>
                    </a:lnTo>
                    <a:lnTo>
                      <a:pt x="18725" y="13241"/>
                    </a:lnTo>
                    <a:lnTo>
                      <a:pt x="17975" y="13733"/>
                    </a:lnTo>
                    <a:lnTo>
                      <a:pt x="17007" y="13999"/>
                    </a:lnTo>
                    <a:lnTo>
                      <a:pt x="16257" y="14435"/>
                    </a:lnTo>
                    <a:lnTo>
                      <a:pt x="15335" y="15193"/>
                    </a:lnTo>
                    <a:lnTo>
                      <a:pt x="14476" y="15752"/>
                    </a:lnTo>
                    <a:lnTo>
                      <a:pt x="13147" y="16520"/>
                    </a:lnTo>
                    <a:lnTo>
                      <a:pt x="12296" y="16871"/>
                    </a:lnTo>
                    <a:lnTo>
                      <a:pt x="11030" y="17562"/>
                    </a:lnTo>
                    <a:lnTo>
                      <a:pt x="9593" y="17904"/>
                    </a:lnTo>
                    <a:lnTo>
                      <a:pt x="8554" y="18254"/>
                    </a:lnTo>
                    <a:lnTo>
                      <a:pt x="7414" y="18605"/>
                    </a:lnTo>
                    <a:lnTo>
                      <a:pt x="6835" y="18956"/>
                    </a:lnTo>
                    <a:lnTo>
                      <a:pt x="6601" y="19657"/>
                    </a:lnTo>
                    <a:lnTo>
                      <a:pt x="6546" y="20700"/>
                    </a:lnTo>
                    <a:lnTo>
                      <a:pt x="6375" y="21259"/>
                    </a:lnTo>
                    <a:lnTo>
                      <a:pt x="5859" y="21600"/>
                    </a:lnTo>
                    <a:lnTo>
                      <a:pt x="5047" y="21041"/>
                    </a:lnTo>
                    <a:lnTo>
                      <a:pt x="4828" y="20207"/>
                    </a:lnTo>
                    <a:lnTo>
                      <a:pt x="5117" y="19515"/>
                    </a:lnTo>
                    <a:lnTo>
                      <a:pt x="4929" y="19098"/>
                    </a:lnTo>
                    <a:lnTo>
                      <a:pt x="3843" y="17629"/>
                    </a:lnTo>
                    <a:lnTo>
                      <a:pt x="2297" y="15894"/>
                    </a:lnTo>
                    <a:lnTo>
                      <a:pt x="1320" y="14776"/>
                    </a:lnTo>
                    <a:lnTo>
                      <a:pt x="914" y="14492"/>
                    </a:lnTo>
                    <a:lnTo>
                      <a:pt x="742" y="14984"/>
                    </a:lnTo>
                    <a:lnTo>
                      <a:pt x="914" y="15894"/>
                    </a:lnTo>
                    <a:lnTo>
                      <a:pt x="172" y="15259"/>
                    </a:lnTo>
                    <a:close/>
                  </a:path>
                </a:pathLst>
              </a:custGeom>
              <a:solidFill>
                <a:srgbClr val="996633"/>
              </a:solidFill>
              <a:ln w="7938" cap="flat">
                <a:solidFill>
                  <a:srgbClr val="000000"/>
                </a:solidFill>
                <a:prstDash val="solid"/>
                <a:round/>
              </a:ln>
              <a:effectLst/>
            </p:spPr>
            <p:txBody>
              <a:bodyPr wrap="square" lIns="45719" tIns="45719" rIns="45719" bIns="45719" numCol="1" anchor="t">
                <a:noAutofit/>
              </a:bodyPr>
              <a:lstStyle/>
              <a:p>
                <a:endParaRPr/>
              </a:p>
            </p:txBody>
          </p:sp>
          <p:sp>
            <p:nvSpPr>
              <p:cNvPr id="160" name="Freeform 13"/>
              <p:cNvSpPr/>
              <p:nvPr/>
            </p:nvSpPr>
            <p:spPr>
              <a:xfrm>
                <a:off x="30162" y="527050"/>
                <a:ext cx="2152651" cy="1277939"/>
              </a:xfrm>
              <a:custGeom>
                <a:avLst/>
                <a:gdLst/>
                <a:ahLst/>
                <a:cxnLst>
                  <a:cxn ang="0">
                    <a:pos x="wd2" y="hd2"/>
                  </a:cxn>
                  <a:cxn ang="5400000">
                    <a:pos x="wd2" y="hd2"/>
                  </a:cxn>
                  <a:cxn ang="10800000">
                    <a:pos x="wd2" y="hd2"/>
                  </a:cxn>
                  <a:cxn ang="16200000">
                    <a:pos x="wd2" y="hd2"/>
                  </a:cxn>
                </a:cxnLst>
                <a:rect l="0" t="0" r="r" b="b"/>
                <a:pathLst>
                  <a:path w="21600" h="21600" extrusionOk="0">
                    <a:moveTo>
                      <a:pt x="5502" y="21184"/>
                    </a:moveTo>
                    <a:lnTo>
                      <a:pt x="5565" y="19120"/>
                    </a:lnTo>
                    <a:lnTo>
                      <a:pt x="5502" y="14588"/>
                    </a:lnTo>
                    <a:lnTo>
                      <a:pt x="5502" y="11236"/>
                    </a:lnTo>
                    <a:lnTo>
                      <a:pt x="5207" y="10351"/>
                    </a:lnTo>
                    <a:lnTo>
                      <a:pt x="3033" y="6503"/>
                    </a:lnTo>
                    <a:lnTo>
                      <a:pt x="1632" y="4143"/>
                    </a:lnTo>
                    <a:lnTo>
                      <a:pt x="470" y="2454"/>
                    </a:lnTo>
                    <a:lnTo>
                      <a:pt x="0" y="1582"/>
                    </a:lnTo>
                    <a:lnTo>
                      <a:pt x="119" y="1086"/>
                    </a:lnTo>
                    <a:lnTo>
                      <a:pt x="295" y="1086"/>
                    </a:lnTo>
                    <a:lnTo>
                      <a:pt x="1107" y="2561"/>
                    </a:lnTo>
                    <a:lnTo>
                      <a:pt x="2221" y="4036"/>
                    </a:lnTo>
                    <a:lnTo>
                      <a:pt x="3280" y="6422"/>
                    </a:lnTo>
                    <a:lnTo>
                      <a:pt x="4267" y="8179"/>
                    </a:lnTo>
                    <a:lnTo>
                      <a:pt x="5207" y="9372"/>
                    </a:lnTo>
                    <a:lnTo>
                      <a:pt x="5788" y="10244"/>
                    </a:lnTo>
                    <a:lnTo>
                      <a:pt x="6202" y="10069"/>
                    </a:lnTo>
                    <a:lnTo>
                      <a:pt x="6608" y="9573"/>
                    </a:lnTo>
                    <a:lnTo>
                      <a:pt x="7906" y="9077"/>
                    </a:lnTo>
                    <a:lnTo>
                      <a:pt x="10247" y="7991"/>
                    </a:lnTo>
                    <a:lnTo>
                      <a:pt x="11648" y="6704"/>
                    </a:lnTo>
                    <a:lnTo>
                      <a:pt x="13280" y="5524"/>
                    </a:lnTo>
                    <a:lnTo>
                      <a:pt x="14984" y="4438"/>
                    </a:lnTo>
                    <a:lnTo>
                      <a:pt x="16743" y="3151"/>
                    </a:lnTo>
                    <a:lnTo>
                      <a:pt x="17977" y="2454"/>
                    </a:lnTo>
                    <a:lnTo>
                      <a:pt x="19434" y="1381"/>
                    </a:lnTo>
                    <a:lnTo>
                      <a:pt x="20597" y="885"/>
                    </a:lnTo>
                    <a:lnTo>
                      <a:pt x="21600" y="0"/>
                    </a:lnTo>
                    <a:lnTo>
                      <a:pt x="21250" y="1582"/>
                    </a:lnTo>
                    <a:lnTo>
                      <a:pt x="20661" y="1582"/>
                    </a:lnTo>
                    <a:lnTo>
                      <a:pt x="19904" y="1864"/>
                    </a:lnTo>
                    <a:lnTo>
                      <a:pt x="18551" y="2561"/>
                    </a:lnTo>
                    <a:lnTo>
                      <a:pt x="17563" y="3245"/>
                    </a:lnTo>
                    <a:lnTo>
                      <a:pt x="16329" y="3942"/>
                    </a:lnTo>
                    <a:lnTo>
                      <a:pt x="15517" y="4639"/>
                    </a:lnTo>
                    <a:lnTo>
                      <a:pt x="14164" y="5524"/>
                    </a:lnTo>
                    <a:lnTo>
                      <a:pt x="13280" y="5524"/>
                    </a:lnTo>
                    <a:lnTo>
                      <a:pt x="11998" y="7093"/>
                    </a:lnTo>
                    <a:lnTo>
                      <a:pt x="11114" y="7790"/>
                    </a:lnTo>
                    <a:lnTo>
                      <a:pt x="10008" y="8474"/>
                    </a:lnTo>
                    <a:lnTo>
                      <a:pt x="8599" y="9278"/>
                    </a:lnTo>
                    <a:lnTo>
                      <a:pt x="7492" y="9747"/>
                    </a:lnTo>
                    <a:lnTo>
                      <a:pt x="6728" y="10351"/>
                    </a:lnTo>
                    <a:lnTo>
                      <a:pt x="6035" y="10941"/>
                    </a:lnTo>
                    <a:lnTo>
                      <a:pt x="5860" y="12523"/>
                    </a:lnTo>
                    <a:lnTo>
                      <a:pt x="5860" y="18825"/>
                    </a:lnTo>
                    <a:lnTo>
                      <a:pt x="5963" y="21010"/>
                    </a:lnTo>
                    <a:lnTo>
                      <a:pt x="5621" y="21600"/>
                    </a:lnTo>
                    <a:lnTo>
                      <a:pt x="5502" y="2118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62" name="Freeform 14"/>
            <p:cNvSpPr/>
            <p:nvPr/>
          </p:nvSpPr>
          <p:spPr>
            <a:xfrm>
              <a:off x="909637" y="292100"/>
              <a:ext cx="520701" cy="360363"/>
            </a:xfrm>
            <a:custGeom>
              <a:avLst/>
              <a:gdLst/>
              <a:ahLst/>
              <a:cxnLst>
                <a:cxn ang="0">
                  <a:pos x="wd2" y="hd2"/>
                </a:cxn>
                <a:cxn ang="5400000">
                  <a:pos x="wd2" y="hd2"/>
                </a:cxn>
                <a:cxn ang="10800000">
                  <a:pos x="wd2" y="hd2"/>
                </a:cxn>
                <a:cxn ang="16200000">
                  <a:pos x="wd2" y="hd2"/>
                </a:cxn>
              </a:cxnLst>
              <a:rect l="0" t="0" r="r" b="b"/>
              <a:pathLst>
                <a:path w="21600" h="21600" extrusionOk="0">
                  <a:moveTo>
                    <a:pt x="264" y="6300"/>
                  </a:moveTo>
                  <a:lnTo>
                    <a:pt x="5606" y="4547"/>
                  </a:lnTo>
                  <a:lnTo>
                    <a:pt x="8739" y="2463"/>
                  </a:lnTo>
                  <a:lnTo>
                    <a:pt x="10948" y="0"/>
                  </a:lnTo>
                  <a:lnTo>
                    <a:pt x="13125" y="3174"/>
                  </a:lnTo>
                  <a:lnTo>
                    <a:pt x="16489" y="7721"/>
                  </a:lnTo>
                  <a:lnTo>
                    <a:pt x="19424" y="10137"/>
                  </a:lnTo>
                  <a:lnTo>
                    <a:pt x="21600" y="13311"/>
                  </a:lnTo>
                  <a:lnTo>
                    <a:pt x="20380" y="16058"/>
                  </a:lnTo>
                  <a:lnTo>
                    <a:pt x="16060" y="18853"/>
                  </a:lnTo>
                  <a:lnTo>
                    <a:pt x="11674" y="21600"/>
                  </a:lnTo>
                  <a:lnTo>
                    <a:pt x="9728" y="21600"/>
                  </a:lnTo>
                  <a:lnTo>
                    <a:pt x="7024" y="16721"/>
                  </a:lnTo>
                  <a:lnTo>
                    <a:pt x="4386" y="13595"/>
                  </a:lnTo>
                  <a:lnTo>
                    <a:pt x="1715" y="11558"/>
                  </a:lnTo>
                  <a:lnTo>
                    <a:pt x="0" y="8053"/>
                  </a:lnTo>
                  <a:lnTo>
                    <a:pt x="264" y="6300"/>
                  </a:lnTo>
                  <a:close/>
                </a:path>
              </a:pathLst>
            </a:custGeom>
            <a:solidFill>
              <a:srgbClr val="F8F8F8"/>
            </a:solidFill>
            <a:ln w="7938" cap="flat">
              <a:solidFill>
                <a:srgbClr val="000000"/>
              </a:solidFill>
              <a:prstDash val="solid"/>
              <a:round/>
            </a:ln>
            <a:effectLst/>
          </p:spPr>
          <p:txBody>
            <a:bodyPr wrap="square" lIns="45719" tIns="45719" rIns="45719" bIns="45719" numCol="1" anchor="t">
              <a:noAutofit/>
            </a:bodyPr>
            <a:lstStyle/>
            <a:p>
              <a:endParaRPr/>
            </a:p>
          </p:txBody>
        </p:sp>
        <p:sp>
          <p:nvSpPr>
            <p:cNvPr id="163" name="Freeform 15"/>
            <p:cNvSpPr/>
            <p:nvPr/>
          </p:nvSpPr>
          <p:spPr>
            <a:xfrm>
              <a:off x="1009649" y="292100"/>
              <a:ext cx="111126" cy="182563"/>
            </a:xfrm>
            <a:custGeom>
              <a:avLst/>
              <a:gdLst/>
              <a:ahLst/>
              <a:cxnLst>
                <a:cxn ang="0">
                  <a:pos x="wd2" y="hd2"/>
                </a:cxn>
                <a:cxn ang="5400000">
                  <a:pos x="wd2" y="hd2"/>
                </a:cxn>
                <a:cxn ang="10800000">
                  <a:pos x="wd2" y="hd2"/>
                </a:cxn>
                <a:cxn ang="16200000">
                  <a:pos x="wd2" y="hd2"/>
                </a:cxn>
              </a:cxnLst>
              <a:rect l="0" t="0" r="r" b="b"/>
              <a:pathLst>
                <a:path w="21600" h="21600" extrusionOk="0">
                  <a:moveTo>
                    <a:pt x="20528" y="18095"/>
                  </a:moveTo>
                  <a:lnTo>
                    <a:pt x="3677" y="0"/>
                  </a:lnTo>
                  <a:lnTo>
                    <a:pt x="0" y="1421"/>
                  </a:lnTo>
                  <a:lnTo>
                    <a:pt x="1379" y="3505"/>
                  </a:lnTo>
                  <a:lnTo>
                    <a:pt x="17311" y="20937"/>
                  </a:lnTo>
                  <a:lnTo>
                    <a:pt x="21600" y="21600"/>
                  </a:lnTo>
                  <a:lnTo>
                    <a:pt x="20528" y="18095"/>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168" name="Group 16"/>
          <p:cNvGrpSpPr/>
          <p:nvPr/>
        </p:nvGrpSpPr>
        <p:grpSpPr>
          <a:xfrm>
            <a:off x="3451226" y="3154364"/>
            <a:ext cx="514351" cy="781051"/>
            <a:chOff x="0" y="0"/>
            <a:chExt cx="514349" cy="781050"/>
          </a:xfrm>
        </p:grpSpPr>
        <p:sp>
          <p:nvSpPr>
            <p:cNvPr id="165" name="Freeform 17"/>
            <p:cNvSpPr/>
            <p:nvPr/>
          </p:nvSpPr>
          <p:spPr>
            <a:xfrm>
              <a:off x="179387" y="0"/>
              <a:ext cx="230189" cy="315913"/>
            </a:xfrm>
            <a:custGeom>
              <a:avLst/>
              <a:gdLst/>
              <a:ahLst/>
              <a:cxnLst>
                <a:cxn ang="0">
                  <a:pos x="wd2" y="hd2"/>
                </a:cxn>
                <a:cxn ang="5400000">
                  <a:pos x="wd2" y="hd2"/>
                </a:cxn>
                <a:cxn ang="10800000">
                  <a:pos x="wd2" y="hd2"/>
                </a:cxn>
                <a:cxn ang="16200000">
                  <a:pos x="wd2" y="hd2"/>
                </a:cxn>
              </a:cxnLst>
              <a:rect l="0" t="0" r="r" b="b"/>
              <a:pathLst>
                <a:path w="21600" h="21600" extrusionOk="0">
                  <a:moveTo>
                    <a:pt x="1639" y="5590"/>
                  </a:moveTo>
                  <a:lnTo>
                    <a:pt x="3352" y="3365"/>
                  </a:lnTo>
                  <a:lnTo>
                    <a:pt x="6406" y="923"/>
                  </a:lnTo>
                  <a:lnTo>
                    <a:pt x="9608" y="109"/>
                  </a:lnTo>
                  <a:lnTo>
                    <a:pt x="12364" y="0"/>
                  </a:lnTo>
                  <a:lnTo>
                    <a:pt x="15492" y="1248"/>
                  </a:lnTo>
                  <a:lnTo>
                    <a:pt x="17503" y="4070"/>
                  </a:lnTo>
                  <a:lnTo>
                    <a:pt x="18546" y="6404"/>
                  </a:lnTo>
                  <a:lnTo>
                    <a:pt x="18248" y="8792"/>
                  </a:lnTo>
                  <a:lnTo>
                    <a:pt x="17503" y="11668"/>
                  </a:lnTo>
                  <a:lnTo>
                    <a:pt x="16610" y="14273"/>
                  </a:lnTo>
                  <a:lnTo>
                    <a:pt x="16610" y="14870"/>
                  </a:lnTo>
                  <a:lnTo>
                    <a:pt x="18025" y="17530"/>
                  </a:lnTo>
                  <a:lnTo>
                    <a:pt x="20855" y="19918"/>
                  </a:lnTo>
                  <a:lnTo>
                    <a:pt x="21600" y="20623"/>
                  </a:lnTo>
                  <a:lnTo>
                    <a:pt x="20781" y="21437"/>
                  </a:lnTo>
                  <a:lnTo>
                    <a:pt x="19366" y="21600"/>
                  </a:lnTo>
                  <a:lnTo>
                    <a:pt x="16684" y="18344"/>
                  </a:lnTo>
                  <a:lnTo>
                    <a:pt x="15418" y="16173"/>
                  </a:lnTo>
                  <a:lnTo>
                    <a:pt x="12439" y="19429"/>
                  </a:lnTo>
                  <a:lnTo>
                    <a:pt x="9310" y="20840"/>
                  </a:lnTo>
                  <a:lnTo>
                    <a:pt x="6927" y="21220"/>
                  </a:lnTo>
                  <a:lnTo>
                    <a:pt x="2756" y="20515"/>
                  </a:lnTo>
                  <a:lnTo>
                    <a:pt x="596" y="16933"/>
                  </a:lnTo>
                  <a:lnTo>
                    <a:pt x="0" y="11940"/>
                  </a:lnTo>
                  <a:lnTo>
                    <a:pt x="298" y="7110"/>
                  </a:lnTo>
                  <a:lnTo>
                    <a:pt x="1639" y="559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66" name="Freeform 18"/>
            <p:cNvSpPr/>
            <p:nvPr/>
          </p:nvSpPr>
          <p:spPr>
            <a:xfrm>
              <a:off x="0" y="346075"/>
              <a:ext cx="439738" cy="434976"/>
            </a:xfrm>
            <a:custGeom>
              <a:avLst/>
              <a:gdLst/>
              <a:ahLst/>
              <a:cxnLst>
                <a:cxn ang="0">
                  <a:pos x="wd2" y="hd2"/>
                </a:cxn>
                <a:cxn ang="5400000">
                  <a:pos x="wd2" y="hd2"/>
                </a:cxn>
                <a:cxn ang="10800000">
                  <a:pos x="wd2" y="hd2"/>
                </a:cxn>
                <a:cxn ang="16200000">
                  <a:pos x="wd2" y="hd2"/>
                </a:cxn>
              </a:cxnLst>
              <a:rect l="0" t="0" r="r" b="b"/>
              <a:pathLst>
                <a:path w="21600" h="21600" extrusionOk="0">
                  <a:moveTo>
                    <a:pt x="6640" y="867"/>
                  </a:moveTo>
                  <a:lnTo>
                    <a:pt x="8671" y="158"/>
                  </a:lnTo>
                  <a:lnTo>
                    <a:pt x="10077" y="0"/>
                  </a:lnTo>
                  <a:lnTo>
                    <a:pt x="11249" y="158"/>
                  </a:lnTo>
                  <a:lnTo>
                    <a:pt x="11835" y="749"/>
                  </a:lnTo>
                  <a:lnTo>
                    <a:pt x="11523" y="2247"/>
                  </a:lnTo>
                  <a:lnTo>
                    <a:pt x="9531" y="3074"/>
                  </a:lnTo>
                  <a:lnTo>
                    <a:pt x="7421" y="3074"/>
                  </a:lnTo>
                  <a:lnTo>
                    <a:pt x="5117" y="3429"/>
                  </a:lnTo>
                  <a:lnTo>
                    <a:pt x="3398" y="4178"/>
                  </a:lnTo>
                  <a:lnTo>
                    <a:pt x="1797" y="5361"/>
                  </a:lnTo>
                  <a:lnTo>
                    <a:pt x="1680" y="7095"/>
                  </a:lnTo>
                  <a:lnTo>
                    <a:pt x="2344" y="8829"/>
                  </a:lnTo>
                  <a:lnTo>
                    <a:pt x="3984" y="10288"/>
                  </a:lnTo>
                  <a:lnTo>
                    <a:pt x="6562" y="11470"/>
                  </a:lnTo>
                  <a:lnTo>
                    <a:pt x="10038" y="12692"/>
                  </a:lnTo>
                  <a:lnTo>
                    <a:pt x="13554" y="13717"/>
                  </a:lnTo>
                  <a:lnTo>
                    <a:pt x="15858" y="14702"/>
                  </a:lnTo>
                  <a:lnTo>
                    <a:pt x="16952" y="15018"/>
                  </a:lnTo>
                  <a:lnTo>
                    <a:pt x="16600" y="16358"/>
                  </a:lnTo>
                  <a:lnTo>
                    <a:pt x="16952" y="18210"/>
                  </a:lnTo>
                  <a:lnTo>
                    <a:pt x="18983" y="19077"/>
                  </a:lnTo>
                  <a:lnTo>
                    <a:pt x="21522" y="20181"/>
                  </a:lnTo>
                  <a:lnTo>
                    <a:pt x="21600" y="21600"/>
                  </a:lnTo>
                  <a:lnTo>
                    <a:pt x="18983" y="20418"/>
                  </a:lnTo>
                  <a:lnTo>
                    <a:pt x="15858" y="19077"/>
                  </a:lnTo>
                  <a:lnTo>
                    <a:pt x="15155" y="17619"/>
                  </a:lnTo>
                  <a:lnTo>
                    <a:pt x="15155" y="15885"/>
                  </a:lnTo>
                  <a:lnTo>
                    <a:pt x="13554" y="15018"/>
                  </a:lnTo>
                  <a:lnTo>
                    <a:pt x="9452" y="13835"/>
                  </a:lnTo>
                  <a:lnTo>
                    <a:pt x="6406" y="12692"/>
                  </a:lnTo>
                  <a:lnTo>
                    <a:pt x="2929" y="11155"/>
                  </a:lnTo>
                  <a:lnTo>
                    <a:pt x="508" y="9420"/>
                  </a:lnTo>
                  <a:lnTo>
                    <a:pt x="39" y="7804"/>
                  </a:lnTo>
                  <a:lnTo>
                    <a:pt x="0" y="6504"/>
                  </a:lnTo>
                  <a:lnTo>
                    <a:pt x="39" y="4572"/>
                  </a:lnTo>
                  <a:lnTo>
                    <a:pt x="1484" y="3153"/>
                  </a:lnTo>
                  <a:lnTo>
                    <a:pt x="3672" y="2207"/>
                  </a:lnTo>
                  <a:lnTo>
                    <a:pt x="5468" y="1340"/>
                  </a:lnTo>
                  <a:lnTo>
                    <a:pt x="6640" y="86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67" name="Freeform 19"/>
            <p:cNvSpPr/>
            <p:nvPr/>
          </p:nvSpPr>
          <p:spPr>
            <a:xfrm>
              <a:off x="273050" y="341312"/>
              <a:ext cx="241301" cy="257176"/>
            </a:xfrm>
            <a:custGeom>
              <a:avLst/>
              <a:gdLst/>
              <a:ahLst/>
              <a:cxnLst>
                <a:cxn ang="0">
                  <a:pos x="wd2" y="hd2"/>
                </a:cxn>
                <a:cxn ang="5400000">
                  <a:pos x="wd2" y="hd2"/>
                </a:cxn>
                <a:cxn ang="10800000">
                  <a:pos x="wd2" y="hd2"/>
                </a:cxn>
                <a:cxn ang="16200000">
                  <a:pos x="wd2" y="hd2"/>
                </a:cxn>
              </a:cxnLst>
              <a:rect l="0" t="0" r="r" b="b"/>
              <a:pathLst>
                <a:path w="21600" h="21600" extrusionOk="0">
                  <a:moveTo>
                    <a:pt x="9450" y="1467"/>
                  </a:moveTo>
                  <a:lnTo>
                    <a:pt x="5755" y="267"/>
                  </a:lnTo>
                  <a:lnTo>
                    <a:pt x="3197" y="0"/>
                  </a:lnTo>
                  <a:lnTo>
                    <a:pt x="1066" y="267"/>
                  </a:lnTo>
                  <a:lnTo>
                    <a:pt x="0" y="1267"/>
                  </a:lnTo>
                  <a:lnTo>
                    <a:pt x="853" y="2667"/>
                  </a:lnTo>
                  <a:lnTo>
                    <a:pt x="4974" y="3200"/>
                  </a:lnTo>
                  <a:lnTo>
                    <a:pt x="9024" y="4800"/>
                  </a:lnTo>
                  <a:lnTo>
                    <a:pt x="12221" y="5800"/>
                  </a:lnTo>
                  <a:lnTo>
                    <a:pt x="15347" y="7200"/>
                  </a:lnTo>
                  <a:lnTo>
                    <a:pt x="18261" y="9133"/>
                  </a:lnTo>
                  <a:lnTo>
                    <a:pt x="18474" y="12133"/>
                  </a:lnTo>
                  <a:lnTo>
                    <a:pt x="17195" y="15000"/>
                  </a:lnTo>
                  <a:lnTo>
                    <a:pt x="14282" y="17467"/>
                  </a:lnTo>
                  <a:lnTo>
                    <a:pt x="9592" y="19400"/>
                  </a:lnTo>
                  <a:lnTo>
                    <a:pt x="9947" y="21600"/>
                  </a:lnTo>
                  <a:lnTo>
                    <a:pt x="16200" y="18933"/>
                  </a:lnTo>
                  <a:lnTo>
                    <a:pt x="20534" y="16067"/>
                  </a:lnTo>
                  <a:lnTo>
                    <a:pt x="21387" y="13200"/>
                  </a:lnTo>
                  <a:lnTo>
                    <a:pt x="21600" y="11133"/>
                  </a:lnTo>
                  <a:lnTo>
                    <a:pt x="21387" y="7800"/>
                  </a:lnTo>
                  <a:lnTo>
                    <a:pt x="18758" y="5400"/>
                  </a:lnTo>
                  <a:lnTo>
                    <a:pt x="14779" y="3733"/>
                  </a:lnTo>
                  <a:lnTo>
                    <a:pt x="11439" y="2267"/>
                  </a:lnTo>
                  <a:lnTo>
                    <a:pt x="9450" y="146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205" name="Group 20"/>
          <p:cNvGrpSpPr/>
          <p:nvPr/>
        </p:nvGrpSpPr>
        <p:grpSpPr>
          <a:xfrm>
            <a:off x="2859087" y="2516189"/>
            <a:ext cx="1927226" cy="1754187"/>
            <a:chOff x="0" y="0"/>
            <a:chExt cx="1927225" cy="1754186"/>
          </a:xfrm>
        </p:grpSpPr>
        <p:grpSp>
          <p:nvGrpSpPr>
            <p:cNvPr id="186" name="Group 21"/>
            <p:cNvGrpSpPr/>
            <p:nvPr/>
          </p:nvGrpSpPr>
          <p:grpSpPr>
            <a:xfrm>
              <a:off x="1285875" y="0"/>
              <a:ext cx="641351" cy="1446212"/>
              <a:chOff x="0" y="0"/>
              <a:chExt cx="641350" cy="1446211"/>
            </a:xfrm>
          </p:grpSpPr>
          <p:sp>
            <p:nvSpPr>
              <p:cNvPr id="169" name="Freeform 22"/>
              <p:cNvSpPr/>
              <p:nvPr/>
            </p:nvSpPr>
            <p:spPr>
              <a:xfrm>
                <a:off x="14287" y="63499"/>
                <a:ext cx="334964" cy="1363664"/>
              </a:xfrm>
              <a:custGeom>
                <a:avLst/>
                <a:gdLst/>
                <a:ahLst/>
                <a:cxnLst>
                  <a:cxn ang="0">
                    <a:pos x="wd2" y="hd2"/>
                  </a:cxn>
                  <a:cxn ang="5400000">
                    <a:pos x="wd2" y="hd2"/>
                  </a:cxn>
                  <a:cxn ang="10800000">
                    <a:pos x="wd2" y="hd2"/>
                  </a:cxn>
                  <a:cxn ang="16200000">
                    <a:pos x="wd2" y="hd2"/>
                  </a:cxn>
                </a:cxnLst>
                <a:rect l="0" t="0" r="r" b="b"/>
                <a:pathLst>
                  <a:path w="21600" h="21600" extrusionOk="0">
                    <a:moveTo>
                      <a:pt x="21243" y="3887"/>
                    </a:moveTo>
                    <a:lnTo>
                      <a:pt x="21600" y="4680"/>
                    </a:lnTo>
                    <a:lnTo>
                      <a:pt x="21600" y="8957"/>
                    </a:lnTo>
                    <a:lnTo>
                      <a:pt x="20072" y="14706"/>
                    </a:lnTo>
                    <a:lnTo>
                      <a:pt x="20225" y="18367"/>
                    </a:lnTo>
                    <a:lnTo>
                      <a:pt x="20989" y="20896"/>
                    </a:lnTo>
                    <a:lnTo>
                      <a:pt x="20225" y="21600"/>
                    </a:lnTo>
                    <a:lnTo>
                      <a:pt x="18951" y="21449"/>
                    </a:lnTo>
                    <a:lnTo>
                      <a:pt x="11615" y="20053"/>
                    </a:lnTo>
                    <a:lnTo>
                      <a:pt x="9781" y="19776"/>
                    </a:lnTo>
                    <a:lnTo>
                      <a:pt x="8660" y="19386"/>
                    </a:lnTo>
                    <a:lnTo>
                      <a:pt x="6775" y="18845"/>
                    </a:lnTo>
                    <a:lnTo>
                      <a:pt x="4228" y="18304"/>
                    </a:lnTo>
                    <a:lnTo>
                      <a:pt x="3006" y="17562"/>
                    </a:lnTo>
                    <a:lnTo>
                      <a:pt x="0" y="16920"/>
                    </a:lnTo>
                    <a:lnTo>
                      <a:pt x="0" y="16543"/>
                    </a:lnTo>
                    <a:lnTo>
                      <a:pt x="1630" y="16052"/>
                    </a:lnTo>
                    <a:lnTo>
                      <a:pt x="2242" y="15411"/>
                    </a:lnTo>
                    <a:lnTo>
                      <a:pt x="1885" y="15071"/>
                    </a:lnTo>
                    <a:lnTo>
                      <a:pt x="1121" y="14517"/>
                    </a:lnTo>
                    <a:lnTo>
                      <a:pt x="815" y="14115"/>
                    </a:lnTo>
                    <a:lnTo>
                      <a:pt x="2038" y="13498"/>
                    </a:lnTo>
                    <a:lnTo>
                      <a:pt x="2038" y="13083"/>
                    </a:lnTo>
                    <a:lnTo>
                      <a:pt x="764" y="12266"/>
                    </a:lnTo>
                    <a:lnTo>
                      <a:pt x="764" y="11800"/>
                    </a:lnTo>
                    <a:lnTo>
                      <a:pt x="1477" y="11435"/>
                    </a:lnTo>
                    <a:lnTo>
                      <a:pt x="2700" y="11008"/>
                    </a:lnTo>
                    <a:lnTo>
                      <a:pt x="2649" y="10265"/>
                    </a:lnTo>
                    <a:lnTo>
                      <a:pt x="1885" y="9662"/>
                    </a:lnTo>
                    <a:lnTo>
                      <a:pt x="2649" y="8957"/>
                    </a:lnTo>
                    <a:lnTo>
                      <a:pt x="3362" y="8793"/>
                    </a:lnTo>
                    <a:lnTo>
                      <a:pt x="2700" y="8139"/>
                    </a:lnTo>
                    <a:lnTo>
                      <a:pt x="1121" y="7447"/>
                    </a:lnTo>
                    <a:lnTo>
                      <a:pt x="764" y="6995"/>
                    </a:lnTo>
                    <a:lnTo>
                      <a:pt x="1121" y="6567"/>
                    </a:lnTo>
                    <a:lnTo>
                      <a:pt x="3158" y="6189"/>
                    </a:lnTo>
                    <a:lnTo>
                      <a:pt x="3006" y="5887"/>
                    </a:lnTo>
                    <a:lnTo>
                      <a:pt x="815" y="4906"/>
                    </a:lnTo>
                    <a:lnTo>
                      <a:pt x="153" y="4126"/>
                    </a:lnTo>
                    <a:lnTo>
                      <a:pt x="764" y="3699"/>
                    </a:lnTo>
                    <a:lnTo>
                      <a:pt x="2700" y="3309"/>
                    </a:lnTo>
                    <a:lnTo>
                      <a:pt x="2242" y="2956"/>
                    </a:lnTo>
                    <a:lnTo>
                      <a:pt x="815" y="2566"/>
                    </a:lnTo>
                    <a:lnTo>
                      <a:pt x="815" y="2139"/>
                    </a:lnTo>
                    <a:lnTo>
                      <a:pt x="3158" y="1837"/>
                    </a:lnTo>
                    <a:lnTo>
                      <a:pt x="4126" y="1535"/>
                    </a:lnTo>
                    <a:lnTo>
                      <a:pt x="2242" y="893"/>
                    </a:lnTo>
                    <a:lnTo>
                      <a:pt x="2242" y="554"/>
                    </a:lnTo>
                    <a:lnTo>
                      <a:pt x="4483" y="340"/>
                    </a:lnTo>
                    <a:lnTo>
                      <a:pt x="4585" y="0"/>
                    </a:lnTo>
                    <a:lnTo>
                      <a:pt x="7132" y="893"/>
                    </a:lnTo>
                    <a:lnTo>
                      <a:pt x="10087" y="1824"/>
                    </a:lnTo>
                    <a:lnTo>
                      <a:pt x="13857" y="2566"/>
                    </a:lnTo>
                    <a:lnTo>
                      <a:pt x="16862" y="3145"/>
                    </a:lnTo>
                    <a:lnTo>
                      <a:pt x="20072" y="3610"/>
                    </a:lnTo>
                    <a:lnTo>
                      <a:pt x="21243" y="3887"/>
                    </a:lnTo>
                    <a:close/>
                  </a:path>
                </a:pathLst>
              </a:custGeom>
              <a:solidFill>
                <a:srgbClr val="DDDDDD"/>
              </a:solidFill>
              <a:ln w="12700" cap="flat">
                <a:noFill/>
                <a:miter lim="400000"/>
              </a:ln>
              <a:effectLst/>
            </p:spPr>
            <p:txBody>
              <a:bodyPr wrap="square" lIns="45719" tIns="45719" rIns="45719" bIns="45719" numCol="1" anchor="t">
                <a:noAutofit/>
              </a:bodyPr>
              <a:lstStyle/>
              <a:p>
                <a:endParaRPr/>
              </a:p>
            </p:txBody>
          </p:sp>
          <p:sp>
            <p:nvSpPr>
              <p:cNvPr id="170" name="Freeform 23"/>
              <p:cNvSpPr/>
              <p:nvPr/>
            </p:nvSpPr>
            <p:spPr>
              <a:xfrm>
                <a:off x="-1" y="84137"/>
                <a:ext cx="98427" cy="1038226"/>
              </a:xfrm>
              <a:custGeom>
                <a:avLst/>
                <a:gdLst/>
                <a:ahLst/>
                <a:cxnLst>
                  <a:cxn ang="0">
                    <a:pos x="wd2" y="hd2"/>
                  </a:cxn>
                  <a:cxn ang="5400000">
                    <a:pos x="wd2" y="hd2"/>
                  </a:cxn>
                  <a:cxn ang="10800000">
                    <a:pos x="wd2" y="hd2"/>
                  </a:cxn>
                  <a:cxn ang="16200000">
                    <a:pos x="wd2" y="hd2"/>
                  </a:cxn>
                </a:cxnLst>
                <a:rect l="0" t="0" r="r" b="b"/>
                <a:pathLst>
                  <a:path w="21600" h="21600" extrusionOk="0">
                    <a:moveTo>
                      <a:pt x="10712" y="0"/>
                    </a:moveTo>
                    <a:lnTo>
                      <a:pt x="14576" y="727"/>
                    </a:lnTo>
                    <a:lnTo>
                      <a:pt x="18263" y="1189"/>
                    </a:lnTo>
                    <a:lnTo>
                      <a:pt x="21600" y="1486"/>
                    </a:lnTo>
                    <a:lnTo>
                      <a:pt x="20546" y="1850"/>
                    </a:lnTo>
                    <a:lnTo>
                      <a:pt x="17210" y="2097"/>
                    </a:lnTo>
                    <a:lnTo>
                      <a:pt x="11941" y="2213"/>
                    </a:lnTo>
                    <a:lnTo>
                      <a:pt x="8078" y="2527"/>
                    </a:lnTo>
                    <a:lnTo>
                      <a:pt x="9132" y="2906"/>
                    </a:lnTo>
                    <a:lnTo>
                      <a:pt x="11766" y="3138"/>
                    </a:lnTo>
                    <a:lnTo>
                      <a:pt x="15980" y="3633"/>
                    </a:lnTo>
                    <a:lnTo>
                      <a:pt x="15980" y="3914"/>
                    </a:lnTo>
                    <a:lnTo>
                      <a:pt x="14576" y="4161"/>
                    </a:lnTo>
                    <a:lnTo>
                      <a:pt x="6849" y="4657"/>
                    </a:lnTo>
                    <a:lnTo>
                      <a:pt x="6498" y="5020"/>
                    </a:lnTo>
                    <a:lnTo>
                      <a:pt x="7551" y="5367"/>
                    </a:lnTo>
                    <a:lnTo>
                      <a:pt x="10712" y="6094"/>
                    </a:lnTo>
                    <a:lnTo>
                      <a:pt x="13346" y="6655"/>
                    </a:lnTo>
                    <a:lnTo>
                      <a:pt x="15980" y="7068"/>
                    </a:lnTo>
                    <a:lnTo>
                      <a:pt x="15980" y="7514"/>
                    </a:lnTo>
                    <a:lnTo>
                      <a:pt x="14576" y="7927"/>
                    </a:lnTo>
                    <a:lnTo>
                      <a:pt x="10712" y="8290"/>
                    </a:lnTo>
                    <a:lnTo>
                      <a:pt x="8078" y="8653"/>
                    </a:lnTo>
                    <a:lnTo>
                      <a:pt x="9132" y="9264"/>
                    </a:lnTo>
                    <a:lnTo>
                      <a:pt x="15629" y="10189"/>
                    </a:lnTo>
                    <a:lnTo>
                      <a:pt x="18263" y="10684"/>
                    </a:lnTo>
                    <a:lnTo>
                      <a:pt x="18439" y="11147"/>
                    </a:lnTo>
                    <a:lnTo>
                      <a:pt x="15980" y="11510"/>
                    </a:lnTo>
                    <a:lnTo>
                      <a:pt x="12995" y="11873"/>
                    </a:lnTo>
                    <a:lnTo>
                      <a:pt x="11941" y="12369"/>
                    </a:lnTo>
                    <a:lnTo>
                      <a:pt x="14049" y="12980"/>
                    </a:lnTo>
                    <a:lnTo>
                      <a:pt x="16683" y="13607"/>
                    </a:lnTo>
                    <a:lnTo>
                      <a:pt x="18263" y="14070"/>
                    </a:lnTo>
                    <a:lnTo>
                      <a:pt x="16683" y="14367"/>
                    </a:lnTo>
                    <a:lnTo>
                      <a:pt x="13346" y="14681"/>
                    </a:lnTo>
                    <a:lnTo>
                      <a:pt x="9132" y="15044"/>
                    </a:lnTo>
                    <a:lnTo>
                      <a:pt x="6849" y="15391"/>
                    </a:lnTo>
                    <a:lnTo>
                      <a:pt x="9132" y="16051"/>
                    </a:lnTo>
                    <a:lnTo>
                      <a:pt x="13346" y="16728"/>
                    </a:lnTo>
                    <a:lnTo>
                      <a:pt x="15629" y="17224"/>
                    </a:lnTo>
                    <a:lnTo>
                      <a:pt x="15980" y="17637"/>
                    </a:lnTo>
                    <a:lnTo>
                      <a:pt x="14576" y="17835"/>
                    </a:lnTo>
                    <a:lnTo>
                      <a:pt x="10185" y="17835"/>
                    </a:lnTo>
                    <a:lnTo>
                      <a:pt x="9132" y="18710"/>
                    </a:lnTo>
                    <a:lnTo>
                      <a:pt x="11766" y="19288"/>
                    </a:lnTo>
                    <a:lnTo>
                      <a:pt x="14049" y="19684"/>
                    </a:lnTo>
                    <a:lnTo>
                      <a:pt x="14576" y="20048"/>
                    </a:lnTo>
                    <a:lnTo>
                      <a:pt x="14576" y="20394"/>
                    </a:lnTo>
                    <a:lnTo>
                      <a:pt x="10185" y="20906"/>
                    </a:lnTo>
                    <a:lnTo>
                      <a:pt x="4215" y="21600"/>
                    </a:lnTo>
                    <a:lnTo>
                      <a:pt x="351" y="21352"/>
                    </a:lnTo>
                    <a:lnTo>
                      <a:pt x="1580" y="20791"/>
                    </a:lnTo>
                    <a:lnTo>
                      <a:pt x="7551" y="19883"/>
                    </a:lnTo>
                    <a:lnTo>
                      <a:pt x="6849" y="19321"/>
                    </a:lnTo>
                    <a:lnTo>
                      <a:pt x="4215" y="18677"/>
                    </a:lnTo>
                    <a:lnTo>
                      <a:pt x="2634" y="18099"/>
                    </a:lnTo>
                    <a:lnTo>
                      <a:pt x="5268" y="17637"/>
                    </a:lnTo>
                    <a:lnTo>
                      <a:pt x="7551" y="17472"/>
                    </a:lnTo>
                    <a:lnTo>
                      <a:pt x="8078" y="17108"/>
                    </a:lnTo>
                    <a:lnTo>
                      <a:pt x="5268" y="16415"/>
                    </a:lnTo>
                    <a:lnTo>
                      <a:pt x="1580" y="15804"/>
                    </a:lnTo>
                    <a:lnTo>
                      <a:pt x="0" y="15193"/>
                    </a:lnTo>
                    <a:lnTo>
                      <a:pt x="1580" y="14466"/>
                    </a:lnTo>
                    <a:lnTo>
                      <a:pt x="7551" y="14202"/>
                    </a:lnTo>
                    <a:lnTo>
                      <a:pt x="9483" y="13855"/>
                    </a:lnTo>
                    <a:lnTo>
                      <a:pt x="9132" y="13393"/>
                    </a:lnTo>
                    <a:lnTo>
                      <a:pt x="7551" y="12897"/>
                    </a:lnTo>
                    <a:lnTo>
                      <a:pt x="5444" y="12253"/>
                    </a:lnTo>
                    <a:lnTo>
                      <a:pt x="5444" y="11758"/>
                    </a:lnTo>
                    <a:lnTo>
                      <a:pt x="8078" y="11444"/>
                    </a:lnTo>
                    <a:lnTo>
                      <a:pt x="11766" y="11048"/>
                    </a:lnTo>
                    <a:lnTo>
                      <a:pt x="11766" y="10783"/>
                    </a:lnTo>
                    <a:lnTo>
                      <a:pt x="9132" y="10222"/>
                    </a:lnTo>
                    <a:lnTo>
                      <a:pt x="3863" y="9512"/>
                    </a:lnTo>
                    <a:lnTo>
                      <a:pt x="1580" y="8967"/>
                    </a:lnTo>
                    <a:lnTo>
                      <a:pt x="1580" y="8538"/>
                    </a:lnTo>
                    <a:lnTo>
                      <a:pt x="2985" y="8125"/>
                    </a:lnTo>
                    <a:lnTo>
                      <a:pt x="6498" y="7794"/>
                    </a:lnTo>
                    <a:lnTo>
                      <a:pt x="9483" y="7431"/>
                    </a:lnTo>
                    <a:lnTo>
                      <a:pt x="9483" y="7150"/>
                    </a:lnTo>
                    <a:lnTo>
                      <a:pt x="2634" y="5829"/>
                    </a:lnTo>
                    <a:lnTo>
                      <a:pt x="1229" y="5334"/>
                    </a:lnTo>
                    <a:lnTo>
                      <a:pt x="0" y="4872"/>
                    </a:lnTo>
                    <a:lnTo>
                      <a:pt x="2634" y="4475"/>
                    </a:lnTo>
                    <a:lnTo>
                      <a:pt x="5444" y="4161"/>
                    </a:lnTo>
                    <a:lnTo>
                      <a:pt x="8078" y="3914"/>
                    </a:lnTo>
                    <a:lnTo>
                      <a:pt x="8078" y="3683"/>
                    </a:lnTo>
                    <a:lnTo>
                      <a:pt x="5444" y="3303"/>
                    </a:lnTo>
                    <a:lnTo>
                      <a:pt x="1580" y="2906"/>
                    </a:lnTo>
                    <a:lnTo>
                      <a:pt x="1580" y="2527"/>
                    </a:lnTo>
                    <a:lnTo>
                      <a:pt x="4215" y="2163"/>
                    </a:lnTo>
                    <a:lnTo>
                      <a:pt x="8078" y="1850"/>
                    </a:lnTo>
                    <a:lnTo>
                      <a:pt x="11766" y="1701"/>
                    </a:lnTo>
                    <a:lnTo>
                      <a:pt x="13346" y="1453"/>
                    </a:lnTo>
                    <a:lnTo>
                      <a:pt x="11941" y="1123"/>
                    </a:lnTo>
                    <a:lnTo>
                      <a:pt x="9483" y="760"/>
                    </a:lnTo>
                    <a:lnTo>
                      <a:pt x="8078" y="380"/>
                    </a:lnTo>
                    <a:lnTo>
                      <a:pt x="10712"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1" name="Freeform 24"/>
              <p:cNvSpPr/>
              <p:nvPr/>
            </p:nvSpPr>
            <p:spPr>
              <a:xfrm>
                <a:off x="263524" y="336549"/>
                <a:ext cx="92076" cy="839789"/>
              </a:xfrm>
              <a:custGeom>
                <a:avLst/>
                <a:gdLst/>
                <a:ahLst/>
                <a:cxnLst>
                  <a:cxn ang="0">
                    <a:pos x="wd2" y="hd2"/>
                  </a:cxn>
                  <a:cxn ang="5400000">
                    <a:pos x="wd2" y="hd2"/>
                  </a:cxn>
                  <a:cxn ang="10800000">
                    <a:pos x="wd2" y="hd2"/>
                  </a:cxn>
                  <a:cxn ang="16200000">
                    <a:pos x="wd2" y="hd2"/>
                  </a:cxn>
                </a:cxnLst>
                <a:rect l="0" t="0" r="r" b="b"/>
                <a:pathLst>
                  <a:path w="21600" h="21600" extrusionOk="0">
                    <a:moveTo>
                      <a:pt x="16341" y="0"/>
                    </a:moveTo>
                    <a:lnTo>
                      <a:pt x="19346" y="572"/>
                    </a:lnTo>
                    <a:lnTo>
                      <a:pt x="21600" y="1633"/>
                    </a:lnTo>
                    <a:lnTo>
                      <a:pt x="20285" y="2082"/>
                    </a:lnTo>
                    <a:lnTo>
                      <a:pt x="14650" y="2389"/>
                    </a:lnTo>
                    <a:lnTo>
                      <a:pt x="11082" y="2695"/>
                    </a:lnTo>
                    <a:lnTo>
                      <a:pt x="11082" y="3532"/>
                    </a:lnTo>
                    <a:lnTo>
                      <a:pt x="13899" y="4349"/>
                    </a:lnTo>
                    <a:lnTo>
                      <a:pt x="17468" y="4900"/>
                    </a:lnTo>
                    <a:lnTo>
                      <a:pt x="18031" y="5941"/>
                    </a:lnTo>
                    <a:lnTo>
                      <a:pt x="15965" y="6309"/>
                    </a:lnTo>
                    <a:lnTo>
                      <a:pt x="12397" y="6737"/>
                    </a:lnTo>
                    <a:lnTo>
                      <a:pt x="11833" y="7452"/>
                    </a:lnTo>
                    <a:lnTo>
                      <a:pt x="13899" y="8085"/>
                    </a:lnTo>
                    <a:lnTo>
                      <a:pt x="16341" y="8636"/>
                    </a:lnTo>
                    <a:lnTo>
                      <a:pt x="18031" y="9534"/>
                    </a:lnTo>
                    <a:lnTo>
                      <a:pt x="18031" y="10045"/>
                    </a:lnTo>
                    <a:lnTo>
                      <a:pt x="15214" y="10596"/>
                    </a:lnTo>
                    <a:lnTo>
                      <a:pt x="10518" y="11106"/>
                    </a:lnTo>
                    <a:lnTo>
                      <a:pt x="10518" y="11555"/>
                    </a:lnTo>
                    <a:lnTo>
                      <a:pt x="11833" y="12882"/>
                    </a:lnTo>
                    <a:lnTo>
                      <a:pt x="16341" y="13454"/>
                    </a:lnTo>
                    <a:lnTo>
                      <a:pt x="19346" y="14026"/>
                    </a:lnTo>
                    <a:lnTo>
                      <a:pt x="18031" y="14699"/>
                    </a:lnTo>
                    <a:lnTo>
                      <a:pt x="11082" y="15149"/>
                    </a:lnTo>
                    <a:lnTo>
                      <a:pt x="7701" y="15598"/>
                    </a:lnTo>
                    <a:lnTo>
                      <a:pt x="6950" y="16435"/>
                    </a:lnTo>
                    <a:lnTo>
                      <a:pt x="10518" y="17496"/>
                    </a:lnTo>
                    <a:lnTo>
                      <a:pt x="13336" y="18558"/>
                    </a:lnTo>
                    <a:lnTo>
                      <a:pt x="13336" y="19130"/>
                    </a:lnTo>
                    <a:lnTo>
                      <a:pt x="11833" y="19946"/>
                    </a:lnTo>
                    <a:lnTo>
                      <a:pt x="7701" y="20089"/>
                    </a:lnTo>
                    <a:lnTo>
                      <a:pt x="5071" y="20702"/>
                    </a:lnTo>
                    <a:lnTo>
                      <a:pt x="5071" y="21396"/>
                    </a:lnTo>
                    <a:lnTo>
                      <a:pt x="0" y="21600"/>
                    </a:lnTo>
                    <a:lnTo>
                      <a:pt x="2254" y="20845"/>
                    </a:lnTo>
                    <a:lnTo>
                      <a:pt x="6386" y="19946"/>
                    </a:lnTo>
                    <a:lnTo>
                      <a:pt x="7701" y="19334"/>
                    </a:lnTo>
                    <a:lnTo>
                      <a:pt x="7701" y="18129"/>
                    </a:lnTo>
                    <a:lnTo>
                      <a:pt x="5071" y="17109"/>
                    </a:lnTo>
                    <a:lnTo>
                      <a:pt x="4132" y="16292"/>
                    </a:lnTo>
                    <a:lnTo>
                      <a:pt x="3569" y="15455"/>
                    </a:lnTo>
                    <a:lnTo>
                      <a:pt x="8264" y="14781"/>
                    </a:lnTo>
                    <a:lnTo>
                      <a:pt x="11082" y="14332"/>
                    </a:lnTo>
                    <a:lnTo>
                      <a:pt x="9203" y="13454"/>
                    </a:lnTo>
                    <a:lnTo>
                      <a:pt x="5071" y="12740"/>
                    </a:lnTo>
                    <a:lnTo>
                      <a:pt x="4132" y="12127"/>
                    </a:lnTo>
                    <a:lnTo>
                      <a:pt x="3569" y="11249"/>
                    </a:lnTo>
                    <a:lnTo>
                      <a:pt x="5447" y="10657"/>
                    </a:lnTo>
                    <a:lnTo>
                      <a:pt x="9203" y="10045"/>
                    </a:lnTo>
                    <a:lnTo>
                      <a:pt x="11833" y="9595"/>
                    </a:lnTo>
                    <a:lnTo>
                      <a:pt x="11833" y="9146"/>
                    </a:lnTo>
                    <a:lnTo>
                      <a:pt x="9203" y="8636"/>
                    </a:lnTo>
                    <a:lnTo>
                      <a:pt x="6386" y="7636"/>
                    </a:lnTo>
                    <a:lnTo>
                      <a:pt x="6386" y="7003"/>
                    </a:lnTo>
                    <a:lnTo>
                      <a:pt x="7701" y="6390"/>
                    </a:lnTo>
                    <a:lnTo>
                      <a:pt x="10518" y="5941"/>
                    </a:lnTo>
                    <a:lnTo>
                      <a:pt x="11082" y="5492"/>
                    </a:lnTo>
                    <a:lnTo>
                      <a:pt x="10518" y="4941"/>
                    </a:lnTo>
                    <a:lnTo>
                      <a:pt x="6950" y="4144"/>
                    </a:lnTo>
                    <a:lnTo>
                      <a:pt x="5071" y="3593"/>
                    </a:lnTo>
                    <a:lnTo>
                      <a:pt x="5447" y="2634"/>
                    </a:lnTo>
                    <a:lnTo>
                      <a:pt x="8264" y="2246"/>
                    </a:lnTo>
                    <a:lnTo>
                      <a:pt x="11833" y="1633"/>
                    </a:lnTo>
                    <a:lnTo>
                      <a:pt x="13899" y="1143"/>
                    </a:lnTo>
                    <a:lnTo>
                      <a:pt x="12397" y="694"/>
                    </a:lnTo>
                    <a:lnTo>
                      <a:pt x="13336" y="245"/>
                    </a:lnTo>
                    <a:lnTo>
                      <a:pt x="16341"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2" name="Freeform 25"/>
              <p:cNvSpPr/>
              <p:nvPr/>
            </p:nvSpPr>
            <p:spPr>
              <a:xfrm>
                <a:off x="117475" y="236537"/>
                <a:ext cx="209551" cy="180976"/>
              </a:xfrm>
              <a:custGeom>
                <a:avLst/>
                <a:gdLst/>
                <a:ahLst/>
                <a:cxnLst>
                  <a:cxn ang="0">
                    <a:pos x="wd2" y="hd2"/>
                  </a:cxn>
                  <a:cxn ang="5400000">
                    <a:pos x="wd2" y="hd2"/>
                  </a:cxn>
                  <a:cxn ang="10800000">
                    <a:pos x="wd2" y="hd2"/>
                  </a:cxn>
                  <a:cxn ang="16200000">
                    <a:pos x="wd2" y="hd2"/>
                  </a:cxn>
                </a:cxnLst>
                <a:rect l="0" t="0" r="r" b="b"/>
                <a:pathLst>
                  <a:path w="21600" h="21600" extrusionOk="0">
                    <a:moveTo>
                      <a:pt x="21600" y="17413"/>
                    </a:moveTo>
                    <a:lnTo>
                      <a:pt x="15055" y="11133"/>
                    </a:lnTo>
                    <a:lnTo>
                      <a:pt x="9573" y="5614"/>
                    </a:lnTo>
                    <a:lnTo>
                      <a:pt x="4582" y="0"/>
                    </a:lnTo>
                    <a:lnTo>
                      <a:pt x="0" y="0"/>
                    </a:lnTo>
                    <a:lnTo>
                      <a:pt x="10800" y="9040"/>
                    </a:lnTo>
                    <a:lnTo>
                      <a:pt x="15955" y="14559"/>
                    </a:lnTo>
                    <a:lnTo>
                      <a:pt x="20373" y="21600"/>
                    </a:lnTo>
                    <a:lnTo>
                      <a:pt x="21600" y="1741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3" name="Freeform 26"/>
              <p:cNvSpPr/>
              <p:nvPr/>
            </p:nvSpPr>
            <p:spPr>
              <a:xfrm>
                <a:off x="115887" y="339724"/>
                <a:ext cx="180976" cy="149226"/>
              </a:xfrm>
              <a:custGeom>
                <a:avLst/>
                <a:gdLst/>
                <a:ahLst/>
                <a:cxnLst>
                  <a:cxn ang="0">
                    <a:pos x="wd2" y="hd2"/>
                  </a:cxn>
                  <a:cxn ang="5400000">
                    <a:pos x="wd2" y="hd2"/>
                  </a:cxn>
                  <a:cxn ang="10800000">
                    <a:pos x="wd2" y="hd2"/>
                  </a:cxn>
                  <a:cxn ang="16200000">
                    <a:pos x="wd2" y="hd2"/>
                  </a:cxn>
                </a:cxnLst>
                <a:rect l="0" t="0" r="r" b="b"/>
                <a:pathLst>
                  <a:path w="21600" h="21600" extrusionOk="0">
                    <a:moveTo>
                      <a:pt x="21600" y="13514"/>
                    </a:moveTo>
                    <a:lnTo>
                      <a:pt x="16011" y="10973"/>
                    </a:lnTo>
                    <a:lnTo>
                      <a:pt x="11842" y="6699"/>
                    </a:lnTo>
                    <a:lnTo>
                      <a:pt x="4263" y="0"/>
                    </a:lnTo>
                    <a:lnTo>
                      <a:pt x="0" y="0"/>
                    </a:lnTo>
                    <a:lnTo>
                      <a:pt x="9853" y="6699"/>
                    </a:lnTo>
                    <a:lnTo>
                      <a:pt x="13547" y="11320"/>
                    </a:lnTo>
                    <a:lnTo>
                      <a:pt x="21600" y="21600"/>
                    </a:lnTo>
                    <a:lnTo>
                      <a:pt x="21221" y="15247"/>
                    </a:lnTo>
                    <a:lnTo>
                      <a:pt x="21600" y="1351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4" name="Freeform 27"/>
              <p:cNvSpPr/>
              <p:nvPr/>
            </p:nvSpPr>
            <p:spPr>
              <a:xfrm>
                <a:off x="88899" y="428624"/>
                <a:ext cx="212726" cy="230189"/>
              </a:xfrm>
              <a:custGeom>
                <a:avLst/>
                <a:gdLst/>
                <a:ahLst/>
                <a:cxnLst>
                  <a:cxn ang="0">
                    <a:pos x="wd2" y="hd2"/>
                  </a:cxn>
                  <a:cxn ang="5400000">
                    <a:pos x="wd2" y="hd2"/>
                  </a:cxn>
                  <a:cxn ang="10800000">
                    <a:pos x="wd2" y="hd2"/>
                  </a:cxn>
                  <a:cxn ang="16200000">
                    <a:pos x="wd2" y="hd2"/>
                  </a:cxn>
                </a:cxnLst>
                <a:rect l="0" t="0" r="r" b="b"/>
                <a:pathLst>
                  <a:path w="21600" h="21600" extrusionOk="0">
                    <a:moveTo>
                      <a:pt x="21120" y="16088"/>
                    </a:moveTo>
                    <a:lnTo>
                      <a:pt x="15280" y="11247"/>
                    </a:lnTo>
                    <a:lnTo>
                      <a:pt x="12960" y="7895"/>
                    </a:lnTo>
                    <a:lnTo>
                      <a:pt x="8240" y="4618"/>
                    </a:lnTo>
                    <a:lnTo>
                      <a:pt x="4080" y="1639"/>
                    </a:lnTo>
                    <a:lnTo>
                      <a:pt x="1120" y="0"/>
                    </a:lnTo>
                    <a:lnTo>
                      <a:pt x="0" y="0"/>
                    </a:lnTo>
                    <a:lnTo>
                      <a:pt x="0" y="1639"/>
                    </a:lnTo>
                    <a:lnTo>
                      <a:pt x="3520" y="3873"/>
                    </a:lnTo>
                    <a:lnTo>
                      <a:pt x="10000" y="7672"/>
                    </a:lnTo>
                    <a:lnTo>
                      <a:pt x="14720" y="12141"/>
                    </a:lnTo>
                    <a:lnTo>
                      <a:pt x="18000" y="17057"/>
                    </a:lnTo>
                    <a:lnTo>
                      <a:pt x="21600" y="21600"/>
                    </a:lnTo>
                    <a:lnTo>
                      <a:pt x="21120" y="1608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5" name="Freeform 28"/>
              <p:cNvSpPr/>
              <p:nvPr/>
            </p:nvSpPr>
            <p:spPr>
              <a:xfrm>
                <a:off x="109537" y="615949"/>
                <a:ext cx="165101" cy="134939"/>
              </a:xfrm>
              <a:custGeom>
                <a:avLst/>
                <a:gdLst/>
                <a:ahLst/>
                <a:cxnLst>
                  <a:cxn ang="0">
                    <a:pos x="wd2" y="hd2"/>
                  </a:cxn>
                  <a:cxn ang="5400000">
                    <a:pos x="wd2" y="hd2"/>
                  </a:cxn>
                  <a:cxn ang="10800000">
                    <a:pos x="wd2" y="hd2"/>
                  </a:cxn>
                  <a:cxn ang="16200000">
                    <a:pos x="wd2" y="hd2"/>
                  </a:cxn>
                </a:cxnLst>
                <a:rect l="0" t="0" r="r" b="b"/>
                <a:pathLst>
                  <a:path w="21600" h="21600" extrusionOk="0">
                    <a:moveTo>
                      <a:pt x="21600" y="17766"/>
                    </a:moveTo>
                    <a:lnTo>
                      <a:pt x="15531" y="9714"/>
                    </a:lnTo>
                    <a:lnTo>
                      <a:pt x="9154" y="4729"/>
                    </a:lnTo>
                    <a:lnTo>
                      <a:pt x="3806" y="1150"/>
                    </a:lnTo>
                    <a:lnTo>
                      <a:pt x="0" y="0"/>
                    </a:lnTo>
                    <a:lnTo>
                      <a:pt x="2469" y="4729"/>
                    </a:lnTo>
                    <a:lnTo>
                      <a:pt x="9154" y="9458"/>
                    </a:lnTo>
                    <a:lnTo>
                      <a:pt x="14503" y="16232"/>
                    </a:lnTo>
                    <a:lnTo>
                      <a:pt x="17074" y="20833"/>
                    </a:lnTo>
                    <a:lnTo>
                      <a:pt x="19337" y="21600"/>
                    </a:lnTo>
                    <a:lnTo>
                      <a:pt x="21394" y="20066"/>
                    </a:lnTo>
                    <a:lnTo>
                      <a:pt x="21600" y="1776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6" name="Freeform 29"/>
              <p:cNvSpPr/>
              <p:nvPr/>
            </p:nvSpPr>
            <p:spPr>
              <a:xfrm>
                <a:off x="88900" y="709612"/>
                <a:ext cx="184151" cy="168276"/>
              </a:xfrm>
              <a:custGeom>
                <a:avLst/>
                <a:gdLst/>
                <a:ahLst/>
                <a:cxnLst>
                  <a:cxn ang="0">
                    <a:pos x="wd2" y="hd2"/>
                  </a:cxn>
                  <a:cxn ang="5400000">
                    <a:pos x="wd2" y="hd2"/>
                  </a:cxn>
                  <a:cxn ang="10800000">
                    <a:pos x="wd2" y="hd2"/>
                  </a:cxn>
                  <a:cxn ang="16200000">
                    <a:pos x="wd2" y="hd2"/>
                  </a:cxn>
                </a:cxnLst>
                <a:rect l="0" t="0" r="r" b="b"/>
                <a:pathLst>
                  <a:path w="21600" h="21600" extrusionOk="0">
                    <a:moveTo>
                      <a:pt x="21600" y="20057"/>
                    </a:moveTo>
                    <a:lnTo>
                      <a:pt x="15990" y="13577"/>
                    </a:lnTo>
                    <a:lnTo>
                      <a:pt x="9070" y="5760"/>
                    </a:lnTo>
                    <a:lnTo>
                      <a:pt x="4956" y="1954"/>
                    </a:lnTo>
                    <a:lnTo>
                      <a:pt x="1777" y="0"/>
                    </a:lnTo>
                    <a:lnTo>
                      <a:pt x="0" y="1234"/>
                    </a:lnTo>
                    <a:lnTo>
                      <a:pt x="3553" y="4526"/>
                    </a:lnTo>
                    <a:lnTo>
                      <a:pt x="9818" y="11417"/>
                    </a:lnTo>
                    <a:lnTo>
                      <a:pt x="15616" y="18103"/>
                    </a:lnTo>
                    <a:lnTo>
                      <a:pt x="19449" y="21600"/>
                    </a:lnTo>
                    <a:lnTo>
                      <a:pt x="20478" y="21600"/>
                    </a:lnTo>
                    <a:lnTo>
                      <a:pt x="21600" y="2005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7" name="Freeform 30"/>
              <p:cNvSpPr/>
              <p:nvPr/>
            </p:nvSpPr>
            <p:spPr>
              <a:xfrm>
                <a:off x="111125" y="850899"/>
                <a:ext cx="128588" cy="131764"/>
              </a:xfrm>
              <a:custGeom>
                <a:avLst/>
                <a:gdLst/>
                <a:ahLst/>
                <a:cxnLst>
                  <a:cxn ang="0">
                    <a:pos x="wd2" y="hd2"/>
                  </a:cxn>
                  <a:cxn ang="5400000">
                    <a:pos x="wd2" y="hd2"/>
                  </a:cxn>
                  <a:cxn ang="10800000">
                    <a:pos x="wd2" y="hd2"/>
                  </a:cxn>
                  <a:cxn ang="16200000">
                    <a:pos x="wd2" y="hd2"/>
                  </a:cxn>
                </a:cxnLst>
                <a:rect l="0" t="0" r="r" b="b"/>
                <a:pathLst>
                  <a:path w="21600" h="21600" extrusionOk="0">
                    <a:moveTo>
                      <a:pt x="21202" y="18108"/>
                    </a:moveTo>
                    <a:lnTo>
                      <a:pt x="12324" y="5562"/>
                    </a:lnTo>
                    <a:lnTo>
                      <a:pt x="3843" y="776"/>
                    </a:lnTo>
                    <a:lnTo>
                      <a:pt x="0" y="0"/>
                    </a:lnTo>
                    <a:lnTo>
                      <a:pt x="928" y="2457"/>
                    </a:lnTo>
                    <a:lnTo>
                      <a:pt x="10734" y="9571"/>
                    </a:lnTo>
                    <a:lnTo>
                      <a:pt x="20142" y="20695"/>
                    </a:lnTo>
                    <a:lnTo>
                      <a:pt x="21600" y="21600"/>
                    </a:lnTo>
                    <a:lnTo>
                      <a:pt x="21202" y="1810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8" name="Freeform 31"/>
              <p:cNvSpPr/>
              <p:nvPr/>
            </p:nvSpPr>
            <p:spPr>
              <a:xfrm>
                <a:off x="115887" y="979487"/>
                <a:ext cx="87314" cy="100013"/>
              </a:xfrm>
              <a:custGeom>
                <a:avLst/>
                <a:gdLst/>
                <a:ahLst/>
                <a:cxnLst>
                  <a:cxn ang="0">
                    <a:pos x="wd2" y="hd2"/>
                  </a:cxn>
                  <a:cxn ang="5400000">
                    <a:pos x="wd2" y="hd2"/>
                  </a:cxn>
                  <a:cxn ang="10800000">
                    <a:pos x="wd2" y="hd2"/>
                  </a:cxn>
                  <a:cxn ang="16200000">
                    <a:pos x="wd2" y="hd2"/>
                  </a:cxn>
                </a:cxnLst>
                <a:rect l="0" t="0" r="r" b="b"/>
                <a:pathLst>
                  <a:path w="21600" h="21600" extrusionOk="0">
                    <a:moveTo>
                      <a:pt x="20609" y="16457"/>
                    </a:moveTo>
                    <a:lnTo>
                      <a:pt x="10106" y="3771"/>
                    </a:lnTo>
                    <a:lnTo>
                      <a:pt x="594" y="0"/>
                    </a:lnTo>
                    <a:lnTo>
                      <a:pt x="0" y="3771"/>
                    </a:lnTo>
                    <a:lnTo>
                      <a:pt x="4360" y="10114"/>
                    </a:lnTo>
                    <a:lnTo>
                      <a:pt x="16051" y="18514"/>
                    </a:lnTo>
                    <a:lnTo>
                      <a:pt x="19222" y="21600"/>
                    </a:lnTo>
                    <a:lnTo>
                      <a:pt x="21600" y="20057"/>
                    </a:lnTo>
                    <a:lnTo>
                      <a:pt x="20609" y="1645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79" name="Freeform 32"/>
              <p:cNvSpPr/>
              <p:nvPr/>
            </p:nvSpPr>
            <p:spPr>
              <a:xfrm>
                <a:off x="122237" y="1111249"/>
                <a:ext cx="111126" cy="112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47" y="18277"/>
                    </a:lnTo>
                    <a:lnTo>
                      <a:pt x="12587" y="9365"/>
                    </a:lnTo>
                    <a:lnTo>
                      <a:pt x="3729" y="0"/>
                    </a:lnTo>
                    <a:lnTo>
                      <a:pt x="0" y="0"/>
                    </a:lnTo>
                    <a:lnTo>
                      <a:pt x="1399" y="3323"/>
                    </a:lnTo>
                    <a:lnTo>
                      <a:pt x="15073" y="21147"/>
                    </a:ln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0" name="Freeform 33"/>
              <p:cNvSpPr/>
              <p:nvPr/>
            </p:nvSpPr>
            <p:spPr>
              <a:xfrm>
                <a:off x="273050" y="171449"/>
                <a:ext cx="338138" cy="1255714"/>
              </a:xfrm>
              <a:custGeom>
                <a:avLst/>
                <a:gdLst/>
                <a:ahLst/>
                <a:cxnLst>
                  <a:cxn ang="0">
                    <a:pos x="wd2" y="hd2"/>
                  </a:cxn>
                  <a:cxn ang="5400000">
                    <a:pos x="wd2" y="hd2"/>
                  </a:cxn>
                  <a:cxn ang="10800000">
                    <a:pos x="wd2" y="hd2"/>
                  </a:cxn>
                  <a:cxn ang="16200000">
                    <a:pos x="wd2" y="hd2"/>
                  </a:cxn>
                </a:cxnLst>
                <a:rect l="0" t="0" r="r" b="b"/>
                <a:pathLst>
                  <a:path w="21600" h="21600" extrusionOk="0">
                    <a:moveTo>
                      <a:pt x="3844" y="2034"/>
                    </a:moveTo>
                    <a:lnTo>
                      <a:pt x="3086" y="2635"/>
                    </a:lnTo>
                    <a:lnTo>
                      <a:pt x="3743" y="3222"/>
                    </a:lnTo>
                    <a:lnTo>
                      <a:pt x="3844" y="3823"/>
                    </a:lnTo>
                    <a:lnTo>
                      <a:pt x="3086" y="4192"/>
                    </a:lnTo>
                    <a:lnTo>
                      <a:pt x="2023" y="4629"/>
                    </a:lnTo>
                    <a:lnTo>
                      <a:pt x="1518" y="5298"/>
                    </a:lnTo>
                    <a:lnTo>
                      <a:pt x="2226" y="5748"/>
                    </a:lnTo>
                    <a:lnTo>
                      <a:pt x="3339" y="6226"/>
                    </a:lnTo>
                    <a:lnTo>
                      <a:pt x="3339" y="6636"/>
                    </a:lnTo>
                    <a:lnTo>
                      <a:pt x="2630" y="7032"/>
                    </a:lnTo>
                    <a:lnTo>
                      <a:pt x="1568" y="7537"/>
                    </a:lnTo>
                    <a:lnTo>
                      <a:pt x="2023" y="8042"/>
                    </a:lnTo>
                    <a:lnTo>
                      <a:pt x="3440" y="9107"/>
                    </a:lnTo>
                    <a:lnTo>
                      <a:pt x="3339" y="9558"/>
                    </a:lnTo>
                    <a:lnTo>
                      <a:pt x="1265" y="10418"/>
                    </a:lnTo>
                    <a:lnTo>
                      <a:pt x="1265" y="11155"/>
                    </a:lnTo>
                    <a:lnTo>
                      <a:pt x="2327" y="11715"/>
                    </a:lnTo>
                    <a:lnTo>
                      <a:pt x="3086" y="12220"/>
                    </a:lnTo>
                    <a:lnTo>
                      <a:pt x="2985" y="12657"/>
                    </a:lnTo>
                    <a:lnTo>
                      <a:pt x="1113" y="13121"/>
                    </a:lnTo>
                    <a:lnTo>
                      <a:pt x="759" y="13449"/>
                    </a:lnTo>
                    <a:lnTo>
                      <a:pt x="1113" y="14254"/>
                    </a:lnTo>
                    <a:lnTo>
                      <a:pt x="2023" y="15128"/>
                    </a:lnTo>
                    <a:lnTo>
                      <a:pt x="2023" y="15633"/>
                    </a:lnTo>
                    <a:lnTo>
                      <a:pt x="1872" y="16029"/>
                    </a:lnTo>
                    <a:lnTo>
                      <a:pt x="455" y="16630"/>
                    </a:lnTo>
                    <a:lnTo>
                      <a:pt x="0" y="17135"/>
                    </a:lnTo>
                    <a:lnTo>
                      <a:pt x="152" y="17668"/>
                    </a:lnTo>
                    <a:lnTo>
                      <a:pt x="1113" y="18064"/>
                    </a:lnTo>
                    <a:lnTo>
                      <a:pt x="2226" y="18432"/>
                    </a:lnTo>
                    <a:lnTo>
                      <a:pt x="1265" y="18938"/>
                    </a:lnTo>
                    <a:lnTo>
                      <a:pt x="759" y="19443"/>
                    </a:lnTo>
                    <a:lnTo>
                      <a:pt x="1568" y="19839"/>
                    </a:lnTo>
                    <a:lnTo>
                      <a:pt x="2985" y="20139"/>
                    </a:lnTo>
                    <a:lnTo>
                      <a:pt x="3086" y="20644"/>
                    </a:lnTo>
                    <a:lnTo>
                      <a:pt x="3086" y="21054"/>
                    </a:lnTo>
                    <a:lnTo>
                      <a:pt x="3339" y="21600"/>
                    </a:lnTo>
                    <a:lnTo>
                      <a:pt x="5666" y="21149"/>
                    </a:lnTo>
                    <a:lnTo>
                      <a:pt x="8144" y="20794"/>
                    </a:lnTo>
                    <a:lnTo>
                      <a:pt x="10421" y="20590"/>
                    </a:lnTo>
                    <a:lnTo>
                      <a:pt x="13911" y="20590"/>
                    </a:lnTo>
                    <a:lnTo>
                      <a:pt x="16390" y="20467"/>
                    </a:lnTo>
                    <a:lnTo>
                      <a:pt x="17857" y="20139"/>
                    </a:lnTo>
                    <a:lnTo>
                      <a:pt x="20487" y="19948"/>
                    </a:lnTo>
                    <a:lnTo>
                      <a:pt x="19071" y="19538"/>
                    </a:lnTo>
                    <a:lnTo>
                      <a:pt x="18615" y="18979"/>
                    </a:lnTo>
                    <a:lnTo>
                      <a:pt x="19526" y="18350"/>
                    </a:lnTo>
                    <a:lnTo>
                      <a:pt x="19374" y="17436"/>
                    </a:lnTo>
                    <a:lnTo>
                      <a:pt x="18615" y="16780"/>
                    </a:lnTo>
                    <a:lnTo>
                      <a:pt x="17857" y="16439"/>
                    </a:lnTo>
                    <a:lnTo>
                      <a:pt x="17654" y="15934"/>
                    </a:lnTo>
                    <a:lnTo>
                      <a:pt x="18615" y="15347"/>
                    </a:lnTo>
                    <a:lnTo>
                      <a:pt x="18261" y="14923"/>
                    </a:lnTo>
                    <a:lnTo>
                      <a:pt x="16390" y="14227"/>
                    </a:lnTo>
                    <a:lnTo>
                      <a:pt x="16440" y="13831"/>
                    </a:lnTo>
                    <a:lnTo>
                      <a:pt x="17199" y="13449"/>
                    </a:lnTo>
                    <a:lnTo>
                      <a:pt x="18970" y="12957"/>
                    </a:lnTo>
                    <a:lnTo>
                      <a:pt x="18312" y="12561"/>
                    </a:lnTo>
                    <a:lnTo>
                      <a:pt x="17098" y="11715"/>
                    </a:lnTo>
                    <a:lnTo>
                      <a:pt x="16137" y="11155"/>
                    </a:lnTo>
                    <a:lnTo>
                      <a:pt x="16137" y="10541"/>
                    </a:lnTo>
                    <a:lnTo>
                      <a:pt x="19526" y="10227"/>
                    </a:lnTo>
                    <a:lnTo>
                      <a:pt x="19830" y="9653"/>
                    </a:lnTo>
                    <a:lnTo>
                      <a:pt x="19526" y="9312"/>
                    </a:lnTo>
                    <a:lnTo>
                      <a:pt x="18615" y="9011"/>
                    </a:lnTo>
                    <a:lnTo>
                      <a:pt x="18717" y="8506"/>
                    </a:lnTo>
                    <a:lnTo>
                      <a:pt x="18615" y="7905"/>
                    </a:lnTo>
                    <a:lnTo>
                      <a:pt x="17654" y="7619"/>
                    </a:lnTo>
                    <a:lnTo>
                      <a:pt x="16896" y="7195"/>
                    </a:lnTo>
                    <a:lnTo>
                      <a:pt x="17503" y="6813"/>
                    </a:lnTo>
                    <a:lnTo>
                      <a:pt x="18261" y="6349"/>
                    </a:lnTo>
                    <a:lnTo>
                      <a:pt x="18261" y="6049"/>
                    </a:lnTo>
                    <a:lnTo>
                      <a:pt x="17098" y="5639"/>
                    </a:lnTo>
                    <a:lnTo>
                      <a:pt x="16744" y="5298"/>
                    </a:lnTo>
                    <a:lnTo>
                      <a:pt x="17098" y="5038"/>
                    </a:lnTo>
                    <a:lnTo>
                      <a:pt x="18261" y="4833"/>
                    </a:lnTo>
                    <a:lnTo>
                      <a:pt x="18312" y="4492"/>
                    </a:lnTo>
                    <a:lnTo>
                      <a:pt x="17958" y="4315"/>
                    </a:lnTo>
                    <a:lnTo>
                      <a:pt x="16744" y="3809"/>
                    </a:lnTo>
                    <a:lnTo>
                      <a:pt x="16390" y="3222"/>
                    </a:lnTo>
                    <a:lnTo>
                      <a:pt x="16440" y="2799"/>
                    </a:lnTo>
                    <a:lnTo>
                      <a:pt x="17654" y="2389"/>
                    </a:lnTo>
                    <a:lnTo>
                      <a:pt x="20588" y="1529"/>
                    </a:lnTo>
                    <a:lnTo>
                      <a:pt x="21600" y="778"/>
                    </a:lnTo>
                    <a:lnTo>
                      <a:pt x="21600" y="177"/>
                    </a:lnTo>
                    <a:lnTo>
                      <a:pt x="20588" y="0"/>
                    </a:lnTo>
                    <a:lnTo>
                      <a:pt x="19071" y="177"/>
                    </a:lnTo>
                    <a:lnTo>
                      <a:pt x="15327" y="819"/>
                    </a:lnTo>
                    <a:lnTo>
                      <a:pt x="11888" y="1229"/>
                    </a:lnTo>
                    <a:lnTo>
                      <a:pt x="8296" y="1625"/>
                    </a:lnTo>
                    <a:lnTo>
                      <a:pt x="5919" y="1830"/>
                    </a:lnTo>
                    <a:lnTo>
                      <a:pt x="3844" y="2034"/>
                    </a:lnTo>
                    <a:close/>
                  </a:path>
                </a:pathLst>
              </a:custGeom>
              <a:solidFill>
                <a:srgbClr val="B2B2B2"/>
              </a:solidFill>
              <a:ln w="12700" cap="flat">
                <a:noFill/>
                <a:miter lim="400000"/>
              </a:ln>
              <a:effectLst/>
            </p:spPr>
            <p:txBody>
              <a:bodyPr wrap="square" lIns="45719" tIns="45719" rIns="45719" bIns="45719" numCol="1" anchor="t">
                <a:noAutofit/>
              </a:bodyPr>
              <a:lstStyle/>
              <a:p>
                <a:endParaRPr/>
              </a:p>
            </p:txBody>
          </p:sp>
          <p:sp>
            <p:nvSpPr>
              <p:cNvPr id="181" name="Freeform 34"/>
              <p:cNvSpPr/>
              <p:nvPr/>
            </p:nvSpPr>
            <p:spPr>
              <a:xfrm>
                <a:off x="36512" y="161924"/>
                <a:ext cx="604839" cy="1284288"/>
              </a:xfrm>
              <a:custGeom>
                <a:avLst/>
                <a:gdLst/>
                <a:ahLst/>
                <a:cxnLst>
                  <a:cxn ang="0">
                    <a:pos x="wd2" y="hd2"/>
                  </a:cxn>
                  <a:cxn ang="5400000">
                    <a:pos x="wd2" y="hd2"/>
                  </a:cxn>
                  <a:cxn ang="10800000">
                    <a:pos x="wd2" y="hd2"/>
                  </a:cxn>
                  <a:cxn ang="16200000">
                    <a:pos x="wd2" y="hd2"/>
                  </a:cxn>
                </a:cxnLst>
                <a:rect l="0" t="0" r="r" b="b"/>
                <a:pathLst>
                  <a:path w="21600" h="21600" extrusionOk="0">
                    <a:moveTo>
                      <a:pt x="18344" y="19532"/>
                    </a:moveTo>
                    <a:lnTo>
                      <a:pt x="17410" y="20026"/>
                    </a:lnTo>
                    <a:lnTo>
                      <a:pt x="15995" y="20186"/>
                    </a:lnTo>
                    <a:lnTo>
                      <a:pt x="14098" y="20279"/>
                    </a:lnTo>
                    <a:lnTo>
                      <a:pt x="12060" y="20479"/>
                    </a:lnTo>
                    <a:lnTo>
                      <a:pt x="10758" y="20866"/>
                    </a:lnTo>
                    <a:lnTo>
                      <a:pt x="10333" y="21066"/>
                    </a:lnTo>
                    <a:lnTo>
                      <a:pt x="9908" y="20973"/>
                    </a:lnTo>
                    <a:lnTo>
                      <a:pt x="7502" y="20119"/>
                    </a:lnTo>
                    <a:lnTo>
                      <a:pt x="4360" y="18958"/>
                    </a:lnTo>
                    <a:lnTo>
                      <a:pt x="3312" y="18225"/>
                    </a:lnTo>
                    <a:lnTo>
                      <a:pt x="1727" y="17477"/>
                    </a:lnTo>
                    <a:lnTo>
                      <a:pt x="1246" y="16890"/>
                    </a:lnTo>
                    <a:lnTo>
                      <a:pt x="0" y="16797"/>
                    </a:lnTo>
                    <a:lnTo>
                      <a:pt x="623" y="17437"/>
                    </a:lnTo>
                    <a:lnTo>
                      <a:pt x="1302" y="18064"/>
                    </a:lnTo>
                    <a:lnTo>
                      <a:pt x="3312" y="18745"/>
                    </a:lnTo>
                    <a:lnTo>
                      <a:pt x="4728" y="19612"/>
                    </a:lnTo>
                    <a:lnTo>
                      <a:pt x="8125" y="20613"/>
                    </a:lnTo>
                    <a:lnTo>
                      <a:pt x="10220" y="21600"/>
                    </a:lnTo>
                    <a:lnTo>
                      <a:pt x="11041" y="21507"/>
                    </a:lnTo>
                    <a:lnTo>
                      <a:pt x="11890" y="21013"/>
                    </a:lnTo>
                    <a:lnTo>
                      <a:pt x="13051" y="20719"/>
                    </a:lnTo>
                    <a:lnTo>
                      <a:pt x="14523" y="20519"/>
                    </a:lnTo>
                    <a:lnTo>
                      <a:pt x="17637" y="20399"/>
                    </a:lnTo>
                    <a:lnTo>
                      <a:pt x="18543" y="20119"/>
                    </a:lnTo>
                    <a:lnTo>
                      <a:pt x="20128" y="19932"/>
                    </a:lnTo>
                    <a:lnTo>
                      <a:pt x="20383" y="19612"/>
                    </a:lnTo>
                    <a:lnTo>
                      <a:pt x="19930" y="19212"/>
                    </a:lnTo>
                    <a:lnTo>
                      <a:pt x="19364" y="18825"/>
                    </a:lnTo>
                    <a:lnTo>
                      <a:pt x="19703" y="18331"/>
                    </a:lnTo>
                    <a:lnTo>
                      <a:pt x="20128" y="18064"/>
                    </a:lnTo>
                    <a:lnTo>
                      <a:pt x="20128" y="17638"/>
                    </a:lnTo>
                    <a:lnTo>
                      <a:pt x="19703" y="16984"/>
                    </a:lnTo>
                    <a:lnTo>
                      <a:pt x="19505" y="16650"/>
                    </a:lnTo>
                    <a:lnTo>
                      <a:pt x="18967" y="16357"/>
                    </a:lnTo>
                    <a:lnTo>
                      <a:pt x="18684" y="16010"/>
                    </a:lnTo>
                    <a:lnTo>
                      <a:pt x="18967" y="15690"/>
                    </a:lnTo>
                    <a:lnTo>
                      <a:pt x="19590" y="15410"/>
                    </a:lnTo>
                    <a:lnTo>
                      <a:pt x="19505" y="14996"/>
                    </a:lnTo>
                    <a:lnTo>
                      <a:pt x="19165" y="14702"/>
                    </a:lnTo>
                    <a:lnTo>
                      <a:pt x="18458" y="14249"/>
                    </a:lnTo>
                    <a:lnTo>
                      <a:pt x="18033" y="14009"/>
                    </a:lnTo>
                    <a:lnTo>
                      <a:pt x="18260" y="13662"/>
                    </a:lnTo>
                    <a:lnTo>
                      <a:pt x="19307" y="13368"/>
                    </a:lnTo>
                    <a:lnTo>
                      <a:pt x="19703" y="12968"/>
                    </a:lnTo>
                    <a:lnTo>
                      <a:pt x="19590" y="12648"/>
                    </a:lnTo>
                    <a:lnTo>
                      <a:pt x="18882" y="12087"/>
                    </a:lnTo>
                    <a:lnTo>
                      <a:pt x="18118" y="11407"/>
                    </a:lnTo>
                    <a:lnTo>
                      <a:pt x="17835" y="10913"/>
                    </a:lnTo>
                    <a:lnTo>
                      <a:pt x="18260" y="10713"/>
                    </a:lnTo>
                    <a:lnTo>
                      <a:pt x="19364" y="10526"/>
                    </a:lnTo>
                    <a:lnTo>
                      <a:pt x="20015" y="10326"/>
                    </a:lnTo>
                    <a:lnTo>
                      <a:pt x="20128" y="9699"/>
                    </a:lnTo>
                    <a:lnTo>
                      <a:pt x="19364" y="9006"/>
                    </a:lnTo>
                    <a:lnTo>
                      <a:pt x="19505" y="8552"/>
                    </a:lnTo>
                    <a:lnTo>
                      <a:pt x="19788" y="8138"/>
                    </a:lnTo>
                    <a:lnTo>
                      <a:pt x="19080" y="7645"/>
                    </a:lnTo>
                    <a:lnTo>
                      <a:pt x="18458" y="7191"/>
                    </a:lnTo>
                    <a:lnTo>
                      <a:pt x="18684" y="6898"/>
                    </a:lnTo>
                    <a:lnTo>
                      <a:pt x="19080" y="6604"/>
                    </a:lnTo>
                    <a:lnTo>
                      <a:pt x="19080" y="6110"/>
                    </a:lnTo>
                    <a:lnTo>
                      <a:pt x="18684" y="5817"/>
                    </a:lnTo>
                    <a:lnTo>
                      <a:pt x="18260" y="5577"/>
                    </a:lnTo>
                    <a:lnTo>
                      <a:pt x="18344" y="5217"/>
                    </a:lnTo>
                    <a:lnTo>
                      <a:pt x="19080" y="5030"/>
                    </a:lnTo>
                    <a:lnTo>
                      <a:pt x="19505" y="4830"/>
                    </a:lnTo>
                    <a:lnTo>
                      <a:pt x="19307" y="4456"/>
                    </a:lnTo>
                    <a:lnTo>
                      <a:pt x="18458" y="3962"/>
                    </a:lnTo>
                    <a:lnTo>
                      <a:pt x="18118" y="3522"/>
                    </a:lnTo>
                    <a:lnTo>
                      <a:pt x="18033" y="3029"/>
                    </a:lnTo>
                    <a:lnTo>
                      <a:pt x="18741" y="2548"/>
                    </a:lnTo>
                    <a:lnTo>
                      <a:pt x="20213" y="1788"/>
                    </a:lnTo>
                    <a:lnTo>
                      <a:pt x="20977" y="1201"/>
                    </a:lnTo>
                    <a:lnTo>
                      <a:pt x="21600" y="707"/>
                    </a:lnTo>
                    <a:lnTo>
                      <a:pt x="21402" y="213"/>
                    </a:lnTo>
                    <a:lnTo>
                      <a:pt x="20807" y="0"/>
                    </a:lnTo>
                    <a:lnTo>
                      <a:pt x="20383" y="40"/>
                    </a:lnTo>
                    <a:lnTo>
                      <a:pt x="19703" y="427"/>
                    </a:lnTo>
                    <a:lnTo>
                      <a:pt x="20213" y="707"/>
                    </a:lnTo>
                    <a:lnTo>
                      <a:pt x="20128" y="1201"/>
                    </a:lnTo>
                    <a:lnTo>
                      <a:pt x="19165" y="2068"/>
                    </a:lnTo>
                    <a:lnTo>
                      <a:pt x="17920" y="2548"/>
                    </a:lnTo>
                    <a:lnTo>
                      <a:pt x="17495" y="2842"/>
                    </a:lnTo>
                    <a:lnTo>
                      <a:pt x="17212" y="3229"/>
                    </a:lnTo>
                    <a:lnTo>
                      <a:pt x="17071" y="3469"/>
                    </a:lnTo>
                    <a:lnTo>
                      <a:pt x="15202" y="4136"/>
                    </a:lnTo>
                    <a:lnTo>
                      <a:pt x="13532" y="4603"/>
                    </a:lnTo>
                    <a:lnTo>
                      <a:pt x="13305" y="4923"/>
                    </a:lnTo>
                    <a:lnTo>
                      <a:pt x="13900" y="5003"/>
                    </a:lnTo>
                    <a:lnTo>
                      <a:pt x="16363" y="4136"/>
                    </a:lnTo>
                    <a:lnTo>
                      <a:pt x="17637" y="3962"/>
                    </a:lnTo>
                    <a:lnTo>
                      <a:pt x="18260" y="4509"/>
                    </a:lnTo>
                    <a:lnTo>
                      <a:pt x="18458" y="4750"/>
                    </a:lnTo>
                    <a:lnTo>
                      <a:pt x="17835" y="5003"/>
                    </a:lnTo>
                    <a:lnTo>
                      <a:pt x="17297" y="5203"/>
                    </a:lnTo>
                    <a:lnTo>
                      <a:pt x="17212" y="5523"/>
                    </a:lnTo>
                    <a:lnTo>
                      <a:pt x="17410" y="5870"/>
                    </a:lnTo>
                    <a:lnTo>
                      <a:pt x="16872" y="6164"/>
                    </a:lnTo>
                    <a:lnTo>
                      <a:pt x="15315" y="6497"/>
                    </a:lnTo>
                    <a:lnTo>
                      <a:pt x="13051" y="6951"/>
                    </a:lnTo>
                    <a:lnTo>
                      <a:pt x="13900" y="7098"/>
                    </a:lnTo>
                    <a:lnTo>
                      <a:pt x="16250" y="6657"/>
                    </a:lnTo>
                    <a:lnTo>
                      <a:pt x="18118" y="6204"/>
                    </a:lnTo>
                    <a:lnTo>
                      <a:pt x="18458" y="6311"/>
                    </a:lnTo>
                    <a:lnTo>
                      <a:pt x="18260" y="6604"/>
                    </a:lnTo>
                    <a:lnTo>
                      <a:pt x="17637" y="6898"/>
                    </a:lnTo>
                    <a:lnTo>
                      <a:pt x="17410" y="7191"/>
                    </a:lnTo>
                    <a:lnTo>
                      <a:pt x="17693" y="7565"/>
                    </a:lnTo>
                    <a:lnTo>
                      <a:pt x="18458" y="7885"/>
                    </a:lnTo>
                    <a:lnTo>
                      <a:pt x="18458" y="8138"/>
                    </a:lnTo>
                    <a:lnTo>
                      <a:pt x="17212" y="8258"/>
                    </a:lnTo>
                    <a:lnTo>
                      <a:pt x="16165" y="8926"/>
                    </a:lnTo>
                    <a:lnTo>
                      <a:pt x="14947" y="9299"/>
                    </a:lnTo>
                    <a:lnTo>
                      <a:pt x="13277" y="9499"/>
                    </a:lnTo>
                    <a:lnTo>
                      <a:pt x="13107" y="9699"/>
                    </a:lnTo>
                    <a:lnTo>
                      <a:pt x="14155" y="9633"/>
                    </a:lnTo>
                    <a:lnTo>
                      <a:pt x="16363" y="9299"/>
                    </a:lnTo>
                    <a:lnTo>
                      <a:pt x="17212" y="9006"/>
                    </a:lnTo>
                    <a:lnTo>
                      <a:pt x="17693" y="8725"/>
                    </a:lnTo>
                    <a:lnTo>
                      <a:pt x="18458" y="8659"/>
                    </a:lnTo>
                    <a:lnTo>
                      <a:pt x="18458" y="9006"/>
                    </a:lnTo>
                    <a:lnTo>
                      <a:pt x="18967" y="9339"/>
                    </a:lnTo>
                    <a:lnTo>
                      <a:pt x="19364" y="9699"/>
                    </a:lnTo>
                    <a:lnTo>
                      <a:pt x="19080" y="9993"/>
                    </a:lnTo>
                    <a:lnTo>
                      <a:pt x="18118" y="10193"/>
                    </a:lnTo>
                    <a:lnTo>
                      <a:pt x="17212" y="10326"/>
                    </a:lnTo>
                    <a:lnTo>
                      <a:pt x="16589" y="10620"/>
                    </a:lnTo>
                    <a:lnTo>
                      <a:pt x="13730" y="11020"/>
                    </a:lnTo>
                    <a:lnTo>
                      <a:pt x="11635" y="11367"/>
                    </a:lnTo>
                    <a:lnTo>
                      <a:pt x="10842" y="11567"/>
                    </a:lnTo>
                    <a:lnTo>
                      <a:pt x="11465" y="11807"/>
                    </a:lnTo>
                    <a:lnTo>
                      <a:pt x="12683" y="11661"/>
                    </a:lnTo>
                    <a:lnTo>
                      <a:pt x="15202" y="11194"/>
                    </a:lnTo>
                    <a:lnTo>
                      <a:pt x="16872" y="10980"/>
                    </a:lnTo>
                    <a:lnTo>
                      <a:pt x="17297" y="11314"/>
                    </a:lnTo>
                    <a:lnTo>
                      <a:pt x="17693" y="11887"/>
                    </a:lnTo>
                    <a:lnTo>
                      <a:pt x="18458" y="12381"/>
                    </a:lnTo>
                    <a:lnTo>
                      <a:pt x="18543" y="12768"/>
                    </a:lnTo>
                    <a:lnTo>
                      <a:pt x="18458" y="13128"/>
                    </a:lnTo>
                    <a:lnTo>
                      <a:pt x="17637" y="13262"/>
                    </a:lnTo>
                    <a:lnTo>
                      <a:pt x="16165" y="13422"/>
                    </a:lnTo>
                    <a:lnTo>
                      <a:pt x="14325" y="13822"/>
                    </a:lnTo>
                    <a:lnTo>
                      <a:pt x="11607" y="14009"/>
                    </a:lnTo>
                    <a:lnTo>
                      <a:pt x="10559" y="14249"/>
                    </a:lnTo>
                    <a:lnTo>
                      <a:pt x="11267" y="14409"/>
                    </a:lnTo>
                    <a:lnTo>
                      <a:pt x="13673" y="14249"/>
                    </a:lnTo>
                    <a:lnTo>
                      <a:pt x="15315" y="13955"/>
                    </a:lnTo>
                    <a:lnTo>
                      <a:pt x="16448" y="13755"/>
                    </a:lnTo>
                    <a:lnTo>
                      <a:pt x="17410" y="13662"/>
                    </a:lnTo>
                    <a:lnTo>
                      <a:pt x="17297" y="14009"/>
                    </a:lnTo>
                    <a:lnTo>
                      <a:pt x="17693" y="14502"/>
                    </a:lnTo>
                    <a:lnTo>
                      <a:pt x="18344" y="14796"/>
                    </a:lnTo>
                    <a:lnTo>
                      <a:pt x="18458" y="15116"/>
                    </a:lnTo>
                    <a:lnTo>
                      <a:pt x="18458" y="15410"/>
                    </a:lnTo>
                    <a:lnTo>
                      <a:pt x="17637" y="15583"/>
                    </a:lnTo>
                    <a:lnTo>
                      <a:pt x="16023" y="15610"/>
                    </a:lnTo>
                    <a:lnTo>
                      <a:pt x="14947" y="15783"/>
                    </a:lnTo>
                    <a:lnTo>
                      <a:pt x="12428" y="16183"/>
                    </a:lnTo>
                    <a:lnTo>
                      <a:pt x="11041" y="16197"/>
                    </a:lnTo>
                    <a:lnTo>
                      <a:pt x="10559" y="16490"/>
                    </a:lnTo>
                    <a:lnTo>
                      <a:pt x="11182" y="16597"/>
                    </a:lnTo>
                    <a:lnTo>
                      <a:pt x="12428" y="16477"/>
                    </a:lnTo>
                    <a:lnTo>
                      <a:pt x="14325" y="16197"/>
                    </a:lnTo>
                    <a:lnTo>
                      <a:pt x="15315" y="16010"/>
                    </a:lnTo>
                    <a:lnTo>
                      <a:pt x="16674" y="15863"/>
                    </a:lnTo>
                    <a:lnTo>
                      <a:pt x="17693" y="15903"/>
                    </a:lnTo>
                    <a:lnTo>
                      <a:pt x="18033" y="15903"/>
                    </a:lnTo>
                    <a:lnTo>
                      <a:pt x="18033" y="16357"/>
                    </a:lnTo>
                    <a:lnTo>
                      <a:pt x="18344" y="16597"/>
                    </a:lnTo>
                    <a:lnTo>
                      <a:pt x="16448" y="16797"/>
                    </a:lnTo>
                    <a:lnTo>
                      <a:pt x="14777" y="17384"/>
                    </a:lnTo>
                    <a:lnTo>
                      <a:pt x="12937" y="17678"/>
                    </a:lnTo>
                    <a:lnTo>
                      <a:pt x="11635" y="17771"/>
                    </a:lnTo>
                    <a:lnTo>
                      <a:pt x="10588" y="18038"/>
                    </a:lnTo>
                    <a:lnTo>
                      <a:pt x="11041" y="18225"/>
                    </a:lnTo>
                    <a:lnTo>
                      <a:pt x="12060" y="18064"/>
                    </a:lnTo>
                    <a:lnTo>
                      <a:pt x="13277" y="17878"/>
                    </a:lnTo>
                    <a:lnTo>
                      <a:pt x="14579" y="17771"/>
                    </a:lnTo>
                    <a:lnTo>
                      <a:pt x="15740" y="17437"/>
                    </a:lnTo>
                    <a:lnTo>
                      <a:pt x="16363" y="17144"/>
                    </a:lnTo>
                    <a:lnTo>
                      <a:pt x="17212" y="17091"/>
                    </a:lnTo>
                    <a:lnTo>
                      <a:pt x="18260" y="17091"/>
                    </a:lnTo>
                    <a:lnTo>
                      <a:pt x="18543" y="17144"/>
                    </a:lnTo>
                    <a:lnTo>
                      <a:pt x="18882" y="17477"/>
                    </a:lnTo>
                    <a:lnTo>
                      <a:pt x="19080" y="17878"/>
                    </a:lnTo>
                    <a:lnTo>
                      <a:pt x="18882" y="18225"/>
                    </a:lnTo>
                    <a:lnTo>
                      <a:pt x="18458" y="18425"/>
                    </a:lnTo>
                    <a:lnTo>
                      <a:pt x="18118" y="18918"/>
                    </a:lnTo>
                    <a:lnTo>
                      <a:pt x="18458" y="19118"/>
                    </a:lnTo>
                    <a:lnTo>
                      <a:pt x="18882" y="19319"/>
                    </a:lnTo>
                    <a:lnTo>
                      <a:pt x="18882" y="19505"/>
                    </a:lnTo>
                    <a:lnTo>
                      <a:pt x="18344" y="19532"/>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2" name="Freeform 35"/>
              <p:cNvSpPr/>
              <p:nvPr/>
            </p:nvSpPr>
            <p:spPr>
              <a:xfrm>
                <a:off x="357187" y="1263649"/>
                <a:ext cx="174626" cy="57151"/>
              </a:xfrm>
              <a:custGeom>
                <a:avLst/>
                <a:gdLst/>
                <a:ahLst/>
                <a:cxnLst>
                  <a:cxn ang="0">
                    <a:pos x="wd2" y="hd2"/>
                  </a:cxn>
                  <a:cxn ang="5400000">
                    <a:pos x="wd2" y="hd2"/>
                  </a:cxn>
                  <a:cxn ang="10800000">
                    <a:pos x="wd2" y="hd2"/>
                  </a:cxn>
                  <a:cxn ang="16200000">
                    <a:pos x="wd2" y="hd2"/>
                  </a:cxn>
                </a:cxnLst>
                <a:rect l="0" t="0" r="r" b="b"/>
                <a:pathLst>
                  <a:path w="21600" h="21600" extrusionOk="0">
                    <a:moveTo>
                      <a:pt x="0" y="17458"/>
                    </a:moveTo>
                    <a:lnTo>
                      <a:pt x="8640" y="16570"/>
                    </a:lnTo>
                    <a:lnTo>
                      <a:pt x="11978" y="10948"/>
                    </a:lnTo>
                    <a:lnTo>
                      <a:pt x="14825" y="4438"/>
                    </a:lnTo>
                    <a:lnTo>
                      <a:pt x="20127" y="0"/>
                    </a:lnTo>
                    <a:lnTo>
                      <a:pt x="21600" y="4438"/>
                    </a:lnTo>
                    <a:lnTo>
                      <a:pt x="19342" y="6510"/>
                    </a:lnTo>
                    <a:lnTo>
                      <a:pt x="15611" y="12427"/>
                    </a:lnTo>
                    <a:lnTo>
                      <a:pt x="13549" y="16570"/>
                    </a:lnTo>
                    <a:lnTo>
                      <a:pt x="10113" y="19529"/>
                    </a:lnTo>
                    <a:lnTo>
                      <a:pt x="4713" y="21008"/>
                    </a:lnTo>
                    <a:lnTo>
                      <a:pt x="393" y="21600"/>
                    </a:lnTo>
                    <a:lnTo>
                      <a:pt x="0" y="1745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3" name="Freeform 36"/>
              <p:cNvSpPr/>
              <p:nvPr/>
            </p:nvSpPr>
            <p:spPr>
              <a:xfrm>
                <a:off x="88900" y="7937"/>
                <a:ext cx="508001" cy="276226"/>
              </a:xfrm>
              <a:custGeom>
                <a:avLst/>
                <a:gdLst/>
                <a:ahLst/>
                <a:cxnLst>
                  <a:cxn ang="0">
                    <a:pos x="wd2" y="hd2"/>
                  </a:cxn>
                  <a:cxn ang="5400000">
                    <a:pos x="wd2" y="hd2"/>
                  </a:cxn>
                  <a:cxn ang="10800000">
                    <a:pos x="wd2" y="hd2"/>
                  </a:cxn>
                  <a:cxn ang="16200000">
                    <a:pos x="wd2" y="hd2"/>
                  </a:cxn>
                </a:cxnLst>
                <a:rect l="0" t="0" r="r" b="b"/>
                <a:pathLst>
                  <a:path w="21600" h="21600" extrusionOk="0">
                    <a:moveTo>
                      <a:pt x="641" y="2483"/>
                    </a:moveTo>
                    <a:lnTo>
                      <a:pt x="3240" y="2731"/>
                    </a:lnTo>
                    <a:lnTo>
                      <a:pt x="5940" y="2917"/>
                    </a:lnTo>
                    <a:lnTo>
                      <a:pt x="7695" y="2917"/>
                    </a:lnTo>
                    <a:lnTo>
                      <a:pt x="9079" y="2297"/>
                    </a:lnTo>
                    <a:lnTo>
                      <a:pt x="11340" y="1117"/>
                    </a:lnTo>
                    <a:lnTo>
                      <a:pt x="12420" y="0"/>
                    </a:lnTo>
                    <a:lnTo>
                      <a:pt x="13871" y="1552"/>
                    </a:lnTo>
                    <a:lnTo>
                      <a:pt x="16301" y="4593"/>
                    </a:lnTo>
                    <a:lnTo>
                      <a:pt x="18023" y="6828"/>
                    </a:lnTo>
                    <a:lnTo>
                      <a:pt x="20250" y="9683"/>
                    </a:lnTo>
                    <a:lnTo>
                      <a:pt x="21600" y="11917"/>
                    </a:lnTo>
                    <a:lnTo>
                      <a:pt x="20351" y="13841"/>
                    </a:lnTo>
                    <a:lnTo>
                      <a:pt x="19103" y="15952"/>
                    </a:lnTo>
                    <a:lnTo>
                      <a:pt x="17111" y="17503"/>
                    </a:lnTo>
                    <a:lnTo>
                      <a:pt x="15053" y="19117"/>
                    </a:lnTo>
                    <a:lnTo>
                      <a:pt x="13163" y="20483"/>
                    </a:lnTo>
                    <a:lnTo>
                      <a:pt x="11408" y="20979"/>
                    </a:lnTo>
                    <a:lnTo>
                      <a:pt x="9585" y="21600"/>
                    </a:lnTo>
                    <a:lnTo>
                      <a:pt x="7324" y="18683"/>
                    </a:lnTo>
                    <a:lnTo>
                      <a:pt x="5636" y="16138"/>
                    </a:lnTo>
                    <a:lnTo>
                      <a:pt x="3645" y="12910"/>
                    </a:lnTo>
                    <a:lnTo>
                      <a:pt x="1991" y="9683"/>
                    </a:lnTo>
                    <a:lnTo>
                      <a:pt x="742" y="7510"/>
                    </a:lnTo>
                    <a:lnTo>
                      <a:pt x="0" y="4283"/>
                    </a:lnTo>
                    <a:lnTo>
                      <a:pt x="641" y="2483"/>
                    </a:lnTo>
                    <a:close/>
                  </a:path>
                </a:pathLst>
              </a:custGeom>
              <a:solidFill>
                <a:srgbClr val="F8F8F8"/>
              </a:solidFill>
              <a:ln w="12700" cap="flat">
                <a:noFill/>
                <a:miter lim="400000"/>
              </a:ln>
              <a:effectLst/>
            </p:spPr>
            <p:txBody>
              <a:bodyPr wrap="square" lIns="45719" tIns="45719" rIns="45719" bIns="45719" numCol="1" anchor="t">
                <a:noAutofit/>
              </a:bodyPr>
              <a:lstStyle/>
              <a:p>
                <a:endParaRPr/>
              </a:p>
            </p:txBody>
          </p:sp>
          <p:sp>
            <p:nvSpPr>
              <p:cNvPr id="184" name="Freeform 37"/>
              <p:cNvSpPr/>
              <p:nvPr/>
            </p:nvSpPr>
            <p:spPr>
              <a:xfrm>
                <a:off x="76200" y="0"/>
                <a:ext cx="547688" cy="320675"/>
              </a:xfrm>
              <a:custGeom>
                <a:avLst/>
                <a:gdLst/>
                <a:ahLst/>
                <a:cxnLst>
                  <a:cxn ang="0">
                    <a:pos x="wd2" y="hd2"/>
                  </a:cxn>
                  <a:cxn ang="5400000">
                    <a:pos x="wd2" y="hd2"/>
                  </a:cxn>
                  <a:cxn ang="10800000">
                    <a:pos x="wd2" y="hd2"/>
                  </a:cxn>
                  <a:cxn ang="16200000">
                    <a:pos x="wd2" y="hd2"/>
                  </a:cxn>
                </a:cxnLst>
                <a:rect l="0" t="0" r="r" b="b"/>
                <a:pathLst>
                  <a:path w="21600" h="21600" extrusionOk="0">
                    <a:moveTo>
                      <a:pt x="10566" y="18453"/>
                    </a:moveTo>
                    <a:lnTo>
                      <a:pt x="14004" y="16853"/>
                    </a:lnTo>
                    <a:lnTo>
                      <a:pt x="16755" y="14827"/>
                    </a:lnTo>
                    <a:lnTo>
                      <a:pt x="18724" y="12427"/>
                    </a:lnTo>
                    <a:lnTo>
                      <a:pt x="19506" y="11040"/>
                    </a:lnTo>
                    <a:lnTo>
                      <a:pt x="16692" y="6560"/>
                    </a:lnTo>
                    <a:lnTo>
                      <a:pt x="14379" y="4160"/>
                    </a:lnTo>
                    <a:lnTo>
                      <a:pt x="12160" y="1867"/>
                    </a:lnTo>
                    <a:lnTo>
                      <a:pt x="11691" y="1867"/>
                    </a:lnTo>
                    <a:lnTo>
                      <a:pt x="10315" y="2667"/>
                    </a:lnTo>
                    <a:lnTo>
                      <a:pt x="8471" y="3520"/>
                    </a:lnTo>
                    <a:lnTo>
                      <a:pt x="5189" y="3947"/>
                    </a:lnTo>
                    <a:lnTo>
                      <a:pt x="1969" y="3787"/>
                    </a:lnTo>
                    <a:lnTo>
                      <a:pt x="1125" y="3947"/>
                    </a:lnTo>
                    <a:lnTo>
                      <a:pt x="1125" y="4960"/>
                    </a:lnTo>
                    <a:lnTo>
                      <a:pt x="1813" y="6560"/>
                    </a:lnTo>
                    <a:lnTo>
                      <a:pt x="3126" y="9440"/>
                    </a:lnTo>
                    <a:lnTo>
                      <a:pt x="4814" y="11733"/>
                    </a:lnTo>
                    <a:lnTo>
                      <a:pt x="6908" y="15200"/>
                    </a:lnTo>
                    <a:lnTo>
                      <a:pt x="8846" y="17653"/>
                    </a:lnTo>
                    <a:lnTo>
                      <a:pt x="10097" y="19147"/>
                    </a:lnTo>
                    <a:lnTo>
                      <a:pt x="10472" y="20640"/>
                    </a:lnTo>
                    <a:lnTo>
                      <a:pt x="10003" y="21600"/>
                    </a:lnTo>
                    <a:lnTo>
                      <a:pt x="9315" y="21067"/>
                    </a:lnTo>
                    <a:lnTo>
                      <a:pt x="7315" y="17973"/>
                    </a:lnTo>
                    <a:lnTo>
                      <a:pt x="4814" y="14400"/>
                    </a:lnTo>
                    <a:lnTo>
                      <a:pt x="2970" y="11733"/>
                    </a:lnTo>
                    <a:lnTo>
                      <a:pt x="1751" y="9440"/>
                    </a:lnTo>
                    <a:lnTo>
                      <a:pt x="688" y="6933"/>
                    </a:lnTo>
                    <a:lnTo>
                      <a:pt x="219" y="5333"/>
                    </a:lnTo>
                    <a:lnTo>
                      <a:pt x="0" y="3520"/>
                    </a:lnTo>
                    <a:lnTo>
                      <a:pt x="313" y="2347"/>
                    </a:lnTo>
                    <a:lnTo>
                      <a:pt x="1094" y="1867"/>
                    </a:lnTo>
                    <a:lnTo>
                      <a:pt x="2438" y="1973"/>
                    </a:lnTo>
                    <a:lnTo>
                      <a:pt x="5064" y="2667"/>
                    </a:lnTo>
                    <a:lnTo>
                      <a:pt x="7283" y="2667"/>
                    </a:lnTo>
                    <a:lnTo>
                      <a:pt x="8846" y="1867"/>
                    </a:lnTo>
                    <a:lnTo>
                      <a:pt x="10691" y="1173"/>
                    </a:lnTo>
                    <a:lnTo>
                      <a:pt x="11472" y="0"/>
                    </a:lnTo>
                    <a:lnTo>
                      <a:pt x="12316" y="0"/>
                    </a:lnTo>
                    <a:lnTo>
                      <a:pt x="14254" y="1973"/>
                    </a:lnTo>
                    <a:lnTo>
                      <a:pt x="16286" y="4693"/>
                    </a:lnTo>
                    <a:lnTo>
                      <a:pt x="18505" y="7093"/>
                    </a:lnTo>
                    <a:lnTo>
                      <a:pt x="19756" y="8640"/>
                    </a:lnTo>
                    <a:lnTo>
                      <a:pt x="21037" y="10080"/>
                    </a:lnTo>
                    <a:lnTo>
                      <a:pt x="21600" y="10613"/>
                    </a:lnTo>
                    <a:lnTo>
                      <a:pt x="21256" y="11680"/>
                    </a:lnTo>
                    <a:lnTo>
                      <a:pt x="20350" y="12587"/>
                    </a:lnTo>
                    <a:lnTo>
                      <a:pt x="19287" y="14187"/>
                    </a:lnTo>
                    <a:lnTo>
                      <a:pt x="18255" y="14827"/>
                    </a:lnTo>
                    <a:lnTo>
                      <a:pt x="16474" y="16160"/>
                    </a:lnTo>
                    <a:lnTo>
                      <a:pt x="15129" y="17173"/>
                    </a:lnTo>
                    <a:lnTo>
                      <a:pt x="13691" y="18667"/>
                    </a:lnTo>
                    <a:lnTo>
                      <a:pt x="12160" y="19147"/>
                    </a:lnTo>
                    <a:lnTo>
                      <a:pt x="10941" y="19253"/>
                    </a:lnTo>
                    <a:lnTo>
                      <a:pt x="10566" y="1845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 name="Freeform 38"/>
              <p:cNvSpPr/>
              <p:nvPr/>
            </p:nvSpPr>
            <p:spPr>
              <a:xfrm>
                <a:off x="387349" y="242887"/>
                <a:ext cx="173039" cy="111126"/>
              </a:xfrm>
              <a:custGeom>
                <a:avLst/>
                <a:gdLst/>
                <a:ahLst/>
                <a:cxnLst>
                  <a:cxn ang="0">
                    <a:pos x="wd2" y="hd2"/>
                  </a:cxn>
                  <a:cxn ang="5400000">
                    <a:pos x="wd2" y="hd2"/>
                  </a:cxn>
                  <a:cxn ang="10800000">
                    <a:pos x="wd2" y="hd2"/>
                  </a:cxn>
                  <a:cxn ang="16200000">
                    <a:pos x="wd2" y="hd2"/>
                  </a:cxn>
                </a:cxnLst>
                <a:rect l="0" t="0" r="r" b="b"/>
                <a:pathLst>
                  <a:path w="21600" h="21600" extrusionOk="0">
                    <a:moveTo>
                      <a:pt x="18247" y="2486"/>
                    </a:moveTo>
                    <a:lnTo>
                      <a:pt x="13710" y="8236"/>
                    </a:lnTo>
                    <a:lnTo>
                      <a:pt x="9468" y="13519"/>
                    </a:lnTo>
                    <a:lnTo>
                      <a:pt x="3452" y="16938"/>
                    </a:lnTo>
                    <a:lnTo>
                      <a:pt x="0" y="18647"/>
                    </a:lnTo>
                    <a:lnTo>
                      <a:pt x="2762" y="21600"/>
                    </a:lnTo>
                    <a:lnTo>
                      <a:pt x="7101" y="20512"/>
                    </a:lnTo>
                    <a:lnTo>
                      <a:pt x="13808" y="13519"/>
                    </a:lnTo>
                    <a:lnTo>
                      <a:pt x="21600" y="0"/>
                    </a:lnTo>
                    <a:lnTo>
                      <a:pt x="18247" y="248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204" name="Group 39"/>
            <p:cNvGrpSpPr/>
            <p:nvPr/>
          </p:nvGrpSpPr>
          <p:grpSpPr>
            <a:xfrm>
              <a:off x="0" y="307974"/>
              <a:ext cx="639763" cy="1446213"/>
              <a:chOff x="0" y="0"/>
              <a:chExt cx="639762" cy="1446211"/>
            </a:xfrm>
          </p:grpSpPr>
          <p:sp>
            <p:nvSpPr>
              <p:cNvPr id="187" name="Freeform 40"/>
              <p:cNvSpPr/>
              <p:nvPr/>
            </p:nvSpPr>
            <p:spPr>
              <a:xfrm>
                <a:off x="12700" y="63499"/>
                <a:ext cx="336551" cy="1363664"/>
              </a:xfrm>
              <a:custGeom>
                <a:avLst/>
                <a:gdLst/>
                <a:ahLst/>
                <a:cxnLst>
                  <a:cxn ang="0">
                    <a:pos x="wd2" y="hd2"/>
                  </a:cxn>
                  <a:cxn ang="5400000">
                    <a:pos x="wd2" y="hd2"/>
                  </a:cxn>
                  <a:cxn ang="10800000">
                    <a:pos x="wd2" y="hd2"/>
                  </a:cxn>
                  <a:cxn ang="16200000">
                    <a:pos x="wd2" y="hd2"/>
                  </a:cxn>
                </a:cxnLst>
                <a:rect l="0" t="0" r="r" b="b"/>
                <a:pathLst>
                  <a:path w="21600" h="21600" extrusionOk="0">
                    <a:moveTo>
                      <a:pt x="21243" y="3887"/>
                    </a:moveTo>
                    <a:lnTo>
                      <a:pt x="21600" y="4680"/>
                    </a:lnTo>
                    <a:lnTo>
                      <a:pt x="21600" y="8970"/>
                    </a:lnTo>
                    <a:lnTo>
                      <a:pt x="20072" y="14706"/>
                    </a:lnTo>
                    <a:lnTo>
                      <a:pt x="20225" y="18367"/>
                    </a:lnTo>
                    <a:lnTo>
                      <a:pt x="20989" y="20896"/>
                    </a:lnTo>
                    <a:lnTo>
                      <a:pt x="20225" y="21600"/>
                    </a:lnTo>
                    <a:lnTo>
                      <a:pt x="18951" y="21449"/>
                    </a:lnTo>
                    <a:lnTo>
                      <a:pt x="11666" y="20053"/>
                    </a:lnTo>
                    <a:lnTo>
                      <a:pt x="9781" y="19788"/>
                    </a:lnTo>
                    <a:lnTo>
                      <a:pt x="8660" y="19386"/>
                    </a:lnTo>
                    <a:lnTo>
                      <a:pt x="6775" y="18858"/>
                    </a:lnTo>
                    <a:lnTo>
                      <a:pt x="4279" y="18304"/>
                    </a:lnTo>
                    <a:lnTo>
                      <a:pt x="3006" y="17562"/>
                    </a:lnTo>
                    <a:lnTo>
                      <a:pt x="0" y="16933"/>
                    </a:lnTo>
                    <a:lnTo>
                      <a:pt x="0" y="16543"/>
                    </a:lnTo>
                    <a:lnTo>
                      <a:pt x="1630" y="16052"/>
                    </a:lnTo>
                    <a:lnTo>
                      <a:pt x="2242" y="15411"/>
                    </a:lnTo>
                    <a:lnTo>
                      <a:pt x="1885" y="15071"/>
                    </a:lnTo>
                    <a:lnTo>
                      <a:pt x="1121" y="14517"/>
                    </a:lnTo>
                    <a:lnTo>
                      <a:pt x="866" y="14127"/>
                    </a:lnTo>
                    <a:lnTo>
                      <a:pt x="2038" y="13511"/>
                    </a:lnTo>
                    <a:lnTo>
                      <a:pt x="2038" y="13096"/>
                    </a:lnTo>
                    <a:lnTo>
                      <a:pt x="764" y="12266"/>
                    </a:lnTo>
                    <a:lnTo>
                      <a:pt x="764" y="11800"/>
                    </a:lnTo>
                    <a:lnTo>
                      <a:pt x="1477" y="11435"/>
                    </a:lnTo>
                    <a:lnTo>
                      <a:pt x="2751" y="11008"/>
                    </a:lnTo>
                    <a:lnTo>
                      <a:pt x="2649" y="10265"/>
                    </a:lnTo>
                    <a:lnTo>
                      <a:pt x="1885" y="9674"/>
                    </a:lnTo>
                    <a:lnTo>
                      <a:pt x="2649" y="8970"/>
                    </a:lnTo>
                    <a:lnTo>
                      <a:pt x="3362" y="8793"/>
                    </a:lnTo>
                    <a:lnTo>
                      <a:pt x="2751" y="8139"/>
                    </a:lnTo>
                    <a:lnTo>
                      <a:pt x="1121" y="7447"/>
                    </a:lnTo>
                    <a:lnTo>
                      <a:pt x="764" y="7007"/>
                    </a:lnTo>
                    <a:lnTo>
                      <a:pt x="1121" y="6579"/>
                    </a:lnTo>
                    <a:lnTo>
                      <a:pt x="3158" y="6189"/>
                    </a:lnTo>
                    <a:lnTo>
                      <a:pt x="3006" y="5887"/>
                    </a:lnTo>
                    <a:lnTo>
                      <a:pt x="866" y="4906"/>
                    </a:lnTo>
                    <a:lnTo>
                      <a:pt x="153" y="4126"/>
                    </a:lnTo>
                    <a:lnTo>
                      <a:pt x="764" y="3699"/>
                    </a:lnTo>
                    <a:lnTo>
                      <a:pt x="2751" y="3309"/>
                    </a:lnTo>
                    <a:lnTo>
                      <a:pt x="2242" y="2956"/>
                    </a:lnTo>
                    <a:lnTo>
                      <a:pt x="866" y="2566"/>
                    </a:lnTo>
                    <a:lnTo>
                      <a:pt x="866" y="2139"/>
                    </a:lnTo>
                    <a:lnTo>
                      <a:pt x="3158" y="1849"/>
                    </a:lnTo>
                    <a:lnTo>
                      <a:pt x="4126" y="1535"/>
                    </a:lnTo>
                    <a:lnTo>
                      <a:pt x="2242" y="893"/>
                    </a:lnTo>
                    <a:lnTo>
                      <a:pt x="2242" y="554"/>
                    </a:lnTo>
                    <a:lnTo>
                      <a:pt x="4483" y="352"/>
                    </a:lnTo>
                    <a:lnTo>
                      <a:pt x="4636" y="0"/>
                    </a:lnTo>
                    <a:lnTo>
                      <a:pt x="7132" y="893"/>
                    </a:lnTo>
                    <a:lnTo>
                      <a:pt x="10138" y="1824"/>
                    </a:lnTo>
                    <a:lnTo>
                      <a:pt x="13857" y="2566"/>
                    </a:lnTo>
                    <a:lnTo>
                      <a:pt x="16862" y="3145"/>
                    </a:lnTo>
                    <a:lnTo>
                      <a:pt x="20072" y="3610"/>
                    </a:lnTo>
                    <a:lnTo>
                      <a:pt x="21243" y="3887"/>
                    </a:lnTo>
                    <a:close/>
                  </a:path>
                </a:pathLst>
              </a:custGeom>
              <a:solidFill>
                <a:srgbClr val="DDDDDD"/>
              </a:solidFill>
              <a:ln w="12700" cap="flat">
                <a:noFill/>
                <a:miter lim="400000"/>
              </a:ln>
              <a:effectLst/>
            </p:spPr>
            <p:txBody>
              <a:bodyPr wrap="square" lIns="45719" tIns="45719" rIns="45719" bIns="45719" numCol="1" anchor="t">
                <a:noAutofit/>
              </a:bodyPr>
              <a:lstStyle/>
              <a:p>
                <a:endParaRPr/>
              </a:p>
            </p:txBody>
          </p:sp>
          <p:sp>
            <p:nvSpPr>
              <p:cNvPr id="188" name="Freeform 41"/>
              <p:cNvSpPr/>
              <p:nvPr/>
            </p:nvSpPr>
            <p:spPr>
              <a:xfrm>
                <a:off x="0" y="84137"/>
                <a:ext cx="96838" cy="1038226"/>
              </a:xfrm>
              <a:custGeom>
                <a:avLst/>
                <a:gdLst/>
                <a:ahLst/>
                <a:cxnLst>
                  <a:cxn ang="0">
                    <a:pos x="wd2" y="hd2"/>
                  </a:cxn>
                  <a:cxn ang="5400000">
                    <a:pos x="wd2" y="hd2"/>
                  </a:cxn>
                  <a:cxn ang="10800000">
                    <a:pos x="wd2" y="hd2"/>
                  </a:cxn>
                  <a:cxn ang="16200000">
                    <a:pos x="wd2" y="hd2"/>
                  </a:cxn>
                </a:cxnLst>
                <a:rect l="0" t="0" r="r" b="b"/>
                <a:pathLst>
                  <a:path w="21600" h="21600" extrusionOk="0">
                    <a:moveTo>
                      <a:pt x="10623" y="0"/>
                    </a:moveTo>
                    <a:lnTo>
                      <a:pt x="14518" y="726"/>
                    </a:lnTo>
                    <a:lnTo>
                      <a:pt x="17882" y="1205"/>
                    </a:lnTo>
                    <a:lnTo>
                      <a:pt x="21600" y="1502"/>
                    </a:lnTo>
                    <a:lnTo>
                      <a:pt x="20538" y="1848"/>
                    </a:lnTo>
                    <a:lnTo>
                      <a:pt x="17174" y="2096"/>
                    </a:lnTo>
                    <a:lnTo>
                      <a:pt x="11862" y="2211"/>
                    </a:lnTo>
                    <a:lnTo>
                      <a:pt x="7967" y="2525"/>
                    </a:lnTo>
                    <a:lnTo>
                      <a:pt x="9030" y="2921"/>
                    </a:lnTo>
                    <a:lnTo>
                      <a:pt x="11685" y="3135"/>
                    </a:lnTo>
                    <a:lnTo>
                      <a:pt x="15757" y="3630"/>
                    </a:lnTo>
                    <a:lnTo>
                      <a:pt x="15757" y="3911"/>
                    </a:lnTo>
                    <a:lnTo>
                      <a:pt x="14518" y="4158"/>
                    </a:lnTo>
                    <a:lnTo>
                      <a:pt x="10623" y="4406"/>
                    </a:lnTo>
                    <a:lnTo>
                      <a:pt x="6905" y="4653"/>
                    </a:lnTo>
                    <a:lnTo>
                      <a:pt x="6374" y="5016"/>
                    </a:lnTo>
                    <a:lnTo>
                      <a:pt x="7790" y="5379"/>
                    </a:lnTo>
                    <a:lnTo>
                      <a:pt x="10623" y="6089"/>
                    </a:lnTo>
                    <a:lnTo>
                      <a:pt x="13279" y="6666"/>
                    </a:lnTo>
                    <a:lnTo>
                      <a:pt x="15757" y="7062"/>
                    </a:lnTo>
                    <a:lnTo>
                      <a:pt x="15757" y="7525"/>
                    </a:lnTo>
                    <a:lnTo>
                      <a:pt x="14518" y="7921"/>
                    </a:lnTo>
                    <a:lnTo>
                      <a:pt x="10623" y="8284"/>
                    </a:lnTo>
                    <a:lnTo>
                      <a:pt x="7967" y="8647"/>
                    </a:lnTo>
                    <a:lnTo>
                      <a:pt x="9030" y="9257"/>
                    </a:lnTo>
                    <a:lnTo>
                      <a:pt x="15580" y="10181"/>
                    </a:lnTo>
                    <a:lnTo>
                      <a:pt x="17882" y="10676"/>
                    </a:lnTo>
                    <a:lnTo>
                      <a:pt x="18413" y="11155"/>
                    </a:lnTo>
                    <a:lnTo>
                      <a:pt x="15757" y="11518"/>
                    </a:lnTo>
                    <a:lnTo>
                      <a:pt x="12925" y="11864"/>
                    </a:lnTo>
                    <a:lnTo>
                      <a:pt x="11862" y="12359"/>
                    </a:lnTo>
                    <a:lnTo>
                      <a:pt x="14164" y="12970"/>
                    </a:lnTo>
                    <a:lnTo>
                      <a:pt x="16820" y="13613"/>
                    </a:lnTo>
                    <a:lnTo>
                      <a:pt x="17882" y="14059"/>
                    </a:lnTo>
                    <a:lnTo>
                      <a:pt x="16820" y="14356"/>
                    </a:lnTo>
                    <a:lnTo>
                      <a:pt x="13279" y="14670"/>
                    </a:lnTo>
                    <a:lnTo>
                      <a:pt x="9030" y="15033"/>
                    </a:lnTo>
                    <a:lnTo>
                      <a:pt x="6905" y="15396"/>
                    </a:lnTo>
                    <a:lnTo>
                      <a:pt x="9030" y="16039"/>
                    </a:lnTo>
                    <a:lnTo>
                      <a:pt x="13279" y="16716"/>
                    </a:lnTo>
                    <a:lnTo>
                      <a:pt x="15580" y="17211"/>
                    </a:lnTo>
                    <a:lnTo>
                      <a:pt x="15757" y="17623"/>
                    </a:lnTo>
                    <a:lnTo>
                      <a:pt x="14518" y="17821"/>
                    </a:lnTo>
                    <a:lnTo>
                      <a:pt x="10269" y="17821"/>
                    </a:lnTo>
                    <a:lnTo>
                      <a:pt x="9030" y="18712"/>
                    </a:lnTo>
                    <a:lnTo>
                      <a:pt x="11685" y="19273"/>
                    </a:lnTo>
                    <a:lnTo>
                      <a:pt x="14164" y="19669"/>
                    </a:lnTo>
                    <a:lnTo>
                      <a:pt x="14518" y="20032"/>
                    </a:lnTo>
                    <a:lnTo>
                      <a:pt x="14518" y="20379"/>
                    </a:lnTo>
                    <a:lnTo>
                      <a:pt x="10269" y="20890"/>
                    </a:lnTo>
                    <a:lnTo>
                      <a:pt x="4249" y="21600"/>
                    </a:lnTo>
                    <a:lnTo>
                      <a:pt x="354" y="21352"/>
                    </a:lnTo>
                    <a:lnTo>
                      <a:pt x="1770" y="20775"/>
                    </a:lnTo>
                    <a:lnTo>
                      <a:pt x="7790" y="19884"/>
                    </a:lnTo>
                    <a:lnTo>
                      <a:pt x="6905" y="19323"/>
                    </a:lnTo>
                    <a:lnTo>
                      <a:pt x="4249" y="18663"/>
                    </a:lnTo>
                    <a:lnTo>
                      <a:pt x="2479" y="18102"/>
                    </a:lnTo>
                    <a:lnTo>
                      <a:pt x="5134" y="17623"/>
                    </a:lnTo>
                    <a:lnTo>
                      <a:pt x="7790" y="17458"/>
                    </a:lnTo>
                    <a:lnTo>
                      <a:pt x="7967" y="17112"/>
                    </a:lnTo>
                    <a:lnTo>
                      <a:pt x="5134" y="16402"/>
                    </a:lnTo>
                    <a:lnTo>
                      <a:pt x="1770" y="15792"/>
                    </a:lnTo>
                    <a:lnTo>
                      <a:pt x="0" y="15181"/>
                    </a:lnTo>
                    <a:lnTo>
                      <a:pt x="1770" y="14472"/>
                    </a:lnTo>
                    <a:lnTo>
                      <a:pt x="7790" y="14191"/>
                    </a:lnTo>
                    <a:lnTo>
                      <a:pt x="9561" y="13861"/>
                    </a:lnTo>
                    <a:lnTo>
                      <a:pt x="9030" y="13382"/>
                    </a:lnTo>
                    <a:lnTo>
                      <a:pt x="7790" y="12887"/>
                    </a:lnTo>
                    <a:lnTo>
                      <a:pt x="5666" y="12260"/>
                    </a:lnTo>
                    <a:lnTo>
                      <a:pt x="5666" y="11765"/>
                    </a:lnTo>
                    <a:lnTo>
                      <a:pt x="7967" y="11435"/>
                    </a:lnTo>
                    <a:lnTo>
                      <a:pt x="11685" y="11039"/>
                    </a:lnTo>
                    <a:lnTo>
                      <a:pt x="11685" y="10792"/>
                    </a:lnTo>
                    <a:lnTo>
                      <a:pt x="9030" y="10231"/>
                    </a:lnTo>
                    <a:lnTo>
                      <a:pt x="3895" y="9505"/>
                    </a:lnTo>
                    <a:lnTo>
                      <a:pt x="1770" y="8960"/>
                    </a:lnTo>
                    <a:lnTo>
                      <a:pt x="1770" y="8531"/>
                    </a:lnTo>
                    <a:lnTo>
                      <a:pt x="3010" y="8119"/>
                    </a:lnTo>
                    <a:lnTo>
                      <a:pt x="6374" y="7789"/>
                    </a:lnTo>
                    <a:lnTo>
                      <a:pt x="9561" y="7426"/>
                    </a:lnTo>
                    <a:lnTo>
                      <a:pt x="9561" y="7161"/>
                    </a:lnTo>
                    <a:lnTo>
                      <a:pt x="2479" y="5825"/>
                    </a:lnTo>
                    <a:lnTo>
                      <a:pt x="1239" y="5330"/>
                    </a:lnTo>
                    <a:lnTo>
                      <a:pt x="0" y="4884"/>
                    </a:lnTo>
                    <a:lnTo>
                      <a:pt x="2479" y="4472"/>
                    </a:lnTo>
                    <a:lnTo>
                      <a:pt x="5666" y="4158"/>
                    </a:lnTo>
                    <a:lnTo>
                      <a:pt x="7967" y="3911"/>
                    </a:lnTo>
                    <a:lnTo>
                      <a:pt x="7967" y="3680"/>
                    </a:lnTo>
                    <a:lnTo>
                      <a:pt x="5666" y="3300"/>
                    </a:lnTo>
                    <a:lnTo>
                      <a:pt x="1770" y="2921"/>
                    </a:lnTo>
                    <a:lnTo>
                      <a:pt x="1770" y="2525"/>
                    </a:lnTo>
                    <a:lnTo>
                      <a:pt x="4249" y="2178"/>
                    </a:lnTo>
                    <a:lnTo>
                      <a:pt x="7967" y="1848"/>
                    </a:lnTo>
                    <a:lnTo>
                      <a:pt x="11685" y="1700"/>
                    </a:lnTo>
                    <a:lnTo>
                      <a:pt x="13279" y="1452"/>
                    </a:lnTo>
                    <a:lnTo>
                      <a:pt x="11862" y="1139"/>
                    </a:lnTo>
                    <a:lnTo>
                      <a:pt x="9561" y="776"/>
                    </a:lnTo>
                    <a:lnTo>
                      <a:pt x="7967" y="396"/>
                    </a:lnTo>
                    <a:lnTo>
                      <a:pt x="10623"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9" name="Freeform 42"/>
              <p:cNvSpPr/>
              <p:nvPr/>
            </p:nvSpPr>
            <p:spPr>
              <a:xfrm>
                <a:off x="261937" y="336549"/>
                <a:ext cx="92076" cy="839789"/>
              </a:xfrm>
              <a:custGeom>
                <a:avLst/>
                <a:gdLst/>
                <a:ahLst/>
                <a:cxnLst>
                  <a:cxn ang="0">
                    <a:pos x="wd2" y="hd2"/>
                  </a:cxn>
                  <a:cxn ang="5400000">
                    <a:pos x="wd2" y="hd2"/>
                  </a:cxn>
                  <a:cxn ang="10800000">
                    <a:pos x="wd2" y="hd2"/>
                  </a:cxn>
                  <a:cxn ang="16200000">
                    <a:pos x="wd2" y="hd2"/>
                  </a:cxn>
                </a:cxnLst>
                <a:rect l="0" t="0" r="r" b="b"/>
                <a:pathLst>
                  <a:path w="21600" h="21600" extrusionOk="0">
                    <a:moveTo>
                      <a:pt x="16759" y="0"/>
                    </a:moveTo>
                    <a:lnTo>
                      <a:pt x="19366" y="592"/>
                    </a:lnTo>
                    <a:lnTo>
                      <a:pt x="21600" y="1633"/>
                    </a:lnTo>
                    <a:lnTo>
                      <a:pt x="20297" y="2082"/>
                    </a:lnTo>
                    <a:lnTo>
                      <a:pt x="14710" y="2389"/>
                    </a:lnTo>
                    <a:lnTo>
                      <a:pt x="11172" y="2695"/>
                    </a:lnTo>
                    <a:lnTo>
                      <a:pt x="11172" y="3532"/>
                    </a:lnTo>
                    <a:lnTo>
                      <a:pt x="13966" y="4349"/>
                    </a:lnTo>
                    <a:lnTo>
                      <a:pt x="17503" y="4900"/>
                    </a:lnTo>
                    <a:lnTo>
                      <a:pt x="18062" y="5941"/>
                    </a:lnTo>
                    <a:lnTo>
                      <a:pt x="16200" y="6309"/>
                    </a:lnTo>
                    <a:lnTo>
                      <a:pt x="12476" y="6758"/>
                    </a:lnTo>
                    <a:lnTo>
                      <a:pt x="11917" y="7452"/>
                    </a:lnTo>
                    <a:lnTo>
                      <a:pt x="13966" y="8085"/>
                    </a:lnTo>
                    <a:lnTo>
                      <a:pt x="16759" y="8656"/>
                    </a:lnTo>
                    <a:lnTo>
                      <a:pt x="18062" y="9534"/>
                    </a:lnTo>
                    <a:lnTo>
                      <a:pt x="18062" y="10045"/>
                    </a:lnTo>
                    <a:lnTo>
                      <a:pt x="15269" y="10596"/>
                    </a:lnTo>
                    <a:lnTo>
                      <a:pt x="10614" y="11106"/>
                    </a:lnTo>
                    <a:lnTo>
                      <a:pt x="10614" y="11555"/>
                    </a:lnTo>
                    <a:lnTo>
                      <a:pt x="11917" y="12882"/>
                    </a:lnTo>
                    <a:lnTo>
                      <a:pt x="16759" y="13454"/>
                    </a:lnTo>
                    <a:lnTo>
                      <a:pt x="19366" y="14026"/>
                    </a:lnTo>
                    <a:lnTo>
                      <a:pt x="18062" y="14699"/>
                    </a:lnTo>
                    <a:lnTo>
                      <a:pt x="11172" y="15149"/>
                    </a:lnTo>
                    <a:lnTo>
                      <a:pt x="7821" y="15598"/>
                    </a:lnTo>
                    <a:lnTo>
                      <a:pt x="7076" y="16435"/>
                    </a:lnTo>
                    <a:lnTo>
                      <a:pt x="10614" y="17496"/>
                    </a:lnTo>
                    <a:lnTo>
                      <a:pt x="13407" y="18558"/>
                    </a:lnTo>
                    <a:lnTo>
                      <a:pt x="13407" y="19150"/>
                    </a:lnTo>
                    <a:lnTo>
                      <a:pt x="11917" y="19946"/>
                    </a:lnTo>
                    <a:lnTo>
                      <a:pt x="7821" y="20089"/>
                    </a:lnTo>
                    <a:lnTo>
                      <a:pt x="5028" y="20702"/>
                    </a:lnTo>
                    <a:lnTo>
                      <a:pt x="5028" y="21396"/>
                    </a:lnTo>
                    <a:lnTo>
                      <a:pt x="0" y="21600"/>
                    </a:lnTo>
                    <a:lnTo>
                      <a:pt x="2234" y="20845"/>
                    </a:lnTo>
                    <a:lnTo>
                      <a:pt x="6517" y="19946"/>
                    </a:lnTo>
                    <a:lnTo>
                      <a:pt x="7821" y="19334"/>
                    </a:lnTo>
                    <a:lnTo>
                      <a:pt x="7821" y="18129"/>
                    </a:lnTo>
                    <a:lnTo>
                      <a:pt x="5028" y="17109"/>
                    </a:lnTo>
                    <a:lnTo>
                      <a:pt x="4283" y="16292"/>
                    </a:lnTo>
                    <a:lnTo>
                      <a:pt x="3724" y="15455"/>
                    </a:lnTo>
                    <a:lnTo>
                      <a:pt x="8379" y="14781"/>
                    </a:lnTo>
                    <a:lnTo>
                      <a:pt x="11172" y="14352"/>
                    </a:lnTo>
                    <a:lnTo>
                      <a:pt x="9310" y="13454"/>
                    </a:lnTo>
                    <a:lnTo>
                      <a:pt x="5028" y="12760"/>
                    </a:lnTo>
                    <a:lnTo>
                      <a:pt x="4283" y="12147"/>
                    </a:lnTo>
                    <a:lnTo>
                      <a:pt x="3724" y="11249"/>
                    </a:lnTo>
                    <a:lnTo>
                      <a:pt x="5586" y="10657"/>
                    </a:lnTo>
                    <a:lnTo>
                      <a:pt x="9310" y="10045"/>
                    </a:lnTo>
                    <a:lnTo>
                      <a:pt x="11917" y="9595"/>
                    </a:lnTo>
                    <a:lnTo>
                      <a:pt x="11917" y="9146"/>
                    </a:lnTo>
                    <a:lnTo>
                      <a:pt x="9310" y="8656"/>
                    </a:lnTo>
                    <a:lnTo>
                      <a:pt x="6517" y="7636"/>
                    </a:lnTo>
                    <a:lnTo>
                      <a:pt x="6517" y="7003"/>
                    </a:lnTo>
                    <a:lnTo>
                      <a:pt x="7821" y="6390"/>
                    </a:lnTo>
                    <a:lnTo>
                      <a:pt x="10614" y="5941"/>
                    </a:lnTo>
                    <a:lnTo>
                      <a:pt x="11172" y="5492"/>
                    </a:lnTo>
                    <a:lnTo>
                      <a:pt x="10614" y="4941"/>
                    </a:lnTo>
                    <a:lnTo>
                      <a:pt x="7076" y="4165"/>
                    </a:lnTo>
                    <a:lnTo>
                      <a:pt x="5028" y="3593"/>
                    </a:lnTo>
                    <a:lnTo>
                      <a:pt x="5586" y="2654"/>
                    </a:lnTo>
                    <a:lnTo>
                      <a:pt x="8379" y="2266"/>
                    </a:lnTo>
                    <a:lnTo>
                      <a:pt x="11917" y="1633"/>
                    </a:lnTo>
                    <a:lnTo>
                      <a:pt x="13966" y="1143"/>
                    </a:lnTo>
                    <a:lnTo>
                      <a:pt x="12476" y="694"/>
                    </a:lnTo>
                    <a:lnTo>
                      <a:pt x="13407" y="245"/>
                    </a:lnTo>
                    <a:lnTo>
                      <a:pt x="16759"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0" name="Freeform 43"/>
              <p:cNvSpPr/>
              <p:nvPr/>
            </p:nvSpPr>
            <p:spPr>
              <a:xfrm>
                <a:off x="115887" y="234949"/>
                <a:ext cx="211139" cy="180976"/>
              </a:xfrm>
              <a:custGeom>
                <a:avLst/>
                <a:gdLst/>
                <a:ahLst/>
                <a:cxnLst>
                  <a:cxn ang="0">
                    <a:pos x="wd2" y="hd2"/>
                  </a:cxn>
                  <a:cxn ang="5400000">
                    <a:pos x="wd2" y="hd2"/>
                  </a:cxn>
                  <a:cxn ang="10800000">
                    <a:pos x="wd2" y="hd2"/>
                  </a:cxn>
                  <a:cxn ang="16200000">
                    <a:pos x="wd2" y="hd2"/>
                  </a:cxn>
                </a:cxnLst>
                <a:rect l="0" t="0" r="r" b="b"/>
                <a:pathLst>
                  <a:path w="21600" h="21600" extrusionOk="0">
                    <a:moveTo>
                      <a:pt x="21600" y="17450"/>
                    </a:moveTo>
                    <a:lnTo>
                      <a:pt x="14998" y="11224"/>
                    </a:lnTo>
                    <a:lnTo>
                      <a:pt x="9537" y="5565"/>
                    </a:lnTo>
                    <a:lnTo>
                      <a:pt x="4565" y="0"/>
                    </a:lnTo>
                    <a:lnTo>
                      <a:pt x="0" y="0"/>
                    </a:lnTo>
                    <a:lnTo>
                      <a:pt x="10759" y="9055"/>
                    </a:lnTo>
                    <a:lnTo>
                      <a:pt x="15976" y="14714"/>
                    </a:lnTo>
                    <a:lnTo>
                      <a:pt x="20377" y="21600"/>
                    </a:lnTo>
                    <a:lnTo>
                      <a:pt x="21600" y="174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1" name="Freeform 44"/>
              <p:cNvSpPr/>
              <p:nvPr/>
            </p:nvSpPr>
            <p:spPr>
              <a:xfrm>
                <a:off x="114300" y="339724"/>
                <a:ext cx="180976" cy="147639"/>
              </a:xfrm>
              <a:custGeom>
                <a:avLst/>
                <a:gdLst/>
                <a:ahLst/>
                <a:cxnLst>
                  <a:cxn ang="0">
                    <a:pos x="wd2" y="hd2"/>
                  </a:cxn>
                  <a:cxn ang="5400000">
                    <a:pos x="wd2" y="hd2"/>
                  </a:cxn>
                  <a:cxn ang="10800000">
                    <a:pos x="wd2" y="hd2"/>
                  </a:cxn>
                  <a:cxn ang="16200000">
                    <a:pos x="wd2" y="hd2"/>
                  </a:cxn>
                </a:cxnLst>
                <a:rect l="0" t="0" r="r" b="b"/>
                <a:pathLst>
                  <a:path w="21600" h="21600" extrusionOk="0">
                    <a:moveTo>
                      <a:pt x="21600" y="13587"/>
                    </a:moveTo>
                    <a:lnTo>
                      <a:pt x="16011" y="11148"/>
                    </a:lnTo>
                    <a:lnTo>
                      <a:pt x="11937" y="6852"/>
                    </a:lnTo>
                    <a:lnTo>
                      <a:pt x="4263" y="0"/>
                    </a:lnTo>
                    <a:lnTo>
                      <a:pt x="0" y="0"/>
                    </a:lnTo>
                    <a:lnTo>
                      <a:pt x="9853" y="6852"/>
                    </a:lnTo>
                    <a:lnTo>
                      <a:pt x="13547" y="11381"/>
                    </a:lnTo>
                    <a:lnTo>
                      <a:pt x="21600" y="21600"/>
                    </a:lnTo>
                    <a:lnTo>
                      <a:pt x="21221" y="15445"/>
                    </a:lnTo>
                    <a:lnTo>
                      <a:pt x="21600" y="1358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2" name="Freeform 45"/>
              <p:cNvSpPr/>
              <p:nvPr/>
            </p:nvSpPr>
            <p:spPr>
              <a:xfrm>
                <a:off x="87312" y="427037"/>
                <a:ext cx="214314" cy="228601"/>
              </a:xfrm>
              <a:custGeom>
                <a:avLst/>
                <a:gdLst/>
                <a:ahLst/>
                <a:cxnLst>
                  <a:cxn ang="0">
                    <a:pos x="wd2" y="hd2"/>
                  </a:cxn>
                  <a:cxn ang="5400000">
                    <a:pos x="wd2" y="hd2"/>
                  </a:cxn>
                  <a:cxn ang="10800000">
                    <a:pos x="wd2" y="hd2"/>
                  </a:cxn>
                  <a:cxn ang="16200000">
                    <a:pos x="wd2" y="hd2"/>
                  </a:cxn>
                </a:cxnLst>
                <a:rect l="0" t="0" r="r" b="b"/>
                <a:pathLst>
                  <a:path w="21600" h="21600" extrusionOk="0">
                    <a:moveTo>
                      <a:pt x="21199" y="16144"/>
                    </a:moveTo>
                    <a:lnTo>
                      <a:pt x="15257" y="11286"/>
                    </a:lnTo>
                    <a:lnTo>
                      <a:pt x="12928" y="7922"/>
                    </a:lnTo>
                    <a:lnTo>
                      <a:pt x="8190" y="4634"/>
                    </a:lnTo>
                    <a:lnTo>
                      <a:pt x="4015" y="1794"/>
                    </a:lnTo>
                    <a:lnTo>
                      <a:pt x="1044" y="0"/>
                    </a:lnTo>
                    <a:lnTo>
                      <a:pt x="0" y="0"/>
                    </a:lnTo>
                    <a:lnTo>
                      <a:pt x="0" y="1794"/>
                    </a:lnTo>
                    <a:lnTo>
                      <a:pt x="3453" y="3887"/>
                    </a:lnTo>
                    <a:lnTo>
                      <a:pt x="9957" y="7773"/>
                    </a:lnTo>
                    <a:lnTo>
                      <a:pt x="14694" y="12183"/>
                    </a:lnTo>
                    <a:lnTo>
                      <a:pt x="17987" y="17116"/>
                    </a:lnTo>
                    <a:lnTo>
                      <a:pt x="21600" y="21600"/>
                    </a:lnTo>
                    <a:lnTo>
                      <a:pt x="21199" y="1614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3" name="Freeform 46"/>
              <p:cNvSpPr/>
              <p:nvPr/>
            </p:nvSpPr>
            <p:spPr>
              <a:xfrm>
                <a:off x="109537" y="615949"/>
                <a:ext cx="165101" cy="134939"/>
              </a:xfrm>
              <a:custGeom>
                <a:avLst/>
                <a:gdLst/>
                <a:ahLst/>
                <a:cxnLst>
                  <a:cxn ang="0">
                    <a:pos x="wd2" y="hd2"/>
                  </a:cxn>
                  <a:cxn ang="5400000">
                    <a:pos x="wd2" y="hd2"/>
                  </a:cxn>
                  <a:cxn ang="10800000">
                    <a:pos x="wd2" y="hd2"/>
                  </a:cxn>
                  <a:cxn ang="16200000">
                    <a:pos x="wd2" y="hd2"/>
                  </a:cxn>
                </a:cxnLst>
                <a:rect l="0" t="0" r="r" b="b"/>
                <a:pathLst>
                  <a:path w="21600" h="21600" extrusionOk="0">
                    <a:moveTo>
                      <a:pt x="21600" y="17788"/>
                    </a:moveTo>
                    <a:lnTo>
                      <a:pt x="15473" y="9784"/>
                    </a:lnTo>
                    <a:lnTo>
                      <a:pt x="9138" y="4701"/>
                    </a:lnTo>
                    <a:lnTo>
                      <a:pt x="3842" y="1271"/>
                    </a:lnTo>
                    <a:lnTo>
                      <a:pt x="0" y="0"/>
                    </a:lnTo>
                    <a:lnTo>
                      <a:pt x="2285" y="4701"/>
                    </a:lnTo>
                    <a:lnTo>
                      <a:pt x="9138" y="9402"/>
                    </a:lnTo>
                    <a:lnTo>
                      <a:pt x="14538" y="16136"/>
                    </a:lnTo>
                    <a:lnTo>
                      <a:pt x="17031" y="20711"/>
                    </a:lnTo>
                    <a:lnTo>
                      <a:pt x="19315" y="21600"/>
                    </a:lnTo>
                    <a:lnTo>
                      <a:pt x="21288" y="19948"/>
                    </a:lnTo>
                    <a:lnTo>
                      <a:pt x="21600" y="1778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4" name="Freeform 47"/>
              <p:cNvSpPr/>
              <p:nvPr/>
            </p:nvSpPr>
            <p:spPr>
              <a:xfrm>
                <a:off x="88900" y="711199"/>
                <a:ext cx="182563" cy="166689"/>
              </a:xfrm>
              <a:custGeom>
                <a:avLst/>
                <a:gdLst/>
                <a:ahLst/>
                <a:cxnLst>
                  <a:cxn ang="0">
                    <a:pos x="wd2" y="hd2"/>
                  </a:cxn>
                  <a:cxn ang="5400000">
                    <a:pos x="wd2" y="hd2"/>
                  </a:cxn>
                  <a:cxn ang="10800000">
                    <a:pos x="wd2" y="hd2"/>
                  </a:cxn>
                  <a:cxn ang="16200000">
                    <a:pos x="wd2" y="hd2"/>
                  </a:cxn>
                </a:cxnLst>
                <a:rect l="0" t="0" r="r" b="b"/>
                <a:pathLst>
                  <a:path w="21600" h="21600" extrusionOk="0">
                    <a:moveTo>
                      <a:pt x="21600" y="20064"/>
                    </a:moveTo>
                    <a:lnTo>
                      <a:pt x="16059" y="13615"/>
                    </a:lnTo>
                    <a:lnTo>
                      <a:pt x="9110" y="5733"/>
                    </a:lnTo>
                    <a:lnTo>
                      <a:pt x="5071" y="1945"/>
                    </a:lnTo>
                    <a:lnTo>
                      <a:pt x="1878" y="0"/>
                    </a:lnTo>
                    <a:lnTo>
                      <a:pt x="0" y="1228"/>
                    </a:lnTo>
                    <a:lnTo>
                      <a:pt x="3757" y="4504"/>
                    </a:lnTo>
                    <a:lnTo>
                      <a:pt x="9955" y="11363"/>
                    </a:lnTo>
                    <a:lnTo>
                      <a:pt x="15683" y="18017"/>
                    </a:lnTo>
                    <a:lnTo>
                      <a:pt x="19534" y="21600"/>
                    </a:lnTo>
                    <a:lnTo>
                      <a:pt x="20473" y="21600"/>
                    </a:lnTo>
                    <a:lnTo>
                      <a:pt x="21600" y="200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5" name="Freeform 48"/>
              <p:cNvSpPr/>
              <p:nvPr/>
            </p:nvSpPr>
            <p:spPr>
              <a:xfrm>
                <a:off x="111124" y="850899"/>
                <a:ext cx="128589" cy="131764"/>
              </a:xfrm>
              <a:custGeom>
                <a:avLst/>
                <a:gdLst/>
                <a:ahLst/>
                <a:cxnLst>
                  <a:cxn ang="0">
                    <a:pos x="wd2" y="hd2"/>
                  </a:cxn>
                  <a:cxn ang="5400000">
                    <a:pos x="wd2" y="hd2"/>
                  </a:cxn>
                  <a:cxn ang="10800000">
                    <a:pos x="wd2" y="hd2"/>
                  </a:cxn>
                  <a:cxn ang="16200000">
                    <a:pos x="wd2" y="hd2"/>
                  </a:cxn>
                </a:cxnLst>
                <a:rect l="0" t="0" r="r" b="b"/>
                <a:pathLst>
                  <a:path w="21600" h="21600" extrusionOk="0">
                    <a:moveTo>
                      <a:pt x="21198" y="18108"/>
                    </a:moveTo>
                    <a:lnTo>
                      <a:pt x="12477" y="5562"/>
                    </a:lnTo>
                    <a:lnTo>
                      <a:pt x="3757" y="776"/>
                    </a:lnTo>
                    <a:lnTo>
                      <a:pt x="0" y="0"/>
                    </a:lnTo>
                    <a:lnTo>
                      <a:pt x="939" y="2587"/>
                    </a:lnTo>
                    <a:lnTo>
                      <a:pt x="10733" y="9571"/>
                    </a:lnTo>
                    <a:lnTo>
                      <a:pt x="20393" y="20695"/>
                    </a:lnTo>
                    <a:lnTo>
                      <a:pt x="21600" y="21600"/>
                    </a:lnTo>
                    <a:lnTo>
                      <a:pt x="21198" y="1810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6" name="Freeform 49"/>
              <p:cNvSpPr/>
              <p:nvPr/>
            </p:nvSpPr>
            <p:spPr>
              <a:xfrm>
                <a:off x="114300" y="979487"/>
                <a:ext cx="87313" cy="100013"/>
              </a:xfrm>
              <a:custGeom>
                <a:avLst/>
                <a:gdLst/>
                <a:ahLst/>
                <a:cxnLst>
                  <a:cxn ang="0">
                    <a:pos x="wd2" y="hd2"/>
                  </a:cxn>
                  <a:cxn ang="5400000">
                    <a:pos x="wd2" y="hd2"/>
                  </a:cxn>
                  <a:cxn ang="10800000">
                    <a:pos x="wd2" y="hd2"/>
                  </a:cxn>
                  <a:cxn ang="16200000">
                    <a:pos x="wd2" y="hd2"/>
                  </a:cxn>
                </a:cxnLst>
                <a:rect l="0" t="0" r="r" b="b"/>
                <a:pathLst>
                  <a:path w="21600" h="21600" extrusionOk="0">
                    <a:moveTo>
                      <a:pt x="20627" y="16457"/>
                    </a:moveTo>
                    <a:lnTo>
                      <a:pt x="10119" y="3771"/>
                    </a:lnTo>
                    <a:lnTo>
                      <a:pt x="584" y="0"/>
                    </a:lnTo>
                    <a:lnTo>
                      <a:pt x="0" y="3771"/>
                    </a:lnTo>
                    <a:lnTo>
                      <a:pt x="4476" y="10114"/>
                    </a:lnTo>
                    <a:lnTo>
                      <a:pt x="15957" y="18514"/>
                    </a:lnTo>
                    <a:lnTo>
                      <a:pt x="19070" y="21600"/>
                    </a:lnTo>
                    <a:lnTo>
                      <a:pt x="21600" y="20229"/>
                    </a:lnTo>
                    <a:lnTo>
                      <a:pt x="20627" y="1645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7" name="Freeform 50"/>
              <p:cNvSpPr/>
              <p:nvPr/>
            </p:nvSpPr>
            <p:spPr>
              <a:xfrm>
                <a:off x="122237" y="1111249"/>
                <a:ext cx="109538" cy="112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69" y="18254"/>
                    </a:lnTo>
                    <a:lnTo>
                      <a:pt x="12497" y="9279"/>
                    </a:lnTo>
                    <a:lnTo>
                      <a:pt x="3857" y="0"/>
                    </a:lnTo>
                    <a:lnTo>
                      <a:pt x="0" y="0"/>
                    </a:lnTo>
                    <a:lnTo>
                      <a:pt x="1543" y="3194"/>
                    </a:lnTo>
                    <a:lnTo>
                      <a:pt x="8331" y="12169"/>
                    </a:lnTo>
                    <a:lnTo>
                      <a:pt x="14966" y="21144"/>
                    </a:ln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98" name="Freeform 51"/>
              <p:cNvSpPr/>
              <p:nvPr/>
            </p:nvSpPr>
            <p:spPr>
              <a:xfrm>
                <a:off x="271462" y="171449"/>
                <a:ext cx="338139" cy="1255714"/>
              </a:xfrm>
              <a:custGeom>
                <a:avLst/>
                <a:gdLst/>
                <a:ahLst/>
                <a:cxnLst>
                  <a:cxn ang="0">
                    <a:pos x="wd2" y="hd2"/>
                  </a:cxn>
                  <a:cxn ang="5400000">
                    <a:pos x="wd2" y="hd2"/>
                  </a:cxn>
                  <a:cxn ang="10800000">
                    <a:pos x="wd2" y="hd2"/>
                  </a:cxn>
                  <a:cxn ang="16200000">
                    <a:pos x="wd2" y="hd2"/>
                  </a:cxn>
                </a:cxnLst>
                <a:rect l="0" t="0" r="r" b="b"/>
                <a:pathLst>
                  <a:path w="21600" h="21600" extrusionOk="0">
                    <a:moveTo>
                      <a:pt x="3895" y="2033"/>
                    </a:moveTo>
                    <a:lnTo>
                      <a:pt x="3136" y="2647"/>
                    </a:lnTo>
                    <a:lnTo>
                      <a:pt x="3743" y="3248"/>
                    </a:lnTo>
                    <a:lnTo>
                      <a:pt x="3895" y="3834"/>
                    </a:lnTo>
                    <a:lnTo>
                      <a:pt x="3136" y="4216"/>
                    </a:lnTo>
                    <a:lnTo>
                      <a:pt x="2023" y="4639"/>
                    </a:lnTo>
                    <a:lnTo>
                      <a:pt x="1518" y="5308"/>
                    </a:lnTo>
                    <a:lnTo>
                      <a:pt x="2226" y="5745"/>
                    </a:lnTo>
                    <a:lnTo>
                      <a:pt x="3339" y="6249"/>
                    </a:lnTo>
                    <a:lnTo>
                      <a:pt x="3339" y="6659"/>
                    </a:lnTo>
                    <a:lnTo>
                      <a:pt x="2630" y="7041"/>
                    </a:lnTo>
                    <a:lnTo>
                      <a:pt x="1619" y="7546"/>
                    </a:lnTo>
                    <a:lnTo>
                      <a:pt x="2023" y="8051"/>
                    </a:lnTo>
                    <a:lnTo>
                      <a:pt x="3440" y="9115"/>
                    </a:lnTo>
                    <a:lnTo>
                      <a:pt x="3339" y="9565"/>
                    </a:lnTo>
                    <a:lnTo>
                      <a:pt x="1265" y="10425"/>
                    </a:lnTo>
                    <a:lnTo>
                      <a:pt x="1265" y="11175"/>
                    </a:lnTo>
                    <a:lnTo>
                      <a:pt x="2378" y="11735"/>
                    </a:lnTo>
                    <a:lnTo>
                      <a:pt x="3136" y="12226"/>
                    </a:lnTo>
                    <a:lnTo>
                      <a:pt x="2985" y="12663"/>
                    </a:lnTo>
                    <a:lnTo>
                      <a:pt x="1113" y="13126"/>
                    </a:lnTo>
                    <a:lnTo>
                      <a:pt x="759" y="13468"/>
                    </a:lnTo>
                    <a:lnTo>
                      <a:pt x="1113" y="14273"/>
                    </a:lnTo>
                    <a:lnTo>
                      <a:pt x="2023" y="15146"/>
                    </a:lnTo>
                    <a:lnTo>
                      <a:pt x="2023" y="15651"/>
                    </a:lnTo>
                    <a:lnTo>
                      <a:pt x="1872" y="16033"/>
                    </a:lnTo>
                    <a:lnTo>
                      <a:pt x="506" y="16661"/>
                    </a:lnTo>
                    <a:lnTo>
                      <a:pt x="0" y="17152"/>
                    </a:lnTo>
                    <a:lnTo>
                      <a:pt x="152" y="17684"/>
                    </a:lnTo>
                    <a:lnTo>
                      <a:pt x="1113" y="18093"/>
                    </a:lnTo>
                    <a:lnTo>
                      <a:pt x="2226" y="18448"/>
                    </a:lnTo>
                    <a:lnTo>
                      <a:pt x="1265" y="18953"/>
                    </a:lnTo>
                    <a:lnTo>
                      <a:pt x="759" y="19458"/>
                    </a:lnTo>
                    <a:lnTo>
                      <a:pt x="1619" y="19867"/>
                    </a:lnTo>
                    <a:lnTo>
                      <a:pt x="2985" y="20167"/>
                    </a:lnTo>
                    <a:lnTo>
                      <a:pt x="3136" y="20658"/>
                    </a:lnTo>
                    <a:lnTo>
                      <a:pt x="3136" y="21054"/>
                    </a:lnTo>
                    <a:lnTo>
                      <a:pt x="3339" y="21600"/>
                    </a:lnTo>
                    <a:lnTo>
                      <a:pt x="5666" y="21163"/>
                    </a:lnTo>
                    <a:lnTo>
                      <a:pt x="8144" y="20795"/>
                    </a:lnTo>
                    <a:lnTo>
                      <a:pt x="10471" y="20590"/>
                    </a:lnTo>
                    <a:lnTo>
                      <a:pt x="13911" y="20590"/>
                    </a:lnTo>
                    <a:lnTo>
                      <a:pt x="16390" y="20495"/>
                    </a:lnTo>
                    <a:lnTo>
                      <a:pt x="17857" y="20167"/>
                    </a:lnTo>
                    <a:lnTo>
                      <a:pt x="20487" y="19949"/>
                    </a:lnTo>
                    <a:lnTo>
                      <a:pt x="19121" y="19567"/>
                    </a:lnTo>
                    <a:lnTo>
                      <a:pt x="18615" y="18980"/>
                    </a:lnTo>
                    <a:lnTo>
                      <a:pt x="19526" y="18352"/>
                    </a:lnTo>
                    <a:lnTo>
                      <a:pt x="19374" y="17452"/>
                    </a:lnTo>
                    <a:lnTo>
                      <a:pt x="18615" y="16783"/>
                    </a:lnTo>
                    <a:lnTo>
                      <a:pt x="17857" y="16442"/>
                    </a:lnTo>
                    <a:lnTo>
                      <a:pt x="17654" y="15951"/>
                    </a:lnTo>
                    <a:lnTo>
                      <a:pt x="18615" y="15351"/>
                    </a:lnTo>
                    <a:lnTo>
                      <a:pt x="18261" y="14941"/>
                    </a:lnTo>
                    <a:lnTo>
                      <a:pt x="16390" y="14245"/>
                    </a:lnTo>
                    <a:lnTo>
                      <a:pt x="16491" y="13836"/>
                    </a:lnTo>
                    <a:lnTo>
                      <a:pt x="17250" y="13468"/>
                    </a:lnTo>
                    <a:lnTo>
                      <a:pt x="18970" y="12976"/>
                    </a:lnTo>
                    <a:lnTo>
                      <a:pt x="18312" y="12567"/>
                    </a:lnTo>
                    <a:lnTo>
                      <a:pt x="17098" y="11735"/>
                    </a:lnTo>
                    <a:lnTo>
                      <a:pt x="16137" y="11175"/>
                    </a:lnTo>
                    <a:lnTo>
                      <a:pt x="16137" y="10548"/>
                    </a:lnTo>
                    <a:lnTo>
                      <a:pt x="19526" y="10234"/>
                    </a:lnTo>
                    <a:lnTo>
                      <a:pt x="19880" y="9661"/>
                    </a:lnTo>
                    <a:lnTo>
                      <a:pt x="19526" y="9320"/>
                    </a:lnTo>
                    <a:lnTo>
                      <a:pt x="18615" y="9019"/>
                    </a:lnTo>
                    <a:lnTo>
                      <a:pt x="18767" y="8514"/>
                    </a:lnTo>
                    <a:lnTo>
                      <a:pt x="18615" y="7928"/>
                    </a:lnTo>
                    <a:lnTo>
                      <a:pt x="17654" y="7628"/>
                    </a:lnTo>
                    <a:lnTo>
                      <a:pt x="16896" y="7218"/>
                    </a:lnTo>
                    <a:lnTo>
                      <a:pt x="17503" y="6822"/>
                    </a:lnTo>
                    <a:lnTo>
                      <a:pt x="18261" y="6359"/>
                    </a:lnTo>
                    <a:lnTo>
                      <a:pt x="18261" y="6045"/>
                    </a:lnTo>
                    <a:lnTo>
                      <a:pt x="17098" y="5649"/>
                    </a:lnTo>
                    <a:lnTo>
                      <a:pt x="16744" y="5308"/>
                    </a:lnTo>
                    <a:lnTo>
                      <a:pt x="17098" y="5049"/>
                    </a:lnTo>
                    <a:lnTo>
                      <a:pt x="18261" y="4844"/>
                    </a:lnTo>
                    <a:lnTo>
                      <a:pt x="18312" y="4503"/>
                    </a:lnTo>
                    <a:lnTo>
                      <a:pt x="18008" y="4298"/>
                    </a:lnTo>
                    <a:lnTo>
                      <a:pt x="16744" y="3807"/>
                    </a:lnTo>
                    <a:lnTo>
                      <a:pt x="16390" y="3248"/>
                    </a:lnTo>
                    <a:lnTo>
                      <a:pt x="16491" y="2811"/>
                    </a:lnTo>
                    <a:lnTo>
                      <a:pt x="17654" y="2402"/>
                    </a:lnTo>
                    <a:lnTo>
                      <a:pt x="20639" y="1528"/>
                    </a:lnTo>
                    <a:lnTo>
                      <a:pt x="21600" y="791"/>
                    </a:lnTo>
                    <a:lnTo>
                      <a:pt x="21600" y="205"/>
                    </a:lnTo>
                    <a:lnTo>
                      <a:pt x="20639" y="0"/>
                    </a:lnTo>
                    <a:lnTo>
                      <a:pt x="19121" y="205"/>
                    </a:lnTo>
                    <a:lnTo>
                      <a:pt x="15378" y="832"/>
                    </a:lnTo>
                    <a:lnTo>
                      <a:pt x="11888" y="1228"/>
                    </a:lnTo>
                    <a:lnTo>
                      <a:pt x="8296" y="1637"/>
                    </a:lnTo>
                    <a:lnTo>
                      <a:pt x="5969" y="1842"/>
                    </a:lnTo>
                    <a:lnTo>
                      <a:pt x="3895" y="2033"/>
                    </a:lnTo>
                    <a:close/>
                  </a:path>
                </a:pathLst>
              </a:custGeom>
              <a:solidFill>
                <a:srgbClr val="B2B2B2"/>
              </a:solidFill>
              <a:ln w="12700" cap="flat">
                <a:noFill/>
                <a:miter lim="400000"/>
              </a:ln>
              <a:effectLst/>
            </p:spPr>
            <p:txBody>
              <a:bodyPr wrap="square" lIns="45719" tIns="45719" rIns="45719" bIns="45719" numCol="1" anchor="t">
                <a:noAutofit/>
              </a:bodyPr>
              <a:lstStyle/>
              <a:p>
                <a:endParaRPr/>
              </a:p>
            </p:txBody>
          </p:sp>
          <p:sp>
            <p:nvSpPr>
              <p:cNvPr id="199" name="Freeform 52"/>
              <p:cNvSpPr/>
              <p:nvPr/>
            </p:nvSpPr>
            <p:spPr>
              <a:xfrm>
                <a:off x="34925" y="161924"/>
                <a:ext cx="604838" cy="1284288"/>
              </a:xfrm>
              <a:custGeom>
                <a:avLst/>
                <a:gdLst/>
                <a:ahLst/>
                <a:cxnLst>
                  <a:cxn ang="0">
                    <a:pos x="wd2" y="hd2"/>
                  </a:cxn>
                  <a:cxn ang="5400000">
                    <a:pos x="wd2" y="hd2"/>
                  </a:cxn>
                  <a:cxn ang="10800000">
                    <a:pos x="wd2" y="hd2"/>
                  </a:cxn>
                  <a:cxn ang="16200000">
                    <a:pos x="wd2" y="hd2"/>
                  </a:cxn>
                </a:cxnLst>
                <a:rect l="0" t="0" r="r" b="b"/>
                <a:pathLst>
                  <a:path w="21600" h="21600" extrusionOk="0">
                    <a:moveTo>
                      <a:pt x="18340" y="19545"/>
                    </a:moveTo>
                    <a:lnTo>
                      <a:pt x="17433" y="20026"/>
                    </a:lnTo>
                    <a:lnTo>
                      <a:pt x="15959" y="20199"/>
                    </a:lnTo>
                    <a:lnTo>
                      <a:pt x="14117" y="20293"/>
                    </a:lnTo>
                    <a:lnTo>
                      <a:pt x="12104" y="20493"/>
                    </a:lnTo>
                    <a:lnTo>
                      <a:pt x="10772" y="20866"/>
                    </a:lnTo>
                    <a:lnTo>
                      <a:pt x="10346" y="21066"/>
                    </a:lnTo>
                    <a:lnTo>
                      <a:pt x="9950" y="20986"/>
                    </a:lnTo>
                    <a:lnTo>
                      <a:pt x="7512" y="20119"/>
                    </a:lnTo>
                    <a:lnTo>
                      <a:pt x="4394" y="18958"/>
                    </a:lnTo>
                    <a:lnTo>
                      <a:pt x="3345" y="18225"/>
                    </a:lnTo>
                    <a:lnTo>
                      <a:pt x="1757" y="17477"/>
                    </a:lnTo>
                    <a:lnTo>
                      <a:pt x="1276" y="16890"/>
                    </a:lnTo>
                    <a:lnTo>
                      <a:pt x="0" y="16797"/>
                    </a:lnTo>
                    <a:lnTo>
                      <a:pt x="652" y="17437"/>
                    </a:lnTo>
                    <a:lnTo>
                      <a:pt x="1332" y="18064"/>
                    </a:lnTo>
                    <a:lnTo>
                      <a:pt x="3345" y="18758"/>
                    </a:lnTo>
                    <a:lnTo>
                      <a:pt x="4734" y="19612"/>
                    </a:lnTo>
                    <a:lnTo>
                      <a:pt x="8135" y="20613"/>
                    </a:lnTo>
                    <a:lnTo>
                      <a:pt x="10233" y="21600"/>
                    </a:lnTo>
                    <a:lnTo>
                      <a:pt x="11055" y="21507"/>
                    </a:lnTo>
                    <a:lnTo>
                      <a:pt x="11906" y="21013"/>
                    </a:lnTo>
                    <a:lnTo>
                      <a:pt x="13068" y="20719"/>
                    </a:lnTo>
                    <a:lnTo>
                      <a:pt x="14542" y="20519"/>
                    </a:lnTo>
                    <a:lnTo>
                      <a:pt x="17631" y="20399"/>
                    </a:lnTo>
                    <a:lnTo>
                      <a:pt x="18567" y="20119"/>
                    </a:lnTo>
                    <a:lnTo>
                      <a:pt x="20154" y="19946"/>
                    </a:lnTo>
                    <a:lnTo>
                      <a:pt x="20438" y="19612"/>
                    </a:lnTo>
                    <a:lnTo>
                      <a:pt x="19928" y="19212"/>
                    </a:lnTo>
                    <a:lnTo>
                      <a:pt x="19389" y="18825"/>
                    </a:lnTo>
                    <a:lnTo>
                      <a:pt x="19729" y="18331"/>
                    </a:lnTo>
                    <a:lnTo>
                      <a:pt x="20154" y="18064"/>
                    </a:lnTo>
                    <a:lnTo>
                      <a:pt x="20154" y="17638"/>
                    </a:lnTo>
                    <a:lnTo>
                      <a:pt x="19729" y="16984"/>
                    </a:lnTo>
                    <a:lnTo>
                      <a:pt x="19531" y="16664"/>
                    </a:lnTo>
                    <a:lnTo>
                      <a:pt x="18964" y="16370"/>
                    </a:lnTo>
                    <a:lnTo>
                      <a:pt x="18680" y="16023"/>
                    </a:lnTo>
                    <a:lnTo>
                      <a:pt x="18964" y="15690"/>
                    </a:lnTo>
                    <a:lnTo>
                      <a:pt x="19587" y="15423"/>
                    </a:lnTo>
                    <a:lnTo>
                      <a:pt x="19531" y="14996"/>
                    </a:lnTo>
                    <a:lnTo>
                      <a:pt x="19191" y="14702"/>
                    </a:lnTo>
                    <a:lnTo>
                      <a:pt x="18482" y="14249"/>
                    </a:lnTo>
                    <a:lnTo>
                      <a:pt x="18057" y="14009"/>
                    </a:lnTo>
                    <a:lnTo>
                      <a:pt x="18255" y="13662"/>
                    </a:lnTo>
                    <a:lnTo>
                      <a:pt x="19304" y="13368"/>
                    </a:lnTo>
                    <a:lnTo>
                      <a:pt x="19729" y="12968"/>
                    </a:lnTo>
                    <a:lnTo>
                      <a:pt x="19587" y="12648"/>
                    </a:lnTo>
                    <a:lnTo>
                      <a:pt x="18907" y="12101"/>
                    </a:lnTo>
                    <a:lnTo>
                      <a:pt x="18142" y="11407"/>
                    </a:lnTo>
                    <a:lnTo>
                      <a:pt x="17858" y="10913"/>
                    </a:lnTo>
                    <a:lnTo>
                      <a:pt x="18255" y="10713"/>
                    </a:lnTo>
                    <a:lnTo>
                      <a:pt x="19389" y="10526"/>
                    </a:lnTo>
                    <a:lnTo>
                      <a:pt x="20013" y="10326"/>
                    </a:lnTo>
                    <a:lnTo>
                      <a:pt x="20154" y="9713"/>
                    </a:lnTo>
                    <a:lnTo>
                      <a:pt x="19389" y="9019"/>
                    </a:lnTo>
                    <a:lnTo>
                      <a:pt x="19531" y="8565"/>
                    </a:lnTo>
                    <a:lnTo>
                      <a:pt x="19814" y="8138"/>
                    </a:lnTo>
                    <a:lnTo>
                      <a:pt x="19106" y="7645"/>
                    </a:lnTo>
                    <a:lnTo>
                      <a:pt x="18482" y="7191"/>
                    </a:lnTo>
                    <a:lnTo>
                      <a:pt x="18680" y="6898"/>
                    </a:lnTo>
                    <a:lnTo>
                      <a:pt x="19106" y="6604"/>
                    </a:lnTo>
                    <a:lnTo>
                      <a:pt x="19106" y="6110"/>
                    </a:lnTo>
                    <a:lnTo>
                      <a:pt x="18680" y="5817"/>
                    </a:lnTo>
                    <a:lnTo>
                      <a:pt x="18255" y="5590"/>
                    </a:lnTo>
                    <a:lnTo>
                      <a:pt x="18340" y="5217"/>
                    </a:lnTo>
                    <a:lnTo>
                      <a:pt x="19106" y="5043"/>
                    </a:lnTo>
                    <a:lnTo>
                      <a:pt x="19531" y="4843"/>
                    </a:lnTo>
                    <a:lnTo>
                      <a:pt x="19304" y="4456"/>
                    </a:lnTo>
                    <a:lnTo>
                      <a:pt x="18482" y="3962"/>
                    </a:lnTo>
                    <a:lnTo>
                      <a:pt x="18142" y="3522"/>
                    </a:lnTo>
                    <a:lnTo>
                      <a:pt x="18057" y="3029"/>
                    </a:lnTo>
                    <a:lnTo>
                      <a:pt x="18765" y="2562"/>
                    </a:lnTo>
                    <a:lnTo>
                      <a:pt x="20239" y="1788"/>
                    </a:lnTo>
                    <a:lnTo>
                      <a:pt x="20976" y="1214"/>
                    </a:lnTo>
                    <a:lnTo>
                      <a:pt x="21600" y="720"/>
                    </a:lnTo>
                    <a:lnTo>
                      <a:pt x="21402" y="227"/>
                    </a:lnTo>
                    <a:lnTo>
                      <a:pt x="20863" y="0"/>
                    </a:lnTo>
                    <a:lnTo>
                      <a:pt x="20438" y="40"/>
                    </a:lnTo>
                    <a:lnTo>
                      <a:pt x="19729" y="427"/>
                    </a:lnTo>
                    <a:lnTo>
                      <a:pt x="20239" y="720"/>
                    </a:lnTo>
                    <a:lnTo>
                      <a:pt x="20154" y="1214"/>
                    </a:lnTo>
                    <a:lnTo>
                      <a:pt x="19191" y="2068"/>
                    </a:lnTo>
                    <a:lnTo>
                      <a:pt x="17915" y="2562"/>
                    </a:lnTo>
                    <a:lnTo>
                      <a:pt x="17518" y="2855"/>
                    </a:lnTo>
                    <a:lnTo>
                      <a:pt x="17263" y="3229"/>
                    </a:lnTo>
                    <a:lnTo>
                      <a:pt x="17093" y="3469"/>
                    </a:lnTo>
                    <a:lnTo>
                      <a:pt x="15222" y="4149"/>
                    </a:lnTo>
                    <a:lnTo>
                      <a:pt x="13578" y="4603"/>
                    </a:lnTo>
                    <a:lnTo>
                      <a:pt x="13323" y="4923"/>
                    </a:lnTo>
                    <a:lnTo>
                      <a:pt x="13918" y="5003"/>
                    </a:lnTo>
                    <a:lnTo>
                      <a:pt x="16384" y="4149"/>
                    </a:lnTo>
                    <a:lnTo>
                      <a:pt x="17631" y="3962"/>
                    </a:lnTo>
                    <a:lnTo>
                      <a:pt x="18255" y="4509"/>
                    </a:lnTo>
                    <a:lnTo>
                      <a:pt x="18482" y="4750"/>
                    </a:lnTo>
                    <a:lnTo>
                      <a:pt x="17858" y="5003"/>
                    </a:lnTo>
                    <a:lnTo>
                      <a:pt x="17291" y="5203"/>
                    </a:lnTo>
                    <a:lnTo>
                      <a:pt x="17263" y="5537"/>
                    </a:lnTo>
                    <a:lnTo>
                      <a:pt x="17433" y="5884"/>
                    </a:lnTo>
                    <a:lnTo>
                      <a:pt x="16894" y="6164"/>
                    </a:lnTo>
                    <a:lnTo>
                      <a:pt x="15364" y="6497"/>
                    </a:lnTo>
                    <a:lnTo>
                      <a:pt x="13068" y="6951"/>
                    </a:lnTo>
                    <a:lnTo>
                      <a:pt x="13918" y="7098"/>
                    </a:lnTo>
                    <a:lnTo>
                      <a:pt x="16243" y="6657"/>
                    </a:lnTo>
                    <a:lnTo>
                      <a:pt x="18142" y="6204"/>
                    </a:lnTo>
                    <a:lnTo>
                      <a:pt x="18482" y="6311"/>
                    </a:lnTo>
                    <a:lnTo>
                      <a:pt x="18255" y="6604"/>
                    </a:lnTo>
                    <a:lnTo>
                      <a:pt x="17631" y="6898"/>
                    </a:lnTo>
                    <a:lnTo>
                      <a:pt x="17433" y="7191"/>
                    </a:lnTo>
                    <a:lnTo>
                      <a:pt x="17717" y="7578"/>
                    </a:lnTo>
                    <a:lnTo>
                      <a:pt x="18482" y="7885"/>
                    </a:lnTo>
                    <a:lnTo>
                      <a:pt x="18482" y="8138"/>
                    </a:lnTo>
                    <a:lnTo>
                      <a:pt x="17263" y="8272"/>
                    </a:lnTo>
                    <a:lnTo>
                      <a:pt x="16214" y="8926"/>
                    </a:lnTo>
                    <a:lnTo>
                      <a:pt x="14910" y="9312"/>
                    </a:lnTo>
                    <a:lnTo>
                      <a:pt x="13266" y="9513"/>
                    </a:lnTo>
                    <a:lnTo>
                      <a:pt x="13153" y="9713"/>
                    </a:lnTo>
                    <a:lnTo>
                      <a:pt x="14173" y="9633"/>
                    </a:lnTo>
                    <a:lnTo>
                      <a:pt x="16384" y="9312"/>
                    </a:lnTo>
                    <a:lnTo>
                      <a:pt x="17263" y="9019"/>
                    </a:lnTo>
                    <a:lnTo>
                      <a:pt x="17717" y="8725"/>
                    </a:lnTo>
                    <a:lnTo>
                      <a:pt x="18482" y="8672"/>
                    </a:lnTo>
                    <a:lnTo>
                      <a:pt x="18482" y="9019"/>
                    </a:lnTo>
                    <a:lnTo>
                      <a:pt x="18964" y="9339"/>
                    </a:lnTo>
                    <a:lnTo>
                      <a:pt x="19389" y="9713"/>
                    </a:lnTo>
                    <a:lnTo>
                      <a:pt x="19106" y="10006"/>
                    </a:lnTo>
                    <a:lnTo>
                      <a:pt x="18142" y="10206"/>
                    </a:lnTo>
                    <a:lnTo>
                      <a:pt x="17263" y="10326"/>
                    </a:lnTo>
                    <a:lnTo>
                      <a:pt x="16583" y="10620"/>
                    </a:lnTo>
                    <a:lnTo>
                      <a:pt x="13748" y="11020"/>
                    </a:lnTo>
                    <a:lnTo>
                      <a:pt x="11679" y="11367"/>
                    </a:lnTo>
                    <a:lnTo>
                      <a:pt x="10857" y="11567"/>
                    </a:lnTo>
                    <a:lnTo>
                      <a:pt x="11480" y="11807"/>
                    </a:lnTo>
                    <a:lnTo>
                      <a:pt x="12728" y="11661"/>
                    </a:lnTo>
                    <a:lnTo>
                      <a:pt x="15222" y="11207"/>
                    </a:lnTo>
                    <a:lnTo>
                      <a:pt x="16894" y="10980"/>
                    </a:lnTo>
                    <a:lnTo>
                      <a:pt x="17291" y="11314"/>
                    </a:lnTo>
                    <a:lnTo>
                      <a:pt x="17717" y="11901"/>
                    </a:lnTo>
                    <a:lnTo>
                      <a:pt x="18482" y="12394"/>
                    </a:lnTo>
                    <a:lnTo>
                      <a:pt x="18567" y="12768"/>
                    </a:lnTo>
                    <a:lnTo>
                      <a:pt x="18482" y="13141"/>
                    </a:lnTo>
                    <a:lnTo>
                      <a:pt x="17631" y="13262"/>
                    </a:lnTo>
                    <a:lnTo>
                      <a:pt x="16214" y="13435"/>
                    </a:lnTo>
                    <a:lnTo>
                      <a:pt x="14315" y="13835"/>
                    </a:lnTo>
                    <a:lnTo>
                      <a:pt x="11594" y="14009"/>
                    </a:lnTo>
                    <a:lnTo>
                      <a:pt x="10573" y="14249"/>
                    </a:lnTo>
                    <a:lnTo>
                      <a:pt x="11282" y="14409"/>
                    </a:lnTo>
                    <a:lnTo>
                      <a:pt x="13691" y="14249"/>
                    </a:lnTo>
                    <a:lnTo>
                      <a:pt x="15364" y="13955"/>
                    </a:lnTo>
                    <a:lnTo>
                      <a:pt x="16469" y="13755"/>
                    </a:lnTo>
                    <a:lnTo>
                      <a:pt x="17433" y="13662"/>
                    </a:lnTo>
                    <a:lnTo>
                      <a:pt x="17291" y="14009"/>
                    </a:lnTo>
                    <a:lnTo>
                      <a:pt x="17717" y="14502"/>
                    </a:lnTo>
                    <a:lnTo>
                      <a:pt x="18340" y="14796"/>
                    </a:lnTo>
                    <a:lnTo>
                      <a:pt x="18482" y="15129"/>
                    </a:lnTo>
                    <a:lnTo>
                      <a:pt x="18482" y="15423"/>
                    </a:lnTo>
                    <a:lnTo>
                      <a:pt x="17631" y="15583"/>
                    </a:lnTo>
                    <a:lnTo>
                      <a:pt x="16044" y="15623"/>
                    </a:lnTo>
                    <a:lnTo>
                      <a:pt x="14910" y="15783"/>
                    </a:lnTo>
                    <a:lnTo>
                      <a:pt x="12444" y="16183"/>
                    </a:lnTo>
                    <a:lnTo>
                      <a:pt x="11055" y="16197"/>
                    </a:lnTo>
                    <a:lnTo>
                      <a:pt x="10573" y="16490"/>
                    </a:lnTo>
                    <a:lnTo>
                      <a:pt x="11197" y="16597"/>
                    </a:lnTo>
                    <a:lnTo>
                      <a:pt x="12444" y="16477"/>
                    </a:lnTo>
                    <a:lnTo>
                      <a:pt x="14315" y="16197"/>
                    </a:lnTo>
                    <a:lnTo>
                      <a:pt x="15364" y="16023"/>
                    </a:lnTo>
                    <a:lnTo>
                      <a:pt x="16668" y="15876"/>
                    </a:lnTo>
                    <a:lnTo>
                      <a:pt x="17717" y="15903"/>
                    </a:lnTo>
                    <a:lnTo>
                      <a:pt x="18057" y="15903"/>
                    </a:lnTo>
                    <a:lnTo>
                      <a:pt x="18057" y="16370"/>
                    </a:lnTo>
                    <a:lnTo>
                      <a:pt x="18340" y="16597"/>
                    </a:lnTo>
                    <a:lnTo>
                      <a:pt x="16469" y="16797"/>
                    </a:lnTo>
                    <a:lnTo>
                      <a:pt x="14797" y="17384"/>
                    </a:lnTo>
                    <a:lnTo>
                      <a:pt x="12954" y="17678"/>
                    </a:lnTo>
                    <a:lnTo>
                      <a:pt x="11679" y="17771"/>
                    </a:lnTo>
                    <a:lnTo>
                      <a:pt x="10630" y="18038"/>
                    </a:lnTo>
                    <a:lnTo>
                      <a:pt x="11055" y="18225"/>
                    </a:lnTo>
                    <a:lnTo>
                      <a:pt x="12104" y="18064"/>
                    </a:lnTo>
                    <a:lnTo>
                      <a:pt x="13266" y="17878"/>
                    </a:lnTo>
                    <a:lnTo>
                      <a:pt x="14627" y="17771"/>
                    </a:lnTo>
                    <a:lnTo>
                      <a:pt x="15789" y="17437"/>
                    </a:lnTo>
                    <a:lnTo>
                      <a:pt x="16384" y="17144"/>
                    </a:lnTo>
                    <a:lnTo>
                      <a:pt x="17263" y="17091"/>
                    </a:lnTo>
                    <a:lnTo>
                      <a:pt x="18255" y="17091"/>
                    </a:lnTo>
                    <a:lnTo>
                      <a:pt x="18567" y="17144"/>
                    </a:lnTo>
                    <a:lnTo>
                      <a:pt x="18907" y="17477"/>
                    </a:lnTo>
                    <a:lnTo>
                      <a:pt x="19106" y="17878"/>
                    </a:lnTo>
                    <a:lnTo>
                      <a:pt x="18907" y="18225"/>
                    </a:lnTo>
                    <a:lnTo>
                      <a:pt x="18482" y="18425"/>
                    </a:lnTo>
                    <a:lnTo>
                      <a:pt x="18142" y="18918"/>
                    </a:lnTo>
                    <a:lnTo>
                      <a:pt x="18482" y="19118"/>
                    </a:lnTo>
                    <a:lnTo>
                      <a:pt x="18907" y="19319"/>
                    </a:lnTo>
                    <a:lnTo>
                      <a:pt x="18907" y="19505"/>
                    </a:lnTo>
                    <a:lnTo>
                      <a:pt x="18340" y="19545"/>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00" name="Freeform 53"/>
              <p:cNvSpPr/>
              <p:nvPr/>
            </p:nvSpPr>
            <p:spPr>
              <a:xfrm>
                <a:off x="355600" y="1263649"/>
                <a:ext cx="174626" cy="57151"/>
              </a:xfrm>
              <a:custGeom>
                <a:avLst/>
                <a:gdLst/>
                <a:ahLst/>
                <a:cxnLst>
                  <a:cxn ang="0">
                    <a:pos x="wd2" y="hd2"/>
                  </a:cxn>
                  <a:cxn ang="5400000">
                    <a:pos x="wd2" y="hd2"/>
                  </a:cxn>
                  <a:cxn ang="10800000">
                    <a:pos x="wd2" y="hd2"/>
                  </a:cxn>
                  <a:cxn ang="16200000">
                    <a:pos x="wd2" y="hd2"/>
                  </a:cxn>
                </a:cxnLst>
                <a:rect l="0" t="0" r="r" b="b"/>
                <a:pathLst>
                  <a:path w="21600" h="21600" extrusionOk="0">
                    <a:moveTo>
                      <a:pt x="0" y="17458"/>
                    </a:moveTo>
                    <a:lnTo>
                      <a:pt x="8542" y="16570"/>
                    </a:lnTo>
                    <a:lnTo>
                      <a:pt x="11880" y="10948"/>
                    </a:lnTo>
                    <a:lnTo>
                      <a:pt x="14727" y="4438"/>
                    </a:lnTo>
                    <a:lnTo>
                      <a:pt x="20127" y="0"/>
                    </a:lnTo>
                    <a:lnTo>
                      <a:pt x="21600" y="4438"/>
                    </a:lnTo>
                    <a:lnTo>
                      <a:pt x="19342" y="6510"/>
                    </a:lnTo>
                    <a:lnTo>
                      <a:pt x="15513" y="12723"/>
                    </a:lnTo>
                    <a:lnTo>
                      <a:pt x="13549" y="16570"/>
                    </a:lnTo>
                    <a:lnTo>
                      <a:pt x="10015" y="19529"/>
                    </a:lnTo>
                    <a:lnTo>
                      <a:pt x="4713" y="21008"/>
                    </a:lnTo>
                    <a:lnTo>
                      <a:pt x="393" y="21600"/>
                    </a:lnTo>
                    <a:lnTo>
                      <a:pt x="0" y="1745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01" name="Freeform 54"/>
              <p:cNvSpPr/>
              <p:nvPr/>
            </p:nvSpPr>
            <p:spPr>
              <a:xfrm>
                <a:off x="88900" y="7937"/>
                <a:ext cx="506413" cy="276226"/>
              </a:xfrm>
              <a:custGeom>
                <a:avLst/>
                <a:gdLst/>
                <a:ahLst/>
                <a:cxnLst>
                  <a:cxn ang="0">
                    <a:pos x="wd2" y="hd2"/>
                  </a:cxn>
                  <a:cxn ang="5400000">
                    <a:pos x="wd2" y="hd2"/>
                  </a:cxn>
                  <a:cxn ang="10800000">
                    <a:pos x="wd2" y="hd2"/>
                  </a:cxn>
                  <a:cxn ang="16200000">
                    <a:pos x="wd2" y="hd2"/>
                  </a:cxn>
                </a:cxnLst>
                <a:rect l="0" t="0" r="r" b="b"/>
                <a:pathLst>
                  <a:path w="21600" h="21600" extrusionOk="0">
                    <a:moveTo>
                      <a:pt x="641" y="2428"/>
                    </a:moveTo>
                    <a:lnTo>
                      <a:pt x="3240" y="2677"/>
                    </a:lnTo>
                    <a:lnTo>
                      <a:pt x="5940" y="2863"/>
                    </a:lnTo>
                    <a:lnTo>
                      <a:pt x="7695" y="2863"/>
                    </a:lnTo>
                    <a:lnTo>
                      <a:pt x="9079" y="2241"/>
                    </a:lnTo>
                    <a:lnTo>
                      <a:pt x="11340" y="1058"/>
                    </a:lnTo>
                    <a:lnTo>
                      <a:pt x="12420" y="0"/>
                    </a:lnTo>
                    <a:lnTo>
                      <a:pt x="13905" y="1494"/>
                    </a:lnTo>
                    <a:lnTo>
                      <a:pt x="16301" y="4544"/>
                    </a:lnTo>
                    <a:lnTo>
                      <a:pt x="18056" y="6785"/>
                    </a:lnTo>
                    <a:lnTo>
                      <a:pt x="20250" y="9648"/>
                    </a:lnTo>
                    <a:lnTo>
                      <a:pt x="21600" y="11889"/>
                    </a:lnTo>
                    <a:lnTo>
                      <a:pt x="20351" y="13819"/>
                    </a:lnTo>
                    <a:lnTo>
                      <a:pt x="19103" y="15998"/>
                    </a:lnTo>
                    <a:lnTo>
                      <a:pt x="17111" y="17492"/>
                    </a:lnTo>
                    <a:lnTo>
                      <a:pt x="15053" y="19110"/>
                    </a:lnTo>
                    <a:lnTo>
                      <a:pt x="13163" y="20480"/>
                    </a:lnTo>
                    <a:lnTo>
                      <a:pt x="11408" y="20978"/>
                    </a:lnTo>
                    <a:lnTo>
                      <a:pt x="9585" y="21600"/>
                    </a:lnTo>
                    <a:lnTo>
                      <a:pt x="7324" y="18674"/>
                    </a:lnTo>
                    <a:lnTo>
                      <a:pt x="5636" y="16122"/>
                    </a:lnTo>
                    <a:lnTo>
                      <a:pt x="3645" y="12885"/>
                    </a:lnTo>
                    <a:lnTo>
                      <a:pt x="1991" y="9648"/>
                    </a:lnTo>
                    <a:lnTo>
                      <a:pt x="742" y="7470"/>
                    </a:lnTo>
                    <a:lnTo>
                      <a:pt x="0" y="4233"/>
                    </a:lnTo>
                    <a:lnTo>
                      <a:pt x="641" y="2428"/>
                    </a:lnTo>
                    <a:close/>
                  </a:path>
                </a:pathLst>
              </a:custGeom>
              <a:solidFill>
                <a:srgbClr val="F8F8F8"/>
              </a:solidFill>
              <a:ln w="12700" cap="flat">
                <a:noFill/>
                <a:miter lim="400000"/>
              </a:ln>
              <a:effectLst/>
            </p:spPr>
            <p:txBody>
              <a:bodyPr wrap="square" lIns="45719" tIns="45719" rIns="45719" bIns="45719" numCol="1" anchor="t">
                <a:noAutofit/>
              </a:bodyPr>
              <a:lstStyle/>
              <a:p>
                <a:endParaRPr/>
              </a:p>
            </p:txBody>
          </p:sp>
          <p:sp>
            <p:nvSpPr>
              <p:cNvPr id="202" name="Freeform 55"/>
              <p:cNvSpPr/>
              <p:nvPr/>
            </p:nvSpPr>
            <p:spPr>
              <a:xfrm>
                <a:off x="74612" y="0"/>
                <a:ext cx="549276" cy="320675"/>
              </a:xfrm>
              <a:custGeom>
                <a:avLst/>
                <a:gdLst/>
                <a:ahLst/>
                <a:cxnLst>
                  <a:cxn ang="0">
                    <a:pos x="wd2" y="hd2"/>
                  </a:cxn>
                  <a:cxn ang="5400000">
                    <a:pos x="wd2" y="hd2"/>
                  </a:cxn>
                  <a:cxn ang="10800000">
                    <a:pos x="wd2" y="hd2"/>
                  </a:cxn>
                  <a:cxn ang="16200000">
                    <a:pos x="wd2" y="hd2"/>
                  </a:cxn>
                </a:cxnLst>
                <a:rect l="0" t="0" r="r" b="b"/>
                <a:pathLst>
                  <a:path w="21600" h="21600" extrusionOk="0">
                    <a:moveTo>
                      <a:pt x="10582" y="18499"/>
                    </a:moveTo>
                    <a:lnTo>
                      <a:pt x="13984" y="16842"/>
                    </a:lnTo>
                    <a:lnTo>
                      <a:pt x="16762" y="14810"/>
                    </a:lnTo>
                    <a:lnTo>
                      <a:pt x="18760" y="12404"/>
                    </a:lnTo>
                    <a:lnTo>
                      <a:pt x="19540" y="11014"/>
                    </a:lnTo>
                    <a:lnTo>
                      <a:pt x="16668" y="6576"/>
                    </a:lnTo>
                    <a:lnTo>
                      <a:pt x="14358" y="4170"/>
                    </a:lnTo>
                    <a:lnTo>
                      <a:pt x="12142" y="1818"/>
                    </a:lnTo>
                    <a:lnTo>
                      <a:pt x="11736" y="1818"/>
                    </a:lnTo>
                    <a:lnTo>
                      <a:pt x="10332" y="2620"/>
                    </a:lnTo>
                    <a:lnTo>
                      <a:pt x="8490" y="3475"/>
                    </a:lnTo>
                    <a:lnTo>
                      <a:pt x="5182" y="3903"/>
                    </a:lnTo>
                    <a:lnTo>
                      <a:pt x="1998" y="3796"/>
                    </a:lnTo>
                    <a:lnTo>
                      <a:pt x="1155" y="3903"/>
                    </a:lnTo>
                    <a:lnTo>
                      <a:pt x="1155" y="4972"/>
                    </a:lnTo>
                    <a:lnTo>
                      <a:pt x="1810" y="6576"/>
                    </a:lnTo>
                    <a:lnTo>
                      <a:pt x="3153" y="9410"/>
                    </a:lnTo>
                    <a:lnTo>
                      <a:pt x="4807" y="11762"/>
                    </a:lnTo>
                    <a:lnTo>
                      <a:pt x="6867" y="15184"/>
                    </a:lnTo>
                    <a:lnTo>
                      <a:pt x="8865" y="17644"/>
                    </a:lnTo>
                    <a:lnTo>
                      <a:pt x="10113" y="19141"/>
                    </a:lnTo>
                    <a:lnTo>
                      <a:pt x="10488" y="20691"/>
                    </a:lnTo>
                    <a:lnTo>
                      <a:pt x="10020" y="21600"/>
                    </a:lnTo>
                    <a:lnTo>
                      <a:pt x="9333" y="21119"/>
                    </a:lnTo>
                    <a:lnTo>
                      <a:pt x="7335" y="17964"/>
                    </a:lnTo>
                    <a:lnTo>
                      <a:pt x="4807" y="14382"/>
                    </a:lnTo>
                    <a:lnTo>
                      <a:pt x="2965" y="11762"/>
                    </a:lnTo>
                    <a:lnTo>
                      <a:pt x="1748" y="9410"/>
                    </a:lnTo>
                    <a:lnTo>
                      <a:pt x="655" y="6950"/>
                    </a:lnTo>
                    <a:lnTo>
                      <a:pt x="187" y="5293"/>
                    </a:lnTo>
                    <a:lnTo>
                      <a:pt x="0" y="3475"/>
                    </a:lnTo>
                    <a:lnTo>
                      <a:pt x="281" y="2299"/>
                    </a:lnTo>
                    <a:lnTo>
                      <a:pt x="1061" y="1818"/>
                    </a:lnTo>
                    <a:lnTo>
                      <a:pt x="2435" y="1978"/>
                    </a:lnTo>
                    <a:lnTo>
                      <a:pt x="5025" y="2620"/>
                    </a:lnTo>
                    <a:lnTo>
                      <a:pt x="7242" y="2620"/>
                    </a:lnTo>
                    <a:lnTo>
                      <a:pt x="8865" y="1818"/>
                    </a:lnTo>
                    <a:lnTo>
                      <a:pt x="10706" y="1176"/>
                    </a:lnTo>
                    <a:lnTo>
                      <a:pt x="11455" y="0"/>
                    </a:lnTo>
                    <a:lnTo>
                      <a:pt x="12329" y="0"/>
                    </a:lnTo>
                    <a:lnTo>
                      <a:pt x="14234" y="1978"/>
                    </a:lnTo>
                    <a:lnTo>
                      <a:pt x="16294" y="4651"/>
                    </a:lnTo>
                    <a:lnTo>
                      <a:pt x="18510" y="7057"/>
                    </a:lnTo>
                    <a:lnTo>
                      <a:pt x="19758" y="8608"/>
                    </a:lnTo>
                    <a:lnTo>
                      <a:pt x="21038" y="10051"/>
                    </a:lnTo>
                    <a:lnTo>
                      <a:pt x="21600" y="10586"/>
                    </a:lnTo>
                    <a:lnTo>
                      <a:pt x="21288" y="11655"/>
                    </a:lnTo>
                    <a:lnTo>
                      <a:pt x="20351" y="12564"/>
                    </a:lnTo>
                    <a:lnTo>
                      <a:pt x="19290" y="14168"/>
                    </a:lnTo>
                    <a:lnTo>
                      <a:pt x="18291" y="14810"/>
                    </a:lnTo>
                    <a:lnTo>
                      <a:pt x="16450" y="16147"/>
                    </a:lnTo>
                    <a:lnTo>
                      <a:pt x="15139" y="17162"/>
                    </a:lnTo>
                    <a:lnTo>
                      <a:pt x="13703" y="18713"/>
                    </a:lnTo>
                    <a:lnTo>
                      <a:pt x="12142" y="19141"/>
                    </a:lnTo>
                    <a:lnTo>
                      <a:pt x="10956" y="19301"/>
                    </a:lnTo>
                    <a:lnTo>
                      <a:pt x="10582" y="1849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03" name="Freeform 56"/>
              <p:cNvSpPr/>
              <p:nvPr/>
            </p:nvSpPr>
            <p:spPr>
              <a:xfrm>
                <a:off x="385762" y="242887"/>
                <a:ext cx="173039" cy="111126"/>
              </a:xfrm>
              <a:custGeom>
                <a:avLst/>
                <a:gdLst/>
                <a:ahLst/>
                <a:cxnLst>
                  <a:cxn ang="0">
                    <a:pos x="wd2" y="hd2"/>
                  </a:cxn>
                  <a:cxn ang="5400000">
                    <a:pos x="wd2" y="hd2"/>
                  </a:cxn>
                  <a:cxn ang="10800000">
                    <a:pos x="wd2" y="hd2"/>
                  </a:cxn>
                  <a:cxn ang="16200000">
                    <a:pos x="wd2" y="hd2"/>
                  </a:cxn>
                </a:cxnLst>
                <a:rect l="0" t="0" r="r" b="b"/>
                <a:pathLst>
                  <a:path w="21600" h="21600" extrusionOk="0">
                    <a:moveTo>
                      <a:pt x="18231" y="2486"/>
                    </a:moveTo>
                    <a:lnTo>
                      <a:pt x="13673" y="8236"/>
                    </a:lnTo>
                    <a:lnTo>
                      <a:pt x="9413" y="13519"/>
                    </a:lnTo>
                    <a:lnTo>
                      <a:pt x="3369" y="16938"/>
                    </a:lnTo>
                    <a:lnTo>
                      <a:pt x="0" y="18647"/>
                    </a:lnTo>
                    <a:lnTo>
                      <a:pt x="2675" y="21600"/>
                    </a:lnTo>
                    <a:lnTo>
                      <a:pt x="7035" y="20512"/>
                    </a:lnTo>
                    <a:lnTo>
                      <a:pt x="13772" y="13519"/>
                    </a:lnTo>
                    <a:lnTo>
                      <a:pt x="21600" y="0"/>
                    </a:lnTo>
                    <a:lnTo>
                      <a:pt x="18231" y="248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grpSp>
        <p:nvGrpSpPr>
          <p:cNvPr id="223" name="Group 57"/>
          <p:cNvGrpSpPr/>
          <p:nvPr/>
        </p:nvGrpSpPr>
        <p:grpSpPr>
          <a:xfrm>
            <a:off x="1979613" y="3767138"/>
            <a:ext cx="641351" cy="1446213"/>
            <a:chOff x="0" y="0"/>
            <a:chExt cx="641350" cy="1446211"/>
          </a:xfrm>
        </p:grpSpPr>
        <p:sp>
          <p:nvSpPr>
            <p:cNvPr id="206" name="Freeform 58"/>
            <p:cNvSpPr/>
            <p:nvPr/>
          </p:nvSpPr>
          <p:spPr>
            <a:xfrm>
              <a:off x="14287" y="63499"/>
              <a:ext cx="334964" cy="1363664"/>
            </a:xfrm>
            <a:custGeom>
              <a:avLst/>
              <a:gdLst/>
              <a:ahLst/>
              <a:cxnLst>
                <a:cxn ang="0">
                  <a:pos x="wd2" y="hd2"/>
                </a:cxn>
                <a:cxn ang="5400000">
                  <a:pos x="wd2" y="hd2"/>
                </a:cxn>
                <a:cxn ang="10800000">
                  <a:pos x="wd2" y="hd2"/>
                </a:cxn>
                <a:cxn ang="16200000">
                  <a:pos x="wd2" y="hd2"/>
                </a:cxn>
              </a:cxnLst>
              <a:rect l="0" t="0" r="r" b="b"/>
              <a:pathLst>
                <a:path w="21600" h="21600" extrusionOk="0">
                  <a:moveTo>
                    <a:pt x="21243" y="3887"/>
                  </a:moveTo>
                  <a:lnTo>
                    <a:pt x="21600" y="4680"/>
                  </a:lnTo>
                  <a:lnTo>
                    <a:pt x="21600" y="8970"/>
                  </a:lnTo>
                  <a:lnTo>
                    <a:pt x="20072" y="14706"/>
                  </a:lnTo>
                  <a:lnTo>
                    <a:pt x="20225" y="18367"/>
                  </a:lnTo>
                  <a:lnTo>
                    <a:pt x="20989" y="20896"/>
                  </a:lnTo>
                  <a:lnTo>
                    <a:pt x="20225" y="21600"/>
                  </a:lnTo>
                  <a:lnTo>
                    <a:pt x="18951" y="21449"/>
                  </a:lnTo>
                  <a:lnTo>
                    <a:pt x="11615" y="20053"/>
                  </a:lnTo>
                  <a:lnTo>
                    <a:pt x="9730" y="19788"/>
                  </a:lnTo>
                  <a:lnTo>
                    <a:pt x="8660" y="19386"/>
                  </a:lnTo>
                  <a:lnTo>
                    <a:pt x="6775" y="18858"/>
                  </a:lnTo>
                  <a:lnTo>
                    <a:pt x="4228" y="18304"/>
                  </a:lnTo>
                  <a:lnTo>
                    <a:pt x="3006" y="17562"/>
                  </a:lnTo>
                  <a:lnTo>
                    <a:pt x="0" y="16933"/>
                  </a:lnTo>
                  <a:lnTo>
                    <a:pt x="0" y="16555"/>
                  </a:lnTo>
                  <a:lnTo>
                    <a:pt x="1579" y="16052"/>
                  </a:lnTo>
                  <a:lnTo>
                    <a:pt x="2242" y="15411"/>
                  </a:lnTo>
                  <a:lnTo>
                    <a:pt x="1885" y="15071"/>
                  </a:lnTo>
                  <a:lnTo>
                    <a:pt x="1121" y="14517"/>
                  </a:lnTo>
                  <a:lnTo>
                    <a:pt x="815" y="14127"/>
                  </a:lnTo>
                  <a:lnTo>
                    <a:pt x="2038" y="13511"/>
                  </a:lnTo>
                  <a:lnTo>
                    <a:pt x="2038" y="13096"/>
                  </a:lnTo>
                  <a:lnTo>
                    <a:pt x="764" y="12266"/>
                  </a:lnTo>
                  <a:lnTo>
                    <a:pt x="764" y="11800"/>
                  </a:lnTo>
                  <a:lnTo>
                    <a:pt x="1477" y="11435"/>
                  </a:lnTo>
                  <a:lnTo>
                    <a:pt x="2700" y="11008"/>
                  </a:lnTo>
                  <a:lnTo>
                    <a:pt x="2649" y="10278"/>
                  </a:lnTo>
                  <a:lnTo>
                    <a:pt x="1885" y="9674"/>
                  </a:lnTo>
                  <a:lnTo>
                    <a:pt x="2649" y="8970"/>
                  </a:lnTo>
                  <a:lnTo>
                    <a:pt x="3362" y="8793"/>
                  </a:lnTo>
                  <a:lnTo>
                    <a:pt x="2700" y="8139"/>
                  </a:lnTo>
                  <a:lnTo>
                    <a:pt x="1121" y="7447"/>
                  </a:lnTo>
                  <a:lnTo>
                    <a:pt x="764" y="7007"/>
                  </a:lnTo>
                  <a:lnTo>
                    <a:pt x="1121" y="6579"/>
                  </a:lnTo>
                  <a:lnTo>
                    <a:pt x="3158" y="6202"/>
                  </a:lnTo>
                  <a:lnTo>
                    <a:pt x="3006" y="5887"/>
                  </a:lnTo>
                  <a:lnTo>
                    <a:pt x="815" y="4906"/>
                  </a:lnTo>
                  <a:lnTo>
                    <a:pt x="153" y="4126"/>
                  </a:lnTo>
                  <a:lnTo>
                    <a:pt x="764" y="3699"/>
                  </a:lnTo>
                  <a:lnTo>
                    <a:pt x="2700" y="3309"/>
                  </a:lnTo>
                  <a:lnTo>
                    <a:pt x="2242" y="2956"/>
                  </a:lnTo>
                  <a:lnTo>
                    <a:pt x="815" y="2566"/>
                  </a:lnTo>
                  <a:lnTo>
                    <a:pt x="815" y="2139"/>
                  </a:lnTo>
                  <a:lnTo>
                    <a:pt x="3158" y="1849"/>
                  </a:lnTo>
                  <a:lnTo>
                    <a:pt x="4126" y="1535"/>
                  </a:lnTo>
                  <a:lnTo>
                    <a:pt x="2242" y="893"/>
                  </a:lnTo>
                  <a:lnTo>
                    <a:pt x="2242" y="554"/>
                  </a:lnTo>
                  <a:lnTo>
                    <a:pt x="4483" y="352"/>
                  </a:lnTo>
                  <a:lnTo>
                    <a:pt x="4585" y="0"/>
                  </a:lnTo>
                  <a:lnTo>
                    <a:pt x="7132" y="893"/>
                  </a:lnTo>
                  <a:lnTo>
                    <a:pt x="10087" y="1824"/>
                  </a:lnTo>
                  <a:lnTo>
                    <a:pt x="13857" y="2566"/>
                  </a:lnTo>
                  <a:lnTo>
                    <a:pt x="16862" y="3158"/>
                  </a:lnTo>
                  <a:lnTo>
                    <a:pt x="20072" y="3610"/>
                  </a:lnTo>
                  <a:lnTo>
                    <a:pt x="21243" y="3887"/>
                  </a:lnTo>
                  <a:close/>
                </a:path>
              </a:pathLst>
            </a:custGeom>
            <a:solidFill>
              <a:srgbClr val="DDDDDD"/>
            </a:solidFill>
            <a:ln w="12700" cap="flat">
              <a:noFill/>
              <a:miter lim="400000"/>
            </a:ln>
            <a:effectLst/>
          </p:spPr>
          <p:txBody>
            <a:bodyPr wrap="square" lIns="45719" tIns="45719" rIns="45719" bIns="45719" numCol="1" anchor="t">
              <a:noAutofit/>
            </a:bodyPr>
            <a:lstStyle/>
            <a:p>
              <a:endParaRPr/>
            </a:p>
          </p:txBody>
        </p:sp>
        <p:sp>
          <p:nvSpPr>
            <p:cNvPr id="207" name="Freeform 59"/>
            <p:cNvSpPr/>
            <p:nvPr/>
          </p:nvSpPr>
          <p:spPr>
            <a:xfrm>
              <a:off x="0" y="84137"/>
              <a:ext cx="96838" cy="1038226"/>
            </a:xfrm>
            <a:custGeom>
              <a:avLst/>
              <a:gdLst/>
              <a:ahLst/>
              <a:cxnLst>
                <a:cxn ang="0">
                  <a:pos x="wd2" y="hd2"/>
                </a:cxn>
                <a:cxn ang="5400000">
                  <a:pos x="wd2" y="hd2"/>
                </a:cxn>
                <a:cxn ang="10800000">
                  <a:pos x="wd2" y="hd2"/>
                </a:cxn>
                <a:cxn ang="16200000">
                  <a:pos x="wd2" y="hd2"/>
                </a:cxn>
              </a:cxnLst>
              <a:rect l="0" t="0" r="r" b="b"/>
              <a:pathLst>
                <a:path w="21600" h="21600" extrusionOk="0">
                  <a:moveTo>
                    <a:pt x="10889" y="0"/>
                  </a:moveTo>
                  <a:lnTo>
                    <a:pt x="14817" y="726"/>
                  </a:lnTo>
                  <a:lnTo>
                    <a:pt x="18208" y="1205"/>
                  </a:lnTo>
                  <a:lnTo>
                    <a:pt x="21600" y="1502"/>
                  </a:lnTo>
                  <a:lnTo>
                    <a:pt x="20886" y="1848"/>
                  </a:lnTo>
                  <a:lnTo>
                    <a:pt x="17494" y="2096"/>
                  </a:lnTo>
                  <a:lnTo>
                    <a:pt x="12139" y="2211"/>
                  </a:lnTo>
                  <a:lnTo>
                    <a:pt x="8212" y="2525"/>
                  </a:lnTo>
                  <a:lnTo>
                    <a:pt x="9283" y="2921"/>
                  </a:lnTo>
                  <a:lnTo>
                    <a:pt x="11960" y="3135"/>
                  </a:lnTo>
                  <a:lnTo>
                    <a:pt x="16066" y="3630"/>
                  </a:lnTo>
                  <a:lnTo>
                    <a:pt x="16066" y="3911"/>
                  </a:lnTo>
                  <a:lnTo>
                    <a:pt x="14817" y="4158"/>
                  </a:lnTo>
                  <a:lnTo>
                    <a:pt x="6962" y="4653"/>
                  </a:lnTo>
                  <a:lnTo>
                    <a:pt x="6605" y="5016"/>
                  </a:lnTo>
                  <a:lnTo>
                    <a:pt x="8033" y="5379"/>
                  </a:lnTo>
                  <a:lnTo>
                    <a:pt x="10889" y="6089"/>
                  </a:lnTo>
                  <a:lnTo>
                    <a:pt x="13567" y="6666"/>
                  </a:lnTo>
                  <a:lnTo>
                    <a:pt x="16066" y="7062"/>
                  </a:lnTo>
                  <a:lnTo>
                    <a:pt x="16066" y="7525"/>
                  </a:lnTo>
                  <a:lnTo>
                    <a:pt x="14817" y="7921"/>
                  </a:lnTo>
                  <a:lnTo>
                    <a:pt x="10889" y="8284"/>
                  </a:lnTo>
                  <a:lnTo>
                    <a:pt x="8212" y="8647"/>
                  </a:lnTo>
                  <a:lnTo>
                    <a:pt x="9283" y="9257"/>
                  </a:lnTo>
                  <a:lnTo>
                    <a:pt x="15888" y="10181"/>
                  </a:lnTo>
                  <a:lnTo>
                    <a:pt x="18208" y="10676"/>
                  </a:lnTo>
                  <a:lnTo>
                    <a:pt x="18744" y="11155"/>
                  </a:lnTo>
                  <a:lnTo>
                    <a:pt x="16066" y="11518"/>
                  </a:lnTo>
                  <a:lnTo>
                    <a:pt x="13031" y="11864"/>
                  </a:lnTo>
                  <a:lnTo>
                    <a:pt x="12139" y="12376"/>
                  </a:lnTo>
                  <a:lnTo>
                    <a:pt x="14281" y="12970"/>
                  </a:lnTo>
                  <a:lnTo>
                    <a:pt x="16959" y="13613"/>
                  </a:lnTo>
                  <a:lnTo>
                    <a:pt x="18208" y="14059"/>
                  </a:lnTo>
                  <a:lnTo>
                    <a:pt x="16959" y="14356"/>
                  </a:lnTo>
                  <a:lnTo>
                    <a:pt x="13567" y="14670"/>
                  </a:lnTo>
                  <a:lnTo>
                    <a:pt x="9283" y="15033"/>
                  </a:lnTo>
                  <a:lnTo>
                    <a:pt x="6962" y="15396"/>
                  </a:lnTo>
                  <a:lnTo>
                    <a:pt x="9283" y="16039"/>
                  </a:lnTo>
                  <a:lnTo>
                    <a:pt x="13567" y="16716"/>
                  </a:lnTo>
                  <a:lnTo>
                    <a:pt x="15888" y="17211"/>
                  </a:lnTo>
                  <a:lnTo>
                    <a:pt x="16066" y="17623"/>
                  </a:lnTo>
                  <a:lnTo>
                    <a:pt x="14817" y="17821"/>
                  </a:lnTo>
                  <a:lnTo>
                    <a:pt x="10354" y="17821"/>
                  </a:lnTo>
                  <a:lnTo>
                    <a:pt x="9283" y="18712"/>
                  </a:lnTo>
                  <a:lnTo>
                    <a:pt x="11960" y="19273"/>
                  </a:lnTo>
                  <a:lnTo>
                    <a:pt x="14281" y="19669"/>
                  </a:lnTo>
                  <a:lnTo>
                    <a:pt x="14817" y="20032"/>
                  </a:lnTo>
                  <a:lnTo>
                    <a:pt x="14817" y="20379"/>
                  </a:lnTo>
                  <a:lnTo>
                    <a:pt x="10354" y="20890"/>
                  </a:lnTo>
                  <a:lnTo>
                    <a:pt x="4284" y="21600"/>
                  </a:lnTo>
                  <a:lnTo>
                    <a:pt x="357" y="21352"/>
                  </a:lnTo>
                  <a:lnTo>
                    <a:pt x="1964" y="20775"/>
                  </a:lnTo>
                  <a:lnTo>
                    <a:pt x="8033" y="19884"/>
                  </a:lnTo>
                  <a:lnTo>
                    <a:pt x="6962" y="19323"/>
                  </a:lnTo>
                  <a:lnTo>
                    <a:pt x="4284" y="18663"/>
                  </a:lnTo>
                  <a:lnTo>
                    <a:pt x="2678" y="18102"/>
                  </a:lnTo>
                  <a:lnTo>
                    <a:pt x="5355" y="17623"/>
                  </a:lnTo>
                  <a:lnTo>
                    <a:pt x="8033" y="17458"/>
                  </a:lnTo>
                  <a:lnTo>
                    <a:pt x="8212" y="17112"/>
                  </a:lnTo>
                  <a:lnTo>
                    <a:pt x="5355" y="16402"/>
                  </a:lnTo>
                  <a:lnTo>
                    <a:pt x="1964" y="15792"/>
                  </a:lnTo>
                  <a:lnTo>
                    <a:pt x="0" y="15181"/>
                  </a:lnTo>
                  <a:lnTo>
                    <a:pt x="1964" y="14472"/>
                  </a:lnTo>
                  <a:lnTo>
                    <a:pt x="8033" y="14191"/>
                  </a:lnTo>
                  <a:lnTo>
                    <a:pt x="9640" y="13861"/>
                  </a:lnTo>
                  <a:lnTo>
                    <a:pt x="9283" y="13382"/>
                  </a:lnTo>
                  <a:lnTo>
                    <a:pt x="8033" y="12887"/>
                  </a:lnTo>
                  <a:lnTo>
                    <a:pt x="5712" y="12260"/>
                  </a:lnTo>
                  <a:lnTo>
                    <a:pt x="5712" y="11765"/>
                  </a:lnTo>
                  <a:lnTo>
                    <a:pt x="8212" y="11435"/>
                  </a:lnTo>
                  <a:lnTo>
                    <a:pt x="11960" y="11039"/>
                  </a:lnTo>
                  <a:lnTo>
                    <a:pt x="11960" y="10792"/>
                  </a:lnTo>
                  <a:lnTo>
                    <a:pt x="9283" y="10231"/>
                  </a:lnTo>
                  <a:lnTo>
                    <a:pt x="4106" y="9505"/>
                  </a:lnTo>
                  <a:lnTo>
                    <a:pt x="1964" y="8960"/>
                  </a:lnTo>
                  <a:lnTo>
                    <a:pt x="1964" y="8531"/>
                  </a:lnTo>
                  <a:lnTo>
                    <a:pt x="3035" y="8119"/>
                  </a:lnTo>
                  <a:lnTo>
                    <a:pt x="6605" y="7789"/>
                  </a:lnTo>
                  <a:lnTo>
                    <a:pt x="9640" y="7426"/>
                  </a:lnTo>
                  <a:lnTo>
                    <a:pt x="9640" y="7161"/>
                  </a:lnTo>
                  <a:lnTo>
                    <a:pt x="2678" y="5825"/>
                  </a:lnTo>
                  <a:lnTo>
                    <a:pt x="1428" y="5330"/>
                  </a:lnTo>
                  <a:lnTo>
                    <a:pt x="0" y="4884"/>
                  </a:lnTo>
                  <a:lnTo>
                    <a:pt x="2678" y="4472"/>
                  </a:lnTo>
                  <a:lnTo>
                    <a:pt x="5712" y="4158"/>
                  </a:lnTo>
                  <a:lnTo>
                    <a:pt x="8212" y="3911"/>
                  </a:lnTo>
                  <a:lnTo>
                    <a:pt x="8212" y="3680"/>
                  </a:lnTo>
                  <a:lnTo>
                    <a:pt x="5712" y="3300"/>
                  </a:lnTo>
                  <a:lnTo>
                    <a:pt x="1964" y="2921"/>
                  </a:lnTo>
                  <a:lnTo>
                    <a:pt x="1964" y="2525"/>
                  </a:lnTo>
                  <a:lnTo>
                    <a:pt x="4284" y="2178"/>
                  </a:lnTo>
                  <a:lnTo>
                    <a:pt x="8212" y="1848"/>
                  </a:lnTo>
                  <a:lnTo>
                    <a:pt x="11960" y="1700"/>
                  </a:lnTo>
                  <a:lnTo>
                    <a:pt x="13567" y="1452"/>
                  </a:lnTo>
                  <a:lnTo>
                    <a:pt x="12139" y="1139"/>
                  </a:lnTo>
                  <a:lnTo>
                    <a:pt x="9640" y="776"/>
                  </a:lnTo>
                  <a:lnTo>
                    <a:pt x="8212" y="396"/>
                  </a:lnTo>
                  <a:lnTo>
                    <a:pt x="10889"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08" name="Freeform 60"/>
            <p:cNvSpPr/>
            <p:nvPr/>
          </p:nvSpPr>
          <p:spPr>
            <a:xfrm>
              <a:off x="263525" y="336549"/>
              <a:ext cx="92076" cy="841376"/>
            </a:xfrm>
            <a:custGeom>
              <a:avLst/>
              <a:gdLst/>
              <a:ahLst/>
              <a:cxnLst>
                <a:cxn ang="0">
                  <a:pos x="wd2" y="hd2"/>
                </a:cxn>
                <a:cxn ang="5400000">
                  <a:pos x="wd2" y="hd2"/>
                </a:cxn>
                <a:cxn ang="10800000">
                  <a:pos x="wd2" y="hd2"/>
                </a:cxn>
                <a:cxn ang="16200000">
                  <a:pos x="wd2" y="hd2"/>
                </a:cxn>
              </a:cxnLst>
              <a:rect l="0" t="0" r="r" b="b"/>
              <a:pathLst>
                <a:path w="21600" h="21600" extrusionOk="0">
                  <a:moveTo>
                    <a:pt x="16759" y="0"/>
                  </a:moveTo>
                  <a:lnTo>
                    <a:pt x="19179" y="592"/>
                  </a:lnTo>
                  <a:lnTo>
                    <a:pt x="21600" y="1654"/>
                  </a:lnTo>
                  <a:lnTo>
                    <a:pt x="20297" y="2082"/>
                  </a:lnTo>
                  <a:lnTo>
                    <a:pt x="14710" y="2389"/>
                  </a:lnTo>
                  <a:lnTo>
                    <a:pt x="11172" y="2695"/>
                  </a:lnTo>
                  <a:lnTo>
                    <a:pt x="11172" y="3532"/>
                  </a:lnTo>
                  <a:lnTo>
                    <a:pt x="13966" y="4349"/>
                  </a:lnTo>
                  <a:lnTo>
                    <a:pt x="17503" y="4900"/>
                  </a:lnTo>
                  <a:lnTo>
                    <a:pt x="18062" y="5941"/>
                  </a:lnTo>
                  <a:lnTo>
                    <a:pt x="16200" y="6309"/>
                  </a:lnTo>
                  <a:lnTo>
                    <a:pt x="12476" y="6758"/>
                  </a:lnTo>
                  <a:lnTo>
                    <a:pt x="11917" y="7452"/>
                  </a:lnTo>
                  <a:lnTo>
                    <a:pt x="13966" y="8085"/>
                  </a:lnTo>
                  <a:lnTo>
                    <a:pt x="16759" y="8656"/>
                  </a:lnTo>
                  <a:lnTo>
                    <a:pt x="18062" y="9534"/>
                  </a:lnTo>
                  <a:lnTo>
                    <a:pt x="18062" y="10045"/>
                  </a:lnTo>
                  <a:lnTo>
                    <a:pt x="15269" y="10596"/>
                  </a:lnTo>
                  <a:lnTo>
                    <a:pt x="10614" y="11106"/>
                  </a:lnTo>
                  <a:lnTo>
                    <a:pt x="10614" y="11555"/>
                  </a:lnTo>
                  <a:lnTo>
                    <a:pt x="11917" y="12882"/>
                  </a:lnTo>
                  <a:lnTo>
                    <a:pt x="16759" y="13454"/>
                  </a:lnTo>
                  <a:lnTo>
                    <a:pt x="19179" y="14046"/>
                  </a:lnTo>
                  <a:lnTo>
                    <a:pt x="18062" y="14699"/>
                  </a:lnTo>
                  <a:lnTo>
                    <a:pt x="11172" y="15149"/>
                  </a:lnTo>
                  <a:lnTo>
                    <a:pt x="7821" y="15598"/>
                  </a:lnTo>
                  <a:lnTo>
                    <a:pt x="7076" y="16435"/>
                  </a:lnTo>
                  <a:lnTo>
                    <a:pt x="10614" y="17496"/>
                  </a:lnTo>
                  <a:lnTo>
                    <a:pt x="13407" y="18558"/>
                  </a:lnTo>
                  <a:lnTo>
                    <a:pt x="13407" y="19150"/>
                  </a:lnTo>
                  <a:lnTo>
                    <a:pt x="11917" y="19946"/>
                  </a:lnTo>
                  <a:lnTo>
                    <a:pt x="7821" y="20089"/>
                  </a:lnTo>
                  <a:lnTo>
                    <a:pt x="5028" y="20702"/>
                  </a:lnTo>
                  <a:lnTo>
                    <a:pt x="5028" y="21396"/>
                  </a:lnTo>
                  <a:lnTo>
                    <a:pt x="0" y="21600"/>
                  </a:lnTo>
                  <a:lnTo>
                    <a:pt x="2234" y="20845"/>
                  </a:lnTo>
                  <a:lnTo>
                    <a:pt x="6517" y="19946"/>
                  </a:lnTo>
                  <a:lnTo>
                    <a:pt x="7821" y="19334"/>
                  </a:lnTo>
                  <a:lnTo>
                    <a:pt x="7821" y="18150"/>
                  </a:lnTo>
                  <a:lnTo>
                    <a:pt x="5028" y="17109"/>
                  </a:lnTo>
                  <a:lnTo>
                    <a:pt x="4283" y="16292"/>
                  </a:lnTo>
                  <a:lnTo>
                    <a:pt x="3724" y="15455"/>
                  </a:lnTo>
                  <a:lnTo>
                    <a:pt x="8379" y="14781"/>
                  </a:lnTo>
                  <a:lnTo>
                    <a:pt x="11172" y="14352"/>
                  </a:lnTo>
                  <a:lnTo>
                    <a:pt x="9310" y="13454"/>
                  </a:lnTo>
                  <a:lnTo>
                    <a:pt x="5028" y="12760"/>
                  </a:lnTo>
                  <a:lnTo>
                    <a:pt x="4283" y="12147"/>
                  </a:lnTo>
                  <a:lnTo>
                    <a:pt x="3724" y="11249"/>
                  </a:lnTo>
                  <a:lnTo>
                    <a:pt x="5586" y="10657"/>
                  </a:lnTo>
                  <a:lnTo>
                    <a:pt x="9310" y="10045"/>
                  </a:lnTo>
                  <a:lnTo>
                    <a:pt x="11917" y="9595"/>
                  </a:lnTo>
                  <a:lnTo>
                    <a:pt x="11917" y="9146"/>
                  </a:lnTo>
                  <a:lnTo>
                    <a:pt x="9310" y="8656"/>
                  </a:lnTo>
                  <a:lnTo>
                    <a:pt x="6517" y="7636"/>
                  </a:lnTo>
                  <a:lnTo>
                    <a:pt x="6517" y="7003"/>
                  </a:lnTo>
                  <a:lnTo>
                    <a:pt x="7821" y="6390"/>
                  </a:lnTo>
                  <a:lnTo>
                    <a:pt x="10614" y="5941"/>
                  </a:lnTo>
                  <a:lnTo>
                    <a:pt x="11172" y="5492"/>
                  </a:lnTo>
                  <a:lnTo>
                    <a:pt x="10614" y="4941"/>
                  </a:lnTo>
                  <a:lnTo>
                    <a:pt x="7076" y="4165"/>
                  </a:lnTo>
                  <a:lnTo>
                    <a:pt x="5028" y="3593"/>
                  </a:lnTo>
                  <a:lnTo>
                    <a:pt x="5586" y="2654"/>
                  </a:lnTo>
                  <a:lnTo>
                    <a:pt x="8379" y="2266"/>
                  </a:lnTo>
                  <a:lnTo>
                    <a:pt x="11917" y="1654"/>
                  </a:lnTo>
                  <a:lnTo>
                    <a:pt x="13966" y="1143"/>
                  </a:lnTo>
                  <a:lnTo>
                    <a:pt x="12476" y="694"/>
                  </a:lnTo>
                  <a:lnTo>
                    <a:pt x="13407" y="245"/>
                  </a:lnTo>
                  <a:lnTo>
                    <a:pt x="16759"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09" name="Freeform 61"/>
            <p:cNvSpPr/>
            <p:nvPr/>
          </p:nvSpPr>
          <p:spPr>
            <a:xfrm>
              <a:off x="117475" y="234949"/>
              <a:ext cx="211138" cy="180976"/>
            </a:xfrm>
            <a:custGeom>
              <a:avLst/>
              <a:gdLst/>
              <a:ahLst/>
              <a:cxnLst>
                <a:cxn ang="0">
                  <a:pos x="wd2" y="hd2"/>
                </a:cxn>
                <a:cxn ang="5400000">
                  <a:pos x="wd2" y="hd2"/>
                </a:cxn>
                <a:cxn ang="10800000">
                  <a:pos x="wd2" y="hd2"/>
                </a:cxn>
                <a:cxn ang="16200000">
                  <a:pos x="wd2" y="hd2"/>
                </a:cxn>
              </a:cxnLst>
              <a:rect l="0" t="0" r="r" b="b"/>
              <a:pathLst>
                <a:path w="21600" h="21600" extrusionOk="0">
                  <a:moveTo>
                    <a:pt x="21600" y="17450"/>
                  </a:moveTo>
                  <a:lnTo>
                    <a:pt x="15023" y="11224"/>
                  </a:lnTo>
                  <a:lnTo>
                    <a:pt x="9582" y="5565"/>
                  </a:lnTo>
                  <a:lnTo>
                    <a:pt x="4547" y="0"/>
                  </a:lnTo>
                  <a:lnTo>
                    <a:pt x="0" y="0"/>
                  </a:lnTo>
                  <a:lnTo>
                    <a:pt x="10800" y="9055"/>
                  </a:lnTo>
                  <a:lnTo>
                    <a:pt x="15997" y="14714"/>
                  </a:lnTo>
                  <a:lnTo>
                    <a:pt x="20382" y="21600"/>
                  </a:lnTo>
                  <a:lnTo>
                    <a:pt x="21600" y="174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0" name="Freeform 62"/>
            <p:cNvSpPr/>
            <p:nvPr/>
          </p:nvSpPr>
          <p:spPr>
            <a:xfrm>
              <a:off x="115887" y="339724"/>
              <a:ext cx="180976" cy="147639"/>
            </a:xfrm>
            <a:custGeom>
              <a:avLst/>
              <a:gdLst/>
              <a:ahLst/>
              <a:cxnLst>
                <a:cxn ang="0">
                  <a:pos x="wd2" y="hd2"/>
                </a:cxn>
                <a:cxn ang="5400000">
                  <a:pos x="wd2" y="hd2"/>
                </a:cxn>
                <a:cxn ang="10800000">
                  <a:pos x="wd2" y="hd2"/>
                </a:cxn>
                <a:cxn ang="16200000">
                  <a:pos x="wd2" y="hd2"/>
                </a:cxn>
              </a:cxnLst>
              <a:rect l="0" t="0" r="r" b="b"/>
              <a:pathLst>
                <a:path w="21600" h="21600" extrusionOk="0">
                  <a:moveTo>
                    <a:pt x="21600" y="13703"/>
                  </a:moveTo>
                  <a:lnTo>
                    <a:pt x="16011" y="11148"/>
                  </a:lnTo>
                  <a:lnTo>
                    <a:pt x="11842" y="6852"/>
                  </a:lnTo>
                  <a:lnTo>
                    <a:pt x="4263" y="0"/>
                  </a:lnTo>
                  <a:lnTo>
                    <a:pt x="0" y="0"/>
                  </a:lnTo>
                  <a:lnTo>
                    <a:pt x="9853" y="6852"/>
                  </a:lnTo>
                  <a:lnTo>
                    <a:pt x="13547" y="11381"/>
                  </a:lnTo>
                  <a:lnTo>
                    <a:pt x="21600" y="21600"/>
                  </a:lnTo>
                  <a:lnTo>
                    <a:pt x="21221" y="15445"/>
                  </a:lnTo>
                  <a:lnTo>
                    <a:pt x="21600" y="137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1" name="Freeform 63"/>
            <p:cNvSpPr/>
            <p:nvPr/>
          </p:nvSpPr>
          <p:spPr>
            <a:xfrm>
              <a:off x="87312" y="428624"/>
              <a:ext cx="214314" cy="228601"/>
            </a:xfrm>
            <a:custGeom>
              <a:avLst/>
              <a:gdLst/>
              <a:ahLst/>
              <a:cxnLst>
                <a:cxn ang="0">
                  <a:pos x="wd2" y="hd2"/>
                </a:cxn>
                <a:cxn ang="5400000">
                  <a:pos x="wd2" y="hd2"/>
                </a:cxn>
                <a:cxn ang="10800000">
                  <a:pos x="wd2" y="hd2"/>
                </a:cxn>
                <a:cxn ang="16200000">
                  <a:pos x="wd2" y="hd2"/>
                </a:cxn>
              </a:cxnLst>
              <a:rect l="0" t="0" r="r" b="b"/>
              <a:pathLst>
                <a:path w="21600" h="21600" extrusionOk="0">
                  <a:moveTo>
                    <a:pt x="21279" y="16050"/>
                  </a:moveTo>
                  <a:lnTo>
                    <a:pt x="15337" y="11175"/>
                  </a:lnTo>
                  <a:lnTo>
                    <a:pt x="13088" y="7800"/>
                  </a:lnTo>
                  <a:lnTo>
                    <a:pt x="8351" y="4500"/>
                  </a:lnTo>
                  <a:lnTo>
                    <a:pt x="4175" y="1650"/>
                  </a:lnTo>
                  <a:lnTo>
                    <a:pt x="1204" y="0"/>
                  </a:lnTo>
                  <a:lnTo>
                    <a:pt x="0" y="0"/>
                  </a:lnTo>
                  <a:lnTo>
                    <a:pt x="0" y="1650"/>
                  </a:lnTo>
                  <a:lnTo>
                    <a:pt x="3613" y="3750"/>
                  </a:lnTo>
                  <a:lnTo>
                    <a:pt x="10117" y="7650"/>
                  </a:lnTo>
                  <a:lnTo>
                    <a:pt x="14855" y="12075"/>
                  </a:lnTo>
                  <a:lnTo>
                    <a:pt x="18147" y="17025"/>
                  </a:lnTo>
                  <a:lnTo>
                    <a:pt x="21600" y="21600"/>
                  </a:lnTo>
                  <a:lnTo>
                    <a:pt x="21279" y="160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2" name="Freeform 64"/>
            <p:cNvSpPr/>
            <p:nvPr/>
          </p:nvSpPr>
          <p:spPr>
            <a:xfrm>
              <a:off x="111125" y="615949"/>
              <a:ext cx="165101" cy="134939"/>
            </a:xfrm>
            <a:custGeom>
              <a:avLst/>
              <a:gdLst/>
              <a:ahLst/>
              <a:cxnLst>
                <a:cxn ang="0">
                  <a:pos x="wd2" y="hd2"/>
                </a:cxn>
                <a:cxn ang="5400000">
                  <a:pos x="wd2" y="hd2"/>
                </a:cxn>
                <a:cxn ang="10800000">
                  <a:pos x="wd2" y="hd2"/>
                </a:cxn>
                <a:cxn ang="16200000">
                  <a:pos x="wd2" y="hd2"/>
                </a:cxn>
              </a:cxnLst>
              <a:rect l="0" t="0" r="r" b="b"/>
              <a:pathLst>
                <a:path w="21600" h="21600" extrusionOk="0">
                  <a:moveTo>
                    <a:pt x="21600" y="17788"/>
                  </a:moveTo>
                  <a:lnTo>
                    <a:pt x="15473" y="9784"/>
                  </a:lnTo>
                  <a:lnTo>
                    <a:pt x="9138" y="4701"/>
                  </a:lnTo>
                  <a:lnTo>
                    <a:pt x="3842" y="1271"/>
                  </a:lnTo>
                  <a:lnTo>
                    <a:pt x="0" y="0"/>
                  </a:lnTo>
                  <a:lnTo>
                    <a:pt x="2285" y="4701"/>
                  </a:lnTo>
                  <a:lnTo>
                    <a:pt x="9138" y="9402"/>
                  </a:lnTo>
                  <a:lnTo>
                    <a:pt x="14538" y="16136"/>
                  </a:lnTo>
                  <a:lnTo>
                    <a:pt x="17031" y="20711"/>
                  </a:lnTo>
                  <a:lnTo>
                    <a:pt x="19315" y="21600"/>
                  </a:lnTo>
                  <a:lnTo>
                    <a:pt x="21288" y="19948"/>
                  </a:lnTo>
                  <a:lnTo>
                    <a:pt x="21600" y="1778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3" name="Freeform 65"/>
            <p:cNvSpPr/>
            <p:nvPr/>
          </p:nvSpPr>
          <p:spPr>
            <a:xfrm>
              <a:off x="90487" y="711199"/>
              <a:ext cx="182564" cy="166689"/>
            </a:xfrm>
            <a:custGeom>
              <a:avLst/>
              <a:gdLst/>
              <a:ahLst/>
              <a:cxnLst>
                <a:cxn ang="0">
                  <a:pos x="wd2" y="hd2"/>
                </a:cxn>
                <a:cxn ang="5400000">
                  <a:pos x="wd2" y="hd2"/>
                </a:cxn>
                <a:cxn ang="10800000">
                  <a:pos x="wd2" y="hd2"/>
                </a:cxn>
                <a:cxn ang="16200000">
                  <a:pos x="wd2" y="hd2"/>
                </a:cxn>
              </a:cxnLst>
              <a:rect l="0" t="0" r="r" b="b"/>
              <a:pathLst>
                <a:path w="21600" h="21600" extrusionOk="0">
                  <a:moveTo>
                    <a:pt x="21600" y="20064"/>
                  </a:moveTo>
                  <a:lnTo>
                    <a:pt x="16059" y="13615"/>
                  </a:lnTo>
                  <a:lnTo>
                    <a:pt x="9110" y="5733"/>
                  </a:lnTo>
                  <a:lnTo>
                    <a:pt x="4977" y="1945"/>
                  </a:lnTo>
                  <a:lnTo>
                    <a:pt x="1784" y="0"/>
                  </a:lnTo>
                  <a:lnTo>
                    <a:pt x="0" y="1228"/>
                  </a:lnTo>
                  <a:lnTo>
                    <a:pt x="3757" y="4504"/>
                  </a:lnTo>
                  <a:lnTo>
                    <a:pt x="9861" y="11363"/>
                  </a:lnTo>
                  <a:lnTo>
                    <a:pt x="15683" y="18119"/>
                  </a:lnTo>
                  <a:lnTo>
                    <a:pt x="19534" y="21600"/>
                  </a:lnTo>
                  <a:lnTo>
                    <a:pt x="20473" y="21600"/>
                  </a:lnTo>
                  <a:lnTo>
                    <a:pt x="21600" y="200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4" name="Freeform 66"/>
            <p:cNvSpPr/>
            <p:nvPr/>
          </p:nvSpPr>
          <p:spPr>
            <a:xfrm>
              <a:off x="112712" y="850899"/>
              <a:ext cx="127001" cy="131764"/>
            </a:xfrm>
            <a:custGeom>
              <a:avLst/>
              <a:gdLst/>
              <a:ahLst/>
              <a:cxnLst>
                <a:cxn ang="0">
                  <a:pos x="wd2" y="hd2"/>
                </a:cxn>
                <a:cxn ang="5400000">
                  <a:pos x="wd2" y="hd2"/>
                </a:cxn>
                <a:cxn ang="10800000">
                  <a:pos x="wd2" y="hd2"/>
                </a:cxn>
                <a:cxn ang="16200000">
                  <a:pos x="wd2" y="hd2"/>
                </a:cxn>
              </a:cxnLst>
              <a:rect l="0" t="0" r="r" b="b"/>
              <a:pathLst>
                <a:path w="21600" h="21600" extrusionOk="0">
                  <a:moveTo>
                    <a:pt x="21200" y="18087"/>
                  </a:moveTo>
                  <a:lnTo>
                    <a:pt x="12400" y="5465"/>
                  </a:lnTo>
                  <a:lnTo>
                    <a:pt x="3867" y="651"/>
                  </a:lnTo>
                  <a:lnTo>
                    <a:pt x="0" y="0"/>
                  </a:lnTo>
                  <a:lnTo>
                    <a:pt x="933" y="2472"/>
                  </a:lnTo>
                  <a:lnTo>
                    <a:pt x="10800" y="9499"/>
                  </a:lnTo>
                  <a:lnTo>
                    <a:pt x="20267" y="20689"/>
                  </a:lnTo>
                  <a:lnTo>
                    <a:pt x="21600" y="21600"/>
                  </a:lnTo>
                  <a:lnTo>
                    <a:pt x="21200" y="1808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5" name="Freeform 67"/>
            <p:cNvSpPr/>
            <p:nvPr/>
          </p:nvSpPr>
          <p:spPr>
            <a:xfrm>
              <a:off x="115887" y="979487"/>
              <a:ext cx="87314" cy="100013"/>
            </a:xfrm>
            <a:custGeom>
              <a:avLst/>
              <a:gdLst/>
              <a:ahLst/>
              <a:cxnLst>
                <a:cxn ang="0">
                  <a:pos x="wd2" y="hd2"/>
                </a:cxn>
                <a:cxn ang="5400000">
                  <a:pos x="wd2" y="hd2"/>
                </a:cxn>
                <a:cxn ang="10800000">
                  <a:pos x="wd2" y="hd2"/>
                </a:cxn>
                <a:cxn ang="16200000">
                  <a:pos x="wd2" y="hd2"/>
                </a:cxn>
              </a:cxnLst>
              <a:rect l="0" t="0" r="r" b="b"/>
              <a:pathLst>
                <a:path w="21600" h="21600" extrusionOk="0">
                  <a:moveTo>
                    <a:pt x="20815" y="16457"/>
                  </a:moveTo>
                  <a:lnTo>
                    <a:pt x="10211" y="3771"/>
                  </a:lnTo>
                  <a:lnTo>
                    <a:pt x="393" y="0"/>
                  </a:lnTo>
                  <a:lnTo>
                    <a:pt x="0" y="3771"/>
                  </a:lnTo>
                  <a:lnTo>
                    <a:pt x="4516" y="10114"/>
                  </a:lnTo>
                  <a:lnTo>
                    <a:pt x="16102" y="18514"/>
                  </a:lnTo>
                  <a:lnTo>
                    <a:pt x="19244" y="21600"/>
                  </a:lnTo>
                  <a:lnTo>
                    <a:pt x="21600" y="20229"/>
                  </a:lnTo>
                  <a:lnTo>
                    <a:pt x="20815" y="1645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6" name="Freeform 68"/>
            <p:cNvSpPr/>
            <p:nvPr/>
          </p:nvSpPr>
          <p:spPr>
            <a:xfrm>
              <a:off x="123824" y="1111249"/>
              <a:ext cx="109539" cy="112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514" y="18254"/>
                  </a:lnTo>
                  <a:lnTo>
                    <a:pt x="12497" y="9279"/>
                  </a:lnTo>
                  <a:lnTo>
                    <a:pt x="3857" y="0"/>
                  </a:lnTo>
                  <a:lnTo>
                    <a:pt x="0" y="0"/>
                  </a:lnTo>
                  <a:lnTo>
                    <a:pt x="1543" y="3346"/>
                  </a:lnTo>
                  <a:lnTo>
                    <a:pt x="8177" y="12169"/>
                  </a:lnTo>
                  <a:lnTo>
                    <a:pt x="14966" y="21144"/>
                  </a:ln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7" name="Freeform 69"/>
            <p:cNvSpPr/>
            <p:nvPr/>
          </p:nvSpPr>
          <p:spPr>
            <a:xfrm>
              <a:off x="273050" y="171449"/>
              <a:ext cx="338138" cy="1255714"/>
            </a:xfrm>
            <a:custGeom>
              <a:avLst/>
              <a:gdLst/>
              <a:ahLst/>
              <a:cxnLst>
                <a:cxn ang="0">
                  <a:pos x="wd2" y="hd2"/>
                </a:cxn>
                <a:cxn ang="5400000">
                  <a:pos x="wd2" y="hd2"/>
                </a:cxn>
                <a:cxn ang="10800000">
                  <a:pos x="wd2" y="hd2"/>
                </a:cxn>
                <a:cxn ang="16200000">
                  <a:pos x="wd2" y="hd2"/>
                </a:cxn>
              </a:cxnLst>
              <a:rect l="0" t="0" r="r" b="b"/>
              <a:pathLst>
                <a:path w="21600" h="21600" extrusionOk="0">
                  <a:moveTo>
                    <a:pt x="3844" y="2033"/>
                  </a:moveTo>
                  <a:lnTo>
                    <a:pt x="3086" y="2647"/>
                  </a:lnTo>
                  <a:lnTo>
                    <a:pt x="3743" y="3248"/>
                  </a:lnTo>
                  <a:lnTo>
                    <a:pt x="3844" y="3834"/>
                  </a:lnTo>
                  <a:lnTo>
                    <a:pt x="3086" y="4216"/>
                  </a:lnTo>
                  <a:lnTo>
                    <a:pt x="2023" y="4639"/>
                  </a:lnTo>
                  <a:lnTo>
                    <a:pt x="1518" y="5308"/>
                  </a:lnTo>
                  <a:lnTo>
                    <a:pt x="2226" y="5745"/>
                  </a:lnTo>
                  <a:lnTo>
                    <a:pt x="3288" y="6249"/>
                  </a:lnTo>
                  <a:lnTo>
                    <a:pt x="3288" y="6659"/>
                  </a:lnTo>
                  <a:lnTo>
                    <a:pt x="2630" y="7041"/>
                  </a:lnTo>
                  <a:lnTo>
                    <a:pt x="1568" y="7546"/>
                  </a:lnTo>
                  <a:lnTo>
                    <a:pt x="2023" y="8051"/>
                  </a:lnTo>
                  <a:lnTo>
                    <a:pt x="3440" y="9115"/>
                  </a:lnTo>
                  <a:lnTo>
                    <a:pt x="3288" y="9565"/>
                  </a:lnTo>
                  <a:lnTo>
                    <a:pt x="1214" y="10425"/>
                  </a:lnTo>
                  <a:lnTo>
                    <a:pt x="1214" y="11175"/>
                  </a:lnTo>
                  <a:lnTo>
                    <a:pt x="2327" y="11735"/>
                  </a:lnTo>
                  <a:lnTo>
                    <a:pt x="3086" y="12240"/>
                  </a:lnTo>
                  <a:lnTo>
                    <a:pt x="2985" y="12663"/>
                  </a:lnTo>
                  <a:lnTo>
                    <a:pt x="1113" y="13126"/>
                  </a:lnTo>
                  <a:lnTo>
                    <a:pt x="759" y="13468"/>
                  </a:lnTo>
                  <a:lnTo>
                    <a:pt x="1113" y="14273"/>
                  </a:lnTo>
                  <a:lnTo>
                    <a:pt x="2023" y="15146"/>
                  </a:lnTo>
                  <a:lnTo>
                    <a:pt x="2023" y="15651"/>
                  </a:lnTo>
                  <a:lnTo>
                    <a:pt x="1872" y="16033"/>
                  </a:lnTo>
                  <a:lnTo>
                    <a:pt x="455" y="16661"/>
                  </a:lnTo>
                  <a:lnTo>
                    <a:pt x="0" y="17152"/>
                  </a:lnTo>
                  <a:lnTo>
                    <a:pt x="152" y="17684"/>
                  </a:lnTo>
                  <a:lnTo>
                    <a:pt x="1113" y="18093"/>
                  </a:lnTo>
                  <a:lnTo>
                    <a:pt x="2226" y="18448"/>
                  </a:lnTo>
                  <a:lnTo>
                    <a:pt x="1214" y="18953"/>
                  </a:lnTo>
                  <a:lnTo>
                    <a:pt x="759" y="19458"/>
                  </a:lnTo>
                  <a:lnTo>
                    <a:pt x="1568" y="19867"/>
                  </a:lnTo>
                  <a:lnTo>
                    <a:pt x="2985" y="20167"/>
                  </a:lnTo>
                  <a:lnTo>
                    <a:pt x="3086" y="20658"/>
                  </a:lnTo>
                  <a:lnTo>
                    <a:pt x="3086" y="21054"/>
                  </a:lnTo>
                  <a:lnTo>
                    <a:pt x="3288" y="21600"/>
                  </a:lnTo>
                  <a:lnTo>
                    <a:pt x="5666" y="21163"/>
                  </a:lnTo>
                  <a:lnTo>
                    <a:pt x="8144" y="20795"/>
                  </a:lnTo>
                  <a:lnTo>
                    <a:pt x="10421" y="20590"/>
                  </a:lnTo>
                  <a:lnTo>
                    <a:pt x="13911" y="20590"/>
                  </a:lnTo>
                  <a:lnTo>
                    <a:pt x="16390" y="20495"/>
                  </a:lnTo>
                  <a:lnTo>
                    <a:pt x="17857" y="20167"/>
                  </a:lnTo>
                  <a:lnTo>
                    <a:pt x="20487" y="19963"/>
                  </a:lnTo>
                  <a:lnTo>
                    <a:pt x="19071" y="19567"/>
                  </a:lnTo>
                  <a:lnTo>
                    <a:pt x="18615" y="18980"/>
                  </a:lnTo>
                  <a:lnTo>
                    <a:pt x="19475" y="18352"/>
                  </a:lnTo>
                  <a:lnTo>
                    <a:pt x="19374" y="17452"/>
                  </a:lnTo>
                  <a:lnTo>
                    <a:pt x="18615" y="16783"/>
                  </a:lnTo>
                  <a:lnTo>
                    <a:pt x="17857" y="16456"/>
                  </a:lnTo>
                  <a:lnTo>
                    <a:pt x="17654" y="15951"/>
                  </a:lnTo>
                  <a:lnTo>
                    <a:pt x="18615" y="15351"/>
                  </a:lnTo>
                  <a:lnTo>
                    <a:pt x="18261" y="14941"/>
                  </a:lnTo>
                  <a:lnTo>
                    <a:pt x="16390" y="14245"/>
                  </a:lnTo>
                  <a:lnTo>
                    <a:pt x="16440" y="13836"/>
                  </a:lnTo>
                  <a:lnTo>
                    <a:pt x="17199" y="13468"/>
                  </a:lnTo>
                  <a:lnTo>
                    <a:pt x="18970" y="12976"/>
                  </a:lnTo>
                  <a:lnTo>
                    <a:pt x="18312" y="12567"/>
                  </a:lnTo>
                  <a:lnTo>
                    <a:pt x="17098" y="11735"/>
                  </a:lnTo>
                  <a:lnTo>
                    <a:pt x="16086" y="11175"/>
                  </a:lnTo>
                  <a:lnTo>
                    <a:pt x="16086" y="10548"/>
                  </a:lnTo>
                  <a:lnTo>
                    <a:pt x="19475" y="10234"/>
                  </a:lnTo>
                  <a:lnTo>
                    <a:pt x="19830" y="9661"/>
                  </a:lnTo>
                  <a:lnTo>
                    <a:pt x="19475" y="9320"/>
                  </a:lnTo>
                  <a:lnTo>
                    <a:pt x="18615" y="9019"/>
                  </a:lnTo>
                  <a:lnTo>
                    <a:pt x="18717" y="8514"/>
                  </a:lnTo>
                  <a:lnTo>
                    <a:pt x="18615" y="7928"/>
                  </a:lnTo>
                  <a:lnTo>
                    <a:pt x="17654" y="7628"/>
                  </a:lnTo>
                  <a:lnTo>
                    <a:pt x="16896" y="7218"/>
                  </a:lnTo>
                  <a:lnTo>
                    <a:pt x="17503" y="6822"/>
                  </a:lnTo>
                  <a:lnTo>
                    <a:pt x="18261" y="6359"/>
                  </a:lnTo>
                  <a:lnTo>
                    <a:pt x="18261" y="6045"/>
                  </a:lnTo>
                  <a:lnTo>
                    <a:pt x="17098" y="5649"/>
                  </a:lnTo>
                  <a:lnTo>
                    <a:pt x="16744" y="5308"/>
                  </a:lnTo>
                  <a:lnTo>
                    <a:pt x="17098" y="5049"/>
                  </a:lnTo>
                  <a:lnTo>
                    <a:pt x="18261" y="4844"/>
                  </a:lnTo>
                  <a:lnTo>
                    <a:pt x="18312" y="4516"/>
                  </a:lnTo>
                  <a:lnTo>
                    <a:pt x="17958" y="4298"/>
                  </a:lnTo>
                  <a:lnTo>
                    <a:pt x="16744" y="3807"/>
                  </a:lnTo>
                  <a:lnTo>
                    <a:pt x="16390" y="3248"/>
                  </a:lnTo>
                  <a:lnTo>
                    <a:pt x="16440" y="2811"/>
                  </a:lnTo>
                  <a:lnTo>
                    <a:pt x="17654" y="2402"/>
                  </a:lnTo>
                  <a:lnTo>
                    <a:pt x="20588" y="1528"/>
                  </a:lnTo>
                  <a:lnTo>
                    <a:pt x="21600" y="791"/>
                  </a:lnTo>
                  <a:lnTo>
                    <a:pt x="21600" y="205"/>
                  </a:lnTo>
                  <a:lnTo>
                    <a:pt x="20588" y="0"/>
                  </a:lnTo>
                  <a:lnTo>
                    <a:pt x="19071" y="205"/>
                  </a:lnTo>
                  <a:lnTo>
                    <a:pt x="15327" y="832"/>
                  </a:lnTo>
                  <a:lnTo>
                    <a:pt x="11888" y="1228"/>
                  </a:lnTo>
                  <a:lnTo>
                    <a:pt x="8296" y="1637"/>
                  </a:lnTo>
                  <a:lnTo>
                    <a:pt x="5919" y="1842"/>
                  </a:lnTo>
                  <a:lnTo>
                    <a:pt x="3844" y="2033"/>
                  </a:lnTo>
                  <a:close/>
                </a:path>
              </a:pathLst>
            </a:custGeom>
            <a:solidFill>
              <a:srgbClr val="B2B2B2"/>
            </a:solidFill>
            <a:ln w="12700" cap="flat">
              <a:noFill/>
              <a:miter lim="400000"/>
            </a:ln>
            <a:effectLst/>
          </p:spPr>
          <p:txBody>
            <a:bodyPr wrap="square" lIns="45719" tIns="45719" rIns="45719" bIns="45719" numCol="1" anchor="t">
              <a:noAutofit/>
            </a:bodyPr>
            <a:lstStyle/>
            <a:p>
              <a:endParaRPr/>
            </a:p>
          </p:txBody>
        </p:sp>
        <p:sp>
          <p:nvSpPr>
            <p:cNvPr id="218" name="Freeform 70"/>
            <p:cNvSpPr/>
            <p:nvPr/>
          </p:nvSpPr>
          <p:spPr>
            <a:xfrm>
              <a:off x="36512" y="161924"/>
              <a:ext cx="604839" cy="1284288"/>
            </a:xfrm>
            <a:custGeom>
              <a:avLst/>
              <a:gdLst/>
              <a:ahLst/>
              <a:cxnLst>
                <a:cxn ang="0">
                  <a:pos x="wd2" y="hd2"/>
                </a:cxn>
                <a:cxn ang="5400000">
                  <a:pos x="wd2" y="hd2"/>
                </a:cxn>
                <a:cxn ang="10800000">
                  <a:pos x="wd2" y="hd2"/>
                </a:cxn>
                <a:cxn ang="16200000">
                  <a:pos x="wd2" y="hd2"/>
                </a:cxn>
              </a:cxnLst>
              <a:rect l="0" t="0" r="r" b="b"/>
              <a:pathLst>
                <a:path w="21600" h="21600" extrusionOk="0">
                  <a:moveTo>
                    <a:pt x="18364" y="19545"/>
                  </a:moveTo>
                  <a:lnTo>
                    <a:pt x="17456" y="20039"/>
                  </a:lnTo>
                  <a:lnTo>
                    <a:pt x="15980" y="20199"/>
                  </a:lnTo>
                  <a:lnTo>
                    <a:pt x="14135" y="20293"/>
                  </a:lnTo>
                  <a:lnTo>
                    <a:pt x="12091" y="20493"/>
                  </a:lnTo>
                  <a:lnTo>
                    <a:pt x="10786" y="20866"/>
                  </a:lnTo>
                  <a:lnTo>
                    <a:pt x="10360" y="21066"/>
                  </a:lnTo>
                  <a:lnTo>
                    <a:pt x="9963" y="20986"/>
                  </a:lnTo>
                  <a:lnTo>
                    <a:pt x="7522" y="20119"/>
                  </a:lnTo>
                  <a:lnTo>
                    <a:pt x="4371" y="18958"/>
                  </a:lnTo>
                  <a:lnTo>
                    <a:pt x="3321" y="18225"/>
                  </a:lnTo>
                  <a:lnTo>
                    <a:pt x="1731" y="17477"/>
                  </a:lnTo>
                  <a:lnTo>
                    <a:pt x="1277" y="16890"/>
                  </a:lnTo>
                  <a:lnTo>
                    <a:pt x="0" y="16810"/>
                  </a:lnTo>
                  <a:lnTo>
                    <a:pt x="1306" y="18064"/>
                  </a:lnTo>
                  <a:lnTo>
                    <a:pt x="3321" y="18758"/>
                  </a:lnTo>
                  <a:lnTo>
                    <a:pt x="4740" y="19612"/>
                  </a:lnTo>
                  <a:lnTo>
                    <a:pt x="8146" y="20613"/>
                  </a:lnTo>
                  <a:lnTo>
                    <a:pt x="10247" y="21600"/>
                  </a:lnTo>
                  <a:lnTo>
                    <a:pt x="11041" y="21507"/>
                  </a:lnTo>
                  <a:lnTo>
                    <a:pt x="11921" y="21013"/>
                  </a:lnTo>
                  <a:lnTo>
                    <a:pt x="13085" y="20719"/>
                  </a:lnTo>
                  <a:lnTo>
                    <a:pt x="14561" y="20519"/>
                  </a:lnTo>
                  <a:lnTo>
                    <a:pt x="17655" y="20399"/>
                  </a:lnTo>
                  <a:lnTo>
                    <a:pt x="18591" y="20119"/>
                  </a:lnTo>
                  <a:lnTo>
                    <a:pt x="20181" y="19946"/>
                  </a:lnTo>
                  <a:lnTo>
                    <a:pt x="20436" y="19612"/>
                  </a:lnTo>
                  <a:lnTo>
                    <a:pt x="19954" y="19212"/>
                  </a:lnTo>
                  <a:lnTo>
                    <a:pt x="19386" y="18825"/>
                  </a:lnTo>
                  <a:lnTo>
                    <a:pt x="19755" y="18331"/>
                  </a:lnTo>
                  <a:lnTo>
                    <a:pt x="20181" y="18064"/>
                  </a:lnTo>
                  <a:lnTo>
                    <a:pt x="20181" y="17638"/>
                  </a:lnTo>
                  <a:lnTo>
                    <a:pt x="19755" y="16984"/>
                  </a:lnTo>
                  <a:lnTo>
                    <a:pt x="19556" y="16664"/>
                  </a:lnTo>
                  <a:lnTo>
                    <a:pt x="18960" y="16370"/>
                  </a:lnTo>
                  <a:lnTo>
                    <a:pt x="18705" y="16023"/>
                  </a:lnTo>
                  <a:lnTo>
                    <a:pt x="18960" y="15690"/>
                  </a:lnTo>
                  <a:lnTo>
                    <a:pt x="19585" y="15423"/>
                  </a:lnTo>
                  <a:lnTo>
                    <a:pt x="19556" y="14996"/>
                  </a:lnTo>
                  <a:lnTo>
                    <a:pt x="19216" y="14702"/>
                  </a:lnTo>
                  <a:lnTo>
                    <a:pt x="18506" y="14249"/>
                  </a:lnTo>
                  <a:lnTo>
                    <a:pt x="18080" y="14009"/>
                  </a:lnTo>
                  <a:lnTo>
                    <a:pt x="18279" y="13662"/>
                  </a:lnTo>
                  <a:lnTo>
                    <a:pt x="19329" y="13368"/>
                  </a:lnTo>
                  <a:lnTo>
                    <a:pt x="19755" y="12968"/>
                  </a:lnTo>
                  <a:lnTo>
                    <a:pt x="19585" y="12648"/>
                  </a:lnTo>
                  <a:lnTo>
                    <a:pt x="18932" y="12101"/>
                  </a:lnTo>
                  <a:lnTo>
                    <a:pt x="18166" y="11407"/>
                  </a:lnTo>
                  <a:lnTo>
                    <a:pt x="17882" y="10913"/>
                  </a:lnTo>
                  <a:lnTo>
                    <a:pt x="18279" y="10713"/>
                  </a:lnTo>
                  <a:lnTo>
                    <a:pt x="19386" y="10526"/>
                  </a:lnTo>
                  <a:lnTo>
                    <a:pt x="20011" y="10326"/>
                  </a:lnTo>
                  <a:lnTo>
                    <a:pt x="20181" y="9713"/>
                  </a:lnTo>
                  <a:lnTo>
                    <a:pt x="19386" y="9019"/>
                  </a:lnTo>
                  <a:lnTo>
                    <a:pt x="19556" y="8565"/>
                  </a:lnTo>
                  <a:lnTo>
                    <a:pt x="19840" y="8138"/>
                  </a:lnTo>
                  <a:lnTo>
                    <a:pt x="19131" y="7645"/>
                  </a:lnTo>
                  <a:lnTo>
                    <a:pt x="18506" y="7191"/>
                  </a:lnTo>
                  <a:lnTo>
                    <a:pt x="18705" y="6898"/>
                  </a:lnTo>
                  <a:lnTo>
                    <a:pt x="19131" y="6604"/>
                  </a:lnTo>
                  <a:lnTo>
                    <a:pt x="19131" y="6110"/>
                  </a:lnTo>
                  <a:lnTo>
                    <a:pt x="18705" y="5830"/>
                  </a:lnTo>
                  <a:lnTo>
                    <a:pt x="18279" y="5590"/>
                  </a:lnTo>
                  <a:lnTo>
                    <a:pt x="18364" y="5217"/>
                  </a:lnTo>
                  <a:lnTo>
                    <a:pt x="19131" y="5043"/>
                  </a:lnTo>
                  <a:lnTo>
                    <a:pt x="19556" y="4843"/>
                  </a:lnTo>
                  <a:lnTo>
                    <a:pt x="19329" y="4456"/>
                  </a:lnTo>
                  <a:lnTo>
                    <a:pt x="18506" y="3962"/>
                  </a:lnTo>
                  <a:lnTo>
                    <a:pt x="18166" y="3522"/>
                  </a:lnTo>
                  <a:lnTo>
                    <a:pt x="18080" y="3029"/>
                  </a:lnTo>
                  <a:lnTo>
                    <a:pt x="18790" y="2562"/>
                  </a:lnTo>
                  <a:lnTo>
                    <a:pt x="20266" y="1788"/>
                  </a:lnTo>
                  <a:lnTo>
                    <a:pt x="21004" y="1214"/>
                  </a:lnTo>
                  <a:lnTo>
                    <a:pt x="21600" y="720"/>
                  </a:lnTo>
                  <a:lnTo>
                    <a:pt x="21430" y="227"/>
                  </a:lnTo>
                  <a:lnTo>
                    <a:pt x="20862" y="0"/>
                  </a:lnTo>
                  <a:lnTo>
                    <a:pt x="20436" y="40"/>
                  </a:lnTo>
                  <a:lnTo>
                    <a:pt x="19755" y="427"/>
                  </a:lnTo>
                  <a:lnTo>
                    <a:pt x="20266" y="720"/>
                  </a:lnTo>
                  <a:lnTo>
                    <a:pt x="20181" y="1214"/>
                  </a:lnTo>
                  <a:lnTo>
                    <a:pt x="19216" y="2068"/>
                  </a:lnTo>
                  <a:lnTo>
                    <a:pt x="17939" y="2562"/>
                  </a:lnTo>
                  <a:lnTo>
                    <a:pt x="17541" y="2855"/>
                  </a:lnTo>
                  <a:lnTo>
                    <a:pt x="17257" y="3229"/>
                  </a:lnTo>
                  <a:lnTo>
                    <a:pt x="17115" y="3469"/>
                  </a:lnTo>
                  <a:lnTo>
                    <a:pt x="15242" y="4149"/>
                  </a:lnTo>
                  <a:lnTo>
                    <a:pt x="13567" y="4603"/>
                  </a:lnTo>
                  <a:lnTo>
                    <a:pt x="13340" y="4936"/>
                  </a:lnTo>
                  <a:lnTo>
                    <a:pt x="13936" y="5003"/>
                  </a:lnTo>
                  <a:lnTo>
                    <a:pt x="16406" y="4149"/>
                  </a:lnTo>
                  <a:lnTo>
                    <a:pt x="17655" y="3962"/>
                  </a:lnTo>
                  <a:lnTo>
                    <a:pt x="18279" y="4509"/>
                  </a:lnTo>
                  <a:lnTo>
                    <a:pt x="18506" y="4750"/>
                  </a:lnTo>
                  <a:lnTo>
                    <a:pt x="17882" y="5003"/>
                  </a:lnTo>
                  <a:lnTo>
                    <a:pt x="17314" y="5203"/>
                  </a:lnTo>
                  <a:lnTo>
                    <a:pt x="17257" y="5537"/>
                  </a:lnTo>
                  <a:lnTo>
                    <a:pt x="17456" y="5884"/>
                  </a:lnTo>
                  <a:lnTo>
                    <a:pt x="16917" y="6164"/>
                  </a:lnTo>
                  <a:lnTo>
                    <a:pt x="15356" y="6497"/>
                  </a:lnTo>
                  <a:lnTo>
                    <a:pt x="13085" y="6951"/>
                  </a:lnTo>
                  <a:lnTo>
                    <a:pt x="13936" y="7098"/>
                  </a:lnTo>
                  <a:lnTo>
                    <a:pt x="16264" y="6657"/>
                  </a:lnTo>
                  <a:lnTo>
                    <a:pt x="18166" y="6204"/>
                  </a:lnTo>
                  <a:lnTo>
                    <a:pt x="18506" y="6311"/>
                  </a:lnTo>
                  <a:lnTo>
                    <a:pt x="18279" y="6604"/>
                  </a:lnTo>
                  <a:lnTo>
                    <a:pt x="17655" y="6898"/>
                  </a:lnTo>
                  <a:lnTo>
                    <a:pt x="17456" y="7191"/>
                  </a:lnTo>
                  <a:lnTo>
                    <a:pt x="17740" y="7578"/>
                  </a:lnTo>
                  <a:lnTo>
                    <a:pt x="18506" y="7885"/>
                  </a:lnTo>
                  <a:lnTo>
                    <a:pt x="18506" y="8138"/>
                  </a:lnTo>
                  <a:lnTo>
                    <a:pt x="17257" y="8272"/>
                  </a:lnTo>
                  <a:lnTo>
                    <a:pt x="16207" y="8926"/>
                  </a:lnTo>
                  <a:lnTo>
                    <a:pt x="14930" y="9312"/>
                  </a:lnTo>
                  <a:lnTo>
                    <a:pt x="13255" y="9513"/>
                  </a:lnTo>
                  <a:lnTo>
                    <a:pt x="13142" y="9713"/>
                  </a:lnTo>
                  <a:lnTo>
                    <a:pt x="14192" y="9633"/>
                  </a:lnTo>
                  <a:lnTo>
                    <a:pt x="16406" y="9312"/>
                  </a:lnTo>
                  <a:lnTo>
                    <a:pt x="17257" y="9019"/>
                  </a:lnTo>
                  <a:lnTo>
                    <a:pt x="17740" y="8725"/>
                  </a:lnTo>
                  <a:lnTo>
                    <a:pt x="18506" y="8672"/>
                  </a:lnTo>
                  <a:lnTo>
                    <a:pt x="18506" y="9019"/>
                  </a:lnTo>
                  <a:lnTo>
                    <a:pt x="18960" y="9339"/>
                  </a:lnTo>
                  <a:lnTo>
                    <a:pt x="19386" y="9713"/>
                  </a:lnTo>
                  <a:lnTo>
                    <a:pt x="19131" y="10006"/>
                  </a:lnTo>
                  <a:lnTo>
                    <a:pt x="18166" y="10206"/>
                  </a:lnTo>
                  <a:lnTo>
                    <a:pt x="17257" y="10326"/>
                  </a:lnTo>
                  <a:lnTo>
                    <a:pt x="16604" y="10620"/>
                  </a:lnTo>
                  <a:lnTo>
                    <a:pt x="13766" y="11020"/>
                  </a:lnTo>
                  <a:lnTo>
                    <a:pt x="11666" y="11367"/>
                  </a:lnTo>
                  <a:lnTo>
                    <a:pt x="10871" y="11567"/>
                  </a:lnTo>
                  <a:lnTo>
                    <a:pt x="11495" y="11807"/>
                  </a:lnTo>
                  <a:lnTo>
                    <a:pt x="12716" y="11661"/>
                  </a:lnTo>
                  <a:lnTo>
                    <a:pt x="15242" y="11207"/>
                  </a:lnTo>
                  <a:lnTo>
                    <a:pt x="16917" y="10980"/>
                  </a:lnTo>
                  <a:lnTo>
                    <a:pt x="17314" y="11314"/>
                  </a:lnTo>
                  <a:lnTo>
                    <a:pt x="17740" y="11901"/>
                  </a:lnTo>
                  <a:lnTo>
                    <a:pt x="18506" y="12394"/>
                  </a:lnTo>
                  <a:lnTo>
                    <a:pt x="18591" y="12768"/>
                  </a:lnTo>
                  <a:lnTo>
                    <a:pt x="18506" y="13141"/>
                  </a:lnTo>
                  <a:lnTo>
                    <a:pt x="17655" y="13262"/>
                  </a:lnTo>
                  <a:lnTo>
                    <a:pt x="16207" y="13435"/>
                  </a:lnTo>
                  <a:lnTo>
                    <a:pt x="14305" y="13835"/>
                  </a:lnTo>
                  <a:lnTo>
                    <a:pt x="11609" y="14009"/>
                  </a:lnTo>
                  <a:lnTo>
                    <a:pt x="10587" y="14249"/>
                  </a:lnTo>
                  <a:lnTo>
                    <a:pt x="11297" y="14409"/>
                  </a:lnTo>
                  <a:lnTo>
                    <a:pt x="13681" y="14249"/>
                  </a:lnTo>
                  <a:lnTo>
                    <a:pt x="15356" y="13955"/>
                  </a:lnTo>
                  <a:lnTo>
                    <a:pt x="16491" y="13755"/>
                  </a:lnTo>
                  <a:lnTo>
                    <a:pt x="17456" y="13662"/>
                  </a:lnTo>
                  <a:lnTo>
                    <a:pt x="17314" y="14009"/>
                  </a:lnTo>
                  <a:lnTo>
                    <a:pt x="17740" y="14502"/>
                  </a:lnTo>
                  <a:lnTo>
                    <a:pt x="18364" y="14796"/>
                  </a:lnTo>
                  <a:lnTo>
                    <a:pt x="18506" y="15129"/>
                  </a:lnTo>
                  <a:lnTo>
                    <a:pt x="18506" y="15423"/>
                  </a:lnTo>
                  <a:lnTo>
                    <a:pt x="17655" y="15583"/>
                  </a:lnTo>
                  <a:lnTo>
                    <a:pt x="16065" y="15623"/>
                  </a:lnTo>
                  <a:lnTo>
                    <a:pt x="14930" y="15783"/>
                  </a:lnTo>
                  <a:lnTo>
                    <a:pt x="12460" y="16183"/>
                  </a:lnTo>
                  <a:lnTo>
                    <a:pt x="11041" y="16197"/>
                  </a:lnTo>
                  <a:lnTo>
                    <a:pt x="10587" y="16490"/>
                  </a:lnTo>
                  <a:lnTo>
                    <a:pt x="11212" y="16597"/>
                  </a:lnTo>
                  <a:lnTo>
                    <a:pt x="12460" y="16477"/>
                  </a:lnTo>
                  <a:lnTo>
                    <a:pt x="14305" y="16197"/>
                  </a:lnTo>
                  <a:lnTo>
                    <a:pt x="15356" y="16023"/>
                  </a:lnTo>
                  <a:lnTo>
                    <a:pt x="16690" y="15876"/>
                  </a:lnTo>
                  <a:lnTo>
                    <a:pt x="17740" y="15916"/>
                  </a:lnTo>
                  <a:lnTo>
                    <a:pt x="18080" y="15916"/>
                  </a:lnTo>
                  <a:lnTo>
                    <a:pt x="18080" y="16370"/>
                  </a:lnTo>
                  <a:lnTo>
                    <a:pt x="18364" y="16597"/>
                  </a:lnTo>
                  <a:lnTo>
                    <a:pt x="16491" y="16810"/>
                  </a:lnTo>
                  <a:lnTo>
                    <a:pt x="14816" y="17384"/>
                  </a:lnTo>
                  <a:lnTo>
                    <a:pt x="12943" y="17678"/>
                  </a:lnTo>
                  <a:lnTo>
                    <a:pt x="11666" y="17771"/>
                  </a:lnTo>
                  <a:lnTo>
                    <a:pt x="10616" y="18038"/>
                  </a:lnTo>
                  <a:lnTo>
                    <a:pt x="11041" y="18225"/>
                  </a:lnTo>
                  <a:lnTo>
                    <a:pt x="12091" y="18064"/>
                  </a:lnTo>
                  <a:lnTo>
                    <a:pt x="13255" y="17878"/>
                  </a:lnTo>
                  <a:lnTo>
                    <a:pt x="14618" y="17771"/>
                  </a:lnTo>
                  <a:lnTo>
                    <a:pt x="15781" y="17437"/>
                  </a:lnTo>
                  <a:lnTo>
                    <a:pt x="16406" y="17144"/>
                  </a:lnTo>
                  <a:lnTo>
                    <a:pt x="17257" y="17091"/>
                  </a:lnTo>
                  <a:lnTo>
                    <a:pt x="18279" y="17091"/>
                  </a:lnTo>
                  <a:lnTo>
                    <a:pt x="18591" y="17144"/>
                  </a:lnTo>
                  <a:lnTo>
                    <a:pt x="18932" y="17477"/>
                  </a:lnTo>
                  <a:lnTo>
                    <a:pt x="19131" y="17878"/>
                  </a:lnTo>
                  <a:lnTo>
                    <a:pt x="18932" y="18225"/>
                  </a:lnTo>
                  <a:lnTo>
                    <a:pt x="18506" y="18425"/>
                  </a:lnTo>
                  <a:lnTo>
                    <a:pt x="18166" y="18918"/>
                  </a:lnTo>
                  <a:lnTo>
                    <a:pt x="18506" y="19118"/>
                  </a:lnTo>
                  <a:lnTo>
                    <a:pt x="18932" y="19319"/>
                  </a:lnTo>
                  <a:lnTo>
                    <a:pt x="18932" y="19505"/>
                  </a:lnTo>
                  <a:lnTo>
                    <a:pt x="18364" y="19545"/>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9" name="Freeform 71"/>
            <p:cNvSpPr/>
            <p:nvPr/>
          </p:nvSpPr>
          <p:spPr>
            <a:xfrm>
              <a:off x="357187" y="1265237"/>
              <a:ext cx="174626" cy="57151"/>
            </a:xfrm>
            <a:custGeom>
              <a:avLst/>
              <a:gdLst/>
              <a:ahLst/>
              <a:cxnLst>
                <a:cxn ang="0">
                  <a:pos x="wd2" y="hd2"/>
                </a:cxn>
                <a:cxn ang="5400000">
                  <a:pos x="wd2" y="hd2"/>
                </a:cxn>
                <a:cxn ang="10800000">
                  <a:pos x="wd2" y="hd2"/>
                </a:cxn>
                <a:cxn ang="16200000">
                  <a:pos x="wd2" y="hd2"/>
                </a:cxn>
              </a:cxnLst>
              <a:rect l="0" t="0" r="r" b="b"/>
              <a:pathLst>
                <a:path w="21600" h="21600" extrusionOk="0">
                  <a:moveTo>
                    <a:pt x="0" y="17100"/>
                  </a:moveTo>
                  <a:lnTo>
                    <a:pt x="8659" y="16200"/>
                  </a:lnTo>
                  <a:lnTo>
                    <a:pt x="11968" y="10500"/>
                  </a:lnTo>
                  <a:lnTo>
                    <a:pt x="14789" y="3900"/>
                  </a:lnTo>
                  <a:lnTo>
                    <a:pt x="20141" y="0"/>
                  </a:lnTo>
                  <a:lnTo>
                    <a:pt x="21600" y="3900"/>
                  </a:lnTo>
                  <a:lnTo>
                    <a:pt x="19265" y="6000"/>
                  </a:lnTo>
                  <a:lnTo>
                    <a:pt x="15568" y="12300"/>
                  </a:lnTo>
                  <a:lnTo>
                    <a:pt x="13622" y="16200"/>
                  </a:lnTo>
                  <a:lnTo>
                    <a:pt x="10119" y="19200"/>
                  </a:lnTo>
                  <a:lnTo>
                    <a:pt x="4768" y="20700"/>
                  </a:lnTo>
                  <a:lnTo>
                    <a:pt x="584" y="21600"/>
                  </a:lnTo>
                  <a:lnTo>
                    <a:pt x="0" y="171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20" name="Freeform 72"/>
            <p:cNvSpPr/>
            <p:nvPr/>
          </p:nvSpPr>
          <p:spPr>
            <a:xfrm>
              <a:off x="88900" y="7937"/>
              <a:ext cx="508001" cy="276226"/>
            </a:xfrm>
            <a:custGeom>
              <a:avLst/>
              <a:gdLst/>
              <a:ahLst/>
              <a:cxnLst>
                <a:cxn ang="0">
                  <a:pos x="wd2" y="hd2"/>
                </a:cxn>
                <a:cxn ang="5400000">
                  <a:pos x="wd2" y="hd2"/>
                </a:cxn>
                <a:cxn ang="10800000">
                  <a:pos x="wd2" y="hd2"/>
                </a:cxn>
                <a:cxn ang="16200000">
                  <a:pos x="wd2" y="hd2"/>
                </a:cxn>
              </a:cxnLst>
              <a:rect l="0" t="0" r="r" b="b"/>
              <a:pathLst>
                <a:path w="21600" h="21600" extrusionOk="0">
                  <a:moveTo>
                    <a:pt x="641" y="2428"/>
                  </a:moveTo>
                  <a:lnTo>
                    <a:pt x="3206" y="2677"/>
                  </a:lnTo>
                  <a:lnTo>
                    <a:pt x="5940" y="2863"/>
                  </a:lnTo>
                  <a:lnTo>
                    <a:pt x="7695" y="2863"/>
                  </a:lnTo>
                  <a:lnTo>
                    <a:pt x="9079" y="2303"/>
                  </a:lnTo>
                  <a:lnTo>
                    <a:pt x="11340" y="1058"/>
                  </a:lnTo>
                  <a:lnTo>
                    <a:pt x="12420" y="0"/>
                  </a:lnTo>
                  <a:lnTo>
                    <a:pt x="13871" y="1494"/>
                  </a:lnTo>
                  <a:lnTo>
                    <a:pt x="16268" y="4544"/>
                  </a:lnTo>
                  <a:lnTo>
                    <a:pt x="18023" y="6785"/>
                  </a:lnTo>
                  <a:lnTo>
                    <a:pt x="20250" y="9648"/>
                  </a:lnTo>
                  <a:lnTo>
                    <a:pt x="21600" y="11889"/>
                  </a:lnTo>
                  <a:lnTo>
                    <a:pt x="20351" y="13819"/>
                  </a:lnTo>
                  <a:lnTo>
                    <a:pt x="19103" y="15998"/>
                  </a:lnTo>
                  <a:lnTo>
                    <a:pt x="17111" y="17492"/>
                  </a:lnTo>
                  <a:lnTo>
                    <a:pt x="15053" y="19110"/>
                  </a:lnTo>
                  <a:lnTo>
                    <a:pt x="13129" y="20480"/>
                  </a:lnTo>
                  <a:lnTo>
                    <a:pt x="11408" y="20978"/>
                  </a:lnTo>
                  <a:lnTo>
                    <a:pt x="9585" y="21600"/>
                  </a:lnTo>
                  <a:lnTo>
                    <a:pt x="7324" y="18674"/>
                  </a:lnTo>
                  <a:lnTo>
                    <a:pt x="5636" y="16122"/>
                  </a:lnTo>
                  <a:lnTo>
                    <a:pt x="3645" y="12885"/>
                  </a:lnTo>
                  <a:lnTo>
                    <a:pt x="1991" y="9648"/>
                  </a:lnTo>
                  <a:lnTo>
                    <a:pt x="742" y="7470"/>
                  </a:lnTo>
                  <a:lnTo>
                    <a:pt x="0" y="4233"/>
                  </a:lnTo>
                  <a:lnTo>
                    <a:pt x="641" y="2428"/>
                  </a:lnTo>
                  <a:close/>
                </a:path>
              </a:pathLst>
            </a:custGeom>
            <a:solidFill>
              <a:srgbClr val="F8F8F8"/>
            </a:solidFill>
            <a:ln w="12700" cap="flat">
              <a:noFill/>
              <a:miter lim="400000"/>
            </a:ln>
            <a:effectLst/>
          </p:spPr>
          <p:txBody>
            <a:bodyPr wrap="square" lIns="45719" tIns="45719" rIns="45719" bIns="45719" numCol="1" anchor="t">
              <a:noAutofit/>
            </a:bodyPr>
            <a:lstStyle/>
            <a:p>
              <a:endParaRPr/>
            </a:p>
          </p:txBody>
        </p:sp>
        <p:sp>
          <p:nvSpPr>
            <p:cNvPr id="221" name="Freeform 73"/>
            <p:cNvSpPr/>
            <p:nvPr/>
          </p:nvSpPr>
          <p:spPr>
            <a:xfrm>
              <a:off x="76200" y="0"/>
              <a:ext cx="549276" cy="320675"/>
            </a:xfrm>
            <a:custGeom>
              <a:avLst/>
              <a:gdLst/>
              <a:ahLst/>
              <a:cxnLst>
                <a:cxn ang="0">
                  <a:pos x="wd2" y="hd2"/>
                </a:cxn>
                <a:cxn ang="5400000">
                  <a:pos x="wd2" y="hd2"/>
                </a:cxn>
                <a:cxn ang="10800000">
                  <a:pos x="wd2" y="hd2"/>
                </a:cxn>
                <a:cxn ang="16200000">
                  <a:pos x="wd2" y="hd2"/>
                </a:cxn>
              </a:cxnLst>
              <a:rect l="0" t="0" r="r" b="b"/>
              <a:pathLst>
                <a:path w="21600" h="21600" extrusionOk="0">
                  <a:moveTo>
                    <a:pt x="10582" y="18499"/>
                  </a:moveTo>
                  <a:lnTo>
                    <a:pt x="14015" y="16842"/>
                  </a:lnTo>
                  <a:lnTo>
                    <a:pt x="16793" y="14810"/>
                  </a:lnTo>
                  <a:lnTo>
                    <a:pt x="18791" y="12404"/>
                  </a:lnTo>
                  <a:lnTo>
                    <a:pt x="19571" y="11014"/>
                  </a:lnTo>
                  <a:lnTo>
                    <a:pt x="16699" y="6576"/>
                  </a:lnTo>
                  <a:lnTo>
                    <a:pt x="14390" y="4170"/>
                  </a:lnTo>
                  <a:lnTo>
                    <a:pt x="12173" y="1818"/>
                  </a:lnTo>
                  <a:lnTo>
                    <a:pt x="11736" y="1818"/>
                  </a:lnTo>
                  <a:lnTo>
                    <a:pt x="10332" y="2620"/>
                  </a:lnTo>
                  <a:lnTo>
                    <a:pt x="8490" y="3475"/>
                  </a:lnTo>
                  <a:lnTo>
                    <a:pt x="5213" y="3956"/>
                  </a:lnTo>
                  <a:lnTo>
                    <a:pt x="2029" y="3796"/>
                  </a:lnTo>
                  <a:lnTo>
                    <a:pt x="1155" y="3956"/>
                  </a:lnTo>
                  <a:lnTo>
                    <a:pt x="1155" y="4972"/>
                  </a:lnTo>
                  <a:lnTo>
                    <a:pt x="1842" y="6576"/>
                  </a:lnTo>
                  <a:lnTo>
                    <a:pt x="3184" y="9410"/>
                  </a:lnTo>
                  <a:lnTo>
                    <a:pt x="4838" y="11762"/>
                  </a:lnTo>
                  <a:lnTo>
                    <a:pt x="6898" y="15184"/>
                  </a:lnTo>
                  <a:lnTo>
                    <a:pt x="8896" y="17697"/>
                  </a:lnTo>
                  <a:lnTo>
                    <a:pt x="10113" y="19141"/>
                  </a:lnTo>
                  <a:lnTo>
                    <a:pt x="10519" y="20691"/>
                  </a:lnTo>
                  <a:lnTo>
                    <a:pt x="10051" y="21600"/>
                  </a:lnTo>
                  <a:lnTo>
                    <a:pt x="9364" y="21119"/>
                  </a:lnTo>
                  <a:lnTo>
                    <a:pt x="7366" y="17964"/>
                  </a:lnTo>
                  <a:lnTo>
                    <a:pt x="4838" y="14382"/>
                  </a:lnTo>
                  <a:lnTo>
                    <a:pt x="2997" y="11762"/>
                  </a:lnTo>
                  <a:lnTo>
                    <a:pt x="1748" y="9410"/>
                  </a:lnTo>
                  <a:lnTo>
                    <a:pt x="687" y="6950"/>
                  </a:lnTo>
                  <a:lnTo>
                    <a:pt x="218" y="5293"/>
                  </a:lnTo>
                  <a:lnTo>
                    <a:pt x="0" y="3475"/>
                  </a:lnTo>
                  <a:lnTo>
                    <a:pt x="312" y="2299"/>
                  </a:lnTo>
                  <a:lnTo>
                    <a:pt x="1092" y="1818"/>
                  </a:lnTo>
                  <a:lnTo>
                    <a:pt x="2435" y="1978"/>
                  </a:lnTo>
                  <a:lnTo>
                    <a:pt x="5057" y="2620"/>
                  </a:lnTo>
                  <a:lnTo>
                    <a:pt x="7273" y="2620"/>
                  </a:lnTo>
                  <a:lnTo>
                    <a:pt x="8896" y="1818"/>
                  </a:lnTo>
                  <a:lnTo>
                    <a:pt x="10738" y="1176"/>
                  </a:lnTo>
                  <a:lnTo>
                    <a:pt x="11487" y="0"/>
                  </a:lnTo>
                  <a:lnTo>
                    <a:pt x="12361" y="0"/>
                  </a:lnTo>
                  <a:lnTo>
                    <a:pt x="14265" y="1978"/>
                  </a:lnTo>
                  <a:lnTo>
                    <a:pt x="16325" y="4651"/>
                  </a:lnTo>
                  <a:lnTo>
                    <a:pt x="18541" y="7057"/>
                  </a:lnTo>
                  <a:lnTo>
                    <a:pt x="19758" y="8608"/>
                  </a:lnTo>
                  <a:lnTo>
                    <a:pt x="21069" y="10051"/>
                  </a:lnTo>
                  <a:lnTo>
                    <a:pt x="21600" y="10586"/>
                  </a:lnTo>
                  <a:lnTo>
                    <a:pt x="21319" y="11655"/>
                  </a:lnTo>
                  <a:lnTo>
                    <a:pt x="20383" y="12564"/>
                  </a:lnTo>
                  <a:lnTo>
                    <a:pt x="19290" y="14168"/>
                  </a:lnTo>
                  <a:lnTo>
                    <a:pt x="18323" y="14810"/>
                  </a:lnTo>
                  <a:lnTo>
                    <a:pt x="16481" y="16147"/>
                  </a:lnTo>
                  <a:lnTo>
                    <a:pt x="15170" y="17162"/>
                  </a:lnTo>
                  <a:lnTo>
                    <a:pt x="13703" y="18713"/>
                  </a:lnTo>
                  <a:lnTo>
                    <a:pt x="12173" y="19141"/>
                  </a:lnTo>
                  <a:lnTo>
                    <a:pt x="10987" y="19301"/>
                  </a:lnTo>
                  <a:lnTo>
                    <a:pt x="10582" y="1849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22" name="Freeform 74"/>
            <p:cNvSpPr/>
            <p:nvPr/>
          </p:nvSpPr>
          <p:spPr>
            <a:xfrm>
              <a:off x="387349" y="242887"/>
              <a:ext cx="173039" cy="111126"/>
            </a:xfrm>
            <a:custGeom>
              <a:avLst/>
              <a:gdLst/>
              <a:ahLst/>
              <a:cxnLst>
                <a:cxn ang="0">
                  <a:pos x="wd2" y="hd2"/>
                </a:cxn>
                <a:cxn ang="5400000">
                  <a:pos x="wd2" y="hd2"/>
                </a:cxn>
                <a:cxn ang="10800000">
                  <a:pos x="wd2" y="hd2"/>
                </a:cxn>
                <a:cxn ang="16200000">
                  <a:pos x="wd2" y="hd2"/>
                </a:cxn>
              </a:cxnLst>
              <a:rect l="0" t="0" r="r" b="b"/>
              <a:pathLst>
                <a:path w="21600" h="21600" extrusionOk="0">
                  <a:moveTo>
                    <a:pt x="18247" y="2486"/>
                  </a:moveTo>
                  <a:lnTo>
                    <a:pt x="13710" y="8236"/>
                  </a:lnTo>
                  <a:lnTo>
                    <a:pt x="9468" y="13519"/>
                  </a:lnTo>
                  <a:lnTo>
                    <a:pt x="3452" y="16938"/>
                  </a:lnTo>
                  <a:lnTo>
                    <a:pt x="0" y="18647"/>
                  </a:lnTo>
                  <a:lnTo>
                    <a:pt x="2762" y="21600"/>
                  </a:lnTo>
                  <a:lnTo>
                    <a:pt x="7101" y="20668"/>
                  </a:lnTo>
                  <a:lnTo>
                    <a:pt x="13808" y="13519"/>
                  </a:lnTo>
                  <a:lnTo>
                    <a:pt x="21600" y="0"/>
                  </a:lnTo>
                  <a:lnTo>
                    <a:pt x="18247" y="248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241" name="Group 75"/>
          <p:cNvGrpSpPr/>
          <p:nvPr/>
        </p:nvGrpSpPr>
        <p:grpSpPr>
          <a:xfrm>
            <a:off x="2201862" y="3979863"/>
            <a:ext cx="639764" cy="1446213"/>
            <a:chOff x="0" y="0"/>
            <a:chExt cx="639762" cy="1446211"/>
          </a:xfrm>
        </p:grpSpPr>
        <p:sp>
          <p:nvSpPr>
            <p:cNvPr id="224" name="Freeform 76"/>
            <p:cNvSpPr/>
            <p:nvPr/>
          </p:nvSpPr>
          <p:spPr>
            <a:xfrm>
              <a:off x="12699" y="63499"/>
              <a:ext cx="336551" cy="1363664"/>
            </a:xfrm>
            <a:custGeom>
              <a:avLst/>
              <a:gdLst/>
              <a:ahLst/>
              <a:cxnLst>
                <a:cxn ang="0">
                  <a:pos x="wd2" y="hd2"/>
                </a:cxn>
                <a:cxn ang="5400000">
                  <a:pos x="wd2" y="hd2"/>
                </a:cxn>
                <a:cxn ang="10800000">
                  <a:pos x="wd2" y="hd2"/>
                </a:cxn>
                <a:cxn ang="16200000">
                  <a:pos x="wd2" y="hd2"/>
                </a:cxn>
              </a:cxnLst>
              <a:rect l="0" t="0" r="r" b="b"/>
              <a:pathLst>
                <a:path w="21600" h="21600" extrusionOk="0">
                  <a:moveTo>
                    <a:pt x="21243" y="3887"/>
                  </a:moveTo>
                  <a:lnTo>
                    <a:pt x="21600" y="4680"/>
                  </a:lnTo>
                  <a:lnTo>
                    <a:pt x="21600" y="8970"/>
                  </a:lnTo>
                  <a:lnTo>
                    <a:pt x="20072" y="14706"/>
                  </a:lnTo>
                  <a:lnTo>
                    <a:pt x="20225" y="18367"/>
                  </a:lnTo>
                  <a:lnTo>
                    <a:pt x="20989" y="20896"/>
                  </a:lnTo>
                  <a:lnTo>
                    <a:pt x="20225" y="21600"/>
                  </a:lnTo>
                  <a:lnTo>
                    <a:pt x="18951" y="21449"/>
                  </a:lnTo>
                  <a:lnTo>
                    <a:pt x="11615" y="20053"/>
                  </a:lnTo>
                  <a:lnTo>
                    <a:pt x="9730" y="19788"/>
                  </a:lnTo>
                  <a:lnTo>
                    <a:pt x="8660" y="19386"/>
                  </a:lnTo>
                  <a:lnTo>
                    <a:pt x="6775" y="18858"/>
                  </a:lnTo>
                  <a:lnTo>
                    <a:pt x="4228" y="18304"/>
                  </a:lnTo>
                  <a:lnTo>
                    <a:pt x="3006" y="17562"/>
                  </a:lnTo>
                  <a:lnTo>
                    <a:pt x="0" y="16933"/>
                  </a:lnTo>
                  <a:lnTo>
                    <a:pt x="0" y="16543"/>
                  </a:lnTo>
                  <a:lnTo>
                    <a:pt x="1579" y="16052"/>
                  </a:lnTo>
                  <a:lnTo>
                    <a:pt x="2242" y="15411"/>
                  </a:lnTo>
                  <a:lnTo>
                    <a:pt x="1885" y="15071"/>
                  </a:lnTo>
                  <a:lnTo>
                    <a:pt x="1121" y="14517"/>
                  </a:lnTo>
                  <a:lnTo>
                    <a:pt x="815" y="14127"/>
                  </a:lnTo>
                  <a:lnTo>
                    <a:pt x="2038" y="13511"/>
                  </a:lnTo>
                  <a:lnTo>
                    <a:pt x="2038" y="13096"/>
                  </a:lnTo>
                  <a:lnTo>
                    <a:pt x="764" y="12266"/>
                  </a:lnTo>
                  <a:lnTo>
                    <a:pt x="764" y="11800"/>
                  </a:lnTo>
                  <a:lnTo>
                    <a:pt x="1477" y="11435"/>
                  </a:lnTo>
                  <a:lnTo>
                    <a:pt x="2700" y="11008"/>
                  </a:lnTo>
                  <a:lnTo>
                    <a:pt x="2649" y="10265"/>
                  </a:lnTo>
                  <a:lnTo>
                    <a:pt x="1885" y="9674"/>
                  </a:lnTo>
                  <a:lnTo>
                    <a:pt x="2649" y="8970"/>
                  </a:lnTo>
                  <a:lnTo>
                    <a:pt x="3362" y="8793"/>
                  </a:lnTo>
                  <a:lnTo>
                    <a:pt x="2700" y="8139"/>
                  </a:lnTo>
                  <a:lnTo>
                    <a:pt x="1121" y="7447"/>
                  </a:lnTo>
                  <a:lnTo>
                    <a:pt x="764" y="7007"/>
                  </a:lnTo>
                  <a:lnTo>
                    <a:pt x="1121" y="6579"/>
                  </a:lnTo>
                  <a:lnTo>
                    <a:pt x="3158" y="6189"/>
                  </a:lnTo>
                  <a:lnTo>
                    <a:pt x="3006" y="5887"/>
                  </a:lnTo>
                  <a:lnTo>
                    <a:pt x="815" y="4906"/>
                  </a:lnTo>
                  <a:lnTo>
                    <a:pt x="153" y="4126"/>
                  </a:lnTo>
                  <a:lnTo>
                    <a:pt x="764" y="3699"/>
                  </a:lnTo>
                  <a:lnTo>
                    <a:pt x="2700" y="3309"/>
                  </a:lnTo>
                  <a:lnTo>
                    <a:pt x="2242" y="2956"/>
                  </a:lnTo>
                  <a:lnTo>
                    <a:pt x="815" y="2566"/>
                  </a:lnTo>
                  <a:lnTo>
                    <a:pt x="815" y="2139"/>
                  </a:lnTo>
                  <a:lnTo>
                    <a:pt x="3158" y="1849"/>
                  </a:lnTo>
                  <a:lnTo>
                    <a:pt x="4126" y="1535"/>
                  </a:lnTo>
                  <a:lnTo>
                    <a:pt x="2242" y="893"/>
                  </a:lnTo>
                  <a:lnTo>
                    <a:pt x="2242" y="554"/>
                  </a:lnTo>
                  <a:lnTo>
                    <a:pt x="4483" y="352"/>
                  </a:lnTo>
                  <a:lnTo>
                    <a:pt x="4585" y="0"/>
                  </a:lnTo>
                  <a:lnTo>
                    <a:pt x="7081" y="893"/>
                  </a:lnTo>
                  <a:lnTo>
                    <a:pt x="10087" y="1824"/>
                  </a:lnTo>
                  <a:lnTo>
                    <a:pt x="13857" y="2566"/>
                  </a:lnTo>
                  <a:lnTo>
                    <a:pt x="16862" y="3145"/>
                  </a:lnTo>
                  <a:lnTo>
                    <a:pt x="20072" y="3610"/>
                  </a:lnTo>
                  <a:lnTo>
                    <a:pt x="21243" y="3887"/>
                  </a:lnTo>
                  <a:close/>
                </a:path>
              </a:pathLst>
            </a:custGeom>
            <a:solidFill>
              <a:srgbClr val="DDDDDD"/>
            </a:solidFill>
            <a:ln w="12700" cap="flat">
              <a:noFill/>
              <a:miter lim="400000"/>
            </a:ln>
            <a:effectLst/>
          </p:spPr>
          <p:txBody>
            <a:bodyPr wrap="square" lIns="45719" tIns="45719" rIns="45719" bIns="45719" numCol="1" anchor="t">
              <a:noAutofit/>
            </a:bodyPr>
            <a:lstStyle/>
            <a:p>
              <a:endParaRPr/>
            </a:p>
          </p:txBody>
        </p:sp>
        <p:sp>
          <p:nvSpPr>
            <p:cNvPr id="225" name="Freeform 77"/>
            <p:cNvSpPr/>
            <p:nvPr/>
          </p:nvSpPr>
          <p:spPr>
            <a:xfrm>
              <a:off x="0" y="84137"/>
              <a:ext cx="96838" cy="1038226"/>
            </a:xfrm>
            <a:custGeom>
              <a:avLst/>
              <a:gdLst/>
              <a:ahLst/>
              <a:cxnLst>
                <a:cxn ang="0">
                  <a:pos x="wd2" y="hd2"/>
                </a:cxn>
                <a:cxn ang="5400000">
                  <a:pos x="wd2" y="hd2"/>
                </a:cxn>
                <a:cxn ang="10800000">
                  <a:pos x="wd2" y="hd2"/>
                </a:cxn>
                <a:cxn ang="16200000">
                  <a:pos x="wd2" y="hd2"/>
                </a:cxn>
              </a:cxnLst>
              <a:rect l="0" t="0" r="r" b="b"/>
              <a:pathLst>
                <a:path w="21600" h="21600" extrusionOk="0">
                  <a:moveTo>
                    <a:pt x="10889" y="0"/>
                  </a:moveTo>
                  <a:lnTo>
                    <a:pt x="14817" y="726"/>
                  </a:lnTo>
                  <a:lnTo>
                    <a:pt x="18208" y="1205"/>
                  </a:lnTo>
                  <a:lnTo>
                    <a:pt x="21600" y="1502"/>
                  </a:lnTo>
                  <a:lnTo>
                    <a:pt x="20886" y="1848"/>
                  </a:lnTo>
                  <a:lnTo>
                    <a:pt x="17494" y="2096"/>
                  </a:lnTo>
                  <a:lnTo>
                    <a:pt x="12139" y="2211"/>
                  </a:lnTo>
                  <a:lnTo>
                    <a:pt x="8212" y="2525"/>
                  </a:lnTo>
                  <a:lnTo>
                    <a:pt x="9283" y="2921"/>
                  </a:lnTo>
                  <a:lnTo>
                    <a:pt x="11960" y="3135"/>
                  </a:lnTo>
                  <a:lnTo>
                    <a:pt x="16066" y="3630"/>
                  </a:lnTo>
                  <a:lnTo>
                    <a:pt x="16066" y="3911"/>
                  </a:lnTo>
                  <a:lnTo>
                    <a:pt x="14817" y="4158"/>
                  </a:lnTo>
                  <a:lnTo>
                    <a:pt x="6962" y="4653"/>
                  </a:lnTo>
                  <a:lnTo>
                    <a:pt x="6605" y="5016"/>
                  </a:lnTo>
                  <a:lnTo>
                    <a:pt x="8033" y="5379"/>
                  </a:lnTo>
                  <a:lnTo>
                    <a:pt x="10889" y="6089"/>
                  </a:lnTo>
                  <a:lnTo>
                    <a:pt x="13567" y="6666"/>
                  </a:lnTo>
                  <a:lnTo>
                    <a:pt x="16066" y="7062"/>
                  </a:lnTo>
                  <a:lnTo>
                    <a:pt x="16066" y="7525"/>
                  </a:lnTo>
                  <a:lnTo>
                    <a:pt x="14817" y="7921"/>
                  </a:lnTo>
                  <a:lnTo>
                    <a:pt x="10889" y="8284"/>
                  </a:lnTo>
                  <a:lnTo>
                    <a:pt x="8212" y="8647"/>
                  </a:lnTo>
                  <a:lnTo>
                    <a:pt x="9283" y="9257"/>
                  </a:lnTo>
                  <a:lnTo>
                    <a:pt x="15709" y="10181"/>
                  </a:lnTo>
                  <a:lnTo>
                    <a:pt x="18208" y="10676"/>
                  </a:lnTo>
                  <a:lnTo>
                    <a:pt x="18744" y="11155"/>
                  </a:lnTo>
                  <a:lnTo>
                    <a:pt x="16066" y="11518"/>
                  </a:lnTo>
                  <a:lnTo>
                    <a:pt x="13031" y="11864"/>
                  </a:lnTo>
                  <a:lnTo>
                    <a:pt x="12139" y="12359"/>
                  </a:lnTo>
                  <a:lnTo>
                    <a:pt x="14281" y="12970"/>
                  </a:lnTo>
                  <a:lnTo>
                    <a:pt x="16959" y="13613"/>
                  </a:lnTo>
                  <a:lnTo>
                    <a:pt x="18208" y="14059"/>
                  </a:lnTo>
                  <a:lnTo>
                    <a:pt x="16959" y="14356"/>
                  </a:lnTo>
                  <a:lnTo>
                    <a:pt x="13567" y="14670"/>
                  </a:lnTo>
                  <a:lnTo>
                    <a:pt x="9283" y="15033"/>
                  </a:lnTo>
                  <a:lnTo>
                    <a:pt x="6962" y="15396"/>
                  </a:lnTo>
                  <a:lnTo>
                    <a:pt x="9283" y="16039"/>
                  </a:lnTo>
                  <a:lnTo>
                    <a:pt x="13567" y="16716"/>
                  </a:lnTo>
                  <a:lnTo>
                    <a:pt x="15709" y="17211"/>
                  </a:lnTo>
                  <a:lnTo>
                    <a:pt x="16066" y="17623"/>
                  </a:lnTo>
                  <a:lnTo>
                    <a:pt x="14817" y="17821"/>
                  </a:lnTo>
                  <a:lnTo>
                    <a:pt x="10354" y="17821"/>
                  </a:lnTo>
                  <a:lnTo>
                    <a:pt x="9283" y="18712"/>
                  </a:lnTo>
                  <a:lnTo>
                    <a:pt x="11960" y="19273"/>
                  </a:lnTo>
                  <a:lnTo>
                    <a:pt x="14281" y="19669"/>
                  </a:lnTo>
                  <a:lnTo>
                    <a:pt x="14817" y="20032"/>
                  </a:lnTo>
                  <a:lnTo>
                    <a:pt x="14817" y="20379"/>
                  </a:lnTo>
                  <a:lnTo>
                    <a:pt x="10354" y="20890"/>
                  </a:lnTo>
                  <a:lnTo>
                    <a:pt x="4284" y="21600"/>
                  </a:lnTo>
                  <a:lnTo>
                    <a:pt x="357" y="21352"/>
                  </a:lnTo>
                  <a:lnTo>
                    <a:pt x="1964" y="20775"/>
                  </a:lnTo>
                  <a:lnTo>
                    <a:pt x="8033" y="19884"/>
                  </a:lnTo>
                  <a:lnTo>
                    <a:pt x="6962" y="19323"/>
                  </a:lnTo>
                  <a:lnTo>
                    <a:pt x="4284" y="18663"/>
                  </a:lnTo>
                  <a:lnTo>
                    <a:pt x="2678" y="18102"/>
                  </a:lnTo>
                  <a:lnTo>
                    <a:pt x="5355" y="17623"/>
                  </a:lnTo>
                  <a:lnTo>
                    <a:pt x="8033" y="17458"/>
                  </a:lnTo>
                  <a:lnTo>
                    <a:pt x="8212" y="17112"/>
                  </a:lnTo>
                  <a:lnTo>
                    <a:pt x="5355" y="16402"/>
                  </a:lnTo>
                  <a:lnTo>
                    <a:pt x="1964" y="15792"/>
                  </a:lnTo>
                  <a:lnTo>
                    <a:pt x="0" y="15181"/>
                  </a:lnTo>
                  <a:lnTo>
                    <a:pt x="1964" y="14472"/>
                  </a:lnTo>
                  <a:lnTo>
                    <a:pt x="8033" y="14191"/>
                  </a:lnTo>
                  <a:lnTo>
                    <a:pt x="9640" y="13861"/>
                  </a:lnTo>
                  <a:lnTo>
                    <a:pt x="9283" y="13382"/>
                  </a:lnTo>
                  <a:lnTo>
                    <a:pt x="8033" y="12887"/>
                  </a:lnTo>
                  <a:lnTo>
                    <a:pt x="5712" y="12260"/>
                  </a:lnTo>
                  <a:lnTo>
                    <a:pt x="5712" y="11765"/>
                  </a:lnTo>
                  <a:lnTo>
                    <a:pt x="8212" y="11435"/>
                  </a:lnTo>
                  <a:lnTo>
                    <a:pt x="11960" y="11039"/>
                  </a:lnTo>
                  <a:lnTo>
                    <a:pt x="11960" y="10792"/>
                  </a:lnTo>
                  <a:lnTo>
                    <a:pt x="9283" y="10231"/>
                  </a:lnTo>
                  <a:lnTo>
                    <a:pt x="4106" y="9505"/>
                  </a:lnTo>
                  <a:lnTo>
                    <a:pt x="1964" y="8960"/>
                  </a:lnTo>
                  <a:lnTo>
                    <a:pt x="1964" y="8531"/>
                  </a:lnTo>
                  <a:lnTo>
                    <a:pt x="3035" y="8119"/>
                  </a:lnTo>
                  <a:lnTo>
                    <a:pt x="6605" y="7789"/>
                  </a:lnTo>
                  <a:lnTo>
                    <a:pt x="9640" y="7426"/>
                  </a:lnTo>
                  <a:lnTo>
                    <a:pt x="9640" y="7161"/>
                  </a:lnTo>
                  <a:lnTo>
                    <a:pt x="2678" y="5825"/>
                  </a:lnTo>
                  <a:lnTo>
                    <a:pt x="1428" y="5330"/>
                  </a:lnTo>
                  <a:lnTo>
                    <a:pt x="0" y="4884"/>
                  </a:lnTo>
                  <a:lnTo>
                    <a:pt x="2678" y="4472"/>
                  </a:lnTo>
                  <a:lnTo>
                    <a:pt x="5712" y="4158"/>
                  </a:lnTo>
                  <a:lnTo>
                    <a:pt x="8212" y="3911"/>
                  </a:lnTo>
                  <a:lnTo>
                    <a:pt x="8212" y="3680"/>
                  </a:lnTo>
                  <a:lnTo>
                    <a:pt x="5712" y="3300"/>
                  </a:lnTo>
                  <a:lnTo>
                    <a:pt x="1964" y="2921"/>
                  </a:lnTo>
                  <a:lnTo>
                    <a:pt x="1964" y="2525"/>
                  </a:lnTo>
                  <a:lnTo>
                    <a:pt x="4284" y="2178"/>
                  </a:lnTo>
                  <a:lnTo>
                    <a:pt x="8212" y="1848"/>
                  </a:lnTo>
                  <a:lnTo>
                    <a:pt x="11960" y="1700"/>
                  </a:lnTo>
                  <a:lnTo>
                    <a:pt x="13567" y="1452"/>
                  </a:lnTo>
                  <a:lnTo>
                    <a:pt x="12139" y="1139"/>
                  </a:lnTo>
                  <a:lnTo>
                    <a:pt x="9640" y="776"/>
                  </a:lnTo>
                  <a:lnTo>
                    <a:pt x="8212" y="396"/>
                  </a:lnTo>
                  <a:lnTo>
                    <a:pt x="10889"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26" name="Freeform 78"/>
            <p:cNvSpPr/>
            <p:nvPr/>
          </p:nvSpPr>
          <p:spPr>
            <a:xfrm>
              <a:off x="261937" y="336549"/>
              <a:ext cx="92076" cy="839789"/>
            </a:xfrm>
            <a:custGeom>
              <a:avLst/>
              <a:gdLst/>
              <a:ahLst/>
              <a:cxnLst>
                <a:cxn ang="0">
                  <a:pos x="wd2" y="hd2"/>
                </a:cxn>
                <a:cxn ang="5400000">
                  <a:pos x="wd2" y="hd2"/>
                </a:cxn>
                <a:cxn ang="10800000">
                  <a:pos x="wd2" y="hd2"/>
                </a:cxn>
                <a:cxn ang="16200000">
                  <a:pos x="wd2" y="hd2"/>
                </a:cxn>
              </a:cxnLst>
              <a:rect l="0" t="0" r="r" b="b"/>
              <a:pathLst>
                <a:path w="21600" h="21600" extrusionOk="0">
                  <a:moveTo>
                    <a:pt x="16759" y="0"/>
                  </a:moveTo>
                  <a:lnTo>
                    <a:pt x="19179" y="612"/>
                  </a:lnTo>
                  <a:lnTo>
                    <a:pt x="21600" y="1633"/>
                  </a:lnTo>
                  <a:lnTo>
                    <a:pt x="20297" y="2082"/>
                  </a:lnTo>
                  <a:lnTo>
                    <a:pt x="14710" y="2389"/>
                  </a:lnTo>
                  <a:lnTo>
                    <a:pt x="11172" y="2695"/>
                  </a:lnTo>
                  <a:lnTo>
                    <a:pt x="11172" y="3532"/>
                  </a:lnTo>
                  <a:lnTo>
                    <a:pt x="13966" y="4349"/>
                  </a:lnTo>
                  <a:lnTo>
                    <a:pt x="17503" y="4900"/>
                  </a:lnTo>
                  <a:lnTo>
                    <a:pt x="18062" y="5941"/>
                  </a:lnTo>
                  <a:lnTo>
                    <a:pt x="16200" y="6309"/>
                  </a:lnTo>
                  <a:lnTo>
                    <a:pt x="12476" y="6758"/>
                  </a:lnTo>
                  <a:lnTo>
                    <a:pt x="11917" y="7452"/>
                  </a:lnTo>
                  <a:lnTo>
                    <a:pt x="13966" y="8085"/>
                  </a:lnTo>
                  <a:lnTo>
                    <a:pt x="16759" y="8656"/>
                  </a:lnTo>
                  <a:lnTo>
                    <a:pt x="18062" y="9534"/>
                  </a:lnTo>
                  <a:lnTo>
                    <a:pt x="18062" y="10045"/>
                  </a:lnTo>
                  <a:lnTo>
                    <a:pt x="15269" y="10596"/>
                  </a:lnTo>
                  <a:lnTo>
                    <a:pt x="10614" y="11106"/>
                  </a:lnTo>
                  <a:lnTo>
                    <a:pt x="10614" y="11555"/>
                  </a:lnTo>
                  <a:lnTo>
                    <a:pt x="11917" y="12882"/>
                  </a:lnTo>
                  <a:lnTo>
                    <a:pt x="16759" y="13454"/>
                  </a:lnTo>
                  <a:lnTo>
                    <a:pt x="19179" y="14026"/>
                  </a:lnTo>
                  <a:lnTo>
                    <a:pt x="18062" y="14699"/>
                  </a:lnTo>
                  <a:lnTo>
                    <a:pt x="11172" y="15149"/>
                  </a:lnTo>
                  <a:lnTo>
                    <a:pt x="7821" y="15598"/>
                  </a:lnTo>
                  <a:lnTo>
                    <a:pt x="7076" y="16435"/>
                  </a:lnTo>
                  <a:lnTo>
                    <a:pt x="10614" y="17496"/>
                  </a:lnTo>
                  <a:lnTo>
                    <a:pt x="13407" y="18558"/>
                  </a:lnTo>
                  <a:lnTo>
                    <a:pt x="13407" y="19150"/>
                  </a:lnTo>
                  <a:lnTo>
                    <a:pt x="11917" y="19946"/>
                  </a:lnTo>
                  <a:lnTo>
                    <a:pt x="7821" y="20089"/>
                  </a:lnTo>
                  <a:lnTo>
                    <a:pt x="5028" y="20702"/>
                  </a:lnTo>
                  <a:lnTo>
                    <a:pt x="5028" y="21396"/>
                  </a:lnTo>
                  <a:lnTo>
                    <a:pt x="0" y="21600"/>
                  </a:lnTo>
                  <a:lnTo>
                    <a:pt x="2234" y="20845"/>
                  </a:lnTo>
                  <a:lnTo>
                    <a:pt x="6517" y="19946"/>
                  </a:lnTo>
                  <a:lnTo>
                    <a:pt x="7821" y="19334"/>
                  </a:lnTo>
                  <a:lnTo>
                    <a:pt x="7821" y="18129"/>
                  </a:lnTo>
                  <a:lnTo>
                    <a:pt x="5028" y="17109"/>
                  </a:lnTo>
                  <a:lnTo>
                    <a:pt x="4283" y="16292"/>
                  </a:lnTo>
                  <a:lnTo>
                    <a:pt x="3724" y="15455"/>
                  </a:lnTo>
                  <a:lnTo>
                    <a:pt x="8379" y="14781"/>
                  </a:lnTo>
                  <a:lnTo>
                    <a:pt x="11172" y="14352"/>
                  </a:lnTo>
                  <a:lnTo>
                    <a:pt x="9310" y="13454"/>
                  </a:lnTo>
                  <a:lnTo>
                    <a:pt x="5028" y="12760"/>
                  </a:lnTo>
                  <a:lnTo>
                    <a:pt x="4283" y="12147"/>
                  </a:lnTo>
                  <a:lnTo>
                    <a:pt x="3724" y="11249"/>
                  </a:lnTo>
                  <a:lnTo>
                    <a:pt x="5586" y="10657"/>
                  </a:lnTo>
                  <a:lnTo>
                    <a:pt x="9310" y="10045"/>
                  </a:lnTo>
                  <a:lnTo>
                    <a:pt x="11917" y="9595"/>
                  </a:lnTo>
                  <a:lnTo>
                    <a:pt x="11917" y="9146"/>
                  </a:lnTo>
                  <a:lnTo>
                    <a:pt x="9310" y="8656"/>
                  </a:lnTo>
                  <a:lnTo>
                    <a:pt x="6517" y="7636"/>
                  </a:lnTo>
                  <a:lnTo>
                    <a:pt x="6517" y="7003"/>
                  </a:lnTo>
                  <a:lnTo>
                    <a:pt x="7821" y="6390"/>
                  </a:lnTo>
                  <a:lnTo>
                    <a:pt x="10614" y="5941"/>
                  </a:lnTo>
                  <a:lnTo>
                    <a:pt x="11172" y="5492"/>
                  </a:lnTo>
                  <a:lnTo>
                    <a:pt x="10614" y="4941"/>
                  </a:lnTo>
                  <a:lnTo>
                    <a:pt x="7076" y="4165"/>
                  </a:lnTo>
                  <a:lnTo>
                    <a:pt x="5028" y="3593"/>
                  </a:lnTo>
                  <a:lnTo>
                    <a:pt x="5586" y="2654"/>
                  </a:lnTo>
                  <a:lnTo>
                    <a:pt x="8379" y="2266"/>
                  </a:lnTo>
                  <a:lnTo>
                    <a:pt x="11917" y="1633"/>
                  </a:lnTo>
                  <a:lnTo>
                    <a:pt x="13966" y="1143"/>
                  </a:lnTo>
                  <a:lnTo>
                    <a:pt x="12476" y="694"/>
                  </a:lnTo>
                  <a:lnTo>
                    <a:pt x="13407" y="245"/>
                  </a:lnTo>
                  <a:lnTo>
                    <a:pt x="16759"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27" name="Freeform 79"/>
            <p:cNvSpPr/>
            <p:nvPr/>
          </p:nvSpPr>
          <p:spPr>
            <a:xfrm>
              <a:off x="117474" y="234949"/>
              <a:ext cx="209551" cy="180976"/>
            </a:xfrm>
            <a:custGeom>
              <a:avLst/>
              <a:gdLst/>
              <a:ahLst/>
              <a:cxnLst>
                <a:cxn ang="0">
                  <a:pos x="wd2" y="hd2"/>
                </a:cxn>
                <a:cxn ang="5400000">
                  <a:pos x="wd2" y="hd2"/>
                </a:cxn>
                <a:cxn ang="10800000">
                  <a:pos x="wd2" y="hd2"/>
                </a:cxn>
                <a:cxn ang="16200000">
                  <a:pos x="wd2" y="hd2"/>
                </a:cxn>
              </a:cxnLst>
              <a:rect l="0" t="0" r="r" b="b"/>
              <a:pathLst>
                <a:path w="21600" h="21600" extrusionOk="0">
                  <a:moveTo>
                    <a:pt x="21600" y="17450"/>
                  </a:moveTo>
                  <a:lnTo>
                    <a:pt x="15023" y="11224"/>
                  </a:lnTo>
                  <a:lnTo>
                    <a:pt x="9582" y="5565"/>
                  </a:lnTo>
                  <a:lnTo>
                    <a:pt x="4547" y="0"/>
                  </a:lnTo>
                  <a:lnTo>
                    <a:pt x="0" y="0"/>
                  </a:lnTo>
                  <a:lnTo>
                    <a:pt x="10800" y="9055"/>
                  </a:lnTo>
                  <a:lnTo>
                    <a:pt x="15997" y="14714"/>
                  </a:lnTo>
                  <a:lnTo>
                    <a:pt x="20382" y="21600"/>
                  </a:lnTo>
                  <a:lnTo>
                    <a:pt x="21600" y="174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28" name="Freeform 80"/>
            <p:cNvSpPr/>
            <p:nvPr/>
          </p:nvSpPr>
          <p:spPr>
            <a:xfrm>
              <a:off x="114299" y="339724"/>
              <a:ext cx="180976" cy="147639"/>
            </a:xfrm>
            <a:custGeom>
              <a:avLst/>
              <a:gdLst/>
              <a:ahLst/>
              <a:cxnLst>
                <a:cxn ang="0">
                  <a:pos x="wd2" y="hd2"/>
                </a:cxn>
                <a:cxn ang="5400000">
                  <a:pos x="wd2" y="hd2"/>
                </a:cxn>
                <a:cxn ang="10800000">
                  <a:pos x="wd2" y="hd2"/>
                </a:cxn>
                <a:cxn ang="16200000">
                  <a:pos x="wd2" y="hd2"/>
                </a:cxn>
              </a:cxnLst>
              <a:rect l="0" t="0" r="r" b="b"/>
              <a:pathLst>
                <a:path w="21600" h="21600" extrusionOk="0">
                  <a:moveTo>
                    <a:pt x="21600" y="13587"/>
                  </a:moveTo>
                  <a:lnTo>
                    <a:pt x="16011" y="11148"/>
                  </a:lnTo>
                  <a:lnTo>
                    <a:pt x="11842" y="6852"/>
                  </a:lnTo>
                  <a:lnTo>
                    <a:pt x="4263" y="0"/>
                  </a:lnTo>
                  <a:lnTo>
                    <a:pt x="0" y="0"/>
                  </a:lnTo>
                  <a:lnTo>
                    <a:pt x="9758" y="6852"/>
                  </a:lnTo>
                  <a:lnTo>
                    <a:pt x="13547" y="11381"/>
                  </a:lnTo>
                  <a:lnTo>
                    <a:pt x="21600" y="21600"/>
                  </a:lnTo>
                  <a:lnTo>
                    <a:pt x="21221" y="15445"/>
                  </a:lnTo>
                  <a:lnTo>
                    <a:pt x="21600" y="1358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29" name="Freeform 81"/>
            <p:cNvSpPr/>
            <p:nvPr/>
          </p:nvSpPr>
          <p:spPr>
            <a:xfrm>
              <a:off x="85724" y="428624"/>
              <a:ext cx="215901" cy="228601"/>
            </a:xfrm>
            <a:custGeom>
              <a:avLst/>
              <a:gdLst/>
              <a:ahLst/>
              <a:cxnLst>
                <a:cxn ang="0">
                  <a:pos x="wd2" y="hd2"/>
                </a:cxn>
                <a:cxn ang="5400000">
                  <a:pos x="wd2" y="hd2"/>
                </a:cxn>
                <a:cxn ang="10800000">
                  <a:pos x="wd2" y="hd2"/>
                </a:cxn>
                <a:cxn ang="16200000">
                  <a:pos x="wd2" y="hd2"/>
                </a:cxn>
              </a:cxnLst>
              <a:rect l="0" t="0" r="r" b="b"/>
              <a:pathLst>
                <a:path w="21600" h="21600" extrusionOk="0">
                  <a:moveTo>
                    <a:pt x="21122" y="16050"/>
                  </a:moveTo>
                  <a:lnTo>
                    <a:pt x="15224" y="11175"/>
                  </a:lnTo>
                  <a:lnTo>
                    <a:pt x="12992" y="7800"/>
                  </a:lnTo>
                  <a:lnTo>
                    <a:pt x="8289" y="4500"/>
                  </a:lnTo>
                  <a:lnTo>
                    <a:pt x="4145" y="1650"/>
                  </a:lnTo>
                  <a:lnTo>
                    <a:pt x="1196" y="0"/>
                  </a:lnTo>
                  <a:lnTo>
                    <a:pt x="0" y="0"/>
                  </a:lnTo>
                  <a:lnTo>
                    <a:pt x="0" y="1650"/>
                  </a:lnTo>
                  <a:lnTo>
                    <a:pt x="3587" y="3750"/>
                  </a:lnTo>
                  <a:lnTo>
                    <a:pt x="10043" y="7650"/>
                  </a:lnTo>
                  <a:lnTo>
                    <a:pt x="14745" y="12075"/>
                  </a:lnTo>
                  <a:lnTo>
                    <a:pt x="18013" y="17025"/>
                  </a:lnTo>
                  <a:lnTo>
                    <a:pt x="21600" y="21600"/>
                  </a:lnTo>
                  <a:lnTo>
                    <a:pt x="21122" y="160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0" name="Freeform 82"/>
            <p:cNvSpPr/>
            <p:nvPr/>
          </p:nvSpPr>
          <p:spPr>
            <a:xfrm>
              <a:off x="111124" y="615949"/>
              <a:ext cx="163514" cy="134939"/>
            </a:xfrm>
            <a:custGeom>
              <a:avLst/>
              <a:gdLst/>
              <a:ahLst/>
              <a:cxnLst>
                <a:cxn ang="0">
                  <a:pos x="wd2" y="hd2"/>
                </a:cxn>
                <a:cxn ang="5400000">
                  <a:pos x="wd2" y="hd2"/>
                </a:cxn>
                <a:cxn ang="10800000">
                  <a:pos x="wd2" y="hd2"/>
                </a:cxn>
                <a:cxn ang="16200000">
                  <a:pos x="wd2" y="hd2"/>
                </a:cxn>
              </a:cxnLst>
              <a:rect l="0" t="0" r="r" b="b"/>
              <a:pathLst>
                <a:path w="21600" h="21600" extrusionOk="0">
                  <a:moveTo>
                    <a:pt x="21600" y="17788"/>
                  </a:moveTo>
                  <a:lnTo>
                    <a:pt x="15473" y="9784"/>
                  </a:lnTo>
                  <a:lnTo>
                    <a:pt x="9138" y="4701"/>
                  </a:lnTo>
                  <a:lnTo>
                    <a:pt x="3842" y="1271"/>
                  </a:lnTo>
                  <a:lnTo>
                    <a:pt x="0" y="0"/>
                  </a:lnTo>
                  <a:lnTo>
                    <a:pt x="2285" y="4701"/>
                  </a:lnTo>
                  <a:lnTo>
                    <a:pt x="9138" y="9402"/>
                  </a:lnTo>
                  <a:lnTo>
                    <a:pt x="14538" y="16136"/>
                  </a:lnTo>
                  <a:lnTo>
                    <a:pt x="17031" y="20711"/>
                  </a:lnTo>
                  <a:lnTo>
                    <a:pt x="19315" y="21600"/>
                  </a:lnTo>
                  <a:lnTo>
                    <a:pt x="21288" y="19948"/>
                  </a:lnTo>
                  <a:lnTo>
                    <a:pt x="21600" y="1778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1" name="Freeform 83"/>
            <p:cNvSpPr/>
            <p:nvPr/>
          </p:nvSpPr>
          <p:spPr>
            <a:xfrm>
              <a:off x="90487" y="711199"/>
              <a:ext cx="180976" cy="166689"/>
            </a:xfrm>
            <a:custGeom>
              <a:avLst/>
              <a:gdLst/>
              <a:ahLst/>
              <a:cxnLst>
                <a:cxn ang="0">
                  <a:pos x="wd2" y="hd2"/>
                </a:cxn>
                <a:cxn ang="5400000">
                  <a:pos x="wd2" y="hd2"/>
                </a:cxn>
                <a:cxn ang="10800000">
                  <a:pos x="wd2" y="hd2"/>
                </a:cxn>
                <a:cxn ang="16200000">
                  <a:pos x="wd2" y="hd2"/>
                </a:cxn>
              </a:cxnLst>
              <a:rect l="0" t="0" r="r" b="b"/>
              <a:pathLst>
                <a:path w="21600" h="21600" extrusionOk="0">
                  <a:moveTo>
                    <a:pt x="21600" y="20064"/>
                  </a:moveTo>
                  <a:lnTo>
                    <a:pt x="16059" y="13615"/>
                  </a:lnTo>
                  <a:lnTo>
                    <a:pt x="9110" y="5733"/>
                  </a:lnTo>
                  <a:lnTo>
                    <a:pt x="4977" y="1945"/>
                  </a:lnTo>
                  <a:lnTo>
                    <a:pt x="1784" y="0"/>
                  </a:lnTo>
                  <a:lnTo>
                    <a:pt x="0" y="1228"/>
                  </a:lnTo>
                  <a:lnTo>
                    <a:pt x="3757" y="4504"/>
                  </a:lnTo>
                  <a:lnTo>
                    <a:pt x="9861" y="11363"/>
                  </a:lnTo>
                  <a:lnTo>
                    <a:pt x="15683" y="18017"/>
                  </a:lnTo>
                  <a:lnTo>
                    <a:pt x="19534" y="21600"/>
                  </a:lnTo>
                  <a:lnTo>
                    <a:pt x="20473" y="21600"/>
                  </a:lnTo>
                  <a:lnTo>
                    <a:pt x="21600" y="200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2" name="Freeform 84"/>
            <p:cNvSpPr/>
            <p:nvPr/>
          </p:nvSpPr>
          <p:spPr>
            <a:xfrm>
              <a:off x="111124" y="850899"/>
              <a:ext cx="128589" cy="131764"/>
            </a:xfrm>
            <a:custGeom>
              <a:avLst/>
              <a:gdLst/>
              <a:ahLst/>
              <a:cxnLst>
                <a:cxn ang="0">
                  <a:pos x="wd2" y="hd2"/>
                </a:cxn>
                <a:cxn ang="5400000">
                  <a:pos x="wd2" y="hd2"/>
                </a:cxn>
                <a:cxn ang="10800000">
                  <a:pos x="wd2" y="hd2"/>
                </a:cxn>
                <a:cxn ang="16200000">
                  <a:pos x="wd2" y="hd2"/>
                </a:cxn>
              </a:cxnLst>
              <a:rect l="0" t="0" r="r" b="b"/>
              <a:pathLst>
                <a:path w="21600" h="21600" extrusionOk="0">
                  <a:moveTo>
                    <a:pt x="21200" y="18108"/>
                  </a:moveTo>
                  <a:lnTo>
                    <a:pt x="12400" y="5562"/>
                  </a:lnTo>
                  <a:lnTo>
                    <a:pt x="3867" y="776"/>
                  </a:lnTo>
                  <a:lnTo>
                    <a:pt x="0" y="0"/>
                  </a:lnTo>
                  <a:lnTo>
                    <a:pt x="933" y="2587"/>
                  </a:lnTo>
                  <a:lnTo>
                    <a:pt x="10800" y="9571"/>
                  </a:lnTo>
                  <a:lnTo>
                    <a:pt x="20267" y="20695"/>
                  </a:lnTo>
                  <a:lnTo>
                    <a:pt x="21600" y="21600"/>
                  </a:lnTo>
                  <a:lnTo>
                    <a:pt x="21200" y="1810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3" name="Freeform 85"/>
            <p:cNvSpPr/>
            <p:nvPr/>
          </p:nvSpPr>
          <p:spPr>
            <a:xfrm>
              <a:off x="114299" y="979487"/>
              <a:ext cx="88901" cy="100013"/>
            </a:xfrm>
            <a:custGeom>
              <a:avLst/>
              <a:gdLst/>
              <a:ahLst/>
              <a:cxnLst>
                <a:cxn ang="0">
                  <a:pos x="wd2" y="hd2"/>
                </a:cxn>
                <a:cxn ang="5400000">
                  <a:pos x="wd2" y="hd2"/>
                </a:cxn>
                <a:cxn ang="10800000">
                  <a:pos x="wd2" y="hd2"/>
                </a:cxn>
                <a:cxn ang="16200000">
                  <a:pos x="wd2" y="hd2"/>
                </a:cxn>
              </a:cxnLst>
              <a:rect l="0" t="0" r="r" b="b"/>
              <a:pathLst>
                <a:path w="21600" h="21600" extrusionOk="0">
                  <a:moveTo>
                    <a:pt x="20815" y="16457"/>
                  </a:moveTo>
                  <a:lnTo>
                    <a:pt x="10211" y="3771"/>
                  </a:lnTo>
                  <a:lnTo>
                    <a:pt x="393" y="0"/>
                  </a:lnTo>
                  <a:lnTo>
                    <a:pt x="0" y="3771"/>
                  </a:lnTo>
                  <a:lnTo>
                    <a:pt x="4516" y="10114"/>
                  </a:lnTo>
                  <a:lnTo>
                    <a:pt x="16102" y="18514"/>
                  </a:lnTo>
                  <a:lnTo>
                    <a:pt x="19244" y="21600"/>
                  </a:lnTo>
                  <a:lnTo>
                    <a:pt x="21600" y="20229"/>
                  </a:lnTo>
                  <a:lnTo>
                    <a:pt x="20815" y="1645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4" name="Freeform 86"/>
            <p:cNvSpPr/>
            <p:nvPr/>
          </p:nvSpPr>
          <p:spPr>
            <a:xfrm>
              <a:off x="122237" y="1111249"/>
              <a:ext cx="111126" cy="112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514" y="18254"/>
                  </a:lnTo>
                  <a:lnTo>
                    <a:pt x="12497" y="9279"/>
                  </a:lnTo>
                  <a:lnTo>
                    <a:pt x="3857" y="0"/>
                  </a:lnTo>
                  <a:lnTo>
                    <a:pt x="0" y="0"/>
                  </a:lnTo>
                  <a:lnTo>
                    <a:pt x="1543" y="3194"/>
                  </a:lnTo>
                  <a:lnTo>
                    <a:pt x="8177" y="12169"/>
                  </a:lnTo>
                  <a:lnTo>
                    <a:pt x="14966" y="21144"/>
                  </a:ln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5" name="Freeform 87"/>
            <p:cNvSpPr/>
            <p:nvPr/>
          </p:nvSpPr>
          <p:spPr>
            <a:xfrm>
              <a:off x="271462" y="171449"/>
              <a:ext cx="339726" cy="1255714"/>
            </a:xfrm>
            <a:custGeom>
              <a:avLst/>
              <a:gdLst/>
              <a:ahLst/>
              <a:cxnLst>
                <a:cxn ang="0">
                  <a:pos x="wd2" y="hd2"/>
                </a:cxn>
                <a:cxn ang="5400000">
                  <a:pos x="wd2" y="hd2"/>
                </a:cxn>
                <a:cxn ang="10800000">
                  <a:pos x="wd2" y="hd2"/>
                </a:cxn>
                <a:cxn ang="16200000">
                  <a:pos x="wd2" y="hd2"/>
                </a:cxn>
              </a:cxnLst>
              <a:rect l="0" t="0" r="r" b="b"/>
              <a:pathLst>
                <a:path w="21600" h="21600" extrusionOk="0">
                  <a:moveTo>
                    <a:pt x="3854" y="2033"/>
                  </a:moveTo>
                  <a:lnTo>
                    <a:pt x="3093" y="2647"/>
                  </a:lnTo>
                  <a:lnTo>
                    <a:pt x="3752" y="3248"/>
                  </a:lnTo>
                  <a:lnTo>
                    <a:pt x="3854" y="3834"/>
                  </a:lnTo>
                  <a:lnTo>
                    <a:pt x="3093" y="4216"/>
                  </a:lnTo>
                  <a:lnTo>
                    <a:pt x="1977" y="4639"/>
                  </a:lnTo>
                  <a:lnTo>
                    <a:pt x="1521" y="5308"/>
                  </a:lnTo>
                  <a:lnTo>
                    <a:pt x="2231" y="5745"/>
                  </a:lnTo>
                  <a:lnTo>
                    <a:pt x="3296" y="6249"/>
                  </a:lnTo>
                  <a:lnTo>
                    <a:pt x="3296" y="6659"/>
                  </a:lnTo>
                  <a:lnTo>
                    <a:pt x="2637" y="7041"/>
                  </a:lnTo>
                  <a:lnTo>
                    <a:pt x="1572" y="7546"/>
                  </a:lnTo>
                  <a:lnTo>
                    <a:pt x="1977" y="8051"/>
                  </a:lnTo>
                  <a:lnTo>
                    <a:pt x="3448" y="9115"/>
                  </a:lnTo>
                  <a:lnTo>
                    <a:pt x="3296" y="9565"/>
                  </a:lnTo>
                  <a:lnTo>
                    <a:pt x="1217" y="10425"/>
                  </a:lnTo>
                  <a:lnTo>
                    <a:pt x="1217" y="11175"/>
                  </a:lnTo>
                  <a:lnTo>
                    <a:pt x="2332" y="11735"/>
                  </a:lnTo>
                  <a:lnTo>
                    <a:pt x="3093" y="12226"/>
                  </a:lnTo>
                  <a:lnTo>
                    <a:pt x="2992" y="12663"/>
                  </a:lnTo>
                  <a:lnTo>
                    <a:pt x="1115" y="13126"/>
                  </a:lnTo>
                  <a:lnTo>
                    <a:pt x="761" y="13468"/>
                  </a:lnTo>
                  <a:lnTo>
                    <a:pt x="1115" y="14273"/>
                  </a:lnTo>
                  <a:lnTo>
                    <a:pt x="1977" y="15146"/>
                  </a:lnTo>
                  <a:lnTo>
                    <a:pt x="1977" y="15651"/>
                  </a:lnTo>
                  <a:lnTo>
                    <a:pt x="1876" y="16033"/>
                  </a:lnTo>
                  <a:lnTo>
                    <a:pt x="456" y="16661"/>
                  </a:lnTo>
                  <a:lnTo>
                    <a:pt x="0" y="17152"/>
                  </a:lnTo>
                  <a:lnTo>
                    <a:pt x="152" y="17684"/>
                  </a:lnTo>
                  <a:lnTo>
                    <a:pt x="1115" y="18093"/>
                  </a:lnTo>
                  <a:lnTo>
                    <a:pt x="2231" y="18448"/>
                  </a:lnTo>
                  <a:lnTo>
                    <a:pt x="1217" y="18953"/>
                  </a:lnTo>
                  <a:lnTo>
                    <a:pt x="761" y="19458"/>
                  </a:lnTo>
                  <a:lnTo>
                    <a:pt x="1572" y="19867"/>
                  </a:lnTo>
                  <a:lnTo>
                    <a:pt x="2992" y="20167"/>
                  </a:lnTo>
                  <a:lnTo>
                    <a:pt x="3093" y="20658"/>
                  </a:lnTo>
                  <a:lnTo>
                    <a:pt x="3093" y="21054"/>
                  </a:lnTo>
                  <a:lnTo>
                    <a:pt x="3296" y="21600"/>
                  </a:lnTo>
                  <a:lnTo>
                    <a:pt x="5679" y="21163"/>
                  </a:lnTo>
                  <a:lnTo>
                    <a:pt x="8163" y="20795"/>
                  </a:lnTo>
                  <a:lnTo>
                    <a:pt x="10445" y="20590"/>
                  </a:lnTo>
                  <a:lnTo>
                    <a:pt x="13944" y="20590"/>
                  </a:lnTo>
                  <a:lnTo>
                    <a:pt x="16428" y="20495"/>
                  </a:lnTo>
                  <a:lnTo>
                    <a:pt x="17899" y="20167"/>
                  </a:lnTo>
                  <a:lnTo>
                    <a:pt x="20535" y="19949"/>
                  </a:lnTo>
                  <a:lnTo>
                    <a:pt x="19115" y="19567"/>
                  </a:lnTo>
                  <a:lnTo>
                    <a:pt x="18659" y="18980"/>
                  </a:lnTo>
                  <a:lnTo>
                    <a:pt x="19521" y="18352"/>
                  </a:lnTo>
                  <a:lnTo>
                    <a:pt x="19420" y="17452"/>
                  </a:lnTo>
                  <a:lnTo>
                    <a:pt x="18659" y="16783"/>
                  </a:lnTo>
                  <a:lnTo>
                    <a:pt x="17899" y="16442"/>
                  </a:lnTo>
                  <a:lnTo>
                    <a:pt x="17696" y="15951"/>
                  </a:lnTo>
                  <a:lnTo>
                    <a:pt x="18659" y="15351"/>
                  </a:lnTo>
                  <a:lnTo>
                    <a:pt x="18304" y="14941"/>
                  </a:lnTo>
                  <a:lnTo>
                    <a:pt x="16428" y="14245"/>
                  </a:lnTo>
                  <a:lnTo>
                    <a:pt x="16479" y="13836"/>
                  </a:lnTo>
                  <a:lnTo>
                    <a:pt x="17239" y="13468"/>
                  </a:lnTo>
                  <a:lnTo>
                    <a:pt x="18963" y="12976"/>
                  </a:lnTo>
                  <a:lnTo>
                    <a:pt x="18355" y="12567"/>
                  </a:lnTo>
                  <a:lnTo>
                    <a:pt x="17138" y="11735"/>
                  </a:lnTo>
                  <a:lnTo>
                    <a:pt x="16124" y="11175"/>
                  </a:lnTo>
                  <a:lnTo>
                    <a:pt x="16124" y="10548"/>
                  </a:lnTo>
                  <a:lnTo>
                    <a:pt x="19521" y="10234"/>
                  </a:lnTo>
                  <a:lnTo>
                    <a:pt x="19876" y="9661"/>
                  </a:lnTo>
                  <a:lnTo>
                    <a:pt x="19521" y="9320"/>
                  </a:lnTo>
                  <a:lnTo>
                    <a:pt x="18659" y="9019"/>
                  </a:lnTo>
                  <a:lnTo>
                    <a:pt x="18761" y="8514"/>
                  </a:lnTo>
                  <a:lnTo>
                    <a:pt x="18659" y="7928"/>
                  </a:lnTo>
                  <a:lnTo>
                    <a:pt x="17696" y="7628"/>
                  </a:lnTo>
                  <a:lnTo>
                    <a:pt x="16885" y="7218"/>
                  </a:lnTo>
                  <a:lnTo>
                    <a:pt x="17544" y="6822"/>
                  </a:lnTo>
                  <a:lnTo>
                    <a:pt x="18304" y="6359"/>
                  </a:lnTo>
                  <a:lnTo>
                    <a:pt x="18304" y="6045"/>
                  </a:lnTo>
                  <a:lnTo>
                    <a:pt x="17138" y="5649"/>
                  </a:lnTo>
                  <a:lnTo>
                    <a:pt x="16783" y="5308"/>
                  </a:lnTo>
                  <a:lnTo>
                    <a:pt x="17138" y="5049"/>
                  </a:lnTo>
                  <a:lnTo>
                    <a:pt x="18304" y="4844"/>
                  </a:lnTo>
                  <a:lnTo>
                    <a:pt x="18355" y="4503"/>
                  </a:lnTo>
                  <a:lnTo>
                    <a:pt x="18000" y="4298"/>
                  </a:lnTo>
                  <a:lnTo>
                    <a:pt x="16783" y="3807"/>
                  </a:lnTo>
                  <a:lnTo>
                    <a:pt x="16428" y="3248"/>
                  </a:lnTo>
                  <a:lnTo>
                    <a:pt x="16479" y="2811"/>
                  </a:lnTo>
                  <a:lnTo>
                    <a:pt x="17696" y="2402"/>
                  </a:lnTo>
                  <a:lnTo>
                    <a:pt x="20637" y="1528"/>
                  </a:lnTo>
                  <a:lnTo>
                    <a:pt x="21600" y="791"/>
                  </a:lnTo>
                  <a:lnTo>
                    <a:pt x="21600" y="205"/>
                  </a:lnTo>
                  <a:lnTo>
                    <a:pt x="20637" y="0"/>
                  </a:lnTo>
                  <a:lnTo>
                    <a:pt x="19115" y="205"/>
                  </a:lnTo>
                  <a:lnTo>
                    <a:pt x="15363" y="832"/>
                  </a:lnTo>
                  <a:lnTo>
                    <a:pt x="11915" y="1228"/>
                  </a:lnTo>
                  <a:lnTo>
                    <a:pt x="8315" y="1637"/>
                  </a:lnTo>
                  <a:lnTo>
                    <a:pt x="5932" y="1842"/>
                  </a:lnTo>
                  <a:lnTo>
                    <a:pt x="3854" y="2033"/>
                  </a:lnTo>
                  <a:close/>
                </a:path>
              </a:pathLst>
            </a:custGeom>
            <a:solidFill>
              <a:srgbClr val="B2B2B2"/>
            </a:solidFill>
            <a:ln w="12700" cap="flat">
              <a:noFill/>
              <a:miter lim="400000"/>
            </a:ln>
            <a:effectLst/>
          </p:spPr>
          <p:txBody>
            <a:bodyPr wrap="square" lIns="45719" tIns="45719" rIns="45719" bIns="45719" numCol="1" anchor="t">
              <a:noAutofit/>
            </a:bodyPr>
            <a:lstStyle/>
            <a:p>
              <a:endParaRPr/>
            </a:p>
          </p:txBody>
        </p:sp>
        <p:sp>
          <p:nvSpPr>
            <p:cNvPr id="236" name="Freeform 88"/>
            <p:cNvSpPr/>
            <p:nvPr/>
          </p:nvSpPr>
          <p:spPr>
            <a:xfrm>
              <a:off x="34924" y="161924"/>
              <a:ext cx="604839" cy="1284288"/>
            </a:xfrm>
            <a:custGeom>
              <a:avLst/>
              <a:gdLst/>
              <a:ahLst/>
              <a:cxnLst>
                <a:cxn ang="0">
                  <a:pos x="wd2" y="hd2"/>
                </a:cxn>
                <a:cxn ang="5400000">
                  <a:pos x="wd2" y="hd2"/>
                </a:cxn>
                <a:cxn ang="10800000">
                  <a:pos x="wd2" y="hd2"/>
                </a:cxn>
                <a:cxn ang="16200000">
                  <a:pos x="wd2" y="hd2"/>
                </a:cxn>
              </a:cxnLst>
              <a:rect l="0" t="0" r="r" b="b"/>
              <a:pathLst>
                <a:path w="21600" h="21600" extrusionOk="0">
                  <a:moveTo>
                    <a:pt x="18364" y="19545"/>
                  </a:moveTo>
                  <a:lnTo>
                    <a:pt x="17456" y="20026"/>
                  </a:lnTo>
                  <a:lnTo>
                    <a:pt x="15980" y="20199"/>
                  </a:lnTo>
                  <a:lnTo>
                    <a:pt x="14107" y="20293"/>
                  </a:lnTo>
                  <a:lnTo>
                    <a:pt x="12091" y="20493"/>
                  </a:lnTo>
                  <a:lnTo>
                    <a:pt x="10786" y="20866"/>
                  </a:lnTo>
                  <a:lnTo>
                    <a:pt x="10360" y="21066"/>
                  </a:lnTo>
                  <a:lnTo>
                    <a:pt x="9963" y="20986"/>
                  </a:lnTo>
                  <a:lnTo>
                    <a:pt x="7522" y="20119"/>
                  </a:lnTo>
                  <a:lnTo>
                    <a:pt x="4371" y="18958"/>
                  </a:lnTo>
                  <a:lnTo>
                    <a:pt x="3321" y="18225"/>
                  </a:lnTo>
                  <a:lnTo>
                    <a:pt x="1731" y="17477"/>
                  </a:lnTo>
                  <a:lnTo>
                    <a:pt x="1277" y="16890"/>
                  </a:lnTo>
                  <a:lnTo>
                    <a:pt x="0" y="16797"/>
                  </a:lnTo>
                  <a:lnTo>
                    <a:pt x="653" y="17437"/>
                  </a:lnTo>
                  <a:lnTo>
                    <a:pt x="1306" y="18064"/>
                  </a:lnTo>
                  <a:lnTo>
                    <a:pt x="3321" y="18758"/>
                  </a:lnTo>
                  <a:lnTo>
                    <a:pt x="4740" y="19612"/>
                  </a:lnTo>
                  <a:lnTo>
                    <a:pt x="8146" y="20613"/>
                  </a:lnTo>
                  <a:lnTo>
                    <a:pt x="10247" y="21600"/>
                  </a:lnTo>
                  <a:lnTo>
                    <a:pt x="11041" y="21507"/>
                  </a:lnTo>
                  <a:lnTo>
                    <a:pt x="11921" y="21013"/>
                  </a:lnTo>
                  <a:lnTo>
                    <a:pt x="13085" y="20719"/>
                  </a:lnTo>
                  <a:lnTo>
                    <a:pt x="14561" y="20519"/>
                  </a:lnTo>
                  <a:lnTo>
                    <a:pt x="17655" y="20399"/>
                  </a:lnTo>
                  <a:lnTo>
                    <a:pt x="18591" y="20119"/>
                  </a:lnTo>
                  <a:lnTo>
                    <a:pt x="20181" y="19946"/>
                  </a:lnTo>
                  <a:lnTo>
                    <a:pt x="20436" y="19612"/>
                  </a:lnTo>
                  <a:lnTo>
                    <a:pt x="19954" y="19212"/>
                  </a:lnTo>
                  <a:lnTo>
                    <a:pt x="19386" y="18825"/>
                  </a:lnTo>
                  <a:lnTo>
                    <a:pt x="19755" y="18331"/>
                  </a:lnTo>
                  <a:lnTo>
                    <a:pt x="20181" y="18064"/>
                  </a:lnTo>
                  <a:lnTo>
                    <a:pt x="20181" y="17638"/>
                  </a:lnTo>
                  <a:lnTo>
                    <a:pt x="19755" y="16984"/>
                  </a:lnTo>
                  <a:lnTo>
                    <a:pt x="19556" y="16664"/>
                  </a:lnTo>
                  <a:lnTo>
                    <a:pt x="18960" y="16370"/>
                  </a:lnTo>
                  <a:lnTo>
                    <a:pt x="18705" y="16023"/>
                  </a:lnTo>
                  <a:lnTo>
                    <a:pt x="18960" y="15690"/>
                  </a:lnTo>
                  <a:lnTo>
                    <a:pt x="19585" y="15423"/>
                  </a:lnTo>
                  <a:lnTo>
                    <a:pt x="19556" y="14996"/>
                  </a:lnTo>
                  <a:lnTo>
                    <a:pt x="19216" y="14702"/>
                  </a:lnTo>
                  <a:lnTo>
                    <a:pt x="18506" y="14249"/>
                  </a:lnTo>
                  <a:lnTo>
                    <a:pt x="18080" y="14009"/>
                  </a:lnTo>
                  <a:lnTo>
                    <a:pt x="18279" y="13662"/>
                  </a:lnTo>
                  <a:lnTo>
                    <a:pt x="19329" y="13368"/>
                  </a:lnTo>
                  <a:lnTo>
                    <a:pt x="19755" y="12968"/>
                  </a:lnTo>
                  <a:lnTo>
                    <a:pt x="19585" y="12648"/>
                  </a:lnTo>
                  <a:lnTo>
                    <a:pt x="18932" y="12101"/>
                  </a:lnTo>
                  <a:lnTo>
                    <a:pt x="18166" y="11407"/>
                  </a:lnTo>
                  <a:lnTo>
                    <a:pt x="17882" y="10913"/>
                  </a:lnTo>
                  <a:lnTo>
                    <a:pt x="18279" y="10713"/>
                  </a:lnTo>
                  <a:lnTo>
                    <a:pt x="19386" y="10526"/>
                  </a:lnTo>
                  <a:lnTo>
                    <a:pt x="20011" y="10326"/>
                  </a:lnTo>
                  <a:lnTo>
                    <a:pt x="20181" y="9713"/>
                  </a:lnTo>
                  <a:lnTo>
                    <a:pt x="19386" y="9019"/>
                  </a:lnTo>
                  <a:lnTo>
                    <a:pt x="19556" y="8565"/>
                  </a:lnTo>
                  <a:lnTo>
                    <a:pt x="19812" y="8138"/>
                  </a:lnTo>
                  <a:lnTo>
                    <a:pt x="19131" y="7645"/>
                  </a:lnTo>
                  <a:lnTo>
                    <a:pt x="18506" y="7191"/>
                  </a:lnTo>
                  <a:lnTo>
                    <a:pt x="18705" y="6898"/>
                  </a:lnTo>
                  <a:lnTo>
                    <a:pt x="19131" y="6604"/>
                  </a:lnTo>
                  <a:lnTo>
                    <a:pt x="19131" y="6110"/>
                  </a:lnTo>
                  <a:lnTo>
                    <a:pt x="18705" y="5817"/>
                  </a:lnTo>
                  <a:lnTo>
                    <a:pt x="18279" y="5590"/>
                  </a:lnTo>
                  <a:lnTo>
                    <a:pt x="18364" y="5217"/>
                  </a:lnTo>
                  <a:lnTo>
                    <a:pt x="19131" y="5043"/>
                  </a:lnTo>
                  <a:lnTo>
                    <a:pt x="19556" y="4843"/>
                  </a:lnTo>
                  <a:lnTo>
                    <a:pt x="19329" y="4456"/>
                  </a:lnTo>
                  <a:lnTo>
                    <a:pt x="18506" y="3962"/>
                  </a:lnTo>
                  <a:lnTo>
                    <a:pt x="18166" y="3522"/>
                  </a:lnTo>
                  <a:lnTo>
                    <a:pt x="18080" y="3029"/>
                  </a:lnTo>
                  <a:lnTo>
                    <a:pt x="18790" y="2562"/>
                  </a:lnTo>
                  <a:lnTo>
                    <a:pt x="20266" y="1788"/>
                  </a:lnTo>
                  <a:lnTo>
                    <a:pt x="20976" y="1214"/>
                  </a:lnTo>
                  <a:lnTo>
                    <a:pt x="21600" y="720"/>
                  </a:lnTo>
                  <a:lnTo>
                    <a:pt x="21430" y="227"/>
                  </a:lnTo>
                  <a:lnTo>
                    <a:pt x="20862" y="0"/>
                  </a:lnTo>
                  <a:lnTo>
                    <a:pt x="20436" y="40"/>
                  </a:lnTo>
                  <a:lnTo>
                    <a:pt x="19755" y="427"/>
                  </a:lnTo>
                  <a:lnTo>
                    <a:pt x="20266" y="720"/>
                  </a:lnTo>
                  <a:lnTo>
                    <a:pt x="20181" y="1214"/>
                  </a:lnTo>
                  <a:lnTo>
                    <a:pt x="19216" y="2068"/>
                  </a:lnTo>
                  <a:lnTo>
                    <a:pt x="17910" y="2562"/>
                  </a:lnTo>
                  <a:lnTo>
                    <a:pt x="17541" y="2855"/>
                  </a:lnTo>
                  <a:lnTo>
                    <a:pt x="17257" y="3229"/>
                  </a:lnTo>
                  <a:lnTo>
                    <a:pt x="17115" y="3469"/>
                  </a:lnTo>
                  <a:lnTo>
                    <a:pt x="15242" y="4149"/>
                  </a:lnTo>
                  <a:lnTo>
                    <a:pt x="13567" y="4603"/>
                  </a:lnTo>
                  <a:lnTo>
                    <a:pt x="13340" y="4923"/>
                  </a:lnTo>
                  <a:lnTo>
                    <a:pt x="13936" y="5003"/>
                  </a:lnTo>
                  <a:lnTo>
                    <a:pt x="16406" y="4149"/>
                  </a:lnTo>
                  <a:lnTo>
                    <a:pt x="17655" y="3962"/>
                  </a:lnTo>
                  <a:lnTo>
                    <a:pt x="18279" y="4509"/>
                  </a:lnTo>
                  <a:lnTo>
                    <a:pt x="18506" y="4750"/>
                  </a:lnTo>
                  <a:lnTo>
                    <a:pt x="17882" y="5003"/>
                  </a:lnTo>
                  <a:lnTo>
                    <a:pt x="17314" y="5203"/>
                  </a:lnTo>
                  <a:lnTo>
                    <a:pt x="17257" y="5537"/>
                  </a:lnTo>
                  <a:lnTo>
                    <a:pt x="17456" y="5884"/>
                  </a:lnTo>
                  <a:lnTo>
                    <a:pt x="16917" y="6164"/>
                  </a:lnTo>
                  <a:lnTo>
                    <a:pt x="15356" y="6497"/>
                  </a:lnTo>
                  <a:lnTo>
                    <a:pt x="13085" y="6951"/>
                  </a:lnTo>
                  <a:lnTo>
                    <a:pt x="13936" y="7098"/>
                  </a:lnTo>
                  <a:lnTo>
                    <a:pt x="16264" y="6657"/>
                  </a:lnTo>
                  <a:lnTo>
                    <a:pt x="18166" y="6204"/>
                  </a:lnTo>
                  <a:lnTo>
                    <a:pt x="18506" y="6311"/>
                  </a:lnTo>
                  <a:lnTo>
                    <a:pt x="18279" y="6604"/>
                  </a:lnTo>
                  <a:lnTo>
                    <a:pt x="17655" y="6898"/>
                  </a:lnTo>
                  <a:lnTo>
                    <a:pt x="17456" y="7191"/>
                  </a:lnTo>
                  <a:lnTo>
                    <a:pt x="17740" y="7578"/>
                  </a:lnTo>
                  <a:lnTo>
                    <a:pt x="18506" y="7885"/>
                  </a:lnTo>
                  <a:lnTo>
                    <a:pt x="18506" y="8138"/>
                  </a:lnTo>
                  <a:lnTo>
                    <a:pt x="17257" y="8272"/>
                  </a:lnTo>
                  <a:lnTo>
                    <a:pt x="16207" y="8926"/>
                  </a:lnTo>
                  <a:lnTo>
                    <a:pt x="14930" y="9312"/>
                  </a:lnTo>
                  <a:lnTo>
                    <a:pt x="13255" y="9513"/>
                  </a:lnTo>
                  <a:lnTo>
                    <a:pt x="13142" y="9713"/>
                  </a:lnTo>
                  <a:lnTo>
                    <a:pt x="14192" y="9633"/>
                  </a:lnTo>
                  <a:lnTo>
                    <a:pt x="16406" y="9312"/>
                  </a:lnTo>
                  <a:lnTo>
                    <a:pt x="17257" y="9019"/>
                  </a:lnTo>
                  <a:lnTo>
                    <a:pt x="17740" y="8725"/>
                  </a:lnTo>
                  <a:lnTo>
                    <a:pt x="18506" y="8672"/>
                  </a:lnTo>
                  <a:lnTo>
                    <a:pt x="18506" y="9019"/>
                  </a:lnTo>
                  <a:lnTo>
                    <a:pt x="18960" y="9339"/>
                  </a:lnTo>
                  <a:lnTo>
                    <a:pt x="19386" y="9713"/>
                  </a:lnTo>
                  <a:lnTo>
                    <a:pt x="19131" y="10006"/>
                  </a:lnTo>
                  <a:lnTo>
                    <a:pt x="18166" y="10206"/>
                  </a:lnTo>
                  <a:lnTo>
                    <a:pt x="17257" y="10326"/>
                  </a:lnTo>
                  <a:lnTo>
                    <a:pt x="16604" y="10620"/>
                  </a:lnTo>
                  <a:lnTo>
                    <a:pt x="13766" y="11020"/>
                  </a:lnTo>
                  <a:lnTo>
                    <a:pt x="11666" y="11367"/>
                  </a:lnTo>
                  <a:lnTo>
                    <a:pt x="10871" y="11567"/>
                  </a:lnTo>
                  <a:lnTo>
                    <a:pt x="11467" y="11807"/>
                  </a:lnTo>
                  <a:lnTo>
                    <a:pt x="12716" y="11661"/>
                  </a:lnTo>
                  <a:lnTo>
                    <a:pt x="15242" y="11207"/>
                  </a:lnTo>
                  <a:lnTo>
                    <a:pt x="16917" y="10980"/>
                  </a:lnTo>
                  <a:lnTo>
                    <a:pt x="17314" y="11314"/>
                  </a:lnTo>
                  <a:lnTo>
                    <a:pt x="17740" y="11901"/>
                  </a:lnTo>
                  <a:lnTo>
                    <a:pt x="18506" y="12394"/>
                  </a:lnTo>
                  <a:lnTo>
                    <a:pt x="18591" y="12768"/>
                  </a:lnTo>
                  <a:lnTo>
                    <a:pt x="18506" y="13141"/>
                  </a:lnTo>
                  <a:lnTo>
                    <a:pt x="17655" y="13262"/>
                  </a:lnTo>
                  <a:lnTo>
                    <a:pt x="16207" y="13435"/>
                  </a:lnTo>
                  <a:lnTo>
                    <a:pt x="14305" y="13835"/>
                  </a:lnTo>
                  <a:lnTo>
                    <a:pt x="11609" y="14009"/>
                  </a:lnTo>
                  <a:lnTo>
                    <a:pt x="10587" y="14249"/>
                  </a:lnTo>
                  <a:lnTo>
                    <a:pt x="11297" y="14409"/>
                  </a:lnTo>
                  <a:lnTo>
                    <a:pt x="13681" y="14249"/>
                  </a:lnTo>
                  <a:lnTo>
                    <a:pt x="15356" y="13955"/>
                  </a:lnTo>
                  <a:lnTo>
                    <a:pt x="16491" y="13755"/>
                  </a:lnTo>
                  <a:lnTo>
                    <a:pt x="17456" y="13662"/>
                  </a:lnTo>
                  <a:lnTo>
                    <a:pt x="17314" y="14009"/>
                  </a:lnTo>
                  <a:lnTo>
                    <a:pt x="17740" y="14502"/>
                  </a:lnTo>
                  <a:lnTo>
                    <a:pt x="18364" y="14796"/>
                  </a:lnTo>
                  <a:lnTo>
                    <a:pt x="18506" y="15129"/>
                  </a:lnTo>
                  <a:lnTo>
                    <a:pt x="18506" y="15423"/>
                  </a:lnTo>
                  <a:lnTo>
                    <a:pt x="17655" y="15583"/>
                  </a:lnTo>
                  <a:lnTo>
                    <a:pt x="16065" y="15623"/>
                  </a:lnTo>
                  <a:lnTo>
                    <a:pt x="14930" y="15783"/>
                  </a:lnTo>
                  <a:lnTo>
                    <a:pt x="12460" y="16183"/>
                  </a:lnTo>
                  <a:lnTo>
                    <a:pt x="11041" y="16197"/>
                  </a:lnTo>
                  <a:lnTo>
                    <a:pt x="10587" y="16490"/>
                  </a:lnTo>
                  <a:lnTo>
                    <a:pt x="11212" y="16597"/>
                  </a:lnTo>
                  <a:lnTo>
                    <a:pt x="12460" y="16477"/>
                  </a:lnTo>
                  <a:lnTo>
                    <a:pt x="14305" y="16197"/>
                  </a:lnTo>
                  <a:lnTo>
                    <a:pt x="15356" y="16023"/>
                  </a:lnTo>
                  <a:lnTo>
                    <a:pt x="16690" y="15876"/>
                  </a:lnTo>
                  <a:lnTo>
                    <a:pt x="17740" y="15903"/>
                  </a:lnTo>
                  <a:lnTo>
                    <a:pt x="18080" y="15903"/>
                  </a:lnTo>
                  <a:lnTo>
                    <a:pt x="18080" y="16370"/>
                  </a:lnTo>
                  <a:lnTo>
                    <a:pt x="18364" y="16597"/>
                  </a:lnTo>
                  <a:lnTo>
                    <a:pt x="16491" y="16797"/>
                  </a:lnTo>
                  <a:lnTo>
                    <a:pt x="14816" y="17384"/>
                  </a:lnTo>
                  <a:lnTo>
                    <a:pt x="12943" y="17678"/>
                  </a:lnTo>
                  <a:lnTo>
                    <a:pt x="11666" y="17771"/>
                  </a:lnTo>
                  <a:lnTo>
                    <a:pt x="10616" y="18038"/>
                  </a:lnTo>
                  <a:lnTo>
                    <a:pt x="11041" y="18225"/>
                  </a:lnTo>
                  <a:lnTo>
                    <a:pt x="12091" y="18064"/>
                  </a:lnTo>
                  <a:lnTo>
                    <a:pt x="13255" y="17878"/>
                  </a:lnTo>
                  <a:lnTo>
                    <a:pt x="14618" y="17771"/>
                  </a:lnTo>
                  <a:lnTo>
                    <a:pt x="15781" y="17437"/>
                  </a:lnTo>
                  <a:lnTo>
                    <a:pt x="16406" y="17144"/>
                  </a:lnTo>
                  <a:lnTo>
                    <a:pt x="17257" y="17091"/>
                  </a:lnTo>
                  <a:lnTo>
                    <a:pt x="18279" y="17091"/>
                  </a:lnTo>
                  <a:lnTo>
                    <a:pt x="18591" y="17144"/>
                  </a:lnTo>
                  <a:lnTo>
                    <a:pt x="18932" y="17477"/>
                  </a:lnTo>
                  <a:lnTo>
                    <a:pt x="19131" y="17878"/>
                  </a:lnTo>
                  <a:lnTo>
                    <a:pt x="18932" y="18225"/>
                  </a:lnTo>
                  <a:lnTo>
                    <a:pt x="18506" y="18425"/>
                  </a:lnTo>
                  <a:lnTo>
                    <a:pt x="18166" y="18918"/>
                  </a:lnTo>
                  <a:lnTo>
                    <a:pt x="18506" y="19118"/>
                  </a:lnTo>
                  <a:lnTo>
                    <a:pt x="18932" y="19319"/>
                  </a:lnTo>
                  <a:lnTo>
                    <a:pt x="18932" y="19505"/>
                  </a:lnTo>
                  <a:lnTo>
                    <a:pt x="18364" y="19545"/>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7" name="Freeform 89"/>
            <p:cNvSpPr/>
            <p:nvPr/>
          </p:nvSpPr>
          <p:spPr>
            <a:xfrm>
              <a:off x="357187" y="1265237"/>
              <a:ext cx="174626" cy="57151"/>
            </a:xfrm>
            <a:custGeom>
              <a:avLst/>
              <a:gdLst/>
              <a:ahLst/>
              <a:cxnLst>
                <a:cxn ang="0">
                  <a:pos x="wd2" y="hd2"/>
                </a:cxn>
                <a:cxn ang="5400000">
                  <a:pos x="wd2" y="hd2"/>
                </a:cxn>
                <a:cxn ang="10800000">
                  <a:pos x="wd2" y="hd2"/>
                </a:cxn>
                <a:cxn ang="16200000">
                  <a:pos x="wd2" y="hd2"/>
                </a:cxn>
              </a:cxnLst>
              <a:rect l="0" t="0" r="r" b="b"/>
              <a:pathLst>
                <a:path w="21600" h="21600" extrusionOk="0">
                  <a:moveTo>
                    <a:pt x="0" y="17100"/>
                  </a:moveTo>
                  <a:lnTo>
                    <a:pt x="8601" y="16200"/>
                  </a:lnTo>
                  <a:lnTo>
                    <a:pt x="11924" y="10500"/>
                  </a:lnTo>
                  <a:lnTo>
                    <a:pt x="14758" y="3900"/>
                  </a:lnTo>
                  <a:lnTo>
                    <a:pt x="20134" y="0"/>
                  </a:lnTo>
                  <a:lnTo>
                    <a:pt x="21600" y="3900"/>
                  </a:lnTo>
                  <a:lnTo>
                    <a:pt x="19254" y="6000"/>
                  </a:lnTo>
                  <a:lnTo>
                    <a:pt x="15540" y="12300"/>
                  </a:lnTo>
                  <a:lnTo>
                    <a:pt x="13586" y="16200"/>
                  </a:lnTo>
                  <a:lnTo>
                    <a:pt x="10067" y="19200"/>
                  </a:lnTo>
                  <a:lnTo>
                    <a:pt x="4691" y="20700"/>
                  </a:lnTo>
                  <a:lnTo>
                    <a:pt x="489" y="21600"/>
                  </a:lnTo>
                  <a:lnTo>
                    <a:pt x="0" y="171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8" name="Freeform 90"/>
            <p:cNvSpPr/>
            <p:nvPr/>
          </p:nvSpPr>
          <p:spPr>
            <a:xfrm>
              <a:off x="88899" y="7937"/>
              <a:ext cx="508001" cy="276226"/>
            </a:xfrm>
            <a:custGeom>
              <a:avLst/>
              <a:gdLst/>
              <a:ahLst/>
              <a:cxnLst>
                <a:cxn ang="0">
                  <a:pos x="wd2" y="hd2"/>
                </a:cxn>
                <a:cxn ang="5400000">
                  <a:pos x="wd2" y="hd2"/>
                </a:cxn>
                <a:cxn ang="10800000">
                  <a:pos x="wd2" y="hd2"/>
                </a:cxn>
                <a:cxn ang="16200000">
                  <a:pos x="wd2" y="hd2"/>
                </a:cxn>
              </a:cxnLst>
              <a:rect l="0" t="0" r="r" b="b"/>
              <a:pathLst>
                <a:path w="21600" h="21600" extrusionOk="0">
                  <a:moveTo>
                    <a:pt x="641" y="2428"/>
                  </a:moveTo>
                  <a:lnTo>
                    <a:pt x="3206" y="2677"/>
                  </a:lnTo>
                  <a:lnTo>
                    <a:pt x="5940" y="2863"/>
                  </a:lnTo>
                  <a:lnTo>
                    <a:pt x="7695" y="2863"/>
                  </a:lnTo>
                  <a:lnTo>
                    <a:pt x="9079" y="2241"/>
                  </a:lnTo>
                  <a:lnTo>
                    <a:pt x="11340" y="1058"/>
                  </a:lnTo>
                  <a:lnTo>
                    <a:pt x="12420" y="0"/>
                  </a:lnTo>
                  <a:lnTo>
                    <a:pt x="13871" y="1494"/>
                  </a:lnTo>
                  <a:lnTo>
                    <a:pt x="16268" y="4544"/>
                  </a:lnTo>
                  <a:lnTo>
                    <a:pt x="18023" y="6785"/>
                  </a:lnTo>
                  <a:lnTo>
                    <a:pt x="20250" y="9648"/>
                  </a:lnTo>
                  <a:lnTo>
                    <a:pt x="21600" y="11889"/>
                  </a:lnTo>
                  <a:lnTo>
                    <a:pt x="20351" y="13819"/>
                  </a:lnTo>
                  <a:lnTo>
                    <a:pt x="19103" y="15998"/>
                  </a:lnTo>
                  <a:lnTo>
                    <a:pt x="17111" y="17492"/>
                  </a:lnTo>
                  <a:lnTo>
                    <a:pt x="15053" y="19110"/>
                  </a:lnTo>
                  <a:lnTo>
                    <a:pt x="13129" y="20480"/>
                  </a:lnTo>
                  <a:lnTo>
                    <a:pt x="11374" y="20978"/>
                  </a:lnTo>
                  <a:lnTo>
                    <a:pt x="9585" y="21600"/>
                  </a:lnTo>
                  <a:lnTo>
                    <a:pt x="7324" y="18674"/>
                  </a:lnTo>
                  <a:lnTo>
                    <a:pt x="5636" y="16122"/>
                  </a:lnTo>
                  <a:lnTo>
                    <a:pt x="3645" y="12885"/>
                  </a:lnTo>
                  <a:lnTo>
                    <a:pt x="1991" y="9648"/>
                  </a:lnTo>
                  <a:lnTo>
                    <a:pt x="742" y="7470"/>
                  </a:lnTo>
                  <a:lnTo>
                    <a:pt x="0" y="4233"/>
                  </a:lnTo>
                  <a:lnTo>
                    <a:pt x="641" y="2428"/>
                  </a:lnTo>
                  <a:close/>
                </a:path>
              </a:pathLst>
            </a:custGeom>
            <a:solidFill>
              <a:srgbClr val="F8F8F8"/>
            </a:solidFill>
            <a:ln w="12700" cap="flat">
              <a:noFill/>
              <a:miter lim="400000"/>
            </a:ln>
            <a:effectLst/>
          </p:spPr>
          <p:txBody>
            <a:bodyPr wrap="square" lIns="45719" tIns="45719" rIns="45719" bIns="45719" numCol="1" anchor="t">
              <a:noAutofit/>
            </a:bodyPr>
            <a:lstStyle/>
            <a:p>
              <a:endParaRPr/>
            </a:p>
          </p:txBody>
        </p:sp>
        <p:sp>
          <p:nvSpPr>
            <p:cNvPr id="239" name="Freeform 91"/>
            <p:cNvSpPr/>
            <p:nvPr/>
          </p:nvSpPr>
          <p:spPr>
            <a:xfrm>
              <a:off x="76199" y="0"/>
              <a:ext cx="549276" cy="320675"/>
            </a:xfrm>
            <a:custGeom>
              <a:avLst/>
              <a:gdLst/>
              <a:ahLst/>
              <a:cxnLst>
                <a:cxn ang="0">
                  <a:pos x="wd2" y="hd2"/>
                </a:cxn>
                <a:cxn ang="5400000">
                  <a:pos x="wd2" y="hd2"/>
                </a:cxn>
                <a:cxn ang="10800000">
                  <a:pos x="wd2" y="hd2"/>
                </a:cxn>
                <a:cxn ang="16200000">
                  <a:pos x="wd2" y="hd2"/>
                </a:cxn>
              </a:cxnLst>
              <a:rect l="0" t="0" r="r" b="b"/>
              <a:pathLst>
                <a:path w="21600" h="21600" extrusionOk="0">
                  <a:moveTo>
                    <a:pt x="10582" y="18499"/>
                  </a:moveTo>
                  <a:lnTo>
                    <a:pt x="14015" y="16842"/>
                  </a:lnTo>
                  <a:lnTo>
                    <a:pt x="16793" y="14810"/>
                  </a:lnTo>
                  <a:lnTo>
                    <a:pt x="18791" y="12404"/>
                  </a:lnTo>
                  <a:lnTo>
                    <a:pt x="19571" y="11014"/>
                  </a:lnTo>
                  <a:lnTo>
                    <a:pt x="16699" y="6576"/>
                  </a:lnTo>
                  <a:lnTo>
                    <a:pt x="14390" y="4170"/>
                  </a:lnTo>
                  <a:lnTo>
                    <a:pt x="12173" y="1818"/>
                  </a:lnTo>
                  <a:lnTo>
                    <a:pt x="11736" y="1818"/>
                  </a:lnTo>
                  <a:lnTo>
                    <a:pt x="10332" y="2620"/>
                  </a:lnTo>
                  <a:lnTo>
                    <a:pt x="8490" y="3475"/>
                  </a:lnTo>
                  <a:lnTo>
                    <a:pt x="5213" y="3903"/>
                  </a:lnTo>
                  <a:lnTo>
                    <a:pt x="2029" y="3796"/>
                  </a:lnTo>
                  <a:lnTo>
                    <a:pt x="1155" y="3903"/>
                  </a:lnTo>
                  <a:lnTo>
                    <a:pt x="1155" y="4972"/>
                  </a:lnTo>
                  <a:lnTo>
                    <a:pt x="1842" y="6576"/>
                  </a:lnTo>
                  <a:lnTo>
                    <a:pt x="3184" y="9410"/>
                  </a:lnTo>
                  <a:lnTo>
                    <a:pt x="4838" y="11762"/>
                  </a:lnTo>
                  <a:lnTo>
                    <a:pt x="6867" y="15184"/>
                  </a:lnTo>
                  <a:lnTo>
                    <a:pt x="8896" y="17644"/>
                  </a:lnTo>
                  <a:lnTo>
                    <a:pt x="10113" y="19141"/>
                  </a:lnTo>
                  <a:lnTo>
                    <a:pt x="10519" y="20691"/>
                  </a:lnTo>
                  <a:lnTo>
                    <a:pt x="10051" y="21600"/>
                  </a:lnTo>
                  <a:lnTo>
                    <a:pt x="9364" y="21119"/>
                  </a:lnTo>
                  <a:lnTo>
                    <a:pt x="7366" y="17964"/>
                  </a:lnTo>
                  <a:lnTo>
                    <a:pt x="4838" y="14382"/>
                  </a:lnTo>
                  <a:lnTo>
                    <a:pt x="2997" y="11762"/>
                  </a:lnTo>
                  <a:lnTo>
                    <a:pt x="1748" y="9410"/>
                  </a:lnTo>
                  <a:lnTo>
                    <a:pt x="687" y="6950"/>
                  </a:lnTo>
                  <a:lnTo>
                    <a:pt x="218" y="5293"/>
                  </a:lnTo>
                  <a:lnTo>
                    <a:pt x="0" y="3475"/>
                  </a:lnTo>
                  <a:lnTo>
                    <a:pt x="312" y="2299"/>
                  </a:lnTo>
                  <a:lnTo>
                    <a:pt x="1061" y="1818"/>
                  </a:lnTo>
                  <a:lnTo>
                    <a:pt x="2435" y="1978"/>
                  </a:lnTo>
                  <a:lnTo>
                    <a:pt x="5057" y="2620"/>
                  </a:lnTo>
                  <a:lnTo>
                    <a:pt x="7273" y="2620"/>
                  </a:lnTo>
                  <a:lnTo>
                    <a:pt x="8896" y="1818"/>
                  </a:lnTo>
                  <a:lnTo>
                    <a:pt x="10738" y="1176"/>
                  </a:lnTo>
                  <a:lnTo>
                    <a:pt x="11487" y="0"/>
                  </a:lnTo>
                  <a:lnTo>
                    <a:pt x="12361" y="0"/>
                  </a:lnTo>
                  <a:lnTo>
                    <a:pt x="14265" y="1978"/>
                  </a:lnTo>
                  <a:lnTo>
                    <a:pt x="16325" y="4651"/>
                  </a:lnTo>
                  <a:lnTo>
                    <a:pt x="18541" y="7057"/>
                  </a:lnTo>
                  <a:lnTo>
                    <a:pt x="19758" y="8608"/>
                  </a:lnTo>
                  <a:lnTo>
                    <a:pt x="21038" y="10051"/>
                  </a:lnTo>
                  <a:lnTo>
                    <a:pt x="21600" y="10586"/>
                  </a:lnTo>
                  <a:lnTo>
                    <a:pt x="21319" y="11655"/>
                  </a:lnTo>
                  <a:lnTo>
                    <a:pt x="20383" y="12564"/>
                  </a:lnTo>
                  <a:lnTo>
                    <a:pt x="19290" y="14168"/>
                  </a:lnTo>
                  <a:lnTo>
                    <a:pt x="18323" y="14810"/>
                  </a:lnTo>
                  <a:lnTo>
                    <a:pt x="16481" y="16147"/>
                  </a:lnTo>
                  <a:lnTo>
                    <a:pt x="15170" y="17162"/>
                  </a:lnTo>
                  <a:lnTo>
                    <a:pt x="13703" y="18713"/>
                  </a:lnTo>
                  <a:lnTo>
                    <a:pt x="12173" y="19141"/>
                  </a:lnTo>
                  <a:lnTo>
                    <a:pt x="10987" y="19301"/>
                  </a:lnTo>
                  <a:lnTo>
                    <a:pt x="10582" y="1849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0" name="Freeform 92"/>
            <p:cNvSpPr/>
            <p:nvPr/>
          </p:nvSpPr>
          <p:spPr>
            <a:xfrm>
              <a:off x="385762" y="242887"/>
              <a:ext cx="174626" cy="111126"/>
            </a:xfrm>
            <a:custGeom>
              <a:avLst/>
              <a:gdLst/>
              <a:ahLst/>
              <a:cxnLst>
                <a:cxn ang="0">
                  <a:pos x="wd2" y="hd2"/>
                </a:cxn>
                <a:cxn ang="5400000">
                  <a:pos x="wd2" y="hd2"/>
                </a:cxn>
                <a:cxn ang="10800000">
                  <a:pos x="wd2" y="hd2"/>
                </a:cxn>
                <a:cxn ang="16200000">
                  <a:pos x="wd2" y="hd2"/>
                </a:cxn>
              </a:cxnLst>
              <a:rect l="0" t="0" r="r" b="b"/>
              <a:pathLst>
                <a:path w="21600" h="21600" extrusionOk="0">
                  <a:moveTo>
                    <a:pt x="18247" y="2486"/>
                  </a:moveTo>
                  <a:lnTo>
                    <a:pt x="13710" y="8236"/>
                  </a:lnTo>
                  <a:lnTo>
                    <a:pt x="9468" y="13519"/>
                  </a:lnTo>
                  <a:lnTo>
                    <a:pt x="3452" y="16938"/>
                  </a:lnTo>
                  <a:lnTo>
                    <a:pt x="0" y="18647"/>
                  </a:lnTo>
                  <a:lnTo>
                    <a:pt x="2762" y="21600"/>
                  </a:lnTo>
                  <a:lnTo>
                    <a:pt x="7101" y="20512"/>
                  </a:lnTo>
                  <a:lnTo>
                    <a:pt x="13808" y="13519"/>
                  </a:lnTo>
                  <a:lnTo>
                    <a:pt x="21600" y="0"/>
                  </a:lnTo>
                  <a:lnTo>
                    <a:pt x="18247" y="248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259" name="Group 93"/>
          <p:cNvGrpSpPr/>
          <p:nvPr/>
        </p:nvGrpSpPr>
        <p:grpSpPr>
          <a:xfrm>
            <a:off x="2505076" y="4192588"/>
            <a:ext cx="641351" cy="1446213"/>
            <a:chOff x="0" y="0"/>
            <a:chExt cx="641349" cy="1446211"/>
          </a:xfrm>
        </p:grpSpPr>
        <p:sp>
          <p:nvSpPr>
            <p:cNvPr id="242" name="Freeform 94"/>
            <p:cNvSpPr/>
            <p:nvPr/>
          </p:nvSpPr>
          <p:spPr>
            <a:xfrm>
              <a:off x="12700" y="63499"/>
              <a:ext cx="336551" cy="1363664"/>
            </a:xfrm>
            <a:custGeom>
              <a:avLst/>
              <a:gdLst/>
              <a:ahLst/>
              <a:cxnLst>
                <a:cxn ang="0">
                  <a:pos x="wd2" y="hd2"/>
                </a:cxn>
                <a:cxn ang="5400000">
                  <a:pos x="wd2" y="hd2"/>
                </a:cxn>
                <a:cxn ang="10800000">
                  <a:pos x="wd2" y="hd2"/>
                </a:cxn>
                <a:cxn ang="16200000">
                  <a:pos x="wd2" y="hd2"/>
                </a:cxn>
              </a:cxnLst>
              <a:rect l="0" t="0" r="r" b="b"/>
              <a:pathLst>
                <a:path w="21600" h="21600" extrusionOk="0">
                  <a:moveTo>
                    <a:pt x="21243" y="3887"/>
                  </a:moveTo>
                  <a:lnTo>
                    <a:pt x="21600" y="4680"/>
                  </a:lnTo>
                  <a:lnTo>
                    <a:pt x="21600" y="8970"/>
                  </a:lnTo>
                  <a:lnTo>
                    <a:pt x="20072" y="14706"/>
                  </a:lnTo>
                  <a:lnTo>
                    <a:pt x="20174" y="18367"/>
                  </a:lnTo>
                  <a:lnTo>
                    <a:pt x="20938" y="20896"/>
                  </a:lnTo>
                  <a:lnTo>
                    <a:pt x="20174" y="21600"/>
                  </a:lnTo>
                  <a:lnTo>
                    <a:pt x="18951" y="21449"/>
                  </a:lnTo>
                  <a:lnTo>
                    <a:pt x="11615" y="20053"/>
                  </a:lnTo>
                  <a:lnTo>
                    <a:pt x="9730" y="19776"/>
                  </a:lnTo>
                  <a:lnTo>
                    <a:pt x="8609" y="19386"/>
                  </a:lnTo>
                  <a:lnTo>
                    <a:pt x="6775" y="18858"/>
                  </a:lnTo>
                  <a:lnTo>
                    <a:pt x="4228" y="18304"/>
                  </a:lnTo>
                  <a:lnTo>
                    <a:pt x="3006" y="17562"/>
                  </a:lnTo>
                  <a:lnTo>
                    <a:pt x="0" y="16933"/>
                  </a:lnTo>
                  <a:lnTo>
                    <a:pt x="0" y="16543"/>
                  </a:lnTo>
                  <a:lnTo>
                    <a:pt x="1579" y="16052"/>
                  </a:lnTo>
                  <a:lnTo>
                    <a:pt x="2242" y="15411"/>
                  </a:lnTo>
                  <a:lnTo>
                    <a:pt x="1885" y="15071"/>
                  </a:lnTo>
                  <a:lnTo>
                    <a:pt x="1121" y="14517"/>
                  </a:lnTo>
                  <a:lnTo>
                    <a:pt x="815" y="14127"/>
                  </a:lnTo>
                  <a:lnTo>
                    <a:pt x="2038" y="13498"/>
                  </a:lnTo>
                  <a:lnTo>
                    <a:pt x="2038" y="13096"/>
                  </a:lnTo>
                  <a:lnTo>
                    <a:pt x="764" y="12266"/>
                  </a:lnTo>
                  <a:lnTo>
                    <a:pt x="764" y="11800"/>
                  </a:lnTo>
                  <a:lnTo>
                    <a:pt x="1477" y="11435"/>
                  </a:lnTo>
                  <a:lnTo>
                    <a:pt x="2700" y="11008"/>
                  </a:lnTo>
                  <a:lnTo>
                    <a:pt x="2649" y="10265"/>
                  </a:lnTo>
                  <a:lnTo>
                    <a:pt x="1885" y="9674"/>
                  </a:lnTo>
                  <a:lnTo>
                    <a:pt x="2649" y="8970"/>
                  </a:lnTo>
                  <a:lnTo>
                    <a:pt x="3362" y="8793"/>
                  </a:lnTo>
                  <a:lnTo>
                    <a:pt x="2700" y="8139"/>
                  </a:lnTo>
                  <a:lnTo>
                    <a:pt x="1121" y="7447"/>
                  </a:lnTo>
                  <a:lnTo>
                    <a:pt x="764" y="7007"/>
                  </a:lnTo>
                  <a:lnTo>
                    <a:pt x="1121" y="6579"/>
                  </a:lnTo>
                  <a:lnTo>
                    <a:pt x="3108" y="6189"/>
                  </a:lnTo>
                  <a:lnTo>
                    <a:pt x="3006" y="5887"/>
                  </a:lnTo>
                  <a:lnTo>
                    <a:pt x="815" y="4906"/>
                  </a:lnTo>
                  <a:lnTo>
                    <a:pt x="153" y="4126"/>
                  </a:lnTo>
                  <a:lnTo>
                    <a:pt x="764" y="3699"/>
                  </a:lnTo>
                  <a:lnTo>
                    <a:pt x="2700" y="3309"/>
                  </a:lnTo>
                  <a:lnTo>
                    <a:pt x="2242" y="2956"/>
                  </a:lnTo>
                  <a:lnTo>
                    <a:pt x="815" y="2566"/>
                  </a:lnTo>
                  <a:lnTo>
                    <a:pt x="815" y="2139"/>
                  </a:lnTo>
                  <a:lnTo>
                    <a:pt x="3108" y="1849"/>
                  </a:lnTo>
                  <a:lnTo>
                    <a:pt x="4126" y="1535"/>
                  </a:lnTo>
                  <a:lnTo>
                    <a:pt x="2242" y="893"/>
                  </a:lnTo>
                  <a:lnTo>
                    <a:pt x="2242" y="554"/>
                  </a:lnTo>
                  <a:lnTo>
                    <a:pt x="4432" y="352"/>
                  </a:lnTo>
                  <a:lnTo>
                    <a:pt x="4585" y="0"/>
                  </a:lnTo>
                  <a:lnTo>
                    <a:pt x="7081" y="893"/>
                  </a:lnTo>
                  <a:lnTo>
                    <a:pt x="10087" y="1824"/>
                  </a:lnTo>
                  <a:lnTo>
                    <a:pt x="13857" y="2566"/>
                  </a:lnTo>
                  <a:lnTo>
                    <a:pt x="16862" y="3145"/>
                  </a:lnTo>
                  <a:lnTo>
                    <a:pt x="20072" y="3610"/>
                  </a:lnTo>
                  <a:lnTo>
                    <a:pt x="21243" y="3887"/>
                  </a:lnTo>
                  <a:close/>
                </a:path>
              </a:pathLst>
            </a:custGeom>
            <a:solidFill>
              <a:srgbClr val="DDDDDD"/>
            </a:solidFill>
            <a:ln w="12700" cap="flat">
              <a:noFill/>
              <a:miter lim="400000"/>
            </a:ln>
            <a:effectLst/>
          </p:spPr>
          <p:txBody>
            <a:bodyPr wrap="square" lIns="45719" tIns="45719" rIns="45719" bIns="45719" numCol="1" anchor="t">
              <a:noAutofit/>
            </a:bodyPr>
            <a:lstStyle/>
            <a:p>
              <a:endParaRPr/>
            </a:p>
          </p:txBody>
        </p:sp>
        <p:sp>
          <p:nvSpPr>
            <p:cNvPr id="243" name="Freeform 95"/>
            <p:cNvSpPr/>
            <p:nvPr/>
          </p:nvSpPr>
          <p:spPr>
            <a:xfrm>
              <a:off x="0" y="84137"/>
              <a:ext cx="96838" cy="1038226"/>
            </a:xfrm>
            <a:custGeom>
              <a:avLst/>
              <a:gdLst/>
              <a:ahLst/>
              <a:cxnLst>
                <a:cxn ang="0">
                  <a:pos x="wd2" y="hd2"/>
                </a:cxn>
                <a:cxn ang="5400000">
                  <a:pos x="wd2" y="hd2"/>
                </a:cxn>
                <a:cxn ang="10800000">
                  <a:pos x="wd2" y="hd2"/>
                </a:cxn>
                <a:cxn ang="16200000">
                  <a:pos x="wd2" y="hd2"/>
                </a:cxn>
              </a:cxnLst>
              <a:rect l="0" t="0" r="r" b="b"/>
              <a:pathLst>
                <a:path w="21600" h="21600" extrusionOk="0">
                  <a:moveTo>
                    <a:pt x="10977" y="0"/>
                  </a:moveTo>
                  <a:lnTo>
                    <a:pt x="14872" y="726"/>
                  </a:lnTo>
                  <a:lnTo>
                    <a:pt x="18236" y="1205"/>
                  </a:lnTo>
                  <a:lnTo>
                    <a:pt x="21600" y="1485"/>
                  </a:lnTo>
                  <a:lnTo>
                    <a:pt x="20892" y="1848"/>
                  </a:lnTo>
                  <a:lnTo>
                    <a:pt x="17528" y="2096"/>
                  </a:lnTo>
                  <a:lnTo>
                    <a:pt x="12216" y="2211"/>
                  </a:lnTo>
                  <a:lnTo>
                    <a:pt x="8321" y="2525"/>
                  </a:lnTo>
                  <a:lnTo>
                    <a:pt x="9207" y="2921"/>
                  </a:lnTo>
                  <a:lnTo>
                    <a:pt x="11862" y="3135"/>
                  </a:lnTo>
                  <a:lnTo>
                    <a:pt x="16111" y="3630"/>
                  </a:lnTo>
                  <a:lnTo>
                    <a:pt x="16111" y="3911"/>
                  </a:lnTo>
                  <a:lnTo>
                    <a:pt x="14872" y="4158"/>
                  </a:lnTo>
                  <a:lnTo>
                    <a:pt x="7082" y="4653"/>
                  </a:lnTo>
                  <a:lnTo>
                    <a:pt x="6551" y="5016"/>
                  </a:lnTo>
                  <a:lnTo>
                    <a:pt x="8144" y="5379"/>
                  </a:lnTo>
                  <a:lnTo>
                    <a:pt x="10977" y="6089"/>
                  </a:lnTo>
                  <a:lnTo>
                    <a:pt x="13633" y="6666"/>
                  </a:lnTo>
                  <a:lnTo>
                    <a:pt x="16111" y="7062"/>
                  </a:lnTo>
                  <a:lnTo>
                    <a:pt x="16111" y="7508"/>
                  </a:lnTo>
                  <a:lnTo>
                    <a:pt x="14872" y="7921"/>
                  </a:lnTo>
                  <a:lnTo>
                    <a:pt x="10977" y="8284"/>
                  </a:lnTo>
                  <a:lnTo>
                    <a:pt x="8321" y="8647"/>
                  </a:lnTo>
                  <a:lnTo>
                    <a:pt x="9207" y="9257"/>
                  </a:lnTo>
                  <a:lnTo>
                    <a:pt x="15757" y="10181"/>
                  </a:lnTo>
                  <a:lnTo>
                    <a:pt x="18236" y="10676"/>
                  </a:lnTo>
                  <a:lnTo>
                    <a:pt x="18767" y="11155"/>
                  </a:lnTo>
                  <a:lnTo>
                    <a:pt x="16111" y="11501"/>
                  </a:lnTo>
                  <a:lnTo>
                    <a:pt x="13102" y="11864"/>
                  </a:lnTo>
                  <a:lnTo>
                    <a:pt x="12216" y="12359"/>
                  </a:lnTo>
                  <a:lnTo>
                    <a:pt x="14341" y="12970"/>
                  </a:lnTo>
                  <a:lnTo>
                    <a:pt x="16997" y="13613"/>
                  </a:lnTo>
                  <a:lnTo>
                    <a:pt x="18236" y="14059"/>
                  </a:lnTo>
                  <a:lnTo>
                    <a:pt x="16997" y="14356"/>
                  </a:lnTo>
                  <a:lnTo>
                    <a:pt x="13633" y="14670"/>
                  </a:lnTo>
                  <a:lnTo>
                    <a:pt x="9207" y="15033"/>
                  </a:lnTo>
                  <a:lnTo>
                    <a:pt x="7082" y="15396"/>
                  </a:lnTo>
                  <a:lnTo>
                    <a:pt x="9207" y="16039"/>
                  </a:lnTo>
                  <a:lnTo>
                    <a:pt x="13633" y="16716"/>
                  </a:lnTo>
                  <a:lnTo>
                    <a:pt x="15757" y="17211"/>
                  </a:lnTo>
                  <a:lnTo>
                    <a:pt x="16111" y="17623"/>
                  </a:lnTo>
                  <a:lnTo>
                    <a:pt x="14872" y="17821"/>
                  </a:lnTo>
                  <a:lnTo>
                    <a:pt x="10446" y="17821"/>
                  </a:lnTo>
                  <a:lnTo>
                    <a:pt x="9207" y="18712"/>
                  </a:lnTo>
                  <a:lnTo>
                    <a:pt x="11862" y="19273"/>
                  </a:lnTo>
                  <a:lnTo>
                    <a:pt x="14341" y="19669"/>
                  </a:lnTo>
                  <a:lnTo>
                    <a:pt x="14872" y="20032"/>
                  </a:lnTo>
                  <a:lnTo>
                    <a:pt x="14872" y="20379"/>
                  </a:lnTo>
                  <a:lnTo>
                    <a:pt x="10446" y="20890"/>
                  </a:lnTo>
                  <a:lnTo>
                    <a:pt x="4426" y="21600"/>
                  </a:lnTo>
                  <a:lnTo>
                    <a:pt x="531" y="21352"/>
                  </a:lnTo>
                  <a:lnTo>
                    <a:pt x="1948" y="20775"/>
                  </a:lnTo>
                  <a:lnTo>
                    <a:pt x="8144" y="19884"/>
                  </a:lnTo>
                  <a:lnTo>
                    <a:pt x="7082" y="19323"/>
                  </a:lnTo>
                  <a:lnTo>
                    <a:pt x="4426" y="18663"/>
                  </a:lnTo>
                  <a:lnTo>
                    <a:pt x="2833" y="18102"/>
                  </a:lnTo>
                  <a:lnTo>
                    <a:pt x="5489" y="17623"/>
                  </a:lnTo>
                  <a:lnTo>
                    <a:pt x="8144" y="17458"/>
                  </a:lnTo>
                  <a:lnTo>
                    <a:pt x="8321" y="17112"/>
                  </a:lnTo>
                  <a:lnTo>
                    <a:pt x="5489" y="16402"/>
                  </a:lnTo>
                  <a:lnTo>
                    <a:pt x="1948" y="15792"/>
                  </a:lnTo>
                  <a:lnTo>
                    <a:pt x="0" y="15181"/>
                  </a:lnTo>
                  <a:lnTo>
                    <a:pt x="1948" y="14472"/>
                  </a:lnTo>
                  <a:lnTo>
                    <a:pt x="8144" y="14191"/>
                  </a:lnTo>
                  <a:lnTo>
                    <a:pt x="9738" y="13861"/>
                  </a:lnTo>
                  <a:lnTo>
                    <a:pt x="9207" y="13382"/>
                  </a:lnTo>
                  <a:lnTo>
                    <a:pt x="8144" y="12887"/>
                  </a:lnTo>
                  <a:lnTo>
                    <a:pt x="5843" y="12260"/>
                  </a:lnTo>
                  <a:lnTo>
                    <a:pt x="5843" y="11765"/>
                  </a:lnTo>
                  <a:lnTo>
                    <a:pt x="8321" y="11435"/>
                  </a:lnTo>
                  <a:lnTo>
                    <a:pt x="11862" y="11039"/>
                  </a:lnTo>
                  <a:lnTo>
                    <a:pt x="11862" y="10792"/>
                  </a:lnTo>
                  <a:lnTo>
                    <a:pt x="9207" y="10231"/>
                  </a:lnTo>
                  <a:lnTo>
                    <a:pt x="4249" y="9505"/>
                  </a:lnTo>
                  <a:lnTo>
                    <a:pt x="1948" y="8960"/>
                  </a:lnTo>
                  <a:lnTo>
                    <a:pt x="1948" y="8531"/>
                  </a:lnTo>
                  <a:lnTo>
                    <a:pt x="3187" y="8119"/>
                  </a:lnTo>
                  <a:lnTo>
                    <a:pt x="6551" y="7789"/>
                  </a:lnTo>
                  <a:lnTo>
                    <a:pt x="9738" y="7426"/>
                  </a:lnTo>
                  <a:lnTo>
                    <a:pt x="9738" y="7161"/>
                  </a:lnTo>
                  <a:lnTo>
                    <a:pt x="2833" y="5825"/>
                  </a:lnTo>
                  <a:lnTo>
                    <a:pt x="1593" y="5330"/>
                  </a:lnTo>
                  <a:lnTo>
                    <a:pt x="0" y="4884"/>
                  </a:lnTo>
                  <a:lnTo>
                    <a:pt x="2833" y="4472"/>
                  </a:lnTo>
                  <a:lnTo>
                    <a:pt x="5843" y="4158"/>
                  </a:lnTo>
                  <a:lnTo>
                    <a:pt x="8321" y="3911"/>
                  </a:lnTo>
                  <a:lnTo>
                    <a:pt x="8321" y="3680"/>
                  </a:lnTo>
                  <a:lnTo>
                    <a:pt x="5843" y="3300"/>
                  </a:lnTo>
                  <a:lnTo>
                    <a:pt x="1948" y="2921"/>
                  </a:lnTo>
                  <a:lnTo>
                    <a:pt x="1948" y="2525"/>
                  </a:lnTo>
                  <a:lnTo>
                    <a:pt x="4426" y="2162"/>
                  </a:lnTo>
                  <a:lnTo>
                    <a:pt x="8321" y="1848"/>
                  </a:lnTo>
                  <a:lnTo>
                    <a:pt x="11862" y="1700"/>
                  </a:lnTo>
                  <a:lnTo>
                    <a:pt x="13633" y="1452"/>
                  </a:lnTo>
                  <a:lnTo>
                    <a:pt x="12216" y="1139"/>
                  </a:lnTo>
                  <a:lnTo>
                    <a:pt x="9738" y="776"/>
                  </a:lnTo>
                  <a:lnTo>
                    <a:pt x="8321" y="380"/>
                  </a:lnTo>
                  <a:lnTo>
                    <a:pt x="10977"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96"/>
            <p:cNvSpPr/>
            <p:nvPr/>
          </p:nvSpPr>
          <p:spPr>
            <a:xfrm>
              <a:off x="263525" y="336549"/>
              <a:ext cx="92076" cy="839789"/>
            </a:xfrm>
            <a:custGeom>
              <a:avLst/>
              <a:gdLst/>
              <a:ahLst/>
              <a:cxnLst>
                <a:cxn ang="0">
                  <a:pos x="wd2" y="hd2"/>
                </a:cxn>
                <a:cxn ang="5400000">
                  <a:pos x="wd2" y="hd2"/>
                </a:cxn>
                <a:cxn ang="10800000">
                  <a:pos x="wd2" y="hd2"/>
                </a:cxn>
                <a:cxn ang="16200000">
                  <a:pos x="wd2" y="hd2"/>
                </a:cxn>
              </a:cxnLst>
              <a:rect l="0" t="0" r="r" b="b"/>
              <a:pathLst>
                <a:path w="21600" h="21600" extrusionOk="0">
                  <a:moveTo>
                    <a:pt x="16800" y="0"/>
                  </a:moveTo>
                  <a:lnTo>
                    <a:pt x="19200" y="612"/>
                  </a:lnTo>
                  <a:lnTo>
                    <a:pt x="21600" y="1633"/>
                  </a:lnTo>
                  <a:lnTo>
                    <a:pt x="20308" y="2082"/>
                  </a:lnTo>
                  <a:lnTo>
                    <a:pt x="14769" y="2389"/>
                  </a:lnTo>
                  <a:lnTo>
                    <a:pt x="11262" y="2695"/>
                  </a:lnTo>
                  <a:lnTo>
                    <a:pt x="11262" y="3532"/>
                  </a:lnTo>
                  <a:lnTo>
                    <a:pt x="14031" y="4349"/>
                  </a:lnTo>
                  <a:lnTo>
                    <a:pt x="17538" y="4900"/>
                  </a:lnTo>
                  <a:lnTo>
                    <a:pt x="17908" y="5941"/>
                  </a:lnTo>
                  <a:lnTo>
                    <a:pt x="16246" y="6309"/>
                  </a:lnTo>
                  <a:lnTo>
                    <a:pt x="12369" y="6758"/>
                  </a:lnTo>
                  <a:lnTo>
                    <a:pt x="12000" y="7452"/>
                  </a:lnTo>
                  <a:lnTo>
                    <a:pt x="14031" y="8085"/>
                  </a:lnTo>
                  <a:lnTo>
                    <a:pt x="16800" y="8656"/>
                  </a:lnTo>
                  <a:lnTo>
                    <a:pt x="17908" y="9534"/>
                  </a:lnTo>
                  <a:lnTo>
                    <a:pt x="17908" y="10045"/>
                  </a:lnTo>
                  <a:lnTo>
                    <a:pt x="15138" y="10596"/>
                  </a:lnTo>
                  <a:lnTo>
                    <a:pt x="10708" y="11106"/>
                  </a:lnTo>
                  <a:lnTo>
                    <a:pt x="10708" y="11555"/>
                  </a:lnTo>
                  <a:lnTo>
                    <a:pt x="12000" y="12882"/>
                  </a:lnTo>
                  <a:lnTo>
                    <a:pt x="16800" y="13454"/>
                  </a:lnTo>
                  <a:lnTo>
                    <a:pt x="19200" y="14026"/>
                  </a:lnTo>
                  <a:lnTo>
                    <a:pt x="17908" y="14699"/>
                  </a:lnTo>
                  <a:lnTo>
                    <a:pt x="11262" y="15149"/>
                  </a:lnTo>
                  <a:lnTo>
                    <a:pt x="7938" y="15598"/>
                  </a:lnTo>
                  <a:lnTo>
                    <a:pt x="7200" y="16435"/>
                  </a:lnTo>
                  <a:lnTo>
                    <a:pt x="10708" y="17496"/>
                  </a:lnTo>
                  <a:lnTo>
                    <a:pt x="13477" y="18558"/>
                  </a:lnTo>
                  <a:lnTo>
                    <a:pt x="13477" y="19150"/>
                  </a:lnTo>
                  <a:lnTo>
                    <a:pt x="12000" y="19946"/>
                  </a:lnTo>
                  <a:lnTo>
                    <a:pt x="7938" y="20089"/>
                  </a:lnTo>
                  <a:lnTo>
                    <a:pt x="5169" y="20702"/>
                  </a:lnTo>
                  <a:lnTo>
                    <a:pt x="5169" y="21396"/>
                  </a:lnTo>
                  <a:lnTo>
                    <a:pt x="0" y="21600"/>
                  </a:lnTo>
                  <a:lnTo>
                    <a:pt x="2400" y="20845"/>
                  </a:lnTo>
                  <a:lnTo>
                    <a:pt x="6646" y="19946"/>
                  </a:lnTo>
                  <a:lnTo>
                    <a:pt x="7938" y="19334"/>
                  </a:lnTo>
                  <a:lnTo>
                    <a:pt x="7938" y="18129"/>
                  </a:lnTo>
                  <a:lnTo>
                    <a:pt x="5169" y="17109"/>
                  </a:lnTo>
                  <a:lnTo>
                    <a:pt x="4431" y="16292"/>
                  </a:lnTo>
                  <a:lnTo>
                    <a:pt x="3877" y="15455"/>
                  </a:lnTo>
                  <a:lnTo>
                    <a:pt x="8492" y="14781"/>
                  </a:lnTo>
                  <a:lnTo>
                    <a:pt x="11262" y="14332"/>
                  </a:lnTo>
                  <a:lnTo>
                    <a:pt x="9415" y="13454"/>
                  </a:lnTo>
                  <a:lnTo>
                    <a:pt x="5169" y="12760"/>
                  </a:lnTo>
                  <a:lnTo>
                    <a:pt x="4431" y="12127"/>
                  </a:lnTo>
                  <a:lnTo>
                    <a:pt x="3877" y="11249"/>
                  </a:lnTo>
                  <a:lnTo>
                    <a:pt x="5538" y="10657"/>
                  </a:lnTo>
                  <a:lnTo>
                    <a:pt x="9415" y="10045"/>
                  </a:lnTo>
                  <a:lnTo>
                    <a:pt x="12000" y="9595"/>
                  </a:lnTo>
                  <a:lnTo>
                    <a:pt x="12000" y="9146"/>
                  </a:lnTo>
                  <a:lnTo>
                    <a:pt x="9415" y="8656"/>
                  </a:lnTo>
                  <a:lnTo>
                    <a:pt x="6646" y="7636"/>
                  </a:lnTo>
                  <a:lnTo>
                    <a:pt x="6646" y="7003"/>
                  </a:lnTo>
                  <a:lnTo>
                    <a:pt x="7938" y="6390"/>
                  </a:lnTo>
                  <a:lnTo>
                    <a:pt x="10708" y="5941"/>
                  </a:lnTo>
                  <a:lnTo>
                    <a:pt x="11262" y="5492"/>
                  </a:lnTo>
                  <a:lnTo>
                    <a:pt x="10708" y="4941"/>
                  </a:lnTo>
                  <a:lnTo>
                    <a:pt x="7200" y="4144"/>
                  </a:lnTo>
                  <a:lnTo>
                    <a:pt x="5169" y="3593"/>
                  </a:lnTo>
                  <a:lnTo>
                    <a:pt x="5538" y="2654"/>
                  </a:lnTo>
                  <a:lnTo>
                    <a:pt x="8492" y="2266"/>
                  </a:lnTo>
                  <a:lnTo>
                    <a:pt x="12000" y="1633"/>
                  </a:lnTo>
                  <a:lnTo>
                    <a:pt x="14031" y="1143"/>
                  </a:lnTo>
                  <a:lnTo>
                    <a:pt x="12369" y="694"/>
                  </a:lnTo>
                  <a:lnTo>
                    <a:pt x="13477" y="245"/>
                  </a:lnTo>
                  <a:lnTo>
                    <a:pt x="16800" y="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Freeform 97"/>
            <p:cNvSpPr/>
            <p:nvPr/>
          </p:nvSpPr>
          <p:spPr>
            <a:xfrm>
              <a:off x="117475" y="234949"/>
              <a:ext cx="211138" cy="180976"/>
            </a:xfrm>
            <a:custGeom>
              <a:avLst/>
              <a:gdLst/>
              <a:ahLst/>
              <a:cxnLst>
                <a:cxn ang="0">
                  <a:pos x="wd2" y="hd2"/>
                </a:cxn>
                <a:cxn ang="5400000">
                  <a:pos x="wd2" y="hd2"/>
                </a:cxn>
                <a:cxn ang="10800000">
                  <a:pos x="wd2" y="hd2"/>
                </a:cxn>
                <a:cxn ang="16200000">
                  <a:pos x="wd2" y="hd2"/>
                </a:cxn>
              </a:cxnLst>
              <a:rect l="0" t="0" r="r" b="b"/>
              <a:pathLst>
                <a:path w="21600" h="21600" extrusionOk="0">
                  <a:moveTo>
                    <a:pt x="21600" y="17450"/>
                  </a:moveTo>
                  <a:lnTo>
                    <a:pt x="15079" y="11224"/>
                  </a:lnTo>
                  <a:lnTo>
                    <a:pt x="9618" y="5565"/>
                  </a:lnTo>
                  <a:lnTo>
                    <a:pt x="4565" y="0"/>
                  </a:lnTo>
                  <a:lnTo>
                    <a:pt x="0" y="0"/>
                  </a:lnTo>
                  <a:lnTo>
                    <a:pt x="10841" y="9055"/>
                  </a:lnTo>
                  <a:lnTo>
                    <a:pt x="16057" y="14714"/>
                  </a:lnTo>
                  <a:lnTo>
                    <a:pt x="20377" y="21600"/>
                  </a:lnTo>
                  <a:lnTo>
                    <a:pt x="21600" y="174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98"/>
            <p:cNvSpPr/>
            <p:nvPr/>
          </p:nvSpPr>
          <p:spPr>
            <a:xfrm>
              <a:off x="115887" y="339724"/>
              <a:ext cx="180976" cy="147639"/>
            </a:xfrm>
            <a:custGeom>
              <a:avLst/>
              <a:gdLst/>
              <a:ahLst/>
              <a:cxnLst>
                <a:cxn ang="0">
                  <a:pos x="wd2" y="hd2"/>
                </a:cxn>
                <a:cxn ang="5400000">
                  <a:pos x="wd2" y="hd2"/>
                </a:cxn>
                <a:cxn ang="10800000">
                  <a:pos x="wd2" y="hd2"/>
                </a:cxn>
                <a:cxn ang="16200000">
                  <a:pos x="wd2" y="hd2"/>
                </a:cxn>
              </a:cxnLst>
              <a:rect l="0" t="0" r="r" b="b"/>
              <a:pathLst>
                <a:path w="21600" h="21600" extrusionOk="0">
                  <a:moveTo>
                    <a:pt x="21600" y="13587"/>
                  </a:moveTo>
                  <a:lnTo>
                    <a:pt x="16035" y="11148"/>
                  </a:lnTo>
                  <a:lnTo>
                    <a:pt x="11885" y="6852"/>
                  </a:lnTo>
                  <a:lnTo>
                    <a:pt x="4339" y="0"/>
                  </a:lnTo>
                  <a:lnTo>
                    <a:pt x="0" y="0"/>
                  </a:lnTo>
                  <a:lnTo>
                    <a:pt x="9810" y="6852"/>
                  </a:lnTo>
                  <a:lnTo>
                    <a:pt x="13583" y="11381"/>
                  </a:lnTo>
                  <a:lnTo>
                    <a:pt x="21600" y="21600"/>
                  </a:lnTo>
                  <a:lnTo>
                    <a:pt x="21223" y="15329"/>
                  </a:lnTo>
                  <a:lnTo>
                    <a:pt x="21600" y="1358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99"/>
            <p:cNvSpPr/>
            <p:nvPr/>
          </p:nvSpPr>
          <p:spPr>
            <a:xfrm>
              <a:off x="87312" y="428624"/>
              <a:ext cx="214314" cy="228601"/>
            </a:xfrm>
            <a:custGeom>
              <a:avLst/>
              <a:gdLst/>
              <a:ahLst/>
              <a:cxnLst>
                <a:cxn ang="0">
                  <a:pos x="wd2" y="hd2"/>
                </a:cxn>
                <a:cxn ang="5400000">
                  <a:pos x="wd2" y="hd2"/>
                </a:cxn>
                <a:cxn ang="10800000">
                  <a:pos x="wd2" y="hd2"/>
                </a:cxn>
                <a:cxn ang="16200000">
                  <a:pos x="wd2" y="hd2"/>
                </a:cxn>
              </a:cxnLst>
              <a:rect l="0" t="0" r="r" b="b"/>
              <a:pathLst>
                <a:path w="21600" h="21600" extrusionOk="0">
                  <a:moveTo>
                    <a:pt x="21122" y="16050"/>
                  </a:moveTo>
                  <a:lnTo>
                    <a:pt x="15224" y="11175"/>
                  </a:lnTo>
                  <a:lnTo>
                    <a:pt x="12992" y="7800"/>
                  </a:lnTo>
                  <a:lnTo>
                    <a:pt x="8289" y="4500"/>
                  </a:lnTo>
                  <a:lnTo>
                    <a:pt x="4145" y="1575"/>
                  </a:lnTo>
                  <a:lnTo>
                    <a:pt x="1196" y="0"/>
                  </a:lnTo>
                  <a:lnTo>
                    <a:pt x="0" y="0"/>
                  </a:lnTo>
                  <a:lnTo>
                    <a:pt x="0" y="1575"/>
                  </a:lnTo>
                  <a:lnTo>
                    <a:pt x="3587" y="3750"/>
                  </a:lnTo>
                  <a:lnTo>
                    <a:pt x="10043" y="7650"/>
                  </a:lnTo>
                  <a:lnTo>
                    <a:pt x="14666" y="12075"/>
                  </a:lnTo>
                  <a:lnTo>
                    <a:pt x="17934" y="17025"/>
                  </a:lnTo>
                  <a:lnTo>
                    <a:pt x="21600" y="21600"/>
                  </a:lnTo>
                  <a:lnTo>
                    <a:pt x="21122" y="1605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00"/>
            <p:cNvSpPr/>
            <p:nvPr/>
          </p:nvSpPr>
          <p:spPr>
            <a:xfrm>
              <a:off x="111125" y="615949"/>
              <a:ext cx="165101" cy="134939"/>
            </a:xfrm>
            <a:custGeom>
              <a:avLst/>
              <a:gdLst/>
              <a:ahLst/>
              <a:cxnLst>
                <a:cxn ang="0">
                  <a:pos x="wd2" y="hd2"/>
                </a:cxn>
                <a:cxn ang="5400000">
                  <a:pos x="wd2" y="hd2"/>
                </a:cxn>
                <a:cxn ang="10800000">
                  <a:pos x="wd2" y="hd2"/>
                </a:cxn>
                <a:cxn ang="16200000">
                  <a:pos x="wd2" y="hd2"/>
                </a:cxn>
              </a:cxnLst>
              <a:rect l="0" t="0" r="r" b="b"/>
              <a:pathLst>
                <a:path w="21600" h="21600" extrusionOk="0">
                  <a:moveTo>
                    <a:pt x="21600" y="17788"/>
                  </a:moveTo>
                  <a:lnTo>
                    <a:pt x="15473" y="9784"/>
                  </a:lnTo>
                  <a:lnTo>
                    <a:pt x="9035" y="4701"/>
                  </a:lnTo>
                  <a:lnTo>
                    <a:pt x="3842" y="1271"/>
                  </a:lnTo>
                  <a:lnTo>
                    <a:pt x="0" y="0"/>
                  </a:lnTo>
                  <a:lnTo>
                    <a:pt x="2285" y="4701"/>
                  </a:lnTo>
                  <a:lnTo>
                    <a:pt x="9035" y="9402"/>
                  </a:lnTo>
                  <a:lnTo>
                    <a:pt x="14435" y="16136"/>
                  </a:lnTo>
                  <a:lnTo>
                    <a:pt x="17031" y="20711"/>
                  </a:lnTo>
                  <a:lnTo>
                    <a:pt x="19315" y="21600"/>
                  </a:lnTo>
                  <a:lnTo>
                    <a:pt x="21288" y="19948"/>
                  </a:lnTo>
                  <a:lnTo>
                    <a:pt x="21600" y="1778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9" name="Freeform 101"/>
            <p:cNvSpPr/>
            <p:nvPr/>
          </p:nvSpPr>
          <p:spPr>
            <a:xfrm>
              <a:off x="90487" y="711199"/>
              <a:ext cx="182564" cy="166689"/>
            </a:xfrm>
            <a:custGeom>
              <a:avLst/>
              <a:gdLst/>
              <a:ahLst/>
              <a:cxnLst>
                <a:cxn ang="0">
                  <a:pos x="wd2" y="hd2"/>
                </a:cxn>
                <a:cxn ang="5400000">
                  <a:pos x="wd2" y="hd2"/>
                </a:cxn>
                <a:cxn ang="10800000">
                  <a:pos x="wd2" y="hd2"/>
                </a:cxn>
                <a:cxn ang="16200000">
                  <a:pos x="wd2" y="hd2"/>
                </a:cxn>
              </a:cxnLst>
              <a:rect l="0" t="0" r="r" b="b"/>
              <a:pathLst>
                <a:path w="21600" h="21600" extrusionOk="0">
                  <a:moveTo>
                    <a:pt x="21600" y="20064"/>
                  </a:moveTo>
                  <a:lnTo>
                    <a:pt x="16059" y="13615"/>
                  </a:lnTo>
                  <a:lnTo>
                    <a:pt x="9110" y="5733"/>
                  </a:lnTo>
                  <a:lnTo>
                    <a:pt x="4977" y="1945"/>
                  </a:lnTo>
                  <a:lnTo>
                    <a:pt x="1784" y="0"/>
                  </a:lnTo>
                  <a:lnTo>
                    <a:pt x="0" y="1228"/>
                  </a:lnTo>
                  <a:lnTo>
                    <a:pt x="3757" y="4504"/>
                  </a:lnTo>
                  <a:lnTo>
                    <a:pt x="9861" y="11363"/>
                  </a:lnTo>
                  <a:lnTo>
                    <a:pt x="15683" y="18017"/>
                  </a:lnTo>
                  <a:lnTo>
                    <a:pt x="19534" y="21600"/>
                  </a:lnTo>
                  <a:lnTo>
                    <a:pt x="20379" y="21600"/>
                  </a:lnTo>
                  <a:lnTo>
                    <a:pt x="21600" y="200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0" name="Freeform 102"/>
            <p:cNvSpPr/>
            <p:nvPr/>
          </p:nvSpPr>
          <p:spPr>
            <a:xfrm>
              <a:off x="112712" y="850899"/>
              <a:ext cx="127001" cy="131764"/>
            </a:xfrm>
            <a:custGeom>
              <a:avLst/>
              <a:gdLst/>
              <a:ahLst/>
              <a:cxnLst>
                <a:cxn ang="0">
                  <a:pos x="wd2" y="hd2"/>
                </a:cxn>
                <a:cxn ang="5400000">
                  <a:pos x="wd2" y="hd2"/>
                </a:cxn>
                <a:cxn ang="10800000">
                  <a:pos x="wd2" y="hd2"/>
                </a:cxn>
                <a:cxn ang="16200000">
                  <a:pos x="wd2" y="hd2"/>
                </a:cxn>
              </a:cxnLst>
              <a:rect l="0" t="0" r="r" b="b"/>
              <a:pathLst>
                <a:path w="21600" h="21600" extrusionOk="0">
                  <a:moveTo>
                    <a:pt x="21200" y="18108"/>
                  </a:moveTo>
                  <a:lnTo>
                    <a:pt x="12400" y="5562"/>
                  </a:lnTo>
                  <a:lnTo>
                    <a:pt x="3867" y="776"/>
                  </a:lnTo>
                  <a:lnTo>
                    <a:pt x="0" y="0"/>
                  </a:lnTo>
                  <a:lnTo>
                    <a:pt x="933" y="2587"/>
                  </a:lnTo>
                  <a:lnTo>
                    <a:pt x="10800" y="9571"/>
                  </a:lnTo>
                  <a:lnTo>
                    <a:pt x="20267" y="20695"/>
                  </a:lnTo>
                  <a:lnTo>
                    <a:pt x="21600" y="21600"/>
                  </a:lnTo>
                  <a:lnTo>
                    <a:pt x="21200" y="18108"/>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1" name="Freeform 103"/>
            <p:cNvSpPr/>
            <p:nvPr/>
          </p:nvSpPr>
          <p:spPr>
            <a:xfrm>
              <a:off x="115887" y="979487"/>
              <a:ext cx="87314" cy="100013"/>
            </a:xfrm>
            <a:custGeom>
              <a:avLst/>
              <a:gdLst/>
              <a:ahLst/>
              <a:cxnLst>
                <a:cxn ang="0">
                  <a:pos x="wd2" y="hd2"/>
                </a:cxn>
                <a:cxn ang="5400000">
                  <a:pos x="wd2" y="hd2"/>
                </a:cxn>
                <a:cxn ang="10800000">
                  <a:pos x="wd2" y="hd2"/>
                </a:cxn>
                <a:cxn ang="16200000">
                  <a:pos x="wd2" y="hd2"/>
                </a:cxn>
              </a:cxnLst>
              <a:rect l="0" t="0" r="r" b="b"/>
              <a:pathLst>
                <a:path w="21600" h="21600" extrusionOk="0">
                  <a:moveTo>
                    <a:pt x="20822" y="16457"/>
                  </a:moveTo>
                  <a:lnTo>
                    <a:pt x="10119" y="3771"/>
                  </a:lnTo>
                  <a:lnTo>
                    <a:pt x="584" y="0"/>
                  </a:lnTo>
                  <a:lnTo>
                    <a:pt x="0" y="3771"/>
                  </a:lnTo>
                  <a:lnTo>
                    <a:pt x="4670" y="10114"/>
                  </a:lnTo>
                  <a:lnTo>
                    <a:pt x="15957" y="18514"/>
                  </a:lnTo>
                  <a:lnTo>
                    <a:pt x="19265" y="21600"/>
                  </a:lnTo>
                  <a:lnTo>
                    <a:pt x="21600" y="20229"/>
                  </a:lnTo>
                  <a:lnTo>
                    <a:pt x="20822" y="16457"/>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2" name="Freeform 104"/>
            <p:cNvSpPr/>
            <p:nvPr/>
          </p:nvSpPr>
          <p:spPr>
            <a:xfrm>
              <a:off x="122237" y="1111249"/>
              <a:ext cx="111126" cy="1127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47" y="18254"/>
                  </a:lnTo>
                  <a:lnTo>
                    <a:pt x="12587" y="9279"/>
                  </a:lnTo>
                  <a:lnTo>
                    <a:pt x="3885" y="0"/>
                  </a:lnTo>
                  <a:lnTo>
                    <a:pt x="0" y="0"/>
                  </a:lnTo>
                  <a:lnTo>
                    <a:pt x="1554" y="3194"/>
                  </a:lnTo>
                  <a:lnTo>
                    <a:pt x="8236" y="12169"/>
                  </a:lnTo>
                  <a:lnTo>
                    <a:pt x="15073" y="21144"/>
                  </a:lnTo>
                  <a:lnTo>
                    <a:pt x="2160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3" name="Freeform 105"/>
            <p:cNvSpPr/>
            <p:nvPr/>
          </p:nvSpPr>
          <p:spPr>
            <a:xfrm>
              <a:off x="273050" y="171449"/>
              <a:ext cx="338138" cy="1255714"/>
            </a:xfrm>
            <a:custGeom>
              <a:avLst/>
              <a:gdLst/>
              <a:ahLst/>
              <a:cxnLst>
                <a:cxn ang="0">
                  <a:pos x="wd2" y="hd2"/>
                </a:cxn>
                <a:cxn ang="5400000">
                  <a:pos x="wd2" y="hd2"/>
                </a:cxn>
                <a:cxn ang="10800000">
                  <a:pos x="wd2" y="hd2"/>
                </a:cxn>
                <a:cxn ang="16200000">
                  <a:pos x="wd2" y="hd2"/>
                </a:cxn>
              </a:cxnLst>
              <a:rect l="0" t="0" r="r" b="b"/>
              <a:pathLst>
                <a:path w="21600" h="21600" extrusionOk="0">
                  <a:moveTo>
                    <a:pt x="3854" y="2033"/>
                  </a:moveTo>
                  <a:lnTo>
                    <a:pt x="3093" y="2647"/>
                  </a:lnTo>
                  <a:lnTo>
                    <a:pt x="3752" y="3234"/>
                  </a:lnTo>
                  <a:lnTo>
                    <a:pt x="3854" y="3834"/>
                  </a:lnTo>
                  <a:lnTo>
                    <a:pt x="3093" y="4216"/>
                  </a:lnTo>
                  <a:lnTo>
                    <a:pt x="1977" y="4639"/>
                  </a:lnTo>
                  <a:lnTo>
                    <a:pt x="1521" y="5308"/>
                  </a:lnTo>
                  <a:lnTo>
                    <a:pt x="2180" y="5745"/>
                  </a:lnTo>
                  <a:lnTo>
                    <a:pt x="3296" y="6249"/>
                  </a:lnTo>
                  <a:lnTo>
                    <a:pt x="3296" y="6659"/>
                  </a:lnTo>
                  <a:lnTo>
                    <a:pt x="2637" y="7041"/>
                  </a:lnTo>
                  <a:lnTo>
                    <a:pt x="1572" y="7546"/>
                  </a:lnTo>
                  <a:lnTo>
                    <a:pt x="1977" y="8051"/>
                  </a:lnTo>
                  <a:lnTo>
                    <a:pt x="3448" y="9115"/>
                  </a:lnTo>
                  <a:lnTo>
                    <a:pt x="3296" y="9565"/>
                  </a:lnTo>
                  <a:lnTo>
                    <a:pt x="1217" y="10425"/>
                  </a:lnTo>
                  <a:lnTo>
                    <a:pt x="1217" y="11175"/>
                  </a:lnTo>
                  <a:lnTo>
                    <a:pt x="2332" y="11735"/>
                  </a:lnTo>
                  <a:lnTo>
                    <a:pt x="3093" y="12226"/>
                  </a:lnTo>
                  <a:lnTo>
                    <a:pt x="2941" y="12663"/>
                  </a:lnTo>
                  <a:lnTo>
                    <a:pt x="1115" y="13126"/>
                  </a:lnTo>
                  <a:lnTo>
                    <a:pt x="761" y="13468"/>
                  </a:lnTo>
                  <a:lnTo>
                    <a:pt x="1115" y="14259"/>
                  </a:lnTo>
                  <a:lnTo>
                    <a:pt x="1977" y="15146"/>
                  </a:lnTo>
                  <a:lnTo>
                    <a:pt x="1977" y="15651"/>
                  </a:lnTo>
                  <a:lnTo>
                    <a:pt x="1876" y="16033"/>
                  </a:lnTo>
                  <a:lnTo>
                    <a:pt x="456" y="16647"/>
                  </a:lnTo>
                  <a:lnTo>
                    <a:pt x="0" y="17152"/>
                  </a:lnTo>
                  <a:lnTo>
                    <a:pt x="101" y="17684"/>
                  </a:lnTo>
                  <a:lnTo>
                    <a:pt x="1115" y="18093"/>
                  </a:lnTo>
                  <a:lnTo>
                    <a:pt x="2180" y="18448"/>
                  </a:lnTo>
                  <a:lnTo>
                    <a:pt x="1217" y="18953"/>
                  </a:lnTo>
                  <a:lnTo>
                    <a:pt x="761" y="19458"/>
                  </a:lnTo>
                  <a:lnTo>
                    <a:pt x="1572" y="19867"/>
                  </a:lnTo>
                  <a:lnTo>
                    <a:pt x="2941" y="20154"/>
                  </a:lnTo>
                  <a:lnTo>
                    <a:pt x="3093" y="20658"/>
                  </a:lnTo>
                  <a:lnTo>
                    <a:pt x="3093" y="21054"/>
                  </a:lnTo>
                  <a:lnTo>
                    <a:pt x="3296" y="21600"/>
                  </a:lnTo>
                  <a:lnTo>
                    <a:pt x="5679" y="21163"/>
                  </a:lnTo>
                  <a:lnTo>
                    <a:pt x="8163" y="20795"/>
                  </a:lnTo>
                  <a:lnTo>
                    <a:pt x="10445" y="20590"/>
                  </a:lnTo>
                  <a:lnTo>
                    <a:pt x="13944" y="20590"/>
                  </a:lnTo>
                  <a:lnTo>
                    <a:pt x="16428" y="20495"/>
                  </a:lnTo>
                  <a:lnTo>
                    <a:pt x="17848" y="20154"/>
                  </a:lnTo>
                  <a:lnTo>
                    <a:pt x="20485" y="19949"/>
                  </a:lnTo>
                  <a:lnTo>
                    <a:pt x="19115" y="19567"/>
                  </a:lnTo>
                  <a:lnTo>
                    <a:pt x="18659" y="18980"/>
                  </a:lnTo>
                  <a:lnTo>
                    <a:pt x="19521" y="18352"/>
                  </a:lnTo>
                  <a:lnTo>
                    <a:pt x="19420" y="17452"/>
                  </a:lnTo>
                  <a:lnTo>
                    <a:pt x="18659" y="16783"/>
                  </a:lnTo>
                  <a:lnTo>
                    <a:pt x="17848" y="16442"/>
                  </a:lnTo>
                  <a:lnTo>
                    <a:pt x="17645" y="15951"/>
                  </a:lnTo>
                  <a:lnTo>
                    <a:pt x="18659" y="15351"/>
                  </a:lnTo>
                  <a:lnTo>
                    <a:pt x="18304" y="14941"/>
                  </a:lnTo>
                  <a:lnTo>
                    <a:pt x="16428" y="14245"/>
                  </a:lnTo>
                  <a:lnTo>
                    <a:pt x="16479" y="13836"/>
                  </a:lnTo>
                  <a:lnTo>
                    <a:pt x="17239" y="13468"/>
                  </a:lnTo>
                  <a:lnTo>
                    <a:pt x="18963" y="12976"/>
                  </a:lnTo>
                  <a:lnTo>
                    <a:pt x="18355" y="12567"/>
                  </a:lnTo>
                  <a:lnTo>
                    <a:pt x="17087" y="11735"/>
                  </a:lnTo>
                  <a:lnTo>
                    <a:pt x="16124" y="11175"/>
                  </a:lnTo>
                  <a:lnTo>
                    <a:pt x="16124" y="10548"/>
                  </a:lnTo>
                  <a:lnTo>
                    <a:pt x="19521" y="10234"/>
                  </a:lnTo>
                  <a:lnTo>
                    <a:pt x="19876" y="9661"/>
                  </a:lnTo>
                  <a:lnTo>
                    <a:pt x="19521" y="9320"/>
                  </a:lnTo>
                  <a:lnTo>
                    <a:pt x="18659" y="9019"/>
                  </a:lnTo>
                  <a:lnTo>
                    <a:pt x="18761" y="8514"/>
                  </a:lnTo>
                  <a:lnTo>
                    <a:pt x="18659" y="7928"/>
                  </a:lnTo>
                  <a:lnTo>
                    <a:pt x="17645" y="7628"/>
                  </a:lnTo>
                  <a:lnTo>
                    <a:pt x="16885" y="7218"/>
                  </a:lnTo>
                  <a:lnTo>
                    <a:pt x="17544" y="6822"/>
                  </a:lnTo>
                  <a:lnTo>
                    <a:pt x="18304" y="6359"/>
                  </a:lnTo>
                  <a:lnTo>
                    <a:pt x="18304" y="6045"/>
                  </a:lnTo>
                  <a:lnTo>
                    <a:pt x="17087" y="5649"/>
                  </a:lnTo>
                  <a:lnTo>
                    <a:pt x="16783" y="5308"/>
                  </a:lnTo>
                  <a:lnTo>
                    <a:pt x="17087" y="5049"/>
                  </a:lnTo>
                  <a:lnTo>
                    <a:pt x="18304" y="4844"/>
                  </a:lnTo>
                  <a:lnTo>
                    <a:pt x="18355" y="4503"/>
                  </a:lnTo>
                  <a:lnTo>
                    <a:pt x="18000" y="4298"/>
                  </a:lnTo>
                  <a:lnTo>
                    <a:pt x="16783" y="3807"/>
                  </a:lnTo>
                  <a:lnTo>
                    <a:pt x="16428" y="3234"/>
                  </a:lnTo>
                  <a:lnTo>
                    <a:pt x="16479" y="2811"/>
                  </a:lnTo>
                  <a:lnTo>
                    <a:pt x="17645" y="2402"/>
                  </a:lnTo>
                  <a:lnTo>
                    <a:pt x="20637" y="1528"/>
                  </a:lnTo>
                  <a:lnTo>
                    <a:pt x="21600" y="791"/>
                  </a:lnTo>
                  <a:lnTo>
                    <a:pt x="21600" y="205"/>
                  </a:lnTo>
                  <a:lnTo>
                    <a:pt x="20637" y="0"/>
                  </a:lnTo>
                  <a:lnTo>
                    <a:pt x="19115" y="205"/>
                  </a:lnTo>
                  <a:lnTo>
                    <a:pt x="15363" y="832"/>
                  </a:lnTo>
                  <a:lnTo>
                    <a:pt x="11915" y="1228"/>
                  </a:lnTo>
                  <a:lnTo>
                    <a:pt x="8315" y="1637"/>
                  </a:lnTo>
                  <a:lnTo>
                    <a:pt x="5932" y="1842"/>
                  </a:lnTo>
                  <a:lnTo>
                    <a:pt x="3854" y="2033"/>
                  </a:lnTo>
                  <a:close/>
                </a:path>
              </a:pathLst>
            </a:custGeom>
            <a:solidFill>
              <a:srgbClr val="B2B2B2"/>
            </a:solidFill>
            <a:ln w="12700" cap="flat">
              <a:noFill/>
              <a:miter lim="400000"/>
            </a:ln>
            <a:effectLst/>
          </p:spPr>
          <p:txBody>
            <a:bodyPr wrap="square" lIns="45719" tIns="45719" rIns="45719" bIns="45719" numCol="1" anchor="t">
              <a:noAutofit/>
            </a:bodyPr>
            <a:lstStyle/>
            <a:p>
              <a:endParaRPr/>
            </a:p>
          </p:txBody>
        </p:sp>
        <p:sp>
          <p:nvSpPr>
            <p:cNvPr id="254" name="Freeform 106"/>
            <p:cNvSpPr/>
            <p:nvPr/>
          </p:nvSpPr>
          <p:spPr>
            <a:xfrm>
              <a:off x="36512" y="161924"/>
              <a:ext cx="604839" cy="1284288"/>
            </a:xfrm>
            <a:custGeom>
              <a:avLst/>
              <a:gdLst/>
              <a:ahLst/>
              <a:cxnLst>
                <a:cxn ang="0">
                  <a:pos x="wd2" y="hd2"/>
                </a:cxn>
                <a:cxn ang="5400000">
                  <a:pos x="wd2" y="hd2"/>
                </a:cxn>
                <a:cxn ang="10800000">
                  <a:pos x="wd2" y="hd2"/>
                </a:cxn>
                <a:cxn ang="16200000">
                  <a:pos x="wd2" y="hd2"/>
                </a:cxn>
              </a:cxnLst>
              <a:rect l="0" t="0" r="r" b="b"/>
              <a:pathLst>
                <a:path w="21600" h="21600" extrusionOk="0">
                  <a:moveTo>
                    <a:pt x="18336" y="19545"/>
                  </a:moveTo>
                  <a:lnTo>
                    <a:pt x="17456" y="20026"/>
                  </a:lnTo>
                  <a:lnTo>
                    <a:pt x="15980" y="20199"/>
                  </a:lnTo>
                  <a:lnTo>
                    <a:pt x="14107" y="20293"/>
                  </a:lnTo>
                  <a:lnTo>
                    <a:pt x="12091" y="20493"/>
                  </a:lnTo>
                  <a:lnTo>
                    <a:pt x="10786" y="20866"/>
                  </a:lnTo>
                  <a:lnTo>
                    <a:pt x="10360" y="21066"/>
                  </a:lnTo>
                  <a:lnTo>
                    <a:pt x="9963" y="20986"/>
                  </a:lnTo>
                  <a:lnTo>
                    <a:pt x="7522" y="20119"/>
                  </a:lnTo>
                  <a:lnTo>
                    <a:pt x="4371" y="18958"/>
                  </a:lnTo>
                  <a:lnTo>
                    <a:pt x="3321" y="18225"/>
                  </a:lnTo>
                  <a:lnTo>
                    <a:pt x="1731" y="17477"/>
                  </a:lnTo>
                  <a:lnTo>
                    <a:pt x="1277" y="16890"/>
                  </a:lnTo>
                  <a:lnTo>
                    <a:pt x="0" y="16797"/>
                  </a:lnTo>
                  <a:lnTo>
                    <a:pt x="653" y="17437"/>
                  </a:lnTo>
                  <a:lnTo>
                    <a:pt x="1306" y="18064"/>
                  </a:lnTo>
                  <a:lnTo>
                    <a:pt x="3321" y="18758"/>
                  </a:lnTo>
                  <a:lnTo>
                    <a:pt x="4712" y="19612"/>
                  </a:lnTo>
                  <a:lnTo>
                    <a:pt x="8146" y="20613"/>
                  </a:lnTo>
                  <a:lnTo>
                    <a:pt x="10247" y="21600"/>
                  </a:lnTo>
                  <a:lnTo>
                    <a:pt x="11041" y="21507"/>
                  </a:lnTo>
                  <a:lnTo>
                    <a:pt x="11893" y="21013"/>
                  </a:lnTo>
                  <a:lnTo>
                    <a:pt x="13057" y="20719"/>
                  </a:lnTo>
                  <a:lnTo>
                    <a:pt x="14532" y="20519"/>
                  </a:lnTo>
                  <a:lnTo>
                    <a:pt x="17655" y="20399"/>
                  </a:lnTo>
                  <a:lnTo>
                    <a:pt x="18591" y="20119"/>
                  </a:lnTo>
                  <a:lnTo>
                    <a:pt x="20181" y="19946"/>
                  </a:lnTo>
                  <a:lnTo>
                    <a:pt x="20436" y="19612"/>
                  </a:lnTo>
                  <a:lnTo>
                    <a:pt x="19925" y="19212"/>
                  </a:lnTo>
                  <a:lnTo>
                    <a:pt x="19386" y="18825"/>
                  </a:lnTo>
                  <a:lnTo>
                    <a:pt x="19755" y="18331"/>
                  </a:lnTo>
                  <a:lnTo>
                    <a:pt x="20181" y="18064"/>
                  </a:lnTo>
                  <a:lnTo>
                    <a:pt x="20181" y="17638"/>
                  </a:lnTo>
                  <a:lnTo>
                    <a:pt x="19755" y="16984"/>
                  </a:lnTo>
                  <a:lnTo>
                    <a:pt x="19556" y="16664"/>
                  </a:lnTo>
                  <a:lnTo>
                    <a:pt x="18960" y="16370"/>
                  </a:lnTo>
                  <a:lnTo>
                    <a:pt x="18705" y="16023"/>
                  </a:lnTo>
                  <a:lnTo>
                    <a:pt x="18960" y="15690"/>
                  </a:lnTo>
                  <a:lnTo>
                    <a:pt x="19585" y="15423"/>
                  </a:lnTo>
                  <a:lnTo>
                    <a:pt x="19556" y="14996"/>
                  </a:lnTo>
                  <a:lnTo>
                    <a:pt x="19187" y="14702"/>
                  </a:lnTo>
                  <a:lnTo>
                    <a:pt x="18506" y="14249"/>
                  </a:lnTo>
                  <a:lnTo>
                    <a:pt x="18080" y="14009"/>
                  </a:lnTo>
                  <a:lnTo>
                    <a:pt x="18279" y="13662"/>
                  </a:lnTo>
                  <a:lnTo>
                    <a:pt x="19329" y="13368"/>
                  </a:lnTo>
                  <a:lnTo>
                    <a:pt x="19755" y="12968"/>
                  </a:lnTo>
                  <a:lnTo>
                    <a:pt x="19585" y="12648"/>
                  </a:lnTo>
                  <a:lnTo>
                    <a:pt x="18932" y="12101"/>
                  </a:lnTo>
                  <a:lnTo>
                    <a:pt x="18166" y="11407"/>
                  </a:lnTo>
                  <a:lnTo>
                    <a:pt x="17882" y="10913"/>
                  </a:lnTo>
                  <a:lnTo>
                    <a:pt x="18279" y="10713"/>
                  </a:lnTo>
                  <a:lnTo>
                    <a:pt x="19386" y="10526"/>
                  </a:lnTo>
                  <a:lnTo>
                    <a:pt x="20011" y="10326"/>
                  </a:lnTo>
                  <a:lnTo>
                    <a:pt x="20181" y="9713"/>
                  </a:lnTo>
                  <a:lnTo>
                    <a:pt x="19386" y="9019"/>
                  </a:lnTo>
                  <a:lnTo>
                    <a:pt x="19556" y="8552"/>
                  </a:lnTo>
                  <a:lnTo>
                    <a:pt x="19812" y="8138"/>
                  </a:lnTo>
                  <a:lnTo>
                    <a:pt x="19131" y="7645"/>
                  </a:lnTo>
                  <a:lnTo>
                    <a:pt x="18506" y="7191"/>
                  </a:lnTo>
                  <a:lnTo>
                    <a:pt x="18705" y="6898"/>
                  </a:lnTo>
                  <a:lnTo>
                    <a:pt x="19131" y="6604"/>
                  </a:lnTo>
                  <a:lnTo>
                    <a:pt x="19131" y="6110"/>
                  </a:lnTo>
                  <a:lnTo>
                    <a:pt x="18705" y="5817"/>
                  </a:lnTo>
                  <a:lnTo>
                    <a:pt x="18279" y="5590"/>
                  </a:lnTo>
                  <a:lnTo>
                    <a:pt x="18336" y="5217"/>
                  </a:lnTo>
                  <a:lnTo>
                    <a:pt x="19131" y="5043"/>
                  </a:lnTo>
                  <a:lnTo>
                    <a:pt x="19556" y="4843"/>
                  </a:lnTo>
                  <a:lnTo>
                    <a:pt x="19329" y="4456"/>
                  </a:lnTo>
                  <a:lnTo>
                    <a:pt x="18506" y="3962"/>
                  </a:lnTo>
                  <a:lnTo>
                    <a:pt x="18166" y="3522"/>
                  </a:lnTo>
                  <a:lnTo>
                    <a:pt x="18080" y="3029"/>
                  </a:lnTo>
                  <a:lnTo>
                    <a:pt x="18762" y="2562"/>
                  </a:lnTo>
                  <a:lnTo>
                    <a:pt x="20238" y="1788"/>
                  </a:lnTo>
                  <a:lnTo>
                    <a:pt x="20976" y="1214"/>
                  </a:lnTo>
                  <a:lnTo>
                    <a:pt x="21600" y="720"/>
                  </a:lnTo>
                  <a:lnTo>
                    <a:pt x="21401" y="227"/>
                  </a:lnTo>
                  <a:lnTo>
                    <a:pt x="20862" y="0"/>
                  </a:lnTo>
                  <a:lnTo>
                    <a:pt x="20436" y="40"/>
                  </a:lnTo>
                  <a:lnTo>
                    <a:pt x="19755" y="427"/>
                  </a:lnTo>
                  <a:lnTo>
                    <a:pt x="20238" y="720"/>
                  </a:lnTo>
                  <a:lnTo>
                    <a:pt x="20181" y="1214"/>
                  </a:lnTo>
                  <a:lnTo>
                    <a:pt x="19187" y="2068"/>
                  </a:lnTo>
                  <a:lnTo>
                    <a:pt x="17910" y="2562"/>
                  </a:lnTo>
                  <a:lnTo>
                    <a:pt x="17541" y="2855"/>
                  </a:lnTo>
                  <a:lnTo>
                    <a:pt x="17257" y="3229"/>
                  </a:lnTo>
                  <a:lnTo>
                    <a:pt x="17115" y="3469"/>
                  </a:lnTo>
                  <a:lnTo>
                    <a:pt x="15242" y="4149"/>
                  </a:lnTo>
                  <a:lnTo>
                    <a:pt x="13567" y="4603"/>
                  </a:lnTo>
                  <a:lnTo>
                    <a:pt x="13340" y="4923"/>
                  </a:lnTo>
                  <a:lnTo>
                    <a:pt x="13936" y="5003"/>
                  </a:lnTo>
                  <a:lnTo>
                    <a:pt x="16406" y="4149"/>
                  </a:lnTo>
                  <a:lnTo>
                    <a:pt x="17655" y="3962"/>
                  </a:lnTo>
                  <a:lnTo>
                    <a:pt x="18279" y="4509"/>
                  </a:lnTo>
                  <a:lnTo>
                    <a:pt x="18506" y="4750"/>
                  </a:lnTo>
                  <a:lnTo>
                    <a:pt x="17882" y="5003"/>
                  </a:lnTo>
                  <a:lnTo>
                    <a:pt x="17286" y="5203"/>
                  </a:lnTo>
                  <a:lnTo>
                    <a:pt x="17257" y="5537"/>
                  </a:lnTo>
                  <a:lnTo>
                    <a:pt x="17456" y="5884"/>
                  </a:lnTo>
                  <a:lnTo>
                    <a:pt x="16917" y="6164"/>
                  </a:lnTo>
                  <a:lnTo>
                    <a:pt x="15356" y="6497"/>
                  </a:lnTo>
                  <a:lnTo>
                    <a:pt x="13057" y="6951"/>
                  </a:lnTo>
                  <a:lnTo>
                    <a:pt x="13936" y="7098"/>
                  </a:lnTo>
                  <a:lnTo>
                    <a:pt x="16264" y="6657"/>
                  </a:lnTo>
                  <a:lnTo>
                    <a:pt x="18166" y="6204"/>
                  </a:lnTo>
                  <a:lnTo>
                    <a:pt x="18506" y="6311"/>
                  </a:lnTo>
                  <a:lnTo>
                    <a:pt x="18279" y="6604"/>
                  </a:lnTo>
                  <a:lnTo>
                    <a:pt x="17655" y="6898"/>
                  </a:lnTo>
                  <a:lnTo>
                    <a:pt x="17456" y="7191"/>
                  </a:lnTo>
                  <a:lnTo>
                    <a:pt x="17740" y="7578"/>
                  </a:lnTo>
                  <a:lnTo>
                    <a:pt x="18506" y="7885"/>
                  </a:lnTo>
                  <a:lnTo>
                    <a:pt x="18506" y="8138"/>
                  </a:lnTo>
                  <a:lnTo>
                    <a:pt x="17257" y="8272"/>
                  </a:lnTo>
                  <a:lnTo>
                    <a:pt x="16207" y="8926"/>
                  </a:lnTo>
                  <a:lnTo>
                    <a:pt x="14930" y="9312"/>
                  </a:lnTo>
                  <a:lnTo>
                    <a:pt x="13255" y="9513"/>
                  </a:lnTo>
                  <a:lnTo>
                    <a:pt x="13142" y="9713"/>
                  </a:lnTo>
                  <a:lnTo>
                    <a:pt x="14192" y="9633"/>
                  </a:lnTo>
                  <a:lnTo>
                    <a:pt x="16406" y="9312"/>
                  </a:lnTo>
                  <a:lnTo>
                    <a:pt x="17257" y="9019"/>
                  </a:lnTo>
                  <a:lnTo>
                    <a:pt x="17740" y="8725"/>
                  </a:lnTo>
                  <a:lnTo>
                    <a:pt x="18506" y="8672"/>
                  </a:lnTo>
                  <a:lnTo>
                    <a:pt x="18506" y="9019"/>
                  </a:lnTo>
                  <a:lnTo>
                    <a:pt x="18960" y="9339"/>
                  </a:lnTo>
                  <a:lnTo>
                    <a:pt x="19386" y="9713"/>
                  </a:lnTo>
                  <a:lnTo>
                    <a:pt x="19131" y="9993"/>
                  </a:lnTo>
                  <a:lnTo>
                    <a:pt x="18166" y="10206"/>
                  </a:lnTo>
                  <a:lnTo>
                    <a:pt x="17257" y="10326"/>
                  </a:lnTo>
                  <a:lnTo>
                    <a:pt x="16604" y="10620"/>
                  </a:lnTo>
                  <a:lnTo>
                    <a:pt x="13766" y="11020"/>
                  </a:lnTo>
                  <a:lnTo>
                    <a:pt x="11666" y="11367"/>
                  </a:lnTo>
                  <a:lnTo>
                    <a:pt x="10843" y="11567"/>
                  </a:lnTo>
                  <a:lnTo>
                    <a:pt x="11467" y="11807"/>
                  </a:lnTo>
                  <a:lnTo>
                    <a:pt x="12716" y="11661"/>
                  </a:lnTo>
                  <a:lnTo>
                    <a:pt x="15242" y="11207"/>
                  </a:lnTo>
                  <a:lnTo>
                    <a:pt x="16917" y="10980"/>
                  </a:lnTo>
                  <a:lnTo>
                    <a:pt x="17286" y="11314"/>
                  </a:lnTo>
                  <a:lnTo>
                    <a:pt x="17740" y="11901"/>
                  </a:lnTo>
                  <a:lnTo>
                    <a:pt x="18506" y="12394"/>
                  </a:lnTo>
                  <a:lnTo>
                    <a:pt x="18591" y="12768"/>
                  </a:lnTo>
                  <a:lnTo>
                    <a:pt x="18506" y="13141"/>
                  </a:lnTo>
                  <a:lnTo>
                    <a:pt x="17655" y="13262"/>
                  </a:lnTo>
                  <a:lnTo>
                    <a:pt x="16207" y="13435"/>
                  </a:lnTo>
                  <a:lnTo>
                    <a:pt x="14305" y="13835"/>
                  </a:lnTo>
                  <a:lnTo>
                    <a:pt x="11581" y="14009"/>
                  </a:lnTo>
                  <a:lnTo>
                    <a:pt x="10587" y="14249"/>
                  </a:lnTo>
                  <a:lnTo>
                    <a:pt x="11297" y="14409"/>
                  </a:lnTo>
                  <a:lnTo>
                    <a:pt x="13681" y="14249"/>
                  </a:lnTo>
                  <a:lnTo>
                    <a:pt x="15356" y="13955"/>
                  </a:lnTo>
                  <a:lnTo>
                    <a:pt x="16491" y="13755"/>
                  </a:lnTo>
                  <a:lnTo>
                    <a:pt x="17456" y="13662"/>
                  </a:lnTo>
                  <a:lnTo>
                    <a:pt x="17286" y="14009"/>
                  </a:lnTo>
                  <a:lnTo>
                    <a:pt x="17740" y="14502"/>
                  </a:lnTo>
                  <a:lnTo>
                    <a:pt x="18336" y="14796"/>
                  </a:lnTo>
                  <a:lnTo>
                    <a:pt x="18506" y="15129"/>
                  </a:lnTo>
                  <a:lnTo>
                    <a:pt x="18506" y="15423"/>
                  </a:lnTo>
                  <a:lnTo>
                    <a:pt x="17655" y="15583"/>
                  </a:lnTo>
                  <a:lnTo>
                    <a:pt x="16065" y="15623"/>
                  </a:lnTo>
                  <a:lnTo>
                    <a:pt x="14930" y="15783"/>
                  </a:lnTo>
                  <a:lnTo>
                    <a:pt x="12460" y="16183"/>
                  </a:lnTo>
                  <a:lnTo>
                    <a:pt x="11041" y="16197"/>
                  </a:lnTo>
                  <a:lnTo>
                    <a:pt x="10587" y="16490"/>
                  </a:lnTo>
                  <a:lnTo>
                    <a:pt x="11212" y="16597"/>
                  </a:lnTo>
                  <a:lnTo>
                    <a:pt x="12460" y="16477"/>
                  </a:lnTo>
                  <a:lnTo>
                    <a:pt x="14305" y="16197"/>
                  </a:lnTo>
                  <a:lnTo>
                    <a:pt x="15356" y="16023"/>
                  </a:lnTo>
                  <a:lnTo>
                    <a:pt x="16690" y="15876"/>
                  </a:lnTo>
                  <a:lnTo>
                    <a:pt x="17740" y="15903"/>
                  </a:lnTo>
                  <a:lnTo>
                    <a:pt x="18080" y="15903"/>
                  </a:lnTo>
                  <a:lnTo>
                    <a:pt x="18080" y="16370"/>
                  </a:lnTo>
                  <a:lnTo>
                    <a:pt x="18336" y="16597"/>
                  </a:lnTo>
                  <a:lnTo>
                    <a:pt x="16491" y="16797"/>
                  </a:lnTo>
                  <a:lnTo>
                    <a:pt x="14816" y="17384"/>
                  </a:lnTo>
                  <a:lnTo>
                    <a:pt x="12943" y="17678"/>
                  </a:lnTo>
                  <a:lnTo>
                    <a:pt x="11666" y="17771"/>
                  </a:lnTo>
                  <a:lnTo>
                    <a:pt x="10616" y="18038"/>
                  </a:lnTo>
                  <a:lnTo>
                    <a:pt x="11041" y="18225"/>
                  </a:lnTo>
                  <a:lnTo>
                    <a:pt x="12091" y="18064"/>
                  </a:lnTo>
                  <a:lnTo>
                    <a:pt x="13255" y="17878"/>
                  </a:lnTo>
                  <a:lnTo>
                    <a:pt x="14618" y="17771"/>
                  </a:lnTo>
                  <a:lnTo>
                    <a:pt x="15781" y="17437"/>
                  </a:lnTo>
                  <a:lnTo>
                    <a:pt x="16406" y="17144"/>
                  </a:lnTo>
                  <a:lnTo>
                    <a:pt x="17257" y="17091"/>
                  </a:lnTo>
                  <a:lnTo>
                    <a:pt x="18279" y="17091"/>
                  </a:lnTo>
                  <a:lnTo>
                    <a:pt x="18591" y="17144"/>
                  </a:lnTo>
                  <a:lnTo>
                    <a:pt x="18932" y="17477"/>
                  </a:lnTo>
                  <a:lnTo>
                    <a:pt x="19131" y="17878"/>
                  </a:lnTo>
                  <a:lnTo>
                    <a:pt x="18932" y="18225"/>
                  </a:lnTo>
                  <a:lnTo>
                    <a:pt x="18506" y="18425"/>
                  </a:lnTo>
                  <a:lnTo>
                    <a:pt x="18166" y="18918"/>
                  </a:lnTo>
                  <a:lnTo>
                    <a:pt x="18506" y="19118"/>
                  </a:lnTo>
                  <a:lnTo>
                    <a:pt x="18932" y="19319"/>
                  </a:lnTo>
                  <a:lnTo>
                    <a:pt x="18932" y="19505"/>
                  </a:lnTo>
                  <a:lnTo>
                    <a:pt x="18336" y="19545"/>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5" name="Freeform 107"/>
            <p:cNvSpPr/>
            <p:nvPr/>
          </p:nvSpPr>
          <p:spPr>
            <a:xfrm>
              <a:off x="357187" y="1265237"/>
              <a:ext cx="174626" cy="57151"/>
            </a:xfrm>
            <a:custGeom>
              <a:avLst/>
              <a:gdLst/>
              <a:ahLst/>
              <a:cxnLst>
                <a:cxn ang="0">
                  <a:pos x="wd2" y="hd2"/>
                </a:cxn>
                <a:cxn ang="5400000">
                  <a:pos x="wd2" y="hd2"/>
                </a:cxn>
                <a:cxn ang="10800000">
                  <a:pos x="wd2" y="hd2"/>
                </a:cxn>
                <a:cxn ang="16200000">
                  <a:pos x="wd2" y="hd2"/>
                </a:cxn>
              </a:cxnLst>
              <a:rect l="0" t="0" r="r" b="b"/>
              <a:pathLst>
                <a:path w="21600" h="21600" extrusionOk="0">
                  <a:moveTo>
                    <a:pt x="0" y="17100"/>
                  </a:moveTo>
                  <a:lnTo>
                    <a:pt x="8601" y="16200"/>
                  </a:lnTo>
                  <a:lnTo>
                    <a:pt x="11924" y="10500"/>
                  </a:lnTo>
                  <a:lnTo>
                    <a:pt x="14758" y="3900"/>
                  </a:lnTo>
                  <a:lnTo>
                    <a:pt x="20036" y="0"/>
                  </a:lnTo>
                  <a:lnTo>
                    <a:pt x="21600" y="3900"/>
                  </a:lnTo>
                  <a:lnTo>
                    <a:pt x="19254" y="6000"/>
                  </a:lnTo>
                  <a:lnTo>
                    <a:pt x="15540" y="12300"/>
                  </a:lnTo>
                  <a:lnTo>
                    <a:pt x="13488" y="16200"/>
                  </a:lnTo>
                  <a:lnTo>
                    <a:pt x="10067" y="19200"/>
                  </a:lnTo>
                  <a:lnTo>
                    <a:pt x="4691" y="20700"/>
                  </a:lnTo>
                  <a:lnTo>
                    <a:pt x="391" y="21600"/>
                  </a:lnTo>
                  <a:lnTo>
                    <a:pt x="0" y="171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6" name="Freeform 108"/>
            <p:cNvSpPr/>
            <p:nvPr/>
          </p:nvSpPr>
          <p:spPr>
            <a:xfrm>
              <a:off x="88900" y="7937"/>
              <a:ext cx="508001" cy="276226"/>
            </a:xfrm>
            <a:custGeom>
              <a:avLst/>
              <a:gdLst/>
              <a:ahLst/>
              <a:cxnLst>
                <a:cxn ang="0">
                  <a:pos x="wd2" y="hd2"/>
                </a:cxn>
                <a:cxn ang="5400000">
                  <a:pos x="wd2" y="hd2"/>
                </a:cxn>
                <a:cxn ang="10800000">
                  <a:pos x="wd2" y="hd2"/>
                </a:cxn>
                <a:cxn ang="16200000">
                  <a:pos x="wd2" y="hd2"/>
                </a:cxn>
              </a:cxnLst>
              <a:rect l="0" t="0" r="r" b="b"/>
              <a:pathLst>
                <a:path w="21600" h="21600" extrusionOk="0">
                  <a:moveTo>
                    <a:pt x="641" y="2428"/>
                  </a:moveTo>
                  <a:lnTo>
                    <a:pt x="3206" y="2677"/>
                  </a:lnTo>
                  <a:lnTo>
                    <a:pt x="5940" y="2863"/>
                  </a:lnTo>
                  <a:lnTo>
                    <a:pt x="7695" y="2863"/>
                  </a:lnTo>
                  <a:lnTo>
                    <a:pt x="9079" y="2241"/>
                  </a:lnTo>
                  <a:lnTo>
                    <a:pt x="11340" y="1058"/>
                  </a:lnTo>
                  <a:lnTo>
                    <a:pt x="12386" y="0"/>
                  </a:lnTo>
                  <a:lnTo>
                    <a:pt x="13871" y="1494"/>
                  </a:lnTo>
                  <a:lnTo>
                    <a:pt x="16268" y="4544"/>
                  </a:lnTo>
                  <a:lnTo>
                    <a:pt x="18023" y="6785"/>
                  </a:lnTo>
                  <a:lnTo>
                    <a:pt x="20250" y="9648"/>
                  </a:lnTo>
                  <a:lnTo>
                    <a:pt x="21600" y="11889"/>
                  </a:lnTo>
                  <a:lnTo>
                    <a:pt x="20351" y="13819"/>
                  </a:lnTo>
                  <a:lnTo>
                    <a:pt x="19103" y="15998"/>
                  </a:lnTo>
                  <a:lnTo>
                    <a:pt x="17111" y="17492"/>
                  </a:lnTo>
                  <a:lnTo>
                    <a:pt x="15019" y="19110"/>
                  </a:lnTo>
                  <a:lnTo>
                    <a:pt x="13129" y="20480"/>
                  </a:lnTo>
                  <a:lnTo>
                    <a:pt x="11374" y="20978"/>
                  </a:lnTo>
                  <a:lnTo>
                    <a:pt x="9585" y="21600"/>
                  </a:lnTo>
                  <a:lnTo>
                    <a:pt x="7324" y="18674"/>
                  </a:lnTo>
                  <a:lnTo>
                    <a:pt x="5602" y="16122"/>
                  </a:lnTo>
                  <a:lnTo>
                    <a:pt x="3645" y="12885"/>
                  </a:lnTo>
                  <a:lnTo>
                    <a:pt x="1957" y="9648"/>
                  </a:lnTo>
                  <a:lnTo>
                    <a:pt x="709" y="7470"/>
                  </a:lnTo>
                  <a:lnTo>
                    <a:pt x="0" y="4233"/>
                  </a:lnTo>
                  <a:lnTo>
                    <a:pt x="641" y="2428"/>
                  </a:lnTo>
                  <a:close/>
                </a:path>
              </a:pathLst>
            </a:custGeom>
            <a:solidFill>
              <a:srgbClr val="F8F8F8"/>
            </a:solidFill>
            <a:ln w="12700" cap="flat">
              <a:noFill/>
              <a:miter lim="400000"/>
            </a:ln>
            <a:effectLst/>
          </p:spPr>
          <p:txBody>
            <a:bodyPr wrap="square" lIns="45719" tIns="45719" rIns="45719" bIns="45719" numCol="1" anchor="t">
              <a:noAutofit/>
            </a:bodyPr>
            <a:lstStyle/>
            <a:p>
              <a:endParaRPr/>
            </a:p>
          </p:txBody>
        </p:sp>
        <p:sp>
          <p:nvSpPr>
            <p:cNvPr id="257" name="Freeform 109"/>
            <p:cNvSpPr/>
            <p:nvPr/>
          </p:nvSpPr>
          <p:spPr>
            <a:xfrm>
              <a:off x="76200" y="0"/>
              <a:ext cx="549276" cy="320675"/>
            </a:xfrm>
            <a:custGeom>
              <a:avLst/>
              <a:gdLst/>
              <a:ahLst/>
              <a:cxnLst>
                <a:cxn ang="0">
                  <a:pos x="wd2" y="hd2"/>
                </a:cxn>
                <a:cxn ang="5400000">
                  <a:pos x="wd2" y="hd2"/>
                </a:cxn>
                <a:cxn ang="10800000">
                  <a:pos x="wd2" y="hd2"/>
                </a:cxn>
                <a:cxn ang="16200000">
                  <a:pos x="wd2" y="hd2"/>
                </a:cxn>
              </a:cxnLst>
              <a:rect l="0" t="0" r="r" b="b"/>
              <a:pathLst>
                <a:path w="21600" h="21600" extrusionOk="0">
                  <a:moveTo>
                    <a:pt x="10582" y="18446"/>
                  </a:moveTo>
                  <a:lnTo>
                    <a:pt x="14015" y="16842"/>
                  </a:lnTo>
                  <a:lnTo>
                    <a:pt x="16793" y="14810"/>
                  </a:lnTo>
                  <a:lnTo>
                    <a:pt x="18791" y="12404"/>
                  </a:lnTo>
                  <a:lnTo>
                    <a:pt x="19540" y="11014"/>
                  </a:lnTo>
                  <a:lnTo>
                    <a:pt x="16699" y="6576"/>
                  </a:lnTo>
                  <a:lnTo>
                    <a:pt x="14390" y="4170"/>
                  </a:lnTo>
                  <a:lnTo>
                    <a:pt x="12173" y="1818"/>
                  </a:lnTo>
                  <a:lnTo>
                    <a:pt x="11736" y="1818"/>
                  </a:lnTo>
                  <a:lnTo>
                    <a:pt x="10332" y="2620"/>
                  </a:lnTo>
                  <a:lnTo>
                    <a:pt x="8490" y="3475"/>
                  </a:lnTo>
                  <a:lnTo>
                    <a:pt x="5213" y="3903"/>
                  </a:lnTo>
                  <a:lnTo>
                    <a:pt x="1998" y="3796"/>
                  </a:lnTo>
                  <a:lnTo>
                    <a:pt x="1155" y="3903"/>
                  </a:lnTo>
                  <a:lnTo>
                    <a:pt x="1155" y="4972"/>
                  </a:lnTo>
                  <a:lnTo>
                    <a:pt x="1842" y="6576"/>
                  </a:lnTo>
                  <a:lnTo>
                    <a:pt x="3153" y="9410"/>
                  </a:lnTo>
                  <a:lnTo>
                    <a:pt x="4838" y="11762"/>
                  </a:lnTo>
                  <a:lnTo>
                    <a:pt x="6867" y="15184"/>
                  </a:lnTo>
                  <a:lnTo>
                    <a:pt x="8896" y="17644"/>
                  </a:lnTo>
                  <a:lnTo>
                    <a:pt x="10113" y="19141"/>
                  </a:lnTo>
                  <a:lnTo>
                    <a:pt x="10519" y="20691"/>
                  </a:lnTo>
                  <a:lnTo>
                    <a:pt x="10051" y="21600"/>
                  </a:lnTo>
                  <a:lnTo>
                    <a:pt x="9364" y="21119"/>
                  </a:lnTo>
                  <a:lnTo>
                    <a:pt x="7335" y="17964"/>
                  </a:lnTo>
                  <a:lnTo>
                    <a:pt x="4838" y="14382"/>
                  </a:lnTo>
                  <a:lnTo>
                    <a:pt x="2997" y="11762"/>
                  </a:lnTo>
                  <a:lnTo>
                    <a:pt x="1748" y="9410"/>
                  </a:lnTo>
                  <a:lnTo>
                    <a:pt x="687" y="6897"/>
                  </a:lnTo>
                  <a:lnTo>
                    <a:pt x="218" y="5293"/>
                  </a:lnTo>
                  <a:lnTo>
                    <a:pt x="0" y="3475"/>
                  </a:lnTo>
                  <a:lnTo>
                    <a:pt x="312" y="2299"/>
                  </a:lnTo>
                  <a:lnTo>
                    <a:pt x="1061" y="1818"/>
                  </a:lnTo>
                  <a:lnTo>
                    <a:pt x="2435" y="1978"/>
                  </a:lnTo>
                  <a:lnTo>
                    <a:pt x="5057" y="2620"/>
                  </a:lnTo>
                  <a:lnTo>
                    <a:pt x="7273" y="2620"/>
                  </a:lnTo>
                  <a:lnTo>
                    <a:pt x="8896" y="1818"/>
                  </a:lnTo>
                  <a:lnTo>
                    <a:pt x="10706" y="1123"/>
                  </a:lnTo>
                  <a:lnTo>
                    <a:pt x="11487" y="0"/>
                  </a:lnTo>
                  <a:lnTo>
                    <a:pt x="12329" y="0"/>
                  </a:lnTo>
                  <a:lnTo>
                    <a:pt x="14265" y="1978"/>
                  </a:lnTo>
                  <a:lnTo>
                    <a:pt x="16325" y="4651"/>
                  </a:lnTo>
                  <a:lnTo>
                    <a:pt x="18541" y="7057"/>
                  </a:lnTo>
                  <a:lnTo>
                    <a:pt x="19758" y="8608"/>
                  </a:lnTo>
                  <a:lnTo>
                    <a:pt x="21038" y="10051"/>
                  </a:lnTo>
                  <a:lnTo>
                    <a:pt x="21600" y="10586"/>
                  </a:lnTo>
                  <a:lnTo>
                    <a:pt x="21319" y="11655"/>
                  </a:lnTo>
                  <a:lnTo>
                    <a:pt x="20351" y="12564"/>
                  </a:lnTo>
                  <a:lnTo>
                    <a:pt x="19290" y="14168"/>
                  </a:lnTo>
                  <a:lnTo>
                    <a:pt x="18323" y="14810"/>
                  </a:lnTo>
                  <a:lnTo>
                    <a:pt x="16481" y="16147"/>
                  </a:lnTo>
                  <a:lnTo>
                    <a:pt x="15170" y="17162"/>
                  </a:lnTo>
                  <a:lnTo>
                    <a:pt x="13703" y="18713"/>
                  </a:lnTo>
                  <a:lnTo>
                    <a:pt x="12173" y="19141"/>
                  </a:lnTo>
                  <a:lnTo>
                    <a:pt x="10987" y="19301"/>
                  </a:lnTo>
                  <a:lnTo>
                    <a:pt x="10582" y="1844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8" name="Freeform 110"/>
            <p:cNvSpPr/>
            <p:nvPr/>
          </p:nvSpPr>
          <p:spPr>
            <a:xfrm>
              <a:off x="387349" y="242887"/>
              <a:ext cx="173039" cy="111126"/>
            </a:xfrm>
            <a:custGeom>
              <a:avLst/>
              <a:gdLst/>
              <a:ahLst/>
              <a:cxnLst>
                <a:cxn ang="0">
                  <a:pos x="wd2" y="hd2"/>
                </a:cxn>
                <a:cxn ang="5400000">
                  <a:pos x="wd2" y="hd2"/>
                </a:cxn>
                <a:cxn ang="10800000">
                  <a:pos x="wd2" y="hd2"/>
                </a:cxn>
                <a:cxn ang="16200000">
                  <a:pos x="wd2" y="hd2"/>
                </a:cxn>
              </a:cxnLst>
              <a:rect l="0" t="0" r="r" b="b"/>
              <a:pathLst>
                <a:path w="21600" h="21600" extrusionOk="0">
                  <a:moveTo>
                    <a:pt x="18247" y="2486"/>
                  </a:moveTo>
                  <a:lnTo>
                    <a:pt x="13611" y="8236"/>
                  </a:lnTo>
                  <a:lnTo>
                    <a:pt x="9468" y="13519"/>
                  </a:lnTo>
                  <a:lnTo>
                    <a:pt x="3353" y="16938"/>
                  </a:lnTo>
                  <a:lnTo>
                    <a:pt x="0" y="18647"/>
                  </a:lnTo>
                  <a:lnTo>
                    <a:pt x="2762" y="21600"/>
                  </a:lnTo>
                  <a:lnTo>
                    <a:pt x="7003" y="20512"/>
                  </a:lnTo>
                  <a:lnTo>
                    <a:pt x="13808" y="13519"/>
                  </a:lnTo>
                  <a:lnTo>
                    <a:pt x="21600" y="0"/>
                  </a:lnTo>
                  <a:lnTo>
                    <a:pt x="18247" y="2486"/>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0" name="Rectangle 111"/>
          <p:cNvSpPr txBox="1"/>
          <p:nvPr/>
        </p:nvSpPr>
        <p:spPr>
          <a:xfrm>
            <a:off x="5151438" y="1828801"/>
            <a:ext cx="5038724" cy="11900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spAutoFit/>
          </a:bodyPr>
          <a:lstStyle/>
          <a:p>
            <a:pPr marL="342900" indent="-342900">
              <a:spcBef>
                <a:spcPts val="400"/>
              </a:spcBef>
              <a:buClr>
                <a:schemeClr val="accent1"/>
              </a:buClr>
              <a:buSzPct val="65000"/>
              <a:buChar char="■"/>
              <a:defRPr sz="2200"/>
            </a:pPr>
            <a:endParaRPr sz="2200"/>
          </a:p>
          <a:p>
            <a:pPr marL="342900" indent="-342900">
              <a:spcBef>
                <a:spcPts val="500"/>
              </a:spcBef>
              <a:buClr>
                <a:schemeClr val="accent1"/>
              </a:buClr>
              <a:buSzPct val="65000"/>
              <a:buChar char="■"/>
              <a:defRPr sz="2200"/>
            </a:pPr>
            <a:r>
              <a:rPr sz="2200"/>
              <a:t>I can’t get the data I need</a:t>
            </a:r>
          </a:p>
          <a:p>
            <a:pPr marL="669925" lvl="1" indent="-325438">
              <a:spcBef>
                <a:spcPts val="400"/>
              </a:spcBef>
              <a:buClr>
                <a:schemeClr val="accent2"/>
              </a:buClr>
              <a:buSzPct val="60000"/>
              <a:buChar char="❑"/>
              <a:defRPr sz="2000"/>
            </a:pPr>
            <a:r>
              <a:rPr sz="2000"/>
              <a:t>need an expert to get the data</a:t>
            </a:r>
          </a:p>
        </p:txBody>
      </p:sp>
      <p:sp>
        <p:nvSpPr>
          <p:cNvPr id="261" name="Rectangle 112"/>
          <p:cNvSpPr txBox="1"/>
          <p:nvPr/>
        </p:nvSpPr>
        <p:spPr>
          <a:xfrm>
            <a:off x="5151438" y="3200401"/>
            <a:ext cx="5470524" cy="7873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spAutoFit/>
          </a:bodyPr>
          <a:lstStyle>
            <a:lvl1pPr marL="342900" indent="-342900">
              <a:spcBef>
                <a:spcPts val="500"/>
              </a:spcBef>
              <a:buClr>
                <a:schemeClr val="accent1"/>
              </a:buClr>
              <a:buSzPct val="65000"/>
              <a:buChar char="■"/>
              <a:defRPr sz="2200"/>
            </a:lvl1pPr>
            <a:lvl2pPr marL="669925" indent="-325438">
              <a:spcBef>
                <a:spcPts val="400"/>
              </a:spcBef>
              <a:buClr>
                <a:schemeClr val="accent2"/>
              </a:buClr>
              <a:buSzPct val="60000"/>
              <a:buChar char="❑"/>
              <a:defRPr sz="2000"/>
            </a:lvl2pPr>
          </a:lstStyle>
          <a:p>
            <a:r>
              <a:rPr dirty="0"/>
              <a:t>I can’t understand the data I found</a:t>
            </a:r>
          </a:p>
          <a:p>
            <a:pPr lvl="1"/>
            <a:r>
              <a:rPr dirty="0"/>
              <a:t>available data poorly documented</a:t>
            </a:r>
          </a:p>
        </p:txBody>
      </p:sp>
      <p:sp>
        <p:nvSpPr>
          <p:cNvPr id="262" name="Rectangle 113"/>
          <p:cNvSpPr txBox="1"/>
          <p:nvPr/>
        </p:nvSpPr>
        <p:spPr>
          <a:xfrm>
            <a:off x="5151438" y="3962400"/>
            <a:ext cx="5038724" cy="18474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450" tIns="44450" rIns="44450" bIns="44450">
            <a:spAutoFit/>
          </a:bodyPr>
          <a:lstStyle/>
          <a:p>
            <a:pPr marL="342900" indent="-342900">
              <a:spcBef>
                <a:spcPts val="400"/>
              </a:spcBef>
              <a:buClr>
                <a:schemeClr val="accent1"/>
              </a:buClr>
              <a:buSzPct val="65000"/>
              <a:buChar char="■"/>
              <a:defRPr sz="2200"/>
            </a:pPr>
            <a:endParaRPr sz="2200"/>
          </a:p>
          <a:p>
            <a:pPr marL="342900" indent="-342900">
              <a:spcBef>
                <a:spcPts val="500"/>
              </a:spcBef>
              <a:buClr>
                <a:schemeClr val="accent1"/>
              </a:buClr>
              <a:buSzPct val="65000"/>
              <a:buChar char="■"/>
              <a:defRPr sz="2200"/>
            </a:pPr>
            <a:r>
              <a:rPr sz="2200"/>
              <a:t>I can’t use the data I found</a:t>
            </a:r>
          </a:p>
          <a:p>
            <a:pPr marL="669925" lvl="1" indent="-325438">
              <a:spcBef>
                <a:spcPts val="400"/>
              </a:spcBef>
              <a:buClr>
                <a:schemeClr val="accent2"/>
              </a:buClr>
              <a:buSzPct val="60000"/>
              <a:buChar char="❑"/>
              <a:defRPr sz="2000"/>
            </a:pPr>
            <a:r>
              <a:rPr sz="2000"/>
              <a:t>results are unexpected</a:t>
            </a:r>
          </a:p>
          <a:p>
            <a:pPr marL="669925" lvl="1" indent="-325438">
              <a:spcBef>
                <a:spcPts val="400"/>
              </a:spcBef>
              <a:buClr>
                <a:schemeClr val="accent2"/>
              </a:buClr>
              <a:buSzPct val="60000"/>
              <a:buChar char="❑"/>
              <a:defRPr sz="2000"/>
            </a:pPr>
            <a:r>
              <a:rPr sz="2000"/>
              <a:t>data needs to be transformed from one form to other</a:t>
            </a:r>
          </a:p>
        </p:txBody>
      </p:sp>
      <p:sp>
        <p:nvSpPr>
          <p:cNvPr id="114" name="Title 2"/>
          <p:cNvSpPr>
            <a:spLocks noGrp="1"/>
          </p:cNvSpPr>
          <p:nvPr>
            <p:ph type="title"/>
          </p:nvPr>
        </p:nvSpPr>
        <p:spPr>
          <a:xfrm>
            <a:off x="-2706" y="8666"/>
            <a:ext cx="11303367" cy="816904"/>
          </a:xfrm>
        </p:spPr>
        <p:txBody>
          <a:bodyPr/>
          <a:lstStyle/>
          <a:p>
            <a:pPr algn="l"/>
            <a:r>
              <a:rPr lang="en-IN" dirty="0" smtClean="0"/>
              <a:t>Typical problems without DW</a:t>
            </a:r>
            <a:endParaRPr lang="en-IN" dirty="0"/>
          </a:p>
        </p:txBody>
      </p:sp>
    </p:spTree>
    <p:extLst>
      <p:ext uri="{BB962C8B-B14F-4D97-AF65-F5344CB8AC3E}">
        <p14:creationId xmlns:p14="http://schemas.microsoft.com/office/powerpoint/2010/main" val="79954408"/>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54">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iterate>
                                    <p:tmAbs val="0"/>
                                  </p:iterate>
                                  <p:childTnLst>
                                    <p:set>
                                      <p:cBhvr>
                                        <p:cTn id="10" fill="hold"/>
                                        <p:tgtEl>
                                          <p:spTgt spid="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iterate>
                                    <p:tmAbs val="0"/>
                                  </p:iterate>
                                  <p:childTnLst>
                                    <p:set>
                                      <p:cBhvr>
                                        <p:cTn id="12" fill="hold"/>
                                        <p:tgtEl>
                                          <p:spTgt spid="154">
                                            <p:txEl>
                                              <p:pRg st="2" end="2"/>
                                            </p:txEl>
                                          </p:spTgt>
                                        </p:tgtEl>
                                        <p:attrNameLst>
                                          <p:attrName>style.visibility</p:attrName>
                                        </p:attrNameLst>
                                      </p:cBhvr>
                                      <p:to>
                                        <p:strVal val="visible"/>
                                      </p:to>
                                    </p:set>
                                  </p:childTnLst>
                                </p:cTn>
                              </p:par>
                            </p:childTnLst>
                          </p:cTn>
                        </p:par>
                        <p:par>
                          <p:cTn id="13" fill="hold">
                            <p:stCondLst>
                              <p:cond delay="0"/>
                            </p:stCondLst>
                            <p:childTnLst>
                              <p:par>
                                <p:cTn id="14" presetID="2" presetClass="entr" presetSubtype="1" fill="hold" grpId="0" nodeType="afterEffect">
                                  <p:stCondLst>
                                    <p:cond delay="0"/>
                                  </p:stCondLst>
                                  <p:iterate>
                                    <p:tmAbs val="0"/>
                                  </p:iterate>
                                  <p:childTnLst>
                                    <p:set>
                                      <p:cBhvr>
                                        <p:cTn id="15" fill="hold"/>
                                        <p:tgtEl>
                                          <p:spTgt spid="223"/>
                                        </p:tgtEl>
                                        <p:attrNameLst>
                                          <p:attrName>style.visibility</p:attrName>
                                        </p:attrNameLst>
                                      </p:cBhvr>
                                      <p:to>
                                        <p:strVal val="visible"/>
                                      </p:to>
                                    </p:set>
                                    <p:anim calcmode="lin" valueType="num">
                                      <p:cBhvr>
                                        <p:cTn id="16" dur="500" fill="hold"/>
                                        <p:tgtEl>
                                          <p:spTgt spid="223"/>
                                        </p:tgtEl>
                                        <p:attrNameLst>
                                          <p:attrName>ppt_x</p:attrName>
                                        </p:attrNameLst>
                                      </p:cBhvr>
                                      <p:tavLst>
                                        <p:tav tm="0">
                                          <p:val>
                                            <p:strVal val="#ppt_x"/>
                                          </p:val>
                                        </p:tav>
                                        <p:tav tm="100000">
                                          <p:val>
                                            <p:strVal val="#ppt_x"/>
                                          </p:val>
                                        </p:tav>
                                      </p:tavLst>
                                    </p:anim>
                                    <p:anim calcmode="lin" valueType="num">
                                      <p:cBhvr>
                                        <p:cTn id="17" dur="500" fill="hold"/>
                                        <p:tgtEl>
                                          <p:spTgt spid="22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iterate>
                                    <p:tmAbs val="0"/>
                                  </p:iterate>
                                  <p:childTnLst>
                                    <p:set>
                                      <p:cBhvr>
                                        <p:cTn id="21" fill="hold"/>
                                        <p:tgtEl>
                                          <p:spTgt spid="260">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260">
                                            <p:txEl>
                                              <p:pRg st="2" end="2"/>
                                            </p:txEl>
                                          </p:spTgt>
                                        </p:tgtEl>
                                        <p:attrNameLst>
                                          <p:attrName>style.visibility</p:attrName>
                                        </p:attrNameLst>
                                      </p:cBhvr>
                                      <p:to>
                                        <p:strVal val="visible"/>
                                      </p:to>
                                    </p:set>
                                  </p:childTnLst>
                                </p:cTn>
                              </p:par>
                            </p:childTnLst>
                          </p:cTn>
                        </p:par>
                        <p:par>
                          <p:cTn id="25" fill="hold">
                            <p:stCondLst>
                              <p:cond delay="0"/>
                            </p:stCondLst>
                            <p:childTnLst>
                              <p:par>
                                <p:cTn id="26" presetID="2" presetClass="entr" presetSubtype="1" fill="hold" grpId="0" nodeType="afterEffect">
                                  <p:stCondLst>
                                    <p:cond delay="0"/>
                                  </p:stCondLst>
                                  <p:iterate>
                                    <p:tmAbs val="0"/>
                                  </p:iterate>
                                  <p:childTnLst>
                                    <p:set>
                                      <p:cBhvr>
                                        <p:cTn id="27" fill="hold"/>
                                        <p:tgtEl>
                                          <p:spTgt spid="241"/>
                                        </p:tgtEl>
                                        <p:attrNameLst>
                                          <p:attrName>style.visibility</p:attrName>
                                        </p:attrNameLst>
                                      </p:cBhvr>
                                      <p:to>
                                        <p:strVal val="visible"/>
                                      </p:to>
                                    </p:set>
                                    <p:anim calcmode="lin" valueType="num">
                                      <p:cBhvr>
                                        <p:cTn id="28" dur="500" fill="hold"/>
                                        <p:tgtEl>
                                          <p:spTgt spid="241"/>
                                        </p:tgtEl>
                                        <p:attrNameLst>
                                          <p:attrName>ppt_x</p:attrName>
                                        </p:attrNameLst>
                                      </p:cBhvr>
                                      <p:tavLst>
                                        <p:tav tm="0">
                                          <p:val>
                                            <p:strVal val="#ppt_x"/>
                                          </p:val>
                                        </p:tav>
                                        <p:tav tm="100000">
                                          <p:val>
                                            <p:strVal val="#ppt_x"/>
                                          </p:val>
                                        </p:tav>
                                      </p:tavLst>
                                    </p:anim>
                                    <p:anim calcmode="lin" valueType="num">
                                      <p:cBhvr>
                                        <p:cTn id="29" dur="500" fill="hold"/>
                                        <p:tgtEl>
                                          <p:spTgt spid="241"/>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p:tmAbs val="0"/>
                                  </p:iterate>
                                  <p:childTnLst>
                                    <p:set>
                                      <p:cBhvr>
                                        <p:cTn id="33" fill="hold"/>
                                        <p:tgtEl>
                                          <p:spTgt spid="261">
                                            <p:bg/>
                                          </p:spTgt>
                                        </p:tgtEl>
                                        <p:attrNameLst>
                                          <p:attrName>style.visibility</p:attrName>
                                        </p:attrNameLst>
                                      </p:cBhvr>
                                      <p:to>
                                        <p:strVal val="visible"/>
                                      </p:to>
                                    </p:set>
                                  </p:childTnLst>
                                </p:cTn>
                              </p:par>
                              <p:par>
                                <p:cTn id="34" presetID="1" presetClass="entr" presetSubtype="0" fill="hold" grpId="0" nodeType="withEffect">
                                  <p:stCondLst>
                                    <p:cond delay="0"/>
                                  </p:stCondLst>
                                  <p:iterate>
                                    <p:tmAbs val="0"/>
                                  </p:iterate>
                                  <p:childTnLst>
                                    <p:set>
                                      <p:cBhvr>
                                        <p:cTn id="35" fill="hold"/>
                                        <p:tgtEl>
                                          <p:spTgt spid="261">
                                            <p:txEl>
                                              <p:pRg st="0" end="0"/>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iterate>
                                    <p:tmAbs val="0"/>
                                  </p:iterate>
                                  <p:childTnLst>
                                    <p:set>
                                      <p:cBhvr>
                                        <p:cTn id="38" fill="hold"/>
                                        <p:tgtEl>
                                          <p:spTgt spid="261">
                                            <p:txEl>
                                              <p:pRg st="1" end="1"/>
                                            </p:txEl>
                                          </p:spTgt>
                                        </p:tgtEl>
                                        <p:attrNameLst>
                                          <p:attrName>style.visibility</p:attrName>
                                        </p:attrNameLst>
                                      </p:cBhvr>
                                      <p:to>
                                        <p:strVal val="visible"/>
                                      </p:to>
                                    </p:set>
                                  </p:childTnLst>
                                </p:cTn>
                              </p:par>
                            </p:childTnLst>
                          </p:cTn>
                        </p:par>
                        <p:par>
                          <p:cTn id="39" fill="hold">
                            <p:stCondLst>
                              <p:cond delay="0"/>
                            </p:stCondLst>
                            <p:childTnLst>
                              <p:par>
                                <p:cTn id="40" presetID="2" presetClass="entr" presetSubtype="1" fill="hold" grpId="0" nodeType="afterEffect">
                                  <p:stCondLst>
                                    <p:cond delay="0"/>
                                  </p:stCondLst>
                                  <p:iterate>
                                    <p:tmAbs val="0"/>
                                  </p:iterate>
                                  <p:childTnLst>
                                    <p:set>
                                      <p:cBhvr>
                                        <p:cTn id="41" fill="hold"/>
                                        <p:tgtEl>
                                          <p:spTgt spid="259"/>
                                        </p:tgtEl>
                                        <p:attrNameLst>
                                          <p:attrName>style.visibility</p:attrName>
                                        </p:attrNameLst>
                                      </p:cBhvr>
                                      <p:to>
                                        <p:strVal val="visible"/>
                                      </p:to>
                                    </p:set>
                                    <p:anim calcmode="lin" valueType="num">
                                      <p:cBhvr>
                                        <p:cTn id="42" dur="500" fill="hold"/>
                                        <p:tgtEl>
                                          <p:spTgt spid="259"/>
                                        </p:tgtEl>
                                        <p:attrNameLst>
                                          <p:attrName>ppt_x</p:attrName>
                                        </p:attrNameLst>
                                      </p:cBhvr>
                                      <p:tavLst>
                                        <p:tav tm="0">
                                          <p:val>
                                            <p:strVal val="#ppt_x"/>
                                          </p:val>
                                        </p:tav>
                                        <p:tav tm="100000">
                                          <p:val>
                                            <p:strVal val="#ppt_x"/>
                                          </p:val>
                                        </p:tav>
                                      </p:tavLst>
                                    </p:anim>
                                    <p:anim calcmode="lin" valueType="num">
                                      <p:cBhvr>
                                        <p:cTn id="43" dur="500" fill="hold"/>
                                        <p:tgtEl>
                                          <p:spTgt spid="259"/>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p:tmAbs val="0"/>
                                  </p:iterate>
                                  <p:childTnLst>
                                    <p:set>
                                      <p:cBhvr>
                                        <p:cTn id="47" fill="hold"/>
                                        <p:tgtEl>
                                          <p:spTgt spid="262">
                                            <p:txEl>
                                              <p:pRg st="1" end="1"/>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p:tmAbs val="0"/>
                                  </p:iterate>
                                  <p:childTnLst>
                                    <p:set>
                                      <p:cBhvr>
                                        <p:cTn id="50" fill="hold"/>
                                        <p:tgtEl>
                                          <p:spTgt spid="262">
                                            <p:txEl>
                                              <p:pRg st="2" end="2"/>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iterate>
                                    <p:tmAbs val="0"/>
                                  </p:iterate>
                                  <p:childTnLst>
                                    <p:set>
                                      <p:cBhvr>
                                        <p:cTn id="53" fill="hold"/>
                                        <p:tgtEl>
                                          <p:spTgt spid="262">
                                            <p:txEl>
                                              <p:pRg st="3" end="3"/>
                                            </p:txEl>
                                          </p:spTgt>
                                        </p:tgtEl>
                                        <p:attrNameLst>
                                          <p:attrName>style.visibility</p:attrName>
                                        </p:attrNameLst>
                                      </p:cBhvr>
                                      <p:to>
                                        <p:strVal val="visible"/>
                                      </p:to>
                                    </p:set>
                                  </p:childTnLst>
                                </p:cTn>
                              </p:par>
                            </p:childTnLst>
                          </p:cTn>
                        </p:par>
                        <p:par>
                          <p:cTn id="54" fill="hold">
                            <p:stCondLst>
                              <p:cond delay="0"/>
                            </p:stCondLst>
                            <p:childTnLst>
                              <p:par>
                                <p:cTn id="55" presetID="2" presetClass="entr" presetSubtype="1" fill="hold" grpId="0" nodeType="afterEffect">
                                  <p:stCondLst>
                                    <p:cond delay="0"/>
                                  </p:stCondLst>
                                  <p:iterate>
                                    <p:tmAbs val="0"/>
                                  </p:iterate>
                                  <p:childTnLst>
                                    <p:set>
                                      <p:cBhvr>
                                        <p:cTn id="56" fill="hold"/>
                                        <p:tgtEl>
                                          <p:spTgt spid="205"/>
                                        </p:tgtEl>
                                        <p:attrNameLst>
                                          <p:attrName>style.visibility</p:attrName>
                                        </p:attrNameLst>
                                      </p:cBhvr>
                                      <p:to>
                                        <p:strVal val="visible"/>
                                      </p:to>
                                    </p:set>
                                    <p:anim calcmode="lin" valueType="num">
                                      <p:cBhvr>
                                        <p:cTn id="57" dur="500" fill="hold"/>
                                        <p:tgtEl>
                                          <p:spTgt spid="205"/>
                                        </p:tgtEl>
                                        <p:attrNameLst>
                                          <p:attrName>ppt_x</p:attrName>
                                        </p:attrNameLst>
                                      </p:cBhvr>
                                      <p:tavLst>
                                        <p:tav tm="0">
                                          <p:val>
                                            <p:strVal val="#ppt_x"/>
                                          </p:val>
                                        </p:tav>
                                        <p:tav tm="100000">
                                          <p:val>
                                            <p:strVal val="#ppt_x"/>
                                          </p:val>
                                        </p:tav>
                                      </p:tavLst>
                                    </p:anim>
                                    <p:anim calcmode="lin" valueType="num">
                                      <p:cBhvr>
                                        <p:cTn id="58" dur="500" fill="hold"/>
                                        <p:tgtEl>
                                          <p:spTgt spid="205"/>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p:tmAbs val="0"/>
                                  </p:iterate>
                                  <p:childTnLst>
                                    <p:set>
                                      <p:cBhvr>
                                        <p:cTn id="62" fill="hold"/>
                                        <p:tgtEl>
                                          <p:spTgt spid="261">
                                            <p:txEl>
                                              <p:charRg st="69" end="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build="p" animBg="1" advAuto="0"/>
      <p:bldP spid="205" grpId="0" animBg="1" advAuto="0"/>
      <p:bldP spid="223" grpId="0" animBg="1" advAuto="0"/>
      <p:bldP spid="241" grpId="0" animBg="1" advAuto="0"/>
      <p:bldP spid="259" grpId="0" animBg="1" advAuto="0"/>
      <p:bldP spid="260" grpId="0" build="p" bldLvl="5" animBg="1" advAuto="0"/>
      <p:bldP spid="261" grpId="0" build="p" bldLvl="5" animBg="1" advAuto="0"/>
      <p:bldP spid="262" grpId="0" build="p" bldLvl="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Rectangle 5"/>
          <p:cNvSpPr txBox="1">
            <a:spLocks noGrp="1"/>
          </p:cNvSpPr>
          <p:nvPr>
            <p:ph type="body" sz="half" idx="1"/>
          </p:nvPr>
        </p:nvSpPr>
        <p:spPr>
          <a:xfrm>
            <a:off x="0" y="893576"/>
            <a:ext cx="8851899" cy="5964423"/>
          </a:xfrm>
          <a:prstGeom prst="rect">
            <a:avLst/>
          </a:prstGeom>
        </p:spPr>
        <p:txBody>
          <a:bodyPr vert="horz" lIns="44450" tIns="44450" rIns="44450" bIns="44450" rtlCol="0">
            <a:normAutofit lnSpcReduction="10000"/>
          </a:bodyPr>
          <a:lstStyle/>
          <a:p>
            <a:pPr>
              <a:spcBef>
                <a:spcPts val="600"/>
              </a:spcBef>
              <a:defRPr sz="2600"/>
            </a:pPr>
            <a:r>
              <a:rPr dirty="0"/>
              <a:t>Data should be integrated across the </a:t>
            </a:r>
            <a:r>
              <a:rPr dirty="0" smtClean="0"/>
              <a:t>enterprise</a:t>
            </a:r>
            <a:r>
              <a:rPr lang="en-IN" dirty="0" smtClean="0"/>
              <a:t>. </a:t>
            </a:r>
          </a:p>
          <a:p>
            <a:pPr lvl="1">
              <a:spcBef>
                <a:spcPts val="600"/>
              </a:spcBef>
              <a:defRPr sz="2600"/>
            </a:pPr>
            <a:r>
              <a:rPr lang="en-IN" sz="2200" dirty="0" smtClean="0"/>
              <a:t>Typically Data engineers job is to analyse the different sources and integrate the data based on the enterprise perspective.</a:t>
            </a:r>
            <a:endParaRPr sz="2200" dirty="0"/>
          </a:p>
          <a:p>
            <a:pPr>
              <a:spcBef>
                <a:spcPts val="600"/>
              </a:spcBef>
              <a:defRPr sz="2600"/>
            </a:pPr>
            <a:r>
              <a:rPr dirty="0"/>
              <a:t>Summary data has a real value to the </a:t>
            </a:r>
            <a:r>
              <a:rPr dirty="0" smtClean="0"/>
              <a:t>organization</a:t>
            </a:r>
            <a:r>
              <a:rPr lang="en-IN" dirty="0" smtClean="0"/>
              <a:t>.</a:t>
            </a:r>
          </a:p>
          <a:p>
            <a:pPr lvl="1">
              <a:spcBef>
                <a:spcPts val="600"/>
              </a:spcBef>
              <a:defRPr sz="2600"/>
            </a:pPr>
            <a:r>
              <a:rPr lang="en-IN" sz="2200" dirty="0"/>
              <a:t>Most of the tactical decisions and strategic decisions are taken using aggregate value. If more than 50% percent of customers rating is bad, then we have to work on improving customer satisfaction. (not based on one customer view)</a:t>
            </a:r>
            <a:endParaRPr sz="2200" dirty="0"/>
          </a:p>
          <a:p>
            <a:pPr>
              <a:spcBef>
                <a:spcPts val="600"/>
              </a:spcBef>
              <a:defRPr sz="2600"/>
            </a:pPr>
            <a:r>
              <a:rPr dirty="0"/>
              <a:t>Historical data holds the key to understanding data over </a:t>
            </a:r>
            <a:r>
              <a:rPr dirty="0" smtClean="0"/>
              <a:t>time</a:t>
            </a:r>
            <a:r>
              <a:rPr lang="en-IN" dirty="0" smtClean="0"/>
              <a:t>.</a:t>
            </a:r>
          </a:p>
          <a:p>
            <a:pPr lvl="1">
              <a:spcBef>
                <a:spcPts val="600"/>
              </a:spcBef>
              <a:defRPr sz="2600"/>
            </a:pPr>
            <a:r>
              <a:rPr lang="en-IN" sz="2200" dirty="0" smtClean="0"/>
              <a:t>Key </a:t>
            </a:r>
            <a:r>
              <a:rPr lang="en-IN" sz="2200" dirty="0"/>
              <a:t>to know the BEFORE and AFTER analysis. Before customer used to be in MUMBAI, the sales value is say 50000, now customer lives in BANGALORE, sales value is only 30000. What parameters are forcing this change?</a:t>
            </a:r>
            <a:endParaRPr sz="2200" dirty="0"/>
          </a:p>
          <a:p>
            <a:pPr>
              <a:spcBef>
                <a:spcPts val="600"/>
              </a:spcBef>
              <a:defRPr sz="2600"/>
            </a:pPr>
            <a:r>
              <a:rPr dirty="0"/>
              <a:t>What-if capabilities are </a:t>
            </a:r>
            <a:r>
              <a:rPr dirty="0" smtClean="0"/>
              <a:t>required</a:t>
            </a:r>
            <a:r>
              <a:rPr lang="en-IN" dirty="0" smtClean="0"/>
              <a:t>.</a:t>
            </a:r>
          </a:p>
          <a:p>
            <a:pPr lvl="1">
              <a:spcBef>
                <a:spcPts val="600"/>
              </a:spcBef>
              <a:defRPr sz="2600"/>
            </a:pPr>
            <a:r>
              <a:rPr lang="en-IN" sz="2200" dirty="0" smtClean="0"/>
              <a:t>If </a:t>
            </a:r>
            <a:r>
              <a:rPr lang="en-IN" sz="2200" dirty="0"/>
              <a:t>we remove two products from a product line, what is the impact on the revenue, what is the impact on the store space and what’s the impact on the employees.</a:t>
            </a:r>
            <a:endParaRPr sz="2200" dirty="0"/>
          </a:p>
        </p:txBody>
      </p:sp>
      <p:pic>
        <p:nvPicPr>
          <p:cNvPr id="266" name="Object 6" descr="Object 6"/>
          <p:cNvPicPr>
            <a:picLocks noChangeAspect="1"/>
          </p:cNvPicPr>
          <p:nvPr/>
        </p:nvPicPr>
        <p:blipFill>
          <a:blip r:embed="rId2">
            <a:extLst/>
          </a:blip>
          <a:stretch>
            <a:fillRect/>
          </a:stretch>
        </p:blipFill>
        <p:spPr>
          <a:xfrm>
            <a:off x="8851900" y="1414462"/>
            <a:ext cx="2921000" cy="3829050"/>
          </a:xfrm>
          <a:prstGeom prst="rect">
            <a:avLst/>
          </a:prstGeom>
          <a:ln w="12700">
            <a:miter lim="400000"/>
          </a:ln>
        </p:spPr>
      </p:pic>
      <p:sp>
        <p:nvSpPr>
          <p:cNvPr id="7" name="Title 2"/>
          <p:cNvSpPr>
            <a:spLocks noGrp="1"/>
          </p:cNvSpPr>
          <p:nvPr>
            <p:ph type="title"/>
          </p:nvPr>
        </p:nvSpPr>
        <p:spPr>
          <a:xfrm>
            <a:off x="-2706" y="8666"/>
            <a:ext cx="11303367" cy="816904"/>
          </a:xfrm>
        </p:spPr>
        <p:txBody>
          <a:bodyPr/>
          <a:lstStyle/>
          <a:p>
            <a:pPr algn="l"/>
            <a:r>
              <a:rPr lang="en-IN" dirty="0" smtClean="0"/>
              <a:t>What management wants?</a:t>
            </a:r>
            <a:endParaRPr lang="en-IN" dirty="0"/>
          </a:p>
        </p:txBody>
      </p:sp>
    </p:spTree>
    <p:extLst>
      <p:ext uri="{BB962C8B-B14F-4D97-AF65-F5344CB8AC3E}">
        <p14:creationId xmlns:p14="http://schemas.microsoft.com/office/powerpoint/2010/main" val="1536618204"/>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 calcmode="lin" valueType="num">
                                      <p:cBhvr additive="base">
                                        <p:cTn id="7" dur="500" fill="hold"/>
                                        <p:tgtEl>
                                          <p:spTgt spid="266"/>
                                        </p:tgtEl>
                                        <p:attrNameLst>
                                          <p:attrName>ppt_x</p:attrName>
                                        </p:attrNameLst>
                                      </p:cBhvr>
                                      <p:tavLst>
                                        <p:tav tm="0">
                                          <p:val>
                                            <p:strVal val="#ppt_x"/>
                                          </p:val>
                                        </p:tav>
                                        <p:tav tm="100000">
                                          <p:val>
                                            <p:strVal val="#ppt_x"/>
                                          </p:val>
                                        </p:tav>
                                      </p:tavLst>
                                    </p:anim>
                                    <p:anim calcmode="lin" valueType="num">
                                      <p:cBhvr additive="base">
                                        <p:cTn id="8" dur="500" fill="hold"/>
                                        <p:tgtEl>
                                          <p:spTgt spid="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5">
                                            <p:txEl>
                                              <p:pRg st="0" end="0"/>
                                            </p:txEl>
                                          </p:spTgt>
                                        </p:tgtEl>
                                        <p:attrNameLst>
                                          <p:attrName>style.visibility</p:attrName>
                                        </p:attrNameLst>
                                      </p:cBhvr>
                                      <p:to>
                                        <p:strVal val="visible"/>
                                      </p:to>
                                    </p:set>
                                    <p:anim calcmode="lin" valueType="num">
                                      <p:cBhvr additive="base">
                                        <p:cTn id="13"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5">
                                            <p:txEl>
                                              <p:pRg st="2" end="2"/>
                                            </p:txEl>
                                          </p:spTgt>
                                        </p:tgtEl>
                                        <p:attrNameLst>
                                          <p:attrName>style.visibility</p:attrName>
                                        </p:attrNameLst>
                                      </p:cBhvr>
                                      <p:to>
                                        <p:strVal val="visible"/>
                                      </p:to>
                                    </p:set>
                                    <p:anim calcmode="lin" valueType="num">
                                      <p:cBhvr additive="base">
                                        <p:cTn id="19" dur="500" fill="hold"/>
                                        <p:tgtEl>
                                          <p:spTgt spid="26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5">
                                            <p:txEl>
                                              <p:pRg st="4" end="4"/>
                                            </p:txEl>
                                          </p:spTgt>
                                        </p:tgtEl>
                                        <p:attrNameLst>
                                          <p:attrName>style.visibility</p:attrName>
                                        </p:attrNameLst>
                                      </p:cBhvr>
                                      <p:to>
                                        <p:strVal val="visible"/>
                                      </p:to>
                                    </p:set>
                                    <p:anim calcmode="lin" valueType="num">
                                      <p:cBhvr additive="base">
                                        <p:cTn id="25" dur="500" fill="hold"/>
                                        <p:tgtEl>
                                          <p:spTgt spid="26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65">
                                            <p:txEl>
                                              <p:pRg st="6" end="6"/>
                                            </p:txEl>
                                          </p:spTgt>
                                        </p:tgtEl>
                                        <p:attrNameLst>
                                          <p:attrName>style.visibility</p:attrName>
                                        </p:attrNameLst>
                                      </p:cBhvr>
                                      <p:to>
                                        <p:strVal val="visible"/>
                                      </p:to>
                                    </p:set>
                                    <p:anim calcmode="lin" valueType="num">
                                      <p:cBhvr additive="base">
                                        <p:cTn id="31" dur="500" fill="hold"/>
                                        <p:tgtEl>
                                          <p:spTgt spid="26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65">
                                            <p:txEl>
                                              <p:pRg st="1" end="1"/>
                                            </p:txEl>
                                          </p:spTgt>
                                        </p:tgtEl>
                                        <p:attrNameLst>
                                          <p:attrName>style.visibility</p:attrName>
                                        </p:attrNameLst>
                                      </p:cBhvr>
                                      <p:to>
                                        <p:strVal val="visible"/>
                                      </p:to>
                                    </p:set>
                                    <p:anim calcmode="lin" valueType="num">
                                      <p:cBhvr additive="base">
                                        <p:cTn id="37" dur="500" fill="hold"/>
                                        <p:tgtEl>
                                          <p:spTgt spid="26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5">
                                            <p:txEl>
                                              <p:pRg st="3" end="3"/>
                                            </p:txEl>
                                          </p:spTgt>
                                        </p:tgtEl>
                                        <p:attrNameLst>
                                          <p:attrName>style.visibility</p:attrName>
                                        </p:attrNameLst>
                                      </p:cBhvr>
                                      <p:to>
                                        <p:strVal val="visible"/>
                                      </p:to>
                                    </p:set>
                                    <p:anim calcmode="lin" valueType="num">
                                      <p:cBhvr additive="base">
                                        <p:cTn id="43" dur="500" fill="hold"/>
                                        <p:tgtEl>
                                          <p:spTgt spid="265">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65">
                                            <p:txEl>
                                              <p:pRg st="5" end="5"/>
                                            </p:txEl>
                                          </p:spTgt>
                                        </p:tgtEl>
                                        <p:attrNameLst>
                                          <p:attrName>style.visibility</p:attrName>
                                        </p:attrNameLst>
                                      </p:cBhvr>
                                      <p:to>
                                        <p:strVal val="visible"/>
                                      </p:to>
                                    </p:set>
                                    <p:anim calcmode="lin" valueType="num">
                                      <p:cBhvr additive="base">
                                        <p:cTn id="49" dur="500" fill="hold"/>
                                        <p:tgtEl>
                                          <p:spTgt spid="265">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5">
                                            <p:txEl>
                                              <p:pRg st="7" end="7"/>
                                            </p:txEl>
                                          </p:spTgt>
                                        </p:tgtEl>
                                        <p:attrNameLst>
                                          <p:attrName>style.visibility</p:attrName>
                                        </p:attrNameLst>
                                      </p:cBhvr>
                                      <p:to>
                                        <p:strVal val="visible"/>
                                      </p:to>
                                    </p:set>
                                    <p:anim calcmode="lin" valueType="num">
                                      <p:cBhvr additive="base">
                                        <p:cTn id="55" dur="500" fill="hold"/>
                                        <p:tgtEl>
                                          <p:spTgt spid="265">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6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3"/>
            <a:ext cx="12173712" cy="816904"/>
          </a:xfrm>
        </p:spPr>
        <p:txBody>
          <a:bodyPr/>
          <a:lstStyle/>
          <a:p>
            <a:r>
              <a:rPr lang="en-US" dirty="0">
                <a:solidFill>
                  <a:schemeClr val="tx1"/>
                </a:solidFill>
                <a:latin typeface="+mj-lt"/>
                <a:ea typeface="+mj-ea"/>
                <a:cs typeface="+mj-cs"/>
              </a:rPr>
              <a:t>Analysis View from Managers &amp; Above</a:t>
            </a:r>
          </a:p>
        </p:txBody>
      </p:sp>
      <p:sp>
        <p:nvSpPr>
          <p:cNvPr id="5" name="Hexagon 4"/>
          <p:cNvSpPr/>
          <p:nvPr/>
        </p:nvSpPr>
        <p:spPr>
          <a:xfrm>
            <a:off x="934141" y="995404"/>
            <a:ext cx="1427288" cy="9845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User Roles</a:t>
            </a:r>
            <a:endParaRPr lang="en-US" sz="1500" dirty="0"/>
          </a:p>
        </p:txBody>
      </p:sp>
      <p:sp>
        <p:nvSpPr>
          <p:cNvPr id="6" name="Hexagon 5"/>
          <p:cNvSpPr/>
          <p:nvPr/>
        </p:nvSpPr>
        <p:spPr>
          <a:xfrm>
            <a:off x="928045" y="2388196"/>
            <a:ext cx="1433384" cy="94988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Perspectives</a:t>
            </a:r>
          </a:p>
          <a:p>
            <a:pPr algn="ctr"/>
            <a:r>
              <a:rPr lang="en-US" sz="1300" dirty="0" smtClean="0"/>
              <a:t>(Customer, Service, Support </a:t>
            </a:r>
            <a:r>
              <a:rPr lang="en-US" sz="1300" dirty="0" err="1" smtClean="0"/>
              <a:t>etc</a:t>
            </a:r>
            <a:r>
              <a:rPr lang="en-US" sz="1300" dirty="0" smtClean="0"/>
              <a:t>)</a:t>
            </a:r>
            <a:endParaRPr lang="en-US" sz="1300" dirty="0"/>
          </a:p>
        </p:txBody>
      </p:sp>
      <p:sp>
        <p:nvSpPr>
          <p:cNvPr id="7" name="Hexagon 6"/>
          <p:cNvSpPr/>
          <p:nvPr/>
        </p:nvSpPr>
        <p:spPr>
          <a:xfrm>
            <a:off x="3505829" y="995404"/>
            <a:ext cx="1447800" cy="85982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t>Business Line</a:t>
            </a:r>
            <a:endParaRPr lang="en-US" sz="1300" dirty="0"/>
          </a:p>
        </p:txBody>
      </p:sp>
      <p:sp>
        <p:nvSpPr>
          <p:cNvPr id="8" name="Hexagon 7"/>
          <p:cNvSpPr/>
          <p:nvPr/>
        </p:nvSpPr>
        <p:spPr>
          <a:xfrm>
            <a:off x="3505829" y="2478256"/>
            <a:ext cx="1619312" cy="85982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Time</a:t>
            </a:r>
          </a:p>
          <a:p>
            <a:pPr algn="ctr"/>
            <a:r>
              <a:rPr lang="en-US" sz="1500" dirty="0" smtClean="0"/>
              <a:t>Line</a:t>
            </a:r>
            <a:endParaRPr lang="en-US" sz="1500" dirty="0"/>
          </a:p>
        </p:txBody>
      </p:sp>
      <p:sp>
        <p:nvSpPr>
          <p:cNvPr id="17" name="Hexagon 16"/>
          <p:cNvSpPr/>
          <p:nvPr/>
        </p:nvSpPr>
        <p:spPr>
          <a:xfrm>
            <a:off x="2229541" y="1674058"/>
            <a:ext cx="1447800" cy="859824"/>
          </a:xfrm>
          <a:prstGeom prst="hexag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dirty="0" smtClean="0"/>
              <a:t>KPI’s</a:t>
            </a:r>
          </a:p>
          <a:p>
            <a:pPr algn="ctr"/>
            <a:r>
              <a:rPr lang="en-US" sz="1300" dirty="0" smtClean="0"/>
              <a:t>(Measures)</a:t>
            </a:r>
            <a:endParaRPr lang="en-US" sz="1300" dirty="0"/>
          </a:p>
        </p:txBody>
      </p:sp>
      <p:sp>
        <p:nvSpPr>
          <p:cNvPr id="18" name="Rectangle 17">
            <a:extLst>
              <a:ext uri="{FF2B5EF4-FFF2-40B4-BE49-F238E27FC236}">
                <a16:creationId xmlns:a16="http://schemas.microsoft.com/office/drawing/2014/main" xmlns="" id="{399F677E-3C61-4782-BDEB-7BAD9DBEBD03}"/>
              </a:ext>
            </a:extLst>
          </p:cNvPr>
          <p:cNvSpPr/>
          <p:nvPr/>
        </p:nvSpPr>
        <p:spPr>
          <a:xfrm>
            <a:off x="7353222" y="4931223"/>
            <a:ext cx="4444766" cy="44657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Horizontal Opportunity</a:t>
            </a:r>
          </a:p>
        </p:txBody>
      </p:sp>
      <p:sp>
        <p:nvSpPr>
          <p:cNvPr id="19" name="Rectangle 18">
            <a:extLst>
              <a:ext uri="{FF2B5EF4-FFF2-40B4-BE49-F238E27FC236}">
                <a16:creationId xmlns:a16="http://schemas.microsoft.com/office/drawing/2014/main" xmlns="" id="{1CF3BE50-DB01-4306-8B6B-1E63C44738DE}"/>
              </a:ext>
            </a:extLst>
          </p:cNvPr>
          <p:cNvSpPr/>
          <p:nvPr/>
        </p:nvSpPr>
        <p:spPr>
          <a:xfrm>
            <a:off x="7500622" y="1121580"/>
            <a:ext cx="530300" cy="3805753"/>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600" dirty="0"/>
              <a:t>Retail (POS, SCM, INVENTORY, </a:t>
            </a:r>
            <a:r>
              <a:rPr lang="en-US" sz="1600" dirty="0" err="1"/>
              <a:t>eCOM</a:t>
            </a:r>
            <a:r>
              <a:rPr lang="en-US" sz="1600" dirty="0"/>
              <a:t>)</a:t>
            </a:r>
          </a:p>
        </p:txBody>
      </p:sp>
      <p:sp>
        <p:nvSpPr>
          <p:cNvPr id="20" name="Rectangle 19">
            <a:extLst>
              <a:ext uri="{FF2B5EF4-FFF2-40B4-BE49-F238E27FC236}">
                <a16:creationId xmlns:a16="http://schemas.microsoft.com/office/drawing/2014/main" xmlns="" id="{41CDC02D-8F62-4758-8527-0AABD7C13248}"/>
              </a:ext>
            </a:extLst>
          </p:cNvPr>
          <p:cNvSpPr/>
          <p:nvPr/>
        </p:nvSpPr>
        <p:spPr>
          <a:xfrm>
            <a:off x="8441420" y="1121580"/>
            <a:ext cx="603885" cy="3805753"/>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Healthcare (OPD, In Patient, Asset , Clinical, preventive health)</a:t>
            </a:r>
          </a:p>
        </p:txBody>
      </p:sp>
      <p:sp>
        <p:nvSpPr>
          <p:cNvPr id="21" name="Rectangle 20">
            <a:extLst>
              <a:ext uri="{FF2B5EF4-FFF2-40B4-BE49-F238E27FC236}">
                <a16:creationId xmlns:a16="http://schemas.microsoft.com/office/drawing/2014/main" xmlns="" id="{2C431D2C-B0C5-477F-9BDD-5A1543FF6A7A}"/>
              </a:ext>
            </a:extLst>
          </p:cNvPr>
          <p:cNvSpPr/>
          <p:nvPr/>
        </p:nvSpPr>
        <p:spPr>
          <a:xfrm>
            <a:off x="9471658" y="1121580"/>
            <a:ext cx="530300" cy="380575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Industry 4.0 (SCM, Service, Plant Management, Distribution, inventory)</a:t>
            </a:r>
          </a:p>
        </p:txBody>
      </p:sp>
      <p:sp>
        <p:nvSpPr>
          <p:cNvPr id="22" name="Rectangle 21">
            <a:extLst>
              <a:ext uri="{FF2B5EF4-FFF2-40B4-BE49-F238E27FC236}">
                <a16:creationId xmlns:a16="http://schemas.microsoft.com/office/drawing/2014/main" xmlns="" id="{3EC2B564-8FCB-4E95-872E-CB19F74E0BE3}"/>
              </a:ext>
            </a:extLst>
          </p:cNvPr>
          <p:cNvSpPr/>
          <p:nvPr/>
        </p:nvSpPr>
        <p:spPr>
          <a:xfrm>
            <a:off x="10316389" y="1148582"/>
            <a:ext cx="530300" cy="377875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err="1"/>
              <a:t>Fintech</a:t>
            </a:r>
            <a:r>
              <a:rPr lang="en-US" sz="1600" dirty="0"/>
              <a:t> (wealth creation, loan management, banking, payments )</a:t>
            </a:r>
          </a:p>
        </p:txBody>
      </p:sp>
      <p:sp>
        <p:nvSpPr>
          <p:cNvPr id="23" name="Rectangle 22">
            <a:extLst>
              <a:ext uri="{FF2B5EF4-FFF2-40B4-BE49-F238E27FC236}">
                <a16:creationId xmlns:a16="http://schemas.microsoft.com/office/drawing/2014/main" xmlns="" id="{283CC138-DC0E-4A71-AD00-306250AD39D7}"/>
              </a:ext>
            </a:extLst>
          </p:cNvPr>
          <p:cNvSpPr/>
          <p:nvPr/>
        </p:nvSpPr>
        <p:spPr>
          <a:xfrm>
            <a:off x="11145713" y="1125470"/>
            <a:ext cx="530300" cy="3805753"/>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Logistics (orders, shipments, delivery, warehouse and fleet management)</a:t>
            </a:r>
          </a:p>
        </p:txBody>
      </p:sp>
      <p:sp>
        <p:nvSpPr>
          <p:cNvPr id="24" name="Rectangle 23">
            <a:extLst>
              <a:ext uri="{FF2B5EF4-FFF2-40B4-BE49-F238E27FC236}">
                <a16:creationId xmlns:a16="http://schemas.microsoft.com/office/drawing/2014/main" xmlns="" id="{791CF472-D077-44A1-ACEC-31A9FA25108B}"/>
              </a:ext>
            </a:extLst>
          </p:cNvPr>
          <p:cNvSpPr/>
          <p:nvPr/>
        </p:nvSpPr>
        <p:spPr>
          <a:xfrm>
            <a:off x="7353223" y="5377801"/>
            <a:ext cx="724428"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HRMS</a:t>
            </a:r>
          </a:p>
        </p:txBody>
      </p:sp>
      <p:sp>
        <p:nvSpPr>
          <p:cNvPr id="25" name="Rectangle 24">
            <a:extLst>
              <a:ext uri="{FF2B5EF4-FFF2-40B4-BE49-F238E27FC236}">
                <a16:creationId xmlns:a16="http://schemas.microsoft.com/office/drawing/2014/main" xmlns="" id="{F34B648C-BA4B-4C49-8BE5-7A46CB941583}"/>
              </a:ext>
            </a:extLst>
          </p:cNvPr>
          <p:cNvSpPr/>
          <p:nvPr/>
        </p:nvSpPr>
        <p:spPr>
          <a:xfrm>
            <a:off x="8077651" y="5377801"/>
            <a:ext cx="714958"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CRM</a:t>
            </a:r>
          </a:p>
        </p:txBody>
      </p:sp>
      <p:sp>
        <p:nvSpPr>
          <p:cNvPr id="26" name="Rectangle 25">
            <a:extLst>
              <a:ext uri="{FF2B5EF4-FFF2-40B4-BE49-F238E27FC236}">
                <a16:creationId xmlns:a16="http://schemas.microsoft.com/office/drawing/2014/main" xmlns="" id="{F7A28192-BB2D-4512-9D0F-7BB8753D89E1}"/>
              </a:ext>
            </a:extLst>
          </p:cNvPr>
          <p:cNvSpPr/>
          <p:nvPr/>
        </p:nvSpPr>
        <p:spPr>
          <a:xfrm>
            <a:off x="8792609" y="5377801"/>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Finance</a:t>
            </a:r>
          </a:p>
        </p:txBody>
      </p:sp>
      <p:sp>
        <p:nvSpPr>
          <p:cNvPr id="27" name="Rectangle 26">
            <a:extLst>
              <a:ext uri="{FF2B5EF4-FFF2-40B4-BE49-F238E27FC236}">
                <a16:creationId xmlns:a16="http://schemas.microsoft.com/office/drawing/2014/main" xmlns="" id="{A3455BDE-D07B-47D2-9D50-36E35E2B0D0A}"/>
              </a:ext>
            </a:extLst>
          </p:cNvPr>
          <p:cNvSpPr/>
          <p:nvPr/>
        </p:nvSpPr>
        <p:spPr>
          <a:xfrm>
            <a:off x="9525274" y="5377801"/>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Social media</a:t>
            </a:r>
          </a:p>
        </p:txBody>
      </p:sp>
      <p:sp>
        <p:nvSpPr>
          <p:cNvPr id="28" name="Rectangle 27">
            <a:extLst>
              <a:ext uri="{FF2B5EF4-FFF2-40B4-BE49-F238E27FC236}">
                <a16:creationId xmlns:a16="http://schemas.microsoft.com/office/drawing/2014/main" xmlns="" id="{BB9DAC11-E35B-42E1-9689-BCD5A086D9B3}"/>
              </a:ext>
            </a:extLst>
          </p:cNvPr>
          <p:cNvSpPr/>
          <p:nvPr/>
        </p:nvSpPr>
        <p:spPr>
          <a:xfrm>
            <a:off x="10282845" y="5377801"/>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SALES</a:t>
            </a:r>
          </a:p>
        </p:txBody>
      </p:sp>
      <p:sp>
        <p:nvSpPr>
          <p:cNvPr id="29" name="Rectangle 28">
            <a:extLst>
              <a:ext uri="{FF2B5EF4-FFF2-40B4-BE49-F238E27FC236}">
                <a16:creationId xmlns:a16="http://schemas.microsoft.com/office/drawing/2014/main" xmlns="" id="{6A2A6E0F-EA4F-45EC-BEB2-87D5E4AF43CB}"/>
              </a:ext>
            </a:extLst>
          </p:cNvPr>
          <p:cNvSpPr/>
          <p:nvPr/>
        </p:nvSpPr>
        <p:spPr>
          <a:xfrm>
            <a:off x="11040417" y="5377801"/>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SUPPORT</a:t>
            </a:r>
          </a:p>
        </p:txBody>
      </p:sp>
      <p:sp>
        <p:nvSpPr>
          <p:cNvPr id="3" name="TextBox 2"/>
          <p:cNvSpPr txBox="1"/>
          <p:nvPr/>
        </p:nvSpPr>
        <p:spPr>
          <a:xfrm>
            <a:off x="199263" y="3451491"/>
            <a:ext cx="10960308" cy="3416320"/>
          </a:xfrm>
          <a:prstGeom prst="rect">
            <a:avLst/>
          </a:prstGeom>
          <a:noFill/>
        </p:spPr>
        <p:txBody>
          <a:bodyPr wrap="none" rtlCol="0">
            <a:spAutoFit/>
          </a:bodyPr>
          <a:lstStyle/>
          <a:p>
            <a:r>
              <a:rPr lang="en-IN" b="1" dirty="0" smtClean="0"/>
              <a:t>World of Analysis</a:t>
            </a:r>
          </a:p>
          <a:p>
            <a:endParaRPr lang="en-IN" dirty="0"/>
          </a:p>
          <a:p>
            <a:r>
              <a:rPr lang="en-IN" dirty="0" smtClean="0"/>
              <a:t>Viewing Metrics / Measures based on different perspectives (Dimensions)</a:t>
            </a:r>
          </a:p>
          <a:p>
            <a:endParaRPr lang="en-IN" dirty="0"/>
          </a:p>
          <a:p>
            <a:r>
              <a:rPr lang="en-IN" dirty="0" smtClean="0"/>
              <a:t>Analysing Sales Revenue by Customer Segment</a:t>
            </a:r>
          </a:p>
          <a:p>
            <a:r>
              <a:rPr lang="en-IN" dirty="0" smtClean="0"/>
              <a:t>Analysing Sales Revenue by Time Period</a:t>
            </a:r>
            <a:br>
              <a:rPr lang="en-IN" dirty="0" smtClean="0"/>
            </a:br>
            <a:r>
              <a:rPr lang="en-IN" dirty="0" smtClean="0"/>
              <a:t>Analysing Sales Revenue by Product Line</a:t>
            </a:r>
            <a:br>
              <a:rPr lang="en-IN" dirty="0" smtClean="0"/>
            </a:br>
            <a:r>
              <a:rPr lang="en-IN" dirty="0" smtClean="0"/>
              <a:t>Analysing Sales Revenue by Location</a:t>
            </a:r>
            <a:br>
              <a:rPr lang="en-IN" dirty="0" smtClean="0"/>
            </a:br>
            <a:r>
              <a:rPr lang="en-IN" dirty="0" smtClean="0"/>
              <a:t>Analysing Sales Revenue by Payment Type</a:t>
            </a:r>
          </a:p>
          <a:p>
            <a:r>
              <a:rPr lang="en-IN" dirty="0" smtClean="0"/>
              <a:t>Analysing Sales Revenue by Channel (Shop, Online, TV, Call Centre)</a:t>
            </a:r>
          </a:p>
          <a:p>
            <a:endParaRPr lang="en-IN" dirty="0"/>
          </a:p>
          <a:p>
            <a:r>
              <a:rPr lang="en-IN" dirty="0" smtClean="0"/>
              <a:t>In this case, Sales Revenue is the FACT / MEASURE and Customer Segment, Time, Product, Location.. are dimensions</a:t>
            </a:r>
            <a:endParaRPr lang="en-IN" dirty="0"/>
          </a:p>
        </p:txBody>
      </p:sp>
    </p:spTree>
    <p:extLst>
      <p:ext uri="{BB962C8B-B14F-4D97-AF65-F5344CB8AC3E}">
        <p14:creationId xmlns:p14="http://schemas.microsoft.com/office/powerpoint/2010/main" val="227755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ppt_x"/>
                                          </p:val>
                                        </p:tav>
                                        <p:tav tm="100000">
                                          <p:val>
                                            <p:strVal val="#ppt_x"/>
                                          </p:val>
                                        </p:tav>
                                      </p:tavLst>
                                    </p:anim>
                                    <p:anim calcmode="lin" valueType="num">
                                      <p:cBhvr additive="base">
                                        <p:cTn id="9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anim calcmode="lin" valueType="num">
                                      <p:cBhvr additive="base">
                                        <p:cTn id="99" dur="500" fill="hold"/>
                                        <p:tgtEl>
                                          <p:spTgt spid="3"/>
                                        </p:tgtEl>
                                        <p:attrNameLst>
                                          <p:attrName>ppt_x</p:attrName>
                                        </p:attrNameLst>
                                      </p:cBhvr>
                                      <p:tavLst>
                                        <p:tav tm="0">
                                          <p:val>
                                            <p:strVal val="#ppt_x"/>
                                          </p:val>
                                        </p:tav>
                                        <p:tav tm="100000">
                                          <p:val>
                                            <p:strVal val="#ppt_x"/>
                                          </p:val>
                                        </p:tav>
                                      </p:tavLst>
                                    </p:anim>
                                    <p:anim calcmode="lin" valueType="num">
                                      <p:cBhvr additive="base">
                                        <p:cTn id="10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anim calcmode="lin" valueType="num">
                                      <p:cBhvr additive="base">
                                        <p:cTn id="10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
                                            <p:txEl>
                                              <p:pRg st="2" end="2"/>
                                            </p:txEl>
                                          </p:spTgt>
                                        </p:tgtEl>
                                        <p:attrNameLst>
                                          <p:attrName>style.visibility</p:attrName>
                                        </p:attrNameLst>
                                      </p:cBhvr>
                                      <p:to>
                                        <p:strVal val="visible"/>
                                      </p:to>
                                    </p:set>
                                    <p:anim calcmode="lin" valueType="num">
                                      <p:cBhvr additive="base">
                                        <p:cTn id="1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
                                            <p:txEl>
                                              <p:pRg st="4" end="4"/>
                                            </p:txEl>
                                          </p:spTgt>
                                        </p:tgtEl>
                                        <p:attrNameLst>
                                          <p:attrName>style.visibility</p:attrName>
                                        </p:attrNameLst>
                                      </p:cBhvr>
                                      <p:to>
                                        <p:strVal val="visible"/>
                                      </p:to>
                                    </p:set>
                                    <p:anim calcmode="lin" valueType="num">
                                      <p:cBhvr additive="base">
                                        <p:cTn id="1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anim calcmode="lin" valueType="num">
                                      <p:cBhvr additive="base">
                                        <p:cTn id="1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anim calcmode="lin" valueType="num">
                                      <p:cBhvr additive="base">
                                        <p:cTn id="1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3">
                                            <p:txEl>
                                              <p:pRg st="8" end="8"/>
                                            </p:txEl>
                                          </p:spTgt>
                                        </p:tgtEl>
                                        <p:attrNameLst>
                                          <p:attrName>style.visibility</p:attrName>
                                        </p:attrNameLst>
                                      </p:cBhvr>
                                      <p:to>
                                        <p:strVal val="visible"/>
                                      </p:to>
                                    </p:set>
                                    <p:anim calcmode="lin" valueType="num">
                                      <p:cBhvr additive="base">
                                        <p:cTn id="1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36402</TotalTime>
  <Words>6110</Words>
  <Application>Microsoft Office PowerPoint</Application>
  <PresentationFormat>Widescreen</PresentationFormat>
  <Paragraphs>1525</Paragraphs>
  <Slides>63</Slides>
  <Notes>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63</vt:i4>
      </vt:variant>
    </vt:vector>
  </HeadingPairs>
  <TitlesOfParts>
    <vt:vector size="78" baseType="lpstr">
      <vt:lpstr>Arial</vt:lpstr>
      <vt:lpstr>Calibri</vt:lpstr>
      <vt:lpstr>Calibri Light</vt:lpstr>
      <vt:lpstr>Garamond</vt:lpstr>
      <vt:lpstr>Gill Sans MT</vt:lpstr>
      <vt:lpstr>Lato</vt:lpstr>
      <vt:lpstr>Tahoma</vt:lpstr>
      <vt:lpstr>Tahoma Bold</vt:lpstr>
      <vt:lpstr>Times New Roman</vt:lpstr>
      <vt:lpstr>Wingdings</vt:lpstr>
      <vt:lpstr>Zurich BT</vt:lpstr>
      <vt:lpstr>Office Theme</vt:lpstr>
      <vt:lpstr>Custom Design</vt:lpstr>
      <vt:lpstr>1_Custom Design</vt:lpstr>
      <vt:lpstr>2_Custom Design</vt:lpstr>
      <vt:lpstr>PowerPoint Presentation</vt:lpstr>
      <vt:lpstr>Before we begin…..</vt:lpstr>
      <vt:lpstr>Users in an Enterprises</vt:lpstr>
      <vt:lpstr>Data Analytical Platforms </vt:lpstr>
      <vt:lpstr>Analytical Systems / Data Platforms </vt:lpstr>
      <vt:lpstr>What is a Data Warehouse (definition)</vt:lpstr>
      <vt:lpstr>Typical problems without DW</vt:lpstr>
      <vt:lpstr>What management wants?</vt:lpstr>
      <vt:lpstr>Analysis View from Managers &amp; Above</vt:lpstr>
      <vt:lpstr>PowerPoint Presentation</vt:lpstr>
      <vt:lpstr>Analysis (Data Platform Stage)</vt:lpstr>
      <vt:lpstr>Analysis (Data Platform Stage)</vt:lpstr>
      <vt:lpstr>Analysis (Data Platform Stage)</vt:lpstr>
      <vt:lpstr>Management Wants to KNOW</vt:lpstr>
      <vt:lpstr>Data Warehouse Architecture</vt:lpstr>
      <vt:lpstr>Visualization of ETL jobs / Pipeline</vt:lpstr>
      <vt:lpstr>Data Analytics Platform – different views</vt:lpstr>
      <vt:lpstr>Components of DSS / DW</vt:lpstr>
      <vt:lpstr>Data Processing Visualization</vt:lpstr>
      <vt:lpstr>Different layers in ETL / Data pipeline world</vt:lpstr>
      <vt:lpstr>Data warehouse and Data Lake representation</vt:lpstr>
      <vt:lpstr>Application-Orientation vs. Subject-Orientation</vt:lpstr>
      <vt:lpstr>Data warehouse Vs Data Marts Vs Data Lakes</vt:lpstr>
      <vt:lpstr>Data Transformation Terms</vt:lpstr>
      <vt:lpstr>Data Modeling for DW</vt:lpstr>
      <vt:lpstr>Tables – Retail Model</vt:lpstr>
      <vt:lpstr>Start Schema</vt:lpstr>
      <vt:lpstr>Populating Store Dimension Table</vt:lpstr>
      <vt:lpstr>Dimension Tables</vt:lpstr>
      <vt:lpstr>Employee (1 lakh employees)  1 year – timesheet table  </vt:lpstr>
      <vt:lpstr>Calendar / Time Dimension</vt:lpstr>
      <vt:lpstr>Tables in the 3rd NF Vs Dimensional</vt:lpstr>
      <vt:lpstr>Star Schema -- Sales Analysis System</vt:lpstr>
      <vt:lpstr>Slowly Changing Dimension</vt:lpstr>
      <vt:lpstr>Type1 dimension</vt:lpstr>
      <vt:lpstr>Type 2 (types of implementations)</vt:lpstr>
      <vt:lpstr>Type2 Data Visualization (tracking changes)</vt:lpstr>
      <vt:lpstr>Type 3 (implementation)</vt:lpstr>
      <vt:lpstr>Keys and Surrogate Keys</vt:lpstr>
      <vt:lpstr>Fact Table</vt:lpstr>
      <vt:lpstr>Measure Types</vt:lpstr>
      <vt:lpstr>Fact Less Fact tables</vt:lpstr>
      <vt:lpstr>Sales, Return and Purchase Star schema</vt:lpstr>
      <vt:lpstr>Snow flake Schema</vt:lpstr>
      <vt:lpstr>The Snowflake Schema</vt:lpstr>
      <vt:lpstr>Period dimension</vt:lpstr>
      <vt:lpstr>Snow flake - Insurance model</vt:lpstr>
      <vt:lpstr>Star Schema Vs Snowflake schema</vt:lpstr>
      <vt:lpstr>OLTP Model of resort</vt:lpstr>
      <vt:lpstr>OLTP System – Retail Data Model</vt:lpstr>
      <vt:lpstr>Retail Data Model – Visualizing the number of records</vt:lpstr>
      <vt:lpstr>Star Schema with sales fact and payment fact</vt:lpstr>
      <vt:lpstr>What customers expect from consolidating data in one place</vt:lpstr>
      <vt:lpstr>What is OLAP?</vt:lpstr>
      <vt:lpstr>Types in OLAP? </vt:lpstr>
      <vt:lpstr>Architecture diagram of ROLAP</vt:lpstr>
      <vt:lpstr>OLAP functionality</vt:lpstr>
      <vt:lpstr>Architecture of MOLAP</vt:lpstr>
      <vt:lpstr>Terminology</vt:lpstr>
      <vt:lpstr>Terminology</vt:lpstr>
      <vt:lpstr>Terminology</vt:lpstr>
      <vt:lpstr>PowerPoint Presentation</vt:lpstr>
      <vt:lpstr>ODS – Operational Data Store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dc:creator>
  <cp:lastModifiedBy>Microsoft account</cp:lastModifiedBy>
  <cp:revision>147</cp:revision>
  <dcterms:created xsi:type="dcterms:W3CDTF">2021-02-22T16:41:02Z</dcterms:created>
  <dcterms:modified xsi:type="dcterms:W3CDTF">2024-02-08T01:30:57Z</dcterms:modified>
</cp:coreProperties>
</file>