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40" autoAdjust="0"/>
  </p:normalViewPr>
  <p:slideViewPr>
    <p:cSldViewPr snapToGrid="0">
      <p:cViewPr varScale="1">
        <p:scale>
          <a:sx n="63" d="100"/>
          <a:sy n="63" d="100"/>
        </p:scale>
        <p:origin x="9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5B9398-9817-44CC-9CEC-603F39B5C13E}" type="doc">
      <dgm:prSet loTypeId="urn:microsoft.com/office/officeart/2005/8/layout/pyramid2" loCatId="pyramid" qsTypeId="urn:microsoft.com/office/officeart/2005/8/quickstyle/3d2" qsCatId="3D" csTypeId="urn:microsoft.com/office/officeart/2005/8/colors/accent1_2" csCatId="accent1" phldr="1"/>
      <dgm:spPr/>
      <dgm:t>
        <a:bodyPr/>
        <a:lstStyle/>
        <a:p>
          <a:endParaRPr lang="en-US"/>
        </a:p>
      </dgm:t>
    </dgm:pt>
    <dgm:pt modelId="{A1204FCE-D8D5-4B57-B5AA-87042C738265}" type="pres">
      <dgm:prSet presAssocID="{D35B9398-9817-44CC-9CEC-603F39B5C13E}" presName="compositeShape" presStyleCnt="0">
        <dgm:presLayoutVars>
          <dgm:dir/>
          <dgm:resizeHandles/>
        </dgm:presLayoutVars>
      </dgm:prSet>
      <dgm:spPr/>
      <dgm:t>
        <a:bodyPr/>
        <a:lstStyle/>
        <a:p>
          <a:endParaRPr lang="en-US"/>
        </a:p>
      </dgm:t>
    </dgm:pt>
  </dgm:ptLst>
  <dgm:cxnLst>
    <dgm:cxn modelId="{0D809CB3-C88F-4D14-A903-17F28EC4DDB5}" type="presOf" srcId="{D35B9398-9817-44CC-9CEC-603F39B5C13E}" destId="{A1204FCE-D8D5-4B57-B5AA-87042C738265}" srcOrd="0"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9E099C-3926-4E2A-B1D8-FED18DA5DD6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7CC9BE6-15E0-4DD1-B8A2-9B39E0F1D970}" type="pres">
      <dgm:prSet presAssocID="{D59E099C-3926-4E2A-B1D8-FED18DA5DD6D}" presName="Name0" presStyleCnt="0">
        <dgm:presLayoutVars>
          <dgm:dir/>
          <dgm:animLvl val="lvl"/>
          <dgm:resizeHandles val="exact"/>
        </dgm:presLayoutVars>
      </dgm:prSet>
      <dgm:spPr/>
      <dgm:t>
        <a:bodyPr/>
        <a:lstStyle/>
        <a:p>
          <a:endParaRPr lang="en-US"/>
        </a:p>
      </dgm:t>
    </dgm:pt>
  </dgm:ptLst>
  <dgm:cxnLst>
    <dgm:cxn modelId="{707C2257-55B6-454A-A1CE-7084F160EA2E}" type="presOf" srcId="{D59E099C-3926-4E2A-B1D8-FED18DA5DD6D}" destId="{47CC9BE6-15E0-4DD1-B8A2-9B39E0F1D97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AAADF-A6E8-4786-BEE1-3BA947BFEF25}"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83608-A130-480D-AC6F-5B90A889E544}" type="slidenum">
              <a:rPr lang="en-IN" smtClean="0"/>
              <a:t>‹#›</a:t>
            </a:fld>
            <a:endParaRPr lang="en-IN"/>
          </a:p>
        </p:txBody>
      </p:sp>
    </p:spTree>
    <p:extLst>
      <p:ext uri="{BB962C8B-B14F-4D97-AF65-F5344CB8AC3E}">
        <p14:creationId xmlns:p14="http://schemas.microsoft.com/office/powerpoint/2010/main" val="4049962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200" dirty="0" smtClean="0">
                <a:latin typeface="Arial" panose="020B0604020202020204" pitchFamily="34" charset="0"/>
              </a:rPr>
              <a:t>The four ODI GUIs – Designer, Operator, Topology Manager and Security Manager, are based on Java. They can be installed on any platform that supports </a:t>
            </a:r>
            <a:r>
              <a:rPr lang="en-US" altLang="en-US" sz="1200" b="0" dirty="0" smtClean="0">
                <a:latin typeface="Arial" panose="020B0604020202020204" pitchFamily="34" charset="0"/>
              </a:rPr>
              <a:t>Java Virtual Machine </a:t>
            </a:r>
            <a:r>
              <a:rPr lang="en-US" altLang="en-US" sz="1200" dirty="0" smtClean="0">
                <a:latin typeface="Arial" panose="020B0604020202020204" pitchFamily="34" charset="0"/>
              </a:rPr>
              <a:t>1.4, including Windows, Linux, HP-UX, Solaris, </a:t>
            </a:r>
            <a:r>
              <a:rPr lang="en-US" altLang="en-US" sz="1200" dirty="0" err="1" smtClean="0">
                <a:latin typeface="Arial" panose="020B0604020202020204" pitchFamily="34" charset="0"/>
              </a:rPr>
              <a:t>pSeries</a:t>
            </a:r>
            <a:r>
              <a:rPr lang="en-US" altLang="en-US" sz="1200" dirty="0" smtClean="0">
                <a:latin typeface="Arial" panose="020B0604020202020204" pitchFamily="34" charset="0"/>
              </a:rPr>
              <a:t> and so on.</a:t>
            </a:r>
          </a:p>
          <a:p>
            <a:pPr eaLnBrk="1" hangingPunct="1"/>
            <a:r>
              <a:rPr lang="en-US" altLang="en-US" sz="1200" b="0" dirty="0" smtClean="0">
                <a:latin typeface="Arial" panose="020B0604020202020204" pitchFamily="34" charset="0"/>
              </a:rPr>
              <a:t>Designer</a:t>
            </a:r>
            <a:r>
              <a:rPr lang="en-US" altLang="en-US" sz="1200" dirty="0" smtClean="0">
                <a:latin typeface="Arial" panose="020B0604020202020204" pitchFamily="34" charset="0"/>
              </a:rPr>
              <a:t> is the GUI for defining metadata, and rules for transformation and data quality. It uses these to generate scenarios for production, and is where all project development takes place. It is the core module for </a:t>
            </a:r>
            <a:r>
              <a:rPr lang="en-US" altLang="en-US" sz="1200" b="0" dirty="0" smtClean="0">
                <a:latin typeface="Arial" panose="020B0604020202020204" pitchFamily="34" charset="0"/>
              </a:rPr>
              <a:t>developers </a:t>
            </a:r>
            <a:r>
              <a:rPr lang="en-US" altLang="en-US" sz="1200" dirty="0" smtClean="0">
                <a:latin typeface="Arial" panose="020B0604020202020204" pitchFamily="34" charset="0"/>
              </a:rPr>
              <a:t>and </a:t>
            </a:r>
            <a:r>
              <a:rPr lang="en-US" altLang="en-US" sz="1200" b="0" dirty="0" smtClean="0">
                <a:latin typeface="Arial" panose="020B0604020202020204" pitchFamily="34" charset="0"/>
              </a:rPr>
              <a:t>metadata administrators</a:t>
            </a:r>
            <a:r>
              <a:rPr lang="en-US" altLang="en-US" sz="1200" dirty="0" smtClean="0">
                <a:latin typeface="Arial" panose="020B0604020202020204" pitchFamily="34" charset="0"/>
              </a:rPr>
              <a:t>.</a:t>
            </a:r>
            <a:endParaRPr lang="en-US" altLang="en-US" sz="1200" b="0" dirty="0" smtClean="0">
              <a:latin typeface="Arial" panose="020B0604020202020204" pitchFamily="34" charset="0"/>
            </a:endParaRPr>
          </a:p>
          <a:p>
            <a:pPr eaLnBrk="1" hangingPunct="1"/>
            <a:r>
              <a:rPr lang="en-US" altLang="en-US" sz="1200" b="0" dirty="0" smtClean="0">
                <a:latin typeface="Arial" panose="020B0604020202020204" pitchFamily="34" charset="0"/>
              </a:rPr>
              <a:t>Operator</a:t>
            </a:r>
            <a:r>
              <a:rPr lang="en-US" altLang="en-US" sz="1200" dirty="0" smtClean="0">
                <a:latin typeface="Arial" panose="020B0604020202020204" pitchFamily="34" charset="0"/>
              </a:rPr>
              <a:t> is used to manage and monitor ODI in production. It is designed for production </a:t>
            </a:r>
            <a:r>
              <a:rPr lang="en-US" altLang="en-US" sz="1200" b="0" dirty="0" smtClean="0">
                <a:latin typeface="Arial" panose="020B0604020202020204" pitchFamily="34" charset="0"/>
              </a:rPr>
              <a:t>operators </a:t>
            </a:r>
            <a:r>
              <a:rPr lang="en-US" altLang="en-US" sz="1200" dirty="0" smtClean="0">
                <a:latin typeface="Arial" panose="020B0604020202020204" pitchFamily="34" charset="0"/>
              </a:rPr>
              <a:t>and shows the execution logs with errors counts, the number of rows processed, execution statistics etc. At design time, </a:t>
            </a:r>
            <a:r>
              <a:rPr lang="en-US" altLang="en-US" sz="1200" b="0" dirty="0" smtClean="0">
                <a:latin typeface="Arial" panose="020B0604020202020204" pitchFamily="34" charset="0"/>
              </a:rPr>
              <a:t>developers </a:t>
            </a:r>
            <a:r>
              <a:rPr lang="en-US" altLang="en-US" sz="1200" dirty="0" smtClean="0">
                <a:latin typeface="Arial" panose="020B0604020202020204" pitchFamily="34" charset="0"/>
              </a:rPr>
              <a:t>use Operator for debugging purposes.</a:t>
            </a:r>
            <a:endParaRPr lang="en-US" altLang="en-US" sz="1200" b="0" dirty="0" smtClean="0">
              <a:latin typeface="Arial" panose="020B0604020202020204" pitchFamily="34" charset="0"/>
            </a:endParaRPr>
          </a:p>
          <a:p>
            <a:pPr eaLnBrk="1" hangingPunct="1"/>
            <a:r>
              <a:rPr lang="en-US" altLang="en-US" sz="1200" b="0" dirty="0" smtClean="0">
                <a:latin typeface="Arial" panose="020B0604020202020204" pitchFamily="34" charset="0"/>
              </a:rPr>
              <a:t>Topology Manager </a:t>
            </a:r>
            <a:r>
              <a:rPr lang="en-US" altLang="en-US" sz="1200" dirty="0" smtClean="0">
                <a:latin typeface="Arial" panose="020B0604020202020204" pitchFamily="34" charset="0"/>
              </a:rPr>
              <a:t>manages the physical and logical architecture of the infrastructure. Servers, schemas and agents are registered here in the ODI Master Repository. This module is usually used by the </a:t>
            </a:r>
            <a:r>
              <a:rPr lang="en-US" altLang="en-US" sz="1200" b="0" dirty="0" smtClean="0">
                <a:latin typeface="Arial" panose="020B0604020202020204" pitchFamily="34" charset="0"/>
              </a:rPr>
              <a:t>administrators </a:t>
            </a:r>
            <a:r>
              <a:rPr lang="en-US" altLang="en-US" sz="1200" dirty="0" smtClean="0">
                <a:latin typeface="Arial" panose="020B0604020202020204" pitchFamily="34" charset="0"/>
              </a:rPr>
              <a:t>of the infrastructure.</a:t>
            </a:r>
          </a:p>
          <a:p>
            <a:pPr eaLnBrk="1" hangingPunct="1"/>
            <a:r>
              <a:rPr lang="en-US" altLang="en-US" sz="1200" b="0" dirty="0" smtClean="0">
                <a:latin typeface="Arial" panose="020B0604020202020204" pitchFamily="34" charset="0"/>
              </a:rPr>
              <a:t>Security Manager</a:t>
            </a:r>
            <a:r>
              <a:rPr lang="en-US" altLang="en-US" sz="1200" dirty="0" smtClean="0">
                <a:latin typeface="Arial" panose="020B0604020202020204" pitchFamily="34" charset="0"/>
              </a:rPr>
              <a:t> manages users and their privileges in ODI. It can be used to give profiles and users access rights to ODI objects and features. This module is usually used by </a:t>
            </a:r>
            <a:r>
              <a:rPr lang="en-US" altLang="en-US" sz="1200" b="0" dirty="0" smtClean="0">
                <a:latin typeface="Arial" panose="020B0604020202020204" pitchFamily="34" charset="0"/>
              </a:rPr>
              <a:t>security administrators</a:t>
            </a:r>
            <a:r>
              <a:rPr lang="en-US" altLang="en-US" sz="1200" dirty="0" smtClean="0">
                <a:latin typeface="Arial" panose="020B0604020202020204" pitchFamily="34" charset="0"/>
              </a:rPr>
              <a:t>.</a:t>
            </a:r>
          </a:p>
          <a:p>
            <a:pPr eaLnBrk="1" hangingPunct="1"/>
            <a:r>
              <a:rPr lang="en-US" altLang="en-US" sz="1200" dirty="0" smtClean="0">
                <a:latin typeface="Arial" panose="020B0604020202020204" pitchFamily="34" charset="0"/>
              </a:rPr>
              <a:t>All ODI modules store their information in the centralized ODI repository.</a:t>
            </a:r>
          </a:p>
          <a:p>
            <a:endParaRPr lang="en-IN" dirty="0"/>
          </a:p>
        </p:txBody>
      </p:sp>
      <p:sp>
        <p:nvSpPr>
          <p:cNvPr id="4" name="Slide Number Placeholder 3"/>
          <p:cNvSpPr>
            <a:spLocks noGrp="1"/>
          </p:cNvSpPr>
          <p:nvPr>
            <p:ph type="sldNum" sz="quarter" idx="10"/>
          </p:nvPr>
        </p:nvSpPr>
        <p:spPr/>
        <p:txBody>
          <a:bodyPr/>
          <a:lstStyle/>
          <a:p>
            <a:fld id="{14683608-A130-480D-AC6F-5B90A889E544}" type="slidenum">
              <a:rPr lang="en-IN" smtClean="0"/>
              <a:t>13</a:t>
            </a:fld>
            <a:endParaRPr lang="en-IN"/>
          </a:p>
        </p:txBody>
      </p:sp>
    </p:spTree>
    <p:extLst>
      <p:ext uri="{BB962C8B-B14F-4D97-AF65-F5344CB8AC3E}">
        <p14:creationId xmlns:p14="http://schemas.microsoft.com/office/powerpoint/2010/main" val="1133060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GB" altLang="en-US" sz="1200" b="0" dirty="0" smtClean="0">
                <a:latin typeface="Arial" panose="020B0604020202020204" pitchFamily="34" charset="0"/>
              </a:rPr>
              <a:t>Metadata Navigator </a:t>
            </a:r>
            <a:r>
              <a:rPr lang="en-GB" altLang="en-US" sz="1200" dirty="0" smtClean="0">
                <a:latin typeface="Arial" panose="020B0604020202020204" pitchFamily="34" charset="0"/>
              </a:rPr>
              <a:t>is a </a:t>
            </a:r>
            <a:r>
              <a:rPr lang="en-GB" altLang="en-US" sz="1200" b="0" dirty="0" smtClean="0">
                <a:latin typeface="Arial" panose="020B0604020202020204" pitchFamily="34" charset="0"/>
              </a:rPr>
              <a:t>Java J2EE </a:t>
            </a:r>
            <a:r>
              <a:rPr lang="en-GB" altLang="en-US" sz="1200" dirty="0" smtClean="0">
                <a:latin typeface="Arial" panose="020B0604020202020204" pitchFamily="34" charset="0"/>
              </a:rPr>
              <a:t>application that provides </a:t>
            </a:r>
            <a:r>
              <a:rPr lang="en-GB" altLang="en-US" sz="1200" b="0" dirty="0" smtClean="0">
                <a:latin typeface="Arial" panose="020B0604020202020204" pitchFamily="34" charset="0"/>
              </a:rPr>
              <a:t>web access </a:t>
            </a:r>
            <a:r>
              <a:rPr lang="en-GB" altLang="en-US" sz="1200" dirty="0" smtClean="0">
                <a:latin typeface="Arial" panose="020B0604020202020204" pitchFamily="34" charset="0"/>
              </a:rPr>
              <a:t>to ODI repositories. It allows the users to navigate </a:t>
            </a:r>
            <a:r>
              <a:rPr lang="en-GB" altLang="en-US" sz="1200" b="0" dirty="0" smtClean="0">
                <a:latin typeface="Arial" panose="020B0604020202020204" pitchFamily="34" charset="0"/>
              </a:rPr>
              <a:t>projects</a:t>
            </a:r>
            <a:r>
              <a:rPr lang="en-GB" altLang="en-US" sz="1200" dirty="0" smtClean="0">
                <a:latin typeface="Arial" panose="020B0604020202020204" pitchFamily="34" charset="0"/>
              </a:rPr>
              <a:t>, </a:t>
            </a:r>
            <a:r>
              <a:rPr lang="en-GB" altLang="en-US" sz="1200" b="0" dirty="0" smtClean="0">
                <a:latin typeface="Arial" panose="020B0604020202020204" pitchFamily="34" charset="0"/>
              </a:rPr>
              <a:t>models</a:t>
            </a:r>
            <a:r>
              <a:rPr lang="en-GB" altLang="en-US" sz="1200" dirty="0" smtClean="0">
                <a:latin typeface="Arial" panose="020B0604020202020204" pitchFamily="34" charset="0"/>
              </a:rPr>
              <a:t>, </a:t>
            </a:r>
            <a:r>
              <a:rPr lang="en-GB" altLang="en-US" sz="1200" b="0" dirty="0" smtClean="0">
                <a:latin typeface="Arial" panose="020B0604020202020204" pitchFamily="34" charset="0"/>
              </a:rPr>
              <a:t>logs</a:t>
            </a:r>
            <a:r>
              <a:rPr lang="en-GB" altLang="en-US" sz="1200" dirty="0" smtClean="0">
                <a:latin typeface="Arial" panose="020B0604020202020204" pitchFamily="34" charset="0"/>
              </a:rPr>
              <a:t>, and so on. By default, it is installed on Jakarta Tomcat Application Server.</a:t>
            </a:r>
          </a:p>
          <a:p>
            <a:pPr eaLnBrk="1" hangingPunct="1"/>
            <a:r>
              <a:rPr lang="en-GB" altLang="en-US" sz="1200" b="0" dirty="0" smtClean="0">
                <a:latin typeface="Arial" panose="020B0604020202020204" pitchFamily="34" charset="0"/>
              </a:rPr>
              <a:t>Business users</a:t>
            </a:r>
            <a:r>
              <a:rPr lang="en-GB" altLang="en-US" sz="1200" dirty="0" smtClean="0">
                <a:latin typeface="Arial" panose="020B0604020202020204" pitchFamily="34" charset="0"/>
              </a:rPr>
              <a:t>, </a:t>
            </a:r>
            <a:r>
              <a:rPr lang="en-GB" altLang="en-US" sz="1200" b="0" dirty="0" smtClean="0">
                <a:latin typeface="Arial" panose="020B0604020202020204" pitchFamily="34" charset="0"/>
              </a:rPr>
              <a:t>developers</a:t>
            </a:r>
            <a:r>
              <a:rPr lang="en-GB" altLang="en-US" sz="1200" dirty="0" smtClean="0">
                <a:latin typeface="Arial" panose="020B0604020202020204" pitchFamily="34" charset="0"/>
              </a:rPr>
              <a:t>, </a:t>
            </a:r>
            <a:r>
              <a:rPr lang="en-GB" altLang="en-US" sz="1200" b="0" dirty="0" smtClean="0">
                <a:latin typeface="Arial" panose="020B0604020202020204" pitchFamily="34" charset="0"/>
              </a:rPr>
              <a:t>operators </a:t>
            </a:r>
            <a:r>
              <a:rPr lang="en-GB" altLang="en-US" sz="1200" dirty="0" smtClean="0">
                <a:latin typeface="Arial" panose="020B0604020202020204" pitchFamily="34" charset="0"/>
              </a:rPr>
              <a:t>and </a:t>
            </a:r>
            <a:r>
              <a:rPr lang="en-GB" altLang="en-US" sz="1200" b="0" dirty="0" smtClean="0">
                <a:latin typeface="Arial" panose="020B0604020202020204" pitchFamily="34" charset="0"/>
              </a:rPr>
              <a:t>administrators </a:t>
            </a:r>
            <a:r>
              <a:rPr lang="en-GB" altLang="en-US" sz="1200" dirty="0" smtClean="0">
                <a:latin typeface="Arial" panose="020B0604020202020204" pitchFamily="34" charset="0"/>
              </a:rPr>
              <a:t>use their web browser to access Metadata Navigator. Via its comprehensive web interface, they can see </a:t>
            </a:r>
            <a:r>
              <a:rPr lang="en-GB" altLang="en-US" sz="1200" b="0" dirty="0" smtClean="0">
                <a:latin typeface="Arial" panose="020B0604020202020204" pitchFamily="34" charset="0"/>
              </a:rPr>
              <a:t>flow maps</a:t>
            </a:r>
            <a:r>
              <a:rPr lang="en-GB" altLang="en-US" sz="1200" dirty="0" smtClean="0">
                <a:latin typeface="Arial" panose="020B0604020202020204" pitchFamily="34" charset="0"/>
              </a:rPr>
              <a:t>, trace the </a:t>
            </a:r>
            <a:r>
              <a:rPr lang="en-GB" altLang="en-US" sz="1200" b="0" dirty="0" smtClean="0">
                <a:latin typeface="Arial" panose="020B0604020202020204" pitchFamily="34" charset="0"/>
              </a:rPr>
              <a:t>source </a:t>
            </a:r>
            <a:r>
              <a:rPr lang="en-GB" altLang="en-US" sz="1200" dirty="0" smtClean="0">
                <a:latin typeface="Arial" panose="020B0604020202020204" pitchFamily="34" charset="0"/>
              </a:rPr>
              <a:t>of all data and even drill down to the </a:t>
            </a:r>
            <a:r>
              <a:rPr lang="en-GB" altLang="en-US" sz="1200" b="0" dirty="0" smtClean="0">
                <a:latin typeface="Arial" panose="020B0604020202020204" pitchFamily="34" charset="0"/>
              </a:rPr>
              <a:t>field level </a:t>
            </a:r>
            <a:r>
              <a:rPr lang="en-GB" altLang="en-US" sz="1200" dirty="0" smtClean="0">
                <a:latin typeface="Arial" panose="020B0604020202020204" pitchFamily="34" charset="0"/>
              </a:rPr>
              <a:t>to understand the transformations that affected the data.</a:t>
            </a:r>
          </a:p>
          <a:p>
            <a:pPr eaLnBrk="1" hangingPunct="1"/>
            <a:r>
              <a:rPr lang="en-GB" altLang="en-US" sz="1200" dirty="0" smtClean="0">
                <a:latin typeface="Arial" panose="020B0604020202020204" pitchFamily="34" charset="0"/>
              </a:rPr>
              <a:t>It is also possible to trigger and monitor </a:t>
            </a:r>
            <a:r>
              <a:rPr lang="en-GB" altLang="en-US" sz="1200" b="0" dirty="0" smtClean="0">
                <a:latin typeface="Arial" panose="020B0604020202020204" pitchFamily="34" charset="0"/>
              </a:rPr>
              <a:t>processing jobs </a:t>
            </a:r>
            <a:r>
              <a:rPr lang="en-GB" altLang="en-US" sz="1200" dirty="0" smtClean="0">
                <a:latin typeface="Arial" panose="020B0604020202020204" pitchFamily="34" charset="0"/>
              </a:rPr>
              <a:t>from a web browser through Metadata Navigator.</a:t>
            </a:r>
            <a:endParaRPr lang="en-US" altLang="en-US" sz="1200" dirty="0" smtClean="0">
              <a:latin typeface="Arial" panose="020B0604020202020204" pitchFamily="34" charset="0"/>
            </a:endParaRPr>
          </a:p>
          <a:p>
            <a:endParaRPr lang="en-IN" dirty="0"/>
          </a:p>
        </p:txBody>
      </p:sp>
      <p:sp>
        <p:nvSpPr>
          <p:cNvPr id="4" name="Slide Number Placeholder 3"/>
          <p:cNvSpPr>
            <a:spLocks noGrp="1"/>
          </p:cNvSpPr>
          <p:nvPr>
            <p:ph type="sldNum" sz="quarter" idx="10"/>
          </p:nvPr>
        </p:nvSpPr>
        <p:spPr/>
        <p:txBody>
          <a:bodyPr/>
          <a:lstStyle/>
          <a:p>
            <a:fld id="{14683608-A130-480D-AC6F-5B90A889E544}" type="slidenum">
              <a:rPr lang="en-IN" smtClean="0"/>
              <a:t>14</a:t>
            </a:fld>
            <a:endParaRPr lang="en-IN"/>
          </a:p>
        </p:txBody>
      </p:sp>
    </p:spTree>
    <p:extLst>
      <p:ext uri="{BB962C8B-B14F-4D97-AF65-F5344CB8AC3E}">
        <p14:creationId xmlns:p14="http://schemas.microsoft.com/office/powerpoint/2010/main" val="3520913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Arial" panose="020B0604020202020204" pitchFamily="34" charset="0"/>
              </a:rPr>
              <a:t>By putting these pieces together, you now have a </a:t>
            </a:r>
            <a:r>
              <a:rPr lang="en-US" altLang="en-US" sz="1200" b="0" dirty="0" smtClean="0">
                <a:latin typeface="Arial" panose="020B0604020202020204" pitchFamily="34" charset="0"/>
              </a:rPr>
              <a:t>global view </a:t>
            </a:r>
            <a:r>
              <a:rPr lang="en-US" altLang="en-US" sz="1200" dirty="0" smtClean="0">
                <a:latin typeface="Arial" panose="020B0604020202020204" pitchFamily="34" charset="0"/>
              </a:rPr>
              <a:t>of the components that make up ODI: The </a:t>
            </a:r>
            <a:r>
              <a:rPr lang="en-US" altLang="en-US" sz="1200" b="0" dirty="0" smtClean="0">
                <a:latin typeface="Arial" panose="020B0604020202020204" pitchFamily="34" charset="0"/>
              </a:rPr>
              <a:t>graphical components</a:t>
            </a:r>
            <a:r>
              <a:rPr lang="en-US" altLang="en-US" sz="1200" dirty="0" smtClean="0">
                <a:latin typeface="Arial" panose="020B0604020202020204" pitchFamily="34" charset="0"/>
              </a:rPr>
              <a:t>, the </a:t>
            </a:r>
            <a:r>
              <a:rPr lang="en-US" altLang="en-US" sz="1200" b="0" dirty="0" smtClean="0">
                <a:latin typeface="Arial" panose="020B0604020202020204" pitchFamily="34" charset="0"/>
              </a:rPr>
              <a:t>repository</a:t>
            </a:r>
            <a:r>
              <a:rPr lang="en-US" altLang="en-US" sz="1200" dirty="0" smtClean="0">
                <a:latin typeface="Arial" panose="020B0604020202020204" pitchFamily="34" charset="0"/>
              </a:rPr>
              <a:t>, the </a:t>
            </a:r>
            <a:r>
              <a:rPr lang="en-US" altLang="en-US" sz="1200" b="0" dirty="0" smtClean="0">
                <a:latin typeface="Arial" panose="020B0604020202020204" pitchFamily="34" charset="0"/>
              </a:rPr>
              <a:t>Scheduler Agent</a:t>
            </a:r>
            <a:r>
              <a:rPr lang="en-US" altLang="en-US" sz="1200" dirty="0" smtClean="0">
                <a:latin typeface="Arial" panose="020B0604020202020204" pitchFamily="34" charset="0"/>
              </a:rPr>
              <a:t>, and finally </a:t>
            </a:r>
            <a:r>
              <a:rPr lang="en-US" altLang="en-US" sz="1200" b="0" dirty="0" smtClean="0">
                <a:latin typeface="Arial" panose="020B0604020202020204" pitchFamily="34" charset="0"/>
              </a:rPr>
              <a:t>Metadata Navigator</a:t>
            </a:r>
            <a:r>
              <a:rPr lang="en-US" altLang="en-US" sz="1200" dirty="0" smtClean="0">
                <a:latin typeface="Arial" panose="020B0604020202020204" pitchFamily="34" charset="0"/>
              </a:rPr>
              <a:t>.</a:t>
            </a:r>
          </a:p>
          <a:p>
            <a:endParaRPr lang="en-IN" dirty="0"/>
          </a:p>
        </p:txBody>
      </p:sp>
      <p:sp>
        <p:nvSpPr>
          <p:cNvPr id="4" name="Slide Number Placeholder 3"/>
          <p:cNvSpPr>
            <a:spLocks noGrp="1"/>
          </p:cNvSpPr>
          <p:nvPr>
            <p:ph type="sldNum" sz="quarter" idx="10"/>
          </p:nvPr>
        </p:nvSpPr>
        <p:spPr/>
        <p:txBody>
          <a:bodyPr/>
          <a:lstStyle/>
          <a:p>
            <a:fld id="{14683608-A130-480D-AC6F-5B90A889E544}" type="slidenum">
              <a:rPr lang="en-IN" smtClean="0"/>
              <a:t>15</a:t>
            </a:fld>
            <a:endParaRPr lang="en-IN"/>
          </a:p>
        </p:txBody>
      </p:sp>
    </p:spTree>
    <p:extLst>
      <p:ext uri="{BB962C8B-B14F-4D97-AF65-F5344CB8AC3E}">
        <p14:creationId xmlns:p14="http://schemas.microsoft.com/office/powerpoint/2010/main" val="3033663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r>
              <a:rPr lang="en-US" altLang="en-US" sz="1200" dirty="0" smtClean="0">
                <a:latin typeface="Arial" panose="020B0604020202020204" pitchFamily="34" charset="0"/>
              </a:rPr>
              <a:t>The </a:t>
            </a:r>
            <a:r>
              <a:rPr lang="en-US" altLang="en-US" sz="1200" b="0" dirty="0" smtClean="0">
                <a:latin typeface="Arial" panose="020B0604020202020204" pitchFamily="34" charset="0"/>
              </a:rPr>
              <a:t>ODI Repository</a:t>
            </a:r>
            <a:r>
              <a:rPr lang="en-US" altLang="en-US" sz="1200" dirty="0" smtClean="0">
                <a:latin typeface="Arial" panose="020B0604020202020204" pitchFamily="34" charset="0"/>
              </a:rPr>
              <a:t> is composed of a Master Repository and several Work Repositories. These repositories are databases stored in relational database management systems.</a:t>
            </a:r>
          </a:p>
          <a:p>
            <a:pPr eaLnBrk="1" hangingPunct="1">
              <a:lnSpc>
                <a:spcPct val="80000"/>
              </a:lnSpc>
            </a:pPr>
            <a:r>
              <a:rPr lang="en-US" altLang="en-US" sz="1200" dirty="0" smtClean="0">
                <a:latin typeface="Arial" panose="020B0604020202020204" pitchFamily="34" charset="0"/>
              </a:rPr>
              <a:t>All objects configured, developed or used by the ODI modules are stored in one of these two types of repository. The repositories are accessed in client-server mode by the various components of the ODI architecture.</a:t>
            </a:r>
          </a:p>
          <a:p>
            <a:pPr eaLnBrk="1" hangingPunct="1">
              <a:lnSpc>
                <a:spcPct val="80000"/>
              </a:lnSpc>
            </a:pPr>
            <a:r>
              <a:rPr lang="en-US" altLang="en-US" sz="1200" dirty="0" smtClean="0">
                <a:latin typeface="Arial" panose="020B0604020202020204" pitchFamily="34" charset="0"/>
              </a:rPr>
              <a:t>There is usually only one </a:t>
            </a:r>
            <a:r>
              <a:rPr lang="en-US" altLang="en-US" sz="1200" b="0" dirty="0" smtClean="0">
                <a:latin typeface="Arial" panose="020B0604020202020204" pitchFamily="34" charset="0"/>
              </a:rPr>
              <a:t>Master Repository</a:t>
            </a:r>
            <a:r>
              <a:rPr lang="en-US" altLang="en-US" sz="1200" dirty="0" smtClean="0">
                <a:latin typeface="Arial" panose="020B0604020202020204" pitchFamily="34" charset="0"/>
              </a:rPr>
              <a:t>, which contains the following information: </a:t>
            </a:r>
          </a:p>
          <a:p>
            <a:pPr eaLnBrk="1" hangingPunct="1">
              <a:lnSpc>
                <a:spcPct val="80000"/>
              </a:lnSpc>
              <a:buFontTx/>
              <a:buChar char="•"/>
            </a:pPr>
            <a:r>
              <a:rPr lang="en-US" altLang="en-US" sz="1200" dirty="0" smtClean="0">
                <a:latin typeface="Arial" panose="020B0604020202020204" pitchFamily="34" charset="0"/>
              </a:rPr>
              <a:t>Security information including users, profiles and access privileges for the ODI platform. </a:t>
            </a:r>
          </a:p>
          <a:p>
            <a:pPr eaLnBrk="1" hangingPunct="1">
              <a:lnSpc>
                <a:spcPct val="80000"/>
              </a:lnSpc>
              <a:buFontTx/>
              <a:buChar char="•"/>
            </a:pPr>
            <a:r>
              <a:rPr lang="en-US" altLang="en-US" sz="1200" dirty="0" smtClean="0">
                <a:latin typeface="Arial" panose="020B0604020202020204" pitchFamily="34" charset="0"/>
              </a:rPr>
              <a:t>Topology information including technologies, definitions of servers and schemas, contexts and languages.</a:t>
            </a:r>
            <a:endParaRPr lang="en-GB" altLang="en-US" sz="1200" dirty="0" smtClean="0">
              <a:latin typeface="Arial" panose="020B0604020202020204" pitchFamily="34" charset="0"/>
            </a:endParaRPr>
          </a:p>
          <a:p>
            <a:pPr eaLnBrk="1" hangingPunct="1">
              <a:lnSpc>
                <a:spcPct val="80000"/>
              </a:lnSpc>
              <a:buFontTx/>
              <a:buChar char="•"/>
            </a:pPr>
            <a:r>
              <a:rPr lang="en-GB" altLang="en-US" sz="1200" dirty="0" smtClean="0">
                <a:latin typeface="Arial" panose="020B0604020202020204" pitchFamily="34" charset="0"/>
              </a:rPr>
              <a:t>Old versions of objects.</a:t>
            </a:r>
          </a:p>
          <a:p>
            <a:pPr eaLnBrk="1" hangingPunct="1">
              <a:lnSpc>
                <a:spcPct val="80000"/>
              </a:lnSpc>
            </a:pPr>
            <a:r>
              <a:rPr lang="en-GB" altLang="en-US" sz="1200" dirty="0" smtClean="0">
                <a:latin typeface="Arial" panose="020B0604020202020204" pitchFamily="34" charset="0"/>
              </a:rPr>
              <a:t>The information contained in the Master Repository is maintained with </a:t>
            </a:r>
            <a:r>
              <a:rPr lang="en-GB" altLang="en-US" sz="1200" b="0" dirty="0" smtClean="0">
                <a:latin typeface="Arial" panose="020B0604020202020204" pitchFamily="34" charset="0"/>
              </a:rPr>
              <a:t>Topology Manager </a:t>
            </a:r>
            <a:r>
              <a:rPr lang="en-GB" altLang="en-US" sz="1200" dirty="0" smtClean="0">
                <a:latin typeface="Arial" panose="020B0604020202020204" pitchFamily="34" charset="0"/>
              </a:rPr>
              <a:t>and </a:t>
            </a:r>
            <a:r>
              <a:rPr lang="en-GB" altLang="en-US" sz="1200" b="0" dirty="0" smtClean="0">
                <a:latin typeface="Arial" panose="020B0604020202020204" pitchFamily="34" charset="0"/>
              </a:rPr>
              <a:t>Security Manager</a:t>
            </a:r>
            <a:r>
              <a:rPr lang="en-GB" altLang="en-US" sz="1200" dirty="0" smtClean="0">
                <a:latin typeface="Arial" panose="020B0604020202020204" pitchFamily="34" charset="0"/>
              </a:rPr>
              <a:t>. </a:t>
            </a:r>
            <a:r>
              <a:rPr lang="en-GB" altLang="en-US" sz="1200" b="0" dirty="0" smtClean="0">
                <a:latin typeface="Arial" panose="020B0604020202020204" pitchFamily="34" charset="0"/>
              </a:rPr>
              <a:t>All modules </a:t>
            </a:r>
            <a:r>
              <a:rPr lang="en-GB" altLang="en-US" sz="1200" dirty="0" smtClean="0">
                <a:latin typeface="Arial" panose="020B0604020202020204" pitchFamily="34" charset="0"/>
              </a:rPr>
              <a:t>access the master repository, as they all need the topology and security information stored there.</a:t>
            </a:r>
          </a:p>
          <a:p>
            <a:pPr eaLnBrk="1" hangingPunct="1">
              <a:lnSpc>
                <a:spcPct val="80000"/>
              </a:lnSpc>
            </a:pPr>
            <a:r>
              <a:rPr lang="en-GB" altLang="en-US" sz="1200" dirty="0" smtClean="0">
                <a:latin typeface="Arial" panose="020B0604020202020204" pitchFamily="34" charset="0"/>
              </a:rPr>
              <a:t>The </a:t>
            </a:r>
            <a:r>
              <a:rPr lang="en-GB" altLang="en-US" sz="1200" b="0" dirty="0" smtClean="0">
                <a:latin typeface="Arial" panose="020B0604020202020204" pitchFamily="34" charset="0"/>
              </a:rPr>
              <a:t>Work Repository</a:t>
            </a:r>
            <a:r>
              <a:rPr lang="en-GB" altLang="en-US" sz="1200" dirty="0" smtClean="0">
                <a:latin typeface="Arial" panose="020B0604020202020204" pitchFamily="34" charset="0"/>
              </a:rPr>
              <a:t> is where projects are worked on. Several work repositories may coexist in the same ODI installation. This is useful, for example, to maintain separate environments or to reflect a particular versioning life cycle. </a:t>
            </a:r>
          </a:p>
          <a:p>
            <a:pPr eaLnBrk="1" hangingPunct="1">
              <a:lnSpc>
                <a:spcPct val="80000"/>
              </a:lnSpc>
            </a:pPr>
            <a:r>
              <a:rPr lang="en-GB" altLang="en-US" sz="1200" dirty="0" smtClean="0">
                <a:latin typeface="Arial" panose="020B0604020202020204" pitchFamily="34" charset="0"/>
              </a:rPr>
              <a:t>A work repository stores information for:</a:t>
            </a:r>
          </a:p>
          <a:p>
            <a:pPr eaLnBrk="1" hangingPunct="1">
              <a:lnSpc>
                <a:spcPct val="80000"/>
              </a:lnSpc>
              <a:buFontTx/>
              <a:buChar char="•"/>
            </a:pPr>
            <a:r>
              <a:rPr lang="en-GB" altLang="en-US" sz="1200" b="0" dirty="0" smtClean="0">
                <a:latin typeface="Arial" panose="020B0604020202020204" pitchFamily="34" charset="0"/>
              </a:rPr>
              <a:t>Data models</a:t>
            </a:r>
            <a:r>
              <a:rPr lang="en-GB" altLang="en-US" sz="1200" dirty="0" smtClean="0">
                <a:latin typeface="Arial" panose="020B0604020202020204" pitchFamily="34" charset="0"/>
              </a:rPr>
              <a:t>,</a:t>
            </a:r>
            <a:r>
              <a:rPr lang="en-GB" altLang="en-US" sz="1200" b="0" dirty="0" smtClean="0">
                <a:latin typeface="Arial" panose="020B0604020202020204" pitchFamily="34" charset="0"/>
              </a:rPr>
              <a:t> </a:t>
            </a:r>
            <a:r>
              <a:rPr lang="en-GB" altLang="en-US" sz="1200" dirty="0" smtClean="0">
                <a:latin typeface="Arial" panose="020B0604020202020204" pitchFamily="34" charset="0"/>
              </a:rPr>
              <a:t>which include the descriptions of schemas, </a:t>
            </a:r>
            <a:r>
              <a:rPr lang="en-GB" altLang="en-US" sz="1200" dirty="0" err="1" smtClean="0">
                <a:latin typeface="Arial" panose="020B0604020202020204" pitchFamily="34" charset="0"/>
              </a:rPr>
              <a:t>datastore</a:t>
            </a:r>
            <a:r>
              <a:rPr lang="en-GB" altLang="en-US" sz="1200" dirty="0" smtClean="0">
                <a:latin typeface="Arial" panose="020B0604020202020204" pitchFamily="34" charset="0"/>
              </a:rPr>
              <a:t> structures and metadata, fields and columns, data quality constraints,  cross references, data lineage and so forth.</a:t>
            </a:r>
          </a:p>
          <a:p>
            <a:pPr eaLnBrk="1" hangingPunct="1">
              <a:lnSpc>
                <a:spcPct val="80000"/>
              </a:lnSpc>
              <a:buFontTx/>
              <a:buChar char="•"/>
            </a:pPr>
            <a:r>
              <a:rPr lang="en-GB" altLang="en-US" sz="1200" b="0" dirty="0" smtClean="0">
                <a:latin typeface="Arial" panose="020B0604020202020204" pitchFamily="34" charset="0"/>
              </a:rPr>
              <a:t>Projects</a:t>
            </a:r>
            <a:r>
              <a:rPr lang="en-GB" altLang="en-US" sz="1200" dirty="0" smtClean="0">
                <a:latin typeface="Arial" panose="020B0604020202020204" pitchFamily="34" charset="0"/>
              </a:rPr>
              <a:t>,</a:t>
            </a:r>
            <a:r>
              <a:rPr lang="en-GB" altLang="en-US" sz="1200" b="0" dirty="0" smtClean="0">
                <a:latin typeface="Arial" panose="020B0604020202020204" pitchFamily="34" charset="0"/>
              </a:rPr>
              <a:t> </a:t>
            </a:r>
            <a:r>
              <a:rPr lang="en-GB" altLang="en-US" sz="1200" dirty="0" smtClean="0">
                <a:latin typeface="Arial" panose="020B0604020202020204" pitchFamily="34" charset="0"/>
              </a:rPr>
              <a:t>which include Descriptive Rules, packages, procedures, folders, knowledge modules, variables and so on.</a:t>
            </a:r>
          </a:p>
          <a:p>
            <a:pPr eaLnBrk="1" hangingPunct="1">
              <a:lnSpc>
                <a:spcPct val="80000"/>
              </a:lnSpc>
              <a:buFontTx/>
              <a:buChar char="•"/>
            </a:pPr>
            <a:r>
              <a:rPr lang="en-GB" altLang="en-US" sz="1200" b="0" dirty="0" smtClean="0">
                <a:latin typeface="Arial" panose="020B0604020202020204" pitchFamily="34" charset="0"/>
              </a:rPr>
              <a:t>Execution</a:t>
            </a:r>
            <a:r>
              <a:rPr lang="en-GB" altLang="en-US" sz="1200" dirty="0" smtClean="0">
                <a:latin typeface="Arial" panose="020B0604020202020204" pitchFamily="34" charset="0"/>
              </a:rPr>
              <a:t>, which means</a:t>
            </a:r>
            <a:r>
              <a:rPr lang="en-GB" altLang="en-US" sz="1200" b="0" dirty="0" smtClean="0">
                <a:latin typeface="Arial" panose="020B0604020202020204" pitchFamily="34" charset="0"/>
              </a:rPr>
              <a:t> </a:t>
            </a:r>
            <a:r>
              <a:rPr lang="en-GB" altLang="en-US" sz="1200" dirty="0" smtClean="0">
                <a:latin typeface="Arial" panose="020B0604020202020204" pitchFamily="34" charset="0"/>
              </a:rPr>
              <a:t>scenarios, scheduling information and logs.</a:t>
            </a:r>
          </a:p>
          <a:p>
            <a:pPr eaLnBrk="1" hangingPunct="1">
              <a:lnSpc>
                <a:spcPct val="80000"/>
              </a:lnSpc>
            </a:pPr>
            <a:r>
              <a:rPr lang="en-GB" altLang="en-US" sz="1200" dirty="0" smtClean="0">
                <a:latin typeface="Arial" panose="020B0604020202020204" pitchFamily="34" charset="0"/>
              </a:rPr>
              <a:t>The contents of a work repository is managed with </a:t>
            </a:r>
            <a:r>
              <a:rPr lang="en-GB" altLang="en-US" sz="1200" b="0" dirty="0" smtClean="0">
                <a:latin typeface="Arial" panose="020B0604020202020204" pitchFamily="34" charset="0"/>
              </a:rPr>
              <a:t>Designer </a:t>
            </a:r>
            <a:r>
              <a:rPr lang="en-GB" altLang="en-US" sz="1200" dirty="0" smtClean="0">
                <a:latin typeface="Arial" panose="020B0604020202020204" pitchFamily="34" charset="0"/>
              </a:rPr>
              <a:t>and </a:t>
            </a:r>
            <a:r>
              <a:rPr lang="en-GB" altLang="en-US" sz="1200" b="0" dirty="0" smtClean="0">
                <a:latin typeface="Arial" panose="020B0604020202020204" pitchFamily="34" charset="0"/>
              </a:rPr>
              <a:t>Operator</a:t>
            </a:r>
            <a:r>
              <a:rPr lang="en-GB" altLang="en-US" sz="1200" dirty="0" smtClean="0">
                <a:latin typeface="Arial" panose="020B0604020202020204" pitchFamily="34" charset="0"/>
              </a:rPr>
              <a:t>. It is also accessed by the agent at run-time.</a:t>
            </a:r>
          </a:p>
          <a:p>
            <a:pPr eaLnBrk="1" hangingPunct="1">
              <a:lnSpc>
                <a:spcPct val="80000"/>
              </a:lnSpc>
            </a:pPr>
            <a:r>
              <a:rPr lang="en-GB" altLang="en-US" sz="1200" dirty="0" smtClean="0">
                <a:latin typeface="Arial" panose="020B0604020202020204" pitchFamily="34" charset="0"/>
              </a:rPr>
              <a:t>When a work repository is only used to store execution information (typically for production purposes), it is called an </a:t>
            </a:r>
            <a:r>
              <a:rPr lang="en-GB" altLang="en-US" sz="1200" b="0" dirty="0" smtClean="0">
                <a:latin typeface="Arial" panose="020B0604020202020204" pitchFamily="34" charset="0"/>
              </a:rPr>
              <a:t>Execution Repository</a:t>
            </a:r>
            <a:r>
              <a:rPr lang="en-GB" altLang="en-US" sz="1200" dirty="0" smtClean="0">
                <a:latin typeface="Arial" panose="020B0604020202020204" pitchFamily="34" charset="0"/>
              </a:rPr>
              <a:t>. Execution repositories are accessed at run time with </a:t>
            </a:r>
            <a:r>
              <a:rPr lang="en-GB" altLang="en-US" sz="1200" b="0" dirty="0" smtClean="0">
                <a:latin typeface="Arial" panose="020B0604020202020204" pitchFamily="34" charset="0"/>
              </a:rPr>
              <a:t>Operator </a:t>
            </a:r>
            <a:r>
              <a:rPr lang="en-GB" altLang="en-US" sz="1200" dirty="0" smtClean="0">
                <a:latin typeface="Arial" panose="020B0604020202020204" pitchFamily="34" charset="0"/>
              </a:rPr>
              <a:t>and also by agents.</a:t>
            </a:r>
          </a:p>
          <a:p>
            <a:pPr eaLnBrk="1" hangingPunct="1">
              <a:lnSpc>
                <a:spcPct val="80000"/>
              </a:lnSpc>
            </a:pPr>
            <a:r>
              <a:rPr lang="en-GB" altLang="en-US" sz="1200" dirty="0" smtClean="0">
                <a:latin typeface="Arial" panose="020B0604020202020204" pitchFamily="34" charset="0"/>
              </a:rPr>
              <a:t>An important rule to remember is that all work repositories are always attached to exactly </a:t>
            </a:r>
            <a:r>
              <a:rPr lang="en-GB" altLang="en-US" sz="1200" b="0" dirty="0" smtClean="0">
                <a:latin typeface="Arial" panose="020B0604020202020204" pitchFamily="34" charset="0"/>
              </a:rPr>
              <a:t>one master repository</a:t>
            </a:r>
            <a:r>
              <a:rPr lang="en-GB" altLang="en-US" sz="1200" dirty="0" smtClean="0">
                <a:latin typeface="Arial" panose="020B0604020202020204" pitchFamily="34" charset="0"/>
              </a:rPr>
              <a:t>. </a:t>
            </a:r>
          </a:p>
          <a:p>
            <a:endParaRPr lang="en-IN" dirty="0"/>
          </a:p>
        </p:txBody>
      </p:sp>
      <p:sp>
        <p:nvSpPr>
          <p:cNvPr id="4" name="Slide Number Placeholder 3"/>
          <p:cNvSpPr>
            <a:spLocks noGrp="1"/>
          </p:cNvSpPr>
          <p:nvPr>
            <p:ph type="sldNum" sz="quarter" idx="10"/>
          </p:nvPr>
        </p:nvSpPr>
        <p:spPr/>
        <p:txBody>
          <a:bodyPr/>
          <a:lstStyle/>
          <a:p>
            <a:fld id="{14683608-A130-480D-AC6F-5B90A889E544}" type="slidenum">
              <a:rPr lang="en-IN" smtClean="0"/>
              <a:t>16</a:t>
            </a:fld>
            <a:endParaRPr lang="en-IN"/>
          </a:p>
        </p:txBody>
      </p:sp>
    </p:spTree>
    <p:extLst>
      <p:ext uri="{BB962C8B-B14F-4D97-AF65-F5344CB8AC3E}">
        <p14:creationId xmlns:p14="http://schemas.microsoft.com/office/powerpoint/2010/main" val="4274930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200" dirty="0" smtClean="0">
                <a:latin typeface="Arial" panose="020B0604020202020204" pitchFamily="34" charset="0"/>
              </a:rPr>
              <a:t>This diagram </a:t>
            </a:r>
            <a:r>
              <a:rPr lang="en-GB" altLang="en-US" sz="1200" dirty="0" smtClean="0">
                <a:latin typeface="Arial" panose="020B0604020202020204" pitchFamily="34" charset="0"/>
              </a:rPr>
              <a:t>gives an overview of a typical repository architecture where </a:t>
            </a:r>
            <a:r>
              <a:rPr lang="en-GB" altLang="en-US" sz="1200" b="0" dirty="0" smtClean="0">
                <a:latin typeface="Arial" panose="020B0604020202020204" pitchFamily="34" charset="0"/>
              </a:rPr>
              <a:t>development</a:t>
            </a:r>
            <a:r>
              <a:rPr lang="en-GB" altLang="en-US" sz="1200" dirty="0" smtClean="0">
                <a:latin typeface="Arial" panose="020B0604020202020204" pitchFamily="34" charset="0"/>
              </a:rPr>
              <a:t>, </a:t>
            </a:r>
            <a:r>
              <a:rPr lang="en-GB" altLang="en-US" sz="1200" b="0" dirty="0" smtClean="0">
                <a:latin typeface="Arial" panose="020B0604020202020204" pitchFamily="34" charset="0"/>
              </a:rPr>
              <a:t>testing </a:t>
            </a:r>
            <a:r>
              <a:rPr lang="en-GB" altLang="en-US" sz="1200" dirty="0" smtClean="0">
                <a:latin typeface="Arial" panose="020B0604020202020204" pitchFamily="34" charset="0"/>
              </a:rPr>
              <a:t>and </a:t>
            </a:r>
            <a:r>
              <a:rPr lang="en-GB" altLang="en-US" sz="1200" b="0" dirty="0" smtClean="0">
                <a:latin typeface="Arial" panose="020B0604020202020204" pitchFamily="34" charset="0"/>
              </a:rPr>
              <a:t>production </a:t>
            </a:r>
            <a:r>
              <a:rPr lang="en-GB" altLang="en-US" sz="1200" dirty="0" smtClean="0">
                <a:latin typeface="Arial" panose="020B0604020202020204" pitchFamily="34" charset="0"/>
              </a:rPr>
              <a:t>are carried out in separate </a:t>
            </a:r>
            <a:r>
              <a:rPr lang="en-GB" altLang="en-US" sz="1200" b="0" dirty="0" smtClean="0">
                <a:latin typeface="Arial" panose="020B0604020202020204" pitchFamily="34" charset="0"/>
              </a:rPr>
              <a:t>work repositories</a:t>
            </a:r>
            <a:r>
              <a:rPr lang="en-GB" altLang="en-US" sz="1200" dirty="0" smtClean="0">
                <a:latin typeface="Arial" panose="020B0604020202020204" pitchFamily="34" charset="0"/>
              </a:rPr>
              <a:t>. When the </a:t>
            </a:r>
            <a:r>
              <a:rPr lang="en-GB" altLang="en-US" sz="1200" b="0" dirty="0" smtClean="0">
                <a:latin typeface="Arial" panose="020B0604020202020204" pitchFamily="34" charset="0"/>
              </a:rPr>
              <a:t>development </a:t>
            </a:r>
            <a:r>
              <a:rPr lang="en-GB" altLang="en-US" sz="1200" dirty="0" smtClean="0">
                <a:latin typeface="Arial" panose="020B0604020202020204" pitchFamily="34" charset="0"/>
              </a:rPr>
              <a:t>team finishes working on certain projects, it releases them into the </a:t>
            </a:r>
            <a:r>
              <a:rPr lang="en-GB" altLang="en-US" sz="1200" b="0" dirty="0" smtClean="0">
                <a:latin typeface="Arial" panose="020B0604020202020204" pitchFamily="34" charset="0"/>
              </a:rPr>
              <a:t>master repository</a:t>
            </a:r>
            <a:r>
              <a:rPr lang="en-GB" altLang="en-US" sz="1200" dirty="0" smtClean="0">
                <a:latin typeface="Arial" panose="020B0604020202020204" pitchFamily="34" charset="0"/>
              </a:rPr>
              <a:t>. The </a:t>
            </a:r>
            <a:r>
              <a:rPr lang="en-GB" altLang="en-US" sz="1200" b="0" dirty="0" smtClean="0">
                <a:latin typeface="Arial" panose="020B0604020202020204" pitchFamily="34" charset="0"/>
              </a:rPr>
              <a:t>testing </a:t>
            </a:r>
            <a:r>
              <a:rPr lang="en-GB" altLang="en-US" sz="1200" dirty="0" smtClean="0">
                <a:latin typeface="Arial" panose="020B0604020202020204" pitchFamily="34" charset="0"/>
              </a:rPr>
              <a:t>team imports these released versions for testing in a separate work repository, thus allowing the development team to continue working on the next versions. When the test team successfully validates the developed items, the </a:t>
            </a:r>
            <a:r>
              <a:rPr lang="en-GB" altLang="en-US" sz="1200" b="0" dirty="0" smtClean="0">
                <a:latin typeface="Arial" panose="020B0604020202020204" pitchFamily="34" charset="0"/>
              </a:rPr>
              <a:t>production </a:t>
            </a:r>
            <a:r>
              <a:rPr lang="en-GB" altLang="en-US" sz="1200" dirty="0" smtClean="0">
                <a:latin typeface="Arial" panose="020B0604020202020204" pitchFamily="34" charset="0"/>
              </a:rPr>
              <a:t>team then exports executable versions (called scenarios) into the final </a:t>
            </a:r>
            <a:r>
              <a:rPr lang="en-GB" altLang="en-US" sz="1200" b="0" dirty="0" smtClean="0">
                <a:latin typeface="Arial" panose="020B0604020202020204" pitchFamily="34" charset="0"/>
              </a:rPr>
              <a:t>production work repository</a:t>
            </a:r>
            <a:r>
              <a:rPr lang="en-US" altLang="en-US" sz="1200" dirty="0" smtClean="0">
                <a:latin typeface="Arial" panose="020B0604020202020204" pitchFamily="34" charset="0"/>
              </a:rPr>
              <a:t>.</a:t>
            </a:r>
          </a:p>
          <a:p>
            <a:pPr eaLnBrk="1" hangingPunct="1"/>
            <a:r>
              <a:rPr lang="en-US" altLang="en-US" sz="1200" dirty="0" smtClean="0">
                <a:latin typeface="Arial" panose="020B0604020202020204" pitchFamily="34" charset="0"/>
              </a:rPr>
              <a:t>This repository structure corresponds to a simple </a:t>
            </a:r>
            <a:r>
              <a:rPr lang="en-US" altLang="en-US" sz="1200" b="0" dirty="0" smtClean="0">
                <a:latin typeface="Arial" panose="020B0604020202020204" pitchFamily="34" charset="0"/>
              </a:rPr>
              <a:t>development-test-production </a:t>
            </a:r>
            <a:r>
              <a:rPr lang="en-US" altLang="en-US" sz="1200" dirty="0" smtClean="0">
                <a:latin typeface="Arial" panose="020B0604020202020204" pitchFamily="34" charset="0"/>
              </a:rPr>
              <a:t>cycle.</a:t>
            </a:r>
          </a:p>
          <a:p>
            <a:endParaRPr lang="en-IN" dirty="0"/>
          </a:p>
        </p:txBody>
      </p:sp>
      <p:sp>
        <p:nvSpPr>
          <p:cNvPr id="4" name="Slide Number Placeholder 3"/>
          <p:cNvSpPr>
            <a:spLocks noGrp="1"/>
          </p:cNvSpPr>
          <p:nvPr>
            <p:ph type="sldNum" sz="quarter" idx="10"/>
          </p:nvPr>
        </p:nvSpPr>
        <p:spPr/>
        <p:txBody>
          <a:bodyPr/>
          <a:lstStyle/>
          <a:p>
            <a:fld id="{14683608-A130-480D-AC6F-5B90A889E544}" type="slidenum">
              <a:rPr lang="en-IN" smtClean="0"/>
              <a:t>17</a:t>
            </a:fld>
            <a:endParaRPr lang="en-IN"/>
          </a:p>
        </p:txBody>
      </p:sp>
    </p:spTree>
    <p:extLst>
      <p:ext uri="{BB962C8B-B14F-4D97-AF65-F5344CB8AC3E}">
        <p14:creationId xmlns:p14="http://schemas.microsoft.com/office/powerpoint/2010/main" val="3583534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D62091-376A-41AF-9A32-4F5EDF6EEB2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2E3C8-BC9F-459C-9C94-D1BF2DB8EE20}" type="slidenum">
              <a:rPr lang="en-IN" smtClean="0"/>
              <a:t>‹#›</a:t>
            </a:fld>
            <a:endParaRPr lang="en-IN"/>
          </a:p>
        </p:txBody>
      </p:sp>
    </p:spTree>
    <p:extLst>
      <p:ext uri="{BB962C8B-B14F-4D97-AF65-F5344CB8AC3E}">
        <p14:creationId xmlns:p14="http://schemas.microsoft.com/office/powerpoint/2010/main" val="2475682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62091-376A-41AF-9A32-4F5EDF6EEB2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2E3C8-BC9F-459C-9C94-D1BF2DB8EE20}" type="slidenum">
              <a:rPr lang="en-IN" smtClean="0"/>
              <a:t>‹#›</a:t>
            </a:fld>
            <a:endParaRPr lang="en-IN"/>
          </a:p>
        </p:txBody>
      </p:sp>
    </p:spTree>
    <p:extLst>
      <p:ext uri="{BB962C8B-B14F-4D97-AF65-F5344CB8AC3E}">
        <p14:creationId xmlns:p14="http://schemas.microsoft.com/office/powerpoint/2010/main" val="2928157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62091-376A-41AF-9A32-4F5EDF6EEB2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2E3C8-BC9F-459C-9C94-D1BF2DB8EE2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549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62091-376A-41AF-9A32-4F5EDF6EEB2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2E3C8-BC9F-459C-9C94-D1BF2DB8EE20}" type="slidenum">
              <a:rPr lang="en-IN" smtClean="0"/>
              <a:t>‹#›</a:t>
            </a:fld>
            <a:endParaRPr lang="en-IN"/>
          </a:p>
        </p:txBody>
      </p:sp>
    </p:spTree>
    <p:extLst>
      <p:ext uri="{BB962C8B-B14F-4D97-AF65-F5344CB8AC3E}">
        <p14:creationId xmlns:p14="http://schemas.microsoft.com/office/powerpoint/2010/main" val="2956344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62091-376A-41AF-9A32-4F5EDF6EEB2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2E3C8-BC9F-459C-9C94-D1BF2DB8EE2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1237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62091-376A-41AF-9A32-4F5EDF6EEB2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2E3C8-BC9F-459C-9C94-D1BF2DB8EE20}" type="slidenum">
              <a:rPr lang="en-IN" smtClean="0"/>
              <a:t>‹#›</a:t>
            </a:fld>
            <a:endParaRPr lang="en-IN"/>
          </a:p>
        </p:txBody>
      </p:sp>
    </p:spTree>
    <p:extLst>
      <p:ext uri="{BB962C8B-B14F-4D97-AF65-F5344CB8AC3E}">
        <p14:creationId xmlns:p14="http://schemas.microsoft.com/office/powerpoint/2010/main" val="3572301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D62091-376A-41AF-9A32-4F5EDF6EEB2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2E3C8-BC9F-459C-9C94-D1BF2DB8EE20}" type="slidenum">
              <a:rPr lang="en-IN" smtClean="0"/>
              <a:t>‹#›</a:t>
            </a:fld>
            <a:endParaRPr lang="en-IN"/>
          </a:p>
        </p:txBody>
      </p:sp>
    </p:spTree>
    <p:extLst>
      <p:ext uri="{BB962C8B-B14F-4D97-AF65-F5344CB8AC3E}">
        <p14:creationId xmlns:p14="http://schemas.microsoft.com/office/powerpoint/2010/main" val="666914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D62091-376A-41AF-9A32-4F5EDF6EEB2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2E3C8-BC9F-459C-9C94-D1BF2DB8EE20}" type="slidenum">
              <a:rPr lang="en-IN" smtClean="0"/>
              <a:t>‹#›</a:t>
            </a:fld>
            <a:endParaRPr lang="en-IN"/>
          </a:p>
        </p:txBody>
      </p:sp>
    </p:spTree>
    <p:extLst>
      <p:ext uri="{BB962C8B-B14F-4D97-AF65-F5344CB8AC3E}">
        <p14:creationId xmlns:p14="http://schemas.microsoft.com/office/powerpoint/2010/main" val="2380743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D62091-376A-41AF-9A32-4F5EDF6EEB2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2E3C8-BC9F-459C-9C94-D1BF2DB8EE20}" type="slidenum">
              <a:rPr lang="en-IN" smtClean="0"/>
              <a:t>‹#›</a:t>
            </a:fld>
            <a:endParaRPr lang="en-IN"/>
          </a:p>
        </p:txBody>
      </p:sp>
    </p:spTree>
    <p:extLst>
      <p:ext uri="{BB962C8B-B14F-4D97-AF65-F5344CB8AC3E}">
        <p14:creationId xmlns:p14="http://schemas.microsoft.com/office/powerpoint/2010/main" val="3786495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62091-376A-41AF-9A32-4F5EDF6EEB2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2E3C8-BC9F-459C-9C94-D1BF2DB8EE20}" type="slidenum">
              <a:rPr lang="en-IN" smtClean="0"/>
              <a:t>‹#›</a:t>
            </a:fld>
            <a:endParaRPr lang="en-IN"/>
          </a:p>
        </p:txBody>
      </p:sp>
    </p:spTree>
    <p:extLst>
      <p:ext uri="{BB962C8B-B14F-4D97-AF65-F5344CB8AC3E}">
        <p14:creationId xmlns:p14="http://schemas.microsoft.com/office/powerpoint/2010/main" val="2346033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D62091-376A-41AF-9A32-4F5EDF6EEB29}"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42E3C8-BC9F-459C-9C94-D1BF2DB8EE20}" type="slidenum">
              <a:rPr lang="en-IN" smtClean="0"/>
              <a:t>‹#›</a:t>
            </a:fld>
            <a:endParaRPr lang="en-IN"/>
          </a:p>
        </p:txBody>
      </p:sp>
    </p:spTree>
    <p:extLst>
      <p:ext uri="{BB962C8B-B14F-4D97-AF65-F5344CB8AC3E}">
        <p14:creationId xmlns:p14="http://schemas.microsoft.com/office/powerpoint/2010/main" val="1448137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D62091-376A-41AF-9A32-4F5EDF6EEB29}"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42E3C8-BC9F-459C-9C94-D1BF2DB8EE20}" type="slidenum">
              <a:rPr lang="en-IN" smtClean="0"/>
              <a:t>‹#›</a:t>
            </a:fld>
            <a:endParaRPr lang="en-IN"/>
          </a:p>
        </p:txBody>
      </p:sp>
    </p:spTree>
    <p:extLst>
      <p:ext uri="{BB962C8B-B14F-4D97-AF65-F5344CB8AC3E}">
        <p14:creationId xmlns:p14="http://schemas.microsoft.com/office/powerpoint/2010/main" val="2223206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D62091-376A-41AF-9A32-4F5EDF6EEB29}"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42E3C8-BC9F-459C-9C94-D1BF2DB8EE20}" type="slidenum">
              <a:rPr lang="en-IN" smtClean="0"/>
              <a:t>‹#›</a:t>
            </a:fld>
            <a:endParaRPr lang="en-IN"/>
          </a:p>
        </p:txBody>
      </p:sp>
    </p:spTree>
    <p:extLst>
      <p:ext uri="{BB962C8B-B14F-4D97-AF65-F5344CB8AC3E}">
        <p14:creationId xmlns:p14="http://schemas.microsoft.com/office/powerpoint/2010/main" val="644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D62091-376A-41AF-9A32-4F5EDF6EEB29}"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42E3C8-BC9F-459C-9C94-D1BF2DB8EE20}" type="slidenum">
              <a:rPr lang="en-IN" smtClean="0"/>
              <a:t>‹#›</a:t>
            </a:fld>
            <a:endParaRPr lang="en-IN"/>
          </a:p>
        </p:txBody>
      </p:sp>
    </p:spTree>
    <p:extLst>
      <p:ext uri="{BB962C8B-B14F-4D97-AF65-F5344CB8AC3E}">
        <p14:creationId xmlns:p14="http://schemas.microsoft.com/office/powerpoint/2010/main" val="365751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D62091-376A-41AF-9A32-4F5EDF6EEB29}"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42E3C8-BC9F-459C-9C94-D1BF2DB8EE20}" type="slidenum">
              <a:rPr lang="en-IN" smtClean="0"/>
              <a:t>‹#›</a:t>
            </a:fld>
            <a:endParaRPr lang="en-IN"/>
          </a:p>
        </p:txBody>
      </p:sp>
    </p:spTree>
    <p:extLst>
      <p:ext uri="{BB962C8B-B14F-4D97-AF65-F5344CB8AC3E}">
        <p14:creationId xmlns:p14="http://schemas.microsoft.com/office/powerpoint/2010/main" val="1741133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42E3C8-BC9F-459C-9C94-D1BF2DB8EE20}" type="slidenum">
              <a:rPr lang="en-IN" smtClean="0"/>
              <a:t>‹#›</a:t>
            </a:fld>
            <a:endParaRPr lang="en-IN"/>
          </a:p>
        </p:txBody>
      </p:sp>
      <p:sp>
        <p:nvSpPr>
          <p:cNvPr id="5" name="Date Placeholder 4"/>
          <p:cNvSpPr>
            <a:spLocks noGrp="1"/>
          </p:cNvSpPr>
          <p:nvPr>
            <p:ph type="dt" sz="half" idx="10"/>
          </p:nvPr>
        </p:nvSpPr>
        <p:spPr/>
        <p:txBody>
          <a:bodyPr/>
          <a:lstStyle/>
          <a:p>
            <a:fld id="{10D62091-376A-41AF-9A32-4F5EDF6EEB29}" type="datetimeFigureOut">
              <a:rPr lang="en-IN" smtClean="0"/>
              <a:t>04-04-2024</a:t>
            </a:fld>
            <a:endParaRPr lang="en-IN"/>
          </a:p>
        </p:txBody>
      </p:sp>
    </p:spTree>
    <p:extLst>
      <p:ext uri="{BB962C8B-B14F-4D97-AF65-F5344CB8AC3E}">
        <p14:creationId xmlns:p14="http://schemas.microsoft.com/office/powerpoint/2010/main" val="3787233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D62091-376A-41AF-9A32-4F5EDF6EEB29}" type="datetimeFigureOut">
              <a:rPr lang="en-IN" smtClean="0"/>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742E3C8-BC9F-459C-9C94-D1BF2DB8EE20}" type="slidenum">
              <a:rPr lang="en-IN" smtClean="0"/>
              <a:t>‹#›</a:t>
            </a:fld>
            <a:endParaRPr lang="en-IN"/>
          </a:p>
        </p:txBody>
      </p:sp>
    </p:spTree>
    <p:extLst>
      <p:ext uri="{BB962C8B-B14F-4D97-AF65-F5344CB8AC3E}">
        <p14:creationId xmlns:p14="http://schemas.microsoft.com/office/powerpoint/2010/main" val="20882012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Layout" Target="../diagrams/layout2.xml"/><Relationship Id="rId7" Type="http://schemas.openxmlformats.org/officeDocument/2006/relationships/image" Target="../media/image10.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Oracle Data Integrator</a:t>
            </a:r>
            <a:endParaRPr lang="en-IN" dirty="0"/>
          </a:p>
        </p:txBody>
      </p:sp>
      <p:sp>
        <p:nvSpPr>
          <p:cNvPr id="3" name="Subtitle 2"/>
          <p:cNvSpPr>
            <a:spLocks noGrp="1"/>
          </p:cNvSpPr>
          <p:nvPr>
            <p:ph type="subTitle" idx="1"/>
          </p:nvPr>
        </p:nvSpPr>
        <p:spPr/>
        <p:txBody>
          <a:bodyPr/>
          <a:lstStyle/>
          <a:p>
            <a:r>
              <a:rPr lang="en-US" dirty="0" smtClean="0"/>
              <a:t>ELT Tool</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5531" y="236013"/>
            <a:ext cx="1492612" cy="992286"/>
          </a:xfrm>
          <a:prstGeom prst="rect">
            <a:avLst/>
          </a:prstGeom>
        </p:spPr>
      </p:pic>
    </p:spTree>
    <p:extLst>
      <p:ext uri="{BB962C8B-B14F-4D97-AF65-F5344CB8AC3E}">
        <p14:creationId xmlns:p14="http://schemas.microsoft.com/office/powerpoint/2010/main" val="164716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ODI Repositories</a:t>
            </a:r>
            <a:endParaRPr lang="en-IN" dirty="0"/>
          </a:p>
        </p:txBody>
      </p:sp>
      <p:sp>
        <p:nvSpPr>
          <p:cNvPr id="3" name="Content Placeholder 2"/>
          <p:cNvSpPr>
            <a:spLocks noGrp="1"/>
          </p:cNvSpPr>
          <p:nvPr>
            <p:ph idx="1"/>
          </p:nvPr>
        </p:nvSpPr>
        <p:spPr>
          <a:xfrm>
            <a:off x="677333" y="1126283"/>
            <a:ext cx="10240875" cy="4915080"/>
          </a:xfrm>
        </p:spPr>
        <p:txBody>
          <a:bodyPr>
            <a:normAutofit/>
          </a:bodyPr>
          <a:lstStyle/>
          <a:p>
            <a:r>
              <a:rPr lang="en-US" dirty="0" smtClean="0"/>
              <a:t> </a:t>
            </a:r>
            <a:r>
              <a:rPr lang="en-US" dirty="0"/>
              <a:t>The ODI Repository is composed of </a:t>
            </a:r>
            <a:r>
              <a:rPr lang="en-US" b="1" dirty="0"/>
              <a:t>one </a:t>
            </a:r>
            <a:r>
              <a:rPr lang="en-US" b="1" i="1" dirty="0"/>
              <a:t>Master Repository</a:t>
            </a:r>
            <a:r>
              <a:rPr lang="en-US" b="1" dirty="0"/>
              <a:t> </a:t>
            </a:r>
            <a:r>
              <a:rPr lang="en-US" dirty="0"/>
              <a:t>and</a:t>
            </a:r>
            <a:r>
              <a:rPr lang="en-US" b="1" dirty="0"/>
              <a:t> several </a:t>
            </a:r>
            <a:r>
              <a:rPr lang="en-US" b="1" i="1" dirty="0"/>
              <a:t>Work Repositories</a:t>
            </a:r>
            <a:r>
              <a:rPr lang="en-US" dirty="0"/>
              <a:t>. Objects developed or configured through the user interfaces are stored in one of these repository types</a:t>
            </a:r>
            <a:r>
              <a:rPr lang="en-US" dirty="0" smtClean="0"/>
              <a:t>.</a:t>
            </a:r>
          </a:p>
          <a:p>
            <a:r>
              <a:rPr lang="en-US" dirty="0" smtClean="0"/>
              <a:t>Master repository                                                                             </a:t>
            </a:r>
            <a:endParaRPr lang="en-US" dirty="0"/>
          </a:p>
          <a:p>
            <a:pPr marL="0" indent="0">
              <a:buNone/>
            </a:pPr>
            <a:r>
              <a:rPr lang="en-US" dirty="0" smtClean="0"/>
              <a:t>                               </a:t>
            </a:r>
          </a:p>
          <a:p>
            <a:pPr lvl="0">
              <a:buFont typeface="Wingdings" pitchFamily="2" charset="2"/>
              <a:buChar char="§"/>
            </a:pPr>
            <a:r>
              <a:rPr lang="en-US" dirty="0"/>
              <a:t>	</a:t>
            </a:r>
            <a:r>
              <a:rPr lang="en-US" dirty="0" smtClean="0"/>
              <a:t>				</a:t>
            </a:r>
            <a:r>
              <a:rPr lang="en-US" dirty="0">
                <a:solidFill>
                  <a:schemeClr val="tx1"/>
                </a:solidFill>
              </a:rPr>
              <a:t> </a:t>
            </a:r>
          </a:p>
          <a:p>
            <a:pPr lvl="5"/>
            <a:r>
              <a:rPr lang="en-US" dirty="0" smtClean="0">
                <a:solidFill>
                  <a:schemeClr val="tx1"/>
                </a:solidFill>
              </a:rPr>
              <a:t>  </a:t>
            </a:r>
          </a:p>
          <a:p>
            <a:pPr lvl="0"/>
            <a:r>
              <a:rPr lang="en-US" dirty="0" smtClean="0">
                <a:solidFill>
                  <a:schemeClr val="tx1"/>
                </a:solidFill>
              </a:rPr>
              <a:t>      </a:t>
            </a:r>
            <a:r>
              <a:rPr lang="en-US" dirty="0">
                <a:solidFill>
                  <a:schemeClr val="tx1"/>
                </a:solidFill>
              </a:rPr>
              <a:t>platform</a:t>
            </a:r>
            <a:endParaRPr lang="en-US" dirty="0" smtClean="0"/>
          </a:p>
          <a:p>
            <a:pPr marL="0" indent="0">
              <a:buNone/>
            </a:pPr>
            <a:endParaRPr lang="en-US" dirty="0" smtClean="0"/>
          </a:p>
          <a:p>
            <a:pPr marL="0" indent="0">
              <a:buNone/>
            </a:pPr>
            <a:endParaRPr lang="en-US" dirty="0"/>
          </a:p>
          <a:p>
            <a:r>
              <a:rPr lang="en-US" dirty="0" smtClean="0"/>
              <a:t>                                      </a:t>
            </a:r>
            <a:endParaRPr lang="en-IN" dirty="0"/>
          </a:p>
        </p:txBody>
      </p:sp>
      <p:graphicFrame>
        <p:nvGraphicFramePr>
          <p:cNvPr id="5" name="Content Placeholder 5"/>
          <p:cNvGraphicFramePr>
            <a:graphicFrameLocks/>
          </p:cNvGraphicFramePr>
          <p:nvPr>
            <p:extLst>
              <p:ext uri="{D42A27DB-BD31-4B8C-83A1-F6EECF244321}">
                <p14:modId xmlns:p14="http://schemas.microsoft.com/office/powerpoint/2010/main" val="2117789302"/>
              </p:ext>
            </p:extLst>
          </p:nvPr>
        </p:nvGraphicFramePr>
        <p:xfrm>
          <a:off x="238541" y="1391477"/>
          <a:ext cx="4956311" cy="4890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descr="MASTER.jpg"/>
          <p:cNvPicPr>
            <a:picLocks noChangeAspect="1"/>
          </p:cNvPicPr>
          <p:nvPr/>
        </p:nvPicPr>
        <p:blipFill>
          <a:blip r:embed="rId7" cstate="print"/>
          <a:stretch>
            <a:fillRect/>
          </a:stretch>
        </p:blipFill>
        <p:spPr>
          <a:xfrm>
            <a:off x="1077464" y="2471523"/>
            <a:ext cx="1401197" cy="1800000"/>
          </a:xfrm>
          <a:prstGeom prst="rect">
            <a:avLst/>
          </a:prstGeom>
        </p:spPr>
      </p:pic>
      <p:sp>
        <p:nvSpPr>
          <p:cNvPr id="8" name="TextBox 7"/>
          <p:cNvSpPr txBox="1"/>
          <p:nvPr/>
        </p:nvSpPr>
        <p:spPr>
          <a:xfrm>
            <a:off x="914863" y="4259910"/>
            <a:ext cx="1986044" cy="369332"/>
          </a:xfrm>
          <a:prstGeom prst="rect">
            <a:avLst/>
          </a:prstGeom>
          <a:noFill/>
        </p:spPr>
        <p:txBody>
          <a:bodyPr wrap="square" rtlCol="0">
            <a:spAutoFit/>
          </a:bodyPr>
          <a:lstStyle/>
          <a:p>
            <a:r>
              <a:rPr lang="en-US" b="1" dirty="0" smtClean="0"/>
              <a:t>Work Repository</a:t>
            </a:r>
            <a:endParaRPr lang="en-US" dirty="0"/>
          </a:p>
        </p:txBody>
      </p:sp>
      <p:pic>
        <p:nvPicPr>
          <p:cNvPr id="9" name="Picture 8" descr="WORK.jpg"/>
          <p:cNvPicPr>
            <a:picLocks noChangeAspect="1"/>
          </p:cNvPicPr>
          <p:nvPr/>
        </p:nvPicPr>
        <p:blipFill>
          <a:blip r:embed="rId8" cstate="print"/>
          <a:stretch>
            <a:fillRect/>
          </a:stretch>
        </p:blipFill>
        <p:spPr>
          <a:xfrm>
            <a:off x="1011291" y="4665553"/>
            <a:ext cx="1420484" cy="1800000"/>
          </a:xfrm>
          <a:prstGeom prst="rect">
            <a:avLst/>
          </a:prstGeom>
        </p:spPr>
      </p:pic>
      <p:sp>
        <p:nvSpPr>
          <p:cNvPr id="10" name="Parallelogram 9"/>
          <p:cNvSpPr/>
          <p:nvPr/>
        </p:nvSpPr>
        <p:spPr>
          <a:xfrm>
            <a:off x="2431776" y="3821373"/>
            <a:ext cx="8486432" cy="2888915"/>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lvl="0"/>
            <a:endParaRPr lang="en-US" dirty="0" smtClean="0">
              <a:solidFill>
                <a:schemeClr val="tx1"/>
              </a:solidFill>
            </a:endParaRPr>
          </a:p>
          <a:p>
            <a:pPr lvl="0">
              <a:buFont typeface="Wingdings" pitchFamily="2" charset="2"/>
              <a:buChar char="§"/>
            </a:pPr>
            <a:r>
              <a:rPr lang="en-US" dirty="0" smtClean="0">
                <a:solidFill>
                  <a:schemeClr val="tx1"/>
                </a:solidFill>
              </a:rPr>
              <a:t>  </a:t>
            </a:r>
            <a:r>
              <a:rPr lang="en-US" dirty="0" smtClean="0"/>
              <a:t>Models, including schema definition, data stores structures and</a:t>
            </a:r>
          </a:p>
          <a:p>
            <a:pPr lvl="0"/>
            <a:r>
              <a:rPr lang="en-US" dirty="0" smtClean="0"/>
              <a:t>    metadata, fields and columns definitions, data quality constraints, </a:t>
            </a:r>
            <a:r>
              <a:rPr lang="en-US" dirty="0" smtClean="0"/>
              <a:t>cross references</a:t>
            </a:r>
            <a:r>
              <a:rPr lang="en-US" dirty="0" smtClean="0"/>
              <a:t>, data lineage and so forth</a:t>
            </a:r>
          </a:p>
          <a:p>
            <a:pPr lvl="0"/>
            <a:endParaRPr lang="en-US" dirty="0" smtClean="0">
              <a:solidFill>
                <a:schemeClr val="tx1"/>
              </a:solidFill>
            </a:endParaRPr>
          </a:p>
          <a:p>
            <a:pPr>
              <a:buFont typeface="Wingdings" pitchFamily="2" charset="2"/>
              <a:buChar char="§"/>
            </a:pPr>
            <a:r>
              <a:rPr lang="en-US" dirty="0" smtClean="0">
                <a:solidFill>
                  <a:schemeClr val="tx1"/>
                </a:solidFill>
              </a:rPr>
              <a:t>   </a:t>
            </a:r>
            <a:r>
              <a:rPr lang="en-US" dirty="0" smtClean="0"/>
              <a:t>Projects, including business rules, packages, procedures, folders, </a:t>
            </a:r>
          </a:p>
          <a:p>
            <a:r>
              <a:rPr lang="en-US" dirty="0" smtClean="0"/>
              <a:t>     Knowledge Modules, variables and so forth</a:t>
            </a:r>
          </a:p>
          <a:p>
            <a:endParaRPr lang="en-US" dirty="0" smtClean="0">
              <a:solidFill>
                <a:schemeClr val="tx1"/>
              </a:solidFill>
            </a:endParaRPr>
          </a:p>
          <a:p>
            <a:pPr lvl="0">
              <a:buFont typeface="Wingdings" pitchFamily="2" charset="2"/>
              <a:buChar char="§"/>
            </a:pPr>
            <a:r>
              <a:rPr lang="en-US" dirty="0" smtClean="0">
                <a:solidFill>
                  <a:schemeClr val="tx1"/>
                </a:solidFill>
              </a:rPr>
              <a:t>   </a:t>
            </a:r>
            <a:r>
              <a:rPr lang="en-US" dirty="0" smtClean="0"/>
              <a:t>Scenario execution, including scenarios, scheduling information and logs</a:t>
            </a:r>
            <a:endParaRPr lang="en-US" dirty="0" smtClean="0">
              <a:solidFill>
                <a:schemeClr val="tx1"/>
              </a:solidFill>
            </a:endParaRPr>
          </a:p>
          <a:p>
            <a:pPr lvl="0"/>
            <a:endParaRPr lang="en-US" dirty="0">
              <a:solidFill>
                <a:schemeClr val="tx1"/>
              </a:solidFill>
            </a:endParaRPr>
          </a:p>
        </p:txBody>
      </p:sp>
      <p:sp>
        <p:nvSpPr>
          <p:cNvPr id="11" name="Parallelogram 10"/>
          <p:cNvSpPr/>
          <p:nvPr/>
        </p:nvSpPr>
        <p:spPr>
          <a:xfrm>
            <a:off x="2937796" y="1734844"/>
            <a:ext cx="8380543" cy="2086529"/>
          </a:xfrm>
          <a:prstGeom prst="parallelogram">
            <a:avLst>
              <a:gd name="adj" fmla="val 51873"/>
            </a:avLst>
          </a:prstGeom>
        </p:spPr>
        <p:style>
          <a:lnRef idx="1">
            <a:schemeClr val="accent3"/>
          </a:lnRef>
          <a:fillRef idx="2">
            <a:schemeClr val="accent3"/>
          </a:fillRef>
          <a:effectRef idx="1">
            <a:schemeClr val="accent3"/>
          </a:effectRef>
          <a:fontRef idx="minor">
            <a:schemeClr val="dk1"/>
          </a:fontRef>
        </p:style>
        <p:txBody>
          <a:bodyPr rtlCol="0" anchor="ctr"/>
          <a:lstStyle/>
          <a:p>
            <a:pPr lvl="0">
              <a:buFont typeface="Wingdings" pitchFamily="2" charset="2"/>
              <a:buChar char="§"/>
            </a:pPr>
            <a:r>
              <a:rPr lang="en-US" dirty="0" smtClean="0">
                <a:solidFill>
                  <a:schemeClr val="tx1"/>
                </a:solidFill>
              </a:rPr>
              <a:t>    Security information including users, profiles and rights for the ODI        </a:t>
            </a:r>
          </a:p>
          <a:p>
            <a:pPr lvl="0"/>
            <a:endParaRPr lang="en-US" dirty="0" smtClean="0">
              <a:solidFill>
                <a:schemeClr val="tx1"/>
              </a:solidFill>
            </a:endParaRPr>
          </a:p>
          <a:p>
            <a:pPr lvl="0"/>
            <a:r>
              <a:rPr lang="en-US" dirty="0" smtClean="0">
                <a:solidFill>
                  <a:schemeClr val="tx1"/>
                </a:solidFill>
              </a:rPr>
              <a:t>      </a:t>
            </a:r>
            <a:r>
              <a:rPr lang="en-US" dirty="0" smtClean="0">
                <a:solidFill>
                  <a:schemeClr val="tx1"/>
                </a:solidFill>
              </a:rPr>
              <a:t>platform</a:t>
            </a:r>
          </a:p>
          <a:p>
            <a:pPr lvl="0"/>
            <a:endParaRPr lang="en-US" dirty="0" smtClean="0">
              <a:solidFill>
                <a:schemeClr val="tx1"/>
              </a:solidFill>
            </a:endParaRPr>
          </a:p>
          <a:p>
            <a:pPr>
              <a:buFont typeface="Wingdings" pitchFamily="2" charset="2"/>
              <a:buChar char="§"/>
            </a:pPr>
            <a:r>
              <a:rPr lang="en-US" dirty="0" smtClean="0">
                <a:solidFill>
                  <a:schemeClr val="tx1"/>
                </a:solidFill>
              </a:rPr>
              <a:t>    Topology information including technologies, server definitions, schemas, </a:t>
            </a:r>
            <a:r>
              <a:rPr lang="en-US" dirty="0" smtClean="0">
                <a:solidFill>
                  <a:schemeClr val="tx1"/>
                </a:solidFill>
              </a:rPr>
              <a:t>contexts</a:t>
            </a:r>
            <a:r>
              <a:rPr lang="en-US" dirty="0" smtClean="0">
                <a:solidFill>
                  <a:schemeClr val="tx1"/>
                </a:solidFill>
              </a:rPr>
              <a:t>, languages and so forth.</a:t>
            </a:r>
          </a:p>
          <a:p>
            <a:pPr lvl="0"/>
            <a:endParaRPr lang="en-US" dirty="0">
              <a:solidFill>
                <a:schemeClr val="tx1"/>
              </a:solidFill>
            </a:endParaRPr>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35531" y="236013"/>
            <a:ext cx="1492612" cy="992286"/>
          </a:xfrm>
          <a:prstGeom prst="rect">
            <a:avLst/>
          </a:prstGeom>
        </p:spPr>
      </p:pic>
    </p:spTree>
    <p:extLst>
      <p:ext uri="{BB962C8B-B14F-4D97-AF65-F5344CB8AC3E}">
        <p14:creationId xmlns:p14="http://schemas.microsoft.com/office/powerpoint/2010/main" val="3448233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ODI Console</a:t>
            </a:r>
            <a:endParaRPr lang="en-IN" dirty="0"/>
          </a:p>
        </p:txBody>
      </p:sp>
      <p:sp>
        <p:nvSpPr>
          <p:cNvPr id="3" name="Content Placeholder 2"/>
          <p:cNvSpPr>
            <a:spLocks noGrp="1"/>
          </p:cNvSpPr>
          <p:nvPr>
            <p:ph idx="1"/>
          </p:nvPr>
        </p:nvSpPr>
        <p:spPr/>
        <p:txBody>
          <a:bodyPr/>
          <a:lstStyle/>
          <a:p>
            <a:r>
              <a:rPr lang="en-US" dirty="0"/>
              <a:t>Oracle Data Integrator Console is a web based </a:t>
            </a:r>
            <a:r>
              <a:rPr lang="en-US" dirty="0" smtClean="0"/>
              <a:t>                                           User </a:t>
            </a:r>
            <a:r>
              <a:rPr lang="en-US" dirty="0"/>
              <a:t>Interface which allows Business Users </a:t>
            </a:r>
            <a:r>
              <a:rPr lang="en-US" dirty="0" smtClean="0"/>
              <a:t>                                                   to </a:t>
            </a:r>
            <a:r>
              <a:rPr lang="en-US" dirty="0"/>
              <a:t>read the repository.</a:t>
            </a:r>
          </a:p>
          <a:p>
            <a:r>
              <a:rPr lang="en-US" dirty="0"/>
              <a:t>Administrators use Oracle Data Integrator </a:t>
            </a:r>
            <a:r>
              <a:rPr lang="en-US" dirty="0" smtClean="0"/>
              <a:t>                                                Console </a:t>
            </a:r>
            <a:r>
              <a:rPr lang="en-US" dirty="0"/>
              <a:t>to create and import repositories and to </a:t>
            </a:r>
            <a:r>
              <a:rPr lang="en-US" dirty="0" smtClean="0"/>
              <a:t>                                     configure </a:t>
            </a:r>
            <a:r>
              <a:rPr lang="en-US" dirty="0"/>
              <a:t>the Topology (data servers, </a:t>
            </a:r>
            <a:r>
              <a:rPr lang="en-US" dirty="0" smtClean="0"/>
              <a:t>schemas)</a:t>
            </a:r>
            <a:endParaRPr lang="en-US" dirty="0"/>
          </a:p>
          <a:p>
            <a:r>
              <a:rPr lang="en-US" dirty="0"/>
              <a:t>To manage scenarios and Load Plans, monitor sessions </a:t>
            </a:r>
            <a:r>
              <a:rPr lang="en-US" dirty="0" smtClean="0"/>
              <a:t>                                  and </a:t>
            </a:r>
            <a:r>
              <a:rPr lang="en-US" dirty="0"/>
              <a:t>Load Plan runs, and manage the content of the </a:t>
            </a:r>
            <a:r>
              <a:rPr lang="en-US" dirty="0" smtClean="0"/>
              <a:t>                                  error </a:t>
            </a:r>
            <a:r>
              <a:rPr lang="en-US" dirty="0"/>
              <a:t>tables generated by Oracle Data Integrator.</a:t>
            </a:r>
          </a:p>
          <a:p>
            <a:endParaRPr lang="en-IN" dirty="0"/>
          </a:p>
        </p:txBody>
      </p:sp>
      <p:pic>
        <p:nvPicPr>
          <p:cNvPr id="5" name="Picture 2"/>
          <p:cNvPicPr>
            <a:picLocks noChangeAspect="1" noChangeArrowheads="1"/>
          </p:cNvPicPr>
          <p:nvPr/>
        </p:nvPicPr>
        <p:blipFill>
          <a:blip r:embed="rId2"/>
          <a:srcRect/>
          <a:stretch>
            <a:fillRect/>
          </a:stretch>
        </p:blipFill>
        <p:spPr bwMode="auto">
          <a:xfrm>
            <a:off x="6701050" y="847165"/>
            <a:ext cx="5132361" cy="5540188"/>
          </a:xfrm>
          <a:prstGeom prst="rect">
            <a:avLst/>
          </a:prstGeom>
          <a:noFill/>
          <a:ln w="9525">
            <a:noFill/>
            <a:miter lim="800000"/>
            <a:headEnd/>
            <a:tailEnd/>
          </a:ln>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531" y="236013"/>
            <a:ext cx="1492612" cy="992286"/>
          </a:xfrm>
          <a:prstGeom prst="rect">
            <a:avLst/>
          </a:prstGeom>
        </p:spPr>
      </p:pic>
    </p:spTree>
    <p:extLst>
      <p:ext uri="{BB962C8B-B14F-4D97-AF65-F5344CB8AC3E}">
        <p14:creationId xmlns:p14="http://schemas.microsoft.com/office/powerpoint/2010/main" val="1220472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ETL Vs ELT </a:t>
            </a:r>
            <a:endParaRPr lang="en-IN" dirty="0"/>
          </a:p>
        </p:txBody>
      </p:sp>
      <p:pic>
        <p:nvPicPr>
          <p:cNvPr id="4" name="Content Placeholder 3"/>
          <p:cNvPicPr>
            <a:picLocks noGrp="1" noChangeAspect="1" noChangeArrowheads="1"/>
          </p:cNvPicPr>
          <p:nvPr>
            <p:ph idx="1"/>
          </p:nvPr>
        </p:nvPicPr>
        <p:blipFill>
          <a:blip r:embed="rId2"/>
          <a:srcRect/>
          <a:stretch>
            <a:fillRect/>
          </a:stretch>
        </p:blipFill>
        <p:spPr bwMode="auto">
          <a:xfrm>
            <a:off x="677334" y="1801504"/>
            <a:ext cx="6446798" cy="3885517"/>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7287905" y="1001044"/>
            <a:ext cx="4570552" cy="4886390"/>
          </a:xfrm>
          <a:prstGeom prst="rect">
            <a:avLst/>
          </a:prstGeom>
          <a:noFill/>
          <a:ln w="9525">
            <a:noFill/>
            <a:miter lim="800000"/>
            <a:headEnd/>
            <a:tailEnd/>
          </a:ln>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5531" y="236013"/>
            <a:ext cx="1223069" cy="813094"/>
          </a:xfrm>
          <a:prstGeom prst="rect">
            <a:avLst/>
          </a:prstGeom>
        </p:spPr>
      </p:pic>
    </p:spTree>
    <p:extLst>
      <p:ext uri="{BB962C8B-B14F-4D97-AF65-F5344CB8AC3E}">
        <p14:creationId xmlns:p14="http://schemas.microsoft.com/office/powerpoint/2010/main" val="3008414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ODI Architecture</a:t>
            </a:r>
            <a:endParaRPr lang="en-IN" dirty="0"/>
          </a:p>
        </p:txBody>
      </p:sp>
      <p:sp>
        <p:nvSpPr>
          <p:cNvPr id="3" name="Content Placeholder 2"/>
          <p:cNvSpPr>
            <a:spLocks noGrp="1"/>
          </p:cNvSpPr>
          <p:nvPr>
            <p:ph idx="1"/>
          </p:nvPr>
        </p:nvSpPr>
        <p:spPr>
          <a:xfrm>
            <a:off x="752745" y="1894634"/>
            <a:ext cx="8596668" cy="4465223"/>
          </a:xfrm>
        </p:spPr>
        <p:txBody>
          <a:bodyPr/>
          <a:lstStyle/>
          <a:p>
            <a:r>
              <a:rPr lang="en-US" dirty="0" smtClean="0"/>
              <a:t>Graphical Modules</a:t>
            </a:r>
          </a:p>
          <a:p>
            <a:endParaRPr lang="en-US" dirty="0"/>
          </a:p>
          <a:p>
            <a:endParaRPr lang="en-IN" dirty="0"/>
          </a:p>
        </p:txBody>
      </p:sp>
      <p:sp>
        <p:nvSpPr>
          <p:cNvPr id="5" name="Rounded Rectangle 4"/>
          <p:cNvSpPr/>
          <p:nvPr/>
        </p:nvSpPr>
        <p:spPr>
          <a:xfrm>
            <a:off x="1016759" y="2422477"/>
            <a:ext cx="2108577" cy="1180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US" altLang="en-US" smtClean="0">
                <a:latin typeface="Arial Narrow" panose="020B0606020202030204" pitchFamily="34" charset="0"/>
              </a:rPr>
              <a:t>Designer</a:t>
            </a:r>
          </a:p>
          <a:p>
            <a:pPr>
              <a:spcBef>
                <a:spcPct val="0"/>
              </a:spcBef>
            </a:pPr>
            <a:r>
              <a:rPr lang="en-US" altLang="en-US" b="0" smtClean="0">
                <a:latin typeface="Arial Narrow" panose="020B0606020202030204" pitchFamily="34" charset="0"/>
              </a:rPr>
              <a:t>Reverse-Engineer</a:t>
            </a:r>
          </a:p>
          <a:p>
            <a:pPr>
              <a:spcBef>
                <a:spcPct val="0"/>
              </a:spcBef>
            </a:pPr>
            <a:r>
              <a:rPr lang="en-US" altLang="en-US" b="0" smtClean="0">
                <a:latin typeface="Arial Narrow" panose="020B0606020202030204" pitchFamily="34" charset="0"/>
              </a:rPr>
              <a:t>Develop Projects</a:t>
            </a:r>
          </a:p>
          <a:p>
            <a:pPr>
              <a:spcBef>
                <a:spcPct val="0"/>
              </a:spcBef>
            </a:pPr>
            <a:r>
              <a:rPr lang="en-US" altLang="en-US" b="0" smtClean="0">
                <a:latin typeface="Arial Narrow" panose="020B0606020202030204" pitchFamily="34" charset="0"/>
              </a:rPr>
              <a:t>Release Scenarios</a:t>
            </a:r>
            <a:endParaRPr lang="en-US" altLang="en-US" b="0" dirty="0">
              <a:latin typeface="Arial Narrow" panose="020B0606020202030204" pitchFamily="34" charset="0"/>
            </a:endParaRPr>
          </a:p>
        </p:txBody>
      </p:sp>
      <p:sp>
        <p:nvSpPr>
          <p:cNvPr id="6" name="Rounded Rectangle 5"/>
          <p:cNvSpPr/>
          <p:nvPr/>
        </p:nvSpPr>
        <p:spPr>
          <a:xfrm>
            <a:off x="3456296" y="2395182"/>
            <a:ext cx="2127238" cy="1207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US" altLang="en-US" dirty="0" smtClean="0">
                <a:latin typeface="Arial Narrow" panose="020B0606020202030204" pitchFamily="34" charset="0"/>
              </a:rPr>
              <a:t>Operator</a:t>
            </a:r>
          </a:p>
          <a:p>
            <a:pPr>
              <a:spcBef>
                <a:spcPct val="0"/>
              </a:spcBef>
            </a:pPr>
            <a:r>
              <a:rPr lang="en-US" altLang="en-US" b="0" dirty="0" smtClean="0">
                <a:latin typeface="Arial Narrow" panose="020B0606020202030204" pitchFamily="34" charset="0"/>
              </a:rPr>
              <a:t>Operate production</a:t>
            </a:r>
          </a:p>
          <a:p>
            <a:pPr>
              <a:spcBef>
                <a:spcPct val="0"/>
              </a:spcBef>
            </a:pPr>
            <a:r>
              <a:rPr lang="en-US" altLang="en-US" b="0" dirty="0" smtClean="0">
                <a:latin typeface="Arial Narrow" panose="020B0606020202030204" pitchFamily="34" charset="0"/>
              </a:rPr>
              <a:t>Monitor sessions</a:t>
            </a:r>
            <a:endParaRPr lang="en-US" altLang="en-US" b="0" dirty="0">
              <a:latin typeface="Arial Narrow" panose="020B0606020202030204" pitchFamily="34" charset="0"/>
            </a:endParaRPr>
          </a:p>
        </p:txBody>
      </p:sp>
      <p:sp>
        <p:nvSpPr>
          <p:cNvPr id="7" name="Rounded Rectangle 6"/>
          <p:cNvSpPr/>
          <p:nvPr/>
        </p:nvSpPr>
        <p:spPr>
          <a:xfrm>
            <a:off x="5925113" y="2395182"/>
            <a:ext cx="2127066" cy="1207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US" altLang="en-US" dirty="0" smtClean="0">
                <a:latin typeface="Arial Narrow" panose="020B0606020202030204" pitchFamily="34" charset="0"/>
              </a:rPr>
              <a:t>Topology Manager</a:t>
            </a:r>
          </a:p>
          <a:p>
            <a:pPr>
              <a:spcBef>
                <a:spcPct val="0"/>
              </a:spcBef>
            </a:pPr>
            <a:r>
              <a:rPr lang="en-US" altLang="en-US" b="0" dirty="0" smtClean="0">
                <a:latin typeface="Arial Narrow" panose="020B0606020202030204" pitchFamily="34" charset="0"/>
              </a:rPr>
              <a:t>Define the infrastructure of the IS</a:t>
            </a:r>
            <a:endParaRPr lang="en-US" altLang="en-US" b="0" dirty="0">
              <a:latin typeface="Arial Narrow" panose="020B0606020202030204" pitchFamily="34" charset="0"/>
            </a:endParaRPr>
          </a:p>
        </p:txBody>
      </p:sp>
      <p:sp>
        <p:nvSpPr>
          <p:cNvPr id="8" name="Rounded Rectangle 7"/>
          <p:cNvSpPr/>
          <p:nvPr/>
        </p:nvSpPr>
        <p:spPr>
          <a:xfrm>
            <a:off x="8383311" y="2362357"/>
            <a:ext cx="2166408" cy="1240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US" altLang="en-US" smtClean="0">
                <a:latin typeface="Arial Narrow" panose="020B0606020202030204" pitchFamily="34" charset="0"/>
              </a:rPr>
              <a:t>Security Manager</a:t>
            </a:r>
          </a:p>
          <a:p>
            <a:pPr>
              <a:spcBef>
                <a:spcPct val="0"/>
              </a:spcBef>
            </a:pPr>
            <a:r>
              <a:rPr lang="en-US" altLang="en-US" b="0" smtClean="0">
                <a:latin typeface="Arial Narrow" panose="020B0606020202030204" pitchFamily="34" charset="0"/>
              </a:rPr>
              <a:t>Manage user privileges</a:t>
            </a:r>
            <a:endParaRPr lang="en-US" altLang="en-US" b="0" dirty="0">
              <a:latin typeface="Arial Narrow" panose="020B0606020202030204" pitchFamily="34" charset="0"/>
            </a:endParaRPr>
          </a:p>
        </p:txBody>
      </p:sp>
      <p:sp>
        <p:nvSpPr>
          <p:cNvPr id="9" name="AutoShape 2" descr="Database PNG Transparent Images Free Download | Vector Files ..."/>
          <p:cNvSpPr>
            <a:spLocks noChangeAspect="1" noChangeArrowheads="1"/>
          </p:cNvSpPr>
          <p:nvPr/>
        </p:nvSpPr>
        <p:spPr bwMode="auto">
          <a:xfrm>
            <a:off x="4519914" y="4384406"/>
            <a:ext cx="2126546" cy="21538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5346" y="4384406"/>
            <a:ext cx="1476375" cy="1409700"/>
          </a:xfrm>
          <a:prstGeom prst="rect">
            <a:avLst/>
          </a:prstGeom>
        </p:spPr>
      </p:pic>
      <p:cxnSp>
        <p:nvCxnSpPr>
          <p:cNvPr id="13" name="Straight Arrow Connector 12"/>
          <p:cNvCxnSpPr>
            <a:stCxn id="5" idx="2"/>
            <a:endCxn id="9" idx="0"/>
          </p:cNvCxnSpPr>
          <p:nvPr/>
        </p:nvCxnSpPr>
        <p:spPr>
          <a:xfrm>
            <a:off x="2071048" y="3603008"/>
            <a:ext cx="3512139" cy="7813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p:cNvCxnSpPr>
          <p:nvPr/>
        </p:nvCxnSpPr>
        <p:spPr>
          <a:xfrm>
            <a:off x="4519915" y="3603008"/>
            <a:ext cx="887775" cy="7813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p:cNvCxnSpPr>
          <p:nvPr/>
        </p:nvCxnSpPr>
        <p:spPr>
          <a:xfrm flipH="1">
            <a:off x="5443520" y="3603008"/>
            <a:ext cx="1545126" cy="7813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a:endCxn id="11" idx="0"/>
          </p:cNvCxnSpPr>
          <p:nvPr/>
        </p:nvCxnSpPr>
        <p:spPr>
          <a:xfrm flipH="1">
            <a:off x="5583534" y="3603008"/>
            <a:ext cx="3882981" cy="7813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AutoShape 37"/>
          <p:cNvSpPr>
            <a:spLocks noChangeArrowheads="1"/>
          </p:cNvSpPr>
          <p:nvPr/>
        </p:nvSpPr>
        <p:spPr bwMode="auto">
          <a:xfrm>
            <a:off x="4973587" y="4384406"/>
            <a:ext cx="1219200" cy="1409700"/>
          </a:xfrm>
          <a:prstGeom prst="can">
            <a:avLst>
              <a:gd name="adj" fmla="val 25000"/>
            </a:avLst>
          </a:prstGeom>
          <a:gradFill rotWithShape="1">
            <a:gsLst>
              <a:gs pos="0">
                <a:schemeClr val="accent1"/>
              </a:gs>
              <a:gs pos="50000">
                <a:schemeClr val="bg1"/>
              </a:gs>
              <a:gs pos="100000">
                <a:schemeClr val="accent1"/>
              </a:gs>
            </a:gsLst>
            <a:lin ang="0" scaled="1"/>
          </a:gradFill>
          <a:ln w="9525">
            <a:solidFill>
              <a:schemeClr val="accent1"/>
            </a:solidFill>
            <a:round/>
            <a:headEnd/>
            <a:tailEnd/>
          </a:ln>
          <a:effectLst/>
        </p:spPr>
        <p:txBody>
          <a:bodyPr lIns="92075" tIns="46038" rIns="92075" bIns="46038" anchor="ctr"/>
          <a:lstStyle/>
          <a:p>
            <a:pPr marL="119063" indent="-119063">
              <a:defRPr/>
            </a:pPr>
            <a:r>
              <a:rPr lang="en-US" sz="1200" dirty="0" smtClean="0">
                <a:latin typeface="Arial Narrow" pitchFamily="34" charset="0"/>
              </a:rPr>
              <a:t>     Repository</a:t>
            </a:r>
            <a:endParaRPr lang="en-US" sz="1200" dirty="0">
              <a:latin typeface="Arial Narrow" pitchFamily="34" charset="0"/>
            </a:endParaRP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5531" y="236013"/>
            <a:ext cx="1492612" cy="992286"/>
          </a:xfrm>
          <a:prstGeom prst="rect">
            <a:avLst/>
          </a:prstGeom>
        </p:spPr>
      </p:pic>
    </p:spTree>
    <p:extLst>
      <p:ext uri="{BB962C8B-B14F-4D97-AF65-F5344CB8AC3E}">
        <p14:creationId xmlns:p14="http://schemas.microsoft.com/office/powerpoint/2010/main" val="530366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0710"/>
          </a:xfrm>
        </p:spPr>
        <p:txBody>
          <a:bodyPr/>
          <a:lstStyle/>
          <a:p>
            <a:r>
              <a:rPr lang="en-US" dirty="0" smtClean="0"/>
              <a:t>Metadata Navigator</a:t>
            </a:r>
            <a:endParaRPr lang="en-IN" dirty="0"/>
          </a:p>
        </p:txBody>
      </p:sp>
      <p:sp>
        <p:nvSpPr>
          <p:cNvPr id="4" name="Rounded Rectangle 3"/>
          <p:cNvSpPr/>
          <p:nvPr/>
        </p:nvSpPr>
        <p:spPr>
          <a:xfrm>
            <a:off x="6782938" y="811235"/>
            <a:ext cx="2306471" cy="1136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US" altLang="en-US" dirty="0" smtClean="0">
                <a:latin typeface="Arial Narrow" panose="020B0606020202030204" pitchFamily="34" charset="0"/>
              </a:rPr>
              <a:t>Any Web Browser</a:t>
            </a:r>
          </a:p>
          <a:p>
            <a:pPr>
              <a:spcBef>
                <a:spcPct val="0"/>
              </a:spcBef>
            </a:pPr>
            <a:r>
              <a:rPr lang="en-US" altLang="en-US" b="0" dirty="0" smtClean="0">
                <a:latin typeface="Arial Narrow" panose="020B0606020202030204" pitchFamily="34" charset="0"/>
              </a:rPr>
              <a:t>Browse metadata lineage</a:t>
            </a:r>
          </a:p>
          <a:p>
            <a:pPr>
              <a:spcBef>
                <a:spcPct val="0"/>
              </a:spcBef>
            </a:pPr>
            <a:r>
              <a:rPr lang="en-US" altLang="en-US" b="0" dirty="0" smtClean="0">
                <a:latin typeface="Arial Narrow" panose="020B0606020202030204" pitchFamily="34" charset="0"/>
              </a:rPr>
              <a:t>Operate production</a:t>
            </a:r>
            <a:endParaRPr lang="en-US" altLang="en-US" b="0" dirty="0">
              <a:latin typeface="Arial Narrow" panose="020B0606020202030204" pitchFamily="34" charset="0"/>
            </a:endParaRPr>
          </a:p>
        </p:txBody>
      </p:sp>
      <p:sp>
        <p:nvSpPr>
          <p:cNvPr id="5" name="AutoShape 37"/>
          <p:cNvSpPr>
            <a:spLocks noGrp="1" noChangeArrowheads="1"/>
          </p:cNvSpPr>
          <p:nvPr>
            <p:ph idx="1"/>
          </p:nvPr>
        </p:nvSpPr>
        <p:spPr bwMode="auto">
          <a:xfrm>
            <a:off x="3986205" y="2197290"/>
            <a:ext cx="1595729" cy="1337480"/>
          </a:xfrm>
          <a:prstGeom prst="can">
            <a:avLst>
              <a:gd name="adj" fmla="val 25000"/>
            </a:avLst>
          </a:prstGeom>
          <a:gradFill rotWithShape="1">
            <a:gsLst>
              <a:gs pos="0">
                <a:schemeClr val="accent1"/>
              </a:gs>
              <a:gs pos="50000">
                <a:schemeClr val="bg1"/>
              </a:gs>
              <a:gs pos="100000">
                <a:schemeClr val="accent1"/>
              </a:gs>
            </a:gsLst>
            <a:lin ang="0" scaled="1"/>
          </a:gradFill>
          <a:ln w="9525">
            <a:solidFill>
              <a:schemeClr val="accent1"/>
            </a:solidFill>
            <a:round/>
            <a:headEnd/>
            <a:tailEnd/>
          </a:ln>
          <a:effectLst/>
        </p:spPr>
        <p:txBody>
          <a:bodyPr lIns="92075" tIns="46038" rIns="92075" bIns="46038" anchor="ctr"/>
          <a:lstStyle/>
          <a:p>
            <a:pPr marL="119063" indent="-119063">
              <a:defRPr/>
            </a:pPr>
            <a:r>
              <a:rPr lang="en-US" sz="1200" dirty="0" smtClean="0">
                <a:latin typeface="Arial Narrow" pitchFamily="34" charset="0"/>
              </a:rPr>
              <a:t>            Repository</a:t>
            </a:r>
            <a:endParaRPr lang="en-US" sz="1200" dirty="0">
              <a:latin typeface="Arial Narrow" pitchFamily="34" charset="0"/>
            </a:endParaRPr>
          </a:p>
        </p:txBody>
      </p:sp>
      <p:sp>
        <p:nvSpPr>
          <p:cNvPr id="6" name="Rounded Rectangle 5"/>
          <p:cNvSpPr/>
          <p:nvPr/>
        </p:nvSpPr>
        <p:spPr>
          <a:xfrm>
            <a:off x="1587642" y="3966946"/>
            <a:ext cx="2233731" cy="1041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US" altLang="en-US" smtClean="0">
                <a:latin typeface="Arial Narrow" panose="020B0606020202030204" pitchFamily="34" charset="0"/>
              </a:rPr>
              <a:t>Scheduler Agent </a:t>
            </a:r>
          </a:p>
          <a:p>
            <a:pPr>
              <a:spcBef>
                <a:spcPct val="0"/>
              </a:spcBef>
            </a:pPr>
            <a:r>
              <a:rPr lang="en-US" altLang="en-US" b="0" smtClean="0">
                <a:latin typeface="Arial Narrow" panose="020B0606020202030204" pitchFamily="34" charset="0"/>
              </a:rPr>
              <a:t>Handles schedules</a:t>
            </a:r>
          </a:p>
          <a:p>
            <a:pPr>
              <a:spcBef>
                <a:spcPct val="0"/>
              </a:spcBef>
            </a:pPr>
            <a:r>
              <a:rPr lang="en-US" altLang="en-US" b="0" smtClean="0">
                <a:latin typeface="Arial Narrow" panose="020B0606020202030204" pitchFamily="34" charset="0"/>
              </a:rPr>
              <a:t>Orchestrate sessions</a:t>
            </a:r>
            <a:endParaRPr lang="en-US" altLang="en-US" b="0" dirty="0">
              <a:latin typeface="Arial Narrow" panose="020B0606020202030204" pitchFamily="34" charset="0"/>
            </a:endParaRPr>
          </a:p>
        </p:txBody>
      </p:sp>
      <p:sp>
        <p:nvSpPr>
          <p:cNvPr id="7" name="Rounded Rectangle 6"/>
          <p:cNvSpPr/>
          <p:nvPr/>
        </p:nvSpPr>
        <p:spPr>
          <a:xfrm>
            <a:off x="7071815" y="3962394"/>
            <a:ext cx="2202187" cy="1046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US" altLang="en-US" smtClean="0">
                <a:latin typeface="Arial Narrow" panose="020B0606020202030204" pitchFamily="34" charset="0"/>
              </a:rPr>
              <a:t>Metadata Navigator</a:t>
            </a:r>
          </a:p>
          <a:p>
            <a:pPr>
              <a:spcBef>
                <a:spcPct val="0"/>
              </a:spcBef>
            </a:pPr>
            <a:r>
              <a:rPr lang="en-US" altLang="en-US" b="0" smtClean="0">
                <a:latin typeface="Arial Narrow" panose="020B0606020202030204" pitchFamily="34" charset="0"/>
              </a:rPr>
              <a:t>Web access to the repository</a:t>
            </a:r>
            <a:endParaRPr lang="en-US" altLang="en-US" b="0" dirty="0">
              <a:latin typeface="Arial Narrow" panose="020B0606020202030204" pitchFamily="34" charset="0"/>
            </a:endParaRPr>
          </a:p>
        </p:txBody>
      </p:sp>
      <p:sp>
        <p:nvSpPr>
          <p:cNvPr id="8" name="AutoShape 36"/>
          <p:cNvSpPr>
            <a:spLocks noChangeArrowheads="1"/>
          </p:cNvSpPr>
          <p:nvPr/>
        </p:nvSpPr>
        <p:spPr bwMode="auto">
          <a:xfrm>
            <a:off x="2533934" y="5461793"/>
            <a:ext cx="630238" cy="498475"/>
          </a:xfrm>
          <a:prstGeom prst="can">
            <a:avLst>
              <a:gd name="adj" fmla="val 25000"/>
            </a:avLst>
          </a:prstGeom>
          <a:gradFill rotWithShape="1">
            <a:gsLst>
              <a:gs pos="0">
                <a:schemeClr val="bg1"/>
              </a:gs>
              <a:gs pos="100000">
                <a:schemeClr val="bg2"/>
              </a:gs>
            </a:gsLst>
            <a:path path="rect">
              <a:fillToRect r="100000" b="100000"/>
            </a:path>
          </a:gradFill>
          <a:ln w="9525">
            <a:solidFill>
              <a:schemeClr val="bg2"/>
            </a:solidFill>
            <a:round/>
            <a:headEnd/>
            <a:tailEnd/>
          </a:ln>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endParaRPr lang="en-US" altLang="en-US" sz="800" b="0">
              <a:solidFill>
                <a:srgbClr val="333333"/>
              </a:solidFill>
              <a:latin typeface="Arial Narrow" panose="020B0606020202030204" pitchFamily="34" charset="0"/>
            </a:endParaRPr>
          </a:p>
        </p:txBody>
      </p:sp>
      <p:sp>
        <p:nvSpPr>
          <p:cNvPr id="9" name="AutoShape 33"/>
          <p:cNvSpPr>
            <a:spLocks noChangeArrowheads="1"/>
          </p:cNvSpPr>
          <p:nvPr/>
        </p:nvSpPr>
        <p:spPr bwMode="auto">
          <a:xfrm>
            <a:off x="1925638" y="5580063"/>
            <a:ext cx="465137" cy="261937"/>
          </a:xfrm>
          <a:prstGeom prst="can">
            <a:avLst>
              <a:gd name="adj" fmla="val 25000"/>
            </a:avLst>
          </a:prstGeom>
          <a:gradFill rotWithShape="1">
            <a:gsLst>
              <a:gs pos="0">
                <a:schemeClr val="bg1"/>
              </a:gs>
              <a:gs pos="100000">
                <a:srgbClr val="3FBFED"/>
              </a:gs>
            </a:gsLst>
            <a:path path="rect">
              <a:fillToRect r="100000" b="100000"/>
            </a:path>
          </a:gradFill>
          <a:ln w="9525">
            <a:solidFill>
              <a:schemeClr val="accent2"/>
            </a:solidFill>
            <a:round/>
            <a:headEnd/>
            <a:tailEnd/>
          </a:ln>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endParaRPr lang="en-US" altLang="en-US" sz="800" b="0">
              <a:solidFill>
                <a:srgbClr val="333333"/>
              </a:solidFill>
              <a:latin typeface="Arial Narrow" panose="020B0606020202030204" pitchFamily="34" charset="0"/>
            </a:endParaRPr>
          </a:p>
        </p:txBody>
      </p:sp>
      <p:sp>
        <p:nvSpPr>
          <p:cNvPr id="10" name="AutoShape 34"/>
          <p:cNvSpPr>
            <a:spLocks noChangeArrowheads="1"/>
          </p:cNvSpPr>
          <p:nvPr/>
        </p:nvSpPr>
        <p:spPr bwMode="auto">
          <a:xfrm>
            <a:off x="1997075" y="5915025"/>
            <a:ext cx="508000" cy="325438"/>
          </a:xfrm>
          <a:prstGeom prst="can">
            <a:avLst>
              <a:gd name="adj" fmla="val 25000"/>
            </a:avLst>
          </a:prstGeom>
          <a:gradFill rotWithShape="1">
            <a:gsLst>
              <a:gs pos="0">
                <a:schemeClr val="bg1"/>
              </a:gs>
              <a:gs pos="100000">
                <a:schemeClr val="tx1"/>
              </a:gs>
            </a:gsLst>
            <a:path path="rect">
              <a:fillToRect r="100000" b="100000"/>
            </a:path>
          </a:gradFill>
          <a:ln w="9525">
            <a:solidFill>
              <a:schemeClr val="tx1"/>
            </a:solidFill>
            <a:round/>
            <a:headEnd/>
            <a:tailEnd/>
          </a:ln>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endParaRPr lang="en-US" altLang="en-US" sz="800" b="0">
              <a:solidFill>
                <a:srgbClr val="333333"/>
              </a:solidFill>
              <a:latin typeface="Arial Narrow" panose="020B0606020202030204" pitchFamily="34" charset="0"/>
            </a:endParaRPr>
          </a:p>
        </p:txBody>
      </p:sp>
      <p:sp>
        <p:nvSpPr>
          <p:cNvPr id="11" name="AutoShape 35"/>
          <p:cNvSpPr>
            <a:spLocks noChangeArrowheads="1"/>
          </p:cNvSpPr>
          <p:nvPr/>
        </p:nvSpPr>
        <p:spPr bwMode="auto">
          <a:xfrm>
            <a:off x="2605088" y="6029325"/>
            <a:ext cx="506412" cy="325438"/>
          </a:xfrm>
          <a:prstGeom prst="can">
            <a:avLst>
              <a:gd name="adj" fmla="val 25000"/>
            </a:avLst>
          </a:prstGeom>
          <a:gradFill rotWithShape="1">
            <a:gsLst>
              <a:gs pos="0">
                <a:schemeClr val="bg1"/>
              </a:gs>
              <a:gs pos="100000">
                <a:schemeClr val="bg2"/>
              </a:gs>
            </a:gsLst>
            <a:path path="rect">
              <a:fillToRect r="100000" b="100000"/>
            </a:path>
          </a:gradFill>
          <a:ln w="9525" algn="ctr">
            <a:solidFill>
              <a:schemeClr val="tx1"/>
            </a:solidFill>
            <a:round/>
            <a:headEnd/>
            <a:tailEnd/>
          </a:ln>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endParaRPr lang="en-US" altLang="en-US" sz="800" b="0">
              <a:solidFill>
                <a:srgbClr val="333333"/>
              </a:solidFill>
              <a:latin typeface="Arial Narrow" panose="020B0606020202030204" pitchFamily="34" charset="0"/>
            </a:endParaRPr>
          </a:p>
        </p:txBody>
      </p:sp>
      <p:cxnSp>
        <p:nvCxnSpPr>
          <p:cNvPr id="13" name="Straight Arrow Connector 12"/>
          <p:cNvCxnSpPr/>
          <p:nvPr/>
        </p:nvCxnSpPr>
        <p:spPr>
          <a:xfrm flipV="1">
            <a:off x="2491735" y="3083576"/>
            <a:ext cx="1530871" cy="8689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5517076" y="2924028"/>
            <a:ext cx="2084727" cy="10284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Line 10"/>
          <p:cNvSpPr>
            <a:spLocks noChangeShapeType="1"/>
          </p:cNvSpPr>
          <p:nvPr/>
        </p:nvSpPr>
        <p:spPr bwMode="auto">
          <a:xfrm>
            <a:off x="163512" y="2057400"/>
            <a:ext cx="10468093" cy="9196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9" name="Line 10"/>
          <p:cNvSpPr>
            <a:spLocks noChangeShapeType="1"/>
          </p:cNvSpPr>
          <p:nvPr/>
        </p:nvSpPr>
        <p:spPr bwMode="auto">
          <a:xfrm>
            <a:off x="192667" y="3794466"/>
            <a:ext cx="10468093" cy="9196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 name="Line 10"/>
          <p:cNvSpPr>
            <a:spLocks noChangeShapeType="1"/>
          </p:cNvSpPr>
          <p:nvPr/>
        </p:nvSpPr>
        <p:spPr bwMode="auto">
          <a:xfrm>
            <a:off x="499913" y="5276354"/>
            <a:ext cx="10468093" cy="9196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4" name="Text Box 31"/>
          <p:cNvSpPr txBox="1">
            <a:spLocks noChangeArrowheads="1"/>
          </p:cNvSpPr>
          <p:nvPr/>
        </p:nvSpPr>
        <p:spPr bwMode="auto">
          <a:xfrm>
            <a:off x="3307331" y="5294395"/>
            <a:ext cx="13525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57150" indent="-57150"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algn="l">
              <a:buFont typeface="Wingdings" panose="05000000000000000000" pitchFamily="2" charset="2"/>
              <a:buNone/>
            </a:pPr>
            <a:r>
              <a:rPr lang="en-US" altLang="en-US" sz="1200" dirty="0">
                <a:solidFill>
                  <a:srgbClr val="333333"/>
                </a:solidFill>
                <a:latin typeface="Arial Narrow" panose="020B0606020202030204" pitchFamily="34" charset="0"/>
              </a:rPr>
              <a:t>Information System</a:t>
            </a:r>
          </a:p>
        </p:txBody>
      </p:sp>
      <p:grpSp>
        <p:nvGrpSpPr>
          <p:cNvPr id="25" name="Group 14"/>
          <p:cNvGrpSpPr>
            <a:grpSpLocks/>
          </p:cNvGrpSpPr>
          <p:nvPr/>
        </p:nvGrpSpPr>
        <p:grpSpPr bwMode="auto">
          <a:xfrm>
            <a:off x="3863471" y="4348347"/>
            <a:ext cx="2927350" cy="219075"/>
            <a:chOff x="2167" y="2899"/>
            <a:chExt cx="1844" cy="138"/>
          </a:xfrm>
        </p:grpSpPr>
        <p:sp>
          <p:nvSpPr>
            <p:cNvPr id="26" name="Line 15"/>
            <p:cNvSpPr>
              <a:spLocks noChangeShapeType="1"/>
            </p:cNvSpPr>
            <p:nvPr/>
          </p:nvSpPr>
          <p:spPr bwMode="auto">
            <a:xfrm flipH="1">
              <a:off x="2167" y="3037"/>
              <a:ext cx="1844" cy="0"/>
            </a:xfrm>
            <a:prstGeom prst="line">
              <a:avLst/>
            </a:prstGeom>
            <a:noFill/>
            <a:ln w="19050">
              <a:solidFill>
                <a:schemeClr val="accent1"/>
              </a:solidFill>
              <a:prstDash val="lgDashDotDot"/>
              <a:round/>
              <a:headEnd/>
              <a:tailEnd type="stealth" w="lg" len="lg"/>
            </a:ln>
            <a:extLst>
              <a:ext uri="{909E8E84-426E-40DD-AFC4-6F175D3DCCD1}">
                <a14:hiddenFill xmlns:a14="http://schemas.microsoft.com/office/drawing/2010/main">
                  <a:noFill/>
                </a14:hiddenFill>
              </a:ext>
            </a:extLst>
          </p:spPr>
          <p:txBody>
            <a:bodyPr wrap="none" anchor="ctr"/>
            <a:lstStyle/>
            <a:p>
              <a:endParaRPr lang="en-IN"/>
            </a:p>
          </p:txBody>
        </p:sp>
        <p:sp>
          <p:nvSpPr>
            <p:cNvPr id="27" name="Rectangle 16"/>
            <p:cNvSpPr>
              <a:spLocks noChangeArrowheads="1"/>
            </p:cNvSpPr>
            <p:nvPr/>
          </p:nvSpPr>
          <p:spPr bwMode="auto">
            <a:xfrm>
              <a:off x="2765" y="2899"/>
              <a:ext cx="841"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spcBef>
                  <a:spcPct val="0"/>
                </a:spcBef>
                <a:buClrTx/>
              </a:pPr>
              <a:r>
                <a:rPr lang="en-US" altLang="en-US" sz="1000" b="0">
                  <a:latin typeface="Arial Narrow" panose="020B0606020202030204" pitchFamily="34" charset="0"/>
                </a:rPr>
                <a:t>Submit Executions</a:t>
              </a:r>
            </a:p>
          </p:txBody>
        </p:sp>
      </p:grpSp>
      <p:sp>
        <p:nvSpPr>
          <p:cNvPr id="35" name="Rectangle 34"/>
          <p:cNvSpPr>
            <a:spLocks noChangeArrowheads="1"/>
          </p:cNvSpPr>
          <p:nvPr/>
        </p:nvSpPr>
        <p:spPr bwMode="auto">
          <a:xfrm>
            <a:off x="1672876" y="4977907"/>
            <a:ext cx="12525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spcBef>
                <a:spcPct val="0"/>
              </a:spcBef>
              <a:buClrTx/>
            </a:pPr>
            <a:r>
              <a:rPr lang="en-US" altLang="en-US" sz="1000" b="0" dirty="0">
                <a:latin typeface="Arial Narrow" panose="020B0606020202030204" pitchFamily="34" charset="0"/>
              </a:rPr>
              <a:t>Return Code</a:t>
            </a:r>
          </a:p>
        </p:txBody>
      </p:sp>
      <p:grpSp>
        <p:nvGrpSpPr>
          <p:cNvPr id="40" name="Group 17"/>
          <p:cNvGrpSpPr>
            <a:grpSpLocks/>
          </p:cNvGrpSpPr>
          <p:nvPr/>
        </p:nvGrpSpPr>
        <p:grpSpPr bwMode="auto">
          <a:xfrm>
            <a:off x="2481415" y="5023022"/>
            <a:ext cx="1402023" cy="379413"/>
            <a:chOff x="1950" y="3254"/>
            <a:chExt cx="678" cy="239"/>
          </a:xfrm>
        </p:grpSpPr>
        <p:sp>
          <p:nvSpPr>
            <p:cNvPr id="41" name="Line 18"/>
            <p:cNvSpPr>
              <a:spLocks noChangeShapeType="1"/>
            </p:cNvSpPr>
            <p:nvPr/>
          </p:nvSpPr>
          <p:spPr bwMode="auto">
            <a:xfrm>
              <a:off x="1950" y="3261"/>
              <a:ext cx="0" cy="232"/>
            </a:xfrm>
            <a:prstGeom prst="line">
              <a:avLst/>
            </a:prstGeom>
            <a:noFill/>
            <a:ln w="9525">
              <a:solidFill>
                <a:srgbClr val="0F7CA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2" name="Rectangle 19"/>
            <p:cNvSpPr>
              <a:spLocks noChangeArrowheads="1"/>
            </p:cNvSpPr>
            <p:nvPr/>
          </p:nvSpPr>
          <p:spPr bwMode="auto">
            <a:xfrm>
              <a:off x="2010" y="3254"/>
              <a:ext cx="61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spcBef>
                  <a:spcPct val="0"/>
                </a:spcBef>
                <a:buClrTx/>
              </a:pPr>
              <a:r>
                <a:rPr lang="en-US" altLang="en-US" sz="1000" b="0" dirty="0">
                  <a:latin typeface="Arial Narrow" panose="020B0606020202030204" pitchFamily="34" charset="0"/>
                </a:rPr>
                <a:t>Execute Jobs</a:t>
              </a:r>
            </a:p>
          </p:txBody>
        </p:sp>
      </p:grpSp>
      <p:cxnSp>
        <p:nvCxnSpPr>
          <p:cNvPr id="44" name="Straight Arrow Connector 43"/>
          <p:cNvCxnSpPr/>
          <p:nvPr/>
        </p:nvCxnSpPr>
        <p:spPr>
          <a:xfrm flipV="1">
            <a:off x="2129051" y="5084688"/>
            <a:ext cx="0" cy="38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Line 3"/>
          <p:cNvSpPr>
            <a:spLocks noChangeShapeType="1"/>
          </p:cNvSpPr>
          <p:nvPr/>
        </p:nvSpPr>
        <p:spPr bwMode="auto">
          <a:xfrm>
            <a:off x="7936173" y="1957647"/>
            <a:ext cx="309563" cy="2017712"/>
          </a:xfrm>
          <a:prstGeom prst="line">
            <a:avLst/>
          </a:prstGeom>
          <a:noFill/>
          <a:ln w="9525">
            <a:solidFill>
              <a:srgbClr val="FFCC00"/>
            </a:solidFill>
            <a:prstDash val="lgDash"/>
            <a:round/>
            <a:headEnd type="stealth" w="lg" len="lg"/>
            <a:tailEnd type="stealth" w="lg" len="lg"/>
          </a:ln>
          <a:extLst>
            <a:ext uri="{909E8E84-426E-40DD-AFC4-6F175D3DCCD1}">
              <a14:hiddenFill xmlns:a14="http://schemas.microsoft.com/office/drawing/2010/main">
                <a:noFill/>
              </a14:hiddenFill>
            </a:ext>
          </a:extLst>
        </p:spPr>
        <p:txBody>
          <a:bodyPr wrap="none" anchor="ctr"/>
          <a:lstStyle/>
          <a:p>
            <a:endParaRPr lang="en-IN"/>
          </a:p>
        </p:txBody>
      </p:sp>
      <p:sp>
        <p:nvSpPr>
          <p:cNvPr id="47" name="Rectangle 12"/>
          <p:cNvSpPr>
            <a:spLocks noChangeArrowheads="1"/>
          </p:cNvSpPr>
          <p:nvPr/>
        </p:nvSpPr>
        <p:spPr bwMode="auto">
          <a:xfrm>
            <a:off x="144463" y="3311525"/>
            <a:ext cx="31083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algn="l" eaLnBrk="1" hangingPunct="1">
              <a:spcBef>
                <a:spcPct val="0"/>
              </a:spcBef>
              <a:buClrTx/>
            </a:pPr>
            <a:r>
              <a:rPr lang="en-US" altLang="en-US" sz="1200" b="0" dirty="0">
                <a:latin typeface="Arial Narrow" panose="020B0606020202030204" pitchFamily="34" charset="0"/>
              </a:rPr>
              <a:t>Any </a:t>
            </a:r>
            <a:r>
              <a:rPr lang="en-US" altLang="en-US" sz="1200" b="0" dirty="0" smtClean="0">
                <a:latin typeface="Arial Narrow" panose="020B0606020202030204" pitchFamily="34" charset="0"/>
              </a:rPr>
              <a:t>RDBMS</a:t>
            </a:r>
            <a:endParaRPr lang="en-US" altLang="en-US" sz="1200" b="0" dirty="0">
              <a:latin typeface="Arial Narrow" panose="020B0606020202030204" pitchFamily="34" charset="0"/>
            </a:endParaRPr>
          </a:p>
        </p:txBody>
      </p:sp>
      <p:sp>
        <p:nvSpPr>
          <p:cNvPr id="50" name="Rectangle 49"/>
          <p:cNvSpPr/>
          <p:nvPr/>
        </p:nvSpPr>
        <p:spPr>
          <a:xfrm>
            <a:off x="0" y="4948517"/>
            <a:ext cx="1280607" cy="276999"/>
          </a:xfrm>
          <a:prstGeom prst="rect">
            <a:avLst/>
          </a:prstGeom>
        </p:spPr>
        <p:txBody>
          <a:bodyPr wrap="none">
            <a:spAutoFit/>
          </a:bodyPr>
          <a:lstStyle/>
          <a:p>
            <a:pPr>
              <a:spcBef>
                <a:spcPct val="0"/>
              </a:spcBef>
            </a:pPr>
            <a:r>
              <a:rPr lang="en-US" altLang="en-US" sz="1200" b="0" dirty="0" smtClean="0">
                <a:latin typeface="Arial Narrow" panose="020B0606020202030204" pitchFamily="34" charset="0"/>
              </a:rPr>
              <a:t>Java - Any Platform</a:t>
            </a:r>
            <a:endParaRPr lang="en-US" altLang="en-US" sz="1200" b="0" dirty="0">
              <a:latin typeface="Arial Narrow" panose="020B0606020202030204" pitchFamily="34" charset="0"/>
            </a:endParaRPr>
          </a:p>
        </p:txBody>
      </p:sp>
      <p:sp>
        <p:nvSpPr>
          <p:cNvPr id="51" name="Rectangle 9"/>
          <p:cNvSpPr>
            <a:spLocks noChangeArrowheads="1"/>
          </p:cNvSpPr>
          <p:nvPr/>
        </p:nvSpPr>
        <p:spPr bwMode="auto">
          <a:xfrm>
            <a:off x="5581934" y="4959196"/>
            <a:ext cx="30321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algn="l" eaLnBrk="1" hangingPunct="1">
              <a:spcBef>
                <a:spcPct val="0"/>
              </a:spcBef>
              <a:buClrTx/>
            </a:pPr>
            <a:r>
              <a:rPr lang="en-US" altLang="en-US" sz="1200" b="0" dirty="0">
                <a:latin typeface="Arial Narrow" panose="020B0606020202030204" pitchFamily="34" charset="0"/>
              </a:rPr>
              <a:t>J2EE Application Server</a:t>
            </a:r>
          </a:p>
        </p:txBody>
      </p:sp>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531" y="236013"/>
            <a:ext cx="1492612" cy="992286"/>
          </a:xfrm>
          <a:prstGeom prst="rect">
            <a:avLst/>
          </a:prstGeom>
        </p:spPr>
      </p:pic>
    </p:spTree>
    <p:extLst>
      <p:ext uri="{BB962C8B-B14F-4D97-AF65-F5344CB8AC3E}">
        <p14:creationId xmlns:p14="http://schemas.microsoft.com/office/powerpoint/2010/main" val="408552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right)">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up)">
                                      <p:cBhvr>
                                        <p:cTn id="15" dur="500"/>
                                        <p:tgtEl>
                                          <p:spTgt spid="45"/>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4233"/>
          </a:xfrm>
        </p:spPr>
        <p:txBody>
          <a:bodyPr/>
          <a:lstStyle/>
          <a:p>
            <a:r>
              <a:rPr lang="en-US" dirty="0" smtClean="0"/>
              <a:t>Components: A Global View</a:t>
            </a:r>
            <a:endParaRPr lang="en-IN" dirty="0"/>
          </a:p>
        </p:txBody>
      </p:sp>
      <p:sp>
        <p:nvSpPr>
          <p:cNvPr id="4" name="AutoShape 17"/>
          <p:cNvSpPr>
            <a:spLocks noGrp="1" noChangeArrowheads="1"/>
          </p:cNvSpPr>
          <p:nvPr>
            <p:ph idx="1"/>
          </p:nvPr>
        </p:nvSpPr>
        <p:spPr bwMode="auto">
          <a:xfrm>
            <a:off x="677335" y="1438275"/>
            <a:ext cx="2052218" cy="909139"/>
          </a:xfrm>
          <a:prstGeom prst="roundRect">
            <a:avLst>
              <a:gd name="adj" fmla="val 16667"/>
            </a:avLst>
          </a:prstGeom>
          <a:gradFill rotWithShape="1">
            <a:gsLst>
              <a:gs pos="0">
                <a:schemeClr val="bg1"/>
              </a:gs>
              <a:gs pos="100000">
                <a:schemeClr val="accent2"/>
              </a:gs>
            </a:gsLst>
            <a:path path="rect">
              <a:fillToRect r="100000" b="100000"/>
            </a:path>
          </a:gradFill>
          <a:ln w="9525" algn="ctr">
            <a:solidFill>
              <a:schemeClr val="accent2"/>
            </a:solidFill>
            <a:round/>
            <a:headEnd/>
            <a:tailEnd/>
          </a:ln>
        </p:spPr>
        <p:txBody>
          <a:bodyPr lIns="18000" tIns="18000" rIns="18000" bIns="18000">
            <a:normAutofit/>
          </a:bodyP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a:spcBef>
                <a:spcPct val="0"/>
              </a:spcBef>
              <a:buClrTx/>
            </a:pPr>
            <a:r>
              <a:rPr lang="en-US" altLang="en-US" sz="1200" dirty="0">
                <a:latin typeface="Arial Narrow" panose="020B0606020202030204" pitchFamily="34" charset="0"/>
              </a:rPr>
              <a:t>Designer</a:t>
            </a:r>
          </a:p>
          <a:p>
            <a:pPr>
              <a:spcBef>
                <a:spcPct val="0"/>
              </a:spcBef>
              <a:buClrTx/>
            </a:pPr>
            <a:r>
              <a:rPr lang="en-US" altLang="en-US" sz="1200" b="0" dirty="0">
                <a:latin typeface="Arial Narrow" panose="020B0606020202030204" pitchFamily="34" charset="0"/>
              </a:rPr>
              <a:t>Reverse-Engineer</a:t>
            </a:r>
          </a:p>
          <a:p>
            <a:pPr>
              <a:spcBef>
                <a:spcPct val="0"/>
              </a:spcBef>
              <a:buClrTx/>
            </a:pPr>
            <a:r>
              <a:rPr lang="en-US" altLang="en-US" sz="1200" b="0" dirty="0">
                <a:latin typeface="Arial Narrow" panose="020B0606020202030204" pitchFamily="34" charset="0"/>
              </a:rPr>
              <a:t>Develop Projects</a:t>
            </a:r>
          </a:p>
          <a:p>
            <a:pPr>
              <a:spcBef>
                <a:spcPct val="0"/>
              </a:spcBef>
              <a:buClrTx/>
            </a:pPr>
            <a:r>
              <a:rPr lang="en-US" altLang="en-US" sz="1200" b="0" dirty="0">
                <a:latin typeface="Arial Narrow" panose="020B0606020202030204" pitchFamily="34" charset="0"/>
              </a:rPr>
              <a:t>Release Scenarios</a:t>
            </a:r>
            <a:endParaRPr lang="en-US" altLang="en-US" sz="1200" b="0" dirty="0">
              <a:latin typeface="Arial Narrow" panose="020B0606020202030204" pitchFamily="34" charset="0"/>
            </a:endParaRPr>
          </a:p>
        </p:txBody>
      </p:sp>
      <p:sp>
        <p:nvSpPr>
          <p:cNvPr id="5" name="AutoShape 17"/>
          <p:cNvSpPr txBox="1">
            <a:spLocks noChangeArrowheads="1"/>
          </p:cNvSpPr>
          <p:nvPr/>
        </p:nvSpPr>
        <p:spPr bwMode="auto">
          <a:xfrm>
            <a:off x="2784121" y="1451498"/>
            <a:ext cx="2115425" cy="909138"/>
          </a:xfrm>
          <a:prstGeom prst="roundRect">
            <a:avLst>
              <a:gd name="adj" fmla="val 16667"/>
            </a:avLst>
          </a:prstGeom>
          <a:gradFill rotWithShape="1">
            <a:gsLst>
              <a:gs pos="0">
                <a:schemeClr val="bg1"/>
              </a:gs>
              <a:gs pos="100000">
                <a:schemeClr val="accent2"/>
              </a:gs>
            </a:gsLst>
            <a:path path="rect">
              <a:fillToRect r="100000" b="100000"/>
            </a:path>
          </a:gradFill>
          <a:ln w="9525" algn="ctr">
            <a:solidFill>
              <a:schemeClr val="accent2"/>
            </a:solidFill>
            <a:round/>
            <a:headEnd/>
            <a:tailEnd/>
          </a:ln>
        </p:spPr>
        <p:txBody>
          <a:bodyPr vert="horz" lIns="18000" tIns="18000" rIns="18000" bIns="18000" rtlCol="0">
            <a:normAutofit/>
          </a:bodyPr>
          <a:lstStyle>
            <a:lvl1pPr marL="342900" indent="-3429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1pPr>
            <a:lvl2pPr marL="742950" indent="-28575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2pPr>
            <a:lvl3pPr marL="11430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3pPr>
            <a:lvl4pPr marL="16002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4pPr>
            <a:lvl5pPr marL="20574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5pPr>
            <a:lvl6pPr marL="25146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6pPr>
            <a:lvl7pPr marL="29718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7pPr>
            <a:lvl8pPr marL="34290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8pPr>
            <a:lvl9pPr marL="38862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9pPr>
          </a:lstStyle>
          <a:p>
            <a:pPr>
              <a:spcBef>
                <a:spcPct val="0"/>
              </a:spcBef>
              <a:buClrTx/>
            </a:pPr>
            <a:r>
              <a:rPr lang="en-US" altLang="en-US" sz="1200">
                <a:latin typeface="Arial Narrow" panose="020B0606020202030204" pitchFamily="34" charset="0"/>
              </a:rPr>
              <a:t>Operator</a:t>
            </a:r>
          </a:p>
          <a:p>
            <a:pPr>
              <a:spcBef>
                <a:spcPct val="0"/>
              </a:spcBef>
              <a:buClrTx/>
            </a:pPr>
            <a:r>
              <a:rPr lang="en-US" altLang="en-US" sz="1200" b="0">
                <a:latin typeface="Arial Narrow" panose="020B0606020202030204" pitchFamily="34" charset="0"/>
              </a:rPr>
              <a:t>Operate production</a:t>
            </a:r>
          </a:p>
          <a:p>
            <a:pPr>
              <a:spcBef>
                <a:spcPct val="0"/>
              </a:spcBef>
              <a:buClrTx/>
            </a:pPr>
            <a:r>
              <a:rPr lang="en-US" altLang="en-US" sz="1200" b="0">
                <a:latin typeface="Arial Narrow" panose="020B0606020202030204" pitchFamily="34" charset="0"/>
              </a:rPr>
              <a:t>Monitor sessions</a:t>
            </a:r>
            <a:endParaRPr lang="en-US" altLang="en-US" sz="1200" b="0" dirty="0">
              <a:latin typeface="Arial Narrow" panose="020B0606020202030204" pitchFamily="34" charset="0"/>
            </a:endParaRPr>
          </a:p>
        </p:txBody>
      </p:sp>
      <p:sp>
        <p:nvSpPr>
          <p:cNvPr id="6" name="AutoShape 17"/>
          <p:cNvSpPr txBox="1">
            <a:spLocks noChangeArrowheads="1"/>
          </p:cNvSpPr>
          <p:nvPr/>
        </p:nvSpPr>
        <p:spPr bwMode="auto">
          <a:xfrm>
            <a:off x="4954114" y="1438276"/>
            <a:ext cx="2172363" cy="909138"/>
          </a:xfrm>
          <a:prstGeom prst="roundRect">
            <a:avLst>
              <a:gd name="adj" fmla="val 16667"/>
            </a:avLst>
          </a:prstGeom>
          <a:gradFill rotWithShape="1">
            <a:gsLst>
              <a:gs pos="0">
                <a:schemeClr val="bg1"/>
              </a:gs>
              <a:gs pos="100000">
                <a:schemeClr val="accent2"/>
              </a:gs>
            </a:gsLst>
            <a:path path="rect">
              <a:fillToRect r="100000" b="100000"/>
            </a:path>
          </a:gradFill>
          <a:ln w="9525" algn="ctr">
            <a:solidFill>
              <a:schemeClr val="accent2"/>
            </a:solidFill>
            <a:round/>
            <a:headEnd/>
            <a:tailEnd/>
          </a:ln>
        </p:spPr>
        <p:txBody>
          <a:bodyPr vert="horz" lIns="18000" tIns="18000" rIns="18000" bIns="18000" rtlCol="0">
            <a:normAutofit/>
          </a:bodyPr>
          <a:lstStyle>
            <a:lvl1pPr marL="342900" indent="-3429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1pPr>
            <a:lvl2pPr marL="742950" indent="-28575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2pPr>
            <a:lvl3pPr marL="11430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3pPr>
            <a:lvl4pPr marL="16002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4pPr>
            <a:lvl5pPr marL="20574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5pPr>
            <a:lvl6pPr marL="25146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6pPr>
            <a:lvl7pPr marL="29718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7pPr>
            <a:lvl8pPr marL="34290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8pPr>
            <a:lvl9pPr marL="38862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9pPr>
          </a:lstStyle>
          <a:p>
            <a:pPr>
              <a:spcBef>
                <a:spcPct val="0"/>
              </a:spcBef>
              <a:buClrTx/>
            </a:pPr>
            <a:r>
              <a:rPr lang="en-US" altLang="en-US" sz="1200">
                <a:latin typeface="Arial Narrow" panose="020B0606020202030204" pitchFamily="34" charset="0"/>
              </a:rPr>
              <a:t>Topology Manager</a:t>
            </a:r>
          </a:p>
          <a:p>
            <a:pPr>
              <a:spcBef>
                <a:spcPct val="0"/>
              </a:spcBef>
              <a:buClrTx/>
            </a:pPr>
            <a:r>
              <a:rPr lang="en-US" altLang="en-US" sz="1200" b="0">
                <a:latin typeface="Arial Narrow" panose="020B0606020202030204" pitchFamily="34" charset="0"/>
              </a:rPr>
              <a:t>Define the IS infrastructure</a:t>
            </a:r>
            <a:endParaRPr lang="en-US" altLang="en-US" sz="1200" b="0" dirty="0">
              <a:latin typeface="Arial Narrow" panose="020B0606020202030204" pitchFamily="34" charset="0"/>
            </a:endParaRPr>
          </a:p>
        </p:txBody>
      </p:sp>
      <p:sp>
        <p:nvSpPr>
          <p:cNvPr id="7" name="AutoShape 17"/>
          <p:cNvSpPr txBox="1">
            <a:spLocks noChangeArrowheads="1"/>
          </p:cNvSpPr>
          <p:nvPr/>
        </p:nvSpPr>
        <p:spPr bwMode="auto">
          <a:xfrm>
            <a:off x="7181045" y="1438276"/>
            <a:ext cx="2156372" cy="909138"/>
          </a:xfrm>
          <a:prstGeom prst="roundRect">
            <a:avLst>
              <a:gd name="adj" fmla="val 16667"/>
            </a:avLst>
          </a:prstGeom>
          <a:gradFill rotWithShape="1">
            <a:gsLst>
              <a:gs pos="0">
                <a:schemeClr val="bg1"/>
              </a:gs>
              <a:gs pos="100000">
                <a:schemeClr val="accent2"/>
              </a:gs>
            </a:gsLst>
            <a:path path="rect">
              <a:fillToRect r="100000" b="100000"/>
            </a:path>
          </a:gradFill>
          <a:ln w="9525" algn="ctr">
            <a:solidFill>
              <a:schemeClr val="accent2"/>
            </a:solidFill>
            <a:round/>
            <a:headEnd/>
            <a:tailEnd/>
          </a:ln>
        </p:spPr>
        <p:txBody>
          <a:bodyPr vert="horz" lIns="18000" tIns="18000" rIns="18000" bIns="18000" rtlCol="0">
            <a:normAutofit/>
          </a:bodyPr>
          <a:lstStyle>
            <a:lvl1pPr marL="342900" indent="-3429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1pPr>
            <a:lvl2pPr marL="742950" indent="-28575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2pPr>
            <a:lvl3pPr marL="11430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3pPr>
            <a:lvl4pPr marL="16002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4pPr>
            <a:lvl5pPr marL="20574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5pPr>
            <a:lvl6pPr marL="25146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6pPr>
            <a:lvl7pPr marL="29718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7pPr>
            <a:lvl8pPr marL="34290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8pPr>
            <a:lvl9pPr marL="38862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9pPr>
          </a:lstStyle>
          <a:p>
            <a:pPr>
              <a:spcBef>
                <a:spcPct val="0"/>
              </a:spcBef>
              <a:buClrTx/>
            </a:pPr>
            <a:r>
              <a:rPr lang="en-US" altLang="en-US" sz="1200" dirty="0">
                <a:latin typeface="Arial Narrow" panose="020B0606020202030204" pitchFamily="34" charset="0"/>
              </a:rPr>
              <a:t>Security Manager</a:t>
            </a:r>
          </a:p>
          <a:p>
            <a:pPr>
              <a:spcBef>
                <a:spcPct val="0"/>
              </a:spcBef>
              <a:buClrTx/>
            </a:pPr>
            <a:r>
              <a:rPr lang="en-US" altLang="en-US" sz="1200" b="0" dirty="0">
                <a:latin typeface="Arial Narrow" panose="020B0606020202030204" pitchFamily="34" charset="0"/>
              </a:rPr>
              <a:t>Manage user privileges</a:t>
            </a:r>
            <a:endParaRPr lang="en-US" altLang="en-US" sz="1200" b="0" dirty="0">
              <a:latin typeface="Arial Narrow" panose="020B0606020202030204" pitchFamily="34" charset="0"/>
            </a:endParaRPr>
          </a:p>
        </p:txBody>
      </p:sp>
      <p:sp>
        <p:nvSpPr>
          <p:cNvPr id="8" name="AutoShape 17"/>
          <p:cNvSpPr txBox="1">
            <a:spLocks noChangeArrowheads="1"/>
          </p:cNvSpPr>
          <p:nvPr/>
        </p:nvSpPr>
        <p:spPr bwMode="auto">
          <a:xfrm>
            <a:off x="9391985" y="1451498"/>
            <a:ext cx="1947055" cy="895916"/>
          </a:xfrm>
          <a:prstGeom prst="roundRect">
            <a:avLst>
              <a:gd name="adj" fmla="val 16667"/>
            </a:avLst>
          </a:prstGeom>
          <a:gradFill rotWithShape="1">
            <a:gsLst>
              <a:gs pos="0">
                <a:schemeClr val="bg1"/>
              </a:gs>
              <a:gs pos="100000">
                <a:schemeClr val="accent2"/>
              </a:gs>
            </a:gsLst>
            <a:path path="rect">
              <a:fillToRect r="100000" b="100000"/>
            </a:path>
          </a:gradFill>
          <a:ln w="9525" algn="ctr">
            <a:solidFill>
              <a:schemeClr val="accent2"/>
            </a:solidFill>
            <a:round/>
            <a:headEnd/>
            <a:tailEnd/>
          </a:ln>
        </p:spPr>
        <p:txBody>
          <a:bodyPr vert="horz" lIns="18000" tIns="18000" rIns="18000" bIns="18000" rtlCol="0">
            <a:normAutofit/>
          </a:bodyPr>
          <a:lstStyle>
            <a:lvl1pPr marL="342900" indent="-3429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1pPr>
            <a:lvl2pPr marL="742950" indent="-28575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2pPr>
            <a:lvl3pPr marL="11430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3pPr>
            <a:lvl4pPr marL="16002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4pPr>
            <a:lvl5pPr marL="20574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5pPr>
            <a:lvl6pPr marL="25146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6pPr>
            <a:lvl7pPr marL="29718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7pPr>
            <a:lvl8pPr marL="34290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8pPr>
            <a:lvl9pPr marL="38862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9pPr>
          </a:lstStyle>
          <a:p>
            <a:pPr>
              <a:spcBef>
                <a:spcPct val="0"/>
              </a:spcBef>
              <a:buClrTx/>
            </a:pPr>
            <a:r>
              <a:rPr lang="en-US" altLang="en-US" sz="1200" dirty="0">
                <a:latin typeface="Arial Narrow" panose="020B0606020202030204" pitchFamily="34" charset="0"/>
              </a:rPr>
              <a:t>Any Web Browser</a:t>
            </a:r>
          </a:p>
          <a:p>
            <a:pPr>
              <a:spcBef>
                <a:spcPct val="0"/>
              </a:spcBef>
              <a:buClrTx/>
            </a:pPr>
            <a:r>
              <a:rPr lang="en-US" altLang="en-US" sz="1200" b="0" dirty="0">
                <a:latin typeface="Arial Narrow" panose="020B0606020202030204" pitchFamily="34" charset="0"/>
              </a:rPr>
              <a:t>Browse metadata lineage</a:t>
            </a:r>
          </a:p>
          <a:p>
            <a:pPr>
              <a:spcBef>
                <a:spcPct val="0"/>
              </a:spcBef>
              <a:buClrTx/>
            </a:pPr>
            <a:r>
              <a:rPr lang="en-US" altLang="en-US" sz="1200" b="0" dirty="0">
                <a:latin typeface="Arial Narrow" panose="020B0606020202030204" pitchFamily="34" charset="0"/>
              </a:rPr>
              <a:t>Operate production</a:t>
            </a:r>
            <a:endParaRPr lang="en-US" altLang="en-US" sz="1200" b="0" dirty="0">
              <a:latin typeface="Arial Narrow" panose="020B0606020202030204" pitchFamily="34" charset="0"/>
            </a:endParaRPr>
          </a:p>
        </p:txBody>
      </p:sp>
      <p:sp>
        <p:nvSpPr>
          <p:cNvPr id="9" name="AutoShape 63"/>
          <p:cNvSpPr>
            <a:spLocks noChangeArrowheads="1"/>
          </p:cNvSpPr>
          <p:nvPr/>
        </p:nvSpPr>
        <p:spPr bwMode="auto">
          <a:xfrm>
            <a:off x="4975668" y="2933250"/>
            <a:ext cx="1219200" cy="831850"/>
          </a:xfrm>
          <a:prstGeom prst="can">
            <a:avLst>
              <a:gd name="adj" fmla="val 25000"/>
            </a:avLst>
          </a:prstGeom>
          <a:gradFill rotWithShape="1">
            <a:gsLst>
              <a:gs pos="0">
                <a:schemeClr val="accent1"/>
              </a:gs>
              <a:gs pos="50000">
                <a:schemeClr val="bg1"/>
              </a:gs>
              <a:gs pos="100000">
                <a:schemeClr val="accent1"/>
              </a:gs>
            </a:gsLst>
            <a:lin ang="0" scaled="1"/>
          </a:gradFill>
          <a:ln w="9525">
            <a:solidFill>
              <a:schemeClr val="accent1"/>
            </a:solidFill>
            <a:round/>
            <a:headEnd/>
            <a:tailEnd/>
          </a:ln>
          <a:effectLst/>
        </p:spPr>
        <p:txBody>
          <a:bodyPr lIns="92075" tIns="46038" rIns="92075" bIns="46038" anchor="ctr"/>
          <a:lstStyle/>
          <a:p>
            <a:pPr marL="119063" indent="-119063">
              <a:defRPr/>
            </a:pPr>
            <a:r>
              <a:rPr lang="en-US" sz="1200" dirty="0">
                <a:latin typeface="Arial Narrow" pitchFamily="34" charset="0"/>
              </a:rPr>
              <a:t>Repository</a:t>
            </a:r>
          </a:p>
        </p:txBody>
      </p:sp>
      <p:sp>
        <p:nvSpPr>
          <p:cNvPr id="10" name="Line 11"/>
          <p:cNvSpPr>
            <a:spLocks noChangeShapeType="1"/>
          </p:cNvSpPr>
          <p:nvPr/>
        </p:nvSpPr>
        <p:spPr bwMode="auto">
          <a:xfrm flipV="1">
            <a:off x="531296" y="2823321"/>
            <a:ext cx="11134325" cy="2729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 name="Line 11"/>
          <p:cNvSpPr>
            <a:spLocks noChangeShapeType="1"/>
          </p:cNvSpPr>
          <p:nvPr/>
        </p:nvSpPr>
        <p:spPr bwMode="auto">
          <a:xfrm flipV="1">
            <a:off x="473132" y="3900561"/>
            <a:ext cx="11134325" cy="2729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2" name="Line 11"/>
          <p:cNvSpPr>
            <a:spLocks noChangeShapeType="1"/>
          </p:cNvSpPr>
          <p:nvPr/>
        </p:nvSpPr>
        <p:spPr bwMode="auto">
          <a:xfrm flipV="1">
            <a:off x="473131" y="5030627"/>
            <a:ext cx="11134325" cy="2729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cxnSp>
        <p:nvCxnSpPr>
          <p:cNvPr id="14" name="Straight Arrow Connector 13"/>
          <p:cNvCxnSpPr>
            <a:stCxn id="4" idx="2"/>
          </p:cNvCxnSpPr>
          <p:nvPr/>
        </p:nvCxnSpPr>
        <p:spPr>
          <a:xfrm>
            <a:off x="1703444" y="2347414"/>
            <a:ext cx="3400819" cy="5858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a:endCxn id="9" idx="1"/>
          </p:cNvCxnSpPr>
          <p:nvPr/>
        </p:nvCxnSpPr>
        <p:spPr>
          <a:xfrm>
            <a:off x="3841834" y="2360636"/>
            <a:ext cx="1743434" cy="5726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881594" y="2360636"/>
            <a:ext cx="2140457" cy="5726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692201" y="2373779"/>
            <a:ext cx="597660" cy="5462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AutoShape 17"/>
          <p:cNvSpPr txBox="1">
            <a:spLocks noChangeArrowheads="1"/>
          </p:cNvSpPr>
          <p:nvPr/>
        </p:nvSpPr>
        <p:spPr bwMode="auto">
          <a:xfrm>
            <a:off x="2076711" y="4024672"/>
            <a:ext cx="2172363" cy="909138"/>
          </a:xfrm>
          <a:prstGeom prst="roundRect">
            <a:avLst>
              <a:gd name="adj" fmla="val 16667"/>
            </a:avLst>
          </a:prstGeom>
          <a:gradFill rotWithShape="1">
            <a:gsLst>
              <a:gs pos="0">
                <a:schemeClr val="bg1"/>
              </a:gs>
              <a:gs pos="100000">
                <a:schemeClr val="accent2"/>
              </a:gs>
            </a:gsLst>
            <a:path path="rect">
              <a:fillToRect r="100000" b="100000"/>
            </a:path>
          </a:gradFill>
          <a:ln w="9525" algn="ctr">
            <a:solidFill>
              <a:schemeClr val="accent2"/>
            </a:solidFill>
            <a:round/>
            <a:headEnd/>
            <a:tailEnd/>
          </a:ln>
        </p:spPr>
        <p:txBody>
          <a:bodyPr vert="horz" lIns="18000" tIns="18000" rIns="18000" bIns="18000" rtlCol="0">
            <a:normAutofit/>
          </a:bodyPr>
          <a:lstStyle>
            <a:lvl1pPr marL="342900" indent="-3429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1pPr>
            <a:lvl2pPr marL="742950" indent="-28575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2pPr>
            <a:lvl3pPr marL="11430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3pPr>
            <a:lvl4pPr marL="16002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4pPr>
            <a:lvl5pPr marL="20574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5pPr>
            <a:lvl6pPr marL="25146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6pPr>
            <a:lvl7pPr marL="29718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7pPr>
            <a:lvl8pPr marL="34290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8pPr>
            <a:lvl9pPr marL="38862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9pPr>
          </a:lstStyle>
          <a:p>
            <a:pPr>
              <a:spcBef>
                <a:spcPct val="0"/>
              </a:spcBef>
              <a:buClrTx/>
            </a:pPr>
            <a:r>
              <a:rPr lang="en-US" altLang="en-US" sz="1200">
                <a:latin typeface="Arial Narrow" panose="020B0606020202030204" pitchFamily="34" charset="0"/>
              </a:rPr>
              <a:t>Scheduler Agent</a:t>
            </a:r>
          </a:p>
          <a:p>
            <a:pPr>
              <a:spcBef>
                <a:spcPct val="0"/>
              </a:spcBef>
              <a:buClrTx/>
            </a:pPr>
            <a:r>
              <a:rPr lang="en-US" altLang="en-US" sz="1200" b="0">
                <a:latin typeface="Arial Narrow" panose="020B0606020202030204" pitchFamily="34" charset="0"/>
              </a:rPr>
              <a:t>Handles schedules</a:t>
            </a:r>
          </a:p>
          <a:p>
            <a:pPr>
              <a:spcBef>
                <a:spcPct val="0"/>
              </a:spcBef>
              <a:buClrTx/>
            </a:pPr>
            <a:r>
              <a:rPr lang="en-US" altLang="en-US" sz="1200" b="0">
                <a:latin typeface="Arial Narrow" panose="020B0606020202030204" pitchFamily="34" charset="0"/>
              </a:rPr>
              <a:t>Orchestrate sessions</a:t>
            </a:r>
            <a:endParaRPr lang="en-US" altLang="en-US" sz="1200" b="0" dirty="0">
              <a:latin typeface="Arial Narrow" panose="020B0606020202030204" pitchFamily="34" charset="0"/>
            </a:endParaRPr>
          </a:p>
        </p:txBody>
      </p:sp>
      <p:sp>
        <p:nvSpPr>
          <p:cNvPr id="28" name="AutoShape 17"/>
          <p:cNvSpPr txBox="1">
            <a:spLocks noChangeArrowheads="1"/>
          </p:cNvSpPr>
          <p:nvPr/>
        </p:nvSpPr>
        <p:spPr bwMode="auto">
          <a:xfrm>
            <a:off x="7319726" y="4024672"/>
            <a:ext cx="2172363" cy="909138"/>
          </a:xfrm>
          <a:prstGeom prst="roundRect">
            <a:avLst>
              <a:gd name="adj" fmla="val 16667"/>
            </a:avLst>
          </a:prstGeom>
          <a:gradFill rotWithShape="1">
            <a:gsLst>
              <a:gs pos="0">
                <a:schemeClr val="bg1"/>
              </a:gs>
              <a:gs pos="100000">
                <a:schemeClr val="accent2"/>
              </a:gs>
            </a:gsLst>
            <a:path path="rect">
              <a:fillToRect r="100000" b="100000"/>
            </a:path>
          </a:gradFill>
          <a:ln w="9525" algn="ctr">
            <a:solidFill>
              <a:schemeClr val="accent2"/>
            </a:solidFill>
            <a:round/>
            <a:headEnd/>
            <a:tailEnd/>
          </a:ln>
        </p:spPr>
        <p:txBody>
          <a:bodyPr vert="horz" lIns="18000" tIns="18000" rIns="18000" bIns="18000" rtlCol="0">
            <a:normAutofit/>
          </a:bodyPr>
          <a:lstStyle>
            <a:lvl1pPr marL="342900" indent="-3429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1pPr>
            <a:lvl2pPr marL="742950" indent="-28575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2pPr>
            <a:lvl3pPr marL="11430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3pPr>
            <a:lvl4pPr marL="16002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4pPr>
            <a:lvl5pPr marL="20574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5pPr>
            <a:lvl6pPr marL="25146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6pPr>
            <a:lvl7pPr marL="29718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7pPr>
            <a:lvl8pPr marL="34290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8pPr>
            <a:lvl9pPr marL="38862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9pPr>
          </a:lstStyle>
          <a:p>
            <a:pPr>
              <a:spcBef>
                <a:spcPct val="0"/>
              </a:spcBef>
              <a:buClrTx/>
            </a:pPr>
            <a:r>
              <a:rPr lang="en-US" altLang="en-US" sz="1200">
                <a:latin typeface="Arial Narrow" panose="020B0606020202030204" pitchFamily="34" charset="0"/>
              </a:rPr>
              <a:t>Metadata Navigator</a:t>
            </a:r>
          </a:p>
          <a:p>
            <a:pPr>
              <a:spcBef>
                <a:spcPct val="0"/>
              </a:spcBef>
              <a:buClrTx/>
            </a:pPr>
            <a:r>
              <a:rPr lang="en-US" altLang="en-US" sz="1200" b="0">
                <a:latin typeface="Arial Narrow" panose="020B0606020202030204" pitchFamily="34" charset="0"/>
              </a:rPr>
              <a:t>Web access to the repository</a:t>
            </a:r>
            <a:endParaRPr lang="en-US" altLang="en-US" sz="1200" b="0" dirty="0">
              <a:latin typeface="Arial Narrow" panose="020B0606020202030204" pitchFamily="34" charset="0"/>
            </a:endParaRPr>
          </a:p>
        </p:txBody>
      </p:sp>
      <p:sp>
        <p:nvSpPr>
          <p:cNvPr id="29" name="Line 25"/>
          <p:cNvSpPr>
            <a:spLocks noChangeShapeType="1"/>
          </p:cNvSpPr>
          <p:nvPr/>
        </p:nvSpPr>
        <p:spPr bwMode="auto">
          <a:xfrm flipH="1">
            <a:off x="8857492" y="2340319"/>
            <a:ext cx="886325" cy="1560242"/>
          </a:xfrm>
          <a:prstGeom prst="line">
            <a:avLst/>
          </a:prstGeom>
          <a:noFill/>
          <a:ln w="9525">
            <a:solidFill>
              <a:srgbClr val="FFCC00"/>
            </a:solidFill>
            <a:prstDash val="lgDash"/>
            <a:round/>
            <a:headEnd type="stealth" w="lg" len="lg"/>
            <a:tailEnd type="stealth" w="lg" len="lg"/>
          </a:ln>
          <a:extLst>
            <a:ext uri="{909E8E84-426E-40DD-AFC4-6F175D3DCCD1}">
              <a14:hiddenFill xmlns:a14="http://schemas.microsoft.com/office/drawing/2010/main">
                <a:noFill/>
              </a14:hiddenFill>
            </a:ext>
          </a:extLst>
        </p:spPr>
        <p:txBody>
          <a:bodyPr wrap="none" anchor="ctr"/>
          <a:lstStyle/>
          <a:p>
            <a:endParaRPr lang="en-IN"/>
          </a:p>
        </p:txBody>
      </p:sp>
      <p:sp>
        <p:nvSpPr>
          <p:cNvPr id="30" name="Line 52"/>
          <p:cNvSpPr>
            <a:spLocks noChangeShapeType="1"/>
          </p:cNvSpPr>
          <p:nvPr/>
        </p:nvSpPr>
        <p:spPr bwMode="auto">
          <a:xfrm flipH="1">
            <a:off x="3269058" y="2288340"/>
            <a:ext cx="467132" cy="1753929"/>
          </a:xfrm>
          <a:prstGeom prst="line">
            <a:avLst/>
          </a:prstGeom>
          <a:noFill/>
          <a:ln w="19050">
            <a:solidFill>
              <a:schemeClr val="accent1"/>
            </a:solidFill>
            <a:prstDash val="lgDashDotDot"/>
            <a:round/>
            <a:headEnd/>
            <a:tailEnd type="stealth" w="lg" len="lg"/>
          </a:ln>
          <a:extLst>
            <a:ext uri="{909E8E84-426E-40DD-AFC4-6F175D3DCCD1}">
              <a14:hiddenFill xmlns:a14="http://schemas.microsoft.com/office/drawing/2010/main">
                <a:noFill/>
              </a14:hiddenFill>
            </a:ext>
          </a:extLst>
        </p:spPr>
        <p:txBody>
          <a:bodyPr wrap="none" anchor="ctr"/>
          <a:lstStyle/>
          <a:p>
            <a:endParaRPr lang="en-IN"/>
          </a:p>
        </p:txBody>
      </p:sp>
      <p:sp>
        <p:nvSpPr>
          <p:cNvPr id="31" name="Line 52"/>
          <p:cNvSpPr>
            <a:spLocks noChangeShapeType="1"/>
          </p:cNvSpPr>
          <p:nvPr/>
        </p:nvSpPr>
        <p:spPr bwMode="auto">
          <a:xfrm>
            <a:off x="1819620" y="2373779"/>
            <a:ext cx="885393" cy="1583052"/>
          </a:xfrm>
          <a:prstGeom prst="line">
            <a:avLst/>
          </a:prstGeom>
          <a:noFill/>
          <a:ln w="19050">
            <a:solidFill>
              <a:schemeClr val="accent1"/>
            </a:solidFill>
            <a:prstDash val="lgDashDotDot"/>
            <a:round/>
            <a:headEnd/>
            <a:tailEnd type="stealth" w="lg" len="lg"/>
          </a:ln>
          <a:extLst>
            <a:ext uri="{909E8E84-426E-40DD-AFC4-6F175D3DCCD1}">
              <a14:hiddenFill xmlns:a14="http://schemas.microsoft.com/office/drawing/2010/main">
                <a:noFill/>
              </a14:hiddenFill>
            </a:ext>
          </a:extLst>
        </p:spPr>
        <p:txBody>
          <a:bodyPr wrap="none" anchor="ctr"/>
          <a:lstStyle/>
          <a:p>
            <a:endParaRPr lang="en-IN"/>
          </a:p>
        </p:txBody>
      </p:sp>
      <p:sp>
        <p:nvSpPr>
          <p:cNvPr id="32" name="Line 24"/>
          <p:cNvSpPr>
            <a:spLocks noChangeShapeType="1"/>
          </p:cNvSpPr>
          <p:nvPr/>
        </p:nvSpPr>
        <p:spPr bwMode="auto">
          <a:xfrm flipH="1">
            <a:off x="4228526" y="4479241"/>
            <a:ext cx="2927350" cy="0"/>
          </a:xfrm>
          <a:prstGeom prst="line">
            <a:avLst/>
          </a:prstGeom>
          <a:noFill/>
          <a:ln w="19050">
            <a:solidFill>
              <a:schemeClr val="accent1"/>
            </a:solidFill>
            <a:prstDash val="lgDashDotDot"/>
            <a:round/>
            <a:headEnd/>
            <a:tailEnd type="stealth" w="lg" len="lg"/>
          </a:ln>
          <a:extLst>
            <a:ext uri="{909E8E84-426E-40DD-AFC4-6F175D3DCCD1}">
              <a14:hiddenFill xmlns:a14="http://schemas.microsoft.com/office/drawing/2010/main">
                <a:noFill/>
              </a14:hiddenFill>
            </a:ext>
          </a:extLst>
        </p:spPr>
        <p:txBody>
          <a:bodyPr wrap="none" anchor="ctr"/>
          <a:lstStyle/>
          <a:p>
            <a:endParaRPr lang="en-IN"/>
          </a:p>
        </p:txBody>
      </p:sp>
      <p:grpSp>
        <p:nvGrpSpPr>
          <p:cNvPr id="33" name="Group 53"/>
          <p:cNvGrpSpPr>
            <a:grpSpLocks/>
          </p:cNvGrpSpPr>
          <p:nvPr/>
        </p:nvGrpSpPr>
        <p:grpSpPr bwMode="auto">
          <a:xfrm>
            <a:off x="8022051" y="5398844"/>
            <a:ext cx="2143125" cy="771525"/>
            <a:chOff x="4369" y="3658"/>
            <a:chExt cx="1350" cy="486"/>
          </a:xfrm>
        </p:grpSpPr>
        <p:grpSp>
          <p:nvGrpSpPr>
            <p:cNvPr id="34" name="Group 54"/>
            <p:cNvGrpSpPr>
              <a:grpSpLocks/>
            </p:cNvGrpSpPr>
            <p:nvPr/>
          </p:nvGrpSpPr>
          <p:grpSpPr bwMode="auto">
            <a:xfrm>
              <a:off x="4370" y="3658"/>
              <a:ext cx="1349" cy="207"/>
              <a:chOff x="4461" y="3623"/>
              <a:chExt cx="1349" cy="207"/>
            </a:xfrm>
          </p:grpSpPr>
          <p:sp>
            <p:nvSpPr>
              <p:cNvPr id="41" name="Line 55"/>
              <p:cNvSpPr>
                <a:spLocks noChangeShapeType="1"/>
              </p:cNvSpPr>
              <p:nvPr/>
            </p:nvSpPr>
            <p:spPr bwMode="auto">
              <a:xfrm>
                <a:off x="4461" y="3727"/>
                <a:ext cx="453" cy="0"/>
              </a:xfrm>
              <a:prstGeom prst="line">
                <a:avLst/>
              </a:prstGeom>
              <a:noFill/>
              <a:ln w="15875">
                <a:solidFill>
                  <a:schemeClr val="hlink"/>
                </a:solidFill>
                <a:round/>
                <a:headEnd type="stealth" w="lg" len="lg"/>
                <a:tailEnd type="stealth" w="lg" len="lg"/>
              </a:ln>
              <a:extLst>
                <a:ext uri="{909E8E84-426E-40DD-AFC4-6F175D3DCCD1}">
                  <a14:hiddenFill xmlns:a14="http://schemas.microsoft.com/office/drawing/2010/main">
                    <a:noFill/>
                  </a14:hiddenFill>
                </a:ext>
              </a:extLst>
            </p:spPr>
            <p:txBody>
              <a:bodyPr wrap="none" anchor="ctr"/>
              <a:lstStyle/>
              <a:p>
                <a:endParaRPr lang="en-IN"/>
              </a:p>
            </p:txBody>
          </p:sp>
          <p:sp>
            <p:nvSpPr>
              <p:cNvPr id="42" name="Rectangle 56"/>
              <p:cNvSpPr>
                <a:spLocks noChangeArrowheads="1"/>
              </p:cNvSpPr>
              <p:nvPr/>
            </p:nvSpPr>
            <p:spPr bwMode="auto">
              <a:xfrm>
                <a:off x="4986" y="3623"/>
                <a:ext cx="82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algn="l" eaLnBrk="1" hangingPunct="1">
                  <a:spcBef>
                    <a:spcPct val="0"/>
                  </a:spcBef>
                  <a:buClrTx/>
                </a:pPr>
                <a:r>
                  <a:rPr lang="en-US" altLang="en-US" sz="1200" b="0">
                    <a:solidFill>
                      <a:schemeClr val="bg2"/>
                    </a:solidFill>
                    <a:latin typeface="Arial Narrow" panose="020B0606020202030204" pitchFamily="34" charset="0"/>
                  </a:rPr>
                  <a:t>Repository Access</a:t>
                </a:r>
              </a:p>
            </p:txBody>
          </p:sp>
        </p:grpSp>
        <p:grpSp>
          <p:nvGrpSpPr>
            <p:cNvPr id="35" name="Group 57"/>
            <p:cNvGrpSpPr>
              <a:grpSpLocks/>
            </p:cNvGrpSpPr>
            <p:nvPr/>
          </p:nvGrpSpPr>
          <p:grpSpPr bwMode="auto">
            <a:xfrm>
              <a:off x="4369" y="3798"/>
              <a:ext cx="1350" cy="207"/>
              <a:chOff x="4460" y="3784"/>
              <a:chExt cx="1350" cy="207"/>
            </a:xfrm>
          </p:grpSpPr>
          <p:sp>
            <p:nvSpPr>
              <p:cNvPr id="39" name="Line 58"/>
              <p:cNvSpPr>
                <a:spLocks noChangeShapeType="1"/>
              </p:cNvSpPr>
              <p:nvPr/>
            </p:nvSpPr>
            <p:spPr bwMode="auto">
              <a:xfrm flipH="1">
                <a:off x="4460" y="3887"/>
                <a:ext cx="453" cy="0"/>
              </a:xfrm>
              <a:prstGeom prst="line">
                <a:avLst/>
              </a:prstGeom>
              <a:noFill/>
              <a:ln w="9525">
                <a:solidFill>
                  <a:srgbClr val="FFCC00"/>
                </a:solidFill>
                <a:prstDash val="lgDash"/>
                <a:round/>
                <a:headEnd type="stealth" w="lg" len="lg"/>
                <a:tailEnd type="stealth" w="lg" len="lg"/>
              </a:ln>
              <a:extLst>
                <a:ext uri="{909E8E84-426E-40DD-AFC4-6F175D3DCCD1}">
                  <a14:hiddenFill xmlns:a14="http://schemas.microsoft.com/office/drawing/2010/main">
                    <a:noFill/>
                  </a14:hiddenFill>
                </a:ext>
              </a:extLst>
            </p:spPr>
            <p:txBody>
              <a:bodyPr wrap="none" anchor="ctr"/>
              <a:lstStyle/>
              <a:p>
                <a:endParaRPr lang="en-IN"/>
              </a:p>
            </p:txBody>
          </p:sp>
          <p:sp>
            <p:nvSpPr>
              <p:cNvPr id="40" name="Rectangle 59"/>
              <p:cNvSpPr>
                <a:spLocks noChangeArrowheads="1"/>
              </p:cNvSpPr>
              <p:nvPr/>
            </p:nvSpPr>
            <p:spPr bwMode="auto">
              <a:xfrm>
                <a:off x="4986" y="3784"/>
                <a:ext cx="82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algn="l" eaLnBrk="1" hangingPunct="1">
                  <a:spcBef>
                    <a:spcPct val="0"/>
                  </a:spcBef>
                  <a:buClrTx/>
                </a:pPr>
                <a:r>
                  <a:rPr lang="en-US" altLang="en-US" sz="1200" b="0">
                    <a:solidFill>
                      <a:schemeClr val="bg2"/>
                    </a:solidFill>
                    <a:latin typeface="Arial Narrow" panose="020B0606020202030204" pitchFamily="34" charset="0"/>
                  </a:rPr>
                  <a:t>HTTP Connection</a:t>
                </a:r>
              </a:p>
            </p:txBody>
          </p:sp>
        </p:grpSp>
        <p:grpSp>
          <p:nvGrpSpPr>
            <p:cNvPr id="36" name="Group 60"/>
            <p:cNvGrpSpPr>
              <a:grpSpLocks/>
            </p:cNvGrpSpPr>
            <p:nvPr/>
          </p:nvGrpSpPr>
          <p:grpSpPr bwMode="auto">
            <a:xfrm>
              <a:off x="4370" y="3937"/>
              <a:ext cx="1349" cy="207"/>
              <a:chOff x="4461" y="3902"/>
              <a:chExt cx="1349" cy="207"/>
            </a:xfrm>
          </p:grpSpPr>
          <p:sp>
            <p:nvSpPr>
              <p:cNvPr id="37" name="Line 61"/>
              <p:cNvSpPr>
                <a:spLocks noChangeShapeType="1"/>
              </p:cNvSpPr>
              <p:nvPr/>
            </p:nvSpPr>
            <p:spPr bwMode="auto">
              <a:xfrm flipH="1">
                <a:off x="4461" y="4006"/>
                <a:ext cx="453" cy="0"/>
              </a:xfrm>
              <a:prstGeom prst="line">
                <a:avLst/>
              </a:prstGeom>
              <a:noFill/>
              <a:ln w="19050">
                <a:solidFill>
                  <a:schemeClr val="accent1"/>
                </a:solidFill>
                <a:prstDash val="lgDashDotDot"/>
                <a:round/>
                <a:headEnd/>
                <a:tailEnd type="stealth" w="lg" len="lg"/>
              </a:ln>
              <a:extLst>
                <a:ext uri="{909E8E84-426E-40DD-AFC4-6F175D3DCCD1}">
                  <a14:hiddenFill xmlns:a14="http://schemas.microsoft.com/office/drawing/2010/main">
                    <a:noFill/>
                  </a14:hiddenFill>
                </a:ext>
              </a:extLst>
            </p:spPr>
            <p:txBody>
              <a:bodyPr wrap="none" anchor="ctr"/>
              <a:lstStyle/>
              <a:p>
                <a:endParaRPr lang="en-IN"/>
              </a:p>
            </p:txBody>
          </p:sp>
          <p:sp>
            <p:nvSpPr>
              <p:cNvPr id="38" name="Rectangle 62"/>
              <p:cNvSpPr>
                <a:spLocks noChangeArrowheads="1"/>
              </p:cNvSpPr>
              <p:nvPr/>
            </p:nvSpPr>
            <p:spPr bwMode="auto">
              <a:xfrm>
                <a:off x="4986" y="3902"/>
                <a:ext cx="82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algn="l" eaLnBrk="1" hangingPunct="1">
                  <a:spcBef>
                    <a:spcPct val="0"/>
                  </a:spcBef>
                  <a:buClrTx/>
                </a:pPr>
                <a:r>
                  <a:rPr lang="en-US" altLang="en-US" sz="1200" b="0">
                    <a:solidFill>
                      <a:schemeClr val="bg2"/>
                    </a:solidFill>
                    <a:latin typeface="Arial Narrow" panose="020B0606020202030204" pitchFamily="34" charset="0"/>
                  </a:rPr>
                  <a:t>Execution Query</a:t>
                </a:r>
              </a:p>
            </p:txBody>
          </p:sp>
        </p:grpSp>
      </p:grpSp>
      <p:sp>
        <p:nvSpPr>
          <p:cNvPr id="43" name="AutoShape 33"/>
          <p:cNvSpPr>
            <a:spLocks noChangeArrowheads="1"/>
          </p:cNvSpPr>
          <p:nvPr/>
        </p:nvSpPr>
        <p:spPr bwMode="auto">
          <a:xfrm>
            <a:off x="1947520" y="5503970"/>
            <a:ext cx="465137" cy="261937"/>
          </a:xfrm>
          <a:prstGeom prst="can">
            <a:avLst>
              <a:gd name="adj" fmla="val 25000"/>
            </a:avLst>
          </a:prstGeom>
          <a:gradFill rotWithShape="1">
            <a:gsLst>
              <a:gs pos="0">
                <a:schemeClr val="bg1"/>
              </a:gs>
              <a:gs pos="100000">
                <a:srgbClr val="3FBFED"/>
              </a:gs>
            </a:gsLst>
            <a:path path="rect">
              <a:fillToRect r="100000" b="100000"/>
            </a:path>
          </a:gradFill>
          <a:ln w="9525">
            <a:solidFill>
              <a:schemeClr val="accent2"/>
            </a:solidFill>
            <a:round/>
            <a:headEnd/>
            <a:tailEnd/>
          </a:ln>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endParaRPr lang="en-US" altLang="en-US" sz="800" b="0">
              <a:solidFill>
                <a:srgbClr val="333333"/>
              </a:solidFill>
              <a:latin typeface="Arial Narrow" panose="020B0606020202030204" pitchFamily="34" charset="0"/>
            </a:endParaRPr>
          </a:p>
        </p:txBody>
      </p:sp>
      <p:sp>
        <p:nvSpPr>
          <p:cNvPr id="44" name="AutoShape 36"/>
          <p:cNvSpPr>
            <a:spLocks noChangeArrowheads="1"/>
          </p:cNvSpPr>
          <p:nvPr/>
        </p:nvSpPr>
        <p:spPr bwMode="auto">
          <a:xfrm>
            <a:off x="2605088" y="5204483"/>
            <a:ext cx="630238" cy="561424"/>
          </a:xfrm>
          <a:prstGeom prst="can">
            <a:avLst>
              <a:gd name="adj" fmla="val 25000"/>
            </a:avLst>
          </a:prstGeom>
          <a:gradFill rotWithShape="1">
            <a:gsLst>
              <a:gs pos="0">
                <a:schemeClr val="bg1"/>
              </a:gs>
              <a:gs pos="100000">
                <a:schemeClr val="bg2"/>
              </a:gs>
            </a:gsLst>
            <a:path path="rect">
              <a:fillToRect r="100000" b="100000"/>
            </a:path>
          </a:gradFill>
          <a:ln w="9525">
            <a:solidFill>
              <a:schemeClr val="bg2"/>
            </a:solidFill>
            <a:round/>
            <a:headEnd/>
            <a:tailEnd/>
          </a:ln>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endParaRPr lang="en-US" altLang="en-US" sz="800" b="0">
              <a:solidFill>
                <a:srgbClr val="333333"/>
              </a:solidFill>
              <a:latin typeface="Arial Narrow" panose="020B0606020202030204" pitchFamily="34" charset="0"/>
            </a:endParaRPr>
          </a:p>
        </p:txBody>
      </p:sp>
      <p:sp>
        <p:nvSpPr>
          <p:cNvPr id="45" name="AutoShape 34"/>
          <p:cNvSpPr>
            <a:spLocks noChangeArrowheads="1"/>
          </p:cNvSpPr>
          <p:nvPr/>
        </p:nvSpPr>
        <p:spPr bwMode="auto">
          <a:xfrm>
            <a:off x="1997075" y="5915025"/>
            <a:ext cx="508000" cy="325438"/>
          </a:xfrm>
          <a:prstGeom prst="can">
            <a:avLst>
              <a:gd name="adj" fmla="val 25000"/>
            </a:avLst>
          </a:prstGeom>
          <a:gradFill rotWithShape="1">
            <a:gsLst>
              <a:gs pos="0">
                <a:schemeClr val="bg1"/>
              </a:gs>
              <a:gs pos="100000">
                <a:schemeClr val="tx1"/>
              </a:gs>
            </a:gsLst>
            <a:path path="rect">
              <a:fillToRect r="100000" b="100000"/>
            </a:path>
          </a:gradFill>
          <a:ln w="9525">
            <a:solidFill>
              <a:schemeClr val="tx1"/>
            </a:solidFill>
            <a:round/>
            <a:headEnd/>
            <a:tailEnd/>
          </a:ln>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endParaRPr lang="en-US" altLang="en-US" sz="800" b="0">
              <a:solidFill>
                <a:srgbClr val="333333"/>
              </a:solidFill>
              <a:latin typeface="Arial Narrow" panose="020B0606020202030204" pitchFamily="34" charset="0"/>
            </a:endParaRPr>
          </a:p>
        </p:txBody>
      </p:sp>
      <p:sp>
        <p:nvSpPr>
          <p:cNvPr id="46" name="AutoShape 35"/>
          <p:cNvSpPr>
            <a:spLocks noChangeArrowheads="1"/>
          </p:cNvSpPr>
          <p:nvPr/>
        </p:nvSpPr>
        <p:spPr bwMode="auto">
          <a:xfrm>
            <a:off x="2648744" y="5915025"/>
            <a:ext cx="506412" cy="325438"/>
          </a:xfrm>
          <a:prstGeom prst="can">
            <a:avLst>
              <a:gd name="adj" fmla="val 25000"/>
            </a:avLst>
          </a:prstGeom>
          <a:gradFill rotWithShape="1">
            <a:gsLst>
              <a:gs pos="0">
                <a:schemeClr val="bg1"/>
              </a:gs>
              <a:gs pos="100000">
                <a:schemeClr val="bg2"/>
              </a:gs>
            </a:gsLst>
            <a:path path="rect">
              <a:fillToRect r="100000" b="100000"/>
            </a:path>
          </a:gradFill>
          <a:ln w="9525" algn="ctr">
            <a:solidFill>
              <a:schemeClr val="tx1"/>
            </a:solidFill>
            <a:round/>
            <a:headEnd/>
            <a:tailEnd/>
          </a:ln>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endParaRPr lang="en-US" altLang="en-US" sz="800" b="0">
              <a:solidFill>
                <a:srgbClr val="333333"/>
              </a:solidFill>
              <a:latin typeface="Arial Narrow" panose="020B0606020202030204" pitchFamily="34" charset="0"/>
            </a:endParaRPr>
          </a:p>
        </p:txBody>
      </p:sp>
      <p:sp>
        <p:nvSpPr>
          <p:cNvPr id="48" name="Text Box 31"/>
          <p:cNvSpPr txBox="1">
            <a:spLocks noChangeArrowheads="1"/>
          </p:cNvSpPr>
          <p:nvPr/>
        </p:nvSpPr>
        <p:spPr bwMode="auto">
          <a:xfrm>
            <a:off x="3307331" y="5294395"/>
            <a:ext cx="13525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57150" indent="-57150"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algn="l">
              <a:buFont typeface="Wingdings" panose="05000000000000000000" pitchFamily="2" charset="2"/>
              <a:buNone/>
            </a:pPr>
            <a:r>
              <a:rPr lang="en-US" altLang="en-US" sz="1200" dirty="0">
                <a:solidFill>
                  <a:srgbClr val="333333"/>
                </a:solidFill>
                <a:latin typeface="Arial Narrow" panose="020B0606020202030204" pitchFamily="34" charset="0"/>
              </a:rPr>
              <a:t>Information System</a:t>
            </a:r>
          </a:p>
        </p:txBody>
      </p:sp>
      <p:sp>
        <p:nvSpPr>
          <p:cNvPr id="50" name="Rectangle 9"/>
          <p:cNvSpPr>
            <a:spLocks noChangeArrowheads="1"/>
          </p:cNvSpPr>
          <p:nvPr/>
        </p:nvSpPr>
        <p:spPr bwMode="auto">
          <a:xfrm>
            <a:off x="5585269" y="4732412"/>
            <a:ext cx="1734458" cy="24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algn="l" eaLnBrk="1" hangingPunct="1">
              <a:spcBef>
                <a:spcPct val="0"/>
              </a:spcBef>
              <a:buClrTx/>
            </a:pPr>
            <a:r>
              <a:rPr lang="en-US" altLang="en-US" sz="1200" b="0" dirty="0">
                <a:latin typeface="Arial Narrow" panose="020B0606020202030204" pitchFamily="34" charset="0"/>
              </a:rPr>
              <a:t>J2EE Application Server</a:t>
            </a:r>
          </a:p>
        </p:txBody>
      </p:sp>
      <p:sp>
        <p:nvSpPr>
          <p:cNvPr id="51" name="Rectangle 12"/>
          <p:cNvSpPr>
            <a:spLocks noChangeArrowheads="1"/>
          </p:cNvSpPr>
          <p:nvPr/>
        </p:nvSpPr>
        <p:spPr bwMode="auto">
          <a:xfrm>
            <a:off x="363724" y="2566738"/>
            <a:ext cx="24876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algn="l" eaLnBrk="1" hangingPunct="1">
              <a:spcBef>
                <a:spcPct val="0"/>
              </a:spcBef>
              <a:buClrTx/>
            </a:pPr>
            <a:r>
              <a:rPr lang="en-US" altLang="en-US" sz="1200" b="0">
                <a:latin typeface="Arial Narrow" panose="020B0606020202030204" pitchFamily="34" charset="0"/>
              </a:rPr>
              <a:t>Java - Any Platform</a:t>
            </a:r>
          </a:p>
        </p:txBody>
      </p:sp>
      <p:sp>
        <p:nvSpPr>
          <p:cNvPr id="52" name="Rectangle 12"/>
          <p:cNvSpPr>
            <a:spLocks noChangeArrowheads="1"/>
          </p:cNvSpPr>
          <p:nvPr/>
        </p:nvSpPr>
        <p:spPr bwMode="auto">
          <a:xfrm>
            <a:off x="405015" y="3652149"/>
            <a:ext cx="31083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algn="l" eaLnBrk="1" hangingPunct="1">
              <a:spcBef>
                <a:spcPct val="0"/>
              </a:spcBef>
              <a:buClrTx/>
            </a:pPr>
            <a:r>
              <a:rPr lang="en-US" altLang="en-US" sz="1200" b="0" dirty="0">
                <a:latin typeface="Arial Narrow" panose="020B0606020202030204" pitchFamily="34" charset="0"/>
              </a:rPr>
              <a:t>Any </a:t>
            </a:r>
            <a:r>
              <a:rPr lang="en-US" altLang="en-US" sz="1200" b="0" dirty="0" smtClean="0">
                <a:latin typeface="Arial Narrow" panose="020B0606020202030204" pitchFamily="34" charset="0"/>
              </a:rPr>
              <a:t>RDBMS</a:t>
            </a:r>
            <a:endParaRPr lang="en-US" altLang="en-US" sz="1200" b="0" dirty="0">
              <a:latin typeface="Arial Narrow" panose="020B0606020202030204" pitchFamily="34" charset="0"/>
            </a:endParaRPr>
          </a:p>
        </p:txBody>
      </p:sp>
      <p:sp>
        <p:nvSpPr>
          <p:cNvPr id="55" name="Rectangle 54"/>
          <p:cNvSpPr/>
          <p:nvPr/>
        </p:nvSpPr>
        <p:spPr>
          <a:xfrm>
            <a:off x="258684" y="4743910"/>
            <a:ext cx="1280607" cy="276999"/>
          </a:xfrm>
          <a:prstGeom prst="rect">
            <a:avLst/>
          </a:prstGeom>
        </p:spPr>
        <p:txBody>
          <a:bodyPr wrap="none">
            <a:spAutoFit/>
          </a:bodyPr>
          <a:lstStyle/>
          <a:p>
            <a:pPr>
              <a:spcBef>
                <a:spcPct val="0"/>
              </a:spcBef>
            </a:pPr>
            <a:r>
              <a:rPr lang="en-US" altLang="en-US" sz="1200" b="0" dirty="0" smtClean="0">
                <a:latin typeface="Arial Narrow" panose="020B0606020202030204" pitchFamily="34" charset="0"/>
              </a:rPr>
              <a:t>Java - Any Platform</a:t>
            </a:r>
            <a:endParaRPr lang="en-US" altLang="en-US" sz="1200" b="0" dirty="0">
              <a:latin typeface="Arial Narrow" panose="020B0606020202030204" pitchFamily="34" charset="0"/>
            </a:endParaRPr>
          </a:p>
        </p:txBody>
      </p:sp>
      <p:pic>
        <p:nvPicPr>
          <p:cNvPr id="56"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531" y="236013"/>
            <a:ext cx="1492612" cy="992286"/>
          </a:xfrm>
          <a:prstGeom prst="rect">
            <a:avLst/>
          </a:prstGeom>
        </p:spPr>
      </p:pic>
    </p:spTree>
    <p:extLst>
      <p:ext uri="{BB962C8B-B14F-4D97-AF65-F5344CB8AC3E}">
        <p14:creationId xmlns:p14="http://schemas.microsoft.com/office/powerpoint/2010/main" val="330849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ODI Repositories</a:t>
            </a:r>
            <a:endParaRPr lang="en-IN" dirty="0"/>
          </a:p>
        </p:txBody>
      </p:sp>
      <p:sp>
        <p:nvSpPr>
          <p:cNvPr id="4" name="AutoShape 2"/>
          <p:cNvSpPr>
            <a:spLocks noGrp="1" noChangeArrowheads="1"/>
          </p:cNvSpPr>
          <p:nvPr>
            <p:ph idx="1"/>
          </p:nvPr>
        </p:nvSpPr>
        <p:spPr bwMode="auto">
          <a:xfrm>
            <a:off x="3534770" y="1392239"/>
            <a:ext cx="1678675" cy="1965110"/>
          </a:xfrm>
          <a:prstGeom prst="can">
            <a:avLst>
              <a:gd name="adj" fmla="val 34062"/>
            </a:avLst>
          </a:prstGeom>
          <a:gradFill rotWithShape="1">
            <a:gsLst>
              <a:gs pos="0">
                <a:schemeClr val="bg1"/>
              </a:gs>
              <a:gs pos="100000">
                <a:schemeClr val="accent1"/>
              </a:gs>
            </a:gsLst>
            <a:path path="rect">
              <a:fillToRect r="100000" b="100000"/>
            </a:path>
          </a:gradFill>
          <a:ln w="9525">
            <a:solidFill>
              <a:schemeClr val="accent1"/>
            </a:solidFill>
            <a:round/>
            <a:headEnd/>
            <a:tailEnd/>
          </a:ln>
        </p:spPr>
        <p:txBody>
          <a:bodyPr lIns="72000" tIns="0"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endParaRPr lang="en-US" altLang="en-US" sz="1400" b="0" dirty="0">
              <a:solidFill>
                <a:srgbClr val="333333"/>
              </a:solidFill>
              <a:latin typeface="Arial Narrow" panose="020B0606020202030204" pitchFamily="34" charset="0"/>
            </a:endParaRPr>
          </a:p>
          <a:p>
            <a:pPr eaLnBrk="1" hangingPunct="1">
              <a:lnSpc>
                <a:spcPct val="100000"/>
              </a:lnSpc>
              <a:spcBef>
                <a:spcPct val="0"/>
              </a:spcBef>
              <a:buClrTx/>
            </a:pPr>
            <a:endParaRPr lang="en-US" altLang="en-US" sz="1400" b="0" dirty="0">
              <a:solidFill>
                <a:srgbClr val="333333"/>
              </a:solidFill>
              <a:latin typeface="Arial Narrow" panose="020B0606020202030204" pitchFamily="34" charset="0"/>
            </a:endParaRPr>
          </a:p>
          <a:p>
            <a:pPr eaLnBrk="1" hangingPunct="1">
              <a:lnSpc>
                <a:spcPct val="100000"/>
              </a:lnSpc>
              <a:spcBef>
                <a:spcPct val="0"/>
              </a:spcBef>
              <a:buClrTx/>
            </a:pPr>
            <a:endParaRPr lang="en-US" altLang="en-US" sz="1400" b="0" dirty="0">
              <a:solidFill>
                <a:srgbClr val="333333"/>
              </a:solidFill>
              <a:latin typeface="Arial Narrow" panose="020B0606020202030204" pitchFamily="34" charset="0"/>
            </a:endParaRPr>
          </a:p>
          <a:p>
            <a:pPr eaLnBrk="1" hangingPunct="1">
              <a:lnSpc>
                <a:spcPct val="100000"/>
              </a:lnSpc>
              <a:spcBef>
                <a:spcPct val="0"/>
              </a:spcBef>
              <a:buClrTx/>
            </a:pPr>
            <a:endParaRPr lang="en-US" altLang="en-US" sz="1400" b="0" dirty="0">
              <a:solidFill>
                <a:srgbClr val="333333"/>
              </a:solidFill>
              <a:latin typeface="Arial Narrow" panose="020B0606020202030204" pitchFamily="34" charset="0"/>
            </a:endParaRPr>
          </a:p>
          <a:p>
            <a:pPr eaLnBrk="1" hangingPunct="1">
              <a:lnSpc>
                <a:spcPct val="100000"/>
              </a:lnSpc>
              <a:spcBef>
                <a:spcPct val="0"/>
              </a:spcBef>
              <a:buClrTx/>
            </a:pPr>
            <a:endParaRPr lang="en-US" altLang="en-US" sz="1400" b="0" dirty="0">
              <a:solidFill>
                <a:srgbClr val="333333"/>
              </a:solidFill>
              <a:latin typeface="Arial Narrow" panose="020B0606020202030204" pitchFamily="34" charset="0"/>
            </a:endParaRPr>
          </a:p>
          <a:p>
            <a:pPr eaLnBrk="1" hangingPunct="1">
              <a:lnSpc>
                <a:spcPct val="100000"/>
              </a:lnSpc>
              <a:spcBef>
                <a:spcPct val="0"/>
              </a:spcBef>
              <a:buClrTx/>
            </a:pPr>
            <a:endParaRPr lang="en-US" altLang="en-US" sz="1400" b="0" dirty="0">
              <a:solidFill>
                <a:srgbClr val="333333"/>
              </a:solidFill>
              <a:latin typeface="Arial Narrow" panose="020B0606020202030204" pitchFamily="34" charset="0"/>
            </a:endParaRPr>
          </a:p>
          <a:p>
            <a:pPr eaLnBrk="1" hangingPunct="1">
              <a:lnSpc>
                <a:spcPct val="100000"/>
              </a:lnSpc>
              <a:spcBef>
                <a:spcPct val="0"/>
              </a:spcBef>
              <a:buClrTx/>
            </a:pPr>
            <a:endParaRPr lang="en-US" altLang="en-US" sz="1400" b="0" dirty="0">
              <a:solidFill>
                <a:srgbClr val="333333"/>
              </a:solidFill>
              <a:latin typeface="Arial Narrow" panose="020B0606020202030204" pitchFamily="34" charset="0"/>
            </a:endParaRPr>
          </a:p>
        </p:txBody>
      </p:sp>
      <p:sp>
        <p:nvSpPr>
          <p:cNvPr id="6" name="AutoShape 8"/>
          <p:cNvSpPr>
            <a:spLocks noChangeArrowheads="1"/>
          </p:cNvSpPr>
          <p:nvPr/>
        </p:nvSpPr>
        <p:spPr bwMode="auto">
          <a:xfrm>
            <a:off x="1706207" y="3306690"/>
            <a:ext cx="1144588" cy="1558925"/>
          </a:xfrm>
          <a:prstGeom prst="can">
            <a:avLst>
              <a:gd name="adj" fmla="val 34050"/>
            </a:avLst>
          </a:prstGeom>
          <a:gradFill rotWithShape="1">
            <a:gsLst>
              <a:gs pos="0">
                <a:schemeClr val="bg1"/>
              </a:gs>
              <a:gs pos="100000">
                <a:schemeClr val="accent1"/>
              </a:gs>
            </a:gsLst>
            <a:path path="rect">
              <a:fillToRect r="100000" b="100000"/>
            </a:path>
          </a:gradFill>
          <a:ln w="9525">
            <a:solidFill>
              <a:schemeClr val="accent1"/>
            </a:solidFill>
            <a:round/>
            <a:headEnd/>
            <a:tailEnd/>
          </a:ln>
        </p:spPr>
        <p:txBody>
          <a:bodyPr lIns="72000" tIns="0"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endParaRPr lang="en-US" altLang="en-US" sz="1400">
              <a:solidFill>
                <a:srgbClr val="333333"/>
              </a:solidFill>
              <a:latin typeface="Arial Narrow" panose="020B0606020202030204" pitchFamily="34" charset="0"/>
            </a:endParaRPr>
          </a:p>
          <a:p>
            <a:pPr eaLnBrk="1" hangingPunct="1">
              <a:lnSpc>
                <a:spcPct val="100000"/>
              </a:lnSpc>
              <a:spcBef>
                <a:spcPct val="0"/>
              </a:spcBef>
              <a:buClrTx/>
            </a:pPr>
            <a:endParaRPr lang="en-US" altLang="en-US" sz="1400">
              <a:solidFill>
                <a:srgbClr val="333333"/>
              </a:solidFill>
              <a:latin typeface="Arial Narrow" panose="020B0606020202030204" pitchFamily="34" charset="0"/>
            </a:endParaRPr>
          </a:p>
          <a:p>
            <a:pPr eaLnBrk="1" hangingPunct="1">
              <a:lnSpc>
                <a:spcPct val="100000"/>
              </a:lnSpc>
              <a:spcBef>
                <a:spcPct val="0"/>
              </a:spcBef>
              <a:buClrTx/>
            </a:pPr>
            <a:endParaRPr lang="en-US" altLang="en-US" sz="1400">
              <a:solidFill>
                <a:srgbClr val="333333"/>
              </a:solidFill>
              <a:latin typeface="Arial Narrow" panose="020B0606020202030204" pitchFamily="34" charset="0"/>
            </a:endParaRPr>
          </a:p>
          <a:p>
            <a:pPr eaLnBrk="1" hangingPunct="1">
              <a:lnSpc>
                <a:spcPct val="100000"/>
              </a:lnSpc>
              <a:spcBef>
                <a:spcPct val="0"/>
              </a:spcBef>
              <a:buClrTx/>
            </a:pPr>
            <a:endParaRPr lang="en-US" altLang="en-US" sz="1400">
              <a:solidFill>
                <a:srgbClr val="333333"/>
              </a:solidFill>
              <a:latin typeface="Arial Narrow" panose="020B0606020202030204" pitchFamily="34" charset="0"/>
            </a:endParaRPr>
          </a:p>
          <a:p>
            <a:pPr eaLnBrk="1" hangingPunct="1">
              <a:lnSpc>
                <a:spcPct val="100000"/>
              </a:lnSpc>
              <a:spcBef>
                <a:spcPct val="0"/>
              </a:spcBef>
              <a:buClrTx/>
            </a:pPr>
            <a:endParaRPr lang="en-US" altLang="en-US" sz="1200" b="0">
              <a:solidFill>
                <a:srgbClr val="333333"/>
              </a:solidFill>
              <a:latin typeface="Arial Narrow" panose="020B0606020202030204" pitchFamily="34" charset="0"/>
            </a:endParaRPr>
          </a:p>
        </p:txBody>
      </p:sp>
      <p:sp>
        <p:nvSpPr>
          <p:cNvPr id="7" name="AutoShape 13"/>
          <p:cNvSpPr>
            <a:spLocks noChangeArrowheads="1"/>
          </p:cNvSpPr>
          <p:nvPr/>
        </p:nvSpPr>
        <p:spPr bwMode="auto">
          <a:xfrm>
            <a:off x="6023513" y="3285816"/>
            <a:ext cx="1144588" cy="1616596"/>
          </a:xfrm>
          <a:prstGeom prst="can">
            <a:avLst>
              <a:gd name="adj" fmla="val 34050"/>
            </a:avLst>
          </a:prstGeom>
          <a:gradFill rotWithShape="1">
            <a:gsLst>
              <a:gs pos="0">
                <a:schemeClr val="bg1"/>
              </a:gs>
              <a:gs pos="100000">
                <a:schemeClr val="accent1"/>
              </a:gs>
            </a:gsLst>
            <a:path path="rect">
              <a:fillToRect r="100000" b="100000"/>
            </a:path>
          </a:gradFill>
          <a:ln w="9525">
            <a:solidFill>
              <a:schemeClr val="accent1"/>
            </a:solidFill>
            <a:round/>
            <a:headEnd/>
            <a:tailEnd/>
          </a:ln>
        </p:spPr>
        <p:txBody>
          <a:bodyPr lIns="72000" tIns="0"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endParaRPr lang="en-US" altLang="en-US" sz="1400">
              <a:solidFill>
                <a:srgbClr val="333333"/>
              </a:solidFill>
              <a:latin typeface="Arial Narrow" panose="020B0606020202030204" pitchFamily="34" charset="0"/>
            </a:endParaRPr>
          </a:p>
          <a:p>
            <a:pPr eaLnBrk="1" hangingPunct="1">
              <a:lnSpc>
                <a:spcPct val="100000"/>
              </a:lnSpc>
              <a:spcBef>
                <a:spcPct val="0"/>
              </a:spcBef>
              <a:buClrTx/>
            </a:pPr>
            <a:endParaRPr lang="en-US" altLang="en-US" sz="1400">
              <a:solidFill>
                <a:srgbClr val="333333"/>
              </a:solidFill>
              <a:latin typeface="Arial Narrow" panose="020B0606020202030204" pitchFamily="34" charset="0"/>
            </a:endParaRPr>
          </a:p>
          <a:p>
            <a:pPr eaLnBrk="1" hangingPunct="1">
              <a:lnSpc>
                <a:spcPct val="100000"/>
              </a:lnSpc>
              <a:spcBef>
                <a:spcPct val="0"/>
              </a:spcBef>
              <a:buClrTx/>
            </a:pPr>
            <a:endParaRPr lang="en-US" altLang="en-US" sz="1400">
              <a:solidFill>
                <a:srgbClr val="333333"/>
              </a:solidFill>
              <a:latin typeface="Arial Narrow" panose="020B0606020202030204" pitchFamily="34" charset="0"/>
            </a:endParaRPr>
          </a:p>
          <a:p>
            <a:pPr eaLnBrk="1" hangingPunct="1">
              <a:lnSpc>
                <a:spcPct val="100000"/>
              </a:lnSpc>
              <a:spcBef>
                <a:spcPct val="0"/>
              </a:spcBef>
              <a:buClrTx/>
            </a:pPr>
            <a:endParaRPr lang="en-US" altLang="en-US" sz="1400">
              <a:solidFill>
                <a:srgbClr val="333333"/>
              </a:solidFill>
              <a:latin typeface="Arial Narrow" panose="020B0606020202030204" pitchFamily="34" charset="0"/>
            </a:endParaRPr>
          </a:p>
          <a:p>
            <a:pPr eaLnBrk="1" hangingPunct="1">
              <a:lnSpc>
                <a:spcPct val="100000"/>
              </a:lnSpc>
              <a:spcBef>
                <a:spcPct val="0"/>
              </a:spcBef>
              <a:buClrTx/>
            </a:pPr>
            <a:endParaRPr lang="en-US" altLang="en-US" sz="1200" b="0">
              <a:solidFill>
                <a:srgbClr val="333333"/>
              </a:solidFill>
              <a:latin typeface="Arial Narrow" panose="020B0606020202030204" pitchFamily="34" charset="0"/>
            </a:endParaRPr>
          </a:p>
        </p:txBody>
      </p:sp>
      <p:sp>
        <p:nvSpPr>
          <p:cNvPr id="8" name="AutoShape 16"/>
          <p:cNvSpPr>
            <a:spLocks noChangeArrowheads="1"/>
          </p:cNvSpPr>
          <p:nvPr/>
        </p:nvSpPr>
        <p:spPr bwMode="auto">
          <a:xfrm>
            <a:off x="3670277" y="2241861"/>
            <a:ext cx="962025" cy="221725"/>
          </a:xfrm>
          <a:prstGeom prst="roundRect">
            <a:avLst>
              <a:gd name="adj" fmla="val 16667"/>
            </a:avLst>
          </a:prstGeom>
          <a:gradFill rotWithShape="1">
            <a:gsLst>
              <a:gs pos="0">
                <a:schemeClr val="bg1"/>
              </a:gs>
              <a:gs pos="100000">
                <a:srgbClr val="006699"/>
              </a:gs>
            </a:gsLst>
            <a:path path="rect">
              <a:fillToRect r="100000" b="100000"/>
            </a:path>
          </a:gradFill>
          <a:ln w="9525">
            <a:solidFill>
              <a:schemeClr val="accent2"/>
            </a:solidFill>
            <a:round/>
            <a:headEnd/>
            <a:tailEnd/>
          </a:ln>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r>
              <a:rPr lang="en-US" altLang="en-US" sz="1200" b="0" dirty="0">
                <a:solidFill>
                  <a:srgbClr val="333333"/>
                </a:solidFill>
                <a:latin typeface="Arial Narrow" panose="020B0606020202030204" pitchFamily="34" charset="0"/>
              </a:rPr>
              <a:t>Security</a:t>
            </a:r>
          </a:p>
        </p:txBody>
      </p:sp>
      <p:sp>
        <p:nvSpPr>
          <p:cNvPr id="9" name="AutoShape 17"/>
          <p:cNvSpPr>
            <a:spLocks noChangeArrowheads="1"/>
          </p:cNvSpPr>
          <p:nvPr/>
        </p:nvSpPr>
        <p:spPr bwMode="auto">
          <a:xfrm>
            <a:off x="3670277" y="2483607"/>
            <a:ext cx="960437" cy="269875"/>
          </a:xfrm>
          <a:prstGeom prst="roundRect">
            <a:avLst>
              <a:gd name="adj" fmla="val 16667"/>
            </a:avLst>
          </a:prstGeom>
          <a:gradFill rotWithShape="1">
            <a:gsLst>
              <a:gs pos="0">
                <a:schemeClr val="bg1"/>
              </a:gs>
              <a:gs pos="100000">
                <a:srgbClr val="669900"/>
              </a:gs>
            </a:gsLst>
            <a:path path="rect">
              <a:fillToRect r="100000" b="100000"/>
            </a:path>
          </a:gradFill>
          <a:ln w="9525" algn="ctr">
            <a:solidFill>
              <a:srgbClr val="FFFF66"/>
            </a:solidFill>
            <a:round/>
            <a:headEnd/>
            <a:tailEnd/>
          </a:ln>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r>
              <a:rPr lang="en-US" altLang="en-US" sz="1200" b="0" dirty="0">
                <a:solidFill>
                  <a:srgbClr val="333333"/>
                </a:solidFill>
                <a:latin typeface="Arial Narrow" panose="020B0606020202030204" pitchFamily="34" charset="0"/>
              </a:rPr>
              <a:t>Topology</a:t>
            </a:r>
          </a:p>
        </p:txBody>
      </p:sp>
      <p:sp>
        <p:nvSpPr>
          <p:cNvPr id="10" name="AutoShape 18"/>
          <p:cNvSpPr>
            <a:spLocks noChangeArrowheads="1"/>
          </p:cNvSpPr>
          <p:nvPr/>
        </p:nvSpPr>
        <p:spPr bwMode="auto">
          <a:xfrm>
            <a:off x="3670277" y="2778811"/>
            <a:ext cx="960437" cy="269875"/>
          </a:xfrm>
          <a:prstGeom prst="roundRect">
            <a:avLst>
              <a:gd name="adj" fmla="val 16667"/>
            </a:avLst>
          </a:prstGeom>
          <a:gradFill rotWithShape="1">
            <a:gsLst>
              <a:gs pos="0">
                <a:schemeClr val="bg1"/>
              </a:gs>
              <a:gs pos="100000">
                <a:srgbClr val="FF9900"/>
              </a:gs>
            </a:gsLst>
            <a:path path="rect">
              <a:fillToRect r="100000" b="100000"/>
            </a:path>
          </a:gradFill>
          <a:ln w="9525">
            <a:solidFill>
              <a:schemeClr val="accent1"/>
            </a:solidFill>
            <a:round/>
            <a:headEnd/>
            <a:tailEnd/>
          </a:ln>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r>
              <a:rPr lang="en-US" altLang="en-US" sz="1200" b="0">
                <a:solidFill>
                  <a:srgbClr val="333333"/>
                </a:solidFill>
                <a:latin typeface="Arial Narrow" panose="020B0606020202030204" pitchFamily="34" charset="0"/>
              </a:rPr>
              <a:t>Versioning</a:t>
            </a:r>
          </a:p>
        </p:txBody>
      </p:sp>
      <p:sp>
        <p:nvSpPr>
          <p:cNvPr id="11" name="AutoShape 9"/>
          <p:cNvSpPr>
            <a:spLocks noChangeArrowheads="1"/>
          </p:cNvSpPr>
          <p:nvPr/>
        </p:nvSpPr>
        <p:spPr bwMode="auto">
          <a:xfrm>
            <a:off x="1520825" y="3578225"/>
            <a:ext cx="962025" cy="268288"/>
          </a:xfrm>
          <a:prstGeom prst="roundRect">
            <a:avLst>
              <a:gd name="adj" fmla="val 16667"/>
            </a:avLst>
          </a:prstGeom>
          <a:gradFill rotWithShape="1">
            <a:gsLst>
              <a:gs pos="0">
                <a:schemeClr val="bg1"/>
              </a:gs>
              <a:gs pos="100000">
                <a:srgbClr val="FF9966"/>
              </a:gs>
            </a:gsLst>
            <a:path path="rect">
              <a:fillToRect r="100000" b="100000"/>
            </a:path>
          </a:gradFill>
          <a:ln w="9525" algn="ctr">
            <a:solidFill>
              <a:srgbClr val="FF9966"/>
            </a:solidFill>
            <a:round/>
            <a:headEnd/>
            <a:tailEnd/>
          </a:ln>
        </p:spPr>
        <p:txBody>
          <a:bodyPr lIns="18000" rIns="18000"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r>
              <a:rPr lang="en-US" altLang="en-US" sz="1200" b="0">
                <a:solidFill>
                  <a:srgbClr val="333333"/>
                </a:solidFill>
                <a:latin typeface="Arial Narrow" panose="020B0606020202030204" pitchFamily="34" charset="0"/>
              </a:rPr>
              <a:t>Models</a:t>
            </a:r>
          </a:p>
        </p:txBody>
      </p:sp>
      <p:sp>
        <p:nvSpPr>
          <p:cNvPr id="12" name="AutoShape 10"/>
          <p:cNvSpPr>
            <a:spLocks noChangeArrowheads="1"/>
          </p:cNvSpPr>
          <p:nvPr/>
        </p:nvSpPr>
        <p:spPr bwMode="auto">
          <a:xfrm>
            <a:off x="1520825" y="3884613"/>
            <a:ext cx="960438" cy="269875"/>
          </a:xfrm>
          <a:prstGeom prst="roundRect">
            <a:avLst>
              <a:gd name="adj" fmla="val 16667"/>
            </a:avLst>
          </a:prstGeom>
          <a:gradFill rotWithShape="1">
            <a:gsLst>
              <a:gs pos="0">
                <a:schemeClr val="bg1"/>
              </a:gs>
              <a:gs pos="100000">
                <a:srgbClr val="9CC44E"/>
              </a:gs>
            </a:gsLst>
            <a:path path="rect">
              <a:fillToRect r="100000" b="100000"/>
            </a:path>
          </a:gradFill>
          <a:ln w="9525" algn="ctr">
            <a:solidFill>
              <a:srgbClr val="9CC44E"/>
            </a:solidFill>
            <a:round/>
            <a:headEnd/>
            <a:tailEnd/>
          </a:ln>
        </p:spPr>
        <p:txBody>
          <a:bodyPr lIns="18000" tIns="46800" rIns="18000"/>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r>
              <a:rPr lang="en-US" altLang="en-US" sz="1200" b="0">
                <a:solidFill>
                  <a:srgbClr val="333333"/>
                </a:solidFill>
                <a:latin typeface="Arial Narrow" panose="020B0606020202030204" pitchFamily="34" charset="0"/>
              </a:rPr>
              <a:t>Projects</a:t>
            </a:r>
          </a:p>
        </p:txBody>
      </p:sp>
      <p:sp>
        <p:nvSpPr>
          <p:cNvPr id="13" name="AutoShape 11"/>
          <p:cNvSpPr>
            <a:spLocks noChangeArrowheads="1"/>
          </p:cNvSpPr>
          <p:nvPr/>
        </p:nvSpPr>
        <p:spPr bwMode="auto">
          <a:xfrm>
            <a:off x="1520825" y="4194175"/>
            <a:ext cx="960438" cy="269875"/>
          </a:xfrm>
          <a:prstGeom prst="roundRect">
            <a:avLst>
              <a:gd name="adj" fmla="val 16667"/>
            </a:avLst>
          </a:prstGeom>
          <a:gradFill rotWithShape="1">
            <a:gsLst>
              <a:gs pos="0">
                <a:schemeClr val="bg1"/>
              </a:gs>
              <a:gs pos="100000">
                <a:schemeClr val="bg2"/>
              </a:gs>
            </a:gsLst>
            <a:path path="rect">
              <a:fillToRect r="100000" b="100000"/>
            </a:path>
          </a:gradFill>
          <a:ln w="9525" algn="ctr">
            <a:solidFill>
              <a:schemeClr val="bg2"/>
            </a:solidFill>
            <a:round/>
            <a:headEnd/>
            <a:tailEnd/>
          </a:ln>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r>
              <a:rPr lang="en-US" altLang="en-US" sz="1200" b="0">
                <a:solidFill>
                  <a:srgbClr val="333333"/>
                </a:solidFill>
                <a:latin typeface="Arial Narrow" panose="020B0606020202030204" pitchFamily="34" charset="0"/>
              </a:rPr>
              <a:t>Execution</a:t>
            </a:r>
          </a:p>
        </p:txBody>
      </p:sp>
      <p:sp>
        <p:nvSpPr>
          <p:cNvPr id="14" name="AutoShape 14"/>
          <p:cNvSpPr>
            <a:spLocks noChangeArrowheads="1"/>
          </p:cNvSpPr>
          <p:nvPr/>
        </p:nvSpPr>
        <p:spPr bwMode="auto">
          <a:xfrm>
            <a:off x="6508133" y="4194174"/>
            <a:ext cx="960438" cy="269875"/>
          </a:xfrm>
          <a:prstGeom prst="roundRect">
            <a:avLst>
              <a:gd name="adj" fmla="val 16667"/>
            </a:avLst>
          </a:prstGeom>
          <a:gradFill rotWithShape="1">
            <a:gsLst>
              <a:gs pos="0">
                <a:schemeClr val="bg1"/>
              </a:gs>
              <a:gs pos="100000">
                <a:schemeClr val="bg2"/>
              </a:gs>
            </a:gsLst>
            <a:path path="rect">
              <a:fillToRect r="100000" b="100000"/>
            </a:path>
          </a:gradFill>
          <a:ln w="9525" algn="ctr">
            <a:solidFill>
              <a:schemeClr val="bg2"/>
            </a:solidFill>
            <a:round/>
            <a:headEnd/>
            <a:tailEnd/>
          </a:ln>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r>
              <a:rPr lang="en-US" altLang="en-US" sz="1200" b="0">
                <a:solidFill>
                  <a:srgbClr val="333333"/>
                </a:solidFill>
                <a:latin typeface="Arial Narrow" panose="020B0606020202030204" pitchFamily="34" charset="0"/>
              </a:rPr>
              <a:t>Execution</a:t>
            </a:r>
          </a:p>
        </p:txBody>
      </p:sp>
      <p:grpSp>
        <p:nvGrpSpPr>
          <p:cNvPr id="15" name="Group 5"/>
          <p:cNvGrpSpPr>
            <a:grpSpLocks/>
          </p:cNvGrpSpPr>
          <p:nvPr/>
        </p:nvGrpSpPr>
        <p:grpSpPr bwMode="auto">
          <a:xfrm>
            <a:off x="2058567" y="2375032"/>
            <a:ext cx="4610567" cy="871752"/>
            <a:chOff x="1672" y="1553"/>
            <a:chExt cx="1940" cy="498"/>
          </a:xfrm>
        </p:grpSpPr>
        <p:sp>
          <p:nvSpPr>
            <p:cNvPr id="16" name="Line 6"/>
            <p:cNvSpPr>
              <a:spLocks noChangeShapeType="1"/>
            </p:cNvSpPr>
            <p:nvPr/>
          </p:nvSpPr>
          <p:spPr bwMode="auto">
            <a:xfrm>
              <a:off x="3030" y="1603"/>
              <a:ext cx="582" cy="443"/>
            </a:xfrm>
            <a:prstGeom prst="line">
              <a:avLst/>
            </a:prstGeom>
            <a:noFill/>
            <a:ln w="38100" cap="rnd">
              <a:solidFill>
                <a:srgbClr val="5F5F5F"/>
              </a:solidFill>
              <a:prstDash val="sysDot"/>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7" name="Line 7"/>
            <p:cNvSpPr>
              <a:spLocks noChangeShapeType="1"/>
            </p:cNvSpPr>
            <p:nvPr/>
          </p:nvSpPr>
          <p:spPr bwMode="auto">
            <a:xfrm flipV="1">
              <a:off x="1672" y="1553"/>
              <a:ext cx="598" cy="498"/>
            </a:xfrm>
            <a:prstGeom prst="line">
              <a:avLst/>
            </a:prstGeom>
            <a:noFill/>
            <a:ln w="38100" cap="rnd">
              <a:solidFill>
                <a:srgbClr val="5F5F5F"/>
              </a:solidFill>
              <a:prstDash val="sysDot"/>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27" name="Rectangle 15"/>
          <p:cNvSpPr>
            <a:spLocks noChangeArrowheads="1"/>
          </p:cNvSpPr>
          <p:nvPr/>
        </p:nvSpPr>
        <p:spPr bwMode="auto">
          <a:xfrm>
            <a:off x="6023513" y="4985703"/>
            <a:ext cx="18785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a:lnSpc>
                <a:spcPct val="100000"/>
              </a:lnSpc>
              <a:spcBef>
                <a:spcPct val="0"/>
              </a:spcBef>
              <a:buClrTx/>
            </a:pPr>
            <a:r>
              <a:rPr lang="en-US" altLang="en-US" sz="1200" dirty="0">
                <a:solidFill>
                  <a:srgbClr val="333333"/>
                </a:solidFill>
                <a:latin typeface="Arial Narrow" panose="020B0606020202030204" pitchFamily="34" charset="0"/>
              </a:rPr>
              <a:t>Execution Repository</a:t>
            </a:r>
          </a:p>
          <a:p>
            <a:pPr>
              <a:lnSpc>
                <a:spcPct val="100000"/>
              </a:lnSpc>
              <a:spcBef>
                <a:spcPct val="0"/>
              </a:spcBef>
              <a:buClrTx/>
            </a:pPr>
            <a:r>
              <a:rPr lang="en-US" altLang="en-US" sz="1200" dirty="0">
                <a:solidFill>
                  <a:srgbClr val="333333"/>
                </a:solidFill>
                <a:latin typeface="Arial Narrow" panose="020B0606020202030204" pitchFamily="34" charset="0"/>
              </a:rPr>
              <a:t>(Production)</a:t>
            </a:r>
          </a:p>
        </p:txBody>
      </p:sp>
      <p:sp>
        <p:nvSpPr>
          <p:cNvPr id="29" name="Rectangle 12"/>
          <p:cNvSpPr>
            <a:spLocks noChangeArrowheads="1"/>
          </p:cNvSpPr>
          <p:nvPr/>
        </p:nvSpPr>
        <p:spPr bwMode="auto">
          <a:xfrm>
            <a:off x="1520825" y="5019565"/>
            <a:ext cx="1455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a:lnSpc>
                <a:spcPct val="100000"/>
              </a:lnSpc>
              <a:spcBef>
                <a:spcPct val="0"/>
              </a:spcBef>
              <a:buClrTx/>
            </a:pPr>
            <a:r>
              <a:rPr lang="en-US" altLang="en-US" sz="1200" dirty="0">
                <a:solidFill>
                  <a:srgbClr val="333333"/>
                </a:solidFill>
                <a:latin typeface="Arial Narrow" panose="020B0606020202030204" pitchFamily="34" charset="0"/>
              </a:rPr>
              <a:t>Work Repository</a:t>
            </a:r>
          </a:p>
          <a:p>
            <a:pPr>
              <a:lnSpc>
                <a:spcPct val="100000"/>
              </a:lnSpc>
              <a:spcBef>
                <a:spcPct val="0"/>
              </a:spcBef>
              <a:buClrTx/>
            </a:pPr>
            <a:r>
              <a:rPr lang="en-US" altLang="en-US" sz="1200" dirty="0">
                <a:solidFill>
                  <a:srgbClr val="333333"/>
                </a:solidFill>
                <a:latin typeface="Arial Narrow" panose="020B0606020202030204" pitchFamily="34" charset="0"/>
              </a:rPr>
              <a:t>(Development)</a:t>
            </a:r>
          </a:p>
        </p:txBody>
      </p:sp>
      <p:sp>
        <p:nvSpPr>
          <p:cNvPr id="30" name="Rectangle 3"/>
          <p:cNvSpPr>
            <a:spLocks noChangeArrowheads="1"/>
          </p:cNvSpPr>
          <p:nvPr/>
        </p:nvSpPr>
        <p:spPr bwMode="auto">
          <a:xfrm>
            <a:off x="3823470" y="3374361"/>
            <a:ext cx="16144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a:lnSpc>
                <a:spcPct val="100000"/>
              </a:lnSpc>
              <a:spcBef>
                <a:spcPct val="0"/>
              </a:spcBef>
              <a:buClrTx/>
            </a:pPr>
            <a:r>
              <a:rPr lang="en-US" altLang="en-US" sz="1200" dirty="0">
                <a:solidFill>
                  <a:srgbClr val="333333"/>
                </a:solidFill>
                <a:latin typeface="Arial Narrow" panose="020B0606020202030204" pitchFamily="34" charset="0"/>
              </a:rPr>
              <a:t>Master Repository</a:t>
            </a:r>
          </a:p>
        </p:txBody>
      </p:sp>
      <p:sp>
        <p:nvSpPr>
          <p:cNvPr id="31" name="Rectangle 30"/>
          <p:cNvSpPr/>
          <p:nvPr/>
        </p:nvSpPr>
        <p:spPr>
          <a:xfrm>
            <a:off x="1372571" y="5481230"/>
            <a:ext cx="7471178" cy="590931"/>
          </a:xfrm>
          <a:prstGeom prst="rect">
            <a:avLst/>
          </a:prstGeom>
        </p:spPr>
        <p:txBody>
          <a:bodyPr wrap="square">
            <a:spAutoFit/>
          </a:bodyPr>
          <a:lstStyle/>
          <a:p>
            <a:pPr>
              <a:lnSpc>
                <a:spcPct val="90000"/>
              </a:lnSpc>
            </a:pPr>
            <a:r>
              <a:rPr lang="en-US" altLang="en-US" dirty="0" smtClean="0"/>
              <a:t>Work </a:t>
            </a:r>
            <a:r>
              <a:rPr lang="en-US" altLang="en-US" dirty="0"/>
              <a:t>Repositories are always attached to a Master Repository</a:t>
            </a:r>
          </a:p>
          <a:p>
            <a:pPr>
              <a:lnSpc>
                <a:spcPct val="90000"/>
              </a:lnSpc>
            </a:pPr>
            <a:r>
              <a:rPr lang="en-US" altLang="en-US" dirty="0" smtClean="0"/>
              <a:t>Two type of Repositories: Master and Work</a:t>
            </a:r>
            <a:endParaRPr lang="en-US" altLang="en-US" dirty="0"/>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531" y="236013"/>
            <a:ext cx="1492612" cy="992286"/>
          </a:xfrm>
          <a:prstGeom prst="rect">
            <a:avLst/>
          </a:prstGeom>
        </p:spPr>
      </p:pic>
    </p:spTree>
    <p:extLst>
      <p:ext uri="{BB962C8B-B14F-4D97-AF65-F5344CB8AC3E}">
        <p14:creationId xmlns:p14="http://schemas.microsoft.com/office/powerpoint/2010/main" val="89265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childTnLst>
                                </p:cTn>
                              </p:par>
                            </p:childTnLst>
                          </p:cTn>
                        </p:par>
                        <p:par>
                          <p:cTn id="43" fill="hold">
                            <p:stCondLst>
                              <p:cond delay="1000"/>
                            </p:stCondLst>
                            <p:childTnLst>
                              <p:par>
                                <p:cTn id="44" presetID="22" presetClass="entr" presetSubtype="4"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00"/>
                                        <p:tgtEl>
                                          <p:spTgt spid="15"/>
                                        </p:tgtEl>
                                      </p:cBhvr>
                                    </p:animEffect>
                                  </p:childTnLst>
                                </p:cTn>
                              </p:par>
                            </p:childTnLst>
                          </p:cTn>
                        </p:par>
                        <p:par>
                          <p:cTn id="47" fill="hold">
                            <p:stCondLst>
                              <p:cond delay="1500"/>
                            </p:stCondLst>
                            <p:childTnLst>
                              <p:par>
                                <p:cTn id="48" presetID="10" presetClass="entr" presetSubtype="0"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childTnLst>
                                </p:cTn>
                              </p:par>
                            </p:childTnLst>
                          </p:cTn>
                        </p:par>
                        <p:par>
                          <p:cTn id="51" fill="hold">
                            <p:stCondLst>
                              <p:cond delay="2500"/>
                            </p:stCondLst>
                            <p:childTnLst>
                              <p:par>
                                <p:cTn id="52" presetID="10" presetClass="entr" presetSubtype="0"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27"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Repository Set Up</a:t>
            </a:r>
            <a:endParaRPr lang="en-IN" dirty="0"/>
          </a:p>
        </p:txBody>
      </p:sp>
      <p:sp>
        <p:nvSpPr>
          <p:cNvPr id="4" name="AutoShape 19"/>
          <p:cNvSpPr>
            <a:spLocks noGrp="1" noChangeArrowheads="1"/>
          </p:cNvSpPr>
          <p:nvPr>
            <p:ph idx="1"/>
          </p:nvPr>
        </p:nvSpPr>
        <p:spPr bwMode="auto">
          <a:xfrm>
            <a:off x="3690390" y="1404938"/>
            <a:ext cx="2006221" cy="1679456"/>
          </a:xfrm>
          <a:prstGeom prst="can">
            <a:avLst>
              <a:gd name="adj" fmla="val 34062"/>
            </a:avLst>
          </a:prstGeom>
          <a:gradFill rotWithShape="1">
            <a:gsLst>
              <a:gs pos="0">
                <a:schemeClr val="bg1"/>
              </a:gs>
              <a:gs pos="100000">
                <a:schemeClr val="accent1"/>
              </a:gs>
            </a:gsLst>
            <a:path path="rect">
              <a:fillToRect r="100000" b="100000"/>
            </a:path>
          </a:gradFill>
          <a:ln w="9525">
            <a:solidFill>
              <a:schemeClr val="accent1"/>
            </a:solidFill>
            <a:round/>
            <a:headEnd/>
            <a:tailEnd/>
          </a:ln>
        </p:spPr>
        <p:txBody>
          <a:bodyPr lIns="72000" tIns="0"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endParaRPr lang="en-US" altLang="en-US" sz="1400" b="0" dirty="0">
              <a:solidFill>
                <a:srgbClr val="333333"/>
              </a:solidFill>
              <a:latin typeface="Arial Narrow" panose="020B0606020202030204" pitchFamily="34" charset="0"/>
            </a:endParaRPr>
          </a:p>
          <a:p>
            <a:pPr eaLnBrk="1" hangingPunct="1">
              <a:lnSpc>
                <a:spcPct val="100000"/>
              </a:lnSpc>
              <a:spcBef>
                <a:spcPct val="0"/>
              </a:spcBef>
              <a:buClrTx/>
            </a:pPr>
            <a:endParaRPr lang="en-US" altLang="en-US" sz="1400" b="0" dirty="0">
              <a:solidFill>
                <a:srgbClr val="333333"/>
              </a:solidFill>
              <a:latin typeface="Arial Narrow" panose="020B0606020202030204" pitchFamily="34" charset="0"/>
            </a:endParaRPr>
          </a:p>
          <a:p>
            <a:pPr eaLnBrk="1" hangingPunct="1">
              <a:lnSpc>
                <a:spcPct val="100000"/>
              </a:lnSpc>
              <a:spcBef>
                <a:spcPct val="0"/>
              </a:spcBef>
              <a:buClrTx/>
            </a:pPr>
            <a:endParaRPr lang="en-US" altLang="en-US" sz="1400" b="0" dirty="0">
              <a:solidFill>
                <a:srgbClr val="333333"/>
              </a:solidFill>
              <a:latin typeface="Arial Narrow" panose="020B0606020202030204" pitchFamily="34" charset="0"/>
            </a:endParaRPr>
          </a:p>
          <a:p>
            <a:pPr eaLnBrk="1" hangingPunct="1">
              <a:lnSpc>
                <a:spcPct val="100000"/>
              </a:lnSpc>
              <a:spcBef>
                <a:spcPct val="0"/>
              </a:spcBef>
              <a:buClrTx/>
            </a:pPr>
            <a:endParaRPr lang="en-US" altLang="en-US" sz="1400" b="0" dirty="0">
              <a:solidFill>
                <a:srgbClr val="333333"/>
              </a:solidFill>
              <a:latin typeface="Arial Narrow" panose="020B0606020202030204" pitchFamily="34" charset="0"/>
            </a:endParaRPr>
          </a:p>
          <a:p>
            <a:pPr eaLnBrk="1" hangingPunct="1">
              <a:lnSpc>
                <a:spcPct val="100000"/>
              </a:lnSpc>
              <a:spcBef>
                <a:spcPct val="0"/>
              </a:spcBef>
              <a:buClrTx/>
            </a:pPr>
            <a:endParaRPr lang="en-US" altLang="en-US" sz="1400" b="0" dirty="0">
              <a:solidFill>
                <a:srgbClr val="333333"/>
              </a:solidFill>
              <a:latin typeface="Arial Narrow" panose="020B0606020202030204" pitchFamily="34" charset="0"/>
            </a:endParaRPr>
          </a:p>
          <a:p>
            <a:pPr eaLnBrk="1" hangingPunct="1">
              <a:lnSpc>
                <a:spcPct val="100000"/>
              </a:lnSpc>
              <a:spcBef>
                <a:spcPct val="0"/>
              </a:spcBef>
              <a:buClrTx/>
            </a:pPr>
            <a:endParaRPr lang="en-US" altLang="en-US" sz="1400" b="0" dirty="0">
              <a:solidFill>
                <a:srgbClr val="333333"/>
              </a:solidFill>
              <a:latin typeface="Arial Narrow" panose="020B0606020202030204" pitchFamily="34" charset="0"/>
            </a:endParaRPr>
          </a:p>
          <a:p>
            <a:pPr eaLnBrk="1" hangingPunct="1">
              <a:lnSpc>
                <a:spcPct val="100000"/>
              </a:lnSpc>
              <a:spcBef>
                <a:spcPct val="0"/>
              </a:spcBef>
              <a:buClrTx/>
            </a:pPr>
            <a:endParaRPr lang="en-US" altLang="en-US" sz="1400" b="0" dirty="0">
              <a:solidFill>
                <a:srgbClr val="333333"/>
              </a:solidFill>
              <a:latin typeface="Arial Narrow" panose="020B0606020202030204" pitchFamily="34" charset="0"/>
            </a:endParaRPr>
          </a:p>
        </p:txBody>
      </p:sp>
      <p:sp>
        <p:nvSpPr>
          <p:cNvPr id="5" name="AutoShape 19"/>
          <p:cNvSpPr txBox="1">
            <a:spLocks noChangeArrowheads="1"/>
          </p:cNvSpPr>
          <p:nvPr/>
        </p:nvSpPr>
        <p:spPr bwMode="auto">
          <a:xfrm>
            <a:off x="816920" y="3849843"/>
            <a:ext cx="2006221" cy="1679456"/>
          </a:xfrm>
          <a:prstGeom prst="can">
            <a:avLst>
              <a:gd name="adj" fmla="val 34062"/>
            </a:avLst>
          </a:prstGeom>
          <a:gradFill rotWithShape="1">
            <a:gsLst>
              <a:gs pos="0">
                <a:schemeClr val="bg1"/>
              </a:gs>
              <a:gs pos="100000">
                <a:schemeClr val="accent1"/>
              </a:gs>
            </a:gsLst>
            <a:path path="rect">
              <a:fillToRect r="100000" b="100000"/>
            </a:path>
          </a:gradFill>
          <a:ln w="9525">
            <a:solidFill>
              <a:schemeClr val="accent1"/>
            </a:solidFill>
            <a:round/>
            <a:headEnd/>
            <a:tailEnd/>
          </a:ln>
        </p:spPr>
        <p:txBody>
          <a:bodyPr vert="horz" lIns="72000" tIns="0" rIns="91440" bIns="45720" rtlCol="0" anchor="ctr">
            <a:normAutofit/>
          </a:bodyPr>
          <a:lstStyle>
            <a:lvl1pPr marL="342900" indent="-3429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1pPr>
            <a:lvl2pPr marL="742950" indent="-28575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2pPr>
            <a:lvl3pPr marL="11430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3pPr>
            <a:lvl4pPr marL="16002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4pPr>
            <a:lvl5pPr marL="20574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5pPr>
            <a:lvl6pPr marL="25146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6pPr>
            <a:lvl7pPr marL="29718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7pPr>
            <a:lvl8pPr marL="34290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8pPr>
            <a:lvl9pPr marL="38862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9pPr>
          </a:lstStyle>
          <a:p>
            <a:pPr eaLnBrk="1" hangingPunct="1">
              <a:spcBef>
                <a:spcPct val="0"/>
              </a:spcBef>
              <a:buClrTx/>
            </a:pPr>
            <a:endParaRPr lang="en-US" altLang="en-US" sz="1400" b="0" dirty="0" smtClean="0">
              <a:solidFill>
                <a:srgbClr val="333333"/>
              </a:solidFill>
              <a:latin typeface="Arial Narrow" panose="020B0606020202030204" pitchFamily="34" charset="0"/>
            </a:endParaRPr>
          </a:p>
          <a:p>
            <a:pPr eaLnBrk="1" hangingPunct="1">
              <a:spcBef>
                <a:spcPct val="0"/>
              </a:spcBef>
              <a:buClrTx/>
            </a:pPr>
            <a:endParaRPr lang="en-US" altLang="en-US" sz="1400" b="0" dirty="0" smtClean="0">
              <a:solidFill>
                <a:srgbClr val="333333"/>
              </a:solidFill>
              <a:latin typeface="Arial Narrow" panose="020B0606020202030204" pitchFamily="34" charset="0"/>
            </a:endParaRPr>
          </a:p>
          <a:p>
            <a:pPr eaLnBrk="1" hangingPunct="1">
              <a:spcBef>
                <a:spcPct val="0"/>
              </a:spcBef>
              <a:buClrTx/>
            </a:pPr>
            <a:endParaRPr lang="en-US" altLang="en-US" sz="1400" b="0" dirty="0" smtClean="0">
              <a:solidFill>
                <a:srgbClr val="333333"/>
              </a:solidFill>
              <a:latin typeface="Arial Narrow" panose="020B0606020202030204" pitchFamily="34" charset="0"/>
            </a:endParaRPr>
          </a:p>
          <a:p>
            <a:pPr eaLnBrk="1" hangingPunct="1">
              <a:spcBef>
                <a:spcPct val="0"/>
              </a:spcBef>
              <a:buClrTx/>
            </a:pPr>
            <a:endParaRPr lang="en-US" altLang="en-US" sz="1400" b="0" dirty="0" smtClean="0">
              <a:solidFill>
                <a:srgbClr val="333333"/>
              </a:solidFill>
              <a:latin typeface="Arial Narrow" panose="020B0606020202030204" pitchFamily="34" charset="0"/>
            </a:endParaRPr>
          </a:p>
          <a:p>
            <a:pPr eaLnBrk="1" hangingPunct="1">
              <a:spcBef>
                <a:spcPct val="0"/>
              </a:spcBef>
              <a:buClrTx/>
            </a:pPr>
            <a:endParaRPr lang="en-US" altLang="en-US" sz="1400" b="0" dirty="0" smtClean="0">
              <a:solidFill>
                <a:srgbClr val="333333"/>
              </a:solidFill>
              <a:latin typeface="Arial Narrow" panose="020B0606020202030204" pitchFamily="34" charset="0"/>
            </a:endParaRPr>
          </a:p>
          <a:p>
            <a:pPr eaLnBrk="1" hangingPunct="1">
              <a:spcBef>
                <a:spcPct val="0"/>
              </a:spcBef>
              <a:buClrTx/>
            </a:pPr>
            <a:endParaRPr lang="en-US" altLang="en-US" sz="1400" b="0" dirty="0" smtClean="0">
              <a:solidFill>
                <a:srgbClr val="333333"/>
              </a:solidFill>
              <a:latin typeface="Arial Narrow" panose="020B0606020202030204" pitchFamily="34" charset="0"/>
            </a:endParaRPr>
          </a:p>
          <a:p>
            <a:pPr eaLnBrk="1" hangingPunct="1">
              <a:spcBef>
                <a:spcPct val="0"/>
              </a:spcBef>
              <a:buClrTx/>
            </a:pPr>
            <a:endParaRPr lang="en-US" altLang="en-US" sz="1400" b="0" dirty="0">
              <a:solidFill>
                <a:srgbClr val="333333"/>
              </a:solidFill>
              <a:latin typeface="Arial Narrow" panose="020B0606020202030204" pitchFamily="34" charset="0"/>
            </a:endParaRPr>
          </a:p>
        </p:txBody>
      </p:sp>
      <p:sp>
        <p:nvSpPr>
          <p:cNvPr id="6" name="AutoShape 19"/>
          <p:cNvSpPr txBox="1">
            <a:spLocks noChangeArrowheads="1"/>
          </p:cNvSpPr>
          <p:nvPr/>
        </p:nvSpPr>
        <p:spPr bwMode="auto">
          <a:xfrm>
            <a:off x="3914053" y="3723557"/>
            <a:ext cx="2006221" cy="1679456"/>
          </a:xfrm>
          <a:prstGeom prst="can">
            <a:avLst>
              <a:gd name="adj" fmla="val 34062"/>
            </a:avLst>
          </a:prstGeom>
          <a:gradFill rotWithShape="1">
            <a:gsLst>
              <a:gs pos="0">
                <a:schemeClr val="bg1"/>
              </a:gs>
              <a:gs pos="100000">
                <a:schemeClr val="accent1"/>
              </a:gs>
            </a:gsLst>
            <a:path path="rect">
              <a:fillToRect r="100000" b="100000"/>
            </a:path>
          </a:gradFill>
          <a:ln w="9525">
            <a:solidFill>
              <a:schemeClr val="accent1"/>
            </a:solidFill>
            <a:round/>
            <a:headEnd/>
            <a:tailEnd/>
          </a:ln>
        </p:spPr>
        <p:txBody>
          <a:bodyPr vert="horz" lIns="72000" tIns="0" rIns="91440" bIns="45720" rtlCol="0" anchor="ctr">
            <a:normAutofit/>
          </a:bodyPr>
          <a:lstStyle>
            <a:lvl1pPr marL="342900" indent="-3429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1pPr>
            <a:lvl2pPr marL="742950" indent="-28575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2pPr>
            <a:lvl3pPr marL="11430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3pPr>
            <a:lvl4pPr marL="16002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4pPr>
            <a:lvl5pPr marL="20574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5pPr>
            <a:lvl6pPr marL="25146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6pPr>
            <a:lvl7pPr marL="29718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7pPr>
            <a:lvl8pPr marL="34290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8pPr>
            <a:lvl9pPr marL="38862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9pPr>
          </a:lstStyle>
          <a:p>
            <a:pPr eaLnBrk="1" hangingPunct="1">
              <a:spcBef>
                <a:spcPct val="0"/>
              </a:spcBef>
              <a:buClrTx/>
            </a:pPr>
            <a:endParaRPr lang="en-US" altLang="en-US" sz="1400" b="0" dirty="0" smtClean="0">
              <a:solidFill>
                <a:srgbClr val="333333"/>
              </a:solidFill>
              <a:latin typeface="Arial Narrow" panose="020B0606020202030204" pitchFamily="34" charset="0"/>
            </a:endParaRPr>
          </a:p>
          <a:p>
            <a:pPr eaLnBrk="1" hangingPunct="1">
              <a:spcBef>
                <a:spcPct val="0"/>
              </a:spcBef>
              <a:buClrTx/>
            </a:pPr>
            <a:endParaRPr lang="en-US" altLang="en-US" sz="1400" b="0" dirty="0" smtClean="0">
              <a:solidFill>
                <a:srgbClr val="333333"/>
              </a:solidFill>
              <a:latin typeface="Arial Narrow" panose="020B0606020202030204" pitchFamily="34" charset="0"/>
            </a:endParaRPr>
          </a:p>
          <a:p>
            <a:pPr eaLnBrk="1" hangingPunct="1">
              <a:spcBef>
                <a:spcPct val="0"/>
              </a:spcBef>
              <a:buClrTx/>
            </a:pPr>
            <a:endParaRPr lang="en-US" altLang="en-US" sz="1400" b="0" dirty="0" smtClean="0">
              <a:solidFill>
                <a:srgbClr val="333333"/>
              </a:solidFill>
              <a:latin typeface="Arial Narrow" panose="020B0606020202030204" pitchFamily="34" charset="0"/>
            </a:endParaRPr>
          </a:p>
          <a:p>
            <a:pPr eaLnBrk="1" hangingPunct="1">
              <a:spcBef>
                <a:spcPct val="0"/>
              </a:spcBef>
              <a:buClrTx/>
            </a:pPr>
            <a:endParaRPr lang="en-US" altLang="en-US" sz="1400" b="0" dirty="0" smtClean="0">
              <a:solidFill>
                <a:srgbClr val="333333"/>
              </a:solidFill>
              <a:latin typeface="Arial Narrow" panose="020B0606020202030204" pitchFamily="34" charset="0"/>
            </a:endParaRPr>
          </a:p>
          <a:p>
            <a:pPr eaLnBrk="1" hangingPunct="1">
              <a:spcBef>
                <a:spcPct val="0"/>
              </a:spcBef>
              <a:buClrTx/>
            </a:pPr>
            <a:endParaRPr lang="en-US" altLang="en-US" sz="1400" b="0" dirty="0" smtClean="0">
              <a:solidFill>
                <a:srgbClr val="333333"/>
              </a:solidFill>
              <a:latin typeface="Arial Narrow" panose="020B0606020202030204" pitchFamily="34" charset="0"/>
            </a:endParaRPr>
          </a:p>
          <a:p>
            <a:pPr eaLnBrk="1" hangingPunct="1">
              <a:spcBef>
                <a:spcPct val="0"/>
              </a:spcBef>
              <a:buClrTx/>
            </a:pPr>
            <a:endParaRPr lang="en-US" altLang="en-US" sz="1400" b="0" dirty="0" smtClean="0">
              <a:solidFill>
                <a:srgbClr val="333333"/>
              </a:solidFill>
              <a:latin typeface="Arial Narrow" panose="020B0606020202030204" pitchFamily="34" charset="0"/>
            </a:endParaRPr>
          </a:p>
          <a:p>
            <a:pPr eaLnBrk="1" hangingPunct="1">
              <a:spcBef>
                <a:spcPct val="0"/>
              </a:spcBef>
              <a:buClrTx/>
            </a:pPr>
            <a:endParaRPr lang="en-US" altLang="en-US" sz="1400" b="0" dirty="0">
              <a:solidFill>
                <a:srgbClr val="333333"/>
              </a:solidFill>
              <a:latin typeface="Arial Narrow" panose="020B0606020202030204" pitchFamily="34" charset="0"/>
            </a:endParaRPr>
          </a:p>
        </p:txBody>
      </p:sp>
      <p:sp>
        <p:nvSpPr>
          <p:cNvPr id="7" name="AutoShape 19"/>
          <p:cNvSpPr txBox="1">
            <a:spLocks noChangeArrowheads="1"/>
          </p:cNvSpPr>
          <p:nvPr/>
        </p:nvSpPr>
        <p:spPr bwMode="auto">
          <a:xfrm>
            <a:off x="6554652" y="3663964"/>
            <a:ext cx="2006221" cy="1679456"/>
          </a:xfrm>
          <a:prstGeom prst="can">
            <a:avLst>
              <a:gd name="adj" fmla="val 34062"/>
            </a:avLst>
          </a:prstGeom>
          <a:gradFill rotWithShape="1">
            <a:gsLst>
              <a:gs pos="0">
                <a:schemeClr val="bg1"/>
              </a:gs>
              <a:gs pos="100000">
                <a:schemeClr val="accent1"/>
              </a:gs>
            </a:gsLst>
            <a:path path="rect">
              <a:fillToRect r="100000" b="100000"/>
            </a:path>
          </a:gradFill>
          <a:ln w="9525">
            <a:solidFill>
              <a:schemeClr val="accent1"/>
            </a:solidFill>
            <a:round/>
            <a:headEnd/>
            <a:tailEnd/>
          </a:ln>
        </p:spPr>
        <p:txBody>
          <a:bodyPr vert="horz" lIns="72000" tIns="0" rIns="91440" bIns="45720" rtlCol="0" anchor="ctr">
            <a:normAutofit/>
          </a:bodyPr>
          <a:lstStyle>
            <a:lvl1pPr marL="342900" indent="-3429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1pPr>
            <a:lvl2pPr marL="742950" indent="-28575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2pPr>
            <a:lvl3pPr marL="11430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3pPr>
            <a:lvl4pPr marL="16002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4pPr>
            <a:lvl5pPr marL="2057400" indent="-228600" algn="l" defTabSz="457200" rtl="0" eaLnBrk="0" latinLnBrk="0" hangingPunct="0">
              <a:spcBef>
                <a:spcPts val="1000"/>
              </a:spcBef>
              <a:spcAft>
                <a:spcPts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5pPr>
            <a:lvl6pPr marL="25146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6pPr>
            <a:lvl7pPr marL="29718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7pPr>
            <a:lvl8pPr marL="34290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8pPr>
            <a:lvl9pPr marL="3886200" indent="-228600" algn="ctr" defTabSz="457200" rtl="0" eaLnBrk="0" fontAlgn="base" latinLnBrk="0" hangingPunct="0">
              <a:lnSpc>
                <a:spcPct val="90000"/>
              </a:lnSpc>
              <a:spcBef>
                <a:spcPct val="50000"/>
              </a:spcBef>
              <a:spcAft>
                <a:spcPct val="0"/>
              </a:spcAft>
              <a:buClr>
                <a:schemeClr val="accent1"/>
              </a:buClr>
              <a:buSzPct val="80000"/>
              <a:buFont typeface="Wingdings 3" charset="2"/>
              <a:buChar char=""/>
              <a:defRPr sz="2000" b="1" kern="1200">
                <a:solidFill>
                  <a:schemeClr val="tx1"/>
                </a:solidFill>
                <a:latin typeface="Bauhaus 93" panose="04030905020B02020C02" pitchFamily="82" charset="0"/>
                <a:ea typeface="+mn-ea"/>
                <a:cs typeface="+mn-cs"/>
              </a:defRPr>
            </a:lvl9pPr>
          </a:lstStyle>
          <a:p>
            <a:pPr eaLnBrk="1" hangingPunct="1">
              <a:spcBef>
                <a:spcPct val="0"/>
              </a:spcBef>
              <a:buClrTx/>
            </a:pPr>
            <a:endParaRPr lang="en-US" altLang="en-US" sz="1400" b="0" dirty="0" smtClean="0">
              <a:solidFill>
                <a:srgbClr val="333333"/>
              </a:solidFill>
              <a:latin typeface="Arial Narrow" panose="020B0606020202030204" pitchFamily="34" charset="0"/>
            </a:endParaRPr>
          </a:p>
          <a:p>
            <a:pPr eaLnBrk="1" hangingPunct="1">
              <a:spcBef>
                <a:spcPct val="0"/>
              </a:spcBef>
              <a:buClrTx/>
            </a:pPr>
            <a:endParaRPr lang="en-US" altLang="en-US" sz="1400" b="0" dirty="0" smtClean="0">
              <a:solidFill>
                <a:srgbClr val="333333"/>
              </a:solidFill>
              <a:latin typeface="Arial Narrow" panose="020B0606020202030204" pitchFamily="34" charset="0"/>
            </a:endParaRPr>
          </a:p>
          <a:p>
            <a:pPr eaLnBrk="1" hangingPunct="1">
              <a:spcBef>
                <a:spcPct val="0"/>
              </a:spcBef>
              <a:buClrTx/>
            </a:pPr>
            <a:endParaRPr lang="en-US" altLang="en-US" sz="1400" b="0" dirty="0" smtClean="0">
              <a:solidFill>
                <a:srgbClr val="333333"/>
              </a:solidFill>
              <a:latin typeface="Arial Narrow" panose="020B0606020202030204" pitchFamily="34" charset="0"/>
            </a:endParaRPr>
          </a:p>
          <a:p>
            <a:pPr eaLnBrk="1" hangingPunct="1">
              <a:spcBef>
                <a:spcPct val="0"/>
              </a:spcBef>
              <a:buClrTx/>
            </a:pPr>
            <a:endParaRPr lang="en-US" altLang="en-US" sz="1400" b="0" dirty="0" smtClean="0">
              <a:solidFill>
                <a:srgbClr val="333333"/>
              </a:solidFill>
              <a:latin typeface="Arial Narrow" panose="020B0606020202030204" pitchFamily="34" charset="0"/>
            </a:endParaRPr>
          </a:p>
          <a:p>
            <a:pPr eaLnBrk="1" hangingPunct="1">
              <a:spcBef>
                <a:spcPct val="0"/>
              </a:spcBef>
              <a:buClrTx/>
            </a:pPr>
            <a:endParaRPr lang="en-US" altLang="en-US" sz="1400" b="0" dirty="0" smtClean="0">
              <a:solidFill>
                <a:srgbClr val="333333"/>
              </a:solidFill>
              <a:latin typeface="Arial Narrow" panose="020B0606020202030204" pitchFamily="34" charset="0"/>
            </a:endParaRPr>
          </a:p>
          <a:p>
            <a:pPr eaLnBrk="1" hangingPunct="1">
              <a:spcBef>
                <a:spcPct val="0"/>
              </a:spcBef>
              <a:buClrTx/>
            </a:pPr>
            <a:endParaRPr lang="en-US" altLang="en-US" sz="1400" b="0" dirty="0" smtClean="0">
              <a:solidFill>
                <a:srgbClr val="333333"/>
              </a:solidFill>
              <a:latin typeface="Arial Narrow" panose="020B0606020202030204" pitchFamily="34" charset="0"/>
            </a:endParaRPr>
          </a:p>
          <a:p>
            <a:pPr eaLnBrk="1" hangingPunct="1">
              <a:spcBef>
                <a:spcPct val="0"/>
              </a:spcBef>
              <a:buClrTx/>
            </a:pPr>
            <a:endParaRPr lang="en-US" altLang="en-US" sz="1400" b="0" dirty="0">
              <a:solidFill>
                <a:srgbClr val="333333"/>
              </a:solidFill>
              <a:latin typeface="Arial Narrow" panose="020B0606020202030204" pitchFamily="34" charset="0"/>
            </a:endParaRPr>
          </a:p>
        </p:txBody>
      </p:sp>
      <p:grpSp>
        <p:nvGrpSpPr>
          <p:cNvPr id="8" name="Group 24"/>
          <p:cNvGrpSpPr>
            <a:grpSpLocks/>
          </p:cNvGrpSpPr>
          <p:nvPr/>
        </p:nvGrpSpPr>
        <p:grpSpPr bwMode="auto">
          <a:xfrm>
            <a:off x="2106613" y="2378075"/>
            <a:ext cx="1293812" cy="728663"/>
            <a:chOff x="1327" y="1498"/>
            <a:chExt cx="815" cy="459"/>
          </a:xfrm>
        </p:grpSpPr>
        <p:sp>
          <p:nvSpPr>
            <p:cNvPr id="9" name="Line 25"/>
            <p:cNvSpPr>
              <a:spLocks noChangeShapeType="1"/>
            </p:cNvSpPr>
            <p:nvPr/>
          </p:nvSpPr>
          <p:spPr bwMode="auto">
            <a:xfrm flipV="1">
              <a:off x="1741" y="1643"/>
              <a:ext cx="401" cy="314"/>
            </a:xfrm>
            <a:prstGeom prst="line">
              <a:avLst/>
            </a:prstGeom>
            <a:noFill/>
            <a:ln w="38100">
              <a:solidFill>
                <a:srgbClr val="5F5F5F"/>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0" name="Text Box 26"/>
            <p:cNvSpPr txBox="1">
              <a:spLocks noChangeArrowheads="1"/>
            </p:cNvSpPr>
            <p:nvPr/>
          </p:nvSpPr>
          <p:spPr bwMode="auto">
            <a:xfrm>
              <a:off x="1327" y="1498"/>
              <a:ext cx="70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algn="l">
                <a:lnSpc>
                  <a:spcPct val="100000"/>
                </a:lnSpc>
                <a:spcBef>
                  <a:spcPct val="0"/>
                </a:spcBef>
                <a:buClrTx/>
              </a:pPr>
              <a:r>
                <a:rPr lang="en-US" altLang="en-US" sz="1000" b="0" dirty="0">
                  <a:latin typeface="Arial Narrow" panose="020B0606020202030204" pitchFamily="34" charset="0"/>
                </a:rPr>
                <a:t>Create and archive versions of models, projects and scenarios</a:t>
              </a:r>
            </a:p>
          </p:txBody>
        </p:sp>
      </p:grpSp>
      <p:sp>
        <p:nvSpPr>
          <p:cNvPr id="11" name="Line 3"/>
          <p:cNvSpPr>
            <a:spLocks noChangeShapeType="1"/>
          </p:cNvSpPr>
          <p:nvPr/>
        </p:nvSpPr>
        <p:spPr bwMode="auto">
          <a:xfrm flipV="1">
            <a:off x="2340781" y="2801144"/>
            <a:ext cx="1096962" cy="904875"/>
          </a:xfrm>
          <a:prstGeom prst="line">
            <a:avLst/>
          </a:prstGeom>
          <a:noFill/>
          <a:ln w="38100" cap="rnd">
            <a:solidFill>
              <a:srgbClr val="5F5F5F"/>
            </a:solidFill>
            <a:prstDash val="sysDot"/>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2" name="AutoShape 20"/>
          <p:cNvSpPr>
            <a:spLocks noChangeArrowheads="1"/>
          </p:cNvSpPr>
          <p:nvPr/>
        </p:nvSpPr>
        <p:spPr bwMode="auto">
          <a:xfrm>
            <a:off x="3439377" y="2110523"/>
            <a:ext cx="962025" cy="268287"/>
          </a:xfrm>
          <a:prstGeom prst="roundRect">
            <a:avLst>
              <a:gd name="adj" fmla="val 16667"/>
            </a:avLst>
          </a:prstGeom>
          <a:gradFill rotWithShape="1">
            <a:gsLst>
              <a:gs pos="0">
                <a:schemeClr val="bg1"/>
              </a:gs>
              <a:gs pos="100000">
                <a:srgbClr val="006699"/>
              </a:gs>
            </a:gsLst>
            <a:path path="rect">
              <a:fillToRect r="100000" b="100000"/>
            </a:path>
          </a:gradFill>
          <a:ln w="9525">
            <a:solidFill>
              <a:schemeClr val="accent2"/>
            </a:solidFill>
            <a:round/>
            <a:headEnd/>
            <a:tailEnd/>
          </a:ln>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r>
              <a:rPr lang="en-US" altLang="en-US" sz="1200" b="0" dirty="0">
                <a:solidFill>
                  <a:srgbClr val="333333"/>
                </a:solidFill>
                <a:latin typeface="Arial Narrow" panose="020B0606020202030204" pitchFamily="34" charset="0"/>
              </a:rPr>
              <a:t>Security</a:t>
            </a:r>
          </a:p>
        </p:txBody>
      </p:sp>
      <p:sp>
        <p:nvSpPr>
          <p:cNvPr id="13" name="AutoShape 21"/>
          <p:cNvSpPr>
            <a:spLocks noChangeArrowheads="1"/>
          </p:cNvSpPr>
          <p:nvPr/>
        </p:nvSpPr>
        <p:spPr bwMode="auto">
          <a:xfrm>
            <a:off x="3511549" y="2430463"/>
            <a:ext cx="889853" cy="198143"/>
          </a:xfrm>
          <a:prstGeom prst="roundRect">
            <a:avLst>
              <a:gd name="adj" fmla="val 16667"/>
            </a:avLst>
          </a:prstGeom>
          <a:gradFill rotWithShape="1">
            <a:gsLst>
              <a:gs pos="0">
                <a:schemeClr val="bg1"/>
              </a:gs>
              <a:gs pos="100000">
                <a:srgbClr val="669900"/>
              </a:gs>
            </a:gsLst>
            <a:path path="rect">
              <a:fillToRect r="100000" b="100000"/>
            </a:path>
          </a:gradFill>
          <a:ln w="9525" algn="ctr">
            <a:solidFill>
              <a:srgbClr val="FFFF66"/>
            </a:solidFill>
            <a:round/>
            <a:headEnd/>
            <a:tailEnd/>
          </a:ln>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r>
              <a:rPr lang="en-US" altLang="en-US" sz="1200" b="0" dirty="0">
                <a:solidFill>
                  <a:srgbClr val="333333"/>
                </a:solidFill>
                <a:latin typeface="Arial Narrow" panose="020B0606020202030204" pitchFamily="34" charset="0"/>
              </a:rPr>
              <a:t>Topology</a:t>
            </a:r>
          </a:p>
        </p:txBody>
      </p:sp>
      <p:sp>
        <p:nvSpPr>
          <p:cNvPr id="14" name="AutoShape 22"/>
          <p:cNvSpPr>
            <a:spLocks noChangeArrowheads="1"/>
          </p:cNvSpPr>
          <p:nvPr/>
        </p:nvSpPr>
        <p:spPr bwMode="auto">
          <a:xfrm>
            <a:off x="3480179" y="2679347"/>
            <a:ext cx="960437" cy="269875"/>
          </a:xfrm>
          <a:prstGeom prst="roundRect">
            <a:avLst>
              <a:gd name="adj" fmla="val 16667"/>
            </a:avLst>
          </a:prstGeom>
          <a:gradFill rotWithShape="1">
            <a:gsLst>
              <a:gs pos="0">
                <a:schemeClr val="bg1"/>
              </a:gs>
              <a:gs pos="100000">
                <a:srgbClr val="FF9900"/>
              </a:gs>
            </a:gsLst>
            <a:path path="rect">
              <a:fillToRect r="100000" b="100000"/>
            </a:path>
          </a:gradFill>
          <a:ln w="9525">
            <a:solidFill>
              <a:schemeClr val="accent1"/>
            </a:solidFill>
            <a:round/>
            <a:headEnd/>
            <a:tailEnd/>
          </a:ln>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r>
              <a:rPr lang="en-US" altLang="en-US" sz="1200" b="0" dirty="0">
                <a:solidFill>
                  <a:srgbClr val="333333"/>
                </a:solidFill>
                <a:latin typeface="Arial Narrow" panose="020B0606020202030204" pitchFamily="34" charset="0"/>
              </a:rPr>
              <a:t>Versioning</a:t>
            </a:r>
          </a:p>
        </p:txBody>
      </p:sp>
      <p:sp>
        <p:nvSpPr>
          <p:cNvPr id="15" name="AutoShape 5"/>
          <p:cNvSpPr>
            <a:spLocks noChangeArrowheads="1"/>
          </p:cNvSpPr>
          <p:nvPr/>
        </p:nvSpPr>
        <p:spPr bwMode="auto">
          <a:xfrm>
            <a:off x="840944" y="4354831"/>
            <a:ext cx="962025" cy="268287"/>
          </a:xfrm>
          <a:prstGeom prst="roundRect">
            <a:avLst>
              <a:gd name="adj" fmla="val 16667"/>
            </a:avLst>
          </a:prstGeom>
          <a:gradFill rotWithShape="1">
            <a:gsLst>
              <a:gs pos="0">
                <a:schemeClr val="bg1"/>
              </a:gs>
              <a:gs pos="100000">
                <a:srgbClr val="FF9966"/>
              </a:gs>
            </a:gsLst>
            <a:path path="rect">
              <a:fillToRect r="100000" b="100000"/>
            </a:path>
          </a:gradFill>
          <a:ln w="9525" algn="ctr">
            <a:solidFill>
              <a:srgbClr val="FF9966"/>
            </a:solidFill>
            <a:round/>
            <a:headEnd/>
            <a:tailEnd/>
          </a:ln>
        </p:spPr>
        <p:txBody>
          <a:bodyPr lIns="18000" rIns="18000"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r>
              <a:rPr lang="en-US" altLang="en-US" sz="1200" b="0" dirty="0">
                <a:solidFill>
                  <a:srgbClr val="333333"/>
                </a:solidFill>
                <a:latin typeface="Arial Narrow" panose="020B0606020202030204" pitchFamily="34" charset="0"/>
              </a:rPr>
              <a:t>Models</a:t>
            </a:r>
          </a:p>
        </p:txBody>
      </p:sp>
      <p:sp>
        <p:nvSpPr>
          <p:cNvPr id="16" name="AutoShape 6"/>
          <p:cNvSpPr>
            <a:spLocks noChangeArrowheads="1"/>
          </p:cNvSpPr>
          <p:nvPr/>
        </p:nvSpPr>
        <p:spPr bwMode="auto">
          <a:xfrm>
            <a:off x="812228" y="4654547"/>
            <a:ext cx="960438" cy="269875"/>
          </a:xfrm>
          <a:prstGeom prst="roundRect">
            <a:avLst>
              <a:gd name="adj" fmla="val 16667"/>
            </a:avLst>
          </a:prstGeom>
          <a:gradFill rotWithShape="1">
            <a:gsLst>
              <a:gs pos="0">
                <a:schemeClr val="bg1"/>
              </a:gs>
              <a:gs pos="100000">
                <a:srgbClr val="9CC44E"/>
              </a:gs>
            </a:gsLst>
            <a:path path="rect">
              <a:fillToRect r="100000" b="100000"/>
            </a:path>
          </a:gradFill>
          <a:ln w="9525" algn="ctr">
            <a:solidFill>
              <a:srgbClr val="9CC44E"/>
            </a:solidFill>
            <a:round/>
            <a:headEnd/>
            <a:tailEnd/>
          </a:ln>
        </p:spPr>
        <p:txBody>
          <a:bodyPr lIns="18000" tIns="46800" rIns="18000"/>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r>
              <a:rPr lang="en-US" altLang="en-US" sz="1200" b="0" dirty="0">
                <a:solidFill>
                  <a:srgbClr val="333333"/>
                </a:solidFill>
                <a:latin typeface="Arial Narrow" panose="020B0606020202030204" pitchFamily="34" charset="0"/>
              </a:rPr>
              <a:t>Projects</a:t>
            </a:r>
          </a:p>
        </p:txBody>
      </p:sp>
      <p:sp>
        <p:nvSpPr>
          <p:cNvPr id="17" name="AutoShape 7"/>
          <p:cNvSpPr>
            <a:spLocks noChangeArrowheads="1"/>
          </p:cNvSpPr>
          <p:nvPr/>
        </p:nvSpPr>
        <p:spPr bwMode="auto">
          <a:xfrm>
            <a:off x="792162" y="4947245"/>
            <a:ext cx="962025" cy="279615"/>
          </a:xfrm>
          <a:prstGeom prst="roundRect">
            <a:avLst>
              <a:gd name="adj" fmla="val 16667"/>
            </a:avLst>
          </a:prstGeom>
          <a:gradFill rotWithShape="1">
            <a:gsLst>
              <a:gs pos="0">
                <a:schemeClr val="bg1"/>
              </a:gs>
              <a:gs pos="100000">
                <a:schemeClr val="bg2"/>
              </a:gs>
            </a:gsLst>
            <a:path path="rect">
              <a:fillToRect r="100000" b="100000"/>
            </a:path>
          </a:gradFill>
          <a:ln w="9525" algn="ctr">
            <a:solidFill>
              <a:schemeClr val="bg2"/>
            </a:solidFill>
            <a:round/>
            <a:headEnd/>
            <a:tailEnd/>
          </a:ln>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r>
              <a:rPr lang="en-US" altLang="en-US" sz="1200" b="0" dirty="0">
                <a:solidFill>
                  <a:srgbClr val="333333"/>
                </a:solidFill>
                <a:latin typeface="Arial Narrow" panose="020B0606020202030204" pitchFamily="34" charset="0"/>
              </a:rPr>
              <a:t>Execution</a:t>
            </a:r>
          </a:p>
        </p:txBody>
      </p:sp>
      <p:sp>
        <p:nvSpPr>
          <p:cNvPr id="18" name="AutoShape 11"/>
          <p:cNvSpPr>
            <a:spLocks noChangeArrowheads="1"/>
          </p:cNvSpPr>
          <p:nvPr/>
        </p:nvSpPr>
        <p:spPr bwMode="auto">
          <a:xfrm>
            <a:off x="3656748" y="4274216"/>
            <a:ext cx="962025" cy="268288"/>
          </a:xfrm>
          <a:prstGeom prst="roundRect">
            <a:avLst>
              <a:gd name="adj" fmla="val 16667"/>
            </a:avLst>
          </a:prstGeom>
          <a:gradFill rotWithShape="1">
            <a:gsLst>
              <a:gs pos="0">
                <a:schemeClr val="bg1"/>
              </a:gs>
              <a:gs pos="100000">
                <a:srgbClr val="FF9966"/>
              </a:gs>
            </a:gsLst>
            <a:path path="rect">
              <a:fillToRect r="100000" b="100000"/>
            </a:path>
          </a:gradFill>
          <a:ln w="9525" algn="ctr">
            <a:solidFill>
              <a:srgbClr val="FF9966"/>
            </a:solidFill>
            <a:round/>
            <a:headEnd/>
            <a:tailEnd/>
          </a:ln>
        </p:spPr>
        <p:txBody>
          <a:bodyPr lIns="18000" rIns="18000"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r>
              <a:rPr lang="en-US" altLang="en-US" sz="1200" b="0" dirty="0">
                <a:solidFill>
                  <a:srgbClr val="333333"/>
                </a:solidFill>
                <a:latin typeface="Arial Narrow" panose="020B0606020202030204" pitchFamily="34" charset="0"/>
              </a:rPr>
              <a:t>Models</a:t>
            </a:r>
          </a:p>
        </p:txBody>
      </p:sp>
      <p:sp>
        <p:nvSpPr>
          <p:cNvPr id="19" name="AutoShape 12"/>
          <p:cNvSpPr>
            <a:spLocks noChangeArrowheads="1"/>
          </p:cNvSpPr>
          <p:nvPr/>
        </p:nvSpPr>
        <p:spPr bwMode="auto">
          <a:xfrm>
            <a:off x="3658335" y="4554634"/>
            <a:ext cx="960438" cy="269875"/>
          </a:xfrm>
          <a:prstGeom prst="roundRect">
            <a:avLst>
              <a:gd name="adj" fmla="val 16667"/>
            </a:avLst>
          </a:prstGeom>
          <a:gradFill rotWithShape="1">
            <a:gsLst>
              <a:gs pos="0">
                <a:schemeClr val="bg1"/>
              </a:gs>
              <a:gs pos="100000">
                <a:srgbClr val="9CC44E"/>
              </a:gs>
            </a:gsLst>
            <a:path path="rect">
              <a:fillToRect r="100000" b="100000"/>
            </a:path>
          </a:gradFill>
          <a:ln w="9525" algn="ctr">
            <a:solidFill>
              <a:srgbClr val="9CC44E"/>
            </a:solidFill>
            <a:round/>
            <a:headEnd/>
            <a:tailEnd/>
          </a:ln>
        </p:spPr>
        <p:txBody>
          <a:bodyPr lIns="18000" tIns="46800" rIns="18000"/>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r>
              <a:rPr lang="en-US" altLang="en-US" sz="1200" b="0" dirty="0">
                <a:solidFill>
                  <a:srgbClr val="333333"/>
                </a:solidFill>
                <a:latin typeface="Arial Narrow" panose="020B0606020202030204" pitchFamily="34" charset="0"/>
              </a:rPr>
              <a:t>Projects</a:t>
            </a:r>
          </a:p>
        </p:txBody>
      </p:sp>
      <p:sp>
        <p:nvSpPr>
          <p:cNvPr id="20" name="AutoShape 13"/>
          <p:cNvSpPr>
            <a:spLocks noChangeArrowheads="1"/>
          </p:cNvSpPr>
          <p:nvPr/>
        </p:nvSpPr>
        <p:spPr bwMode="auto">
          <a:xfrm>
            <a:off x="3672718" y="4842760"/>
            <a:ext cx="960438" cy="269875"/>
          </a:xfrm>
          <a:prstGeom prst="roundRect">
            <a:avLst>
              <a:gd name="adj" fmla="val 16667"/>
            </a:avLst>
          </a:prstGeom>
          <a:gradFill rotWithShape="1">
            <a:gsLst>
              <a:gs pos="0">
                <a:schemeClr val="bg1"/>
              </a:gs>
              <a:gs pos="100000">
                <a:schemeClr val="bg2"/>
              </a:gs>
            </a:gsLst>
            <a:path path="rect">
              <a:fillToRect r="100000" b="100000"/>
            </a:path>
          </a:gradFill>
          <a:ln w="9525" algn="ctr">
            <a:solidFill>
              <a:schemeClr val="bg2"/>
            </a:solidFill>
            <a:round/>
            <a:headEnd/>
            <a:tailEnd/>
          </a:ln>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r>
              <a:rPr lang="en-US" altLang="en-US" sz="1200" b="0">
                <a:solidFill>
                  <a:srgbClr val="333333"/>
                </a:solidFill>
                <a:latin typeface="Arial Narrow" panose="020B0606020202030204" pitchFamily="34" charset="0"/>
              </a:rPr>
              <a:t>Execution</a:t>
            </a:r>
          </a:p>
        </p:txBody>
      </p:sp>
      <p:sp>
        <p:nvSpPr>
          <p:cNvPr id="21" name="AutoShape 17"/>
          <p:cNvSpPr>
            <a:spLocks noChangeArrowheads="1"/>
          </p:cNvSpPr>
          <p:nvPr/>
        </p:nvSpPr>
        <p:spPr bwMode="auto">
          <a:xfrm>
            <a:off x="6489819" y="4384672"/>
            <a:ext cx="960437" cy="269875"/>
          </a:xfrm>
          <a:prstGeom prst="roundRect">
            <a:avLst>
              <a:gd name="adj" fmla="val 16667"/>
            </a:avLst>
          </a:prstGeom>
          <a:gradFill rotWithShape="1">
            <a:gsLst>
              <a:gs pos="0">
                <a:schemeClr val="bg1"/>
              </a:gs>
              <a:gs pos="100000">
                <a:schemeClr val="bg2"/>
              </a:gs>
            </a:gsLst>
            <a:path path="rect">
              <a:fillToRect r="100000" b="100000"/>
            </a:path>
          </a:gradFill>
          <a:ln w="9525" algn="ctr">
            <a:solidFill>
              <a:schemeClr val="bg2"/>
            </a:solidFill>
            <a:round/>
            <a:headEnd/>
            <a:tailEnd/>
          </a:ln>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eaLnBrk="1" hangingPunct="1">
              <a:lnSpc>
                <a:spcPct val="100000"/>
              </a:lnSpc>
              <a:spcBef>
                <a:spcPct val="0"/>
              </a:spcBef>
              <a:buClrTx/>
            </a:pPr>
            <a:r>
              <a:rPr lang="en-US" altLang="en-US" sz="1200" b="0">
                <a:solidFill>
                  <a:srgbClr val="333333"/>
                </a:solidFill>
                <a:latin typeface="Arial Narrow" panose="020B0606020202030204" pitchFamily="34" charset="0"/>
              </a:rPr>
              <a:t>Execution</a:t>
            </a:r>
          </a:p>
        </p:txBody>
      </p:sp>
      <p:grpSp>
        <p:nvGrpSpPr>
          <p:cNvPr id="22" name="Group 30"/>
          <p:cNvGrpSpPr>
            <a:grpSpLocks/>
          </p:cNvGrpSpPr>
          <p:nvPr/>
        </p:nvGrpSpPr>
        <p:grpSpPr bwMode="auto">
          <a:xfrm>
            <a:off x="5986137" y="2505075"/>
            <a:ext cx="1571625" cy="755650"/>
            <a:chOff x="3196" y="1498"/>
            <a:chExt cx="990" cy="476"/>
          </a:xfrm>
        </p:grpSpPr>
        <p:sp>
          <p:nvSpPr>
            <p:cNvPr id="23" name="Line 31"/>
            <p:cNvSpPr>
              <a:spLocks noChangeShapeType="1"/>
            </p:cNvSpPr>
            <p:nvPr/>
          </p:nvSpPr>
          <p:spPr bwMode="auto">
            <a:xfrm>
              <a:off x="3196" y="1682"/>
              <a:ext cx="416" cy="292"/>
            </a:xfrm>
            <a:prstGeom prst="line">
              <a:avLst/>
            </a:prstGeom>
            <a:noFill/>
            <a:ln w="38100">
              <a:solidFill>
                <a:srgbClr val="5F5F5F"/>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24" name="Text Box 32"/>
            <p:cNvSpPr txBox="1">
              <a:spLocks noChangeArrowheads="1"/>
            </p:cNvSpPr>
            <p:nvPr/>
          </p:nvSpPr>
          <p:spPr bwMode="auto">
            <a:xfrm>
              <a:off x="3485" y="1498"/>
              <a:ext cx="70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algn="l">
                <a:lnSpc>
                  <a:spcPct val="100000"/>
                </a:lnSpc>
                <a:spcBef>
                  <a:spcPct val="0"/>
                </a:spcBef>
                <a:buClrTx/>
              </a:pPr>
              <a:r>
                <a:rPr lang="en-US" altLang="en-US" sz="1000" b="0" dirty="0">
                  <a:latin typeface="Arial Narrow" panose="020B0606020202030204" pitchFamily="34" charset="0"/>
                </a:rPr>
                <a:t>Import released and tested versions of scenarios for production</a:t>
              </a:r>
            </a:p>
          </p:txBody>
        </p:sp>
      </p:grpSp>
      <p:grpSp>
        <p:nvGrpSpPr>
          <p:cNvPr id="25" name="Group 27"/>
          <p:cNvGrpSpPr>
            <a:grpSpLocks/>
          </p:cNvGrpSpPr>
          <p:nvPr/>
        </p:nvGrpSpPr>
        <p:grpSpPr bwMode="auto">
          <a:xfrm>
            <a:off x="4624783" y="3049603"/>
            <a:ext cx="1157287" cy="701675"/>
            <a:chOff x="2673" y="1807"/>
            <a:chExt cx="729" cy="442"/>
          </a:xfrm>
        </p:grpSpPr>
        <p:sp>
          <p:nvSpPr>
            <p:cNvPr id="26" name="Line 28"/>
            <p:cNvSpPr>
              <a:spLocks noChangeShapeType="1"/>
            </p:cNvSpPr>
            <p:nvPr/>
          </p:nvSpPr>
          <p:spPr bwMode="auto">
            <a:xfrm>
              <a:off x="2673" y="1877"/>
              <a:ext cx="12" cy="345"/>
            </a:xfrm>
            <a:prstGeom prst="line">
              <a:avLst/>
            </a:prstGeom>
            <a:noFill/>
            <a:ln w="38100">
              <a:solidFill>
                <a:srgbClr val="5F5F5F"/>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27" name="Text Box 29"/>
            <p:cNvSpPr txBox="1">
              <a:spLocks noChangeArrowheads="1"/>
            </p:cNvSpPr>
            <p:nvPr/>
          </p:nvSpPr>
          <p:spPr bwMode="auto">
            <a:xfrm>
              <a:off x="2701" y="1807"/>
              <a:ext cx="70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algn="l">
                <a:lnSpc>
                  <a:spcPct val="100000"/>
                </a:lnSpc>
                <a:spcBef>
                  <a:spcPct val="0"/>
                </a:spcBef>
                <a:buClrTx/>
              </a:pPr>
              <a:r>
                <a:rPr lang="en-US" altLang="en-US" sz="1000" b="0" dirty="0">
                  <a:latin typeface="Arial Narrow" panose="020B0606020202030204" pitchFamily="34" charset="0"/>
                </a:rPr>
                <a:t>Import released versions of models, projects and scenarios for testing</a:t>
              </a:r>
            </a:p>
          </p:txBody>
        </p:sp>
      </p:grpSp>
      <p:sp>
        <p:nvSpPr>
          <p:cNvPr id="28" name="Line 15"/>
          <p:cNvSpPr>
            <a:spLocks noChangeShapeType="1"/>
          </p:cNvSpPr>
          <p:nvPr/>
        </p:nvSpPr>
        <p:spPr bwMode="auto">
          <a:xfrm flipH="1" flipV="1">
            <a:off x="5850144" y="2578910"/>
            <a:ext cx="1536700" cy="1046162"/>
          </a:xfrm>
          <a:prstGeom prst="line">
            <a:avLst/>
          </a:prstGeom>
          <a:noFill/>
          <a:ln w="38100" cap="rnd">
            <a:solidFill>
              <a:srgbClr val="5F5F5F"/>
            </a:solidFill>
            <a:prstDash val="sysDot"/>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9" name="Rectangle 18"/>
          <p:cNvSpPr>
            <a:spLocks noChangeArrowheads="1"/>
          </p:cNvSpPr>
          <p:nvPr/>
        </p:nvSpPr>
        <p:spPr bwMode="auto">
          <a:xfrm>
            <a:off x="6585353" y="5405330"/>
            <a:ext cx="1614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a:lnSpc>
                <a:spcPct val="100000"/>
              </a:lnSpc>
              <a:spcBef>
                <a:spcPct val="0"/>
              </a:spcBef>
              <a:buClrTx/>
            </a:pPr>
            <a:r>
              <a:rPr lang="en-US" altLang="en-US" sz="1200" dirty="0">
                <a:solidFill>
                  <a:srgbClr val="333333"/>
                </a:solidFill>
                <a:latin typeface="Arial Narrow" panose="020B0606020202030204" pitchFamily="34" charset="0"/>
              </a:rPr>
              <a:t>Execution Repository</a:t>
            </a:r>
          </a:p>
          <a:p>
            <a:pPr>
              <a:lnSpc>
                <a:spcPct val="100000"/>
              </a:lnSpc>
              <a:spcBef>
                <a:spcPct val="0"/>
              </a:spcBef>
              <a:buClrTx/>
            </a:pPr>
            <a:r>
              <a:rPr lang="en-US" altLang="en-US" sz="1200" dirty="0">
                <a:solidFill>
                  <a:srgbClr val="333333"/>
                </a:solidFill>
                <a:latin typeface="Arial Narrow" panose="020B0606020202030204" pitchFamily="34" charset="0"/>
              </a:rPr>
              <a:t>(Production)</a:t>
            </a:r>
          </a:p>
        </p:txBody>
      </p:sp>
      <p:sp>
        <p:nvSpPr>
          <p:cNvPr id="30" name="Rectangle 14"/>
          <p:cNvSpPr>
            <a:spLocks noChangeArrowheads="1"/>
          </p:cNvSpPr>
          <p:nvPr/>
        </p:nvSpPr>
        <p:spPr bwMode="auto">
          <a:xfrm>
            <a:off x="3956475" y="5580553"/>
            <a:ext cx="161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a:lnSpc>
                <a:spcPct val="100000"/>
              </a:lnSpc>
              <a:spcBef>
                <a:spcPct val="0"/>
              </a:spcBef>
              <a:buClrTx/>
            </a:pPr>
            <a:r>
              <a:rPr lang="en-US" altLang="en-US" sz="1200" dirty="0">
                <a:solidFill>
                  <a:srgbClr val="333333"/>
                </a:solidFill>
                <a:latin typeface="Arial Narrow" panose="020B0606020202030204" pitchFamily="34" charset="0"/>
              </a:rPr>
              <a:t>Work Repository</a:t>
            </a:r>
          </a:p>
          <a:p>
            <a:pPr>
              <a:lnSpc>
                <a:spcPct val="100000"/>
              </a:lnSpc>
              <a:spcBef>
                <a:spcPct val="0"/>
              </a:spcBef>
              <a:buClrTx/>
            </a:pPr>
            <a:r>
              <a:rPr lang="en-US" altLang="en-US" sz="1200" dirty="0">
                <a:solidFill>
                  <a:srgbClr val="333333"/>
                </a:solidFill>
                <a:latin typeface="Arial Narrow" panose="020B0606020202030204" pitchFamily="34" charset="0"/>
              </a:rPr>
              <a:t>(Test &amp; QA)</a:t>
            </a:r>
          </a:p>
        </p:txBody>
      </p:sp>
      <p:sp>
        <p:nvSpPr>
          <p:cNvPr id="32" name="Rectangle 8"/>
          <p:cNvSpPr>
            <a:spLocks noChangeArrowheads="1"/>
          </p:cNvSpPr>
          <p:nvPr/>
        </p:nvSpPr>
        <p:spPr bwMode="auto">
          <a:xfrm>
            <a:off x="1202204" y="5639395"/>
            <a:ext cx="161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a:lnSpc>
                <a:spcPct val="100000"/>
              </a:lnSpc>
              <a:spcBef>
                <a:spcPct val="0"/>
              </a:spcBef>
              <a:buClrTx/>
            </a:pPr>
            <a:r>
              <a:rPr lang="en-US" altLang="en-US" sz="1200">
                <a:solidFill>
                  <a:srgbClr val="333333"/>
                </a:solidFill>
                <a:latin typeface="Arial Narrow" panose="020B0606020202030204" pitchFamily="34" charset="0"/>
              </a:rPr>
              <a:t>Work Repository</a:t>
            </a:r>
          </a:p>
          <a:p>
            <a:pPr>
              <a:lnSpc>
                <a:spcPct val="100000"/>
              </a:lnSpc>
              <a:spcBef>
                <a:spcPct val="0"/>
              </a:spcBef>
              <a:buClrTx/>
            </a:pPr>
            <a:r>
              <a:rPr lang="en-US" altLang="en-US" sz="1200">
                <a:solidFill>
                  <a:srgbClr val="333333"/>
                </a:solidFill>
                <a:latin typeface="Arial Narrow" panose="020B0606020202030204" pitchFamily="34" charset="0"/>
              </a:rPr>
              <a:t>(Development)</a:t>
            </a:r>
          </a:p>
        </p:txBody>
      </p:sp>
      <p:sp>
        <p:nvSpPr>
          <p:cNvPr id="33" name="Rectangle 23"/>
          <p:cNvSpPr>
            <a:spLocks noChangeArrowheads="1"/>
          </p:cNvSpPr>
          <p:nvPr/>
        </p:nvSpPr>
        <p:spPr bwMode="auto">
          <a:xfrm>
            <a:off x="3149232" y="3110141"/>
            <a:ext cx="1614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algn="l">
              <a:lnSpc>
                <a:spcPct val="100000"/>
              </a:lnSpc>
              <a:spcBef>
                <a:spcPct val="0"/>
              </a:spcBef>
              <a:buClrTx/>
            </a:pPr>
            <a:r>
              <a:rPr lang="en-US" altLang="en-US" sz="1200" dirty="0">
                <a:solidFill>
                  <a:srgbClr val="333333"/>
                </a:solidFill>
                <a:latin typeface="Arial Narrow" panose="020B0606020202030204" pitchFamily="34" charset="0"/>
              </a:rPr>
              <a:t>Master</a:t>
            </a:r>
            <a:br>
              <a:rPr lang="en-US" altLang="en-US" sz="1200" dirty="0">
                <a:solidFill>
                  <a:srgbClr val="333333"/>
                </a:solidFill>
                <a:latin typeface="Arial Narrow" panose="020B0606020202030204" pitchFamily="34" charset="0"/>
              </a:rPr>
            </a:br>
            <a:r>
              <a:rPr lang="en-US" altLang="en-US" sz="1200" dirty="0">
                <a:solidFill>
                  <a:srgbClr val="333333"/>
                </a:solidFill>
                <a:latin typeface="Arial Narrow" panose="020B0606020202030204" pitchFamily="34" charset="0"/>
              </a:rPr>
              <a:t>Repository</a:t>
            </a:r>
          </a:p>
        </p:txBody>
      </p:sp>
      <p:sp>
        <p:nvSpPr>
          <p:cNvPr id="34" name="AutoShape 33"/>
          <p:cNvSpPr>
            <a:spLocks noChangeArrowheads="1"/>
          </p:cNvSpPr>
          <p:nvPr/>
        </p:nvSpPr>
        <p:spPr bwMode="auto">
          <a:xfrm>
            <a:off x="2099995" y="6046100"/>
            <a:ext cx="6099175" cy="371475"/>
          </a:xfrm>
          <a:prstGeom prst="chevron">
            <a:avLst>
              <a:gd name="adj" fmla="val 61342"/>
            </a:avLst>
          </a:prstGeom>
          <a:gradFill rotWithShape="1">
            <a:gsLst>
              <a:gs pos="0">
                <a:schemeClr val="accent1"/>
              </a:gs>
              <a:gs pos="100000">
                <a:schemeClr val="accent2"/>
              </a:gs>
            </a:gsLst>
            <a:path path="rect">
              <a:fillToRect r="100000" b="100000"/>
            </a:path>
          </a:gradFill>
          <a:ln w="9525" algn="ctr">
            <a:solidFill>
              <a:schemeClr val="accent2"/>
            </a:solidFill>
            <a:miter lim="800000"/>
            <a:headEnd type="none" w="med" len="lg"/>
            <a:tailEnd/>
          </a:ln>
        </p:spPr>
        <p:txBody>
          <a:bodyPr anchor="ctr"/>
          <a:lstStyle>
            <a:lvl1pPr eaLnBrk="0" hangingPunct="0">
              <a:defRPr sz="2000" b="1">
                <a:solidFill>
                  <a:schemeClr val="tx1"/>
                </a:solidFill>
                <a:latin typeface="Bauhaus 93" panose="04030905020B02020C02" pitchFamily="82" charset="0"/>
              </a:defRPr>
            </a:lvl1pPr>
            <a:lvl2pPr marL="742950" indent="-285750" eaLnBrk="0" hangingPunct="0">
              <a:defRPr sz="2000" b="1">
                <a:solidFill>
                  <a:schemeClr val="tx1"/>
                </a:solidFill>
                <a:latin typeface="Bauhaus 93" panose="04030905020B02020C02" pitchFamily="82" charset="0"/>
              </a:defRPr>
            </a:lvl2pPr>
            <a:lvl3pPr marL="1143000" indent="-228600" eaLnBrk="0" hangingPunct="0">
              <a:defRPr sz="2000" b="1">
                <a:solidFill>
                  <a:schemeClr val="tx1"/>
                </a:solidFill>
                <a:latin typeface="Bauhaus 93" panose="04030905020B02020C02" pitchFamily="82" charset="0"/>
              </a:defRPr>
            </a:lvl3pPr>
            <a:lvl4pPr marL="1600200" indent="-228600" eaLnBrk="0" hangingPunct="0">
              <a:defRPr sz="2000" b="1">
                <a:solidFill>
                  <a:schemeClr val="tx1"/>
                </a:solidFill>
                <a:latin typeface="Bauhaus 93" panose="04030905020B02020C02" pitchFamily="82" charset="0"/>
              </a:defRPr>
            </a:lvl4pPr>
            <a:lvl5pPr marL="2057400" indent="-228600" eaLnBrk="0" hangingPunct="0">
              <a:defRPr sz="2000" b="1">
                <a:solidFill>
                  <a:schemeClr val="tx1"/>
                </a:solidFill>
                <a:latin typeface="Bauhaus 93" panose="04030905020B02020C02" pitchFamily="82"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Bauhaus 93" panose="04030905020B02020C02" pitchFamily="82" charset="0"/>
              </a:defRPr>
            </a:lvl9pPr>
          </a:lstStyle>
          <a:p>
            <a:pPr>
              <a:lnSpc>
                <a:spcPct val="100000"/>
              </a:lnSpc>
              <a:spcBef>
                <a:spcPct val="0"/>
              </a:spcBef>
              <a:buClrTx/>
            </a:pPr>
            <a:r>
              <a:rPr lang="en-US" altLang="en-US" b="0" dirty="0">
                <a:latin typeface="Arial Narrow" panose="020B0606020202030204" pitchFamily="34" charset="0"/>
              </a:rPr>
              <a:t>Development – Test </a:t>
            </a:r>
            <a:r>
              <a:rPr lang="en-US" altLang="en-US" b="0" dirty="0">
                <a:latin typeface="Arial" panose="020B0604020202020204" pitchFamily="34" charset="0"/>
              </a:rPr>
              <a:t>– </a:t>
            </a:r>
            <a:r>
              <a:rPr lang="en-US" altLang="en-US" b="0" dirty="0">
                <a:latin typeface="Arial Narrow" panose="020B0606020202030204" pitchFamily="34" charset="0"/>
              </a:rPr>
              <a:t>Production Cycle</a:t>
            </a:r>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531" y="236013"/>
            <a:ext cx="1492612" cy="992286"/>
          </a:xfrm>
          <a:prstGeom prst="rect">
            <a:avLst/>
          </a:prstGeom>
        </p:spPr>
      </p:pic>
    </p:spTree>
    <p:extLst>
      <p:ext uri="{BB962C8B-B14F-4D97-AF65-F5344CB8AC3E}">
        <p14:creationId xmlns:p14="http://schemas.microsoft.com/office/powerpoint/2010/main" val="315954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up)">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IN" dirty="0"/>
          </a:p>
        </p:txBody>
      </p:sp>
      <p:sp>
        <p:nvSpPr>
          <p:cNvPr id="3" name="Content Placeholder 2"/>
          <p:cNvSpPr>
            <a:spLocks noGrp="1"/>
          </p:cNvSpPr>
          <p:nvPr>
            <p:ph idx="1"/>
          </p:nvPr>
        </p:nvSpPr>
        <p:spPr/>
        <p:txBody>
          <a:bodyPr/>
          <a:lstStyle/>
          <a:p>
            <a:pPr>
              <a:buFont typeface="Wingdings" pitchFamily="2" charset="2"/>
              <a:buChar char="ü"/>
              <a:defRPr/>
            </a:pPr>
            <a:r>
              <a:rPr lang="en-US" dirty="0">
                <a:solidFill>
                  <a:schemeClr val="tx2">
                    <a:lumMod val="75000"/>
                  </a:schemeClr>
                </a:solidFill>
                <a:latin typeface="Cambria" pitchFamily="18" charset="0"/>
              </a:rPr>
              <a:t>About ODI 11g</a:t>
            </a:r>
            <a:br>
              <a:rPr lang="en-US" dirty="0">
                <a:solidFill>
                  <a:schemeClr val="tx2">
                    <a:lumMod val="75000"/>
                  </a:schemeClr>
                </a:solidFill>
                <a:latin typeface="Cambria" pitchFamily="18" charset="0"/>
              </a:rPr>
            </a:br>
            <a:endParaRPr lang="en-US" dirty="0">
              <a:solidFill>
                <a:schemeClr val="tx2">
                  <a:lumMod val="75000"/>
                </a:schemeClr>
              </a:solidFill>
              <a:latin typeface="Cambria" pitchFamily="18" charset="0"/>
            </a:endParaRPr>
          </a:p>
          <a:p>
            <a:pPr>
              <a:buFont typeface="Wingdings" pitchFamily="2" charset="2"/>
              <a:buChar char="ü"/>
              <a:defRPr/>
            </a:pPr>
            <a:r>
              <a:rPr lang="en-US" dirty="0">
                <a:solidFill>
                  <a:schemeClr val="tx2">
                    <a:lumMod val="75000"/>
                  </a:schemeClr>
                </a:solidFill>
                <a:latin typeface="Cambria" pitchFamily="18" charset="0"/>
              </a:rPr>
              <a:t> ODI Process</a:t>
            </a:r>
          </a:p>
          <a:p>
            <a:pPr>
              <a:defRPr/>
            </a:pPr>
            <a:endParaRPr lang="en-US" dirty="0">
              <a:solidFill>
                <a:schemeClr val="tx2">
                  <a:lumMod val="75000"/>
                </a:schemeClr>
              </a:solidFill>
              <a:latin typeface="Cambria" pitchFamily="18" charset="0"/>
            </a:endParaRPr>
          </a:p>
          <a:p>
            <a:pPr>
              <a:buFont typeface="Wingdings" pitchFamily="2" charset="2"/>
              <a:buChar char="ü"/>
              <a:defRPr/>
            </a:pPr>
            <a:r>
              <a:rPr lang="en-US" dirty="0">
                <a:solidFill>
                  <a:schemeClr val="tx2">
                    <a:lumMod val="75000"/>
                  </a:schemeClr>
                </a:solidFill>
                <a:latin typeface="Cambria" pitchFamily="18" charset="0"/>
              </a:rPr>
              <a:t> ODI Components</a:t>
            </a:r>
          </a:p>
          <a:p>
            <a:pPr>
              <a:defRPr/>
            </a:pPr>
            <a:endParaRPr lang="en-US" dirty="0">
              <a:solidFill>
                <a:schemeClr val="tx2">
                  <a:lumMod val="75000"/>
                </a:schemeClr>
              </a:solidFill>
              <a:latin typeface="Cambria" pitchFamily="18" charset="0"/>
            </a:endParaRPr>
          </a:p>
          <a:p>
            <a:pPr>
              <a:buFont typeface="Wingdings" pitchFamily="2" charset="2"/>
              <a:buChar char="ü"/>
              <a:defRPr/>
            </a:pPr>
            <a:r>
              <a:rPr lang="en-US" dirty="0">
                <a:solidFill>
                  <a:schemeClr val="tx2">
                    <a:lumMod val="75000"/>
                  </a:schemeClr>
                </a:solidFill>
                <a:latin typeface="Cambria" pitchFamily="18" charset="0"/>
              </a:rPr>
              <a:t>ETL Vs ELT</a:t>
            </a:r>
          </a:p>
          <a:p>
            <a:endParaRPr lang="en-IN" dirty="0"/>
          </a:p>
        </p:txBody>
      </p:sp>
      <p:pic>
        <p:nvPicPr>
          <p:cNvPr id="4" name="Content Placeholder 3" descr="\\192.168.0.7\Marketing\Aravind BA\Projects\Adepta\Content\T24\Instructional Design Doc\Adepta - T24 Customer\Work Copy\Visual Storyboard Images\Course Objective\Modified\target-image.jpg"/>
          <p:cNvPicPr>
            <a:picLocks noChangeAspect="1" noChangeArrowheads="1"/>
          </p:cNvPicPr>
          <p:nvPr/>
        </p:nvPicPr>
        <p:blipFill>
          <a:blip r:embed="rId2"/>
          <a:srcRect/>
          <a:stretch>
            <a:fillRect/>
          </a:stretch>
        </p:blipFill>
        <p:spPr bwMode="auto">
          <a:xfrm>
            <a:off x="6475249" y="2765521"/>
            <a:ext cx="3086100" cy="2771775"/>
          </a:xfrm>
          <a:prstGeom prst="rect">
            <a:avLst/>
          </a:prstGeom>
          <a:noFill/>
          <a:ln>
            <a:miter lim="800000"/>
            <a:headEnd/>
            <a:tailEnd/>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531" y="236013"/>
            <a:ext cx="1492612" cy="992286"/>
          </a:xfrm>
          <a:prstGeom prst="rect">
            <a:avLst/>
          </a:prstGeom>
        </p:spPr>
      </p:pic>
    </p:spTree>
    <p:extLst>
      <p:ext uri="{BB962C8B-B14F-4D97-AF65-F5344CB8AC3E}">
        <p14:creationId xmlns:p14="http://schemas.microsoft.com/office/powerpoint/2010/main" val="474685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ODI 12C</a:t>
            </a:r>
            <a:endParaRPr lang="en-IN" dirty="0"/>
          </a:p>
        </p:txBody>
      </p:sp>
      <p:sp>
        <p:nvSpPr>
          <p:cNvPr id="3" name="Content Placeholder 2"/>
          <p:cNvSpPr>
            <a:spLocks noGrp="1"/>
          </p:cNvSpPr>
          <p:nvPr>
            <p:ph idx="1"/>
          </p:nvPr>
        </p:nvSpPr>
        <p:spPr/>
        <p:txBody>
          <a:bodyPr/>
          <a:lstStyle/>
          <a:p>
            <a:r>
              <a:rPr lang="en-US" b="1" dirty="0">
                <a:latin typeface="Cambria" pitchFamily="18" charset="0"/>
              </a:rPr>
              <a:t>Oracle Data Integrator (ODI) </a:t>
            </a:r>
            <a:r>
              <a:rPr lang="en-US" dirty="0">
                <a:latin typeface="Cambria" pitchFamily="18" charset="0"/>
              </a:rPr>
              <a:t>is an Extract, load and transform (ELT) (in contrast with the ETL common approach) tool produced by Oracle.</a:t>
            </a:r>
          </a:p>
          <a:p>
            <a:endParaRPr lang="en-IN" dirty="0"/>
          </a:p>
        </p:txBody>
      </p:sp>
      <p:graphicFrame>
        <p:nvGraphicFramePr>
          <p:cNvPr id="4" name="Content Placeholder 3"/>
          <p:cNvGraphicFramePr>
            <a:graphicFrameLocks/>
          </p:cNvGraphicFramePr>
          <p:nvPr>
            <p:extLst>
              <p:ext uri="{D42A27DB-BD31-4B8C-83A1-F6EECF244321}">
                <p14:modId xmlns:p14="http://schemas.microsoft.com/office/powerpoint/2010/main" val="2964026009"/>
              </p:ext>
            </p:extLst>
          </p:nvPr>
        </p:nvGraphicFramePr>
        <p:xfrm>
          <a:off x="982181" y="3316406"/>
          <a:ext cx="5977719" cy="2945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1154954" y="3151979"/>
            <a:ext cx="5683378" cy="5212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dirty="0" smtClean="0">
                <a:solidFill>
                  <a:schemeClr val="tx1"/>
                </a:solidFill>
                <a:latin typeface="Cambria" pitchFamily="18" charset="0"/>
              </a:rPr>
              <a:t>Improves performance and reduces data integration costs</a:t>
            </a:r>
            <a:endParaRPr lang="en-US" sz="2000" dirty="0">
              <a:solidFill>
                <a:schemeClr val="tx1"/>
              </a:solidFill>
              <a:latin typeface="Cambria" pitchFamily="18" charset="0"/>
            </a:endParaRPr>
          </a:p>
        </p:txBody>
      </p:sp>
      <p:sp>
        <p:nvSpPr>
          <p:cNvPr id="6" name="Rounded Rectangle 5"/>
          <p:cNvSpPr/>
          <p:nvPr/>
        </p:nvSpPr>
        <p:spPr>
          <a:xfrm>
            <a:off x="1176029" y="3736875"/>
            <a:ext cx="5632175" cy="7156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dirty="0" smtClean="0">
                <a:solidFill>
                  <a:schemeClr val="tx1"/>
                </a:solidFill>
                <a:latin typeface="Cambria" pitchFamily="18" charset="0"/>
              </a:rPr>
              <a:t>High-performance bulk data movement and data transformation</a:t>
            </a:r>
            <a:endParaRPr lang="en-US" sz="2000" dirty="0" smtClean="0">
              <a:solidFill>
                <a:schemeClr val="tx1"/>
              </a:solidFill>
              <a:latin typeface="Cambria" pitchFamily="18" charset="0"/>
            </a:endParaRPr>
          </a:p>
        </p:txBody>
      </p:sp>
      <p:sp>
        <p:nvSpPr>
          <p:cNvPr id="7" name="Rounded Rectangle 6"/>
          <p:cNvSpPr/>
          <p:nvPr/>
        </p:nvSpPr>
        <p:spPr>
          <a:xfrm>
            <a:off x="1206157" y="4516118"/>
            <a:ext cx="5632174" cy="53632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dirty="0" smtClean="0">
                <a:solidFill>
                  <a:schemeClr val="tx1"/>
                </a:solidFill>
                <a:latin typeface="Cambria" pitchFamily="18" charset="0"/>
              </a:rPr>
              <a:t>Service-oriented data integration and management</a:t>
            </a:r>
            <a:endParaRPr lang="en-US" sz="2000" dirty="0">
              <a:solidFill>
                <a:schemeClr val="tx1"/>
              </a:solidFill>
              <a:latin typeface="Cambria" pitchFamily="18" charset="0"/>
            </a:endParaRPr>
          </a:p>
        </p:txBody>
      </p:sp>
      <p:sp>
        <p:nvSpPr>
          <p:cNvPr id="8" name="Rounded Rectangle 7"/>
          <p:cNvSpPr/>
          <p:nvPr/>
        </p:nvSpPr>
        <p:spPr>
          <a:xfrm>
            <a:off x="1206157" y="5125279"/>
            <a:ext cx="5632175" cy="64006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dirty="0" smtClean="0">
                <a:solidFill>
                  <a:schemeClr val="tx1"/>
                </a:solidFill>
                <a:latin typeface="Cambria" pitchFamily="18" charset="0"/>
              </a:rPr>
              <a:t>Heterogeneous platform support for enterprise data integration</a:t>
            </a:r>
            <a:endParaRPr lang="en-US" sz="2000" dirty="0">
              <a:solidFill>
                <a:schemeClr val="tx1"/>
              </a:solidFill>
              <a:latin typeface="Cambria" pitchFamily="18" charset="0"/>
            </a:endParaRPr>
          </a:p>
        </p:txBody>
      </p:sp>
      <p:sp>
        <p:nvSpPr>
          <p:cNvPr id="9" name="Rounded Rectangle 8"/>
          <p:cNvSpPr/>
          <p:nvPr/>
        </p:nvSpPr>
        <p:spPr>
          <a:xfrm>
            <a:off x="1206156" y="5826418"/>
            <a:ext cx="5632175" cy="7156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dirty="0" smtClean="0">
                <a:solidFill>
                  <a:schemeClr val="tx1"/>
                </a:solidFill>
                <a:latin typeface="Cambria" pitchFamily="18" charset="0"/>
              </a:rPr>
              <a:t>E-LT architecture for improved performance and lower TCO</a:t>
            </a:r>
            <a:endParaRPr lang="en-US" sz="2000" dirty="0">
              <a:solidFill>
                <a:schemeClr val="tx1"/>
              </a:solidFill>
              <a:latin typeface="Cambria" pitchFamily="18" charset="0"/>
            </a:endParaRPr>
          </a:p>
        </p:txBody>
      </p:sp>
      <p:pic>
        <p:nvPicPr>
          <p:cNvPr id="10" name="Picture 2"/>
          <p:cNvPicPr>
            <a:picLocks noChangeAspect="1" noChangeArrowheads="1"/>
          </p:cNvPicPr>
          <p:nvPr/>
        </p:nvPicPr>
        <p:blipFill>
          <a:blip r:embed="rId7"/>
          <a:srcRect/>
          <a:stretch>
            <a:fillRect/>
          </a:stretch>
        </p:blipFill>
        <p:spPr bwMode="auto">
          <a:xfrm>
            <a:off x="7506268" y="3162818"/>
            <a:ext cx="4219767" cy="3459205"/>
          </a:xfrm>
          <a:prstGeom prst="rect">
            <a:avLst/>
          </a:prstGeom>
          <a:noFill/>
          <a:ln w="9525">
            <a:noFill/>
            <a:miter lim="800000"/>
            <a:headEnd/>
            <a:tailEnd/>
          </a:ln>
          <a:effectLst/>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89663" y="236013"/>
            <a:ext cx="1452128" cy="896751"/>
          </a:xfrm>
          <a:prstGeom prst="rect">
            <a:avLst/>
          </a:prstGeom>
        </p:spPr>
      </p:pic>
    </p:spTree>
    <p:extLst>
      <p:ext uri="{BB962C8B-B14F-4D97-AF65-F5344CB8AC3E}">
        <p14:creationId xmlns:p14="http://schemas.microsoft.com/office/powerpoint/2010/main" val="3764718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486642"/>
          </a:xfrm>
        </p:spPr>
        <p:txBody>
          <a:bodyPr>
            <a:normAutofit fontScale="90000"/>
          </a:bodyPr>
          <a:lstStyle/>
          <a:p>
            <a:r>
              <a:rPr lang="en-US" dirty="0" smtClean="0"/>
              <a:t>ODI Components</a:t>
            </a:r>
            <a:endParaRPr lang="en-IN" dirty="0"/>
          </a:p>
        </p:txBody>
      </p:sp>
      <p:sp>
        <p:nvSpPr>
          <p:cNvPr id="3" name="Content Placeholder 2"/>
          <p:cNvSpPr>
            <a:spLocks noGrp="1"/>
          </p:cNvSpPr>
          <p:nvPr>
            <p:ph idx="1"/>
          </p:nvPr>
        </p:nvSpPr>
        <p:spPr>
          <a:xfrm>
            <a:off x="1037230" y="1801504"/>
            <a:ext cx="10495128" cy="4408227"/>
          </a:xfrm>
        </p:spPr>
        <p:txBody>
          <a:bodyPr>
            <a:normAutofit fontScale="70000" lnSpcReduction="20000"/>
          </a:bodyPr>
          <a:lstStyle/>
          <a:p>
            <a:pPr>
              <a:buFont typeface="Wingdings" pitchFamily="2" charset="2"/>
              <a:buChar char="q"/>
            </a:pPr>
            <a:r>
              <a:rPr lang="en-US" dirty="0">
                <a:latin typeface="Cambria" pitchFamily="18" charset="0"/>
              </a:rPr>
              <a:t>ODI Studio( provides four Navigators for managing the different aspects and steps of an ODI integration project)</a:t>
            </a:r>
          </a:p>
          <a:p>
            <a:endParaRPr lang="en-US" dirty="0">
              <a:latin typeface="Cambria" pitchFamily="18" charset="0"/>
            </a:endParaRPr>
          </a:p>
          <a:p>
            <a:pPr marL="463550">
              <a:buFont typeface="Wingdings" pitchFamily="2" charset="2"/>
              <a:buChar char="§"/>
            </a:pPr>
            <a:r>
              <a:rPr lang="en-US" dirty="0">
                <a:latin typeface="Cambria" pitchFamily="18" charset="0"/>
              </a:rPr>
              <a:t> Design Navigator</a:t>
            </a:r>
          </a:p>
          <a:p>
            <a:pPr marL="463550"/>
            <a:endParaRPr lang="en-US" dirty="0">
              <a:latin typeface="Cambria" pitchFamily="18" charset="0"/>
            </a:endParaRPr>
          </a:p>
          <a:p>
            <a:pPr marL="463550">
              <a:buFont typeface="Wingdings" pitchFamily="2" charset="2"/>
              <a:buChar char="§"/>
            </a:pPr>
            <a:r>
              <a:rPr lang="en-US" dirty="0">
                <a:latin typeface="Cambria" pitchFamily="18" charset="0"/>
              </a:rPr>
              <a:t>Operator Navigator</a:t>
            </a:r>
          </a:p>
          <a:p>
            <a:pPr marL="463550"/>
            <a:endParaRPr lang="en-US" dirty="0">
              <a:latin typeface="Cambria" pitchFamily="18" charset="0"/>
            </a:endParaRPr>
          </a:p>
          <a:p>
            <a:pPr marL="463550">
              <a:buFont typeface="Wingdings" pitchFamily="2" charset="2"/>
              <a:buChar char="§"/>
            </a:pPr>
            <a:r>
              <a:rPr lang="en-US" dirty="0">
                <a:latin typeface="Cambria" pitchFamily="18" charset="0"/>
              </a:rPr>
              <a:t>Topology Navigator</a:t>
            </a:r>
          </a:p>
          <a:p>
            <a:pPr marL="463550"/>
            <a:endParaRPr lang="en-US" dirty="0">
              <a:latin typeface="Cambria" pitchFamily="18" charset="0"/>
            </a:endParaRPr>
          </a:p>
          <a:p>
            <a:pPr marL="463550">
              <a:buFont typeface="Wingdings" pitchFamily="2" charset="2"/>
              <a:buChar char="§"/>
            </a:pPr>
            <a:r>
              <a:rPr lang="en-US" dirty="0">
                <a:latin typeface="Cambria" pitchFamily="18" charset="0"/>
              </a:rPr>
              <a:t>Security Navigator</a:t>
            </a:r>
          </a:p>
          <a:p>
            <a:pPr marL="463550"/>
            <a:endParaRPr lang="en-US" dirty="0">
              <a:latin typeface="Cambria" pitchFamily="18" charset="0"/>
            </a:endParaRPr>
          </a:p>
          <a:p>
            <a:pPr>
              <a:buFont typeface="Wingdings" pitchFamily="2" charset="2"/>
              <a:buChar char="q"/>
            </a:pPr>
            <a:r>
              <a:rPr lang="en-US" dirty="0">
                <a:latin typeface="Cambria" pitchFamily="18" charset="0"/>
              </a:rPr>
              <a:t>ODI Agents(used for executing mappings and packages)</a:t>
            </a:r>
          </a:p>
          <a:p>
            <a:endParaRPr lang="en-US" dirty="0">
              <a:latin typeface="Cambria" pitchFamily="18" charset="0"/>
            </a:endParaRPr>
          </a:p>
          <a:p>
            <a:pPr>
              <a:buFont typeface="Wingdings" pitchFamily="2" charset="2"/>
              <a:buChar char="q"/>
            </a:pPr>
            <a:r>
              <a:rPr lang="en-US" dirty="0">
                <a:latin typeface="Cambria" pitchFamily="18" charset="0"/>
              </a:rPr>
              <a:t>ODI Console(web-based console for running published packages)</a:t>
            </a:r>
          </a:p>
          <a:p>
            <a:endParaRPr lang="en-US" dirty="0">
              <a:latin typeface="Cambria" pitchFamily="18" charset="0"/>
            </a:endParaRPr>
          </a:p>
          <a:p>
            <a:pPr>
              <a:buFont typeface="Wingdings" pitchFamily="2" charset="2"/>
              <a:buChar char="q"/>
            </a:pPr>
            <a:r>
              <a:rPr lang="en-US" dirty="0">
                <a:latin typeface="Cambria" pitchFamily="18" charset="0"/>
              </a:rPr>
              <a:t>ODI Repositories(contain definitions of models, interfaces and other objects)</a:t>
            </a:r>
          </a:p>
          <a:p>
            <a:endParaRPr lang="en-IN" dirty="0"/>
          </a:p>
        </p:txBody>
      </p:sp>
      <p:pic>
        <p:nvPicPr>
          <p:cNvPr id="4" name="Picture 2"/>
          <p:cNvPicPr>
            <a:picLocks noChangeAspect="1" noChangeArrowheads="1"/>
          </p:cNvPicPr>
          <p:nvPr/>
        </p:nvPicPr>
        <p:blipFill>
          <a:blip r:embed="rId2"/>
          <a:srcRect/>
          <a:stretch>
            <a:fillRect/>
          </a:stretch>
        </p:blipFill>
        <p:spPr bwMode="auto">
          <a:xfrm>
            <a:off x="4503760" y="2085679"/>
            <a:ext cx="6767961" cy="2438240"/>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5348" y="223938"/>
            <a:ext cx="1497009" cy="949769"/>
          </a:xfrm>
          <a:prstGeom prst="rect">
            <a:avLst/>
          </a:prstGeom>
        </p:spPr>
      </p:pic>
    </p:spTree>
    <p:extLst>
      <p:ext uri="{BB962C8B-B14F-4D97-AF65-F5344CB8AC3E}">
        <p14:creationId xmlns:p14="http://schemas.microsoft.com/office/powerpoint/2010/main" val="1478449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Designer Navigator</a:t>
            </a:r>
            <a:endParaRPr lang="en-IN" dirty="0"/>
          </a:p>
        </p:txBody>
      </p:sp>
      <p:sp>
        <p:nvSpPr>
          <p:cNvPr id="3" name="Content Placeholder 2"/>
          <p:cNvSpPr>
            <a:spLocks noGrp="1"/>
          </p:cNvSpPr>
          <p:nvPr>
            <p:ph idx="1"/>
          </p:nvPr>
        </p:nvSpPr>
        <p:spPr/>
        <p:txBody>
          <a:bodyPr/>
          <a:lstStyle/>
          <a:p>
            <a:r>
              <a:rPr lang="en-US" dirty="0"/>
              <a:t>Used for designing ODI data project, Transformation and </a:t>
            </a:r>
            <a:endParaRPr lang="en-US" dirty="0" smtClean="0"/>
          </a:p>
          <a:p>
            <a:pPr marL="0" indent="0">
              <a:buNone/>
            </a:pPr>
            <a:r>
              <a:rPr lang="en-US" dirty="0"/>
              <a:t> </a:t>
            </a:r>
            <a:r>
              <a:rPr lang="en-US" dirty="0" smtClean="0"/>
              <a:t>     mapping </a:t>
            </a:r>
            <a:r>
              <a:rPr lang="en-US" dirty="0"/>
              <a:t>objects</a:t>
            </a:r>
          </a:p>
          <a:p>
            <a:r>
              <a:rPr lang="en-US" dirty="0"/>
              <a:t>Create data stores and import (reverse) metadata </a:t>
            </a:r>
            <a:r>
              <a:rPr lang="en-US" dirty="0" smtClean="0"/>
              <a:t>on</a:t>
            </a:r>
          </a:p>
          <a:p>
            <a:pPr marL="0" indent="0">
              <a:buNone/>
            </a:pPr>
            <a:r>
              <a:rPr lang="en-US" dirty="0"/>
              <a:t> </a:t>
            </a:r>
            <a:r>
              <a:rPr lang="en-US" dirty="0" smtClean="0"/>
              <a:t>     </a:t>
            </a:r>
            <a:r>
              <a:rPr lang="en-US" dirty="0"/>
              <a:t>data </a:t>
            </a:r>
            <a:r>
              <a:rPr lang="en-US" dirty="0" smtClean="0"/>
              <a:t>objects from </a:t>
            </a:r>
            <a:r>
              <a:rPr lang="en-US" dirty="0"/>
              <a:t>source systems</a:t>
            </a:r>
          </a:p>
          <a:p>
            <a:r>
              <a:rPr lang="en-US" dirty="0"/>
              <a:t>Define variables, sequences, functions</a:t>
            </a:r>
          </a:p>
          <a:p>
            <a:r>
              <a:rPr lang="en-US" dirty="0"/>
              <a:t>Interfaces and packages</a:t>
            </a:r>
          </a:p>
          <a:p>
            <a:r>
              <a:rPr lang="en-US" dirty="0"/>
              <a:t>Use knowledge modules to move data from source to target</a:t>
            </a:r>
          </a:p>
          <a:p>
            <a:endParaRPr lang="en-IN" dirty="0"/>
          </a:p>
        </p:txBody>
      </p:sp>
      <p:pic>
        <p:nvPicPr>
          <p:cNvPr id="4" name="Picture 7"/>
          <p:cNvPicPr>
            <a:picLocks noChangeAspect="1" noChangeArrowheads="1"/>
          </p:cNvPicPr>
          <p:nvPr/>
        </p:nvPicPr>
        <p:blipFill>
          <a:blip r:embed="rId2"/>
          <a:srcRect/>
          <a:stretch>
            <a:fillRect/>
          </a:stretch>
        </p:blipFill>
        <p:spPr bwMode="auto">
          <a:xfrm>
            <a:off x="7165075" y="1269999"/>
            <a:ext cx="4828537" cy="4980675"/>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531" y="236013"/>
            <a:ext cx="1492612" cy="992286"/>
          </a:xfrm>
          <a:prstGeom prst="rect">
            <a:avLst/>
          </a:prstGeom>
        </p:spPr>
      </p:pic>
    </p:spTree>
    <p:extLst>
      <p:ext uri="{BB962C8B-B14F-4D97-AF65-F5344CB8AC3E}">
        <p14:creationId xmlns:p14="http://schemas.microsoft.com/office/powerpoint/2010/main" val="1867895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Topology Navigator</a:t>
            </a:r>
            <a:endParaRPr lang="en-IN" dirty="0"/>
          </a:p>
        </p:txBody>
      </p:sp>
      <p:sp>
        <p:nvSpPr>
          <p:cNvPr id="3" name="Content Placeholder 2"/>
          <p:cNvSpPr>
            <a:spLocks noGrp="1"/>
          </p:cNvSpPr>
          <p:nvPr>
            <p:ph idx="1"/>
          </p:nvPr>
        </p:nvSpPr>
        <p:spPr/>
        <p:txBody>
          <a:bodyPr/>
          <a:lstStyle/>
          <a:p>
            <a:r>
              <a:rPr lang="en-US" dirty="0"/>
              <a:t>Defines the physical and logical architecture </a:t>
            </a:r>
            <a:endParaRPr lang="en-US" dirty="0" smtClean="0"/>
          </a:p>
          <a:p>
            <a:pPr marL="0" indent="0">
              <a:buNone/>
            </a:pPr>
            <a:r>
              <a:rPr lang="en-US" dirty="0"/>
              <a:t> </a:t>
            </a:r>
            <a:r>
              <a:rPr lang="en-US" dirty="0" smtClean="0"/>
              <a:t>    for </a:t>
            </a:r>
            <a:r>
              <a:rPr lang="en-US" dirty="0"/>
              <a:t>the ODI system</a:t>
            </a:r>
          </a:p>
          <a:p>
            <a:r>
              <a:rPr lang="en-US" dirty="0"/>
              <a:t>Connections through to databases, OLAP servers, </a:t>
            </a:r>
            <a:endParaRPr lang="en-US" dirty="0" smtClean="0"/>
          </a:p>
          <a:p>
            <a:pPr marL="0" indent="0">
              <a:buNone/>
            </a:pPr>
            <a:r>
              <a:rPr lang="en-US" dirty="0"/>
              <a:t> </a:t>
            </a:r>
            <a:r>
              <a:rPr lang="en-US" dirty="0" smtClean="0"/>
              <a:t>    applications</a:t>
            </a:r>
            <a:r>
              <a:rPr lang="en-US" dirty="0"/>
              <a:t>, files etc.</a:t>
            </a:r>
          </a:p>
          <a:p>
            <a:r>
              <a:rPr lang="en-US" dirty="0"/>
              <a:t>Logical aliases for these connections</a:t>
            </a:r>
          </a:p>
          <a:p>
            <a:r>
              <a:rPr lang="en-US" dirty="0"/>
              <a:t>Contexts(environments)</a:t>
            </a:r>
          </a:p>
          <a:p>
            <a:r>
              <a:rPr lang="en-US" dirty="0"/>
              <a:t>Stand alone and JEE agents</a:t>
            </a:r>
          </a:p>
          <a:p>
            <a:endParaRPr lang="en-IN" dirty="0"/>
          </a:p>
        </p:txBody>
      </p:sp>
      <p:pic>
        <p:nvPicPr>
          <p:cNvPr id="4" name="Picture 3"/>
          <p:cNvPicPr>
            <a:picLocks noChangeAspect="1" noChangeArrowheads="1"/>
          </p:cNvPicPr>
          <p:nvPr/>
        </p:nvPicPr>
        <p:blipFill>
          <a:blip r:embed="rId2"/>
          <a:srcRect/>
          <a:stretch>
            <a:fillRect/>
          </a:stretch>
        </p:blipFill>
        <p:spPr bwMode="auto">
          <a:xfrm>
            <a:off x="6168788" y="1270000"/>
            <a:ext cx="5800300" cy="4470340"/>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531" y="236013"/>
            <a:ext cx="1492612" cy="992286"/>
          </a:xfrm>
          <a:prstGeom prst="rect">
            <a:avLst/>
          </a:prstGeom>
        </p:spPr>
      </p:pic>
    </p:spTree>
    <p:extLst>
      <p:ext uri="{BB962C8B-B14F-4D97-AF65-F5344CB8AC3E}">
        <p14:creationId xmlns:p14="http://schemas.microsoft.com/office/powerpoint/2010/main" val="87801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Navigator</a:t>
            </a:r>
            <a:endParaRPr lang="en-IN" dirty="0"/>
          </a:p>
        </p:txBody>
      </p:sp>
      <p:sp>
        <p:nvSpPr>
          <p:cNvPr id="3" name="Content Placeholder 2"/>
          <p:cNvSpPr>
            <a:spLocks noGrp="1"/>
          </p:cNvSpPr>
          <p:nvPr>
            <p:ph idx="1"/>
          </p:nvPr>
        </p:nvSpPr>
        <p:spPr/>
        <p:txBody>
          <a:bodyPr/>
          <a:lstStyle/>
          <a:p>
            <a:r>
              <a:rPr lang="en-US" dirty="0"/>
              <a:t>Monitor the execution of interfaces, static controls and packages</a:t>
            </a:r>
          </a:p>
          <a:p>
            <a:r>
              <a:rPr lang="en-US" dirty="0"/>
              <a:t>Import and run compiled packages</a:t>
            </a:r>
          </a:p>
          <a:p>
            <a:r>
              <a:rPr lang="en-US" dirty="0"/>
              <a:t>Drill-into the actual code executed at each KM step</a:t>
            </a:r>
          </a:p>
          <a:p>
            <a:r>
              <a:rPr lang="en-US" dirty="0"/>
              <a:t>View errors, warnings and execution metrics</a:t>
            </a:r>
          </a:p>
          <a:p>
            <a:endParaRPr lang="en-IN" dirty="0"/>
          </a:p>
        </p:txBody>
      </p:sp>
      <p:pic>
        <p:nvPicPr>
          <p:cNvPr id="4" name="Picture 3"/>
          <p:cNvPicPr/>
          <p:nvPr/>
        </p:nvPicPr>
        <p:blipFill>
          <a:blip r:embed="rId2"/>
          <a:srcRect/>
          <a:stretch>
            <a:fillRect/>
          </a:stretch>
        </p:blipFill>
        <p:spPr bwMode="auto">
          <a:xfrm>
            <a:off x="7915701" y="1201003"/>
            <a:ext cx="3985147" cy="4903961"/>
          </a:xfrm>
          <a:prstGeom prst="rect">
            <a:avLst/>
          </a:prstGeom>
          <a:noFill/>
          <a:ln w="9525">
            <a:noFill/>
            <a:miter lim="800000"/>
            <a:headEnd/>
            <a:tailEnd/>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531" y="236013"/>
            <a:ext cx="1492612" cy="992286"/>
          </a:xfrm>
          <a:prstGeom prst="rect">
            <a:avLst/>
          </a:prstGeom>
        </p:spPr>
      </p:pic>
    </p:spTree>
    <p:extLst>
      <p:ext uri="{BB962C8B-B14F-4D97-AF65-F5344CB8AC3E}">
        <p14:creationId xmlns:p14="http://schemas.microsoft.com/office/powerpoint/2010/main" val="716819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Navigator</a:t>
            </a:r>
            <a:endParaRPr lang="en-IN" dirty="0"/>
          </a:p>
        </p:txBody>
      </p:sp>
      <p:sp>
        <p:nvSpPr>
          <p:cNvPr id="3" name="Content Placeholder 2"/>
          <p:cNvSpPr>
            <a:spLocks noGrp="1"/>
          </p:cNvSpPr>
          <p:nvPr>
            <p:ph idx="1"/>
          </p:nvPr>
        </p:nvSpPr>
        <p:spPr/>
        <p:txBody>
          <a:bodyPr/>
          <a:lstStyle/>
          <a:p>
            <a:r>
              <a:rPr lang="en-US" dirty="0"/>
              <a:t>It is tool for managing the security of the </a:t>
            </a:r>
            <a:r>
              <a:rPr lang="en-US" dirty="0" smtClean="0"/>
              <a:t>Oracle </a:t>
            </a:r>
            <a:r>
              <a:rPr lang="en-US" dirty="0"/>
              <a:t>Data Integrator. </a:t>
            </a:r>
          </a:p>
          <a:p>
            <a:pPr marL="0" indent="0">
              <a:buNone/>
            </a:pPr>
            <a:r>
              <a:rPr lang="en-US" dirty="0" smtClean="0"/>
              <a:t>     Using </a:t>
            </a:r>
            <a:r>
              <a:rPr lang="en-US" dirty="0"/>
              <a:t>Security Navigator we can create users </a:t>
            </a:r>
            <a:endParaRPr lang="en-US" dirty="0" smtClean="0"/>
          </a:p>
          <a:p>
            <a:pPr marL="0" indent="0">
              <a:buNone/>
            </a:pPr>
            <a:r>
              <a:rPr lang="en-US" dirty="0"/>
              <a:t> </a:t>
            </a:r>
            <a:r>
              <a:rPr lang="en-US" dirty="0" smtClean="0"/>
              <a:t>    and </a:t>
            </a:r>
            <a:r>
              <a:rPr lang="en-US" dirty="0"/>
              <a:t>profiles and assign privileges.</a:t>
            </a:r>
          </a:p>
          <a:p>
            <a:r>
              <a:rPr lang="en-US" dirty="0"/>
              <a:t>It is used to create profiles and provide </a:t>
            </a:r>
            <a:endParaRPr lang="en-US" dirty="0" smtClean="0"/>
          </a:p>
          <a:p>
            <a:pPr marL="0" indent="0">
              <a:buNone/>
            </a:pPr>
            <a:r>
              <a:rPr lang="en-US" dirty="0"/>
              <a:t> </a:t>
            </a:r>
            <a:r>
              <a:rPr lang="en-US" dirty="0" smtClean="0"/>
              <a:t>    rights </a:t>
            </a:r>
            <a:r>
              <a:rPr lang="en-US" dirty="0"/>
              <a:t>to users to access ODI objects and features. </a:t>
            </a:r>
          </a:p>
          <a:p>
            <a:r>
              <a:rPr lang="en-US" dirty="0"/>
              <a:t>This navigator is usually used by security administrators.</a:t>
            </a:r>
          </a:p>
          <a:p>
            <a:endParaRPr lang="en-IN" dirty="0"/>
          </a:p>
        </p:txBody>
      </p:sp>
      <p:pic>
        <p:nvPicPr>
          <p:cNvPr id="4" name="Picture 2"/>
          <p:cNvPicPr>
            <a:picLocks noChangeAspect="1" noChangeArrowheads="1"/>
          </p:cNvPicPr>
          <p:nvPr/>
        </p:nvPicPr>
        <p:blipFill>
          <a:blip r:embed="rId2"/>
          <a:srcRect/>
          <a:stretch>
            <a:fillRect/>
          </a:stretch>
        </p:blipFill>
        <p:spPr bwMode="auto">
          <a:xfrm>
            <a:off x="7710986" y="914401"/>
            <a:ext cx="4339988" cy="5004132"/>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6560" y="236013"/>
            <a:ext cx="1280160" cy="851048"/>
          </a:xfrm>
          <a:prstGeom prst="rect">
            <a:avLst/>
          </a:prstGeom>
        </p:spPr>
      </p:pic>
    </p:spTree>
    <p:extLst>
      <p:ext uri="{BB962C8B-B14F-4D97-AF65-F5344CB8AC3E}">
        <p14:creationId xmlns:p14="http://schemas.microsoft.com/office/powerpoint/2010/main" val="1996654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ODI Agents</a:t>
            </a:r>
            <a:endParaRPr lang="en-IN" dirty="0"/>
          </a:p>
        </p:txBody>
      </p:sp>
      <p:sp>
        <p:nvSpPr>
          <p:cNvPr id="3" name="Content Placeholder 2"/>
          <p:cNvSpPr>
            <a:spLocks noGrp="1"/>
          </p:cNvSpPr>
          <p:nvPr>
            <p:ph idx="1"/>
          </p:nvPr>
        </p:nvSpPr>
        <p:spPr/>
        <p:txBody>
          <a:bodyPr/>
          <a:lstStyle/>
          <a:p>
            <a:r>
              <a:rPr lang="en-US" dirty="0"/>
              <a:t>Java process (applications) that are used for executing </a:t>
            </a:r>
            <a:r>
              <a:rPr lang="en-US" dirty="0" smtClean="0"/>
              <a:t>                       interfaces </a:t>
            </a:r>
            <a:r>
              <a:rPr lang="en-US" dirty="0"/>
              <a:t>and packages</a:t>
            </a:r>
          </a:p>
          <a:p>
            <a:r>
              <a:rPr lang="en-US" dirty="0"/>
              <a:t>ODI Studio comes with an embedded agent, or you can </a:t>
            </a:r>
            <a:r>
              <a:rPr lang="en-US" dirty="0" smtClean="0"/>
              <a:t>                            install </a:t>
            </a:r>
            <a:r>
              <a:rPr lang="en-US" dirty="0"/>
              <a:t>them stand alone on one or more servers</a:t>
            </a:r>
          </a:p>
          <a:p>
            <a:r>
              <a:rPr lang="en-US" dirty="0"/>
              <a:t>ODI 11g introduces option to install into </a:t>
            </a:r>
            <a:r>
              <a:rPr lang="en-US" dirty="0" err="1"/>
              <a:t>weblogic</a:t>
            </a:r>
            <a:r>
              <a:rPr lang="en-US" dirty="0"/>
              <a:t> server </a:t>
            </a:r>
          </a:p>
          <a:p>
            <a:endParaRPr lang="en-IN" dirty="0"/>
          </a:p>
        </p:txBody>
      </p:sp>
      <p:pic>
        <p:nvPicPr>
          <p:cNvPr id="4" name="Picture 2"/>
          <p:cNvPicPr>
            <a:picLocks noChangeAspect="1" noChangeArrowheads="1"/>
          </p:cNvPicPr>
          <p:nvPr/>
        </p:nvPicPr>
        <p:blipFill>
          <a:blip r:embed="rId2"/>
          <a:srcRect/>
          <a:stretch>
            <a:fillRect/>
          </a:stretch>
        </p:blipFill>
        <p:spPr bwMode="auto">
          <a:xfrm>
            <a:off x="7367877" y="1119115"/>
            <a:ext cx="3864229" cy="4681183"/>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531" y="236013"/>
            <a:ext cx="1451669" cy="965067"/>
          </a:xfrm>
          <a:prstGeom prst="rect">
            <a:avLst/>
          </a:prstGeom>
        </p:spPr>
      </p:pic>
    </p:spTree>
    <p:extLst>
      <p:ext uri="{BB962C8B-B14F-4D97-AF65-F5344CB8AC3E}">
        <p14:creationId xmlns:p14="http://schemas.microsoft.com/office/powerpoint/2010/main" val="682814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290</TotalTime>
  <Words>1494</Words>
  <Application>Microsoft Office PowerPoint</Application>
  <PresentationFormat>Widescreen</PresentationFormat>
  <Paragraphs>253</Paragraphs>
  <Slides>17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Narrow</vt:lpstr>
      <vt:lpstr>Calibri</vt:lpstr>
      <vt:lpstr>Cambria</vt:lpstr>
      <vt:lpstr>Trebuchet MS</vt:lpstr>
      <vt:lpstr>Wingdings</vt:lpstr>
      <vt:lpstr>Wingdings 3</vt:lpstr>
      <vt:lpstr>Facet</vt:lpstr>
      <vt:lpstr>Oracle Data Integrator</vt:lpstr>
      <vt:lpstr>Objectives</vt:lpstr>
      <vt:lpstr>ODI 12C</vt:lpstr>
      <vt:lpstr>ODI Components</vt:lpstr>
      <vt:lpstr>Designer Navigator</vt:lpstr>
      <vt:lpstr>Topology Navigator</vt:lpstr>
      <vt:lpstr>Operator Navigator</vt:lpstr>
      <vt:lpstr>Security Navigator</vt:lpstr>
      <vt:lpstr>ODI Agents</vt:lpstr>
      <vt:lpstr>ODI Repositories</vt:lpstr>
      <vt:lpstr>ODI Console</vt:lpstr>
      <vt:lpstr>ETL Vs ELT </vt:lpstr>
      <vt:lpstr>ODI Architecture</vt:lpstr>
      <vt:lpstr>Metadata Navigator</vt:lpstr>
      <vt:lpstr>Components: A Global View</vt:lpstr>
      <vt:lpstr>ODI Repositories</vt:lpstr>
      <vt:lpstr>Example of a Repository Set Up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Data Integrator</dc:title>
  <dc:creator>Aroha</dc:creator>
  <cp:lastModifiedBy>Aroha</cp:lastModifiedBy>
  <cp:revision>23</cp:revision>
  <dcterms:created xsi:type="dcterms:W3CDTF">2024-04-04T07:58:08Z</dcterms:created>
  <dcterms:modified xsi:type="dcterms:W3CDTF">2024-04-04T12:48:39Z</dcterms:modified>
</cp:coreProperties>
</file>