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70" r:id="rId2"/>
    <p:sldId id="286" r:id="rId3"/>
    <p:sldId id="294" r:id="rId4"/>
    <p:sldId id="287" r:id="rId5"/>
    <p:sldId id="290" r:id="rId6"/>
    <p:sldId id="295" r:id="rId7"/>
    <p:sldId id="289" r:id="rId8"/>
    <p:sldId id="288" r:id="rId9"/>
    <p:sldId id="291" r:id="rId10"/>
    <p:sldId id="292" r:id="rId11"/>
    <p:sldId id="293" r:id="rId12"/>
    <p:sldId id="257" r:id="rId13"/>
    <p:sldId id="271" r:id="rId14"/>
    <p:sldId id="265" r:id="rId15"/>
    <p:sldId id="272" r:id="rId16"/>
    <p:sldId id="261" r:id="rId17"/>
    <p:sldId id="273" r:id="rId18"/>
    <p:sldId id="259" r:id="rId19"/>
    <p:sldId id="274" r:id="rId20"/>
    <p:sldId id="258" r:id="rId21"/>
    <p:sldId id="264" r:id="rId22"/>
    <p:sldId id="276" r:id="rId23"/>
    <p:sldId id="263" r:id="rId24"/>
    <p:sldId id="277" r:id="rId25"/>
    <p:sldId id="262" r:id="rId26"/>
    <p:sldId id="268" r:id="rId27"/>
    <p:sldId id="269" r:id="rId28"/>
    <p:sldId id="278" r:id="rId29"/>
    <p:sldId id="296" r:id="rId30"/>
    <p:sldId id="297" r:id="rId31"/>
    <p:sldId id="298" r:id="rId32"/>
    <p:sldId id="299" r:id="rId33"/>
    <p:sldId id="279" r:id="rId34"/>
    <p:sldId id="280" r:id="rId35"/>
    <p:sldId id="281" r:id="rId36"/>
    <p:sldId id="282" r:id="rId37"/>
    <p:sldId id="283" r:id="rId38"/>
    <p:sldId id="284" r:id="rId39"/>
    <p:sldId id="285" r:id="rId40"/>
    <p:sldId id="300" r:id="rId41"/>
    <p:sldId id="301" r:id="rId42"/>
    <p:sldId id="302" r:id="rId43"/>
    <p:sldId id="303" r:id="rId44"/>
    <p:sldId id="306" r:id="rId45"/>
    <p:sldId id="304" r:id="rId46"/>
    <p:sldId id="307" r:id="rId47"/>
    <p:sldId id="305" r:id="rId48"/>
    <p:sldId id="308" r:id="rId49"/>
    <p:sldId id="309" r:id="rId50"/>
    <p:sldId id="310"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4660"/>
  </p:normalViewPr>
  <p:slideViewPr>
    <p:cSldViewPr snapToGrid="0">
      <p:cViewPr varScale="1">
        <p:scale>
          <a:sx n="64" d="100"/>
          <a:sy n="64" d="100"/>
        </p:scale>
        <p:origin x="11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6006C7-7AFC-42CE-B14D-0532D7312927}" type="datetimeFigureOut">
              <a:rPr lang="en-US" smtClean="0"/>
              <a:t>04/15/24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3C634-2224-4999-9143-5EC2D39BA981}" type="slidenum">
              <a:rPr lang="en-US" smtClean="0"/>
              <a:t>‹#›</a:t>
            </a:fld>
            <a:endParaRPr lang="en-US"/>
          </a:p>
        </p:txBody>
      </p:sp>
    </p:spTree>
    <p:extLst>
      <p:ext uri="{BB962C8B-B14F-4D97-AF65-F5344CB8AC3E}">
        <p14:creationId xmlns:p14="http://schemas.microsoft.com/office/powerpoint/2010/main" val="335903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006C7-7AFC-42CE-B14D-0532D7312927}" type="datetimeFigureOut">
              <a:rPr lang="en-US" smtClean="0"/>
              <a:t>04/15/24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3C634-2224-4999-9143-5EC2D39BA981}" type="slidenum">
              <a:rPr lang="en-US" smtClean="0"/>
              <a:t>‹#›</a:t>
            </a:fld>
            <a:endParaRPr lang="en-US"/>
          </a:p>
        </p:txBody>
      </p:sp>
    </p:spTree>
    <p:extLst>
      <p:ext uri="{BB962C8B-B14F-4D97-AF65-F5344CB8AC3E}">
        <p14:creationId xmlns:p14="http://schemas.microsoft.com/office/powerpoint/2010/main" val="3196642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006C7-7AFC-42CE-B14D-0532D7312927}" type="datetimeFigureOut">
              <a:rPr lang="en-US" smtClean="0"/>
              <a:t>04/15/24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3C634-2224-4999-9143-5EC2D39BA98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2307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006C7-7AFC-42CE-B14D-0532D7312927}" type="datetimeFigureOut">
              <a:rPr lang="en-US" smtClean="0"/>
              <a:t>04/15/24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3C634-2224-4999-9143-5EC2D39BA981}" type="slidenum">
              <a:rPr lang="en-US" smtClean="0"/>
              <a:t>‹#›</a:t>
            </a:fld>
            <a:endParaRPr lang="en-US"/>
          </a:p>
        </p:txBody>
      </p:sp>
    </p:spTree>
    <p:extLst>
      <p:ext uri="{BB962C8B-B14F-4D97-AF65-F5344CB8AC3E}">
        <p14:creationId xmlns:p14="http://schemas.microsoft.com/office/powerpoint/2010/main" val="3948281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006C7-7AFC-42CE-B14D-0532D7312927}" type="datetimeFigureOut">
              <a:rPr lang="en-US" smtClean="0"/>
              <a:t>04/15/24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3C634-2224-4999-9143-5EC2D39BA98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9440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006C7-7AFC-42CE-B14D-0532D7312927}" type="datetimeFigureOut">
              <a:rPr lang="en-US" smtClean="0"/>
              <a:t>04/15/24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3C634-2224-4999-9143-5EC2D39BA981}" type="slidenum">
              <a:rPr lang="en-US" smtClean="0"/>
              <a:t>‹#›</a:t>
            </a:fld>
            <a:endParaRPr lang="en-US"/>
          </a:p>
        </p:txBody>
      </p:sp>
    </p:spTree>
    <p:extLst>
      <p:ext uri="{BB962C8B-B14F-4D97-AF65-F5344CB8AC3E}">
        <p14:creationId xmlns:p14="http://schemas.microsoft.com/office/powerpoint/2010/main" val="3353762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06C7-7AFC-42CE-B14D-0532D7312927}" type="datetimeFigureOut">
              <a:rPr lang="en-US" smtClean="0"/>
              <a:t>04/15/24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3C634-2224-4999-9143-5EC2D39BA981}" type="slidenum">
              <a:rPr lang="en-US" smtClean="0"/>
              <a:t>‹#›</a:t>
            </a:fld>
            <a:endParaRPr lang="en-US"/>
          </a:p>
        </p:txBody>
      </p:sp>
    </p:spTree>
    <p:extLst>
      <p:ext uri="{BB962C8B-B14F-4D97-AF65-F5344CB8AC3E}">
        <p14:creationId xmlns:p14="http://schemas.microsoft.com/office/powerpoint/2010/main" val="3344101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06C7-7AFC-42CE-B14D-0532D7312927}" type="datetimeFigureOut">
              <a:rPr lang="en-US" smtClean="0"/>
              <a:t>04/15/24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3C634-2224-4999-9143-5EC2D39BA981}" type="slidenum">
              <a:rPr lang="en-US" smtClean="0"/>
              <a:t>‹#›</a:t>
            </a:fld>
            <a:endParaRPr lang="en-US"/>
          </a:p>
        </p:txBody>
      </p:sp>
    </p:spTree>
    <p:extLst>
      <p:ext uri="{BB962C8B-B14F-4D97-AF65-F5344CB8AC3E}">
        <p14:creationId xmlns:p14="http://schemas.microsoft.com/office/powerpoint/2010/main" val="3182810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06C7-7AFC-42CE-B14D-0532D7312927}" type="datetimeFigureOut">
              <a:rPr lang="en-US" smtClean="0"/>
              <a:t>04/15/24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3C634-2224-4999-9143-5EC2D39BA981}" type="slidenum">
              <a:rPr lang="en-US" smtClean="0"/>
              <a:t>‹#›</a:t>
            </a:fld>
            <a:endParaRPr lang="en-US"/>
          </a:p>
        </p:txBody>
      </p:sp>
    </p:spTree>
    <p:extLst>
      <p:ext uri="{BB962C8B-B14F-4D97-AF65-F5344CB8AC3E}">
        <p14:creationId xmlns:p14="http://schemas.microsoft.com/office/powerpoint/2010/main" val="1908075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006C7-7AFC-42CE-B14D-0532D7312927}" type="datetimeFigureOut">
              <a:rPr lang="en-US" smtClean="0"/>
              <a:t>04/15/24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3C634-2224-4999-9143-5EC2D39BA981}" type="slidenum">
              <a:rPr lang="en-US" smtClean="0"/>
              <a:t>‹#›</a:t>
            </a:fld>
            <a:endParaRPr lang="en-US"/>
          </a:p>
        </p:txBody>
      </p:sp>
    </p:spTree>
    <p:extLst>
      <p:ext uri="{BB962C8B-B14F-4D97-AF65-F5344CB8AC3E}">
        <p14:creationId xmlns:p14="http://schemas.microsoft.com/office/powerpoint/2010/main" val="385528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6006C7-7AFC-42CE-B14D-0532D7312927}" type="datetimeFigureOut">
              <a:rPr lang="en-US" smtClean="0"/>
              <a:t>04/15/24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3C634-2224-4999-9143-5EC2D39BA981}" type="slidenum">
              <a:rPr lang="en-US" smtClean="0"/>
              <a:t>‹#›</a:t>
            </a:fld>
            <a:endParaRPr lang="en-US"/>
          </a:p>
        </p:txBody>
      </p:sp>
    </p:spTree>
    <p:extLst>
      <p:ext uri="{BB962C8B-B14F-4D97-AF65-F5344CB8AC3E}">
        <p14:creationId xmlns:p14="http://schemas.microsoft.com/office/powerpoint/2010/main" val="382697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6006C7-7AFC-42CE-B14D-0532D7312927}" type="datetimeFigureOut">
              <a:rPr lang="en-US" smtClean="0"/>
              <a:t>04/15/24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C3C634-2224-4999-9143-5EC2D39BA981}" type="slidenum">
              <a:rPr lang="en-US" smtClean="0"/>
              <a:t>‹#›</a:t>
            </a:fld>
            <a:endParaRPr lang="en-US"/>
          </a:p>
        </p:txBody>
      </p:sp>
    </p:spTree>
    <p:extLst>
      <p:ext uri="{BB962C8B-B14F-4D97-AF65-F5344CB8AC3E}">
        <p14:creationId xmlns:p14="http://schemas.microsoft.com/office/powerpoint/2010/main" val="274925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006C7-7AFC-42CE-B14D-0532D7312927}" type="datetimeFigureOut">
              <a:rPr lang="en-US" smtClean="0"/>
              <a:t>04/15/24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C3C634-2224-4999-9143-5EC2D39BA981}" type="slidenum">
              <a:rPr lang="en-US" smtClean="0"/>
              <a:t>‹#›</a:t>
            </a:fld>
            <a:endParaRPr lang="en-US"/>
          </a:p>
        </p:txBody>
      </p:sp>
    </p:spTree>
    <p:extLst>
      <p:ext uri="{BB962C8B-B14F-4D97-AF65-F5344CB8AC3E}">
        <p14:creationId xmlns:p14="http://schemas.microsoft.com/office/powerpoint/2010/main" val="251662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006C7-7AFC-42CE-B14D-0532D7312927}" type="datetimeFigureOut">
              <a:rPr lang="en-US" smtClean="0"/>
              <a:t>04/15/24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C3C634-2224-4999-9143-5EC2D39BA981}" type="slidenum">
              <a:rPr lang="en-US" smtClean="0"/>
              <a:t>‹#›</a:t>
            </a:fld>
            <a:endParaRPr lang="en-US"/>
          </a:p>
        </p:txBody>
      </p:sp>
    </p:spTree>
    <p:extLst>
      <p:ext uri="{BB962C8B-B14F-4D97-AF65-F5344CB8AC3E}">
        <p14:creationId xmlns:p14="http://schemas.microsoft.com/office/powerpoint/2010/main" val="331299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6006C7-7AFC-42CE-B14D-0532D7312927}" type="datetimeFigureOut">
              <a:rPr lang="en-US" smtClean="0"/>
              <a:t>04/15/24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3C634-2224-4999-9143-5EC2D39BA981}" type="slidenum">
              <a:rPr lang="en-US" smtClean="0"/>
              <a:t>‹#›</a:t>
            </a:fld>
            <a:endParaRPr lang="en-US"/>
          </a:p>
        </p:txBody>
      </p:sp>
    </p:spTree>
    <p:extLst>
      <p:ext uri="{BB962C8B-B14F-4D97-AF65-F5344CB8AC3E}">
        <p14:creationId xmlns:p14="http://schemas.microsoft.com/office/powerpoint/2010/main" val="366542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3C634-2224-4999-9143-5EC2D39BA981}" type="slidenum">
              <a:rPr lang="en-US" smtClean="0"/>
              <a:t>‹#›</a:t>
            </a:fld>
            <a:endParaRPr lang="en-US"/>
          </a:p>
        </p:txBody>
      </p:sp>
      <p:sp>
        <p:nvSpPr>
          <p:cNvPr id="5" name="Date Placeholder 4"/>
          <p:cNvSpPr>
            <a:spLocks noGrp="1"/>
          </p:cNvSpPr>
          <p:nvPr>
            <p:ph type="dt" sz="half" idx="10"/>
          </p:nvPr>
        </p:nvSpPr>
        <p:spPr/>
        <p:txBody>
          <a:bodyPr/>
          <a:lstStyle/>
          <a:p>
            <a:fld id="{2D6006C7-7AFC-42CE-B14D-0532D7312927}" type="datetimeFigureOut">
              <a:rPr lang="en-US" smtClean="0"/>
              <a:t>04/15/24</a:t>
            </a:fld>
            <a:endParaRPr lang="en-US"/>
          </a:p>
        </p:txBody>
      </p:sp>
    </p:spTree>
    <p:extLst>
      <p:ext uri="{BB962C8B-B14F-4D97-AF65-F5344CB8AC3E}">
        <p14:creationId xmlns:p14="http://schemas.microsoft.com/office/powerpoint/2010/main" val="287780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6006C7-7AFC-42CE-B14D-0532D7312927}" type="datetimeFigureOut">
              <a:rPr lang="en-US" smtClean="0"/>
              <a:t>04/15/24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C3C634-2224-4999-9143-5EC2D39BA981}" type="slidenum">
              <a:rPr lang="en-US" smtClean="0"/>
              <a:t>‹#›</a:t>
            </a:fld>
            <a:endParaRPr lang="en-US"/>
          </a:p>
        </p:txBody>
      </p:sp>
    </p:spTree>
    <p:extLst>
      <p:ext uri="{BB962C8B-B14F-4D97-AF65-F5344CB8AC3E}">
        <p14:creationId xmlns:p14="http://schemas.microsoft.com/office/powerpoint/2010/main" val="2142601052"/>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9011-467F-5F7C-AA23-05CB26359366}"/>
              </a:ext>
            </a:extLst>
          </p:cNvPr>
          <p:cNvSpPr>
            <a:spLocks noGrp="1"/>
          </p:cNvSpPr>
          <p:nvPr>
            <p:ph type="ctrTitle"/>
          </p:nvPr>
        </p:nvSpPr>
        <p:spPr>
          <a:xfrm>
            <a:off x="4611960" y="2131884"/>
            <a:ext cx="4805996" cy="1297115"/>
          </a:xfrm>
        </p:spPr>
        <p:txBody>
          <a:bodyPr anchor="t">
            <a:normAutofit fontScale="90000"/>
          </a:bodyPr>
          <a:lstStyle/>
          <a:p>
            <a:pPr algn="l"/>
            <a:r>
              <a:rPr lang="en-US" sz="4000" dirty="0">
                <a:solidFill>
                  <a:schemeClr val="tx2"/>
                </a:solidFill>
              </a:rPr>
              <a:t>Oracle Data Integrator</a:t>
            </a:r>
          </a:p>
        </p:txBody>
      </p:sp>
      <p:sp>
        <p:nvSpPr>
          <p:cNvPr id="3" name="Subtitle 2">
            <a:extLst>
              <a:ext uri="{FF2B5EF4-FFF2-40B4-BE49-F238E27FC236}">
                <a16:creationId xmlns:a16="http://schemas.microsoft.com/office/drawing/2014/main" id="{F72543B1-1CAB-A48A-969A-55F524E4094F}"/>
              </a:ext>
            </a:extLst>
          </p:cNvPr>
          <p:cNvSpPr>
            <a:spLocks noGrp="1"/>
          </p:cNvSpPr>
          <p:nvPr>
            <p:ph type="subTitle" idx="1"/>
          </p:nvPr>
        </p:nvSpPr>
        <p:spPr>
          <a:xfrm>
            <a:off x="4612265" y="3428999"/>
            <a:ext cx="4805691" cy="838831"/>
          </a:xfrm>
        </p:spPr>
        <p:txBody>
          <a:bodyPr anchor="b">
            <a:normAutofit/>
          </a:bodyPr>
          <a:lstStyle/>
          <a:p>
            <a:pPr algn="l"/>
            <a:r>
              <a:rPr lang="en-US" sz="2000" dirty="0">
                <a:solidFill>
                  <a:schemeClr val="tx2"/>
                </a:solidFill>
              </a:rPr>
              <a:t>Components and Types of Transformations</a:t>
            </a:r>
          </a:p>
        </p:txBody>
      </p:sp>
      <p:pic>
        <p:nvPicPr>
          <p:cNvPr id="7" name="Graphic 6" descr="Database">
            <a:extLst>
              <a:ext uri="{FF2B5EF4-FFF2-40B4-BE49-F238E27FC236}">
                <a16:creationId xmlns:a16="http://schemas.microsoft.com/office/drawing/2014/main" id="{BFC0BE53-FD97-A3E0-3E0B-79530C314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965317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130BC-EEDF-4AA1-9CAE-F355F0F77B81}"/>
              </a:ext>
            </a:extLst>
          </p:cNvPr>
          <p:cNvSpPr>
            <a:spLocks noGrp="1"/>
          </p:cNvSpPr>
          <p:nvPr>
            <p:ph idx="1"/>
          </p:nvPr>
        </p:nvSpPr>
        <p:spPr>
          <a:xfrm>
            <a:off x="677333" y="449705"/>
            <a:ext cx="11134915" cy="5591657"/>
          </a:xfrm>
        </p:spPr>
        <p:txBody>
          <a:bodyPr>
            <a:normAutofit lnSpcReduction="10000"/>
          </a:bodyPr>
          <a:lstStyle/>
          <a:p>
            <a:r>
              <a:rPr lang="en-US" b="1" dirty="0"/>
              <a:t>Transformations: </a:t>
            </a:r>
            <a:r>
              <a:rPr lang="en-US" dirty="0"/>
              <a:t>Transformations are used within interfaces and mappings to manipulate data as it moves from source to target. ODI provides a range of built-in transformations, such as aggregations, joins, filters, expressions, and custom SQL queries. Users can also define custom transformations using ODI procedures or external scripts.</a:t>
            </a:r>
          </a:p>
          <a:p>
            <a:endParaRPr lang="en-US" dirty="0"/>
          </a:p>
          <a:p>
            <a:r>
              <a:rPr lang="en-US" b="1" dirty="0"/>
              <a:t>Procedures: </a:t>
            </a:r>
            <a:r>
              <a:rPr lang="en-US" dirty="0"/>
              <a:t>Procedures in ODI allow users to define custom data manipulation logic using SQL, PL/SQL, Java, or other scripting languages. Procedures can be invoked within interfaces, mappings, or standalone scenarios to perform complex data processing tasks, calculations, validations, or custom business logic.</a:t>
            </a:r>
          </a:p>
          <a:p>
            <a:pPr marL="0" indent="0">
              <a:buNone/>
            </a:pPr>
            <a:endParaRPr lang="en-US" dirty="0"/>
          </a:p>
          <a:p>
            <a:r>
              <a:rPr lang="en-US" b="1" dirty="0"/>
              <a:t>Packages: </a:t>
            </a:r>
            <a:r>
              <a:rPr lang="en-US" dirty="0"/>
              <a:t>Packages are containers that allow users to organize and sequence multiple ODI objects and components, including interfaces, procedures, variables, and other elements. Packages can be used to orchestrate complex data integration workflows, manage dependencies, and ensure the orderly execution of data manipulation tasks.</a:t>
            </a:r>
          </a:p>
          <a:p>
            <a:endParaRPr lang="en-US" dirty="0"/>
          </a:p>
          <a:p>
            <a:r>
              <a:rPr lang="en-US" b="1" dirty="0"/>
              <a:t>Variables: </a:t>
            </a:r>
            <a:r>
              <a:rPr lang="en-US" dirty="0"/>
              <a:t>Variables are used to store and manage dynamic values or parameters within ODI scenarios, interfaces, mappings, and procedures. They can be used to control the behavior of data integration processes, customize execution settings, and facilitate parameterization and reusability of data manipulation logic.</a:t>
            </a:r>
          </a:p>
        </p:txBody>
      </p:sp>
    </p:spTree>
    <p:extLst>
      <p:ext uri="{BB962C8B-B14F-4D97-AF65-F5344CB8AC3E}">
        <p14:creationId xmlns:p14="http://schemas.microsoft.com/office/powerpoint/2010/main" val="372512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B07FF-608A-49C1-A048-F37DDC436378}"/>
              </a:ext>
            </a:extLst>
          </p:cNvPr>
          <p:cNvSpPr>
            <a:spLocks noGrp="1"/>
          </p:cNvSpPr>
          <p:nvPr>
            <p:ph type="ctrTitle"/>
          </p:nvPr>
        </p:nvSpPr>
        <p:spPr>
          <a:xfrm>
            <a:off x="2473375" y="1362003"/>
            <a:ext cx="6126069" cy="842941"/>
          </a:xfrm>
        </p:spPr>
        <p:txBody>
          <a:bodyPr/>
          <a:lstStyle/>
          <a:p>
            <a:r>
              <a:rPr lang="en-US" dirty="0"/>
              <a:t>TRANSFORMATIONS</a:t>
            </a:r>
          </a:p>
        </p:txBody>
      </p:sp>
      <p:sp>
        <p:nvSpPr>
          <p:cNvPr id="3" name="Subtitle 2">
            <a:extLst>
              <a:ext uri="{FF2B5EF4-FFF2-40B4-BE49-F238E27FC236}">
                <a16:creationId xmlns:a16="http://schemas.microsoft.com/office/drawing/2014/main" id="{4F124357-0713-F8F3-DD0A-DC9DB26C0B16}"/>
              </a:ext>
            </a:extLst>
          </p:cNvPr>
          <p:cNvSpPr>
            <a:spLocks noGrp="1"/>
          </p:cNvSpPr>
          <p:nvPr>
            <p:ph type="subTitle" idx="1"/>
          </p:nvPr>
        </p:nvSpPr>
        <p:spPr>
          <a:xfrm>
            <a:off x="824459" y="2856757"/>
            <a:ext cx="10088380" cy="2089997"/>
          </a:xfrm>
        </p:spPr>
        <p:txBody>
          <a:bodyPr>
            <a:normAutofit/>
          </a:bodyPr>
          <a:lstStyle/>
          <a:p>
            <a:pPr algn="l"/>
            <a:r>
              <a:rPr lang="en-US" dirty="0"/>
              <a:t>Transformations play a crucial role in data integration processes within Oracle Data Integrator (ODI). They enable users to manipulate, cleanse, enrich, and transform data as it moves from source systems to target systems</a:t>
            </a:r>
          </a:p>
          <a:p>
            <a:pPr algn="l"/>
            <a:r>
              <a:rPr lang="en-US" dirty="0"/>
              <a:t>Here's a detailed insight into transformations in ODI:</a:t>
            </a:r>
          </a:p>
          <a:p>
            <a:pPr algn="l"/>
            <a:endParaRPr lang="en-US" dirty="0"/>
          </a:p>
        </p:txBody>
      </p:sp>
    </p:spTree>
    <p:extLst>
      <p:ext uri="{BB962C8B-B14F-4D97-AF65-F5344CB8AC3E}">
        <p14:creationId xmlns:p14="http://schemas.microsoft.com/office/powerpoint/2010/main" val="546670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439-BE5A-0A93-FA5C-1044244C3AA9}"/>
              </a:ext>
            </a:extLst>
          </p:cNvPr>
          <p:cNvSpPr>
            <a:spLocks noGrp="1"/>
          </p:cNvSpPr>
          <p:nvPr>
            <p:ph type="title"/>
          </p:nvPr>
        </p:nvSpPr>
        <p:spPr>
          <a:xfrm>
            <a:off x="838200" y="365126"/>
            <a:ext cx="10515600" cy="315912"/>
          </a:xfrm>
        </p:spPr>
        <p:txBody>
          <a:bodyPr>
            <a:noAutofit/>
          </a:bodyPr>
          <a:lstStyle/>
          <a:p>
            <a:r>
              <a:rPr lang="en-US" sz="2800"/>
              <a:t>Aggregation Transformation:</a:t>
            </a:r>
            <a:endParaRPr lang="en-US" sz="2800" dirty="0"/>
          </a:p>
        </p:txBody>
      </p:sp>
      <p:sp>
        <p:nvSpPr>
          <p:cNvPr id="3" name="Content Placeholder 2">
            <a:extLst>
              <a:ext uri="{FF2B5EF4-FFF2-40B4-BE49-F238E27FC236}">
                <a16:creationId xmlns:a16="http://schemas.microsoft.com/office/drawing/2014/main" id="{92856DD1-EE07-650D-24E6-328BABE5187B}"/>
              </a:ext>
            </a:extLst>
          </p:cNvPr>
          <p:cNvSpPr>
            <a:spLocks noGrp="1"/>
          </p:cNvSpPr>
          <p:nvPr>
            <p:ph idx="1"/>
          </p:nvPr>
        </p:nvSpPr>
        <p:spPr>
          <a:xfrm>
            <a:off x="838200" y="854439"/>
            <a:ext cx="10515600" cy="1364105"/>
          </a:xfrm>
        </p:spPr>
        <p:txBody>
          <a:bodyPr>
            <a:normAutofit/>
          </a:bodyPr>
          <a:lstStyle/>
          <a:p>
            <a:r>
              <a:rPr lang="en-US" sz="1600" b="1" dirty="0"/>
              <a:t>Purpose</a:t>
            </a:r>
            <a:r>
              <a:rPr lang="en-US" sz="1600" dirty="0"/>
              <a:t>: Aggregations are used to calculate summary statistics, such as sums, averages, counts, minimums, and maximums, on groups of data.</a:t>
            </a:r>
          </a:p>
          <a:p>
            <a:r>
              <a:rPr lang="en-US" sz="1600" b="1" dirty="0"/>
              <a:t>Usage</a:t>
            </a:r>
            <a:r>
              <a:rPr lang="en-US" sz="1600" dirty="0"/>
              <a:t>: Aggregations are commonly applied when consolidating data or generating reports that require aggregated values.</a:t>
            </a:r>
          </a:p>
        </p:txBody>
      </p:sp>
      <p:pic>
        <p:nvPicPr>
          <p:cNvPr id="7" name="Picture 6" descr="A screenshot of a computer&#10;&#10;Description automatically generated">
            <a:extLst>
              <a:ext uri="{FF2B5EF4-FFF2-40B4-BE49-F238E27FC236}">
                <a16:creationId xmlns:a16="http://schemas.microsoft.com/office/drawing/2014/main" id="{6607B24A-A350-A2A3-AD57-DDCE84ACD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421" y="2379052"/>
            <a:ext cx="9333332" cy="2026516"/>
          </a:xfrm>
          <a:prstGeom prst="rect">
            <a:avLst/>
          </a:prstGeom>
          <a:effectLst>
            <a:outerShdw blurRad="50800" dist="38100" dir="2700000" algn="tl" rotWithShape="0">
              <a:prstClr val="black">
                <a:alpha val="40000"/>
              </a:prstClr>
            </a:outerShdw>
          </a:effectLst>
        </p:spPr>
      </p:pic>
      <p:pic>
        <p:nvPicPr>
          <p:cNvPr id="9" name="Picture 8" descr="A computer screen shot of a message&#10;&#10;Description automatically generated">
            <a:extLst>
              <a:ext uri="{FF2B5EF4-FFF2-40B4-BE49-F238E27FC236}">
                <a16:creationId xmlns:a16="http://schemas.microsoft.com/office/drawing/2014/main" id="{79740CC1-C730-1C0F-4229-5066298AE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420" y="4785436"/>
            <a:ext cx="9333333" cy="1866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81646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43B836A-7F01-79A3-2B46-FC020D1A1B8A}"/>
              </a:ext>
            </a:extLst>
          </p:cNvPr>
          <p:cNvSpPr txBox="1"/>
          <p:nvPr/>
        </p:nvSpPr>
        <p:spPr>
          <a:xfrm>
            <a:off x="534649" y="1159377"/>
            <a:ext cx="11122702" cy="646331"/>
          </a:xfrm>
          <a:prstGeom prst="rect">
            <a:avLst/>
          </a:prstGeom>
          <a:noFill/>
        </p:spPr>
        <p:txBody>
          <a:bodyPr wrap="square" rtlCol="0">
            <a:spAutoFit/>
          </a:bodyPr>
          <a:lstStyle/>
          <a:p>
            <a:r>
              <a:rPr lang="en-US" dirty="0"/>
              <a:t>I have utilized an aggregate function, specifically 'count', to determine the total number of employees.</a:t>
            </a:r>
          </a:p>
          <a:p>
            <a:endParaRPr lang="en-US" dirty="0"/>
          </a:p>
        </p:txBody>
      </p:sp>
      <p:pic>
        <p:nvPicPr>
          <p:cNvPr id="3" name="Picture 2" descr="A screenshot of a computer&#10;&#10;Description automatically generated">
            <a:extLst>
              <a:ext uri="{FF2B5EF4-FFF2-40B4-BE49-F238E27FC236}">
                <a16:creationId xmlns:a16="http://schemas.microsoft.com/office/drawing/2014/main" id="{D97AB18C-DE65-238A-7FF9-7558AB0E4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649" y="2022189"/>
            <a:ext cx="11122702" cy="335326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75478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439-BE5A-0A93-FA5C-1044244C3AA9}"/>
              </a:ext>
            </a:extLst>
          </p:cNvPr>
          <p:cNvSpPr>
            <a:spLocks noGrp="1"/>
          </p:cNvSpPr>
          <p:nvPr>
            <p:ph type="title"/>
          </p:nvPr>
        </p:nvSpPr>
        <p:spPr>
          <a:xfrm>
            <a:off x="838200" y="207169"/>
            <a:ext cx="10515600" cy="315912"/>
          </a:xfrm>
        </p:spPr>
        <p:txBody>
          <a:bodyPr>
            <a:noAutofit/>
          </a:bodyPr>
          <a:lstStyle/>
          <a:p>
            <a:r>
              <a:rPr lang="en-US" sz="2800" dirty="0"/>
              <a:t>Data Set:</a:t>
            </a:r>
          </a:p>
        </p:txBody>
      </p:sp>
      <p:sp>
        <p:nvSpPr>
          <p:cNvPr id="3" name="Content Placeholder 2">
            <a:extLst>
              <a:ext uri="{FF2B5EF4-FFF2-40B4-BE49-F238E27FC236}">
                <a16:creationId xmlns:a16="http://schemas.microsoft.com/office/drawing/2014/main" id="{92856DD1-EE07-650D-24E6-328BABE5187B}"/>
              </a:ext>
            </a:extLst>
          </p:cNvPr>
          <p:cNvSpPr>
            <a:spLocks noGrp="1"/>
          </p:cNvSpPr>
          <p:nvPr>
            <p:ph idx="1"/>
          </p:nvPr>
        </p:nvSpPr>
        <p:spPr>
          <a:xfrm>
            <a:off x="838200" y="854439"/>
            <a:ext cx="10515600" cy="1876485"/>
          </a:xfrm>
        </p:spPr>
        <p:txBody>
          <a:bodyPr>
            <a:normAutofit/>
          </a:bodyPr>
          <a:lstStyle/>
          <a:p>
            <a:r>
              <a:rPr lang="en-US" sz="1600" dirty="0"/>
              <a:t>When configuring a transformation component (e.g., join, filter, lookup), you specify one or more input data sets from which the transformation will read data.</a:t>
            </a:r>
          </a:p>
          <a:p>
            <a:r>
              <a:rPr lang="en-US" sz="1600" dirty="0"/>
              <a:t>Input data sets can be tables from a database, flat files, or the output of previous transformation components in the data flow.</a:t>
            </a:r>
          </a:p>
          <a:p>
            <a:r>
              <a:rPr lang="en-US" sz="1600" dirty="0"/>
              <a:t>The transformation component processes the data within the input data sets according to the defined transformation logic.</a:t>
            </a:r>
          </a:p>
          <a:p>
            <a:endParaRPr lang="en-US" sz="1600" dirty="0"/>
          </a:p>
        </p:txBody>
      </p:sp>
      <p:pic>
        <p:nvPicPr>
          <p:cNvPr id="5" name="Picture 4" descr="A screenshot of a computer&#10;&#10;Description automatically generated">
            <a:extLst>
              <a:ext uri="{FF2B5EF4-FFF2-40B4-BE49-F238E27FC236}">
                <a16:creationId xmlns:a16="http://schemas.microsoft.com/office/drawing/2014/main" id="{7304EBB7-65B4-04D9-8FFF-CB76F3095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84" y="2730924"/>
            <a:ext cx="11257232" cy="376195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78700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825B74-AA88-95B7-564E-48F9D61269A4}"/>
              </a:ext>
            </a:extLst>
          </p:cNvPr>
          <p:cNvSpPr txBox="1"/>
          <p:nvPr/>
        </p:nvSpPr>
        <p:spPr>
          <a:xfrm>
            <a:off x="1064302" y="404734"/>
            <a:ext cx="9323882" cy="369332"/>
          </a:xfrm>
          <a:prstGeom prst="rect">
            <a:avLst/>
          </a:prstGeom>
          <a:noFill/>
        </p:spPr>
        <p:txBody>
          <a:bodyPr wrap="square" rtlCol="0">
            <a:spAutoFit/>
          </a:bodyPr>
          <a:lstStyle/>
          <a:p>
            <a:r>
              <a:rPr lang="en-US" dirty="0"/>
              <a:t>Data sets are joined using dataset transformation o create  an employee dimension table.</a:t>
            </a:r>
          </a:p>
        </p:txBody>
      </p:sp>
      <p:pic>
        <p:nvPicPr>
          <p:cNvPr id="7" name="Picture 6" descr="A screenshot of a computer&#10;&#10;Description automatically generated">
            <a:extLst>
              <a:ext uri="{FF2B5EF4-FFF2-40B4-BE49-F238E27FC236}">
                <a16:creationId xmlns:a16="http://schemas.microsoft.com/office/drawing/2014/main" id="{F18AEE00-1646-24AC-09F1-2F5E272AB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35" y="1184223"/>
            <a:ext cx="10497729" cy="509767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65649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439-BE5A-0A93-FA5C-1044244C3AA9}"/>
              </a:ext>
            </a:extLst>
          </p:cNvPr>
          <p:cNvSpPr>
            <a:spLocks noGrp="1"/>
          </p:cNvSpPr>
          <p:nvPr>
            <p:ph type="title"/>
          </p:nvPr>
        </p:nvSpPr>
        <p:spPr>
          <a:xfrm>
            <a:off x="838200" y="365125"/>
            <a:ext cx="10515600" cy="315912"/>
          </a:xfrm>
        </p:spPr>
        <p:txBody>
          <a:bodyPr>
            <a:noAutofit/>
          </a:bodyPr>
          <a:lstStyle/>
          <a:p>
            <a:r>
              <a:rPr lang="en-US" sz="2800" dirty="0"/>
              <a:t>Expression Transformation:</a:t>
            </a:r>
          </a:p>
        </p:txBody>
      </p:sp>
      <p:sp>
        <p:nvSpPr>
          <p:cNvPr id="3" name="Content Placeholder 2">
            <a:extLst>
              <a:ext uri="{FF2B5EF4-FFF2-40B4-BE49-F238E27FC236}">
                <a16:creationId xmlns:a16="http://schemas.microsoft.com/office/drawing/2014/main" id="{92856DD1-EE07-650D-24E6-328BABE5187B}"/>
              </a:ext>
            </a:extLst>
          </p:cNvPr>
          <p:cNvSpPr>
            <a:spLocks noGrp="1"/>
          </p:cNvSpPr>
          <p:nvPr>
            <p:ph idx="1"/>
          </p:nvPr>
        </p:nvSpPr>
        <p:spPr>
          <a:xfrm>
            <a:off x="435353" y="925694"/>
            <a:ext cx="11321294" cy="1138135"/>
          </a:xfrm>
        </p:spPr>
        <p:txBody>
          <a:bodyPr>
            <a:normAutofit lnSpcReduction="10000"/>
          </a:bodyPr>
          <a:lstStyle/>
          <a:p>
            <a:r>
              <a:rPr lang="en-US" sz="1600" b="1" dirty="0"/>
              <a:t>Purpose: </a:t>
            </a:r>
            <a:r>
              <a:rPr lang="en-US" sz="1600" dirty="0"/>
              <a:t> Expressions are used to perform calculations, manipulate values, and derive new data fields using mathematical operations, functions, and logical conditions.</a:t>
            </a:r>
          </a:p>
          <a:p>
            <a:r>
              <a:rPr lang="en-US" sz="1600" b="1" dirty="0"/>
              <a:t>Usage</a:t>
            </a:r>
            <a:r>
              <a:rPr lang="en-US" sz="1600" dirty="0"/>
              <a:t>: Expressions are versatile and can be applied to transform data in various ways, such as concatenating strings, formatting dates, or performing conditional logic.</a:t>
            </a:r>
          </a:p>
        </p:txBody>
      </p:sp>
      <p:pic>
        <p:nvPicPr>
          <p:cNvPr id="6" name="Picture 5" descr="A screenshot of a computer program&#10;&#10;Description automatically generated">
            <a:extLst>
              <a:ext uri="{FF2B5EF4-FFF2-40B4-BE49-F238E27FC236}">
                <a16:creationId xmlns:a16="http://schemas.microsoft.com/office/drawing/2014/main" id="{CEBA4634-6C11-6348-0E11-1E7B012C9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353" y="2308486"/>
            <a:ext cx="11321294" cy="44071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81372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6D405472-0CEF-5AA6-4317-85300ABD4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91" y="384844"/>
            <a:ext cx="11266805" cy="568617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00487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439-BE5A-0A93-FA5C-1044244C3AA9}"/>
              </a:ext>
            </a:extLst>
          </p:cNvPr>
          <p:cNvSpPr>
            <a:spLocks noGrp="1"/>
          </p:cNvSpPr>
          <p:nvPr>
            <p:ph type="title"/>
          </p:nvPr>
        </p:nvSpPr>
        <p:spPr>
          <a:xfrm>
            <a:off x="838200" y="365125"/>
            <a:ext cx="10515600" cy="315912"/>
          </a:xfrm>
        </p:spPr>
        <p:txBody>
          <a:bodyPr>
            <a:noAutofit/>
          </a:bodyPr>
          <a:lstStyle/>
          <a:p>
            <a:r>
              <a:rPr lang="en-US" sz="2800" dirty="0"/>
              <a:t>Filter Transformation:</a:t>
            </a:r>
          </a:p>
        </p:txBody>
      </p:sp>
      <p:sp>
        <p:nvSpPr>
          <p:cNvPr id="3" name="Content Placeholder 2">
            <a:extLst>
              <a:ext uri="{FF2B5EF4-FFF2-40B4-BE49-F238E27FC236}">
                <a16:creationId xmlns:a16="http://schemas.microsoft.com/office/drawing/2014/main" id="{92856DD1-EE07-650D-24E6-328BABE5187B}"/>
              </a:ext>
            </a:extLst>
          </p:cNvPr>
          <p:cNvSpPr>
            <a:spLocks noGrp="1"/>
          </p:cNvSpPr>
          <p:nvPr>
            <p:ph idx="1"/>
          </p:nvPr>
        </p:nvSpPr>
        <p:spPr>
          <a:xfrm>
            <a:off x="838200" y="854439"/>
            <a:ext cx="10515600" cy="1199213"/>
          </a:xfrm>
        </p:spPr>
        <p:txBody>
          <a:bodyPr>
            <a:normAutofit/>
          </a:bodyPr>
          <a:lstStyle/>
          <a:p>
            <a:r>
              <a:rPr lang="en-US" sz="1600" b="1" dirty="0"/>
              <a:t>Purpose: </a:t>
            </a:r>
            <a:r>
              <a:rPr lang="en-US" sz="1600" dirty="0"/>
              <a:t>Filters are used to selectively include or exclude records from the data based on specified criteria.</a:t>
            </a:r>
          </a:p>
          <a:p>
            <a:r>
              <a:rPr lang="en-US" sz="1600" b="1" dirty="0"/>
              <a:t>Usage</a:t>
            </a:r>
            <a:r>
              <a:rPr lang="en-US" sz="1600" dirty="0"/>
              <a:t>: Filters are employed to focus on specific subsets of data or to remove unwanted records before further processing.</a:t>
            </a:r>
          </a:p>
        </p:txBody>
      </p:sp>
      <p:pic>
        <p:nvPicPr>
          <p:cNvPr id="7" name="Picture 6" descr="A screenshot of a computer&#10;&#10;Description automatically generated">
            <a:extLst>
              <a:ext uri="{FF2B5EF4-FFF2-40B4-BE49-F238E27FC236}">
                <a16:creationId xmlns:a16="http://schemas.microsoft.com/office/drawing/2014/main" id="{9BD452FF-A6B1-8264-0C8A-000496A55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222" y="2170324"/>
            <a:ext cx="9485714" cy="418004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73407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35026029-7CDB-0027-9112-B2ADC16F3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20" y="1427563"/>
            <a:ext cx="11032760" cy="4752381"/>
          </a:xfrm>
          <a:prstGeom prst="rect">
            <a:avLst/>
          </a:prstGeom>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ADB420AD-1F43-6C96-8127-816415D03DDD}"/>
              </a:ext>
            </a:extLst>
          </p:cNvPr>
          <p:cNvSpPr txBox="1"/>
          <p:nvPr/>
        </p:nvSpPr>
        <p:spPr>
          <a:xfrm>
            <a:off x="1089285" y="941808"/>
            <a:ext cx="3282117" cy="369332"/>
          </a:xfrm>
          <a:prstGeom prst="rect">
            <a:avLst/>
          </a:prstGeom>
          <a:noFill/>
        </p:spPr>
        <p:txBody>
          <a:bodyPr wrap="none" rtlCol="0">
            <a:spAutoFit/>
          </a:bodyPr>
          <a:lstStyle/>
          <a:p>
            <a:r>
              <a:rPr lang="en-US" dirty="0"/>
              <a:t>It selected department with 10.</a:t>
            </a:r>
          </a:p>
        </p:txBody>
      </p:sp>
    </p:spTree>
    <p:extLst>
      <p:ext uri="{BB962C8B-B14F-4D97-AF65-F5344CB8AC3E}">
        <p14:creationId xmlns:p14="http://schemas.microsoft.com/office/powerpoint/2010/main" val="406227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8CC9-40A5-2C8D-10AD-8F08608D4331}"/>
              </a:ext>
            </a:extLst>
          </p:cNvPr>
          <p:cNvSpPr>
            <a:spLocks noGrp="1"/>
          </p:cNvSpPr>
          <p:nvPr>
            <p:ph type="title"/>
          </p:nvPr>
        </p:nvSpPr>
        <p:spPr>
          <a:xfrm>
            <a:off x="857216" y="519659"/>
            <a:ext cx="8596668" cy="1320800"/>
          </a:xfrm>
        </p:spPr>
        <p:txBody>
          <a:bodyPr/>
          <a:lstStyle/>
          <a:p>
            <a:r>
              <a:rPr lang="en-US" dirty="0"/>
              <a:t>What is ODI ?</a:t>
            </a:r>
          </a:p>
        </p:txBody>
      </p:sp>
      <p:sp>
        <p:nvSpPr>
          <p:cNvPr id="3" name="Content Placeholder 2">
            <a:extLst>
              <a:ext uri="{FF2B5EF4-FFF2-40B4-BE49-F238E27FC236}">
                <a16:creationId xmlns:a16="http://schemas.microsoft.com/office/drawing/2014/main" id="{42C71AAD-E9A0-4E70-0076-E7C5FAA8F4F3}"/>
              </a:ext>
            </a:extLst>
          </p:cNvPr>
          <p:cNvSpPr>
            <a:spLocks noGrp="1"/>
          </p:cNvSpPr>
          <p:nvPr>
            <p:ph idx="1"/>
          </p:nvPr>
        </p:nvSpPr>
        <p:spPr>
          <a:xfrm>
            <a:off x="677334" y="1349115"/>
            <a:ext cx="10837332" cy="4503697"/>
          </a:xfrm>
        </p:spPr>
        <p:txBody>
          <a:bodyPr>
            <a:normAutofit/>
          </a:bodyPr>
          <a:lstStyle/>
          <a:p>
            <a:r>
              <a:rPr lang="en-US" sz="2400" dirty="0"/>
              <a:t>Oracle Data Integrator (ODI) is a statistics integration platform that consists of all the combination needs. It gives a brand-new declarative layout technique this is used to outline the statistics transformation and integration system. Thus, ensuing in clean renovation and development.</a:t>
            </a:r>
          </a:p>
          <a:p>
            <a:r>
              <a:rPr lang="en-US" sz="2400" dirty="0"/>
              <a:t>ODI gives a high-overall performance degree to execute the statistics validation and transformation system primarily based totally on an Extract, Load, and Transform (ELT) architecture. It additionally presents the maximum cost-powerful solution.</a:t>
            </a:r>
          </a:p>
          <a:p>
            <a:r>
              <a:rPr lang="en-US" sz="2400" dirty="0"/>
              <a:t>ODI can provide a unified infrastructure to streamline statistics and alertness integration projects. It presents a graphical surroundings to build, manage, and preserve the statistics integration system.</a:t>
            </a:r>
          </a:p>
        </p:txBody>
      </p:sp>
    </p:spTree>
    <p:extLst>
      <p:ext uri="{BB962C8B-B14F-4D97-AF65-F5344CB8AC3E}">
        <p14:creationId xmlns:p14="http://schemas.microsoft.com/office/powerpoint/2010/main" val="119524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439-BE5A-0A93-FA5C-1044244C3AA9}"/>
              </a:ext>
            </a:extLst>
          </p:cNvPr>
          <p:cNvSpPr>
            <a:spLocks noGrp="1"/>
          </p:cNvSpPr>
          <p:nvPr>
            <p:ph type="title"/>
          </p:nvPr>
        </p:nvSpPr>
        <p:spPr>
          <a:xfrm>
            <a:off x="838200" y="365126"/>
            <a:ext cx="10515600" cy="315912"/>
          </a:xfrm>
        </p:spPr>
        <p:txBody>
          <a:bodyPr>
            <a:noAutofit/>
          </a:bodyPr>
          <a:lstStyle/>
          <a:p>
            <a:r>
              <a:rPr lang="en-US" sz="2800" dirty="0"/>
              <a:t>Join Transformation:</a:t>
            </a:r>
          </a:p>
        </p:txBody>
      </p:sp>
      <p:sp>
        <p:nvSpPr>
          <p:cNvPr id="3" name="Content Placeholder 2">
            <a:extLst>
              <a:ext uri="{FF2B5EF4-FFF2-40B4-BE49-F238E27FC236}">
                <a16:creationId xmlns:a16="http://schemas.microsoft.com/office/drawing/2014/main" id="{92856DD1-EE07-650D-24E6-328BABE5187B}"/>
              </a:ext>
            </a:extLst>
          </p:cNvPr>
          <p:cNvSpPr>
            <a:spLocks noGrp="1"/>
          </p:cNvSpPr>
          <p:nvPr>
            <p:ph idx="1"/>
          </p:nvPr>
        </p:nvSpPr>
        <p:spPr>
          <a:xfrm>
            <a:off x="838200" y="854438"/>
            <a:ext cx="10515600" cy="1349115"/>
          </a:xfrm>
        </p:spPr>
        <p:txBody>
          <a:bodyPr>
            <a:normAutofit/>
          </a:bodyPr>
          <a:lstStyle/>
          <a:p>
            <a:r>
              <a:rPr lang="en-US" sz="1600" b="1" dirty="0"/>
              <a:t>Purpose</a:t>
            </a:r>
            <a:r>
              <a:rPr lang="en-US" sz="1600" dirty="0"/>
              <a:t>: Joins are used to combine data from multiple sources based on matching keys or conditions.</a:t>
            </a:r>
          </a:p>
          <a:p>
            <a:r>
              <a:rPr lang="en-US" sz="1600" b="1" dirty="0"/>
              <a:t>Usage</a:t>
            </a:r>
            <a:r>
              <a:rPr lang="en-US" sz="1600" dirty="0"/>
              <a:t>: Joins are fundamental for integrating data from different tables, files, or databases that share common attributes.</a:t>
            </a:r>
          </a:p>
        </p:txBody>
      </p:sp>
      <p:pic>
        <p:nvPicPr>
          <p:cNvPr id="5" name="Picture 4" descr="A screenshot of a computer">
            <a:extLst>
              <a:ext uri="{FF2B5EF4-FFF2-40B4-BE49-F238E27FC236}">
                <a16:creationId xmlns:a16="http://schemas.microsoft.com/office/drawing/2014/main" id="{939CAA7D-9ED1-EEAE-3416-29D6B7E6A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07160"/>
            <a:ext cx="10515600" cy="408571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48612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439-BE5A-0A93-FA5C-1044244C3AA9}"/>
              </a:ext>
            </a:extLst>
          </p:cNvPr>
          <p:cNvSpPr>
            <a:spLocks noGrp="1"/>
          </p:cNvSpPr>
          <p:nvPr>
            <p:ph type="title"/>
          </p:nvPr>
        </p:nvSpPr>
        <p:spPr>
          <a:xfrm>
            <a:off x="838200" y="269383"/>
            <a:ext cx="10515600" cy="315912"/>
          </a:xfrm>
        </p:spPr>
        <p:txBody>
          <a:bodyPr>
            <a:noAutofit/>
          </a:bodyPr>
          <a:lstStyle/>
          <a:p>
            <a:r>
              <a:rPr lang="en-US" sz="2800" dirty="0"/>
              <a:t>Pivot and Unpivot Transformation:</a:t>
            </a:r>
          </a:p>
        </p:txBody>
      </p:sp>
      <p:sp>
        <p:nvSpPr>
          <p:cNvPr id="3" name="Content Placeholder 2">
            <a:extLst>
              <a:ext uri="{FF2B5EF4-FFF2-40B4-BE49-F238E27FC236}">
                <a16:creationId xmlns:a16="http://schemas.microsoft.com/office/drawing/2014/main" id="{92856DD1-EE07-650D-24E6-328BABE5187B}"/>
              </a:ext>
            </a:extLst>
          </p:cNvPr>
          <p:cNvSpPr>
            <a:spLocks noGrp="1"/>
          </p:cNvSpPr>
          <p:nvPr>
            <p:ph idx="1"/>
          </p:nvPr>
        </p:nvSpPr>
        <p:spPr>
          <a:xfrm>
            <a:off x="838200" y="966865"/>
            <a:ext cx="10515600" cy="1993692"/>
          </a:xfrm>
        </p:spPr>
        <p:txBody>
          <a:bodyPr>
            <a:normAutofit/>
          </a:bodyPr>
          <a:lstStyle/>
          <a:p>
            <a:r>
              <a:rPr lang="en-US" sz="1600" b="1" dirty="0"/>
              <a:t>Purpose: </a:t>
            </a:r>
            <a:r>
              <a:rPr lang="en-US" sz="1600" dirty="0"/>
              <a:t>  Pivot and Unpivot transformations are used to rotate data from rows into columns (Pivot) or from columns into rows (Unpivot).</a:t>
            </a:r>
          </a:p>
          <a:p>
            <a:r>
              <a:rPr lang="en-US" sz="1600" b="1" dirty="0"/>
              <a:t>Usage: </a:t>
            </a:r>
            <a:r>
              <a:rPr lang="en-US" sz="1600" dirty="0"/>
              <a:t>These transformations are handy for transforming data between wide and narrow formats or vice versa, facilitating analysis and reporting.</a:t>
            </a:r>
          </a:p>
          <a:p>
            <a:endParaRPr lang="en-US" sz="1600" dirty="0"/>
          </a:p>
        </p:txBody>
      </p:sp>
      <p:pic>
        <p:nvPicPr>
          <p:cNvPr id="9" name="Picture 8" descr="A screenshot of a computer&#10;&#10;Description automatically generated">
            <a:extLst>
              <a:ext uri="{FF2B5EF4-FFF2-40B4-BE49-F238E27FC236}">
                <a16:creationId xmlns:a16="http://schemas.microsoft.com/office/drawing/2014/main" id="{30302705-242C-958E-1334-DCB158F49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70507"/>
            <a:ext cx="10515600" cy="282062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85115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143A57E9-7977-9593-974D-56DB63559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89" y="359932"/>
            <a:ext cx="4694408" cy="2952381"/>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C0634924-D341-FBE0-BDA3-506FFBF02453}"/>
              </a:ext>
            </a:extLst>
          </p:cNvPr>
          <p:cNvSpPr txBox="1"/>
          <p:nvPr/>
        </p:nvSpPr>
        <p:spPr>
          <a:xfrm>
            <a:off x="5763069" y="806063"/>
            <a:ext cx="5859809" cy="646331"/>
          </a:xfrm>
          <a:prstGeom prst="rect">
            <a:avLst/>
          </a:prstGeom>
          <a:noFill/>
        </p:spPr>
        <p:txBody>
          <a:bodyPr wrap="none" rtlCol="0">
            <a:spAutoFit/>
          </a:bodyPr>
          <a:lstStyle/>
          <a:p>
            <a:r>
              <a:rPr lang="en-US" dirty="0"/>
              <a:t>Create row locator variable for selecting in matching rows</a:t>
            </a:r>
          </a:p>
          <a:p>
            <a:endParaRPr lang="en-US" dirty="0"/>
          </a:p>
        </p:txBody>
      </p:sp>
      <p:pic>
        <p:nvPicPr>
          <p:cNvPr id="6" name="Picture 5" descr="A screenshot of a computer&#10;&#10;Description automatically generated">
            <a:extLst>
              <a:ext uri="{FF2B5EF4-FFF2-40B4-BE49-F238E27FC236}">
                <a16:creationId xmlns:a16="http://schemas.microsoft.com/office/drawing/2014/main" id="{92406228-B8DE-BD88-3B5B-947FD3DA1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9" y="3550653"/>
            <a:ext cx="11603421" cy="2761905"/>
          </a:xfrm>
          <a:prstGeom prst="rect">
            <a:avLst/>
          </a:prstGeom>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91132B9F-B38E-546A-BEBB-ADBDBEAF0176}"/>
              </a:ext>
            </a:extLst>
          </p:cNvPr>
          <p:cNvSpPr txBox="1"/>
          <p:nvPr/>
        </p:nvSpPr>
        <p:spPr>
          <a:xfrm>
            <a:off x="5393812" y="2528473"/>
            <a:ext cx="5649047" cy="369332"/>
          </a:xfrm>
          <a:prstGeom prst="rect">
            <a:avLst/>
          </a:prstGeom>
          <a:noFill/>
        </p:spPr>
        <p:txBody>
          <a:bodyPr wrap="none" rtlCol="0">
            <a:spAutoFit/>
          </a:bodyPr>
          <a:lstStyle/>
          <a:p>
            <a:r>
              <a:rPr lang="en-US" dirty="0"/>
              <a:t>Select the created row locators in matching rows below </a:t>
            </a:r>
          </a:p>
        </p:txBody>
      </p:sp>
      <p:sp>
        <p:nvSpPr>
          <p:cNvPr id="8" name="Arrow: Down 7">
            <a:extLst>
              <a:ext uri="{FF2B5EF4-FFF2-40B4-BE49-F238E27FC236}">
                <a16:creationId xmlns:a16="http://schemas.microsoft.com/office/drawing/2014/main" id="{DF77F343-5922-9BF8-3A52-82E90C0FF6A7}"/>
              </a:ext>
            </a:extLst>
          </p:cNvPr>
          <p:cNvSpPr/>
          <p:nvPr/>
        </p:nvSpPr>
        <p:spPr>
          <a:xfrm>
            <a:off x="7886252" y="2904322"/>
            <a:ext cx="298378" cy="4796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Left 8">
            <a:extLst>
              <a:ext uri="{FF2B5EF4-FFF2-40B4-BE49-F238E27FC236}">
                <a16:creationId xmlns:a16="http://schemas.microsoft.com/office/drawing/2014/main" id="{053ACA22-5916-3868-EB41-D46E48B3EF9C}"/>
              </a:ext>
            </a:extLst>
          </p:cNvPr>
          <p:cNvSpPr/>
          <p:nvPr/>
        </p:nvSpPr>
        <p:spPr>
          <a:xfrm>
            <a:off x="5051684" y="871919"/>
            <a:ext cx="561485" cy="25730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0023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439-BE5A-0A93-FA5C-1044244C3AA9}"/>
              </a:ext>
            </a:extLst>
          </p:cNvPr>
          <p:cNvSpPr>
            <a:spLocks noGrp="1"/>
          </p:cNvSpPr>
          <p:nvPr>
            <p:ph type="title"/>
          </p:nvPr>
        </p:nvSpPr>
        <p:spPr>
          <a:xfrm>
            <a:off x="696418" y="226962"/>
            <a:ext cx="10515600" cy="315912"/>
          </a:xfrm>
        </p:spPr>
        <p:txBody>
          <a:bodyPr>
            <a:noAutofit/>
          </a:bodyPr>
          <a:lstStyle/>
          <a:p>
            <a:r>
              <a:rPr lang="en-US" sz="2800" dirty="0"/>
              <a:t>Set Operations:</a:t>
            </a:r>
          </a:p>
        </p:txBody>
      </p:sp>
      <p:sp>
        <p:nvSpPr>
          <p:cNvPr id="3" name="Content Placeholder 2">
            <a:extLst>
              <a:ext uri="{FF2B5EF4-FFF2-40B4-BE49-F238E27FC236}">
                <a16:creationId xmlns:a16="http://schemas.microsoft.com/office/drawing/2014/main" id="{92856DD1-EE07-650D-24E6-328BABE5187B}"/>
              </a:ext>
            </a:extLst>
          </p:cNvPr>
          <p:cNvSpPr>
            <a:spLocks noGrp="1"/>
          </p:cNvSpPr>
          <p:nvPr>
            <p:ph idx="1"/>
          </p:nvPr>
        </p:nvSpPr>
        <p:spPr>
          <a:xfrm>
            <a:off x="696418" y="973711"/>
            <a:ext cx="10515600" cy="1454046"/>
          </a:xfrm>
        </p:spPr>
        <p:txBody>
          <a:bodyPr>
            <a:normAutofit/>
          </a:bodyPr>
          <a:lstStyle/>
          <a:p>
            <a:r>
              <a:rPr lang="en-US" sz="1600" b="1" dirty="0"/>
              <a:t>Purpose: </a:t>
            </a:r>
            <a:r>
              <a:rPr lang="en-US" sz="1600" dirty="0"/>
              <a:t>  Set operations allow users to perform operations such as union, intersect, and minus between two or more datasets.</a:t>
            </a:r>
          </a:p>
          <a:p>
            <a:r>
              <a:rPr lang="en-US" sz="1600" b="1" dirty="0"/>
              <a:t>Usage: </a:t>
            </a:r>
            <a:r>
              <a:rPr lang="en-US" sz="1600" dirty="0"/>
              <a:t>Set operations are useful for combining or comparing datasets to identify common records, differences, or to merge datasets without duplication.</a:t>
            </a:r>
          </a:p>
        </p:txBody>
      </p:sp>
      <p:pic>
        <p:nvPicPr>
          <p:cNvPr id="5" name="Picture 4" descr="A computer screen shot of a diagram&#10;&#10;Description automatically generated">
            <a:extLst>
              <a:ext uri="{FF2B5EF4-FFF2-40B4-BE49-F238E27FC236}">
                <a16:creationId xmlns:a16="http://schemas.microsoft.com/office/drawing/2014/main" id="{B2EAD8E5-097C-8DE8-C26A-93A18A553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18" y="2427757"/>
            <a:ext cx="10799164" cy="397142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1056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BA2E282-3920-E3C9-01C1-67B6A7B4D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48" y="470051"/>
            <a:ext cx="10687986" cy="1990476"/>
          </a:xfrm>
          <a:prstGeom prst="rect">
            <a:avLst/>
          </a:prstGeom>
          <a:effectLst>
            <a:outerShdw blurRad="50800" dist="38100" dir="2700000" algn="tl" rotWithShape="0">
              <a:prstClr val="black">
                <a:alpha val="40000"/>
              </a:prstClr>
            </a:outerShdw>
          </a:effectLst>
        </p:spPr>
      </p:pic>
      <p:pic>
        <p:nvPicPr>
          <p:cNvPr id="5" name="Picture 4" descr="A screenshot of a computer&#10;&#10;Description automatically generated">
            <a:extLst>
              <a:ext uri="{FF2B5EF4-FFF2-40B4-BE49-F238E27FC236}">
                <a16:creationId xmlns:a16="http://schemas.microsoft.com/office/drawing/2014/main" id="{36B19CBA-D266-BB7D-7FD4-551E81A15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48" y="3045144"/>
            <a:ext cx="10687986" cy="300952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42791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439-BE5A-0A93-FA5C-1044244C3AA9}"/>
              </a:ext>
            </a:extLst>
          </p:cNvPr>
          <p:cNvSpPr>
            <a:spLocks noGrp="1"/>
          </p:cNvSpPr>
          <p:nvPr>
            <p:ph type="title"/>
          </p:nvPr>
        </p:nvSpPr>
        <p:spPr>
          <a:xfrm>
            <a:off x="838200" y="365125"/>
            <a:ext cx="10515600" cy="315912"/>
          </a:xfrm>
        </p:spPr>
        <p:txBody>
          <a:bodyPr>
            <a:noAutofit/>
          </a:bodyPr>
          <a:lstStyle/>
          <a:p>
            <a:r>
              <a:rPr lang="en-US" sz="2800" dirty="0"/>
              <a:t>Sort Transformation:</a:t>
            </a:r>
          </a:p>
        </p:txBody>
      </p:sp>
      <p:sp>
        <p:nvSpPr>
          <p:cNvPr id="3" name="Content Placeholder 2">
            <a:extLst>
              <a:ext uri="{FF2B5EF4-FFF2-40B4-BE49-F238E27FC236}">
                <a16:creationId xmlns:a16="http://schemas.microsoft.com/office/drawing/2014/main" id="{92856DD1-EE07-650D-24E6-328BABE5187B}"/>
              </a:ext>
            </a:extLst>
          </p:cNvPr>
          <p:cNvSpPr>
            <a:spLocks noGrp="1"/>
          </p:cNvSpPr>
          <p:nvPr>
            <p:ph idx="1"/>
          </p:nvPr>
        </p:nvSpPr>
        <p:spPr>
          <a:xfrm>
            <a:off x="838200" y="854439"/>
            <a:ext cx="10515600" cy="1299462"/>
          </a:xfrm>
        </p:spPr>
        <p:txBody>
          <a:bodyPr>
            <a:normAutofit/>
          </a:bodyPr>
          <a:lstStyle/>
          <a:p>
            <a:r>
              <a:rPr lang="en-US" sz="1600" b="1" dirty="0"/>
              <a:t>Purpose: </a:t>
            </a:r>
            <a:r>
              <a:rPr lang="en-US" sz="1600" dirty="0"/>
              <a:t>  Sort transformations are used to order data based on specified criteria, such as ascending or descending order of values in one or more columns.</a:t>
            </a:r>
          </a:p>
          <a:p>
            <a:r>
              <a:rPr lang="en-US" sz="1600" b="1" dirty="0"/>
              <a:t>Usage</a:t>
            </a:r>
            <a:r>
              <a:rPr lang="en-US" sz="1600" dirty="0"/>
              <a:t>: Sorting data is often necessary before performing certain operations, such as merging datasets or performing aggregate calculations.</a:t>
            </a:r>
          </a:p>
        </p:txBody>
      </p:sp>
      <p:pic>
        <p:nvPicPr>
          <p:cNvPr id="5" name="Picture 4" descr="A screenshot of a computer&#10;&#10;Description automatically generated">
            <a:extLst>
              <a:ext uri="{FF2B5EF4-FFF2-40B4-BE49-F238E27FC236}">
                <a16:creationId xmlns:a16="http://schemas.microsoft.com/office/drawing/2014/main" id="{A235126D-4A2A-EA3B-FE38-1190912E0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697" y="2153901"/>
            <a:ext cx="9703429" cy="2213894"/>
          </a:xfrm>
          <a:prstGeom prst="rect">
            <a:avLst/>
          </a:prstGeom>
          <a:effectLst>
            <a:outerShdw blurRad="50800" dist="38100" dir="2700000" algn="tl" rotWithShape="0">
              <a:prstClr val="black">
                <a:alpha val="40000"/>
              </a:prstClr>
            </a:outerShdw>
          </a:effectLst>
        </p:spPr>
      </p:pic>
      <p:pic>
        <p:nvPicPr>
          <p:cNvPr id="7" name="Picture 6" descr="A screenshot of a data editor&#10;&#10;Description automatically generated">
            <a:extLst>
              <a:ext uri="{FF2B5EF4-FFF2-40B4-BE49-F238E27FC236}">
                <a16:creationId xmlns:a16="http://schemas.microsoft.com/office/drawing/2014/main" id="{932802D3-A5C2-DA03-4FB1-9E38E33E9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698" y="4493610"/>
            <a:ext cx="2843686" cy="2257143"/>
          </a:xfrm>
          <a:prstGeom prst="rect">
            <a:avLst/>
          </a:prstGeom>
          <a:effectLst>
            <a:outerShdw blurRad="50800" dist="38100" dir="2700000" algn="tl" rotWithShape="0">
              <a:prstClr val="black">
                <a:alpha val="40000"/>
              </a:prstClr>
            </a:outerShdw>
          </a:effectLst>
        </p:spPr>
      </p:pic>
      <p:pic>
        <p:nvPicPr>
          <p:cNvPr id="9" name="Picture 8" descr="A white rectangular object with a white background&#10;&#10;Description automatically generated">
            <a:extLst>
              <a:ext uri="{FF2B5EF4-FFF2-40B4-BE49-F238E27FC236}">
                <a16:creationId xmlns:a16="http://schemas.microsoft.com/office/drawing/2014/main" id="{16894ED2-D536-7D6E-AFAD-E76624C90D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0460" y="4493611"/>
            <a:ext cx="6466667" cy="961905"/>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EE8C5F53-8090-6408-EA71-D1DFC0FBBA04}"/>
              </a:ext>
            </a:extLst>
          </p:cNvPr>
          <p:cNvSpPr txBox="1"/>
          <p:nvPr/>
        </p:nvSpPr>
        <p:spPr>
          <a:xfrm>
            <a:off x="5420660" y="5905067"/>
            <a:ext cx="4386265" cy="369332"/>
          </a:xfrm>
          <a:prstGeom prst="rect">
            <a:avLst/>
          </a:prstGeom>
          <a:noFill/>
        </p:spPr>
        <p:txBody>
          <a:bodyPr wrap="none" rtlCol="0">
            <a:spAutoFit/>
          </a:bodyPr>
          <a:lstStyle/>
          <a:p>
            <a:r>
              <a:rPr lang="en-US" dirty="0"/>
              <a:t>The data is sorted by hire date descending </a:t>
            </a:r>
          </a:p>
        </p:txBody>
      </p:sp>
      <p:sp>
        <p:nvSpPr>
          <p:cNvPr id="4" name="Arrow: Down 3">
            <a:extLst>
              <a:ext uri="{FF2B5EF4-FFF2-40B4-BE49-F238E27FC236}">
                <a16:creationId xmlns:a16="http://schemas.microsoft.com/office/drawing/2014/main" id="{71531913-1DE7-833B-9C09-D85B58016D87}"/>
              </a:ext>
            </a:extLst>
          </p:cNvPr>
          <p:cNvSpPr/>
          <p:nvPr/>
        </p:nvSpPr>
        <p:spPr>
          <a:xfrm rot="17380767">
            <a:off x="3989468" y="4756913"/>
            <a:ext cx="430548" cy="2009586"/>
          </a:xfrm>
          <a:prstGeom prst="downArrow">
            <a:avLst>
              <a:gd name="adj1" fmla="val 23461"/>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1072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439-BE5A-0A93-FA5C-1044244C3AA9}"/>
              </a:ext>
            </a:extLst>
          </p:cNvPr>
          <p:cNvSpPr>
            <a:spLocks noGrp="1"/>
          </p:cNvSpPr>
          <p:nvPr>
            <p:ph type="title"/>
          </p:nvPr>
        </p:nvSpPr>
        <p:spPr>
          <a:xfrm>
            <a:off x="838200" y="236075"/>
            <a:ext cx="10515600" cy="315912"/>
          </a:xfrm>
        </p:spPr>
        <p:txBody>
          <a:bodyPr>
            <a:noAutofit/>
          </a:bodyPr>
          <a:lstStyle/>
          <a:p>
            <a:r>
              <a:rPr lang="en-US" sz="2800" dirty="0"/>
              <a:t>Split: </a:t>
            </a:r>
          </a:p>
        </p:txBody>
      </p:sp>
      <p:sp>
        <p:nvSpPr>
          <p:cNvPr id="3" name="Content Placeholder 2">
            <a:extLst>
              <a:ext uri="{FF2B5EF4-FFF2-40B4-BE49-F238E27FC236}">
                <a16:creationId xmlns:a16="http://schemas.microsoft.com/office/drawing/2014/main" id="{92856DD1-EE07-650D-24E6-328BABE5187B}"/>
              </a:ext>
            </a:extLst>
          </p:cNvPr>
          <p:cNvSpPr>
            <a:spLocks noGrp="1"/>
          </p:cNvSpPr>
          <p:nvPr>
            <p:ph idx="1"/>
          </p:nvPr>
        </p:nvSpPr>
        <p:spPr>
          <a:xfrm>
            <a:off x="838200" y="781812"/>
            <a:ext cx="10515600" cy="1165466"/>
          </a:xfrm>
        </p:spPr>
        <p:txBody>
          <a:bodyPr>
            <a:normAutofit lnSpcReduction="10000"/>
          </a:bodyPr>
          <a:lstStyle/>
          <a:p>
            <a:r>
              <a:rPr lang="en-US" sz="1600" b="1" dirty="0"/>
              <a:t>Purpose: </a:t>
            </a:r>
            <a:r>
              <a:rPr lang="en-US" sz="1600" dirty="0"/>
              <a:t>The purpose of the Split transformation is to divide a dataset into smaller subsets or partitions based on specific conditions or criteria.</a:t>
            </a:r>
          </a:p>
          <a:p>
            <a:r>
              <a:rPr lang="en-US" sz="1600" b="1" dirty="0"/>
              <a:t>Usage: </a:t>
            </a:r>
            <a:r>
              <a:rPr lang="en-US" sz="1600" dirty="0"/>
              <a:t>Split transformations are commonly used in scenarios where data needs to be partitioned for parallel processing, conditional routing, or distribution to different target systems or destinations.</a:t>
            </a:r>
          </a:p>
        </p:txBody>
      </p:sp>
      <p:pic>
        <p:nvPicPr>
          <p:cNvPr id="5" name="Picture 4" descr="A screenshot of a computer&#10;&#10;Description automatically generated">
            <a:extLst>
              <a:ext uri="{FF2B5EF4-FFF2-40B4-BE49-F238E27FC236}">
                <a16:creationId xmlns:a16="http://schemas.microsoft.com/office/drawing/2014/main" id="{6C42EB52-0717-290D-2C85-2A4D195CD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696095"/>
            <a:ext cx="9600000" cy="2099232"/>
          </a:xfrm>
          <a:prstGeom prst="rect">
            <a:avLst/>
          </a:prstGeom>
          <a:effectLst>
            <a:outerShdw blurRad="50800" dist="38100" dir="2700000" algn="tl" rotWithShape="0">
              <a:prstClr val="black">
                <a:alpha val="40000"/>
              </a:prstClr>
            </a:outerShdw>
          </a:effectLst>
        </p:spPr>
      </p:pic>
      <p:pic>
        <p:nvPicPr>
          <p:cNvPr id="7" name="Picture 6" descr="A close-up of a computer&#10;&#10;Description automatically generated">
            <a:extLst>
              <a:ext uri="{FF2B5EF4-FFF2-40B4-BE49-F238E27FC236}">
                <a16:creationId xmlns:a16="http://schemas.microsoft.com/office/drawing/2014/main" id="{51B4FD67-C2A7-BFC2-2B6A-960283558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19905"/>
            <a:ext cx="5380952" cy="2502788"/>
          </a:xfrm>
          <a:prstGeom prst="rect">
            <a:avLst/>
          </a:prstGeom>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57484DF8-E204-A66E-D05F-6FD6DB22BD4B}"/>
              </a:ext>
            </a:extLst>
          </p:cNvPr>
          <p:cNvSpPr txBox="1"/>
          <p:nvPr/>
        </p:nvSpPr>
        <p:spPr>
          <a:xfrm>
            <a:off x="6219152" y="2638269"/>
            <a:ext cx="5878536" cy="646331"/>
          </a:xfrm>
          <a:prstGeom prst="rect">
            <a:avLst/>
          </a:prstGeom>
          <a:noFill/>
        </p:spPr>
        <p:txBody>
          <a:bodyPr wrap="square" rtlCol="0">
            <a:spAutoFit/>
          </a:bodyPr>
          <a:lstStyle/>
          <a:p>
            <a:r>
              <a:rPr lang="en-US" dirty="0"/>
              <a:t>The Department ids were divided into 50,60,80 and </a:t>
            </a:r>
          </a:p>
          <a:p>
            <a:r>
              <a:rPr lang="en-US" dirty="0"/>
              <a:t>100.</a:t>
            </a:r>
          </a:p>
        </p:txBody>
      </p:sp>
    </p:spTree>
    <p:extLst>
      <p:ext uri="{BB962C8B-B14F-4D97-AF65-F5344CB8AC3E}">
        <p14:creationId xmlns:p14="http://schemas.microsoft.com/office/powerpoint/2010/main" val="3985732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439-BE5A-0A93-FA5C-1044244C3AA9}"/>
              </a:ext>
            </a:extLst>
          </p:cNvPr>
          <p:cNvSpPr>
            <a:spLocks noGrp="1"/>
          </p:cNvSpPr>
          <p:nvPr>
            <p:ph type="title"/>
          </p:nvPr>
        </p:nvSpPr>
        <p:spPr>
          <a:xfrm>
            <a:off x="838200" y="365125"/>
            <a:ext cx="10515600" cy="315912"/>
          </a:xfrm>
        </p:spPr>
        <p:txBody>
          <a:bodyPr>
            <a:noAutofit/>
          </a:bodyPr>
          <a:lstStyle/>
          <a:p>
            <a:r>
              <a:rPr lang="en-US" sz="2800" dirty="0"/>
              <a:t>Subquery Filter: </a:t>
            </a:r>
          </a:p>
        </p:txBody>
      </p:sp>
      <p:sp>
        <p:nvSpPr>
          <p:cNvPr id="3" name="Content Placeholder 2">
            <a:extLst>
              <a:ext uri="{FF2B5EF4-FFF2-40B4-BE49-F238E27FC236}">
                <a16:creationId xmlns:a16="http://schemas.microsoft.com/office/drawing/2014/main" id="{92856DD1-EE07-650D-24E6-328BABE5187B}"/>
              </a:ext>
            </a:extLst>
          </p:cNvPr>
          <p:cNvSpPr>
            <a:spLocks noGrp="1"/>
          </p:cNvSpPr>
          <p:nvPr>
            <p:ph idx="1"/>
          </p:nvPr>
        </p:nvSpPr>
        <p:spPr>
          <a:xfrm>
            <a:off x="838200" y="854439"/>
            <a:ext cx="10515600" cy="1588958"/>
          </a:xfrm>
        </p:spPr>
        <p:txBody>
          <a:bodyPr>
            <a:normAutofit/>
          </a:bodyPr>
          <a:lstStyle/>
          <a:p>
            <a:r>
              <a:rPr lang="en-US" sz="1600" b="1" dirty="0"/>
              <a:t>Purpose: </a:t>
            </a:r>
            <a:r>
              <a:rPr lang="en-US" sz="1600" dirty="0"/>
              <a:t>Subquery filters are used to filter data based on conditions that involve subqueries, allowing for more dynamic and complex filtering criteria.</a:t>
            </a:r>
          </a:p>
          <a:p>
            <a:r>
              <a:rPr lang="en-US" sz="1600" b="1" dirty="0"/>
              <a:t>Usage: </a:t>
            </a:r>
            <a:r>
              <a:rPr lang="en-US" sz="1600" dirty="0"/>
              <a:t>Subquery filters are commonly used when the filtering criteria are based on values from another dataset, aggregate functions, or conditions that cannot be easily expressed using standard WHERE clause predicates.</a:t>
            </a:r>
          </a:p>
        </p:txBody>
      </p:sp>
      <p:pic>
        <p:nvPicPr>
          <p:cNvPr id="5" name="Picture 4" descr="A screenshot of a computer&#10;&#10;Description automatically generated">
            <a:extLst>
              <a:ext uri="{FF2B5EF4-FFF2-40B4-BE49-F238E27FC236}">
                <a16:creationId xmlns:a16="http://schemas.microsoft.com/office/drawing/2014/main" id="{4E1BD779-C6F1-B1C5-0886-7D4EC75E3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79427"/>
            <a:ext cx="10515600" cy="39134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02142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460876C-EB57-F46A-4DC2-E3177A696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50" y="211443"/>
            <a:ext cx="11531947" cy="4066667"/>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C6AC6DD9-1BC2-7217-70F5-9393F5DD2F0E}"/>
              </a:ext>
            </a:extLst>
          </p:cNvPr>
          <p:cNvSpPr txBox="1"/>
          <p:nvPr/>
        </p:nvSpPr>
        <p:spPr>
          <a:xfrm>
            <a:off x="2288497" y="4855136"/>
            <a:ext cx="7575031" cy="369332"/>
          </a:xfrm>
          <a:prstGeom prst="rect">
            <a:avLst/>
          </a:prstGeom>
          <a:noFill/>
        </p:spPr>
        <p:txBody>
          <a:bodyPr wrap="square" rtlCol="0">
            <a:spAutoFit/>
          </a:bodyPr>
          <a:lstStyle/>
          <a:p>
            <a:r>
              <a:rPr lang="en-US" dirty="0"/>
              <a:t>The department ids were filtered using subquery function </a:t>
            </a:r>
          </a:p>
        </p:txBody>
      </p:sp>
      <p:sp>
        <p:nvSpPr>
          <p:cNvPr id="9" name="Arrow: Down 8">
            <a:extLst>
              <a:ext uri="{FF2B5EF4-FFF2-40B4-BE49-F238E27FC236}">
                <a16:creationId xmlns:a16="http://schemas.microsoft.com/office/drawing/2014/main" id="{849785B2-6F71-97D3-2C0B-3067C879862D}"/>
              </a:ext>
            </a:extLst>
          </p:cNvPr>
          <p:cNvSpPr/>
          <p:nvPr/>
        </p:nvSpPr>
        <p:spPr>
          <a:xfrm rot="1704172">
            <a:off x="6451243" y="1563665"/>
            <a:ext cx="234417" cy="3442940"/>
          </a:xfrm>
          <a:prstGeom prst="downArrow">
            <a:avLst>
              <a:gd name="adj1" fmla="val 50000"/>
              <a:gd name="adj2" fmla="val 5309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315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439-BE5A-0A93-FA5C-1044244C3AA9}"/>
              </a:ext>
            </a:extLst>
          </p:cNvPr>
          <p:cNvSpPr>
            <a:spLocks noGrp="1"/>
          </p:cNvSpPr>
          <p:nvPr>
            <p:ph type="title"/>
          </p:nvPr>
        </p:nvSpPr>
        <p:spPr>
          <a:xfrm>
            <a:off x="838200" y="365125"/>
            <a:ext cx="10515600" cy="315912"/>
          </a:xfrm>
        </p:spPr>
        <p:txBody>
          <a:bodyPr>
            <a:noAutofit/>
          </a:bodyPr>
          <a:lstStyle/>
          <a:p>
            <a:r>
              <a:rPr lang="en-US" sz="2800" dirty="0"/>
              <a:t>DISTINCT: </a:t>
            </a:r>
          </a:p>
        </p:txBody>
      </p:sp>
      <p:sp>
        <p:nvSpPr>
          <p:cNvPr id="3" name="Content Placeholder 2">
            <a:extLst>
              <a:ext uri="{FF2B5EF4-FFF2-40B4-BE49-F238E27FC236}">
                <a16:creationId xmlns:a16="http://schemas.microsoft.com/office/drawing/2014/main" id="{92856DD1-EE07-650D-24E6-328BABE5187B}"/>
              </a:ext>
            </a:extLst>
          </p:cNvPr>
          <p:cNvSpPr>
            <a:spLocks noGrp="1"/>
          </p:cNvSpPr>
          <p:nvPr>
            <p:ph idx="1"/>
          </p:nvPr>
        </p:nvSpPr>
        <p:spPr>
          <a:xfrm>
            <a:off x="838200" y="854439"/>
            <a:ext cx="10515600" cy="1364105"/>
          </a:xfrm>
        </p:spPr>
        <p:txBody>
          <a:bodyPr>
            <a:normAutofit/>
          </a:bodyPr>
          <a:lstStyle/>
          <a:p>
            <a:r>
              <a:rPr lang="en-US" sz="1600" b="1" dirty="0"/>
              <a:t>Purpose: </a:t>
            </a:r>
            <a:r>
              <a:rPr lang="en-US" sz="1600" dirty="0"/>
              <a:t>The main purpose of using DISTINCT in ODI is to ensure that the result set of a query contains only unique rows.</a:t>
            </a:r>
          </a:p>
          <a:p>
            <a:r>
              <a:rPr lang="en-US" sz="1600" b="1" dirty="0"/>
              <a:t>Usage: </a:t>
            </a:r>
            <a:r>
              <a:rPr lang="en-US" sz="1600" dirty="0"/>
              <a:t>In ODI, you can use the DISTINCT keyword in SELECT statements within interfaces, mappings, procedures, and other SQL-based components.</a:t>
            </a:r>
          </a:p>
        </p:txBody>
      </p:sp>
      <p:pic>
        <p:nvPicPr>
          <p:cNvPr id="6" name="Picture 5" descr="A screenshot of a computer&#10;&#10;Description automatically generated">
            <a:extLst>
              <a:ext uri="{FF2B5EF4-FFF2-40B4-BE49-F238E27FC236}">
                <a16:creationId xmlns:a16="http://schemas.microsoft.com/office/drawing/2014/main" id="{1C027EAE-2F02-3015-60EA-32DFB85D2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927" y="2391946"/>
            <a:ext cx="6543520" cy="4345274"/>
          </a:xfrm>
          <a:prstGeom prst="rect">
            <a:avLst/>
          </a:prstGeom>
          <a:effectLst>
            <a:outerShdw blurRad="50800" dist="38100" dir="2700000" algn="tl" rotWithShape="0">
              <a:prstClr val="black">
                <a:alpha val="40000"/>
              </a:prstClr>
            </a:outerShdw>
          </a:effectLst>
        </p:spPr>
      </p:pic>
      <p:sp>
        <p:nvSpPr>
          <p:cNvPr id="7" name="Arrow: Right 6">
            <a:extLst>
              <a:ext uri="{FF2B5EF4-FFF2-40B4-BE49-F238E27FC236}">
                <a16:creationId xmlns:a16="http://schemas.microsoft.com/office/drawing/2014/main" id="{D403A85E-6A95-A46C-4438-B9BC32FF7006}"/>
              </a:ext>
            </a:extLst>
          </p:cNvPr>
          <p:cNvSpPr/>
          <p:nvPr/>
        </p:nvSpPr>
        <p:spPr>
          <a:xfrm>
            <a:off x="3668687" y="2923082"/>
            <a:ext cx="3661503" cy="1648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A635B3E-870F-4367-7D7B-3E341031EC5A}"/>
              </a:ext>
            </a:extLst>
          </p:cNvPr>
          <p:cNvSpPr txBox="1"/>
          <p:nvPr/>
        </p:nvSpPr>
        <p:spPr>
          <a:xfrm>
            <a:off x="7465102" y="2737699"/>
            <a:ext cx="4562007" cy="646331"/>
          </a:xfrm>
          <a:prstGeom prst="rect">
            <a:avLst/>
          </a:prstGeom>
          <a:noFill/>
        </p:spPr>
        <p:txBody>
          <a:bodyPr wrap="square" rtlCol="0">
            <a:spAutoFit/>
          </a:bodyPr>
          <a:lstStyle/>
          <a:p>
            <a:r>
              <a:rPr lang="en-US" dirty="0"/>
              <a:t>Here the distinct is used to select unique ids from department table </a:t>
            </a:r>
          </a:p>
        </p:txBody>
      </p:sp>
    </p:spTree>
    <p:extLst>
      <p:ext uri="{BB962C8B-B14F-4D97-AF65-F5344CB8AC3E}">
        <p14:creationId xmlns:p14="http://schemas.microsoft.com/office/powerpoint/2010/main" val="29761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software system&#10;&#10;Description automatically generated">
            <a:extLst>
              <a:ext uri="{FF2B5EF4-FFF2-40B4-BE49-F238E27FC236}">
                <a16:creationId xmlns:a16="http://schemas.microsoft.com/office/drawing/2014/main" id="{028FF2DF-C9AB-08AF-5754-41085BC0F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37" y="1019331"/>
            <a:ext cx="10702977" cy="5351489"/>
          </a:xfrm>
          <a:prstGeom prst="rect">
            <a:avLst/>
          </a:prstGeom>
        </p:spPr>
      </p:pic>
      <p:sp>
        <p:nvSpPr>
          <p:cNvPr id="5" name="TextBox 4">
            <a:extLst>
              <a:ext uri="{FF2B5EF4-FFF2-40B4-BE49-F238E27FC236}">
                <a16:creationId xmlns:a16="http://schemas.microsoft.com/office/drawing/2014/main" id="{EF73FD3A-7C64-3C6A-D18C-FB951603142C}"/>
              </a:ext>
            </a:extLst>
          </p:cNvPr>
          <p:cNvSpPr txBox="1"/>
          <p:nvPr/>
        </p:nvSpPr>
        <p:spPr>
          <a:xfrm>
            <a:off x="704537" y="225570"/>
            <a:ext cx="4482058" cy="523220"/>
          </a:xfrm>
          <a:prstGeom prst="rect">
            <a:avLst/>
          </a:prstGeom>
          <a:noFill/>
        </p:spPr>
        <p:txBody>
          <a:bodyPr wrap="square" rtlCol="0">
            <a:spAutoFit/>
          </a:bodyPr>
          <a:lstStyle/>
          <a:p>
            <a:r>
              <a:rPr lang="en-US" sz="2800" b="1" dirty="0">
                <a:solidFill>
                  <a:srgbClr val="00B0F0"/>
                </a:solidFill>
              </a:rPr>
              <a:t>ODI Architecture</a:t>
            </a:r>
          </a:p>
        </p:txBody>
      </p:sp>
    </p:spTree>
    <p:extLst>
      <p:ext uri="{BB962C8B-B14F-4D97-AF65-F5344CB8AC3E}">
        <p14:creationId xmlns:p14="http://schemas.microsoft.com/office/powerpoint/2010/main" val="577264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94369D4-4F6C-A2C0-97F4-0B62E03B4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423" y="1922489"/>
            <a:ext cx="10433154" cy="3927423"/>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10467219-9216-3F8E-34B6-CBBBAA348BD2}"/>
              </a:ext>
            </a:extLst>
          </p:cNvPr>
          <p:cNvSpPr txBox="1"/>
          <p:nvPr/>
        </p:nvSpPr>
        <p:spPr>
          <a:xfrm>
            <a:off x="1663908" y="1109272"/>
            <a:ext cx="7161704" cy="369332"/>
          </a:xfrm>
          <a:prstGeom prst="rect">
            <a:avLst/>
          </a:prstGeom>
          <a:noFill/>
        </p:spPr>
        <p:txBody>
          <a:bodyPr wrap="none" rtlCol="0">
            <a:spAutoFit/>
          </a:bodyPr>
          <a:lstStyle/>
          <a:p>
            <a:r>
              <a:rPr lang="en-US" dirty="0"/>
              <a:t>The output shows DISTINCT department ids and Department name</a:t>
            </a:r>
          </a:p>
        </p:txBody>
      </p:sp>
    </p:spTree>
    <p:extLst>
      <p:ext uri="{BB962C8B-B14F-4D97-AF65-F5344CB8AC3E}">
        <p14:creationId xmlns:p14="http://schemas.microsoft.com/office/powerpoint/2010/main" val="1848924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439-BE5A-0A93-FA5C-1044244C3AA9}"/>
              </a:ext>
            </a:extLst>
          </p:cNvPr>
          <p:cNvSpPr>
            <a:spLocks noGrp="1"/>
          </p:cNvSpPr>
          <p:nvPr>
            <p:ph type="title"/>
          </p:nvPr>
        </p:nvSpPr>
        <p:spPr>
          <a:xfrm>
            <a:off x="838200" y="365125"/>
            <a:ext cx="10515600" cy="315912"/>
          </a:xfrm>
        </p:spPr>
        <p:txBody>
          <a:bodyPr>
            <a:noAutofit/>
          </a:bodyPr>
          <a:lstStyle/>
          <a:p>
            <a:r>
              <a:rPr lang="en-US" sz="2800" dirty="0"/>
              <a:t>LOOKUP : </a:t>
            </a:r>
          </a:p>
        </p:txBody>
      </p:sp>
      <p:sp>
        <p:nvSpPr>
          <p:cNvPr id="3" name="Content Placeholder 2">
            <a:extLst>
              <a:ext uri="{FF2B5EF4-FFF2-40B4-BE49-F238E27FC236}">
                <a16:creationId xmlns:a16="http://schemas.microsoft.com/office/drawing/2014/main" id="{92856DD1-EE07-650D-24E6-328BABE5187B}"/>
              </a:ext>
            </a:extLst>
          </p:cNvPr>
          <p:cNvSpPr>
            <a:spLocks noGrp="1"/>
          </p:cNvSpPr>
          <p:nvPr>
            <p:ph idx="1"/>
          </p:nvPr>
        </p:nvSpPr>
        <p:spPr>
          <a:xfrm>
            <a:off x="838200" y="854439"/>
            <a:ext cx="10515600" cy="1484027"/>
          </a:xfrm>
        </p:spPr>
        <p:txBody>
          <a:bodyPr>
            <a:normAutofit/>
          </a:bodyPr>
          <a:lstStyle/>
          <a:p>
            <a:r>
              <a:rPr lang="en-US" sz="1600" b="1" dirty="0"/>
              <a:t>Purpose</a:t>
            </a:r>
            <a:r>
              <a:rPr lang="en-US" sz="1600" dirty="0"/>
              <a:t>: The primary purpose of a lookup is to supplement or enhance existing data by fetching additional information from a reference source.</a:t>
            </a:r>
          </a:p>
          <a:p>
            <a:r>
              <a:rPr lang="en-US" sz="1600" b="1" dirty="0"/>
              <a:t>Usage: </a:t>
            </a:r>
            <a:r>
              <a:rPr lang="en-US" sz="1600" dirty="0"/>
              <a:t>Lookups are typically performed within data integration processes, such as ETL (Extract, Transform, Load) workflows, mappings, or transformations.</a:t>
            </a:r>
          </a:p>
        </p:txBody>
      </p:sp>
      <p:pic>
        <p:nvPicPr>
          <p:cNvPr id="5" name="Picture 4" descr="A screenshot of a computer&#10;&#10;Description automatically generated">
            <a:extLst>
              <a:ext uri="{FF2B5EF4-FFF2-40B4-BE49-F238E27FC236}">
                <a16:creationId xmlns:a16="http://schemas.microsoft.com/office/drawing/2014/main" id="{C966ABC9-2046-7393-B1A1-1F1B3CA9A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8" y="2511868"/>
            <a:ext cx="10515601" cy="404734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38737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omputer&#10;&#10;Description automatically generated">
            <a:extLst>
              <a:ext uri="{FF2B5EF4-FFF2-40B4-BE49-F238E27FC236}">
                <a16:creationId xmlns:a16="http://schemas.microsoft.com/office/drawing/2014/main" id="{B37C630F-8F32-ACF7-81CF-2FFD1C134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236" y="2203553"/>
            <a:ext cx="9863528" cy="3492710"/>
          </a:xfrm>
          <a:prstGeom prst="rect">
            <a:avLst/>
          </a:prstGeom>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B4E19581-F038-5921-7A31-BED9A7BFBEE8}"/>
              </a:ext>
            </a:extLst>
          </p:cNvPr>
          <p:cNvSpPr txBox="1"/>
          <p:nvPr/>
        </p:nvSpPr>
        <p:spPr>
          <a:xfrm>
            <a:off x="1164236" y="472352"/>
            <a:ext cx="9863528" cy="1477328"/>
          </a:xfrm>
          <a:prstGeom prst="rect">
            <a:avLst/>
          </a:prstGeom>
          <a:noFill/>
        </p:spPr>
        <p:txBody>
          <a:bodyPr wrap="square">
            <a:spAutoFit/>
          </a:bodyPr>
          <a:lstStyle/>
          <a:p>
            <a:r>
              <a:rPr lang="en-US" dirty="0"/>
              <a:t>A JOIN operation is commonly used to combine data from the source table with the reference table based on a common key.</a:t>
            </a:r>
          </a:p>
          <a:p>
            <a:endParaRPr lang="en-US" dirty="0"/>
          </a:p>
          <a:p>
            <a:r>
              <a:rPr lang="en-US" dirty="0"/>
              <a:t>Data integration tools often offer lookup components or functions that facilitate the retrieval of data from reference sources, simplifying the implementation process.</a:t>
            </a:r>
          </a:p>
        </p:txBody>
      </p:sp>
    </p:spTree>
    <p:extLst>
      <p:ext uri="{BB962C8B-B14F-4D97-AF65-F5344CB8AC3E}">
        <p14:creationId xmlns:p14="http://schemas.microsoft.com/office/powerpoint/2010/main" val="982697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9C4C-47AD-5F79-3637-3E8E645087E8}"/>
              </a:ext>
            </a:extLst>
          </p:cNvPr>
          <p:cNvSpPr>
            <a:spLocks noGrp="1"/>
          </p:cNvSpPr>
          <p:nvPr>
            <p:ph type="title"/>
          </p:nvPr>
        </p:nvSpPr>
        <p:spPr>
          <a:xfrm>
            <a:off x="538397" y="200145"/>
            <a:ext cx="10515600" cy="489314"/>
          </a:xfrm>
        </p:spPr>
        <p:txBody>
          <a:bodyPr>
            <a:normAutofit fontScale="90000"/>
          </a:bodyPr>
          <a:lstStyle/>
          <a:p>
            <a:r>
              <a:rPr lang="en-US" sz="2800" b="1" dirty="0"/>
              <a:t>Procedure</a:t>
            </a:r>
          </a:p>
        </p:txBody>
      </p:sp>
      <p:pic>
        <p:nvPicPr>
          <p:cNvPr id="6" name="Picture 5" descr="A screenshot of a computer&#10;&#10;Description automatically generated">
            <a:extLst>
              <a:ext uri="{FF2B5EF4-FFF2-40B4-BE49-F238E27FC236}">
                <a16:creationId xmlns:a16="http://schemas.microsoft.com/office/drawing/2014/main" id="{2D5C29D9-8D39-F88A-1BA3-2EA6D709D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97" y="2567276"/>
            <a:ext cx="10152381" cy="2190476"/>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912E76F6-421E-7C16-4515-DF00CA7C45BC}"/>
              </a:ext>
            </a:extLst>
          </p:cNvPr>
          <p:cNvSpPr txBox="1"/>
          <p:nvPr/>
        </p:nvSpPr>
        <p:spPr>
          <a:xfrm>
            <a:off x="344774" y="4957997"/>
            <a:ext cx="11572406" cy="1200329"/>
          </a:xfrm>
          <a:prstGeom prst="rect">
            <a:avLst/>
          </a:prstGeom>
          <a:noFill/>
        </p:spPr>
        <p:txBody>
          <a:bodyPr wrap="square">
            <a:spAutoFit/>
          </a:bodyPr>
          <a:lstStyle/>
          <a:p>
            <a:r>
              <a:rPr lang="en-US" dirty="0"/>
              <a:t>Right-click on Procedures:</a:t>
            </a:r>
          </a:p>
          <a:p>
            <a:endParaRPr lang="en-US" dirty="0"/>
          </a:p>
          <a:p>
            <a:r>
              <a:rPr lang="en-US" dirty="0"/>
              <a:t>In the Projects Navigator, expand the folder for your project, and then locate the "Procedures" node.</a:t>
            </a:r>
          </a:p>
          <a:p>
            <a:r>
              <a:rPr lang="en-US" dirty="0"/>
              <a:t>Right-click on the "Procedures" node to open the context menu.</a:t>
            </a:r>
          </a:p>
        </p:txBody>
      </p:sp>
      <p:sp>
        <p:nvSpPr>
          <p:cNvPr id="3" name="TextBox 2">
            <a:extLst>
              <a:ext uri="{FF2B5EF4-FFF2-40B4-BE49-F238E27FC236}">
                <a16:creationId xmlns:a16="http://schemas.microsoft.com/office/drawing/2014/main" id="{9F20CA51-21B8-E6D0-F909-4D59CBD4FC5E}"/>
              </a:ext>
            </a:extLst>
          </p:cNvPr>
          <p:cNvSpPr txBox="1"/>
          <p:nvPr/>
        </p:nvSpPr>
        <p:spPr>
          <a:xfrm>
            <a:off x="344774" y="889704"/>
            <a:ext cx="11572406" cy="1477328"/>
          </a:xfrm>
          <a:prstGeom prst="rect">
            <a:avLst/>
          </a:prstGeom>
          <a:noFill/>
        </p:spPr>
        <p:txBody>
          <a:bodyPr wrap="square" rtlCol="0">
            <a:spAutoFit/>
          </a:bodyPr>
          <a:lstStyle/>
          <a:p>
            <a:r>
              <a:rPr lang="en-US" dirty="0"/>
              <a:t>Procedures in the context of databases are sets of SQL statements that are stored in the database and can be executed on demand. They allow you to group multiple SQL statements into a single unit and execute them together. Procedures can accept input parameters, perform operations, and return results. They are commonly used for tasks such as data manipulation, data validation, and business logic implementation within the database environment.</a:t>
            </a:r>
          </a:p>
        </p:txBody>
      </p:sp>
    </p:spTree>
    <p:extLst>
      <p:ext uri="{BB962C8B-B14F-4D97-AF65-F5344CB8AC3E}">
        <p14:creationId xmlns:p14="http://schemas.microsoft.com/office/powerpoint/2010/main" val="694842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10;&#10;Description automatically generated">
            <a:extLst>
              <a:ext uri="{FF2B5EF4-FFF2-40B4-BE49-F238E27FC236}">
                <a16:creationId xmlns:a16="http://schemas.microsoft.com/office/drawing/2014/main" id="{48B4AC19-5795-E08D-FD78-A02F07AF49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060" y="206968"/>
            <a:ext cx="10238095" cy="2551222"/>
          </a:xfrm>
          <a:prstGeom prst="rect">
            <a:avLst/>
          </a:prstGeom>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7F0E47E2-0159-8EF2-9EF0-270D54BEAA68}"/>
              </a:ext>
            </a:extLst>
          </p:cNvPr>
          <p:cNvSpPr txBox="1"/>
          <p:nvPr/>
        </p:nvSpPr>
        <p:spPr>
          <a:xfrm>
            <a:off x="359764" y="3038920"/>
            <a:ext cx="10690391" cy="3139321"/>
          </a:xfrm>
          <a:prstGeom prst="rect">
            <a:avLst/>
          </a:prstGeom>
          <a:noFill/>
        </p:spPr>
        <p:txBody>
          <a:bodyPr wrap="square">
            <a:spAutoFit/>
          </a:bodyPr>
          <a:lstStyle/>
          <a:p>
            <a:r>
              <a:rPr lang="en-US" b="1" dirty="0"/>
              <a:t>Select New Procedure:</a:t>
            </a:r>
          </a:p>
          <a:p>
            <a:r>
              <a:rPr lang="en-US" dirty="0"/>
              <a:t>From the context menu, select "New Procedure." This will open the "Create New Procedure" dialog box.</a:t>
            </a:r>
          </a:p>
          <a:p>
            <a:endParaRPr lang="en-US" dirty="0"/>
          </a:p>
          <a:p>
            <a:r>
              <a:rPr lang="en-US" b="1" dirty="0"/>
              <a:t>Enter Procedure Details:</a:t>
            </a:r>
          </a:p>
          <a:p>
            <a:r>
              <a:rPr lang="en-US" dirty="0"/>
              <a:t>In the "Create New Procedure" dialog box, you'll need to enter details about the new procedure:</a:t>
            </a:r>
          </a:p>
          <a:p>
            <a:r>
              <a:rPr lang="en-US" b="1" dirty="0"/>
              <a:t>Name: </a:t>
            </a:r>
            <a:r>
              <a:rPr lang="en-US" dirty="0"/>
              <a:t>Provide a name for your procedure.</a:t>
            </a:r>
          </a:p>
          <a:p>
            <a:r>
              <a:rPr lang="en-US" b="1" dirty="0"/>
              <a:t>Folder: </a:t>
            </a:r>
            <a:r>
              <a:rPr lang="en-US" dirty="0"/>
              <a:t>Select the folder where you want to save the procedure within your project.</a:t>
            </a:r>
          </a:p>
          <a:p>
            <a:r>
              <a:rPr lang="en-US" b="1" dirty="0"/>
              <a:t>Technology</a:t>
            </a:r>
            <a:r>
              <a:rPr lang="en-US" dirty="0"/>
              <a:t>: Choose the appropriate technology for your procedure. This could be "SQL" for a SQL-based procedure, "Java" for a Java-based procedure, or "Generic" for a generic procedure that doesn't require specific technology.</a:t>
            </a:r>
          </a:p>
          <a:p>
            <a:r>
              <a:rPr lang="en-US" b="1" dirty="0"/>
              <a:t>Language: </a:t>
            </a:r>
            <a:r>
              <a:rPr lang="en-US" dirty="0"/>
              <a:t>If applicable, select the programming language for your procedure (e.g., SQL or Java).</a:t>
            </a:r>
          </a:p>
        </p:txBody>
      </p:sp>
    </p:spTree>
    <p:extLst>
      <p:ext uri="{BB962C8B-B14F-4D97-AF65-F5344CB8AC3E}">
        <p14:creationId xmlns:p14="http://schemas.microsoft.com/office/powerpoint/2010/main" val="233859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FCC500-92E3-CC1D-CC0D-FBE3863D8E79}"/>
              </a:ext>
            </a:extLst>
          </p:cNvPr>
          <p:cNvSpPr txBox="1"/>
          <p:nvPr/>
        </p:nvSpPr>
        <p:spPr>
          <a:xfrm>
            <a:off x="204865" y="751344"/>
            <a:ext cx="11782269" cy="4524315"/>
          </a:xfrm>
          <a:prstGeom prst="rect">
            <a:avLst/>
          </a:prstGeom>
          <a:noFill/>
        </p:spPr>
        <p:txBody>
          <a:bodyPr wrap="square">
            <a:spAutoFit/>
          </a:bodyPr>
          <a:lstStyle/>
          <a:p>
            <a:r>
              <a:rPr lang="en-US" b="1" dirty="0"/>
              <a:t>Design the Procedure:</a:t>
            </a:r>
          </a:p>
          <a:p>
            <a:r>
              <a:rPr lang="en-US" dirty="0"/>
              <a:t>Once you've provided the necessary details, click "OK" to create the procedure. This will open the procedure editor where you can design the logic for your procedure.</a:t>
            </a:r>
          </a:p>
          <a:p>
            <a:r>
              <a:rPr lang="en-US" dirty="0"/>
              <a:t>Depending on the technology and language chosen, you'll use the appropriate editor to define the procedure's code or logic.</a:t>
            </a:r>
          </a:p>
          <a:p>
            <a:endParaRPr lang="en-US" dirty="0"/>
          </a:p>
          <a:p>
            <a:r>
              <a:rPr lang="en-US" b="1" dirty="0"/>
              <a:t>Write Procedure Logic:</a:t>
            </a:r>
          </a:p>
          <a:p>
            <a:r>
              <a:rPr lang="en-US" dirty="0"/>
              <a:t>Write the code or logic for your procedure in the editor. For SQL procedures, you'll typically write SQL statements. For Java procedures, you'll write Java code.</a:t>
            </a:r>
          </a:p>
          <a:p>
            <a:r>
              <a:rPr lang="en-US" dirty="0"/>
              <a:t>Use the available features in the editor, such as syntax highlighting, code completion, and error checking, to help you write the procedure logic accurately.</a:t>
            </a:r>
          </a:p>
          <a:p>
            <a:endParaRPr lang="en-US" dirty="0"/>
          </a:p>
          <a:p>
            <a:r>
              <a:rPr lang="en-US" b="1" dirty="0"/>
              <a:t>Save the Procedure:</a:t>
            </a:r>
          </a:p>
          <a:p>
            <a:r>
              <a:rPr lang="en-US" dirty="0"/>
              <a:t>After you've finished designing the procedure, save your changes by clicking the "Save" button in the toolbar or by selecting "Save" from the File menu.</a:t>
            </a:r>
          </a:p>
          <a:p>
            <a:endParaRPr lang="en-US" dirty="0"/>
          </a:p>
        </p:txBody>
      </p:sp>
    </p:spTree>
    <p:extLst>
      <p:ext uri="{BB962C8B-B14F-4D97-AF65-F5344CB8AC3E}">
        <p14:creationId xmlns:p14="http://schemas.microsoft.com/office/powerpoint/2010/main" val="2212731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81FB3397-3DA9-4467-729E-B75AB748B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316" y="421483"/>
            <a:ext cx="10219048" cy="1400000"/>
          </a:xfrm>
          <a:prstGeom prst="rect">
            <a:avLst/>
          </a:prstGeom>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F6318886-F99A-66FE-35A0-EBEDE9676241}"/>
              </a:ext>
            </a:extLst>
          </p:cNvPr>
          <p:cNvSpPr txBox="1"/>
          <p:nvPr/>
        </p:nvSpPr>
        <p:spPr>
          <a:xfrm>
            <a:off x="519315" y="2832583"/>
            <a:ext cx="10363543" cy="923330"/>
          </a:xfrm>
          <a:prstGeom prst="rect">
            <a:avLst/>
          </a:prstGeom>
          <a:noFill/>
        </p:spPr>
        <p:txBody>
          <a:bodyPr wrap="square">
            <a:spAutoFit/>
          </a:bodyPr>
          <a:lstStyle/>
          <a:p>
            <a:r>
              <a:rPr lang="en-US" b="1" dirty="0"/>
              <a:t>Validate the Procedure (Optional):</a:t>
            </a:r>
          </a:p>
          <a:p>
            <a:r>
              <a:rPr lang="en-US" dirty="0"/>
              <a:t>You can validate the procedure to check for any errors or issues. Right-click on the procedure in the Projects Navigator and select "Validate" from the context menu.</a:t>
            </a:r>
          </a:p>
        </p:txBody>
      </p:sp>
    </p:spTree>
    <p:extLst>
      <p:ext uri="{BB962C8B-B14F-4D97-AF65-F5344CB8AC3E}">
        <p14:creationId xmlns:p14="http://schemas.microsoft.com/office/powerpoint/2010/main" val="1714712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439-BE5A-0A93-FA5C-1044244C3AA9}"/>
              </a:ext>
            </a:extLst>
          </p:cNvPr>
          <p:cNvSpPr>
            <a:spLocks noGrp="1"/>
          </p:cNvSpPr>
          <p:nvPr>
            <p:ph type="title"/>
          </p:nvPr>
        </p:nvSpPr>
        <p:spPr>
          <a:xfrm>
            <a:off x="538397" y="245204"/>
            <a:ext cx="10515600" cy="315912"/>
          </a:xfrm>
        </p:spPr>
        <p:txBody>
          <a:bodyPr>
            <a:noAutofit/>
          </a:bodyPr>
          <a:lstStyle/>
          <a:p>
            <a:r>
              <a:rPr lang="en-US" sz="2800" dirty="0"/>
              <a:t>Reusable Mappings: </a:t>
            </a:r>
          </a:p>
        </p:txBody>
      </p:sp>
      <p:sp>
        <p:nvSpPr>
          <p:cNvPr id="3" name="Content Placeholder 2">
            <a:extLst>
              <a:ext uri="{FF2B5EF4-FFF2-40B4-BE49-F238E27FC236}">
                <a16:creationId xmlns:a16="http://schemas.microsoft.com/office/drawing/2014/main" id="{92856DD1-EE07-650D-24E6-328BABE5187B}"/>
              </a:ext>
            </a:extLst>
          </p:cNvPr>
          <p:cNvSpPr>
            <a:spLocks noGrp="1"/>
          </p:cNvSpPr>
          <p:nvPr>
            <p:ph idx="1"/>
          </p:nvPr>
        </p:nvSpPr>
        <p:spPr>
          <a:xfrm>
            <a:off x="538397" y="767738"/>
            <a:ext cx="10515600" cy="5322524"/>
          </a:xfrm>
        </p:spPr>
        <p:txBody>
          <a:bodyPr>
            <a:normAutofit/>
          </a:bodyPr>
          <a:lstStyle/>
          <a:p>
            <a:pPr marL="0" indent="0">
              <a:buNone/>
            </a:pPr>
            <a:r>
              <a:rPr lang="en-US" b="1" dirty="0"/>
              <a:t>1)Modularity:</a:t>
            </a:r>
          </a:p>
          <a:p>
            <a:r>
              <a:rPr lang="en-US" dirty="0"/>
              <a:t>Reusable mappings promote modular design by allowing you to encapsulate specific data integration logic or transformations into separate mapping objects.</a:t>
            </a:r>
          </a:p>
          <a:p>
            <a:r>
              <a:rPr lang="en-US" dirty="0"/>
              <a:t>This modular approach enhances reusability and maintainability, as the same mapping logic can be easily reused across multiple data integration processes.</a:t>
            </a:r>
          </a:p>
          <a:p>
            <a:pPr marL="0" indent="0">
              <a:buNone/>
            </a:pPr>
            <a:r>
              <a:rPr lang="en-US" b="1" dirty="0"/>
              <a:t>2)Consistency:</a:t>
            </a:r>
          </a:p>
          <a:p>
            <a:r>
              <a:rPr lang="en-US" dirty="0"/>
              <a:t>By centralizing common data transformation logic within reusable mappings, you ensure consistency in data processing across different integration projects or scenarios.</a:t>
            </a:r>
          </a:p>
          <a:p>
            <a:r>
              <a:rPr lang="en-US" dirty="0"/>
              <a:t>Any updates or enhancements made to a reusable mapping are automatically reflected wherever it is used, eliminating the need for redundant modifications.</a:t>
            </a:r>
          </a:p>
          <a:p>
            <a:pPr marL="0" indent="0">
              <a:buNone/>
            </a:pPr>
            <a:r>
              <a:rPr lang="en-US" b="1" dirty="0"/>
              <a:t>3)Efficiency:</a:t>
            </a:r>
          </a:p>
          <a:p>
            <a:r>
              <a:rPr lang="en-US" dirty="0"/>
              <a:t>Reusable mappings help streamline development efforts by reducing duplication of effort and promoting a "build once, reuse many times" approach.</a:t>
            </a:r>
          </a:p>
          <a:p>
            <a:r>
              <a:rPr lang="en-US" dirty="0"/>
              <a:t>Developers can leverage pre-existing mapping components to accelerate the development of new data integration solutions, leading to increased efficiency and productivity.</a:t>
            </a:r>
          </a:p>
          <a:p>
            <a:endParaRPr lang="en-US" sz="1600" dirty="0"/>
          </a:p>
        </p:txBody>
      </p:sp>
    </p:spTree>
    <p:extLst>
      <p:ext uri="{BB962C8B-B14F-4D97-AF65-F5344CB8AC3E}">
        <p14:creationId xmlns:p14="http://schemas.microsoft.com/office/powerpoint/2010/main" val="3467846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51A6AC36-E523-FF69-BDF7-8EFBAF54D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32" y="97993"/>
            <a:ext cx="7719934" cy="3162367"/>
          </a:xfrm>
          <a:prstGeom prst="rect">
            <a:avLst/>
          </a:prstGeom>
          <a:effectLst>
            <a:outerShdw blurRad="50800" dist="38100" dir="2700000" algn="tl" rotWithShape="0">
              <a:prstClr val="black">
                <a:alpha val="40000"/>
              </a:prstClr>
            </a:outerShdw>
          </a:effectLst>
        </p:spPr>
      </p:pic>
      <p:sp>
        <p:nvSpPr>
          <p:cNvPr id="5" name="Arrow: Right 4">
            <a:extLst>
              <a:ext uri="{FF2B5EF4-FFF2-40B4-BE49-F238E27FC236}">
                <a16:creationId xmlns:a16="http://schemas.microsoft.com/office/drawing/2014/main" id="{0F27D955-5068-EF9B-D756-41F4AE8CFF42}"/>
              </a:ext>
            </a:extLst>
          </p:cNvPr>
          <p:cNvSpPr/>
          <p:nvPr/>
        </p:nvSpPr>
        <p:spPr>
          <a:xfrm>
            <a:off x="7704944" y="1528897"/>
            <a:ext cx="615309" cy="234072"/>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998F4EF-AD5A-6F83-F165-86FDDF920783}"/>
              </a:ext>
            </a:extLst>
          </p:cNvPr>
          <p:cNvSpPr txBox="1"/>
          <p:nvPr/>
        </p:nvSpPr>
        <p:spPr>
          <a:xfrm>
            <a:off x="8799226" y="1079292"/>
            <a:ext cx="2743200" cy="923330"/>
          </a:xfrm>
          <a:prstGeom prst="rect">
            <a:avLst/>
          </a:prstGeom>
          <a:noFill/>
        </p:spPr>
        <p:txBody>
          <a:bodyPr wrap="square" rtlCol="0">
            <a:spAutoFit/>
          </a:bodyPr>
          <a:lstStyle/>
          <a:p>
            <a:r>
              <a:rPr lang="en-US" dirty="0"/>
              <a:t>1.Click the plus mark to create attributes</a:t>
            </a:r>
          </a:p>
          <a:p>
            <a:r>
              <a:rPr lang="en-US" dirty="0"/>
              <a:t>2.Rename the attributes</a:t>
            </a:r>
          </a:p>
        </p:txBody>
      </p:sp>
      <p:sp>
        <p:nvSpPr>
          <p:cNvPr id="7" name="Oval 6">
            <a:extLst>
              <a:ext uri="{FF2B5EF4-FFF2-40B4-BE49-F238E27FC236}">
                <a16:creationId xmlns:a16="http://schemas.microsoft.com/office/drawing/2014/main" id="{0C4BA0EC-E873-A373-BE9B-DC9811F47F55}"/>
              </a:ext>
            </a:extLst>
          </p:cNvPr>
          <p:cNvSpPr/>
          <p:nvPr/>
        </p:nvSpPr>
        <p:spPr>
          <a:xfrm>
            <a:off x="7435121" y="2502609"/>
            <a:ext cx="269823" cy="21061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62B8B8A4-9391-C8BA-B08A-19C36CEC33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32" y="3826617"/>
            <a:ext cx="7719934" cy="3004971"/>
          </a:xfrm>
          <a:prstGeom prst="rect">
            <a:avLst/>
          </a:prstGeom>
          <a:effectLst>
            <a:outerShdw blurRad="50800" dist="38100" dir="2700000" algn="tl" rotWithShape="0">
              <a:prstClr val="black">
                <a:alpha val="40000"/>
              </a:prstClr>
            </a:outerShdw>
          </a:effectLst>
        </p:spPr>
      </p:pic>
      <p:sp>
        <p:nvSpPr>
          <p:cNvPr id="10" name="Arrow: Right 9">
            <a:extLst>
              <a:ext uri="{FF2B5EF4-FFF2-40B4-BE49-F238E27FC236}">
                <a16:creationId xmlns:a16="http://schemas.microsoft.com/office/drawing/2014/main" id="{043A42E2-B636-C54D-10EA-07695F38B9D8}"/>
              </a:ext>
            </a:extLst>
          </p:cNvPr>
          <p:cNvSpPr/>
          <p:nvPr/>
        </p:nvSpPr>
        <p:spPr>
          <a:xfrm>
            <a:off x="7725705" y="4669292"/>
            <a:ext cx="573786" cy="169501"/>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DAFCCAA-3948-145D-F47B-0303BA9E18C6}"/>
              </a:ext>
            </a:extLst>
          </p:cNvPr>
          <p:cNvSpPr txBox="1"/>
          <p:nvPr/>
        </p:nvSpPr>
        <p:spPr>
          <a:xfrm>
            <a:off x="8904157" y="4292377"/>
            <a:ext cx="2638269" cy="923330"/>
          </a:xfrm>
          <a:prstGeom prst="rect">
            <a:avLst/>
          </a:prstGeom>
          <a:noFill/>
        </p:spPr>
        <p:txBody>
          <a:bodyPr wrap="square" rtlCol="0">
            <a:spAutoFit/>
          </a:bodyPr>
          <a:lstStyle/>
          <a:p>
            <a:r>
              <a:rPr lang="en-US" dirty="0"/>
              <a:t>1.Select the attributes and give the expressions</a:t>
            </a:r>
          </a:p>
        </p:txBody>
      </p:sp>
    </p:spTree>
    <p:extLst>
      <p:ext uri="{BB962C8B-B14F-4D97-AF65-F5344CB8AC3E}">
        <p14:creationId xmlns:p14="http://schemas.microsoft.com/office/powerpoint/2010/main" val="4016158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computer screen&#10;&#10;Description automatically generated">
            <a:extLst>
              <a:ext uri="{FF2B5EF4-FFF2-40B4-BE49-F238E27FC236}">
                <a16:creationId xmlns:a16="http://schemas.microsoft.com/office/drawing/2014/main" id="{7C98B29D-E434-B4FD-79E0-1D20552CF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32" y="179879"/>
            <a:ext cx="7326541" cy="2758192"/>
          </a:xfrm>
          <a:prstGeom prst="rect">
            <a:avLst/>
          </a:prstGeom>
          <a:effectLst>
            <a:outerShdw blurRad="50800" dist="38100" dir="2700000" algn="tl" rotWithShape="0">
              <a:prstClr val="black">
                <a:alpha val="40000"/>
              </a:prstClr>
            </a:outerShdw>
          </a:effectLst>
        </p:spPr>
      </p:pic>
      <p:sp>
        <p:nvSpPr>
          <p:cNvPr id="6" name="Arrow: Right 5">
            <a:extLst>
              <a:ext uri="{FF2B5EF4-FFF2-40B4-BE49-F238E27FC236}">
                <a16:creationId xmlns:a16="http://schemas.microsoft.com/office/drawing/2014/main" id="{5A0D0885-4F1F-CCC5-F712-AEE590DD13BB}"/>
              </a:ext>
            </a:extLst>
          </p:cNvPr>
          <p:cNvSpPr/>
          <p:nvPr/>
        </p:nvSpPr>
        <p:spPr>
          <a:xfrm>
            <a:off x="7184299" y="1165563"/>
            <a:ext cx="689548" cy="344771"/>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8E3DBDB-E776-53D7-5711-51194BEA98FB}"/>
              </a:ext>
            </a:extLst>
          </p:cNvPr>
          <p:cNvSpPr txBox="1"/>
          <p:nvPr/>
        </p:nvSpPr>
        <p:spPr>
          <a:xfrm>
            <a:off x="8050940" y="149901"/>
            <a:ext cx="4089003" cy="2031325"/>
          </a:xfrm>
          <a:prstGeom prst="rect">
            <a:avLst/>
          </a:prstGeom>
          <a:noFill/>
        </p:spPr>
        <p:txBody>
          <a:bodyPr wrap="square" rtlCol="0">
            <a:spAutoFit/>
          </a:bodyPr>
          <a:lstStyle/>
          <a:p>
            <a:r>
              <a:rPr lang="en-US" dirty="0"/>
              <a:t>1.Create a new mapping and drag the source table</a:t>
            </a:r>
          </a:p>
          <a:p>
            <a:r>
              <a:rPr lang="en-US" dirty="0"/>
              <a:t>2.Drag the reusable mapping and map the columns</a:t>
            </a:r>
          </a:p>
          <a:p>
            <a:r>
              <a:rPr lang="en-US" dirty="0"/>
              <a:t>3.Drag the column able into the mapping section and map the reusable mapping and target mapping</a:t>
            </a:r>
          </a:p>
        </p:txBody>
      </p:sp>
      <p:pic>
        <p:nvPicPr>
          <p:cNvPr id="9" name="Picture 8" descr="A screenshot of a computer&#10;&#10;Description automatically generated">
            <a:extLst>
              <a:ext uri="{FF2B5EF4-FFF2-40B4-BE49-F238E27FC236}">
                <a16:creationId xmlns:a16="http://schemas.microsoft.com/office/drawing/2014/main" id="{DCEF4FC6-F6F0-B48D-1E3B-83A38A74B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32" y="3138584"/>
            <a:ext cx="10815237" cy="356951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6969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0228-4C16-5C21-471E-E238A2FBC2CC}"/>
              </a:ext>
            </a:extLst>
          </p:cNvPr>
          <p:cNvSpPr>
            <a:spLocks noGrp="1"/>
          </p:cNvSpPr>
          <p:nvPr>
            <p:ph type="title"/>
          </p:nvPr>
        </p:nvSpPr>
        <p:spPr>
          <a:xfrm>
            <a:off x="647353" y="382249"/>
            <a:ext cx="8596668" cy="544643"/>
          </a:xfrm>
        </p:spPr>
        <p:txBody>
          <a:bodyPr>
            <a:normAutofit/>
          </a:bodyPr>
          <a:lstStyle/>
          <a:p>
            <a:r>
              <a:rPr lang="en-US" sz="2400" dirty="0"/>
              <a:t>Some key features of Oracle Data Integrator include:</a:t>
            </a:r>
          </a:p>
        </p:txBody>
      </p:sp>
      <p:sp>
        <p:nvSpPr>
          <p:cNvPr id="3" name="Content Placeholder 2">
            <a:extLst>
              <a:ext uri="{FF2B5EF4-FFF2-40B4-BE49-F238E27FC236}">
                <a16:creationId xmlns:a16="http://schemas.microsoft.com/office/drawing/2014/main" id="{0E6F8E8F-8F84-636D-DA67-4D8EAEEE2535}"/>
              </a:ext>
            </a:extLst>
          </p:cNvPr>
          <p:cNvSpPr>
            <a:spLocks noGrp="1"/>
          </p:cNvSpPr>
          <p:nvPr>
            <p:ph idx="1"/>
          </p:nvPr>
        </p:nvSpPr>
        <p:spPr>
          <a:xfrm>
            <a:off x="227074" y="1291653"/>
            <a:ext cx="11317573" cy="5548859"/>
          </a:xfrm>
        </p:spPr>
        <p:txBody>
          <a:bodyPr>
            <a:normAutofit/>
          </a:bodyPr>
          <a:lstStyle/>
          <a:p>
            <a:r>
              <a:rPr lang="en-US" dirty="0"/>
              <a:t>Graphical Interface: ODI provides a user-friendly graphical interface for designing data integration workflows. This interface allows developers to visually create and configure data flows, transformations, and mappings.</a:t>
            </a:r>
          </a:p>
          <a:p>
            <a:endParaRPr lang="en-US" dirty="0"/>
          </a:p>
          <a:p>
            <a:r>
              <a:rPr lang="en-US" dirty="0"/>
              <a:t>ELT Architecture: ODI follows an ELT (Extract, Load, Transform) approach, where data transformation operations are performed directly within the target database rather than in a separate ETL server. This approach leverages the processing power of the target database and can lead to better performance for large-scale data integration tasks.</a:t>
            </a:r>
          </a:p>
          <a:p>
            <a:endParaRPr lang="en-US" dirty="0"/>
          </a:p>
          <a:p>
            <a:r>
              <a:rPr lang="en-US" dirty="0"/>
              <a:t>Integration with Oracle Products: ODI is tightly integrated with other Oracle products and technologies, such as Oracle Database, Oracle Golden Gate, Oracle Business Intelligence, and Oracle Warehouse Builder. This integration allows seamless data integration and interoperability within the Oracle ecosystem.</a:t>
            </a:r>
          </a:p>
          <a:p>
            <a:pPr marL="0" indent="0">
              <a:buNone/>
            </a:pPr>
            <a:endParaRPr lang="en-US" dirty="0"/>
          </a:p>
        </p:txBody>
      </p:sp>
    </p:spTree>
    <p:extLst>
      <p:ext uri="{BB962C8B-B14F-4D97-AF65-F5344CB8AC3E}">
        <p14:creationId xmlns:p14="http://schemas.microsoft.com/office/powerpoint/2010/main" val="1382523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439-BE5A-0A93-FA5C-1044244C3AA9}"/>
              </a:ext>
            </a:extLst>
          </p:cNvPr>
          <p:cNvSpPr>
            <a:spLocks noGrp="1"/>
          </p:cNvSpPr>
          <p:nvPr>
            <p:ph type="title"/>
          </p:nvPr>
        </p:nvSpPr>
        <p:spPr>
          <a:xfrm>
            <a:off x="838200" y="365125"/>
            <a:ext cx="10515600" cy="315912"/>
          </a:xfrm>
        </p:spPr>
        <p:txBody>
          <a:bodyPr>
            <a:noAutofit/>
          </a:bodyPr>
          <a:lstStyle/>
          <a:p>
            <a:r>
              <a:rPr lang="en-US" sz="2800" dirty="0"/>
              <a:t>USER FUNCTIONS : </a:t>
            </a:r>
          </a:p>
        </p:txBody>
      </p:sp>
      <p:sp>
        <p:nvSpPr>
          <p:cNvPr id="3" name="Content Placeholder 2">
            <a:extLst>
              <a:ext uri="{FF2B5EF4-FFF2-40B4-BE49-F238E27FC236}">
                <a16:creationId xmlns:a16="http://schemas.microsoft.com/office/drawing/2014/main" id="{92856DD1-EE07-650D-24E6-328BABE5187B}"/>
              </a:ext>
            </a:extLst>
          </p:cNvPr>
          <p:cNvSpPr>
            <a:spLocks noGrp="1"/>
          </p:cNvSpPr>
          <p:nvPr>
            <p:ph idx="1"/>
          </p:nvPr>
        </p:nvSpPr>
        <p:spPr>
          <a:xfrm>
            <a:off x="838200" y="854439"/>
            <a:ext cx="10515600" cy="1484027"/>
          </a:xfrm>
        </p:spPr>
        <p:txBody>
          <a:bodyPr>
            <a:normAutofit lnSpcReduction="10000"/>
          </a:bodyPr>
          <a:lstStyle/>
          <a:p>
            <a:r>
              <a:rPr lang="en-US" sz="1600" b="1" dirty="0"/>
              <a:t>Purpose</a:t>
            </a:r>
            <a:r>
              <a:rPr lang="en-US" sz="1600" dirty="0"/>
              <a:t>: User functions serve the purpose of encapsulating custom logic or operations that are not natively supported by ODI's built-in functions or transformations.</a:t>
            </a:r>
          </a:p>
          <a:p>
            <a:endParaRPr lang="en-US" sz="1600" dirty="0"/>
          </a:p>
          <a:p>
            <a:r>
              <a:rPr lang="en-US" sz="1600" b="1" dirty="0"/>
              <a:t>Usage</a:t>
            </a:r>
            <a:r>
              <a:rPr lang="en-US" sz="1600" dirty="0"/>
              <a:t>: User functions are typically used within ODI mappings, interfaces, procedures, and other components where custom logic is required.</a:t>
            </a:r>
          </a:p>
          <a:p>
            <a:endParaRPr lang="en-US" sz="1600" dirty="0"/>
          </a:p>
        </p:txBody>
      </p:sp>
      <p:pic>
        <p:nvPicPr>
          <p:cNvPr id="6" name="Picture 5" descr="A screenshot of a computer&#10;&#10;Description automatically generated">
            <a:extLst>
              <a:ext uri="{FF2B5EF4-FFF2-40B4-BE49-F238E27FC236}">
                <a16:creationId xmlns:a16="http://schemas.microsoft.com/office/drawing/2014/main" id="{B95EFCE8-76EE-18E4-8310-99F50BB78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698" y="2511868"/>
            <a:ext cx="11589393" cy="2200582"/>
          </a:xfrm>
          <a:prstGeom prst="rect">
            <a:avLst/>
          </a:prstGeom>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BF0DD306-31FA-9E5F-8EAB-853678C83831}"/>
              </a:ext>
            </a:extLst>
          </p:cNvPr>
          <p:cNvSpPr txBox="1"/>
          <p:nvPr/>
        </p:nvSpPr>
        <p:spPr>
          <a:xfrm>
            <a:off x="462698" y="5080231"/>
            <a:ext cx="6611105" cy="923330"/>
          </a:xfrm>
          <a:prstGeom prst="rect">
            <a:avLst/>
          </a:prstGeom>
          <a:noFill/>
        </p:spPr>
        <p:txBody>
          <a:bodyPr wrap="none" rtlCol="0">
            <a:spAutoFit/>
          </a:bodyPr>
          <a:lstStyle/>
          <a:p>
            <a:pPr marL="342900" indent="-342900">
              <a:buAutoNum type="arabicParenR"/>
            </a:pPr>
            <a:r>
              <a:rPr lang="en-US" dirty="0"/>
              <a:t>Create a new USER FUNCTION</a:t>
            </a:r>
          </a:p>
          <a:p>
            <a:pPr marL="342900" indent="-342900">
              <a:buAutoNum type="arabicParenR"/>
            </a:pPr>
            <a:r>
              <a:rPr lang="en-US" dirty="0"/>
              <a:t>Give a name and a give a group name (group is like folder)</a:t>
            </a:r>
          </a:p>
          <a:p>
            <a:pPr marL="342900" indent="-342900">
              <a:buAutoNum type="arabicParenR"/>
            </a:pPr>
            <a:r>
              <a:rPr lang="en-US" dirty="0"/>
              <a:t>Write the syntax with name and parameters</a:t>
            </a:r>
          </a:p>
        </p:txBody>
      </p:sp>
    </p:spTree>
    <p:extLst>
      <p:ext uri="{BB962C8B-B14F-4D97-AF65-F5344CB8AC3E}">
        <p14:creationId xmlns:p14="http://schemas.microsoft.com/office/powerpoint/2010/main" val="23172269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639050E-11AC-94C1-4493-2E9EA4ABF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060" y="164102"/>
            <a:ext cx="10487681" cy="2099413"/>
          </a:xfrm>
          <a:prstGeom prst="rect">
            <a:avLst/>
          </a:prstGeom>
          <a:effectLst>
            <a:outerShdw blurRad="50800" dist="38100" dir="2700000" algn="tl" rotWithShape="0">
              <a:prstClr val="black">
                <a:alpha val="40000"/>
              </a:prstClr>
            </a:outerShdw>
          </a:effectLst>
        </p:spPr>
      </p:pic>
      <p:pic>
        <p:nvPicPr>
          <p:cNvPr id="8" name="Picture 7" descr="A screenshot of a computer&#10;&#10;Description automatically generated">
            <a:extLst>
              <a:ext uri="{FF2B5EF4-FFF2-40B4-BE49-F238E27FC236}">
                <a16:creationId xmlns:a16="http://schemas.microsoft.com/office/drawing/2014/main" id="{E3CDEAD8-A7CA-F9C1-5C53-EF7E8FCF8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060" y="2426102"/>
            <a:ext cx="4696480" cy="4267796"/>
          </a:xfrm>
          <a:prstGeom prst="rect">
            <a:avLst/>
          </a:prstGeom>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2991A1B5-5F64-6564-4B6E-06E8B7030576}"/>
              </a:ext>
            </a:extLst>
          </p:cNvPr>
          <p:cNvSpPr txBox="1"/>
          <p:nvPr/>
        </p:nvSpPr>
        <p:spPr>
          <a:xfrm>
            <a:off x="5473494" y="3429000"/>
            <a:ext cx="6718506" cy="1200329"/>
          </a:xfrm>
          <a:prstGeom prst="rect">
            <a:avLst/>
          </a:prstGeom>
          <a:noFill/>
        </p:spPr>
        <p:txBody>
          <a:bodyPr wrap="square" rtlCol="0">
            <a:spAutoFit/>
          </a:bodyPr>
          <a:lstStyle/>
          <a:p>
            <a:r>
              <a:rPr lang="en-US" dirty="0"/>
              <a:t>4) Go to implementation and click on the plus on the right  top.</a:t>
            </a:r>
          </a:p>
          <a:p>
            <a:r>
              <a:rPr lang="en-US" dirty="0"/>
              <a:t>5) Write the implementation syntax and select the technology</a:t>
            </a:r>
          </a:p>
          <a:p>
            <a:endParaRPr lang="en-US" dirty="0"/>
          </a:p>
        </p:txBody>
      </p:sp>
    </p:spTree>
    <p:extLst>
      <p:ext uri="{BB962C8B-B14F-4D97-AF65-F5344CB8AC3E}">
        <p14:creationId xmlns:p14="http://schemas.microsoft.com/office/powerpoint/2010/main" val="2854135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D4F18E79-B886-8196-37E3-178DA09CB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76" y="131291"/>
            <a:ext cx="6430271" cy="3061614"/>
          </a:xfrm>
          <a:prstGeom prst="rect">
            <a:avLst/>
          </a:prstGeom>
          <a:effectLst>
            <a:outerShdw blurRad="50800" dist="38100" dir="2700000" algn="tl" rotWithShape="0">
              <a:prstClr val="black">
                <a:alpha val="40000"/>
              </a:prstClr>
            </a:outerShdw>
          </a:effectLst>
        </p:spPr>
      </p:pic>
      <p:pic>
        <p:nvPicPr>
          <p:cNvPr id="5" name="Picture 4" descr="A screenshot of a computer&#10;&#10;Description automatically generated">
            <a:extLst>
              <a:ext uri="{FF2B5EF4-FFF2-40B4-BE49-F238E27FC236}">
                <a16:creationId xmlns:a16="http://schemas.microsoft.com/office/drawing/2014/main" id="{213ADE96-AC98-71EE-82D4-B75AA7A5A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76" y="3429000"/>
            <a:ext cx="6430272" cy="3061614"/>
          </a:xfrm>
          <a:prstGeom prst="rect">
            <a:avLst/>
          </a:prstGeom>
        </p:spPr>
      </p:pic>
      <p:sp>
        <p:nvSpPr>
          <p:cNvPr id="6" name="TextBox 5">
            <a:extLst>
              <a:ext uri="{FF2B5EF4-FFF2-40B4-BE49-F238E27FC236}">
                <a16:creationId xmlns:a16="http://schemas.microsoft.com/office/drawing/2014/main" id="{BE97DEB1-D059-CF8B-2FF4-5E4A8608BBC1}"/>
              </a:ext>
            </a:extLst>
          </p:cNvPr>
          <p:cNvSpPr txBox="1"/>
          <p:nvPr/>
        </p:nvSpPr>
        <p:spPr>
          <a:xfrm>
            <a:off x="6880485" y="2454241"/>
            <a:ext cx="5201587" cy="1754326"/>
          </a:xfrm>
          <a:prstGeom prst="rect">
            <a:avLst/>
          </a:prstGeom>
          <a:noFill/>
        </p:spPr>
        <p:txBody>
          <a:bodyPr wrap="square" rtlCol="0">
            <a:spAutoFit/>
          </a:bodyPr>
          <a:lstStyle/>
          <a:p>
            <a:r>
              <a:rPr lang="en-US" dirty="0"/>
              <a:t>6) Create a new mapping and drag the source and target.</a:t>
            </a:r>
          </a:p>
          <a:p>
            <a:r>
              <a:rPr lang="en-US" dirty="0"/>
              <a:t>7) Select the column and in expression tab give the user function name and the column name</a:t>
            </a:r>
          </a:p>
          <a:p>
            <a:r>
              <a:rPr lang="en-US" dirty="0"/>
              <a:t>8) The target table will be transformed</a:t>
            </a:r>
          </a:p>
          <a:p>
            <a:endParaRPr lang="en-US" dirty="0"/>
          </a:p>
        </p:txBody>
      </p:sp>
    </p:spTree>
    <p:extLst>
      <p:ext uri="{BB962C8B-B14F-4D97-AF65-F5344CB8AC3E}">
        <p14:creationId xmlns:p14="http://schemas.microsoft.com/office/powerpoint/2010/main" val="1675668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08DE22C-024C-3106-2ECA-A2C48CDF0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518" y="719528"/>
            <a:ext cx="10777928" cy="5171606"/>
          </a:xfrm>
          <a:prstGeom prst="rect">
            <a:avLst/>
          </a:prstGeom>
        </p:spPr>
      </p:pic>
    </p:spTree>
    <p:extLst>
      <p:ext uri="{BB962C8B-B14F-4D97-AF65-F5344CB8AC3E}">
        <p14:creationId xmlns:p14="http://schemas.microsoft.com/office/powerpoint/2010/main" val="3637062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439-BE5A-0A93-FA5C-1044244C3AA9}"/>
              </a:ext>
            </a:extLst>
          </p:cNvPr>
          <p:cNvSpPr>
            <a:spLocks noGrp="1"/>
          </p:cNvSpPr>
          <p:nvPr>
            <p:ph type="title"/>
          </p:nvPr>
        </p:nvSpPr>
        <p:spPr>
          <a:xfrm>
            <a:off x="838200" y="365125"/>
            <a:ext cx="10515600" cy="315912"/>
          </a:xfrm>
        </p:spPr>
        <p:txBody>
          <a:bodyPr>
            <a:noAutofit/>
          </a:bodyPr>
          <a:lstStyle/>
          <a:p>
            <a:r>
              <a:rPr lang="en-US" sz="2800" dirty="0"/>
              <a:t>Variables: </a:t>
            </a:r>
          </a:p>
        </p:txBody>
      </p:sp>
      <p:sp>
        <p:nvSpPr>
          <p:cNvPr id="3" name="Content Placeholder 2">
            <a:extLst>
              <a:ext uri="{FF2B5EF4-FFF2-40B4-BE49-F238E27FC236}">
                <a16:creationId xmlns:a16="http://schemas.microsoft.com/office/drawing/2014/main" id="{92856DD1-EE07-650D-24E6-328BABE5187B}"/>
              </a:ext>
            </a:extLst>
          </p:cNvPr>
          <p:cNvSpPr>
            <a:spLocks noGrp="1"/>
          </p:cNvSpPr>
          <p:nvPr>
            <p:ph idx="1"/>
          </p:nvPr>
        </p:nvSpPr>
        <p:spPr>
          <a:xfrm>
            <a:off x="838200" y="854439"/>
            <a:ext cx="10515600" cy="2788171"/>
          </a:xfrm>
        </p:spPr>
        <p:txBody>
          <a:bodyPr>
            <a:normAutofit lnSpcReduction="10000"/>
          </a:bodyPr>
          <a:lstStyle/>
          <a:p>
            <a:r>
              <a:rPr lang="en-US" sz="1600" dirty="0"/>
              <a:t>User Variables: These are user-defined variables that you can create to store custom values. User variables are often used to parameterize ODI objects and provide flexibility in your integration processes.</a:t>
            </a:r>
          </a:p>
          <a:p>
            <a:pPr marL="0" indent="0">
              <a:buNone/>
            </a:pPr>
            <a:r>
              <a:rPr lang="en-US" sz="1600" dirty="0"/>
              <a:t>Variables in ODI can be used in various contexts, including:</a:t>
            </a:r>
          </a:p>
          <a:p>
            <a:r>
              <a:rPr lang="en-US" sz="1600" dirty="0"/>
              <a:t>SQL queries</a:t>
            </a:r>
          </a:p>
          <a:p>
            <a:r>
              <a:rPr lang="en-US" sz="1600" dirty="0"/>
              <a:t>File paths and names</a:t>
            </a:r>
          </a:p>
          <a:p>
            <a:r>
              <a:rPr lang="en-US" sz="1600" dirty="0"/>
              <a:t>Model and datastore properties</a:t>
            </a:r>
          </a:p>
          <a:p>
            <a:r>
              <a:rPr lang="en-US" sz="1600" dirty="0"/>
              <a:t>Package and procedure steps</a:t>
            </a:r>
          </a:p>
          <a:p>
            <a:r>
              <a:rPr lang="en-US" sz="1600" dirty="0"/>
              <a:t>Knowledge Module options</a:t>
            </a:r>
          </a:p>
        </p:txBody>
      </p:sp>
      <p:pic>
        <p:nvPicPr>
          <p:cNvPr id="4" name="Picture 3" descr="A screenshot of a computer&#10;&#10;Description automatically generated">
            <a:extLst>
              <a:ext uri="{FF2B5EF4-FFF2-40B4-BE49-F238E27FC236}">
                <a16:creationId xmlns:a16="http://schemas.microsoft.com/office/drawing/2014/main" id="{2802E5BA-4586-965F-6CAD-11E558877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381" y="3642610"/>
            <a:ext cx="7036632" cy="2495898"/>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8BDDAB78-7CA0-2A7C-06B9-EB2B7683E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0501" y="3690556"/>
            <a:ext cx="3658118" cy="2447952"/>
          </a:xfrm>
          <a:prstGeom prst="rect">
            <a:avLst/>
          </a:prstGeom>
        </p:spPr>
      </p:pic>
    </p:spTree>
    <p:extLst>
      <p:ext uri="{BB962C8B-B14F-4D97-AF65-F5344CB8AC3E}">
        <p14:creationId xmlns:p14="http://schemas.microsoft.com/office/powerpoint/2010/main" val="1684517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algorithm&#10;&#10;Description automatically generated">
            <a:extLst>
              <a:ext uri="{FF2B5EF4-FFF2-40B4-BE49-F238E27FC236}">
                <a16:creationId xmlns:a16="http://schemas.microsoft.com/office/drawing/2014/main" id="{2B546B95-43D8-40D2-D38A-2279C6354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77" y="350148"/>
            <a:ext cx="6677957" cy="1898377"/>
          </a:xfrm>
          <a:prstGeom prst="rect">
            <a:avLst/>
          </a:prstGeom>
        </p:spPr>
      </p:pic>
      <p:sp>
        <p:nvSpPr>
          <p:cNvPr id="6" name="TextBox 5">
            <a:extLst>
              <a:ext uri="{FF2B5EF4-FFF2-40B4-BE49-F238E27FC236}">
                <a16:creationId xmlns:a16="http://schemas.microsoft.com/office/drawing/2014/main" id="{F7C039E0-C561-B0A7-F7C6-6C1D22C896B7}"/>
              </a:ext>
            </a:extLst>
          </p:cNvPr>
          <p:cNvSpPr txBox="1"/>
          <p:nvPr/>
        </p:nvSpPr>
        <p:spPr>
          <a:xfrm>
            <a:off x="7495082" y="1094282"/>
            <a:ext cx="4004622" cy="369332"/>
          </a:xfrm>
          <a:prstGeom prst="rect">
            <a:avLst/>
          </a:prstGeom>
          <a:noFill/>
        </p:spPr>
        <p:txBody>
          <a:bodyPr wrap="none" rtlCol="0">
            <a:spAutoFit/>
          </a:bodyPr>
          <a:lstStyle/>
          <a:p>
            <a:r>
              <a:rPr lang="en-US" dirty="0"/>
              <a:t>Map the variables which was created</a:t>
            </a:r>
          </a:p>
        </p:txBody>
      </p:sp>
      <p:pic>
        <p:nvPicPr>
          <p:cNvPr id="8" name="Picture 7" descr="A screenshot of a computer&#10;&#10;Description automatically generated">
            <a:extLst>
              <a:ext uri="{FF2B5EF4-FFF2-40B4-BE49-F238E27FC236}">
                <a16:creationId xmlns:a16="http://schemas.microsoft.com/office/drawing/2014/main" id="{5F741310-0612-DBEE-EA6A-4C4E50A32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78" y="2355329"/>
            <a:ext cx="6677956" cy="2147341"/>
          </a:xfrm>
          <a:prstGeom prst="rect">
            <a:avLst/>
          </a:prstGeom>
        </p:spPr>
      </p:pic>
      <p:sp>
        <p:nvSpPr>
          <p:cNvPr id="9" name="TextBox 8">
            <a:extLst>
              <a:ext uri="{FF2B5EF4-FFF2-40B4-BE49-F238E27FC236}">
                <a16:creationId xmlns:a16="http://schemas.microsoft.com/office/drawing/2014/main" id="{7C5417A3-5AEA-9420-BE94-C44575A05870}"/>
              </a:ext>
            </a:extLst>
          </p:cNvPr>
          <p:cNvSpPr txBox="1"/>
          <p:nvPr/>
        </p:nvSpPr>
        <p:spPr>
          <a:xfrm>
            <a:off x="7410924" y="2579983"/>
            <a:ext cx="4172937" cy="369332"/>
          </a:xfrm>
          <a:prstGeom prst="rect">
            <a:avLst/>
          </a:prstGeom>
          <a:noFill/>
        </p:spPr>
        <p:txBody>
          <a:bodyPr wrap="none" rtlCol="0">
            <a:spAutoFit/>
          </a:bodyPr>
          <a:lstStyle/>
          <a:p>
            <a:r>
              <a:rPr lang="en-US" dirty="0"/>
              <a:t>Select the operator and give the value</a:t>
            </a:r>
          </a:p>
        </p:txBody>
      </p:sp>
      <p:pic>
        <p:nvPicPr>
          <p:cNvPr id="11" name="Picture 10" descr="A screenshot of a computer&#10;&#10;Description automatically generated">
            <a:extLst>
              <a:ext uri="{FF2B5EF4-FFF2-40B4-BE49-F238E27FC236}">
                <a16:creationId xmlns:a16="http://schemas.microsoft.com/office/drawing/2014/main" id="{42868111-C394-A85D-8913-903B6E7089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77" y="5078625"/>
            <a:ext cx="2294664" cy="1047896"/>
          </a:xfrm>
          <a:prstGeom prst="rect">
            <a:avLst/>
          </a:prstGeom>
        </p:spPr>
      </p:pic>
      <p:sp>
        <p:nvSpPr>
          <p:cNvPr id="12" name="TextBox 11">
            <a:extLst>
              <a:ext uri="{FF2B5EF4-FFF2-40B4-BE49-F238E27FC236}">
                <a16:creationId xmlns:a16="http://schemas.microsoft.com/office/drawing/2014/main" id="{071C5A48-BDC4-DBC3-0AD5-4B90BE5DC9DA}"/>
              </a:ext>
            </a:extLst>
          </p:cNvPr>
          <p:cNvSpPr txBox="1"/>
          <p:nvPr/>
        </p:nvSpPr>
        <p:spPr>
          <a:xfrm>
            <a:off x="3330427" y="5279407"/>
            <a:ext cx="3990556" cy="646331"/>
          </a:xfrm>
          <a:prstGeom prst="rect">
            <a:avLst/>
          </a:prstGeom>
          <a:noFill/>
        </p:spPr>
        <p:txBody>
          <a:bodyPr wrap="square" rtlCol="0">
            <a:spAutoFit/>
          </a:bodyPr>
          <a:lstStyle/>
          <a:p>
            <a:r>
              <a:rPr lang="en-US" dirty="0"/>
              <a:t>The output will be displayed in the given location</a:t>
            </a:r>
          </a:p>
        </p:txBody>
      </p:sp>
    </p:spTree>
    <p:extLst>
      <p:ext uri="{BB962C8B-B14F-4D97-AF65-F5344CB8AC3E}">
        <p14:creationId xmlns:p14="http://schemas.microsoft.com/office/powerpoint/2010/main" val="19877061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439-BE5A-0A93-FA5C-1044244C3AA9}"/>
              </a:ext>
            </a:extLst>
          </p:cNvPr>
          <p:cNvSpPr>
            <a:spLocks noGrp="1"/>
          </p:cNvSpPr>
          <p:nvPr>
            <p:ph type="title"/>
          </p:nvPr>
        </p:nvSpPr>
        <p:spPr>
          <a:xfrm>
            <a:off x="838200" y="365125"/>
            <a:ext cx="10515600" cy="315912"/>
          </a:xfrm>
        </p:spPr>
        <p:txBody>
          <a:bodyPr>
            <a:noAutofit/>
          </a:bodyPr>
          <a:lstStyle/>
          <a:p>
            <a:r>
              <a:rPr lang="en-US" sz="2800" dirty="0"/>
              <a:t>Sequences: </a:t>
            </a:r>
          </a:p>
        </p:txBody>
      </p:sp>
      <p:sp>
        <p:nvSpPr>
          <p:cNvPr id="3" name="Content Placeholder 2">
            <a:extLst>
              <a:ext uri="{FF2B5EF4-FFF2-40B4-BE49-F238E27FC236}">
                <a16:creationId xmlns:a16="http://schemas.microsoft.com/office/drawing/2014/main" id="{92856DD1-EE07-650D-24E6-328BABE5187B}"/>
              </a:ext>
            </a:extLst>
          </p:cNvPr>
          <p:cNvSpPr>
            <a:spLocks noGrp="1"/>
          </p:cNvSpPr>
          <p:nvPr>
            <p:ph idx="1"/>
          </p:nvPr>
        </p:nvSpPr>
        <p:spPr>
          <a:xfrm>
            <a:off x="224852" y="854439"/>
            <a:ext cx="11647358" cy="5638436"/>
          </a:xfrm>
        </p:spPr>
        <p:txBody>
          <a:bodyPr>
            <a:normAutofit/>
          </a:bodyPr>
          <a:lstStyle/>
          <a:p>
            <a:r>
              <a:rPr lang="en-US" sz="1600" dirty="0"/>
              <a:t>In Oracle Data Integrator (ODI), a sequence is a mechanism used to generate unique numeric values automatically. Sequences are commonly used in scenarios where you need to generate unique identifiers for primary keys or other numeric values in your database tables.</a:t>
            </a:r>
          </a:p>
          <a:p>
            <a:r>
              <a:rPr lang="en-US" sz="1600" b="1" dirty="0"/>
              <a:t>Generating Primary Keys: </a:t>
            </a:r>
            <a:r>
              <a:rPr lang="en-US" sz="1600" dirty="0"/>
              <a:t>Sequences are often used to generate primary key values for tables. Instead of relying on manual input or other mechanisms, you can use sequences to automatically generate unique identifiers for each new record inserted into a table.</a:t>
            </a:r>
          </a:p>
          <a:p>
            <a:r>
              <a:rPr lang="en-US" sz="1600" b="1" dirty="0"/>
              <a:t>Ensuring Uniqueness: </a:t>
            </a:r>
            <a:r>
              <a:rPr lang="en-US" sz="1600" dirty="0"/>
              <a:t>Sequences guarantee uniqueness, ensuring that each generated value is unique across the table. This helps maintain data integrity and prevents conflicts or duplication of primary key values.</a:t>
            </a:r>
          </a:p>
          <a:p>
            <a:r>
              <a:rPr lang="en-US" sz="1600" b="1" dirty="0"/>
              <a:t>Optimizing Performance: </a:t>
            </a:r>
            <a:r>
              <a:rPr lang="en-US" sz="1600" dirty="0"/>
              <a:t>Using sequences can improve performance compared to other methods of generating unique identifiers. Sequences are typically implemented at the database level and are optimized for generating numeric values efficiently.</a:t>
            </a:r>
          </a:p>
          <a:p>
            <a:r>
              <a:rPr lang="en-US" sz="1600" b="1" dirty="0"/>
              <a:t>Integration with ODI: </a:t>
            </a:r>
            <a:r>
              <a:rPr lang="en-US" sz="1600" dirty="0"/>
              <a:t>In ODI, you can define sequences as part of your data models. ODI provides features to create and manage sequences directly within the interface, making it easy to incorporate them into your data integration workflows.</a:t>
            </a:r>
          </a:p>
          <a:p>
            <a:r>
              <a:rPr lang="en-US" sz="1600" b="1" dirty="0"/>
              <a:t>Usage in Mappings: </a:t>
            </a:r>
            <a:r>
              <a:rPr lang="en-US" sz="1600" dirty="0"/>
              <a:t>Sequences can be utilized within ODI mappings to generate primary key values or other numeric identifiers during data transformation processes. You can include sequence calls within your mapping logic to fetch the next available value from the sequence and assign it to the appropriate columns in your target tables.</a:t>
            </a:r>
          </a:p>
          <a:p>
            <a:r>
              <a:rPr lang="en-US" sz="1600" b="1" dirty="0"/>
              <a:t>Data Quality and Consistency: </a:t>
            </a:r>
            <a:r>
              <a:rPr lang="en-US" sz="1600" dirty="0"/>
              <a:t>By using sequences, you ensure that primary key values are generated consistently and follow a predefined sequence. This promotes data quality and consistency across your database tables.</a:t>
            </a:r>
          </a:p>
        </p:txBody>
      </p:sp>
    </p:spTree>
    <p:extLst>
      <p:ext uri="{BB962C8B-B14F-4D97-AF65-F5344CB8AC3E}">
        <p14:creationId xmlns:p14="http://schemas.microsoft.com/office/powerpoint/2010/main" val="4585449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25EA8333-5EB3-D92B-DA50-7FEC17F53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121" y="139254"/>
            <a:ext cx="7135221" cy="348663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BAA74BD5-730A-85B1-C1E2-3B019F015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453" y="141937"/>
            <a:ext cx="3847871" cy="3560633"/>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36FDA676-18C7-760B-51A4-78B7AF7E6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454" y="3962685"/>
            <a:ext cx="3847870" cy="2753378"/>
          </a:xfrm>
          <a:prstGeom prst="rect">
            <a:avLst/>
          </a:prstGeom>
        </p:spPr>
      </p:pic>
      <p:sp>
        <p:nvSpPr>
          <p:cNvPr id="10" name="TextBox 9">
            <a:extLst>
              <a:ext uri="{FF2B5EF4-FFF2-40B4-BE49-F238E27FC236}">
                <a16:creationId xmlns:a16="http://schemas.microsoft.com/office/drawing/2014/main" id="{52079B33-48A7-4DC2-ED85-13E2ED7F37C6}"/>
              </a:ext>
            </a:extLst>
          </p:cNvPr>
          <p:cNvSpPr txBox="1"/>
          <p:nvPr/>
        </p:nvSpPr>
        <p:spPr>
          <a:xfrm>
            <a:off x="4462121" y="3962685"/>
            <a:ext cx="7135220" cy="1477328"/>
          </a:xfrm>
          <a:prstGeom prst="rect">
            <a:avLst/>
          </a:prstGeom>
          <a:noFill/>
        </p:spPr>
        <p:txBody>
          <a:bodyPr wrap="square" rtlCol="0">
            <a:spAutoFit/>
          </a:bodyPr>
          <a:lstStyle/>
          <a:p>
            <a:pPr marL="342900" indent="-342900">
              <a:buAutoNum type="arabicParenR"/>
            </a:pPr>
            <a:r>
              <a:rPr lang="en-US" dirty="0"/>
              <a:t>Create a sequence and type of sequence </a:t>
            </a:r>
          </a:p>
          <a:p>
            <a:pPr marL="342900" indent="-342900">
              <a:buAutoNum type="arabicParenR"/>
            </a:pPr>
            <a:r>
              <a:rPr lang="en-US" dirty="0"/>
              <a:t>Select the interval</a:t>
            </a:r>
          </a:p>
          <a:p>
            <a:pPr marL="342900" indent="-342900">
              <a:buAutoNum type="arabicParenR"/>
            </a:pPr>
            <a:r>
              <a:rPr lang="en-US" dirty="0"/>
              <a:t>Create a mapping and give the expression</a:t>
            </a:r>
          </a:p>
          <a:p>
            <a:pPr marL="342900" indent="-342900">
              <a:buAutoNum type="arabicParenR"/>
            </a:pPr>
            <a:r>
              <a:rPr lang="en-US" dirty="0"/>
              <a:t>Map the source and target </a:t>
            </a:r>
          </a:p>
          <a:p>
            <a:pPr marL="342900" indent="-342900">
              <a:buAutoNum type="arabicParenR"/>
            </a:pPr>
            <a:r>
              <a:rPr lang="en-US" dirty="0"/>
              <a:t>The output will be generated with keys</a:t>
            </a:r>
          </a:p>
        </p:txBody>
      </p:sp>
    </p:spTree>
    <p:extLst>
      <p:ext uri="{BB962C8B-B14F-4D97-AF65-F5344CB8AC3E}">
        <p14:creationId xmlns:p14="http://schemas.microsoft.com/office/powerpoint/2010/main" val="21012496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0439-BE5A-0A93-FA5C-1044244C3AA9}"/>
              </a:ext>
            </a:extLst>
          </p:cNvPr>
          <p:cNvSpPr>
            <a:spLocks noGrp="1"/>
          </p:cNvSpPr>
          <p:nvPr>
            <p:ph type="title"/>
          </p:nvPr>
        </p:nvSpPr>
        <p:spPr>
          <a:xfrm>
            <a:off x="838200" y="365125"/>
            <a:ext cx="10515600" cy="315912"/>
          </a:xfrm>
        </p:spPr>
        <p:txBody>
          <a:bodyPr>
            <a:noAutofit/>
          </a:bodyPr>
          <a:lstStyle/>
          <a:p>
            <a:r>
              <a:rPr lang="en-US" sz="2800" dirty="0"/>
              <a:t>CDC: </a:t>
            </a:r>
          </a:p>
        </p:txBody>
      </p:sp>
      <p:sp>
        <p:nvSpPr>
          <p:cNvPr id="3" name="Content Placeholder 2">
            <a:extLst>
              <a:ext uri="{FF2B5EF4-FFF2-40B4-BE49-F238E27FC236}">
                <a16:creationId xmlns:a16="http://schemas.microsoft.com/office/drawing/2014/main" id="{92856DD1-EE07-650D-24E6-328BABE5187B}"/>
              </a:ext>
            </a:extLst>
          </p:cNvPr>
          <p:cNvSpPr>
            <a:spLocks noGrp="1"/>
          </p:cNvSpPr>
          <p:nvPr>
            <p:ph idx="1"/>
          </p:nvPr>
        </p:nvSpPr>
        <p:spPr>
          <a:xfrm>
            <a:off x="224852" y="854439"/>
            <a:ext cx="11647358" cy="5638436"/>
          </a:xfrm>
        </p:spPr>
        <p:txBody>
          <a:bodyPr>
            <a:normAutofit lnSpcReduction="10000"/>
          </a:bodyPr>
          <a:lstStyle/>
          <a:p>
            <a:r>
              <a:rPr lang="en-US" sz="1600" dirty="0"/>
              <a:t>CDC stands for Change Data Capture. It's a software design pattern and technique used in the field of data management and database systems. CDC captures changes made to data in a database and makes those changes available for further processing, such as replication to other databases, data warehousing, or real-time analytics.</a:t>
            </a:r>
          </a:p>
          <a:p>
            <a:r>
              <a:rPr lang="en-US" sz="1600" b="1" dirty="0"/>
              <a:t>Capture Changes: </a:t>
            </a:r>
            <a:r>
              <a:rPr lang="en-US" sz="1600" dirty="0"/>
              <a:t>CDC captures changes that occur in a database, including inserts, updates, and deletes, typically at the row level.</a:t>
            </a:r>
          </a:p>
          <a:p>
            <a:r>
              <a:rPr lang="en-US" sz="1600" b="1" dirty="0"/>
              <a:t>Real-time or Batch: </a:t>
            </a:r>
            <a:r>
              <a:rPr lang="en-US" sz="1600" dirty="0"/>
              <a:t>CDC can operate in real-time, capturing changes as they occur, or in batches, where changes are periodically polled and captured at intervals.</a:t>
            </a:r>
          </a:p>
          <a:p>
            <a:r>
              <a:rPr lang="en-US" sz="1600" b="1" dirty="0"/>
              <a:t>Minimal Impact:</a:t>
            </a:r>
            <a:r>
              <a:rPr lang="en-US" sz="1600" dirty="0"/>
              <a:t> CDC typically minimizes the impact on the source database system by using database logs or other mechanisms to track changes without directly querying the database tables.</a:t>
            </a:r>
          </a:p>
          <a:p>
            <a:r>
              <a:rPr lang="en-US" sz="1600" b="1" dirty="0"/>
              <a:t>Data Integration: </a:t>
            </a:r>
            <a:r>
              <a:rPr lang="en-US" sz="1600" dirty="0"/>
              <a:t>CDC is commonly used in data integration scenarios where changes in one database need to be propagated to other databases or systems, ensuring data consistency across the organization.</a:t>
            </a:r>
          </a:p>
          <a:p>
            <a:r>
              <a:rPr lang="en-US" sz="1600" b="1" dirty="0"/>
              <a:t>Data Replication: </a:t>
            </a:r>
            <a:r>
              <a:rPr lang="en-US" sz="1600" dirty="0"/>
              <a:t>CDC is often used in data replication solutions where changes made to a source database are replicated to one or more target databases in near real-time.</a:t>
            </a:r>
          </a:p>
          <a:p>
            <a:r>
              <a:rPr lang="en-US" sz="1600" b="1" dirty="0"/>
              <a:t>Data Warehousing:</a:t>
            </a:r>
            <a:r>
              <a:rPr lang="en-US" sz="1600" dirty="0"/>
              <a:t> CDC is useful for populating data warehouses or data lakes with up-to-date data, ensuring that the analytical systems have access to the latest information.</a:t>
            </a:r>
          </a:p>
          <a:p>
            <a:r>
              <a:rPr lang="en-US" sz="1600" b="1" dirty="0"/>
              <a:t>Event-Driven Architecture: </a:t>
            </a:r>
            <a:r>
              <a:rPr lang="en-US" sz="1600" dirty="0"/>
              <a:t>CDC fits well with event-driven architectures, where systems react to changes in data by triggering actions or workflows.</a:t>
            </a:r>
          </a:p>
          <a:p>
            <a:r>
              <a:rPr lang="en-US" sz="1600" b="1" dirty="0"/>
              <a:t>Business Intelligence: </a:t>
            </a:r>
            <a:r>
              <a:rPr lang="en-US" sz="1600" dirty="0"/>
              <a:t>CDC enables organizations to perform real-time or near real-time analytics on operational data, allowing for more timely decision-making.</a:t>
            </a:r>
          </a:p>
        </p:txBody>
      </p:sp>
    </p:spTree>
    <p:extLst>
      <p:ext uri="{BB962C8B-B14F-4D97-AF65-F5344CB8AC3E}">
        <p14:creationId xmlns:p14="http://schemas.microsoft.com/office/powerpoint/2010/main" val="21030962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E5ACBFE-805E-5474-4823-0B96F2C9F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48" y="3696317"/>
            <a:ext cx="4144703" cy="284759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D8570B1-DF99-5FAB-8D4E-06FD8DB2A5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247" y="314084"/>
            <a:ext cx="6483169" cy="3114916"/>
          </a:xfrm>
          <a:prstGeom prst="rect">
            <a:avLst/>
          </a:prstGeom>
        </p:spPr>
      </p:pic>
      <p:sp>
        <p:nvSpPr>
          <p:cNvPr id="6" name="TextBox 5">
            <a:extLst>
              <a:ext uri="{FF2B5EF4-FFF2-40B4-BE49-F238E27FC236}">
                <a16:creationId xmlns:a16="http://schemas.microsoft.com/office/drawing/2014/main" id="{F38F9B17-97DF-8236-FA37-530FD9771C54}"/>
              </a:ext>
            </a:extLst>
          </p:cNvPr>
          <p:cNvSpPr txBox="1"/>
          <p:nvPr/>
        </p:nvSpPr>
        <p:spPr>
          <a:xfrm>
            <a:off x="5156616" y="3696317"/>
            <a:ext cx="6745573" cy="2031325"/>
          </a:xfrm>
          <a:prstGeom prst="rect">
            <a:avLst/>
          </a:prstGeom>
          <a:noFill/>
        </p:spPr>
        <p:txBody>
          <a:bodyPr wrap="square" rtlCol="0">
            <a:spAutoFit/>
          </a:bodyPr>
          <a:lstStyle/>
          <a:p>
            <a:r>
              <a:rPr lang="en-US" dirty="0"/>
              <a:t>1) Create a JKM and import JKM simple</a:t>
            </a:r>
          </a:p>
          <a:p>
            <a:r>
              <a:rPr lang="en-US" dirty="0"/>
              <a:t>2) Select Subscriber from the source table</a:t>
            </a:r>
          </a:p>
          <a:p>
            <a:r>
              <a:rPr lang="en-US" dirty="0"/>
              <a:t>3) Select the created JKM from subscriber</a:t>
            </a:r>
          </a:p>
          <a:p>
            <a:pPr marL="342900" indent="-342900">
              <a:buAutoNum type="arabicParenR" startAt="4"/>
            </a:pPr>
            <a:r>
              <a:rPr lang="en-US" dirty="0"/>
              <a:t>Add to CDC</a:t>
            </a:r>
          </a:p>
          <a:p>
            <a:pPr marL="342900" indent="-342900">
              <a:buAutoNum type="arabicParenR" startAt="4"/>
            </a:pPr>
            <a:r>
              <a:rPr lang="en-US" dirty="0"/>
              <a:t>Start Journal </a:t>
            </a:r>
          </a:p>
          <a:p>
            <a:pPr marL="342900" indent="-342900">
              <a:buAutoNum type="arabicParenR" startAt="4"/>
            </a:pPr>
            <a:r>
              <a:rPr lang="en-US" dirty="0"/>
              <a:t>The data will be captured from Source to target </a:t>
            </a:r>
          </a:p>
          <a:p>
            <a:pPr marL="342900" indent="-342900">
              <a:buAutoNum type="arabicParenR" startAt="4"/>
            </a:pPr>
            <a:r>
              <a:rPr lang="en-US" dirty="0"/>
              <a:t>Updated and inserted values will be reflected on target</a:t>
            </a:r>
          </a:p>
        </p:txBody>
      </p:sp>
    </p:spTree>
    <p:extLst>
      <p:ext uri="{BB962C8B-B14F-4D97-AF65-F5344CB8AC3E}">
        <p14:creationId xmlns:p14="http://schemas.microsoft.com/office/powerpoint/2010/main" val="85873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0228-4C16-5C21-471E-E238A2FBC2CC}"/>
              </a:ext>
            </a:extLst>
          </p:cNvPr>
          <p:cNvSpPr>
            <a:spLocks noGrp="1"/>
          </p:cNvSpPr>
          <p:nvPr>
            <p:ph type="title"/>
          </p:nvPr>
        </p:nvSpPr>
        <p:spPr>
          <a:xfrm>
            <a:off x="647353" y="382249"/>
            <a:ext cx="8596668" cy="544643"/>
          </a:xfrm>
        </p:spPr>
        <p:txBody>
          <a:bodyPr>
            <a:normAutofit/>
          </a:bodyPr>
          <a:lstStyle/>
          <a:p>
            <a:r>
              <a:rPr lang="en-US" sz="2400" dirty="0"/>
              <a:t>Some key features of Oracle Data Integrator include:</a:t>
            </a:r>
          </a:p>
        </p:txBody>
      </p:sp>
      <p:sp>
        <p:nvSpPr>
          <p:cNvPr id="3" name="Content Placeholder 2">
            <a:extLst>
              <a:ext uri="{FF2B5EF4-FFF2-40B4-BE49-F238E27FC236}">
                <a16:creationId xmlns:a16="http://schemas.microsoft.com/office/drawing/2014/main" id="{0E6F8E8F-8F84-636D-DA67-4D8EAEEE2535}"/>
              </a:ext>
            </a:extLst>
          </p:cNvPr>
          <p:cNvSpPr>
            <a:spLocks noGrp="1"/>
          </p:cNvSpPr>
          <p:nvPr>
            <p:ph idx="1"/>
          </p:nvPr>
        </p:nvSpPr>
        <p:spPr>
          <a:xfrm>
            <a:off x="329784" y="954374"/>
            <a:ext cx="11317573" cy="5548859"/>
          </a:xfrm>
        </p:spPr>
        <p:txBody>
          <a:bodyPr>
            <a:normAutofit/>
          </a:bodyPr>
          <a:lstStyle/>
          <a:p>
            <a:pPr marL="0" indent="0">
              <a:buNone/>
            </a:pPr>
            <a:endParaRPr lang="en-US" dirty="0"/>
          </a:p>
          <a:p>
            <a:endParaRPr lang="en-US" dirty="0"/>
          </a:p>
          <a:p>
            <a:r>
              <a:rPr lang="en-US" dirty="0"/>
              <a:t>Support for Heterogeneous Data Sources: ODI supports integration with a wide range of heterogeneous data sources, including relational databases, flat files, XML files, web services, and more. This enables users to integrate data from diverse sources into a unified data warehouse or data mart.</a:t>
            </a:r>
          </a:p>
          <a:p>
            <a:endParaRPr lang="en-US" dirty="0"/>
          </a:p>
          <a:p>
            <a:r>
              <a:rPr lang="en-US" dirty="0"/>
              <a:t>Parallel Processing: ODI can leverage parallel processing capabilities to improve the performance of data integration tasks. By distributing data processing across multiple nodes or threads, ODI can efficiently handle large volumes of data and reduce overall processing time.</a:t>
            </a:r>
          </a:p>
          <a:p>
            <a:endParaRPr lang="en-US" dirty="0"/>
          </a:p>
          <a:p>
            <a:r>
              <a:rPr lang="en-US" dirty="0"/>
              <a:t>Change Data Capture (CDC): ODI supports Change Data Capture (CDC) mechanisms, allowing users to capture and replicate only the changed data from source systems to target systems. This helps minimize data transfer and improves the efficiency of data integration processes</a:t>
            </a:r>
          </a:p>
        </p:txBody>
      </p:sp>
    </p:spTree>
    <p:extLst>
      <p:ext uri="{BB962C8B-B14F-4D97-AF65-F5344CB8AC3E}">
        <p14:creationId xmlns:p14="http://schemas.microsoft.com/office/powerpoint/2010/main" val="34644085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4E4E31C-EABF-E5D1-C233-0CFBD2C4E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4312" y="683988"/>
            <a:ext cx="5563376" cy="1352739"/>
          </a:xfrm>
          <a:prstGeom prst="rect">
            <a:avLst/>
          </a:prstGeom>
        </p:spPr>
      </p:pic>
      <p:pic>
        <p:nvPicPr>
          <p:cNvPr id="5" name="Picture 4" descr="A diagram of a computer&#10;&#10;Description automatically generated">
            <a:extLst>
              <a:ext uri="{FF2B5EF4-FFF2-40B4-BE49-F238E27FC236}">
                <a16:creationId xmlns:a16="http://schemas.microsoft.com/office/drawing/2014/main" id="{ACE63980-88E8-BC45-0B03-1E2653227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4312" y="2638315"/>
            <a:ext cx="5563376" cy="79068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AD5DE1A-60C4-BBD9-584F-76CCF3751F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4312" y="4416585"/>
            <a:ext cx="5563376" cy="1400370"/>
          </a:xfrm>
          <a:prstGeom prst="rect">
            <a:avLst/>
          </a:prstGeom>
        </p:spPr>
      </p:pic>
    </p:spTree>
    <p:extLst>
      <p:ext uri="{BB962C8B-B14F-4D97-AF65-F5344CB8AC3E}">
        <p14:creationId xmlns:p14="http://schemas.microsoft.com/office/powerpoint/2010/main" val="7019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navigation system&#10;&#10;Description automatically generated">
            <a:extLst>
              <a:ext uri="{FF2B5EF4-FFF2-40B4-BE49-F238E27FC236}">
                <a16:creationId xmlns:a16="http://schemas.microsoft.com/office/drawing/2014/main" id="{17E9084E-5CC0-B1D8-9DFA-4282E86E9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498" y="1349115"/>
            <a:ext cx="10658007" cy="4901783"/>
          </a:xfrm>
          <a:prstGeom prst="rect">
            <a:avLst/>
          </a:prstGeom>
        </p:spPr>
      </p:pic>
      <p:sp>
        <p:nvSpPr>
          <p:cNvPr id="4" name="TextBox 3">
            <a:extLst>
              <a:ext uri="{FF2B5EF4-FFF2-40B4-BE49-F238E27FC236}">
                <a16:creationId xmlns:a16="http://schemas.microsoft.com/office/drawing/2014/main" id="{A0793E82-A677-2722-79DE-E539DA1EE774}"/>
              </a:ext>
            </a:extLst>
          </p:cNvPr>
          <p:cNvSpPr txBox="1"/>
          <p:nvPr/>
        </p:nvSpPr>
        <p:spPr>
          <a:xfrm>
            <a:off x="764498" y="345492"/>
            <a:ext cx="4761875" cy="523220"/>
          </a:xfrm>
          <a:prstGeom prst="rect">
            <a:avLst/>
          </a:prstGeom>
          <a:noFill/>
        </p:spPr>
        <p:txBody>
          <a:bodyPr wrap="square" rtlCol="0">
            <a:spAutoFit/>
          </a:bodyPr>
          <a:lstStyle/>
          <a:p>
            <a:r>
              <a:rPr lang="en-US" sz="2800" b="1" dirty="0">
                <a:solidFill>
                  <a:srgbClr val="00B0F0"/>
                </a:solidFill>
              </a:rPr>
              <a:t>Components of ODI</a:t>
            </a:r>
          </a:p>
        </p:txBody>
      </p:sp>
    </p:spTree>
    <p:extLst>
      <p:ext uri="{BB962C8B-B14F-4D97-AF65-F5344CB8AC3E}">
        <p14:creationId xmlns:p14="http://schemas.microsoft.com/office/powerpoint/2010/main" val="78223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A8465-2708-D687-64D9-294C25CEC860}"/>
              </a:ext>
            </a:extLst>
          </p:cNvPr>
          <p:cNvSpPr>
            <a:spLocks noGrp="1"/>
          </p:cNvSpPr>
          <p:nvPr>
            <p:ph type="title"/>
          </p:nvPr>
        </p:nvSpPr>
        <p:spPr>
          <a:xfrm>
            <a:off x="677334" y="316966"/>
            <a:ext cx="8596668" cy="499672"/>
          </a:xfrm>
        </p:spPr>
        <p:txBody>
          <a:bodyPr>
            <a:normAutofit/>
          </a:bodyPr>
          <a:lstStyle/>
          <a:p>
            <a:r>
              <a:rPr lang="en-US" sz="2400" dirty="0"/>
              <a:t>Components:</a:t>
            </a:r>
          </a:p>
        </p:txBody>
      </p:sp>
      <p:sp>
        <p:nvSpPr>
          <p:cNvPr id="3" name="Content Placeholder 2">
            <a:extLst>
              <a:ext uri="{FF2B5EF4-FFF2-40B4-BE49-F238E27FC236}">
                <a16:creationId xmlns:a16="http://schemas.microsoft.com/office/drawing/2014/main" id="{F8E9CA8F-3712-0B40-1E63-793C553FEB2F}"/>
              </a:ext>
            </a:extLst>
          </p:cNvPr>
          <p:cNvSpPr>
            <a:spLocks noGrp="1"/>
          </p:cNvSpPr>
          <p:nvPr>
            <p:ph idx="1"/>
          </p:nvPr>
        </p:nvSpPr>
        <p:spPr>
          <a:xfrm>
            <a:off x="299803" y="959370"/>
            <a:ext cx="11587397" cy="5581663"/>
          </a:xfrm>
        </p:spPr>
        <p:txBody>
          <a:bodyPr/>
          <a:lstStyle/>
          <a:p>
            <a:pPr marL="0" indent="0">
              <a:buNone/>
            </a:pPr>
            <a:r>
              <a:rPr lang="en-US" dirty="0"/>
              <a:t>Oracle Data Integrator (ODI) consists of several key components that work together to facilitate the  design, execution, and management of data integration processes. These components include:</a:t>
            </a:r>
          </a:p>
          <a:p>
            <a:r>
              <a:rPr lang="en-US" sz="1800" b="1" dirty="0"/>
              <a:t>ODI Studio: </a:t>
            </a:r>
            <a:r>
              <a:rPr lang="en-US" sz="1800" dirty="0"/>
              <a:t>ODI Studio is the graphical integrated development environment (IDE) used by developers and administrators to design, develop, and maintain data integration workflows. It provides a user-friendly interface for creating interfaces, mappings, packages, procedures, scenarios, and other artifacts necessary for data integration tasks.</a:t>
            </a:r>
          </a:p>
          <a:p>
            <a:endParaRPr lang="en-US" sz="1800" dirty="0"/>
          </a:p>
          <a:p>
            <a:r>
              <a:rPr lang="en-US" sz="1800" b="1" dirty="0"/>
              <a:t>Repository: </a:t>
            </a:r>
            <a:r>
              <a:rPr lang="en-US" sz="1800" dirty="0"/>
              <a:t>The Repository is a centralized metadata repository that stores all the configuration, design, and runtime information related to ODI projects, models, interfaces, and other artifacts. It maintains the metadata required for development, execution, and monitoring of data integration processes.</a:t>
            </a:r>
          </a:p>
          <a:p>
            <a:endParaRPr lang="en-US" sz="1800" dirty="0"/>
          </a:p>
          <a:p>
            <a:r>
              <a:rPr lang="en-US" sz="1800" b="1" dirty="0"/>
              <a:t>Topology Manager: </a:t>
            </a:r>
            <a:r>
              <a:rPr lang="en-US" sz="1800" dirty="0"/>
              <a:t>Topology Manager is a component of ODI used for defining and managing the physical and logical architecture of data integration environments. It allows users to define connections to various data sources and targets, such as databases, files, applications, and web services. Topology Manager also supports defining data servers, contexts, agents, and other infrastructure-related configurations.</a:t>
            </a:r>
          </a:p>
          <a:p>
            <a:endParaRPr lang="en-US" dirty="0"/>
          </a:p>
          <a:p>
            <a:endParaRPr lang="en-US" dirty="0"/>
          </a:p>
        </p:txBody>
      </p:sp>
    </p:spTree>
    <p:extLst>
      <p:ext uri="{BB962C8B-B14F-4D97-AF65-F5344CB8AC3E}">
        <p14:creationId xmlns:p14="http://schemas.microsoft.com/office/powerpoint/2010/main" val="1288142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A974-DE70-594E-F821-B87A83AF1C16}"/>
              </a:ext>
            </a:extLst>
          </p:cNvPr>
          <p:cNvSpPr>
            <a:spLocks noGrp="1"/>
          </p:cNvSpPr>
          <p:nvPr>
            <p:ph type="title"/>
          </p:nvPr>
        </p:nvSpPr>
        <p:spPr>
          <a:xfrm>
            <a:off x="692324" y="187377"/>
            <a:ext cx="8596668" cy="469692"/>
          </a:xfrm>
        </p:spPr>
        <p:txBody>
          <a:bodyPr>
            <a:normAutofit/>
          </a:bodyPr>
          <a:lstStyle/>
          <a:p>
            <a:r>
              <a:rPr lang="en-US" sz="2400" dirty="0"/>
              <a:t>Components :</a:t>
            </a:r>
          </a:p>
        </p:txBody>
      </p:sp>
      <p:sp>
        <p:nvSpPr>
          <p:cNvPr id="3" name="Content Placeholder 2">
            <a:extLst>
              <a:ext uri="{FF2B5EF4-FFF2-40B4-BE49-F238E27FC236}">
                <a16:creationId xmlns:a16="http://schemas.microsoft.com/office/drawing/2014/main" id="{E8E513FE-664A-6739-8161-22E033194D14}"/>
              </a:ext>
            </a:extLst>
          </p:cNvPr>
          <p:cNvSpPr>
            <a:spLocks noGrp="1"/>
          </p:cNvSpPr>
          <p:nvPr>
            <p:ph idx="1"/>
          </p:nvPr>
        </p:nvSpPr>
        <p:spPr>
          <a:xfrm>
            <a:off x="419725" y="816638"/>
            <a:ext cx="11377533" cy="5853985"/>
          </a:xfrm>
        </p:spPr>
        <p:txBody>
          <a:bodyPr>
            <a:noAutofit/>
          </a:bodyPr>
          <a:lstStyle/>
          <a:p>
            <a:endParaRPr lang="en-US" sz="1200" dirty="0"/>
          </a:p>
          <a:p>
            <a:r>
              <a:rPr lang="en-US" b="1" dirty="0"/>
              <a:t>Designer Navigator: </a:t>
            </a:r>
            <a:r>
              <a:rPr lang="en-US" dirty="0"/>
              <a:t>Designer Navigator is a component of ODI Studio that provides a hierarchical view of the objects and artifacts within an ODI project. It allows developers to navigate through projects, models, interfaces, packages, procedures, variables, and other components while designing and developing data integration solutions.</a:t>
            </a:r>
          </a:p>
          <a:p>
            <a:endParaRPr lang="en-US" dirty="0"/>
          </a:p>
          <a:p>
            <a:r>
              <a:rPr lang="en-US" b="1" dirty="0"/>
              <a:t>Operator Navigator: </a:t>
            </a:r>
            <a:r>
              <a:rPr lang="en-US" dirty="0"/>
              <a:t>Operator Navigator is a component of ODI Studio used for monitoring and managing the execution of data integration processes. It provides real-time visibility into the status, progress, and logs of execution sessions, packages, scenarios, and workflows. Operator Navigator also allows users to troubleshoot and manage errors or issues encountered during execution.</a:t>
            </a:r>
          </a:p>
          <a:p>
            <a:endParaRPr lang="en-US" dirty="0"/>
          </a:p>
          <a:p>
            <a:r>
              <a:rPr lang="en-US" b="1" dirty="0"/>
              <a:t>Security Manager: </a:t>
            </a:r>
            <a:r>
              <a:rPr lang="en-US" dirty="0"/>
              <a:t>Security Manager is a component of ODI used for managing user authentication, authorization, and access control within the ODI environment. It allows administrators to define user roles, privileges, and permissions to control access to various functionalities and resources within ODI Studio and runtime components.</a:t>
            </a:r>
          </a:p>
        </p:txBody>
      </p:sp>
    </p:spTree>
    <p:extLst>
      <p:ext uri="{BB962C8B-B14F-4D97-AF65-F5344CB8AC3E}">
        <p14:creationId xmlns:p14="http://schemas.microsoft.com/office/powerpoint/2010/main" val="730408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4A03-540E-DF9F-198F-9DDC64DD8827}"/>
              </a:ext>
            </a:extLst>
          </p:cNvPr>
          <p:cNvSpPr>
            <a:spLocks noGrp="1"/>
          </p:cNvSpPr>
          <p:nvPr>
            <p:ph type="title"/>
          </p:nvPr>
        </p:nvSpPr>
        <p:spPr>
          <a:xfrm>
            <a:off x="677334" y="286986"/>
            <a:ext cx="8596668" cy="529652"/>
          </a:xfrm>
        </p:spPr>
        <p:txBody>
          <a:bodyPr>
            <a:noAutofit/>
          </a:bodyPr>
          <a:lstStyle/>
          <a:p>
            <a:r>
              <a:rPr lang="en-US" sz="2800" dirty="0"/>
              <a:t>What are the components to manipulate the data ?</a:t>
            </a:r>
            <a:br>
              <a:rPr lang="en-US" sz="2800" dirty="0"/>
            </a:br>
            <a:endParaRPr lang="en-US" sz="2800" dirty="0"/>
          </a:p>
        </p:txBody>
      </p:sp>
      <p:sp>
        <p:nvSpPr>
          <p:cNvPr id="3" name="Content Placeholder 2">
            <a:extLst>
              <a:ext uri="{FF2B5EF4-FFF2-40B4-BE49-F238E27FC236}">
                <a16:creationId xmlns:a16="http://schemas.microsoft.com/office/drawing/2014/main" id="{D71130BC-EEDF-4AA1-9CAE-F355F0F77B81}"/>
              </a:ext>
            </a:extLst>
          </p:cNvPr>
          <p:cNvSpPr>
            <a:spLocks noGrp="1"/>
          </p:cNvSpPr>
          <p:nvPr>
            <p:ph idx="1"/>
          </p:nvPr>
        </p:nvSpPr>
        <p:spPr>
          <a:xfrm>
            <a:off x="677333" y="1019331"/>
            <a:ext cx="11134915" cy="5022031"/>
          </a:xfrm>
        </p:spPr>
        <p:txBody>
          <a:bodyPr>
            <a:normAutofit lnSpcReduction="10000"/>
          </a:bodyPr>
          <a:lstStyle/>
          <a:p>
            <a:pPr marL="0" indent="0">
              <a:buNone/>
            </a:pPr>
            <a:r>
              <a:rPr lang="en-US" dirty="0"/>
              <a:t>Within Oracle Data Integrator (ODI), several components are used to manipulate data as part of the data integration process. These components are designed to perform various data transformation, manipulation, and processing tasks. Some of the key components for manipulating data in ODI include:</a:t>
            </a:r>
          </a:p>
          <a:p>
            <a:pPr marL="0" indent="0">
              <a:buNone/>
            </a:pPr>
            <a:endParaRPr lang="en-US" dirty="0"/>
          </a:p>
          <a:p>
            <a:r>
              <a:rPr lang="en-US" b="1" dirty="0"/>
              <a:t>Interfaces: </a:t>
            </a:r>
            <a:r>
              <a:rPr lang="en-US" dirty="0"/>
              <a:t>Interfaces in ODI represent the core building blocks for data manipulation and movement. There are different types of interfaces, such as:</a:t>
            </a:r>
          </a:p>
          <a:p>
            <a:pPr lvl="1"/>
            <a:r>
              <a:rPr lang="en-US" b="1" dirty="0"/>
              <a:t>Interface: </a:t>
            </a:r>
            <a:r>
              <a:rPr lang="en-US" dirty="0"/>
              <a:t>Used for extracting, transforming, and loading (ETL) data between source and target datasets. It allows users to define mappings, transformations, filters, joins, and other data manipulation logic.</a:t>
            </a:r>
          </a:p>
          <a:p>
            <a:r>
              <a:rPr lang="en-US" b="1" dirty="0"/>
              <a:t>Knowledge Modules (KM): </a:t>
            </a:r>
            <a:r>
              <a:rPr lang="en-US" dirty="0"/>
              <a:t>Knowledge Modules are templates or modules that encapsulate the logic for data extraction, transformation, and loading operations. ODI provides various pre-built KMs for different database systems, file formats, and integration scenarios. Users can also create custom KMs to accommodate specific requirements.</a:t>
            </a:r>
          </a:p>
          <a:p>
            <a:r>
              <a:rPr lang="en-US" b="1" dirty="0"/>
              <a:t>Mappings: </a:t>
            </a:r>
            <a:r>
              <a:rPr lang="en-US" dirty="0"/>
              <a:t>Mappings define the relationship between source and target data structures. They specify how data fields from source datasets are mapped to corresponding fields in target datasets. Mappings can include transformations, calculations, lookups, and other data manipulation operations to ensure data consistency and integrity.</a:t>
            </a:r>
          </a:p>
        </p:txBody>
      </p:sp>
    </p:spTree>
    <p:extLst>
      <p:ext uri="{BB962C8B-B14F-4D97-AF65-F5344CB8AC3E}">
        <p14:creationId xmlns:p14="http://schemas.microsoft.com/office/powerpoint/2010/main" val="40433081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596</TotalTime>
  <Words>3646</Words>
  <Application>Microsoft Office PowerPoint</Application>
  <PresentationFormat>Widescreen</PresentationFormat>
  <Paragraphs>200</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Trebuchet MS</vt:lpstr>
      <vt:lpstr>Wingdings 3</vt:lpstr>
      <vt:lpstr>Facet</vt:lpstr>
      <vt:lpstr>Oracle Data Integrator</vt:lpstr>
      <vt:lpstr>What is ODI ?</vt:lpstr>
      <vt:lpstr>PowerPoint Presentation</vt:lpstr>
      <vt:lpstr>Some key features of Oracle Data Integrator include:</vt:lpstr>
      <vt:lpstr>Some key features of Oracle Data Integrator include:</vt:lpstr>
      <vt:lpstr>PowerPoint Presentation</vt:lpstr>
      <vt:lpstr>Components:</vt:lpstr>
      <vt:lpstr>Components :</vt:lpstr>
      <vt:lpstr>What are the components to manipulate the data ? </vt:lpstr>
      <vt:lpstr>PowerPoint Presentation</vt:lpstr>
      <vt:lpstr>TRANSFORMATIONS</vt:lpstr>
      <vt:lpstr>Aggregation Transformation:</vt:lpstr>
      <vt:lpstr>PowerPoint Presentation</vt:lpstr>
      <vt:lpstr>Data Set:</vt:lpstr>
      <vt:lpstr>PowerPoint Presentation</vt:lpstr>
      <vt:lpstr>Expression Transformation:</vt:lpstr>
      <vt:lpstr>PowerPoint Presentation</vt:lpstr>
      <vt:lpstr>Filter Transformation:</vt:lpstr>
      <vt:lpstr>PowerPoint Presentation</vt:lpstr>
      <vt:lpstr>Join Transformation:</vt:lpstr>
      <vt:lpstr>Pivot and Unpivot Transformation:</vt:lpstr>
      <vt:lpstr>PowerPoint Presentation</vt:lpstr>
      <vt:lpstr>Set Operations:</vt:lpstr>
      <vt:lpstr>PowerPoint Presentation</vt:lpstr>
      <vt:lpstr>Sort Transformation:</vt:lpstr>
      <vt:lpstr>Split: </vt:lpstr>
      <vt:lpstr>Subquery Filter: </vt:lpstr>
      <vt:lpstr>PowerPoint Presentation</vt:lpstr>
      <vt:lpstr>DISTINCT: </vt:lpstr>
      <vt:lpstr>PowerPoint Presentation</vt:lpstr>
      <vt:lpstr>LOOKUP : </vt:lpstr>
      <vt:lpstr>PowerPoint Presentation</vt:lpstr>
      <vt:lpstr>Procedure</vt:lpstr>
      <vt:lpstr>PowerPoint Presentation</vt:lpstr>
      <vt:lpstr>PowerPoint Presentation</vt:lpstr>
      <vt:lpstr>PowerPoint Presentation</vt:lpstr>
      <vt:lpstr>Reusable Mappings: </vt:lpstr>
      <vt:lpstr>PowerPoint Presentation</vt:lpstr>
      <vt:lpstr>PowerPoint Presentation</vt:lpstr>
      <vt:lpstr>USER FUNCTIONS : </vt:lpstr>
      <vt:lpstr>PowerPoint Presentation</vt:lpstr>
      <vt:lpstr>PowerPoint Presentation</vt:lpstr>
      <vt:lpstr>PowerPoint Presentation</vt:lpstr>
      <vt:lpstr>Variables: </vt:lpstr>
      <vt:lpstr>PowerPoint Presentation</vt:lpstr>
      <vt:lpstr>Sequences: </vt:lpstr>
      <vt:lpstr>PowerPoint Presentation</vt:lpstr>
      <vt:lpstr>CDC: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Data Integrator</dc:title>
  <dc:creator>cibi chellasamy</dc:creator>
  <cp:lastModifiedBy>cibi chellasamy</cp:lastModifiedBy>
  <cp:revision>13</cp:revision>
  <dcterms:created xsi:type="dcterms:W3CDTF">2024-04-08T09:47:06Z</dcterms:created>
  <dcterms:modified xsi:type="dcterms:W3CDTF">2024-04-15T06:38:02Z</dcterms:modified>
</cp:coreProperties>
</file>