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70" r:id="rId2"/>
    <p:sldId id="257" r:id="rId3"/>
    <p:sldId id="271" r:id="rId4"/>
    <p:sldId id="265" r:id="rId5"/>
    <p:sldId id="272" r:id="rId6"/>
    <p:sldId id="261" r:id="rId7"/>
    <p:sldId id="273" r:id="rId8"/>
    <p:sldId id="259" r:id="rId9"/>
    <p:sldId id="274" r:id="rId10"/>
    <p:sldId id="258" r:id="rId11"/>
    <p:sldId id="264" r:id="rId12"/>
    <p:sldId id="276" r:id="rId13"/>
    <p:sldId id="263" r:id="rId14"/>
    <p:sldId id="277" r:id="rId15"/>
    <p:sldId id="262" r:id="rId16"/>
    <p:sldId id="268" r:id="rId17"/>
    <p:sldId id="269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1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5DC24-604D-BBD3-B118-1C9FF836B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2D67F-01ED-6ABF-2FC9-12792B07B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8DC73-777E-8C55-7CC0-068CDB383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06C7-7AFC-42CE-B14D-0532D7312927}" type="datetimeFigureOut">
              <a:rPr lang="en-US" smtClean="0"/>
              <a:t>04/09/24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10591-7DDC-EDAE-3AA9-C846C38C3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79E43-1930-0BFC-7DE2-52732926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C634-2224-4999-9143-5EC2D39BA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4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C7EB7-175E-2D4E-D74A-8AB42B1B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3A5ED-E52A-6357-6800-24145DBE5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A4DE0-8FBF-3C87-CC03-68145F1E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06C7-7AFC-42CE-B14D-0532D7312927}" type="datetimeFigureOut">
              <a:rPr lang="en-US" smtClean="0"/>
              <a:t>04/09/24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DE4E-C483-AF2C-9D59-E4F4E616E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208F9-2F69-80B7-6CAF-04B1933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C634-2224-4999-9143-5EC2D39BA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8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82257B-C53D-4E1D-7D73-EADAD4017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5EBD4-7310-F604-E627-0FB2796EF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51F4D-0452-B44C-703A-B18101A8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06C7-7AFC-42CE-B14D-0532D7312927}" type="datetimeFigureOut">
              <a:rPr lang="en-US" smtClean="0"/>
              <a:t>04/09/24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DC99C-E7F7-87AB-05E5-ECE2DA519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C3B45-BD32-CC5F-F38D-23FCA45D3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C634-2224-4999-9143-5EC2D39BA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6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5355-0598-CC4A-1E05-08FEC6AF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7FCFB-C16C-61F3-073E-30BB0CB1C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F1D5E-2CCE-540F-AB18-51850C0B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06C7-7AFC-42CE-B14D-0532D7312927}" type="datetimeFigureOut">
              <a:rPr lang="en-US" smtClean="0"/>
              <a:t>04/09/24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D2911-F110-D81E-8A36-C9766A74D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0AFE6-2E08-A905-E51B-D35045BD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C634-2224-4999-9143-5EC2D39BA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5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C12C-979E-CF4E-ED67-9F288BEA1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2C802-F7DD-3831-2190-1644AFC57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3875A-6800-22EF-D75B-8AAC8EF5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06C7-7AFC-42CE-B14D-0532D7312927}" type="datetimeFigureOut">
              <a:rPr lang="en-US" smtClean="0"/>
              <a:t>04/09/24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0C73C-6096-D545-82BB-E9933270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6C715-CD8D-3EB9-0681-3E394649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C634-2224-4999-9143-5EC2D39BA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0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89B-CD26-4027-6BCB-46C706094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CA6EB-AC7B-F11F-3D36-363261280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5FB1B-ADCC-F46F-D407-38E6F326F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5B1B6-9B0B-C208-89AE-64EE8EDE2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06C7-7AFC-42CE-B14D-0532D7312927}" type="datetimeFigureOut">
              <a:rPr lang="en-US" smtClean="0"/>
              <a:t>04/09/24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B1E83-E62A-98CD-1A4C-00ADEA6F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46D7E-AE69-BBEF-7F00-05372448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C634-2224-4999-9143-5EC2D39BA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2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A0C23-A831-EABD-B9F8-4876E065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D9CFE-C637-5B81-FAC8-C7748800F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C4045-8097-FF3F-3830-B5D5D1A13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00793-387D-1C41-3BD4-EBA76EABD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F8ACD-67D3-F49C-D362-5902A72D0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40B7B-71C4-DB99-D95E-49518900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06C7-7AFC-42CE-B14D-0532D7312927}" type="datetimeFigureOut">
              <a:rPr lang="en-US" smtClean="0"/>
              <a:t>04/09/24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456EBD-9B46-C74A-624F-CA7E98EAA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C561FB-5448-8061-D1B5-27B130E4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C634-2224-4999-9143-5EC2D39BA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4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FF36-FB40-3718-D6D8-A7CF000A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CF33A1-5A03-6880-31D0-FD973C7B9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06C7-7AFC-42CE-B14D-0532D7312927}" type="datetimeFigureOut">
              <a:rPr lang="en-US" smtClean="0"/>
              <a:t>04/09/24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790C9B-5323-6988-1092-A31A6DCC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FA9C2-D247-7BC6-615E-2B42CD98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C634-2224-4999-9143-5EC2D39BA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1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ED70D1-7DBA-9672-B5E8-5770300D1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06C7-7AFC-42CE-B14D-0532D7312927}" type="datetimeFigureOut">
              <a:rPr lang="en-US" smtClean="0"/>
              <a:t>04/09/24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404026-6F76-F03E-55F8-BB7DBC154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20260-7BCC-0A4E-3332-6D8DFE11D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C634-2224-4999-9143-5EC2D39BA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5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9B064-D6C8-6C40-9260-ADF3893F7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A03A0-EC67-1458-226A-1BE0E76A8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17CDB-84D2-5F49-4F06-F02569985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E38B5-B2F1-F419-7200-60AB48FE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06C7-7AFC-42CE-B14D-0532D7312927}" type="datetimeFigureOut">
              <a:rPr lang="en-US" smtClean="0"/>
              <a:t>04/09/24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F1ECA-0080-07AB-FAE8-4739A8E6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C337C-1D09-86DA-1DA2-B2FA83D3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C634-2224-4999-9143-5EC2D39BA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10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44B29-8948-820F-EEF6-8FC32868C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39FFBA-0D82-CBF7-B876-D84976610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84177-572D-3D59-A741-ECA2A997B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36D61-AC89-CEFE-C745-3112F16AD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06C7-7AFC-42CE-B14D-0532D7312927}" type="datetimeFigureOut">
              <a:rPr lang="en-US" smtClean="0"/>
              <a:t>04/09/24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EF5DE-9E75-03D9-E660-61470364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E896E-ABC1-7ED6-6A80-D438C2C7F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C634-2224-4999-9143-5EC2D39BA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4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0F219D-0EFB-94E4-3DC8-104B0BD6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67B9B-53F7-69DE-0A67-C29135BDF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FBAB3-F860-19F8-045D-D1D625EFD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6006C7-7AFC-42CE-B14D-0532D7312927}" type="datetimeFigureOut">
              <a:rPr lang="en-US" smtClean="0"/>
              <a:t>04/09/24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2ECBF-EDB1-2BC6-1ED6-8FC1E5231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38792-7C09-84BB-9402-AD9E3E9C4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C3C634-2224-4999-9143-5EC2D39BA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8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29011-467F-5F7C-AA23-05CB263593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Oracle Data Integrator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543B1-1CAB-A48A-969A-55F524E409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Components and Types of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2965317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10439-BE5A-0A93-FA5C-1044244C3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sz="2800" dirty="0"/>
              <a:t>Join Transformation: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56DD1-EE07-650D-24E6-328BABE51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4439"/>
            <a:ext cx="10515600" cy="5322524"/>
          </a:xfrm>
        </p:spPr>
        <p:txBody>
          <a:bodyPr>
            <a:normAutofit/>
          </a:bodyPr>
          <a:lstStyle/>
          <a:p>
            <a:r>
              <a:rPr lang="en-US" sz="1600" b="1" dirty="0"/>
              <a:t>Purpose</a:t>
            </a:r>
            <a:r>
              <a:rPr lang="en-US" sz="1600" dirty="0"/>
              <a:t>: Joins are used to combine data from multiple sources based on matching keys or conditions.</a:t>
            </a:r>
          </a:p>
          <a:p>
            <a:r>
              <a:rPr lang="en-US" sz="1600" b="1" dirty="0"/>
              <a:t>Usage</a:t>
            </a:r>
            <a:r>
              <a:rPr lang="en-US" sz="1600" dirty="0"/>
              <a:t>: Joins are fundamental for integrating data from different tables, files, or databases that share common attributes.</a:t>
            </a:r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939CAA7D-9ED1-EEAE-3416-29D6B7E6A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7847"/>
            <a:ext cx="10515600" cy="40857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8612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10439-BE5A-0A93-FA5C-1044244C3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5912"/>
          </a:xfrm>
        </p:spPr>
        <p:txBody>
          <a:bodyPr>
            <a:noAutofit/>
          </a:bodyPr>
          <a:lstStyle/>
          <a:p>
            <a:r>
              <a:rPr lang="en-US" sz="2800" dirty="0"/>
              <a:t>Pivot and Unpivot Transformation: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56DD1-EE07-650D-24E6-328BABE51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4439"/>
            <a:ext cx="10515600" cy="5322524"/>
          </a:xfrm>
        </p:spPr>
        <p:txBody>
          <a:bodyPr>
            <a:normAutofit/>
          </a:bodyPr>
          <a:lstStyle/>
          <a:p>
            <a:r>
              <a:rPr lang="en-US" sz="1600" b="1" dirty="0"/>
              <a:t>Purpose: </a:t>
            </a:r>
            <a:r>
              <a:rPr lang="en-US" sz="1600" dirty="0"/>
              <a:t>  Pivot and Unpivot transformations are used to rotate data from rows into columns (Pivot) or from columns into rows (Unpivot).</a:t>
            </a:r>
          </a:p>
          <a:p>
            <a:r>
              <a:rPr lang="en-US" sz="1600" b="1" dirty="0"/>
              <a:t>Usage: </a:t>
            </a:r>
            <a:r>
              <a:rPr lang="en-US" sz="1600" dirty="0"/>
              <a:t>These transformations are handy for transforming data between wide and narrow formats or vice versa, facilitating analysis and reporting.</a:t>
            </a:r>
          </a:p>
          <a:p>
            <a:endParaRPr lang="en-US" sz="1600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30302705-242C-958E-1334-DCB158F49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008" y="2410939"/>
            <a:ext cx="10027792" cy="28206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5115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43A57E9-7977-9593-974D-56DB63559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76" y="228940"/>
            <a:ext cx="3952381" cy="29523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634924-D341-FBE0-BDA3-506FFBF02453}"/>
              </a:ext>
            </a:extLst>
          </p:cNvPr>
          <p:cNvSpPr txBox="1"/>
          <p:nvPr/>
        </p:nvSpPr>
        <p:spPr>
          <a:xfrm>
            <a:off x="5599718" y="814373"/>
            <a:ext cx="5859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row locator variable for selecting in matching rows</a:t>
            </a:r>
          </a:p>
          <a:p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2406228-B8DE-BD88-3B5B-947FD3DA1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9" y="3550653"/>
            <a:ext cx="11603421" cy="27619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132B9F-B38E-546A-BEBB-ADBDBEAF0176}"/>
              </a:ext>
            </a:extLst>
          </p:cNvPr>
          <p:cNvSpPr txBox="1"/>
          <p:nvPr/>
        </p:nvSpPr>
        <p:spPr>
          <a:xfrm>
            <a:off x="5546361" y="1993692"/>
            <a:ext cx="564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the created row locators in matching rows below 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F77F343-5922-9BF8-3A52-82E90C0FF6A7}"/>
              </a:ext>
            </a:extLst>
          </p:cNvPr>
          <p:cNvSpPr/>
          <p:nvPr/>
        </p:nvSpPr>
        <p:spPr>
          <a:xfrm>
            <a:off x="8044991" y="2363024"/>
            <a:ext cx="484632" cy="4796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053ACA22-5916-3868-EB41-D46E48B3EF9C}"/>
              </a:ext>
            </a:extLst>
          </p:cNvPr>
          <p:cNvSpPr/>
          <p:nvPr/>
        </p:nvSpPr>
        <p:spPr>
          <a:xfrm>
            <a:off x="5051684" y="777012"/>
            <a:ext cx="561485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23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10439-BE5A-0A93-FA5C-1044244C3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5912"/>
          </a:xfrm>
        </p:spPr>
        <p:txBody>
          <a:bodyPr>
            <a:noAutofit/>
          </a:bodyPr>
          <a:lstStyle/>
          <a:p>
            <a:r>
              <a:rPr lang="en-US" sz="2800" dirty="0"/>
              <a:t>Set Operations: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56DD1-EE07-650D-24E6-328BABE51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4439"/>
            <a:ext cx="10515600" cy="5322524"/>
          </a:xfrm>
        </p:spPr>
        <p:txBody>
          <a:bodyPr>
            <a:normAutofit/>
          </a:bodyPr>
          <a:lstStyle/>
          <a:p>
            <a:r>
              <a:rPr lang="en-US" sz="1600" b="1" dirty="0"/>
              <a:t>Purpose: </a:t>
            </a:r>
            <a:r>
              <a:rPr lang="en-US" sz="1600" dirty="0"/>
              <a:t>  Set operations allow users to perform operations such as union, intersect, and minus between two or more datasets.</a:t>
            </a:r>
          </a:p>
          <a:p>
            <a:r>
              <a:rPr lang="en-US" sz="1600" b="1" dirty="0"/>
              <a:t>Usage: </a:t>
            </a:r>
            <a:r>
              <a:rPr lang="en-US" sz="1600" dirty="0"/>
              <a:t>Set operations are useful for combining or comparing datasets to identify common records, differences, or to merge datasets without duplication.</a:t>
            </a:r>
          </a:p>
        </p:txBody>
      </p:sp>
      <p:pic>
        <p:nvPicPr>
          <p:cNvPr id="5" name="Picture 4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B2EAD8E5-097C-8DE8-C26A-93A18A553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37" y="2205534"/>
            <a:ext cx="10799164" cy="39714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056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BA2E282-3920-E3C9-01C1-67B6A7B4D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48" y="470051"/>
            <a:ext cx="10687986" cy="19904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6B19CBA-D266-BB7D-7FD4-551E81A15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48" y="3045144"/>
            <a:ext cx="10687986" cy="30095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2791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10439-BE5A-0A93-FA5C-1044244C3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5912"/>
          </a:xfrm>
        </p:spPr>
        <p:txBody>
          <a:bodyPr>
            <a:noAutofit/>
          </a:bodyPr>
          <a:lstStyle/>
          <a:p>
            <a:r>
              <a:rPr lang="en-US" sz="2800" dirty="0"/>
              <a:t>Sort Transformation: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56DD1-EE07-650D-24E6-328BABE51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4439"/>
            <a:ext cx="10515600" cy="5322524"/>
          </a:xfrm>
        </p:spPr>
        <p:txBody>
          <a:bodyPr>
            <a:normAutofit/>
          </a:bodyPr>
          <a:lstStyle/>
          <a:p>
            <a:r>
              <a:rPr lang="en-US" sz="1600" b="1" dirty="0"/>
              <a:t>Purpose: </a:t>
            </a:r>
            <a:r>
              <a:rPr lang="en-US" sz="1600" dirty="0"/>
              <a:t>  Sort transformations are used to order data based on specified criteria, such as ascending or descending order of values in one or more columns.</a:t>
            </a:r>
          </a:p>
          <a:p>
            <a:r>
              <a:rPr lang="en-US" sz="1600" b="1" dirty="0"/>
              <a:t>Usage</a:t>
            </a:r>
            <a:r>
              <a:rPr lang="en-US" sz="1600" dirty="0"/>
              <a:t>: Sorting data is often necessary before performing certain operations, such as merging datasets or performing aggregate calculations.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235126D-4A2A-EA3B-FE38-1190912E0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916" y="1953372"/>
            <a:ext cx="9632168" cy="22138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screenshot of a data editor&#10;&#10;Description automatically generated">
            <a:extLst>
              <a:ext uri="{FF2B5EF4-FFF2-40B4-BE49-F238E27FC236}">
                <a16:creationId xmlns:a16="http://schemas.microsoft.com/office/drawing/2014/main" id="{932802D3-A5C2-DA03-4FB1-9E38E33E9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98" y="4493610"/>
            <a:ext cx="2843686" cy="22571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A white rectangular object with a white background&#10;&#10;Description automatically generated">
            <a:extLst>
              <a:ext uri="{FF2B5EF4-FFF2-40B4-BE49-F238E27FC236}">
                <a16:creationId xmlns:a16="http://schemas.microsoft.com/office/drawing/2014/main" id="{16894ED2-D536-7D6E-AFAD-E76624C90D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460" y="4493611"/>
            <a:ext cx="6466667" cy="9619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8C5F53-8090-6408-EA71-D1DFC0FBBA04}"/>
              </a:ext>
            </a:extLst>
          </p:cNvPr>
          <p:cNvSpPr txBox="1"/>
          <p:nvPr/>
        </p:nvSpPr>
        <p:spPr>
          <a:xfrm>
            <a:off x="4916774" y="6176963"/>
            <a:ext cx="438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data is sorted by hire date descending </a:t>
            </a:r>
          </a:p>
        </p:txBody>
      </p:sp>
    </p:spTree>
    <p:extLst>
      <p:ext uri="{BB962C8B-B14F-4D97-AF65-F5344CB8AC3E}">
        <p14:creationId xmlns:p14="http://schemas.microsoft.com/office/powerpoint/2010/main" val="801072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10439-BE5A-0A93-FA5C-1044244C3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5912"/>
          </a:xfrm>
        </p:spPr>
        <p:txBody>
          <a:bodyPr>
            <a:noAutofit/>
          </a:bodyPr>
          <a:lstStyle/>
          <a:p>
            <a:r>
              <a:rPr lang="en-US" sz="2800" dirty="0"/>
              <a:t>Split: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56DD1-EE07-650D-24E6-328BABE51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4439"/>
            <a:ext cx="10515600" cy="5322524"/>
          </a:xfrm>
        </p:spPr>
        <p:txBody>
          <a:bodyPr>
            <a:normAutofit/>
          </a:bodyPr>
          <a:lstStyle/>
          <a:p>
            <a:r>
              <a:rPr lang="en-US" sz="1600" b="1" dirty="0"/>
              <a:t>Purpose: </a:t>
            </a:r>
            <a:r>
              <a:rPr lang="en-US" sz="1600" dirty="0"/>
              <a:t>The purpose of the Split transformation is to divide a dataset into smaller subsets or partitions based on specific conditions or criteria.</a:t>
            </a:r>
          </a:p>
          <a:p>
            <a:r>
              <a:rPr lang="en-US" sz="1600" b="1" dirty="0"/>
              <a:t>Usage: </a:t>
            </a:r>
            <a:r>
              <a:rPr lang="en-US" sz="1600" dirty="0"/>
              <a:t>Split transformations are commonly used in scenarios where data needs to be partitioned for parallel processing, conditional routing, or distribution to different target systems or destinations.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C42EB52-0717-290D-2C85-2A4D195CD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58" y="4696095"/>
            <a:ext cx="9600000" cy="21619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close-up of a computer&#10;&#10;Description automatically generated">
            <a:extLst>
              <a:ext uri="{FF2B5EF4-FFF2-40B4-BE49-F238E27FC236}">
                <a16:creationId xmlns:a16="http://schemas.microsoft.com/office/drawing/2014/main" id="{51B4FD67-C2A7-BFC2-2B6A-960283558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9905"/>
            <a:ext cx="5380952" cy="2502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484DF8-E204-A66E-D05F-6FD6DB22BD4B}"/>
              </a:ext>
            </a:extLst>
          </p:cNvPr>
          <p:cNvSpPr txBox="1"/>
          <p:nvPr/>
        </p:nvSpPr>
        <p:spPr>
          <a:xfrm>
            <a:off x="6219152" y="2638269"/>
            <a:ext cx="5878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Department ids were </a:t>
            </a:r>
            <a:r>
              <a:rPr lang="en-US" dirty="0" err="1"/>
              <a:t>splitted</a:t>
            </a:r>
            <a:r>
              <a:rPr lang="en-US" dirty="0"/>
              <a:t> into 50,60,80 and </a:t>
            </a:r>
          </a:p>
          <a:p>
            <a:r>
              <a:rPr lang="en-US" dirty="0"/>
              <a:t>100.</a:t>
            </a:r>
          </a:p>
        </p:txBody>
      </p:sp>
    </p:spTree>
    <p:extLst>
      <p:ext uri="{BB962C8B-B14F-4D97-AF65-F5344CB8AC3E}">
        <p14:creationId xmlns:p14="http://schemas.microsoft.com/office/powerpoint/2010/main" val="3985732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10439-BE5A-0A93-FA5C-1044244C3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5912"/>
          </a:xfrm>
        </p:spPr>
        <p:txBody>
          <a:bodyPr>
            <a:noAutofit/>
          </a:bodyPr>
          <a:lstStyle/>
          <a:p>
            <a:r>
              <a:rPr lang="en-US" sz="2800" dirty="0"/>
              <a:t>Subquery Filter: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56DD1-EE07-650D-24E6-328BABE51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4439"/>
            <a:ext cx="10515600" cy="5322524"/>
          </a:xfrm>
        </p:spPr>
        <p:txBody>
          <a:bodyPr>
            <a:normAutofit/>
          </a:bodyPr>
          <a:lstStyle/>
          <a:p>
            <a:r>
              <a:rPr lang="en-US" sz="1600" b="1" dirty="0"/>
              <a:t>Purpose: </a:t>
            </a:r>
            <a:r>
              <a:rPr lang="en-US" sz="1600" dirty="0"/>
              <a:t>Subquery filters are used to filter data based on conditions that involve subqueries, allowing for more dynamic and complex filtering criteria.</a:t>
            </a:r>
          </a:p>
          <a:p>
            <a:r>
              <a:rPr lang="en-US" sz="1600" b="1" dirty="0"/>
              <a:t>Usage: </a:t>
            </a:r>
            <a:r>
              <a:rPr lang="en-US" sz="1600" dirty="0"/>
              <a:t>Subquery filters are commonly used when the filtering criteria are based on values from another dataset, aggregate functions, or conditions that cannot be easily expressed using standard WHERE clause predicates.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E1BD779-C6F1-B1C5-0886-7D4EC75E3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3515"/>
            <a:ext cx="10515600" cy="44206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2142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460876C-EB57-F46A-4DC2-E3177A696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50" y="211443"/>
            <a:ext cx="11531947" cy="4066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AC6DD9-1BC2-7217-70F5-9393F5DD2F0E}"/>
              </a:ext>
            </a:extLst>
          </p:cNvPr>
          <p:cNvSpPr txBox="1"/>
          <p:nvPr/>
        </p:nvSpPr>
        <p:spPr>
          <a:xfrm>
            <a:off x="489677" y="4961744"/>
            <a:ext cx="1124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department ids were filtered using subquery function </a:t>
            </a:r>
          </a:p>
        </p:txBody>
      </p:sp>
    </p:spTree>
    <p:extLst>
      <p:ext uri="{BB962C8B-B14F-4D97-AF65-F5344CB8AC3E}">
        <p14:creationId xmlns:p14="http://schemas.microsoft.com/office/powerpoint/2010/main" val="187315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9C4C-47AD-5F79-3637-3E8E6450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9314"/>
          </a:xfrm>
        </p:spPr>
        <p:txBody>
          <a:bodyPr>
            <a:normAutofit/>
          </a:bodyPr>
          <a:lstStyle/>
          <a:p>
            <a:r>
              <a:rPr lang="en-US" sz="2800" dirty="0"/>
              <a:t>Procedure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D5C29D9-8D39-F88A-1BA3-2EA6D709D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14" y="743858"/>
            <a:ext cx="10152381" cy="21904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2E76F6-421E-7C16-4515-DF00CA7C45BC}"/>
              </a:ext>
            </a:extLst>
          </p:cNvPr>
          <p:cNvSpPr txBox="1"/>
          <p:nvPr/>
        </p:nvSpPr>
        <p:spPr>
          <a:xfrm>
            <a:off x="923914" y="3429000"/>
            <a:ext cx="104298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Right-click on Procedures:</a:t>
            </a:r>
          </a:p>
          <a:p>
            <a:endParaRPr lang="en-US" dirty="0"/>
          </a:p>
          <a:p>
            <a:r>
              <a:rPr lang="en-US" dirty="0"/>
              <a:t>In the Projects Navigator, expand the folder for your project, and then locate the "Procedures" node.</a:t>
            </a:r>
          </a:p>
          <a:p>
            <a:r>
              <a:rPr lang="en-US" dirty="0"/>
              <a:t>Right-click on the "Procedures" node to open the context menu.</a:t>
            </a:r>
          </a:p>
        </p:txBody>
      </p:sp>
    </p:spTree>
    <p:extLst>
      <p:ext uri="{BB962C8B-B14F-4D97-AF65-F5344CB8AC3E}">
        <p14:creationId xmlns:p14="http://schemas.microsoft.com/office/powerpoint/2010/main" val="69484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10439-BE5A-0A93-FA5C-1044244C3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sz="2800"/>
              <a:t>Aggregation Transformation: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56DD1-EE07-650D-24E6-328BABE51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4439"/>
            <a:ext cx="10515600" cy="5322524"/>
          </a:xfrm>
        </p:spPr>
        <p:txBody>
          <a:bodyPr>
            <a:normAutofit/>
          </a:bodyPr>
          <a:lstStyle/>
          <a:p>
            <a:r>
              <a:rPr lang="en-US" sz="1600" b="1"/>
              <a:t>Purpose</a:t>
            </a:r>
            <a:r>
              <a:rPr lang="en-US" sz="1600"/>
              <a:t>: Aggregations are used to calculate summary statistics, such as sums, averages, counts, minimums, and maximums, on groups of data.</a:t>
            </a:r>
          </a:p>
          <a:p>
            <a:r>
              <a:rPr lang="en-US" sz="1600" b="1"/>
              <a:t>Usage</a:t>
            </a:r>
            <a:r>
              <a:rPr lang="en-US" sz="1600"/>
              <a:t>: Aggregations are commonly applied when consolidating data or generating reports that require aggregated values.</a:t>
            </a:r>
            <a:endParaRPr lang="en-US" sz="1600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607B24A-A350-A2A3-AD57-DDCE84ACD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334" y="2014561"/>
            <a:ext cx="9333332" cy="20265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A computer screen shot of a message&#10;&#10;Description automatically generated">
            <a:extLst>
              <a:ext uri="{FF2B5EF4-FFF2-40B4-BE49-F238E27FC236}">
                <a16:creationId xmlns:a16="http://schemas.microsoft.com/office/drawing/2014/main" id="{79740CC1-C730-1C0F-4229-5066298AE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421" y="4483697"/>
            <a:ext cx="9333333" cy="1866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1646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48B4AC19-5795-E08D-FD78-A02F07AF4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60" y="206968"/>
            <a:ext cx="10238095" cy="2551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0E47E2-0159-8EF2-9EF0-270D54BEAA68}"/>
              </a:ext>
            </a:extLst>
          </p:cNvPr>
          <p:cNvSpPr txBox="1"/>
          <p:nvPr/>
        </p:nvSpPr>
        <p:spPr>
          <a:xfrm>
            <a:off x="359764" y="3038920"/>
            <a:ext cx="1069039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Select New Procedure:</a:t>
            </a:r>
          </a:p>
          <a:p>
            <a:r>
              <a:rPr lang="en-US" dirty="0"/>
              <a:t>From the context menu, select "New Procedure." This will open the "Create New Procedure" dialog box.</a:t>
            </a:r>
          </a:p>
          <a:p>
            <a:endParaRPr lang="en-US" dirty="0"/>
          </a:p>
          <a:p>
            <a:r>
              <a:rPr lang="en-US" b="1" dirty="0"/>
              <a:t>Enter Procedure Details:</a:t>
            </a:r>
          </a:p>
          <a:p>
            <a:r>
              <a:rPr lang="en-US" dirty="0"/>
              <a:t>In the "Create New Procedure" dialog box, you'll need to enter details about the new procedure:</a:t>
            </a:r>
          </a:p>
          <a:p>
            <a:r>
              <a:rPr lang="en-US" b="1" dirty="0"/>
              <a:t>Name: </a:t>
            </a:r>
            <a:r>
              <a:rPr lang="en-US" dirty="0"/>
              <a:t>Provide a name for your procedure.</a:t>
            </a:r>
          </a:p>
          <a:p>
            <a:r>
              <a:rPr lang="en-US" b="1" dirty="0"/>
              <a:t>Folder: </a:t>
            </a:r>
            <a:r>
              <a:rPr lang="en-US" dirty="0"/>
              <a:t>Select the folder where you want to save the procedure within your project.</a:t>
            </a:r>
          </a:p>
          <a:p>
            <a:r>
              <a:rPr lang="en-US" b="1" dirty="0"/>
              <a:t>Technology</a:t>
            </a:r>
            <a:r>
              <a:rPr lang="en-US" dirty="0"/>
              <a:t>: Choose the appropriate technology for your procedure. This could be "SQL" for a SQL-based procedure, "Java" for a Java-based procedure, or "Generic" for a generic procedure that doesn't require specific technology.</a:t>
            </a:r>
          </a:p>
          <a:p>
            <a:r>
              <a:rPr lang="en-US" b="1" dirty="0"/>
              <a:t>Language: </a:t>
            </a:r>
            <a:r>
              <a:rPr lang="en-US" dirty="0"/>
              <a:t>If applicable, select the programming language for your procedure (e.g., SQL or Java).</a:t>
            </a:r>
          </a:p>
        </p:txBody>
      </p:sp>
    </p:spTree>
    <p:extLst>
      <p:ext uri="{BB962C8B-B14F-4D97-AF65-F5344CB8AC3E}">
        <p14:creationId xmlns:p14="http://schemas.microsoft.com/office/powerpoint/2010/main" val="233859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FCC500-92E3-CC1D-CC0D-FBE3863D8E79}"/>
              </a:ext>
            </a:extLst>
          </p:cNvPr>
          <p:cNvSpPr txBox="1"/>
          <p:nvPr/>
        </p:nvSpPr>
        <p:spPr>
          <a:xfrm>
            <a:off x="204865" y="270091"/>
            <a:ext cx="1178226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Design the Procedure:</a:t>
            </a:r>
          </a:p>
          <a:p>
            <a:r>
              <a:rPr lang="en-US" dirty="0"/>
              <a:t>Once you've provided the necessary details, click "OK" to create the procedure. This will open the procedure editor where you can design the logic for your procedure.</a:t>
            </a:r>
          </a:p>
          <a:p>
            <a:r>
              <a:rPr lang="en-US" dirty="0"/>
              <a:t>Depending on the technology and language chosen, you'll use the appropriate editor to define the procedure's code or logic.</a:t>
            </a:r>
          </a:p>
          <a:p>
            <a:endParaRPr lang="en-US" dirty="0"/>
          </a:p>
          <a:p>
            <a:r>
              <a:rPr lang="en-US" b="1" dirty="0"/>
              <a:t>Write Procedure Logic:</a:t>
            </a:r>
          </a:p>
          <a:p>
            <a:r>
              <a:rPr lang="en-US" dirty="0"/>
              <a:t>Write the code or logic for your procedure in the editor. For SQL procedures, you'll typically write SQL statements. For Java procedures, you'll write Java code.</a:t>
            </a:r>
          </a:p>
          <a:p>
            <a:r>
              <a:rPr lang="en-US" dirty="0"/>
              <a:t>Use the available features in the editor, such as syntax highlighting, code completion, and error checking, to help you write the procedure logic accurately.</a:t>
            </a:r>
          </a:p>
          <a:p>
            <a:endParaRPr lang="en-US" dirty="0"/>
          </a:p>
          <a:p>
            <a:r>
              <a:rPr lang="en-US" b="1" dirty="0"/>
              <a:t>Save the Procedure:</a:t>
            </a:r>
          </a:p>
          <a:p>
            <a:r>
              <a:rPr lang="en-US" dirty="0"/>
              <a:t>After you've finished designing the procedure, save your changes by clicking the "Save" button in the toolbar or by selecting "Save" from the File menu.</a:t>
            </a:r>
          </a:p>
          <a:p>
            <a:endParaRPr lang="en-US" dirty="0"/>
          </a:p>
          <a:p>
            <a:r>
              <a:rPr lang="en-US" b="1" dirty="0"/>
              <a:t>Validate the Procedure (Optional):</a:t>
            </a:r>
          </a:p>
          <a:p>
            <a:r>
              <a:rPr lang="en-US" dirty="0"/>
              <a:t>You can validate the procedure to check for any errors or issues. Right-click on the procedure in the Projects Navigator and select "Validate" from the context menu.</a:t>
            </a:r>
          </a:p>
        </p:txBody>
      </p:sp>
    </p:spTree>
    <p:extLst>
      <p:ext uri="{BB962C8B-B14F-4D97-AF65-F5344CB8AC3E}">
        <p14:creationId xmlns:p14="http://schemas.microsoft.com/office/powerpoint/2010/main" val="2212731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1FB3397-3DA9-4467-729E-B75AB748B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16" y="421483"/>
            <a:ext cx="10219048" cy="140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4712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10439-BE5A-0A93-FA5C-1044244C3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397" y="245204"/>
            <a:ext cx="10515600" cy="315912"/>
          </a:xfrm>
        </p:spPr>
        <p:txBody>
          <a:bodyPr>
            <a:noAutofit/>
          </a:bodyPr>
          <a:lstStyle/>
          <a:p>
            <a:r>
              <a:rPr lang="en-US" sz="2800" dirty="0"/>
              <a:t>Reusable Mappings: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56DD1-EE07-650D-24E6-328BABE51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397" y="767738"/>
            <a:ext cx="10515600" cy="5322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1)Modularity:</a:t>
            </a:r>
          </a:p>
          <a:p>
            <a:r>
              <a:rPr lang="en-US" sz="1600" dirty="0"/>
              <a:t>Reusable mappings promote modular design by allowing you to encapsulate specific data integration logic or transformations into separate mapping objects.</a:t>
            </a:r>
          </a:p>
          <a:p>
            <a:r>
              <a:rPr lang="en-US" sz="1600" dirty="0"/>
              <a:t>This modular approach enhances reusability and maintainability, as the same mapping logic can be easily reused across multiple data integration processes.</a:t>
            </a:r>
          </a:p>
          <a:p>
            <a:pPr marL="0" indent="0">
              <a:buNone/>
            </a:pPr>
            <a:r>
              <a:rPr lang="en-US" sz="1600" b="1" dirty="0"/>
              <a:t>2)Consistency:</a:t>
            </a:r>
          </a:p>
          <a:p>
            <a:r>
              <a:rPr lang="en-US" sz="1600" dirty="0"/>
              <a:t>By centralizing common data transformation logic within reusable mappings, you ensure consistency in data processing across different integration projects or scenarios.</a:t>
            </a:r>
          </a:p>
          <a:p>
            <a:r>
              <a:rPr lang="en-US" sz="1600" dirty="0"/>
              <a:t>Any updates or enhancements made to a reusable mapping are automatically reflected wherever it is used, eliminating the need for redundant modifications.</a:t>
            </a:r>
          </a:p>
          <a:p>
            <a:pPr marL="0" indent="0">
              <a:buNone/>
            </a:pPr>
            <a:r>
              <a:rPr lang="en-US" sz="1600" b="1" dirty="0"/>
              <a:t>3)Efficiency:</a:t>
            </a:r>
          </a:p>
          <a:p>
            <a:r>
              <a:rPr lang="en-US" sz="1600" dirty="0"/>
              <a:t>Reusable mappings help streamline development efforts by reducing duplication of effort and promoting a "build once, reuse many times" approach.</a:t>
            </a:r>
          </a:p>
          <a:p>
            <a:r>
              <a:rPr lang="en-US" sz="1600" dirty="0"/>
              <a:t>Developers can leverage pre-existing mapping components to accelerate the development of new data integration solutions, leading to increased efficiency and productivity.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67846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1A6AC36-E523-FF69-BDF7-8EFBAF54D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32" y="45528"/>
            <a:ext cx="7719934" cy="31623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0F27D955-5068-EF9B-D756-41F4AE8CFF42}"/>
              </a:ext>
            </a:extLst>
          </p:cNvPr>
          <p:cNvSpPr/>
          <p:nvPr/>
        </p:nvSpPr>
        <p:spPr>
          <a:xfrm>
            <a:off x="8026520" y="1556421"/>
            <a:ext cx="615309" cy="234072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98F4EF-AD5A-6F83-F165-86FDDF920783}"/>
              </a:ext>
            </a:extLst>
          </p:cNvPr>
          <p:cNvSpPr txBox="1"/>
          <p:nvPr/>
        </p:nvSpPr>
        <p:spPr>
          <a:xfrm>
            <a:off x="8799226" y="1079292"/>
            <a:ext cx="2338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1.Click the plus mark to create attributes</a:t>
            </a:r>
          </a:p>
          <a:p>
            <a:r>
              <a:rPr lang="en-US" dirty="0"/>
              <a:t>2.Rename the attributes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4BA0EC-E873-A373-BE9B-DC9811F47F55}"/>
              </a:ext>
            </a:extLst>
          </p:cNvPr>
          <p:cNvSpPr/>
          <p:nvPr/>
        </p:nvSpPr>
        <p:spPr>
          <a:xfrm>
            <a:off x="7435121" y="2502609"/>
            <a:ext cx="269823" cy="21061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2B8B8A4-9391-C8BA-B08A-19C36CEC3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32" y="3807501"/>
            <a:ext cx="7719934" cy="30049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043A42E2-B636-C54D-10EA-07695F38B9D8}"/>
              </a:ext>
            </a:extLst>
          </p:cNvPr>
          <p:cNvSpPr/>
          <p:nvPr/>
        </p:nvSpPr>
        <p:spPr>
          <a:xfrm>
            <a:off x="8068043" y="4950471"/>
            <a:ext cx="573786" cy="234072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AFCCAA-3948-145D-F47B-0303BA9E18C6}"/>
              </a:ext>
            </a:extLst>
          </p:cNvPr>
          <p:cNvSpPr txBox="1"/>
          <p:nvPr/>
        </p:nvSpPr>
        <p:spPr>
          <a:xfrm>
            <a:off x="9368852" y="4377128"/>
            <a:ext cx="2233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1.Select the attributes and give the expressions</a:t>
            </a:r>
          </a:p>
        </p:txBody>
      </p:sp>
    </p:spTree>
    <p:extLst>
      <p:ext uri="{BB962C8B-B14F-4D97-AF65-F5344CB8AC3E}">
        <p14:creationId xmlns:p14="http://schemas.microsoft.com/office/powerpoint/2010/main" val="4016158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7C98B29D-E434-B4FD-79E0-1D20552CF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0" y="149901"/>
            <a:ext cx="7326541" cy="27581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A0D0885-4F1F-CCC5-F712-AEE590DD13BB}"/>
              </a:ext>
            </a:extLst>
          </p:cNvPr>
          <p:cNvSpPr/>
          <p:nvPr/>
        </p:nvSpPr>
        <p:spPr>
          <a:xfrm>
            <a:off x="7361392" y="1379095"/>
            <a:ext cx="689548" cy="299803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3DBDB-E776-53D7-5711-51194BEA98FB}"/>
              </a:ext>
            </a:extLst>
          </p:cNvPr>
          <p:cNvSpPr txBox="1"/>
          <p:nvPr/>
        </p:nvSpPr>
        <p:spPr>
          <a:xfrm>
            <a:off x="8050940" y="149901"/>
            <a:ext cx="40890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1.Create a new mapping and drag the source table</a:t>
            </a:r>
          </a:p>
          <a:p>
            <a:r>
              <a:rPr lang="en-US" dirty="0"/>
              <a:t>2.Drag the reusable mapping and map the columns</a:t>
            </a:r>
          </a:p>
          <a:p>
            <a:r>
              <a:rPr lang="en-US" dirty="0"/>
              <a:t>3.Drag the column able into the mapping section and map the reusable mapping and target mapping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CEF4FC6-F6F0-B48D-1E3B-83A38A74B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32" y="3138584"/>
            <a:ext cx="10815237" cy="35695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969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43B836A-7F01-79A3-2B46-FC020D1A1B8A}"/>
              </a:ext>
            </a:extLst>
          </p:cNvPr>
          <p:cNvSpPr txBox="1"/>
          <p:nvPr/>
        </p:nvSpPr>
        <p:spPr>
          <a:xfrm>
            <a:off x="848805" y="224852"/>
            <a:ext cx="11122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have utilized an aggregate function, specifically 'count', to determine the total number of employees.</a:t>
            </a:r>
          </a:p>
          <a:p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97AB18C-DE65-238A-7FF9-7558AB0E4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49" y="1752366"/>
            <a:ext cx="11122702" cy="33532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5478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10439-BE5A-0A93-FA5C-1044244C3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5912"/>
          </a:xfrm>
        </p:spPr>
        <p:txBody>
          <a:bodyPr>
            <a:noAutofit/>
          </a:bodyPr>
          <a:lstStyle/>
          <a:p>
            <a:r>
              <a:rPr lang="en-US" sz="2800" dirty="0"/>
              <a:t>Data 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56DD1-EE07-650D-24E6-328BABE51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4439"/>
            <a:ext cx="10515600" cy="5322524"/>
          </a:xfrm>
        </p:spPr>
        <p:txBody>
          <a:bodyPr>
            <a:normAutofit/>
          </a:bodyPr>
          <a:lstStyle/>
          <a:p>
            <a:r>
              <a:rPr lang="en-US" sz="1600" dirty="0"/>
              <a:t>When configuring a transformation component (e.g., join, filter, lookup), you specify one or more input data sets from which the transformation will read data.</a:t>
            </a:r>
          </a:p>
          <a:p>
            <a:r>
              <a:rPr lang="en-US" sz="1600" dirty="0"/>
              <a:t>Input data sets can be tables from a database, flat files, or the output of previous transformation components in the data flow.</a:t>
            </a:r>
          </a:p>
          <a:p>
            <a:r>
              <a:rPr lang="en-US" sz="1600" dirty="0"/>
              <a:t>The transformation component processes the data within the input data sets according to the defined transformation logic.</a:t>
            </a:r>
          </a:p>
          <a:p>
            <a:endParaRPr lang="en-US" sz="16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304EBB7-65B4-04D9-8FFF-CB76F3095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68" y="2415012"/>
            <a:ext cx="11257232" cy="37619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870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825B74-AA88-95B7-564E-48F9D61269A4}"/>
              </a:ext>
            </a:extLst>
          </p:cNvPr>
          <p:cNvSpPr txBox="1"/>
          <p:nvPr/>
        </p:nvSpPr>
        <p:spPr>
          <a:xfrm>
            <a:off x="1064302" y="404734"/>
            <a:ext cx="9323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sets are joined using dataset transformation o create  an employee dimension table.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18AEE00-1646-24AC-09F1-2F5E272AB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02" y="1079292"/>
            <a:ext cx="10497729" cy="50976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5649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10439-BE5A-0A93-FA5C-1044244C3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5912"/>
          </a:xfrm>
        </p:spPr>
        <p:txBody>
          <a:bodyPr>
            <a:noAutofit/>
          </a:bodyPr>
          <a:lstStyle/>
          <a:p>
            <a:r>
              <a:rPr lang="en-US" sz="2800" dirty="0"/>
              <a:t>Expression Transformation: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56DD1-EE07-650D-24E6-328BABE51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4439"/>
            <a:ext cx="10515600" cy="5322524"/>
          </a:xfrm>
        </p:spPr>
        <p:txBody>
          <a:bodyPr>
            <a:normAutofit/>
          </a:bodyPr>
          <a:lstStyle/>
          <a:p>
            <a:r>
              <a:rPr lang="en-US" sz="1600" b="1" dirty="0"/>
              <a:t>Purpose: </a:t>
            </a:r>
            <a:r>
              <a:rPr lang="en-US" sz="1600" dirty="0"/>
              <a:t> Expressions are used to perform calculations, manipulate values, and derive new data fields using mathematical operations, functions, and logical conditions.</a:t>
            </a:r>
          </a:p>
          <a:p>
            <a:r>
              <a:rPr lang="en-US" sz="1600" b="1" dirty="0"/>
              <a:t>Usage</a:t>
            </a:r>
            <a:r>
              <a:rPr lang="en-US" sz="1600" dirty="0"/>
              <a:t>: Expressions are versatile and can be applied to transform data in various ways, such as concatenating strings, formatting dates, or performing conditional logic.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EBA4634-6C11-6348-0E11-1E7B012C9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45" y="2263515"/>
            <a:ext cx="11321294" cy="44071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1372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D405472-0CEF-5AA6-4317-85300ABD4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91" y="384844"/>
            <a:ext cx="11266805" cy="56861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048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10439-BE5A-0A93-FA5C-1044244C3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5912"/>
          </a:xfrm>
        </p:spPr>
        <p:txBody>
          <a:bodyPr>
            <a:noAutofit/>
          </a:bodyPr>
          <a:lstStyle/>
          <a:p>
            <a:r>
              <a:rPr lang="en-US" sz="2800" dirty="0"/>
              <a:t>Filter Transformation: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56DD1-EE07-650D-24E6-328BABE51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4439"/>
            <a:ext cx="10515600" cy="5322524"/>
          </a:xfrm>
        </p:spPr>
        <p:txBody>
          <a:bodyPr>
            <a:normAutofit/>
          </a:bodyPr>
          <a:lstStyle/>
          <a:p>
            <a:r>
              <a:rPr lang="en-US" sz="1600" b="1" dirty="0"/>
              <a:t>Purpose: </a:t>
            </a:r>
            <a:r>
              <a:rPr lang="en-US" sz="1600" dirty="0"/>
              <a:t>Filters are used to selectively include or exclude records from the data based on specified criteria.</a:t>
            </a:r>
          </a:p>
          <a:p>
            <a:r>
              <a:rPr lang="en-US" sz="1600" b="1" dirty="0"/>
              <a:t>Usage</a:t>
            </a:r>
            <a:r>
              <a:rPr lang="en-US" sz="1600" dirty="0"/>
              <a:t>: Filters are employed to focus on specific subsets of data or to remove unwanted records before further processing.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BD452FF-A6B1-8264-0C8A-000496A55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43" y="1711093"/>
            <a:ext cx="9485714" cy="41800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3407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5026029-7CDB-0027-9112-B2ADC16F3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97" y="1412573"/>
            <a:ext cx="11032760" cy="47523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B420AD-1F43-6C96-8127-816415D03DDD}"/>
              </a:ext>
            </a:extLst>
          </p:cNvPr>
          <p:cNvSpPr txBox="1"/>
          <p:nvPr/>
        </p:nvSpPr>
        <p:spPr>
          <a:xfrm>
            <a:off x="1089285" y="941808"/>
            <a:ext cx="328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selected department with 10.</a:t>
            </a:r>
          </a:p>
        </p:txBody>
      </p:sp>
    </p:spTree>
    <p:extLst>
      <p:ext uri="{BB962C8B-B14F-4D97-AF65-F5344CB8AC3E}">
        <p14:creationId xmlns:p14="http://schemas.microsoft.com/office/powerpoint/2010/main" val="4062272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1224</Words>
  <Application>Microsoft Office PowerPoint</Application>
  <PresentationFormat>Widescreen</PresentationFormat>
  <Paragraphs>85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Aptos</vt:lpstr>
      <vt:lpstr>Aptos Display</vt:lpstr>
      <vt:lpstr>Arial</vt:lpstr>
      <vt:lpstr>Office Theme</vt:lpstr>
      <vt:lpstr>Oracle Data Integrator</vt:lpstr>
      <vt:lpstr>Aggregation Transformation:</vt:lpstr>
      <vt:lpstr>PowerPoint Presentation</vt:lpstr>
      <vt:lpstr>Data Set:</vt:lpstr>
      <vt:lpstr>PowerPoint Presentation</vt:lpstr>
      <vt:lpstr>Expression Transformation:</vt:lpstr>
      <vt:lpstr>PowerPoint Presentation</vt:lpstr>
      <vt:lpstr>Filter Transformation:</vt:lpstr>
      <vt:lpstr>PowerPoint Presentation</vt:lpstr>
      <vt:lpstr>Join Transformation:</vt:lpstr>
      <vt:lpstr>Pivot and Unpivot Transformation:</vt:lpstr>
      <vt:lpstr>PowerPoint Presentation</vt:lpstr>
      <vt:lpstr>Set Operations:</vt:lpstr>
      <vt:lpstr>PowerPoint Presentation</vt:lpstr>
      <vt:lpstr>Sort Transformation:</vt:lpstr>
      <vt:lpstr>Split: </vt:lpstr>
      <vt:lpstr>Subquery Filter: </vt:lpstr>
      <vt:lpstr>PowerPoint Presentation</vt:lpstr>
      <vt:lpstr>Procedure</vt:lpstr>
      <vt:lpstr>PowerPoint Presentation</vt:lpstr>
      <vt:lpstr>PowerPoint Presentation</vt:lpstr>
      <vt:lpstr>PowerPoint Presentation</vt:lpstr>
      <vt:lpstr>Reusable Mappings: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Data Integrator</dc:title>
  <dc:creator>cibi chellasamy</dc:creator>
  <cp:lastModifiedBy>cibi chellasamy</cp:lastModifiedBy>
  <cp:revision>3</cp:revision>
  <dcterms:created xsi:type="dcterms:W3CDTF">2024-04-08T09:47:06Z</dcterms:created>
  <dcterms:modified xsi:type="dcterms:W3CDTF">2024-04-09T10:53:12Z</dcterms:modified>
</cp:coreProperties>
</file>