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  <p:sldMasterId id="2147483654" r:id="rId4"/>
  </p:sldMasterIdLst>
  <p:sldIdLst>
    <p:sldId id="260" r:id="rId5"/>
    <p:sldId id="338" r:id="rId6"/>
    <p:sldId id="339" r:id="rId7"/>
    <p:sldId id="340" r:id="rId8"/>
    <p:sldId id="341" r:id="rId9"/>
    <p:sldId id="34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247"/>
    <a:srgbClr val="D52637"/>
    <a:srgbClr val="17479E"/>
    <a:srgbClr val="D42128"/>
    <a:srgbClr val="FF5429"/>
    <a:srgbClr val="0071BC"/>
    <a:srgbClr val="4CC1EB"/>
    <a:srgbClr val="71A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5EFDD60-5122-443B-828C-EA4E04F6C7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59712" y="3129756"/>
            <a:ext cx="5576887" cy="5984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Quality Assurance</a:t>
            </a:r>
            <a:endParaRPr lang="en-IN" sz="32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2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F6B48B16-068D-4914-B15F-BA951B840A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36525"/>
            <a:ext cx="8753475" cy="5778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rgbClr val="17479E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Page heading</a:t>
            </a:r>
          </a:p>
        </p:txBody>
      </p:sp>
    </p:spTree>
    <p:extLst>
      <p:ext uri="{BB962C8B-B14F-4D97-AF65-F5344CB8AC3E}">
        <p14:creationId xmlns:p14="http://schemas.microsoft.com/office/powerpoint/2010/main" val="404088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53" y="365126"/>
            <a:ext cx="11303367" cy="8169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253" y="1311730"/>
            <a:ext cx="11303367" cy="48652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3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958FF599-1DE5-45F6-A3B4-43B0697D55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022" y="3214704"/>
            <a:ext cx="5318676" cy="4285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Page Heading</a:t>
            </a:r>
          </a:p>
        </p:txBody>
      </p:sp>
    </p:spTree>
    <p:extLst>
      <p:ext uri="{BB962C8B-B14F-4D97-AF65-F5344CB8AC3E}">
        <p14:creationId xmlns:p14="http://schemas.microsoft.com/office/powerpoint/2010/main" val="411294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82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theme" Target="../theme/them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BE1ABA8-BF8C-466D-8B97-AC3A57C986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59" y="2632874"/>
            <a:ext cx="4958276" cy="11787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CEE1B32-963D-43CA-B07D-6C8E1CDF9073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1747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55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8A47ED3-6031-4DDE-861F-1E1AD8E2320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811" y="47301"/>
            <a:ext cx="776659" cy="77665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359CA1C1-E382-4DAD-B439-92C26B14239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4993" y="6238654"/>
            <a:ext cx="12306260" cy="20486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639D58E6-FBCD-4702-8284-6119E7A4E8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43259" y="751244"/>
            <a:ext cx="12391729" cy="1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7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7E025FD-3DEB-48DF-B4E1-284C3BBFA300}"/>
              </a:ext>
            </a:extLst>
          </p:cNvPr>
          <p:cNvSpPr/>
          <p:nvPr userDrawn="1"/>
        </p:nvSpPr>
        <p:spPr>
          <a:xfrm>
            <a:off x="0" y="2739043"/>
            <a:ext cx="12213266" cy="1379913"/>
          </a:xfrm>
          <a:prstGeom prst="rect">
            <a:avLst/>
          </a:prstGeom>
          <a:gradFill flip="none" rotWithShape="1">
            <a:gsLst>
              <a:gs pos="70000">
                <a:schemeClr val="bg1">
                  <a:lumMod val="94000"/>
                  <a:lumOff val="6000"/>
                  <a:alpha val="83000"/>
                </a:schemeClr>
              </a:gs>
              <a:gs pos="45000">
                <a:srgbClr val="1747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2BCE0B0-20F1-43E4-BF28-2C964FF933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811" y="47301"/>
            <a:ext cx="776659" cy="77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2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3AC759B-94EF-44E8-A166-5AC79DF79D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811" y="47301"/>
            <a:ext cx="776659" cy="776659"/>
          </a:xfrm>
          <a:prstGeom prst="rect">
            <a:avLst/>
          </a:prstGeom>
        </p:spPr>
      </p:pic>
      <p:sp>
        <p:nvSpPr>
          <p:cNvPr id="3" name="Text Placeholder 12">
            <a:extLst>
              <a:ext uri="{FF2B5EF4-FFF2-40B4-BE49-F238E27FC236}">
                <a16:creationId xmlns="" xmlns:a16="http://schemas.microsoft.com/office/drawing/2014/main" id="{3C09DD36-3720-459A-8F50-7C354EAADF60}"/>
              </a:ext>
            </a:extLst>
          </p:cNvPr>
          <p:cNvSpPr txBox="1">
            <a:spLocks/>
          </p:cNvSpPr>
          <p:nvPr userDrawn="1"/>
        </p:nvSpPr>
        <p:spPr>
          <a:xfrm>
            <a:off x="259503" y="2749192"/>
            <a:ext cx="11672993" cy="42859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17479E"/>
                </a:solidFill>
              </a:rPr>
              <a:t>Page Heading</a:t>
            </a:r>
            <a:endParaRPr lang="en-US" dirty="0">
              <a:solidFill>
                <a:srgbClr val="1747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12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uiltin.com/data-science/data-structure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F5BF0D95-FEC1-4774-843C-EF8C78E4B1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59712" y="3129756"/>
            <a:ext cx="5576887" cy="598488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Data Engineering</a:t>
            </a:r>
            <a:endParaRPr lang="en-IN" sz="32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F956786A-5151-4F33-BA2F-6ABC46A8D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3530" y="4126107"/>
            <a:ext cx="4301437" cy="27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3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5222" y="163581"/>
            <a:ext cx="11303367" cy="816904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485103" y="1170627"/>
            <a:ext cx="99725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What is an Index in Oracle?</a:t>
            </a:r>
          </a:p>
          <a:p>
            <a:r>
              <a:rPr lang="en-IN" dirty="0"/>
              <a:t>&gt;It is on object</a:t>
            </a:r>
          </a:p>
          <a:p>
            <a:r>
              <a:rPr lang="en-IN" dirty="0"/>
              <a:t>&gt;An Index is performance tuning method of allowing faster </a:t>
            </a:r>
            <a:r>
              <a:rPr lang="en-IN" dirty="0" err="1"/>
              <a:t>retrival</a:t>
            </a:r>
            <a:r>
              <a:rPr lang="en-IN" dirty="0"/>
              <a:t> of records</a:t>
            </a:r>
          </a:p>
          <a:p>
            <a:r>
              <a:rPr lang="en-IN" dirty="0"/>
              <a:t>&gt;Index -b tree or Hashing </a:t>
            </a:r>
            <a:r>
              <a:rPr lang="en-IN" dirty="0" smtClean="0"/>
              <a:t>Method</a:t>
            </a:r>
            <a:endParaRPr lang="en-IN" dirty="0"/>
          </a:p>
          <a:p>
            <a:r>
              <a:rPr lang="en-US" dirty="0"/>
              <a:t>&gt;Default index will be created when you primary key in your table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8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497" y="1144666"/>
            <a:ext cx="110534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003F"/>
                </a:solidFill>
                <a:latin typeface="Barlow Condensed"/>
              </a:rPr>
              <a:t>What Is B-tree?</a:t>
            </a:r>
          </a:p>
          <a:p>
            <a:r>
              <a:rPr lang="en-US" dirty="0">
                <a:solidFill>
                  <a:srgbClr val="3A3B41"/>
                </a:solidFill>
                <a:latin typeface="Georgia" panose="02040502050405020303" pitchFamily="18" charset="0"/>
              </a:rPr>
              <a:t>A B-tree is a </a:t>
            </a:r>
            <a:r>
              <a:rPr lang="en-US" dirty="0">
                <a:solidFill>
                  <a:srgbClr val="3A3B41"/>
                </a:solidFill>
                <a:latin typeface="Georgia" panose="02040502050405020303" pitchFamily="18" charset="0"/>
                <a:hlinkClick r:id="rId2"/>
              </a:rPr>
              <a:t>data structure</a:t>
            </a:r>
            <a:r>
              <a:rPr lang="en-US" dirty="0">
                <a:solidFill>
                  <a:srgbClr val="3A3B41"/>
                </a:solidFill>
                <a:latin typeface="Georgia" panose="02040502050405020303" pitchFamily="18" charset="0"/>
              </a:rPr>
              <a:t> that provides sorted data and allows searches, sequential access, attachments and removals in sorted order. The B-tree is highly capable of storing systems that write large blocks of data. The B-tree simplifies the binary search tree by allowing nodes with more than two children. Below is a B-tree example.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97" y="2810410"/>
            <a:ext cx="9004009" cy="2923234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235222" y="163581"/>
            <a:ext cx="11303367" cy="816904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77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5713" y="1196181"/>
            <a:ext cx="70490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Verify what are the index created for the particular table</a:t>
            </a:r>
            <a:endParaRPr lang="en-IN" b="1" dirty="0" smtClean="0"/>
          </a:p>
          <a:p>
            <a:r>
              <a:rPr lang="en-IN" dirty="0" smtClean="0"/>
              <a:t>SELECT 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index_name</a:t>
            </a:r>
            <a:r>
              <a:rPr lang="en-IN" dirty="0"/>
              <a:t>, </a:t>
            </a:r>
          </a:p>
          <a:p>
            <a:r>
              <a:rPr lang="en-IN" dirty="0"/>
              <a:t>    </a:t>
            </a:r>
            <a:r>
              <a:rPr lang="en-IN" dirty="0" err="1"/>
              <a:t>index_type</a:t>
            </a:r>
            <a:r>
              <a:rPr lang="en-IN" dirty="0"/>
              <a:t>, </a:t>
            </a:r>
          </a:p>
          <a:p>
            <a:r>
              <a:rPr lang="en-IN" dirty="0"/>
              <a:t>    visibility, </a:t>
            </a:r>
          </a:p>
          <a:p>
            <a:r>
              <a:rPr lang="en-IN" dirty="0"/>
              <a:t>    status </a:t>
            </a:r>
          </a:p>
          <a:p>
            <a:r>
              <a:rPr lang="en-IN" dirty="0"/>
              <a:t>FROM </a:t>
            </a:r>
          </a:p>
          <a:p>
            <a:r>
              <a:rPr lang="en-IN" dirty="0"/>
              <a:t>    </a:t>
            </a:r>
            <a:r>
              <a:rPr lang="en-IN" dirty="0" err="1"/>
              <a:t>all_indexes</a:t>
            </a:r>
            <a:endParaRPr lang="en-IN" dirty="0"/>
          </a:p>
          <a:p>
            <a:r>
              <a:rPr lang="en-IN" dirty="0"/>
              <a:t>WHERE </a:t>
            </a:r>
          </a:p>
          <a:p>
            <a:r>
              <a:rPr lang="en-IN" dirty="0"/>
              <a:t>    </a:t>
            </a:r>
            <a:r>
              <a:rPr lang="en-IN" dirty="0" err="1"/>
              <a:t>table_name</a:t>
            </a:r>
            <a:r>
              <a:rPr lang="en-IN" dirty="0"/>
              <a:t> = 'EMPS'; - Table name should be capital letter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45713" y="4425816"/>
            <a:ext cx="104619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--Creating Index on one column </a:t>
            </a:r>
            <a:r>
              <a:rPr lang="en-IN" b="1" dirty="0" err="1"/>
              <a:t>synatx</a:t>
            </a:r>
            <a:r>
              <a:rPr lang="en-IN" b="1" dirty="0"/>
              <a:t> is create index &lt;</a:t>
            </a:r>
            <a:r>
              <a:rPr lang="en-IN" b="1" dirty="0" err="1"/>
              <a:t>index_name</a:t>
            </a:r>
            <a:r>
              <a:rPr lang="en-IN" b="1" dirty="0"/>
              <a:t>&gt; on </a:t>
            </a:r>
            <a:r>
              <a:rPr lang="en-IN" b="1" dirty="0" err="1"/>
              <a:t>table_name</a:t>
            </a:r>
            <a:r>
              <a:rPr lang="en-IN" b="1" dirty="0"/>
              <a:t>(</a:t>
            </a:r>
            <a:r>
              <a:rPr lang="en-IN" b="1" dirty="0" err="1"/>
              <a:t>column_name</a:t>
            </a:r>
            <a:r>
              <a:rPr lang="en-IN" b="1" dirty="0"/>
              <a:t>)------</a:t>
            </a:r>
          </a:p>
          <a:p>
            <a:endParaRPr lang="en-IN" dirty="0"/>
          </a:p>
          <a:p>
            <a:r>
              <a:rPr lang="en-IN" dirty="0"/>
              <a:t>CREATE INDEX EMP ON EMPS(EMP_NAME</a:t>
            </a:r>
            <a:r>
              <a:rPr lang="en-IN" dirty="0" smtClean="0"/>
              <a:t>);</a:t>
            </a:r>
          </a:p>
          <a:p>
            <a:r>
              <a:rPr lang="en-IN" dirty="0"/>
              <a:t>create index emp1 on </a:t>
            </a:r>
            <a:r>
              <a:rPr lang="en-IN" dirty="0" err="1"/>
              <a:t>emps</a:t>
            </a:r>
            <a:r>
              <a:rPr lang="en-IN" dirty="0"/>
              <a:t>(</a:t>
            </a:r>
            <a:r>
              <a:rPr lang="en-IN" dirty="0" err="1"/>
              <a:t>dept_id</a:t>
            </a:r>
            <a:r>
              <a:rPr lang="en-IN" dirty="0" smtClean="0"/>
              <a:t>);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235222" y="163581"/>
            <a:ext cx="11303367" cy="816904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9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5222" y="163581"/>
            <a:ext cx="11303367" cy="816904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85105" y="1170629"/>
            <a:ext cx="107710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656871"/>
                </a:solidFill>
                <a:latin typeface="open-sans"/>
              </a:rPr>
              <a:t>EXPLAIN PLAN</a:t>
            </a:r>
          </a:p>
          <a:p>
            <a:r>
              <a:rPr lang="en-US" dirty="0" smtClean="0">
                <a:solidFill>
                  <a:srgbClr val="656871"/>
                </a:solidFill>
                <a:latin typeface="open-sans"/>
              </a:rPr>
              <a:t>When </a:t>
            </a:r>
            <a:r>
              <a:rPr lang="en-US" dirty="0">
                <a:solidFill>
                  <a:srgbClr val="656871"/>
                </a:solidFill>
                <a:latin typeface="open-sans"/>
              </a:rPr>
              <a:t>the EXPLAIN PLAN statement is executed, the output will contain the plans chosen by the Oracle optimizer for SELECT, UPDATE, INSERT, and DELETE statements. An execution plan of a statement is the sequence of operations Oracle performs to run it</a:t>
            </a:r>
            <a:r>
              <a:rPr lang="en-US" dirty="0" smtClean="0">
                <a:solidFill>
                  <a:srgbClr val="656871"/>
                </a:solidFill>
                <a:latin typeface="open-sans"/>
              </a:rPr>
              <a:t>.</a:t>
            </a:r>
          </a:p>
          <a:p>
            <a:endParaRPr lang="en-US" dirty="0">
              <a:solidFill>
                <a:srgbClr val="656871"/>
              </a:solidFill>
              <a:latin typeface="open-sans"/>
            </a:endParaRPr>
          </a:p>
          <a:p>
            <a:r>
              <a:rPr lang="en-US" b="1" dirty="0"/>
              <a:t>Creating and Saving an Execution Plan</a:t>
            </a:r>
          </a:p>
          <a:p>
            <a:r>
              <a:rPr lang="en-US" dirty="0"/>
              <a:t>EXPLAIN PLAN FOR</a:t>
            </a:r>
          </a:p>
          <a:p>
            <a:r>
              <a:rPr lang="en-US" dirty="0"/>
              <a:t>SELECT * FROM EMPS</a:t>
            </a:r>
          </a:p>
          <a:p>
            <a:r>
              <a:rPr lang="en-US" dirty="0"/>
              <a:t>WHERE EMP_NAME = 'KUMAR</a:t>
            </a:r>
            <a:r>
              <a:rPr lang="en-US" dirty="0" smtClean="0"/>
              <a:t>';</a:t>
            </a:r>
          </a:p>
          <a:p>
            <a:endParaRPr lang="en-US" b="1" dirty="0"/>
          </a:p>
          <a:p>
            <a:r>
              <a:rPr lang="en-US" b="1" dirty="0"/>
              <a:t>--</a:t>
            </a:r>
            <a:r>
              <a:rPr lang="en-US" b="1" dirty="0" err="1"/>
              <a:t>Diplay</a:t>
            </a:r>
            <a:r>
              <a:rPr lang="en-US" b="1" dirty="0"/>
              <a:t> plan which is created---</a:t>
            </a:r>
          </a:p>
          <a:p>
            <a:r>
              <a:rPr lang="en-US" dirty="0"/>
              <a:t>SELECT </a:t>
            </a:r>
          </a:p>
          <a:p>
            <a:r>
              <a:rPr lang="en-US" dirty="0"/>
              <a:t>    PLAN_TABLE_OUTPUT </a:t>
            </a:r>
          </a:p>
          <a:p>
            <a:r>
              <a:rPr lang="en-US" dirty="0"/>
              <a:t>FROM </a:t>
            </a:r>
          </a:p>
          <a:p>
            <a:r>
              <a:rPr lang="en-US" dirty="0"/>
              <a:t>    TABLE(DBMS_XPLAN.DISPLAY());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159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4197" y="125424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 </a:t>
            </a:r>
          </a:p>
          <a:p>
            <a:r>
              <a:rPr lang="en-IN" dirty="0"/>
              <a:t>DROP INDEX EMP</a:t>
            </a:r>
          </a:p>
          <a:p>
            <a:r>
              <a:rPr lang="en-IN" dirty="0"/>
              <a:t>drop index emp1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--Create index for multiple column----</a:t>
            </a:r>
          </a:p>
          <a:p>
            <a:r>
              <a:rPr lang="en-IN" dirty="0"/>
              <a:t>CREATE INDEX EMP ON </a:t>
            </a:r>
            <a:r>
              <a:rPr lang="en-IN" dirty="0" err="1"/>
              <a:t>emps</a:t>
            </a:r>
            <a:r>
              <a:rPr lang="en-IN" dirty="0"/>
              <a:t>(</a:t>
            </a:r>
            <a:r>
              <a:rPr lang="en-IN" dirty="0" err="1"/>
              <a:t>emp_id,emp_name</a:t>
            </a:r>
            <a:r>
              <a:rPr lang="en-IN" dirty="0"/>
              <a:t>);</a:t>
            </a:r>
          </a:p>
        </p:txBody>
      </p:sp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35222" y="163581"/>
            <a:ext cx="11303367" cy="816904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42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51399</TotalTime>
  <Words>228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Barlow Condensed</vt:lpstr>
      <vt:lpstr>Calibri</vt:lpstr>
      <vt:lpstr>Calibri Light</vt:lpstr>
      <vt:lpstr>Georgia</vt:lpstr>
      <vt:lpstr>Lato</vt:lpstr>
      <vt:lpstr>open-sans</vt:lpstr>
      <vt:lpstr>Office Theme</vt:lpstr>
      <vt:lpstr>Custom Design</vt:lpstr>
      <vt:lpstr>1_Custom Design</vt:lpstr>
      <vt:lpstr>2_Custom Design</vt:lpstr>
      <vt:lpstr>PowerPoint Presentation</vt:lpstr>
      <vt:lpstr>INDEX</vt:lpstr>
      <vt:lpstr>INDEX</vt:lpstr>
      <vt:lpstr>INDEX</vt:lpstr>
      <vt:lpstr>INDEX</vt:lpstr>
      <vt:lpstr>INDEX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R</dc:creator>
  <cp:lastModifiedBy>Aroha</cp:lastModifiedBy>
  <cp:revision>204</cp:revision>
  <dcterms:created xsi:type="dcterms:W3CDTF">2021-02-22T16:41:02Z</dcterms:created>
  <dcterms:modified xsi:type="dcterms:W3CDTF">2024-01-25T05:29:24Z</dcterms:modified>
</cp:coreProperties>
</file>