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sldIdLst>
    <p:sldId id="293" r:id="rId2"/>
    <p:sldId id="295" r:id="rId3"/>
    <p:sldId id="294" r:id="rId4"/>
    <p:sldId id="297" r:id="rId5"/>
    <p:sldId id="298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BC59-ED72-4B0D-9923-C0E3808E15D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8D83B-52CE-4F39-8D55-C7E671B55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6B48B16-068D-4914-B15F-BA951B840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525"/>
            <a:ext cx="8753475" cy="577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rgbClr val="17479E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19455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A47ED3-6031-4DDE-861F-1E1AD8E232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359CA1C1-E382-4DAD-B439-92C26B1423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-54993" y="6238654"/>
            <a:ext cx="12306260" cy="2048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639D58E6-FBCD-4702-8284-6119E7A4E8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-243259" y="751244"/>
            <a:ext cx="12391729" cy="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PSUEDO COLUMNS </a:t>
            </a:r>
            <a:endParaRPr lang="en-IN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4316" y="1153469"/>
            <a:ext cx="11303367" cy="48652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They are the false column that are present in each and every table and must be called explicitly.</a:t>
            </a:r>
            <a:endParaRPr lang="en-IN" sz="1800" i="1" dirty="0"/>
          </a:p>
          <a:p>
            <a:r>
              <a:rPr lang="en-US" sz="1800" dirty="0"/>
              <a:t>We have two columns :- </a:t>
            </a:r>
            <a:endParaRPr lang="en-IN" sz="1800" i="1" dirty="0"/>
          </a:p>
          <a:p>
            <a:r>
              <a:rPr lang="en-US" sz="1800" dirty="0"/>
              <a:t>1) </a:t>
            </a:r>
            <a:r>
              <a:rPr lang="en-US" sz="1800" dirty="0" err="1"/>
              <a:t>Rowid</a:t>
            </a:r>
            <a:r>
              <a:rPr lang="en-US" sz="1800" dirty="0"/>
              <a:t> </a:t>
            </a:r>
            <a:endParaRPr lang="en-IN" sz="1800" i="1" dirty="0"/>
          </a:p>
          <a:p>
            <a:r>
              <a:rPr lang="en-US" sz="1800" dirty="0" smtClean="0"/>
              <a:t>2)</a:t>
            </a:r>
            <a:r>
              <a:rPr lang="en-US" sz="1800" dirty="0" err="1" smtClean="0"/>
              <a:t>Rownum</a:t>
            </a:r>
            <a:endParaRPr lang="en-US" sz="1800" dirty="0" smtClean="0"/>
          </a:p>
          <a:p>
            <a:r>
              <a:rPr lang="en-US" sz="1800" dirty="0" smtClean="0"/>
              <a:t>3) </a:t>
            </a:r>
            <a:r>
              <a:rPr lang="en-US" sz="1800" dirty="0" smtClean="0"/>
              <a:t>Level</a:t>
            </a:r>
          </a:p>
          <a:p>
            <a:r>
              <a:rPr lang="en-US" sz="1800" dirty="0" smtClean="0"/>
              <a:t>4)</a:t>
            </a:r>
            <a:r>
              <a:rPr lang="en-US" sz="1800" dirty="0" err="1" smtClean="0"/>
              <a:t>curval</a:t>
            </a:r>
            <a:endParaRPr lang="en-US" sz="1800" dirty="0" smtClean="0"/>
          </a:p>
          <a:p>
            <a:r>
              <a:rPr lang="en-US" sz="1800" dirty="0" smtClean="0"/>
              <a:t>5)</a:t>
            </a:r>
            <a:r>
              <a:rPr lang="en-US" sz="1800" dirty="0" err="1" smtClean="0"/>
              <a:t>nextval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i="1" dirty="0"/>
          </a:p>
          <a:p>
            <a:r>
              <a:rPr lang="en-US" sz="1800" b="1" dirty="0" err="1"/>
              <a:t>Rowid</a:t>
            </a:r>
            <a:r>
              <a:rPr lang="en-US" sz="1800" dirty="0"/>
              <a:t> -  is an 18 digit address that is present for each and every record and it is nothing but a physical memory location on which record is stored.</a:t>
            </a:r>
            <a:endParaRPr lang="en-IN" sz="1800" i="1" dirty="0"/>
          </a:p>
          <a:p>
            <a:r>
              <a:rPr lang="en-US" sz="1800" dirty="0"/>
              <a:t>It is generated at the time of the insertion of the record. It is </a:t>
            </a:r>
            <a:r>
              <a:rPr lang="en-US" sz="1800" dirty="0" err="1"/>
              <a:t>unique.It</a:t>
            </a:r>
            <a:r>
              <a:rPr lang="en-US" sz="1800" dirty="0"/>
              <a:t> is used to uniquely identify the record from the table. It is fastest way to access or delete the record. It is static (it does not change)</a:t>
            </a:r>
            <a:endParaRPr lang="en-IN" sz="1800" i="1" dirty="0"/>
          </a:p>
          <a:p>
            <a:r>
              <a:rPr lang="en-US" sz="1800" dirty="0" err="1"/>
              <a:t>Eg</a:t>
            </a:r>
            <a:r>
              <a:rPr lang="en-US" sz="1800" dirty="0"/>
              <a:t> :- select rowid,emp.* from </a:t>
            </a:r>
            <a:r>
              <a:rPr lang="en-US" sz="1800" dirty="0" err="1"/>
              <a:t>emp</a:t>
            </a:r>
            <a:r>
              <a:rPr lang="en-US" sz="1800" dirty="0"/>
              <a:t>;</a:t>
            </a:r>
            <a:endParaRPr lang="en-IN" sz="1800" i="1" dirty="0"/>
          </a:p>
          <a:p>
            <a:pPr marL="0" indent="0">
              <a:buNone/>
            </a:pPr>
            <a:endParaRPr lang="en-IN" sz="1800" i="1" dirty="0"/>
          </a:p>
          <a:p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405189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Delete Duplicates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7200" y="789278"/>
            <a:ext cx="6096000" cy="2782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duplicates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from guest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in 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(select max(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guest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name,phone,city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8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Roboto"/>
                <a:ea typeface="Roboto"/>
                <a:cs typeface="Roboto"/>
              </a:rPr>
              <a:t>Rownum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21323" y="1029224"/>
            <a:ext cx="9744808" cy="4381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">
              <a:spcBef>
                <a:spcPts val="985"/>
              </a:spcBef>
              <a:spcAft>
                <a:spcPts val="0"/>
              </a:spcAft>
            </a:pPr>
            <a:r>
              <a:rPr lang="en-US" b="1" dirty="0" err="1">
                <a:latin typeface="Roboto"/>
                <a:ea typeface="Roboto"/>
                <a:cs typeface="Roboto"/>
              </a:rPr>
              <a:t>Rownum</a:t>
            </a:r>
            <a:r>
              <a:rPr lang="en-US" spc="-6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is</a:t>
            </a:r>
            <a:r>
              <a:rPr lang="en-US" spc="-6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a</a:t>
            </a:r>
            <a:r>
              <a:rPr lang="en-US" spc="-7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sequential</a:t>
            </a:r>
            <a:r>
              <a:rPr lang="en-US" spc="-7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number</a:t>
            </a:r>
            <a:r>
              <a:rPr lang="en-US" spc="-7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allocated</a:t>
            </a:r>
            <a:r>
              <a:rPr lang="en-US" spc="-7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to</a:t>
            </a:r>
            <a:r>
              <a:rPr lang="en-US" spc="-6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the</a:t>
            </a:r>
            <a:r>
              <a:rPr lang="en-US" spc="-7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result</a:t>
            </a:r>
            <a:r>
              <a:rPr lang="en-US" spc="-6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table.</a:t>
            </a:r>
            <a:endParaRPr lang="en-IN" i="1" dirty="0">
              <a:latin typeface="Roboto"/>
              <a:ea typeface="Roboto"/>
              <a:cs typeface="Roboto"/>
            </a:endParaRPr>
          </a:p>
          <a:p>
            <a:pPr marL="149860">
              <a:spcBef>
                <a:spcPts val="790"/>
              </a:spcBef>
              <a:spcAft>
                <a:spcPts val="0"/>
              </a:spcAft>
            </a:pPr>
            <a:r>
              <a:rPr lang="en-US" dirty="0">
                <a:latin typeface="Roboto"/>
                <a:ea typeface="Roboto"/>
                <a:cs typeface="Roboto"/>
              </a:rPr>
              <a:t>Write</a:t>
            </a:r>
            <a:r>
              <a:rPr lang="en-US" spc="-5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a</a:t>
            </a:r>
            <a:r>
              <a:rPr lang="en-US" spc="-5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query</a:t>
            </a:r>
            <a:r>
              <a:rPr lang="en-US" spc="-5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to</a:t>
            </a:r>
            <a:r>
              <a:rPr lang="en-US" spc="-5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display</a:t>
            </a:r>
            <a:r>
              <a:rPr lang="en-US" spc="-5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third</a:t>
            </a:r>
            <a:r>
              <a:rPr lang="en-US" spc="-5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record</a:t>
            </a:r>
            <a:r>
              <a:rPr lang="en-US" spc="-5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from</a:t>
            </a:r>
            <a:r>
              <a:rPr lang="en-US" spc="-4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the</a:t>
            </a:r>
            <a:r>
              <a:rPr lang="en-US" spc="-5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table.</a:t>
            </a:r>
            <a:endParaRPr lang="en-IN" i="1" dirty="0">
              <a:latin typeface="Roboto"/>
              <a:ea typeface="Roboto"/>
              <a:cs typeface="Roboto"/>
            </a:endParaRPr>
          </a:p>
          <a:p>
            <a:pPr marL="99060" indent="351155">
              <a:lnSpc>
                <a:spcPct val="110000"/>
              </a:lnSpc>
              <a:spcBef>
                <a:spcPts val="990"/>
              </a:spcBef>
              <a:spcAft>
                <a:spcPts val="0"/>
              </a:spcAft>
            </a:pPr>
            <a:r>
              <a:rPr lang="en-US" dirty="0">
                <a:latin typeface="Roboto"/>
                <a:ea typeface="Roboto"/>
                <a:cs typeface="Roboto"/>
              </a:rPr>
              <a:t>select</a:t>
            </a:r>
            <a:r>
              <a:rPr lang="en-US" spc="-2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*</a:t>
            </a:r>
            <a:r>
              <a:rPr lang="en-US" spc="-2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from</a:t>
            </a:r>
            <a:r>
              <a:rPr lang="en-US" spc="-20" dirty="0">
                <a:latin typeface="Roboto"/>
                <a:ea typeface="Roboto"/>
                <a:cs typeface="Roboto"/>
              </a:rPr>
              <a:t> </a:t>
            </a:r>
            <a:endParaRPr lang="en-IN" i="1" dirty="0">
              <a:latin typeface="Roboto"/>
              <a:ea typeface="Roboto"/>
              <a:cs typeface="Roboto"/>
            </a:endParaRPr>
          </a:p>
          <a:p>
            <a:pPr marL="99060" indent="351155">
              <a:lnSpc>
                <a:spcPct val="110000"/>
              </a:lnSpc>
              <a:spcBef>
                <a:spcPts val="990"/>
              </a:spcBef>
              <a:spcAft>
                <a:spcPts val="0"/>
              </a:spcAft>
            </a:pPr>
            <a:r>
              <a:rPr lang="en-US" dirty="0">
                <a:latin typeface="Roboto"/>
                <a:ea typeface="Roboto"/>
                <a:cs typeface="Roboto"/>
              </a:rPr>
              <a:t>(select</a:t>
            </a:r>
            <a:r>
              <a:rPr lang="en-US" spc="-20" dirty="0">
                <a:latin typeface="Roboto"/>
                <a:ea typeface="Roboto"/>
                <a:cs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</a:rPr>
              <a:t>rownum</a:t>
            </a:r>
            <a:r>
              <a:rPr lang="en-US" spc="-2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slno,emp.*</a:t>
            </a:r>
            <a:r>
              <a:rPr lang="en-US" spc="-2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from</a:t>
            </a:r>
            <a:r>
              <a:rPr lang="en-US" spc="-20" dirty="0">
                <a:latin typeface="Roboto"/>
                <a:ea typeface="Roboto"/>
                <a:cs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</a:rPr>
              <a:t>emp</a:t>
            </a:r>
            <a:r>
              <a:rPr lang="en-US" spc="-3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)</a:t>
            </a:r>
            <a:r>
              <a:rPr lang="en-US" spc="-30" dirty="0">
                <a:latin typeface="Roboto"/>
                <a:ea typeface="Roboto"/>
                <a:cs typeface="Roboto"/>
              </a:rPr>
              <a:t> </a:t>
            </a:r>
            <a:r>
              <a:rPr lang="en-US" spc="-30" dirty="0" smtClean="0">
                <a:latin typeface="Roboto"/>
                <a:ea typeface="Roboto"/>
                <a:cs typeface="Roboto"/>
              </a:rPr>
              <a:t>result</a:t>
            </a:r>
            <a:endParaRPr lang="en-IN" i="1" dirty="0">
              <a:latin typeface="Roboto"/>
              <a:ea typeface="Roboto"/>
              <a:cs typeface="Roboto"/>
            </a:endParaRPr>
          </a:p>
          <a:p>
            <a:pPr marL="99060" indent="351155">
              <a:lnSpc>
                <a:spcPct val="110000"/>
              </a:lnSpc>
              <a:spcBef>
                <a:spcPts val="990"/>
              </a:spcBef>
              <a:spcAft>
                <a:spcPts val="0"/>
              </a:spcAft>
            </a:pPr>
            <a:r>
              <a:rPr lang="en-US" dirty="0">
                <a:latin typeface="Roboto"/>
                <a:ea typeface="Roboto"/>
                <a:cs typeface="Roboto"/>
              </a:rPr>
              <a:t>where</a:t>
            </a:r>
            <a:r>
              <a:rPr lang="en-US" spc="-380" dirty="0">
                <a:latin typeface="Roboto"/>
                <a:ea typeface="Roboto"/>
                <a:cs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</a:rPr>
              <a:t>slno</a:t>
            </a:r>
            <a:r>
              <a:rPr lang="en-US" dirty="0">
                <a:latin typeface="Roboto"/>
                <a:ea typeface="Roboto"/>
                <a:cs typeface="Roboto"/>
              </a:rPr>
              <a:t>=3;</a:t>
            </a:r>
            <a:endParaRPr lang="en-IN" i="1" dirty="0">
              <a:latin typeface="Roboto"/>
              <a:ea typeface="Roboto"/>
              <a:cs typeface="Roboto"/>
            </a:endParaRPr>
          </a:p>
          <a:p>
            <a:pPr marL="99060">
              <a:spcBef>
                <a:spcPts val="790"/>
              </a:spcBef>
              <a:spcAft>
                <a:spcPts val="0"/>
              </a:spcAft>
            </a:pPr>
            <a:r>
              <a:rPr lang="en-US" dirty="0">
                <a:latin typeface="Roboto"/>
                <a:ea typeface="Roboto"/>
                <a:cs typeface="Roboto"/>
              </a:rPr>
              <a:t>Write</a:t>
            </a:r>
            <a:r>
              <a:rPr lang="en-US" spc="-5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a</a:t>
            </a:r>
            <a:r>
              <a:rPr lang="en-US" spc="-5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query</a:t>
            </a:r>
            <a:r>
              <a:rPr lang="en-US" spc="-5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to</a:t>
            </a:r>
            <a:r>
              <a:rPr lang="en-US" spc="-4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display</a:t>
            </a:r>
            <a:r>
              <a:rPr lang="en-US" spc="-5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the</a:t>
            </a:r>
            <a:r>
              <a:rPr lang="en-US" spc="-4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last</a:t>
            </a:r>
            <a:r>
              <a:rPr lang="en-US" spc="-4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five</a:t>
            </a:r>
            <a:r>
              <a:rPr lang="en-US" spc="-4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records</a:t>
            </a:r>
            <a:r>
              <a:rPr lang="en-US" spc="-4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from</a:t>
            </a:r>
            <a:r>
              <a:rPr lang="en-US" spc="-4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the</a:t>
            </a:r>
            <a:r>
              <a:rPr lang="en-US" spc="-5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table.</a:t>
            </a:r>
            <a:endParaRPr lang="en-IN" i="1" dirty="0">
              <a:latin typeface="Roboto"/>
              <a:ea typeface="Roboto"/>
              <a:cs typeface="Roboto"/>
            </a:endParaRPr>
          </a:p>
          <a:p>
            <a:pPr marL="99060" indent="351155">
              <a:spcBef>
                <a:spcPts val="985"/>
              </a:spcBef>
              <a:spcAft>
                <a:spcPts val="0"/>
              </a:spcAft>
            </a:pPr>
            <a:r>
              <a:rPr lang="en-US" dirty="0">
                <a:latin typeface="Roboto"/>
                <a:ea typeface="Roboto"/>
                <a:cs typeface="Roboto"/>
              </a:rPr>
              <a:t>select *</a:t>
            </a:r>
            <a:r>
              <a:rPr lang="en-US" spc="-1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from</a:t>
            </a:r>
            <a:endParaRPr lang="en-IN" i="1" dirty="0">
              <a:latin typeface="Roboto"/>
              <a:ea typeface="Roboto"/>
              <a:cs typeface="Roboto"/>
            </a:endParaRPr>
          </a:p>
          <a:p>
            <a:pPr marL="99060" marR="1871345" indent="351155">
              <a:lnSpc>
                <a:spcPct val="150000"/>
              </a:lnSpc>
              <a:spcBef>
                <a:spcPts val="990"/>
              </a:spcBef>
              <a:spcAft>
                <a:spcPts val="0"/>
              </a:spcAft>
            </a:pPr>
            <a:r>
              <a:rPr lang="en-US" dirty="0">
                <a:latin typeface="Roboto"/>
                <a:ea typeface="Roboto"/>
                <a:cs typeface="Roboto"/>
              </a:rPr>
              <a:t>(select</a:t>
            </a:r>
            <a:r>
              <a:rPr lang="en-US" spc="10" dirty="0">
                <a:latin typeface="Roboto"/>
                <a:ea typeface="Roboto"/>
                <a:cs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</a:rPr>
              <a:t>rownum</a:t>
            </a:r>
            <a:r>
              <a:rPr lang="en-US" spc="15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slno,emp.*</a:t>
            </a:r>
            <a:r>
              <a:rPr lang="en-US" spc="10" dirty="0">
                <a:latin typeface="Roboto"/>
                <a:ea typeface="Roboto"/>
                <a:cs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</a:rPr>
              <a:t>from</a:t>
            </a:r>
            <a:r>
              <a:rPr lang="en-US" spc="15" dirty="0">
                <a:latin typeface="Roboto"/>
                <a:ea typeface="Roboto"/>
                <a:cs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</a:rPr>
              <a:t>emp</a:t>
            </a:r>
            <a:r>
              <a:rPr lang="en-US" dirty="0">
                <a:latin typeface="Roboto"/>
                <a:ea typeface="Roboto"/>
                <a:cs typeface="Roboto"/>
              </a:rPr>
              <a:t>)</a:t>
            </a:r>
            <a:r>
              <a:rPr lang="en-US" spc="5" dirty="0">
                <a:latin typeface="Roboto"/>
                <a:ea typeface="Roboto"/>
                <a:cs typeface="Roboto"/>
              </a:rPr>
              <a:t> </a:t>
            </a:r>
            <a:endParaRPr lang="en-IN" i="1" dirty="0">
              <a:latin typeface="Roboto"/>
              <a:ea typeface="Roboto"/>
              <a:cs typeface="Roboto"/>
            </a:endParaRPr>
          </a:p>
          <a:p>
            <a:pPr marL="99060" marR="1871345" indent="351155">
              <a:lnSpc>
                <a:spcPct val="150000"/>
              </a:lnSpc>
              <a:spcBef>
                <a:spcPts val="990"/>
              </a:spcBef>
              <a:spcAft>
                <a:spcPts val="0"/>
              </a:spcAft>
            </a:pPr>
            <a:r>
              <a:rPr lang="en-US" dirty="0">
                <a:latin typeface="Roboto"/>
                <a:ea typeface="Roboto"/>
                <a:cs typeface="Roboto"/>
              </a:rPr>
              <a:t>where </a:t>
            </a:r>
            <a:r>
              <a:rPr lang="en-US" dirty="0" err="1">
                <a:latin typeface="Roboto"/>
                <a:ea typeface="Roboto"/>
                <a:cs typeface="Roboto"/>
              </a:rPr>
              <a:t>slno</a:t>
            </a:r>
            <a:r>
              <a:rPr lang="en-US" dirty="0">
                <a:latin typeface="Roboto"/>
                <a:ea typeface="Roboto"/>
                <a:cs typeface="Roboto"/>
              </a:rPr>
              <a:t> &gt; (select count(*) -5 from </a:t>
            </a:r>
            <a:r>
              <a:rPr lang="en-US" dirty="0" err="1">
                <a:latin typeface="Roboto"/>
                <a:ea typeface="Roboto"/>
                <a:cs typeface="Roboto"/>
              </a:rPr>
              <a:t>emp</a:t>
            </a:r>
            <a:r>
              <a:rPr lang="en-US" dirty="0">
                <a:latin typeface="Roboto"/>
                <a:ea typeface="Roboto"/>
                <a:cs typeface="Roboto"/>
              </a:rPr>
              <a:t>);</a:t>
            </a:r>
            <a:r>
              <a:rPr lang="en-US" spc="5" dirty="0">
                <a:latin typeface="Roboto"/>
                <a:ea typeface="Roboto"/>
                <a:cs typeface="Roboto"/>
              </a:rPr>
              <a:t> </a:t>
            </a:r>
            <a:endParaRPr lang="en-IN" i="1" dirty="0">
              <a:latin typeface="Roboto"/>
              <a:ea typeface="Roboto"/>
              <a:cs typeface="Roboto"/>
            </a:endParaRPr>
          </a:p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37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0948" y="1194137"/>
            <a:ext cx="9383151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IBM Plex Sans"/>
              </a:rPr>
              <a:t>LEVEL is 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161616"/>
                </a:solidFill>
                <a:effectLst/>
                <a:latin typeface="IBM Plex Sans"/>
              </a:rPr>
              <a:t>pseudocolumn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IBM Plex Sans"/>
              </a:rPr>
              <a:t> that returns the ordinal number of the recursive step in the Hierarchic clause that returned the row.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IBM Plex Sans"/>
              </a:rPr>
              <a:t>For all the rows returned by the START WITH clause, LEVEL return the value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IBM Plex Sans"/>
              </a:rPr>
              <a:t>Rows that are returned by applying the first iteration of the CONNECT BY clause return 2.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IBM Plex Sans"/>
              </a:rPr>
              <a:t>Rows that are returned by successive iterations of the CONNECT BY have LEVEL values incremented by 1, so that LEVEL = (N + 1) indicates a row that the Nth CONNECT BY iteration returned. The data type of the LEVEL column is INTEGER.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SELECT </a:t>
            </a:r>
            <a:r>
              <a:rPr lang="en-US" altLang="en-US" dirty="0" err="1"/>
              <a:t>ename</a:t>
            </a:r>
            <a:r>
              <a:rPr lang="en-US" altLang="en-US" dirty="0"/>
              <a:t>, LEVEL FROM employee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START WITH </a:t>
            </a:r>
            <a:r>
              <a:rPr lang="en-US" altLang="en-US" dirty="0" err="1"/>
              <a:t>ename</a:t>
            </a:r>
            <a:r>
              <a:rPr lang="en-US" altLang="en-US" dirty="0"/>
              <a:t> = 'BLAKE'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   CONNECT BY PRIOR </a:t>
            </a:r>
            <a:r>
              <a:rPr lang="en-US" altLang="en-US" dirty="0" err="1"/>
              <a:t>empno</a:t>
            </a:r>
            <a:r>
              <a:rPr lang="en-US" altLang="en-US" dirty="0"/>
              <a:t> = </a:t>
            </a:r>
            <a:r>
              <a:rPr lang="en-US" altLang="en-US" dirty="0" err="1"/>
              <a:t>mgr</a:t>
            </a:r>
            <a:r>
              <a:rPr lang="en-US" altLang="en-US" dirty="0" smtClean="0"/>
              <a:t>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BLAKE	</a:t>
            </a:r>
            <a:r>
              <a:rPr lang="en-US" altLang="en-US" dirty="0" smtClean="0"/>
              <a:t>	1</a:t>
            </a:r>
            <a:endParaRPr lang="en-US" alt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ALLEN	</a:t>
            </a:r>
            <a:r>
              <a:rPr lang="en-US" altLang="en-US" dirty="0" smtClean="0"/>
              <a:t>	2</a:t>
            </a:r>
            <a:endParaRPr lang="en-US" alt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SMITH	</a:t>
            </a:r>
            <a:r>
              <a:rPr lang="en-US" altLang="en-US" dirty="0" smtClean="0"/>
              <a:t>	3</a:t>
            </a:r>
            <a:endParaRPr lang="en-US" alt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en-US" dirty="0" smtClean="0"/>
              <a:t>WARD	</a:t>
            </a:r>
            <a:r>
              <a:rPr lang="en-US" altLang="en-US" dirty="0"/>
              <a:t>	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MARTIN	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1232038"/>
            <a:ext cx="74676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Sysdate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System_date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Dual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 5 </a:t>
            </a: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SELECT SUBSTR('bala',1,LEVEL) LETTER FROM DUAL</a:t>
            </a:r>
            <a:br>
              <a:rPr lang="en-US" dirty="0"/>
            </a:br>
            <a:r>
              <a:rPr lang="en-US" dirty="0"/>
              <a:t>CONNECT BY LEVEL &lt;= LENGTH('</a:t>
            </a:r>
            <a:r>
              <a:rPr lang="en-US" dirty="0" err="1"/>
              <a:t>bala</a:t>
            </a:r>
            <a:r>
              <a:rPr lang="en-US" dirty="0"/>
              <a:t>');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b</a:t>
            </a:r>
            <a:br>
              <a:rPr lang="en-US" dirty="0"/>
            </a:br>
            <a:r>
              <a:rPr lang="en-US" dirty="0" err="1"/>
              <a:t>ba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bal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bala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Delete challenges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7200" y="1065929"/>
            <a:ext cx="10175631" cy="5041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 records can be deleted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you try to delete parent record SQL through you an error called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Integrity Constraint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will not allow you to delete parent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</a:t>
            </a:r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cascade option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1)At the time of creation of table child table after reference you can use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delete cascade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helps you to delete parent record even child referred data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prod(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number(5) primary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key,p_name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(20) not null,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p_price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number(10) not null,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m_code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 references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m_code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delete cascade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At the time of creation of table child table after reference you can use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delete set null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helps you to delete parent record child referred data as null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prod(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number(5) primary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key,p_name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(20) not null,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p_price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number(10) not null,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m_code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 references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m_code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delete set null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2751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7337</TotalTime>
  <Words>451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IBM Plex Sans</vt:lpstr>
      <vt:lpstr>Roboto</vt:lpstr>
      <vt:lpstr>Symbol</vt:lpstr>
      <vt:lpstr>Times New Roman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Ramadass</dc:creator>
  <cp:lastModifiedBy>Aroha</cp:lastModifiedBy>
  <cp:revision>208</cp:revision>
  <dcterms:created xsi:type="dcterms:W3CDTF">2022-07-19T07:18:36Z</dcterms:created>
  <dcterms:modified xsi:type="dcterms:W3CDTF">2024-02-15T07:10:35Z</dcterms:modified>
</cp:coreProperties>
</file>