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rank-function-in-oracle/" TargetMode="External"/><Relationship Id="rId2" Type="http://schemas.openxmlformats.org/officeDocument/2006/relationships/hyperlink" Target="https://dotnettutorials.net/lesson/row_number-function-in-oracl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dotnettutorials.net/lesson/dense_rank-function-in-orac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IN" dirty="0"/>
              <a:t>Analytical Functions in Oracle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115" y="1053916"/>
            <a:ext cx="757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Oracle supports the following three types of analytical functions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2775" y="14279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IN" b="1" dirty="0" err="1">
                <a:solidFill>
                  <a:srgbClr val="0000FF"/>
                </a:solidFill>
                <a:latin typeface="arial" panose="020B0604020202020204" pitchFamily="34" charset="0"/>
                <a:hlinkClick r:id="rId2"/>
              </a:rPr>
              <a:t>Row_Number</a:t>
            </a:r>
            <a:r>
              <a:rPr lang="en-IN" b="1" dirty="0">
                <a:solidFill>
                  <a:srgbClr val="0000FF"/>
                </a:solidFill>
                <a:latin typeface="arial" panose="020B0604020202020204" pitchFamily="34" charset="0"/>
                <a:hlinkClick r:id="rId2"/>
              </a:rPr>
              <a:t>()</a:t>
            </a:r>
            <a:endParaRPr lang="en-IN" dirty="0">
              <a:solidFill>
                <a:srgbClr val="3A3A3A"/>
              </a:solidFill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IN" b="1" dirty="0">
                <a:solidFill>
                  <a:srgbClr val="0000FF"/>
                </a:solidFill>
                <a:latin typeface="arial" panose="020B0604020202020204" pitchFamily="34" charset="0"/>
                <a:hlinkClick r:id="rId3"/>
              </a:rPr>
              <a:t>Rank()</a:t>
            </a:r>
            <a:endParaRPr lang="en-IN" dirty="0">
              <a:solidFill>
                <a:srgbClr val="3A3A3A"/>
              </a:solidFill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IN" b="1" dirty="0" err="1">
                <a:solidFill>
                  <a:srgbClr val="0000FF"/>
                </a:solidFill>
                <a:latin typeface="arial" panose="020B0604020202020204" pitchFamily="34" charset="0"/>
                <a:hlinkClick r:id="rId4"/>
              </a:rPr>
              <a:t>Dense_Rank</a:t>
            </a:r>
            <a:r>
              <a:rPr lang="en-IN" b="1" dirty="0">
                <a:solidFill>
                  <a:srgbClr val="0000FF"/>
                </a:solidFill>
                <a:latin typeface="arial" panose="020B0604020202020204" pitchFamily="34" charset="0"/>
                <a:hlinkClick r:id="rId4"/>
              </a:rPr>
              <a:t>()</a:t>
            </a:r>
            <a:endParaRPr lang="en-IN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" y="2445947"/>
            <a:ext cx="11072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These analytical functions are automatically generated ranking numbers for each row-wise (or) group of rows-wise. These are also called “Ranking Functions” in Oracle.</a:t>
            </a:r>
            <a:endParaRPr lang="en-IN" dirty="0"/>
          </a:p>
        </p:txBody>
      </p:sp>
      <p:sp>
        <p:nvSpPr>
          <p:cNvPr id="6" name="AutoShape 2" descr="Analytical Functions in Oracle with Examp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nalytical Functions in Oracle with Exampl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Analytical Functions in Oracle with Examples"/>
          <p:cNvSpPr>
            <a:spLocks noChangeAspect="1" noChangeArrowheads="1"/>
          </p:cNvSpPr>
          <p:nvPr/>
        </p:nvSpPr>
        <p:spPr bwMode="auto">
          <a:xfrm>
            <a:off x="460374" y="160337"/>
            <a:ext cx="4973271" cy="49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186959"/>
            <a:ext cx="6286500" cy="1653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0115" y="4935180"/>
            <a:ext cx="11227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As you can see in the above image, the ROW_NUMBER() function will assign a different rank number to the same value whereas the RANK(), DENSE_RANK() function will assign the same rank number to the same value. But Rank() function will skip the next rank number in the order whereas DENSE_RANK() function will not skip the next rank number in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orde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IN" dirty="0"/>
              <a:t>Analytical Functions in Oracle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3931" y="1087959"/>
            <a:ext cx="11063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Syntax: 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ANALYTICAL FUNCTION NAME() OVER( [ PARTITION BY &lt;COLUMN NAME&gt; ] ORDER BY &lt;COLUMN NAME&gt; [ASC / DESC ])</a:t>
            </a:r>
            <a:r>
              <a:rPr lang="en-US" dirty="0">
                <a:solidFill>
                  <a:srgbClr val="3A3A3A"/>
                </a:solidFill>
                <a:latin typeface="-apple-system"/>
              </a:rPr>
              <a:t/>
            </a:r>
            <a:br>
              <a:rPr lang="en-US" dirty="0">
                <a:solidFill>
                  <a:srgbClr val="3A3A3A"/>
                </a:solidFill>
                <a:latin typeface="-apple-system"/>
              </a:rPr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199" y="2307912"/>
            <a:ext cx="11579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OVER Clause in Oracle:</a:t>
            </a:r>
            <a:endParaRPr lang="en-US" b="1" dirty="0">
              <a:solidFill>
                <a:srgbClr val="3A3A3A"/>
              </a:solidFill>
              <a:latin typeface="-apple-system"/>
            </a:endParaRPr>
          </a:p>
          <a:p>
            <a:pPr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OVER clause in Oracle is used with the PARTITION BY clause to break the data into partitions.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930" y="3224517"/>
            <a:ext cx="11652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&lt;FUNCTION&gt; OVER( [ PARTITION BY &lt;COLUMN NAME&gt; ] ORDER BY &lt;COLUMN NAME&gt; [ASC / DESC 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IN" dirty="0"/>
              <a:t>Analytical Functions in Oracle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9323"/>
            <a:ext cx="11473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  <a:endParaRPr lang="en-US" b="1" dirty="0">
              <a:solidFill>
                <a:srgbClr val="3A3A3A"/>
              </a:solidFill>
              <a:latin typeface="-apple-system"/>
            </a:endParaRPr>
          </a:p>
          <a:p>
            <a:pPr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Our business requirement is to generate a report that should display the total number of employees in each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department,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also need to display the Total Salary, Average Salary, Minimum Salary, and Maximum Salary of each department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608" y="267267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dirty="0"/>
              <a:t>SELECT  </a:t>
            </a:r>
            <a:r>
              <a:rPr lang="en-IN" dirty="0" err="1"/>
              <a:t>Dept_name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 COUNT(*) AS </a:t>
            </a:r>
            <a:r>
              <a:rPr lang="en-IN" dirty="0" err="1"/>
              <a:t>TotalEmployees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 SUM(CTC) AS </a:t>
            </a:r>
            <a:r>
              <a:rPr lang="en-IN" dirty="0" err="1"/>
              <a:t>TotalSalary</a:t>
            </a:r>
            <a:r>
              <a:rPr lang="en-IN" dirty="0"/>
              <a:t>,</a:t>
            </a:r>
          </a:p>
          <a:p>
            <a:pPr lvl="1"/>
            <a:r>
              <a:rPr lang="en-IN" dirty="0"/>
              <a:t> AVG(CTC) AS </a:t>
            </a:r>
            <a:r>
              <a:rPr lang="en-IN" dirty="0" err="1"/>
              <a:t>AverageSalary</a:t>
            </a:r>
            <a:r>
              <a:rPr lang="en-IN" dirty="0"/>
              <a:t>,</a:t>
            </a:r>
          </a:p>
          <a:p>
            <a:pPr lvl="1"/>
            <a:r>
              <a:rPr lang="en-IN" dirty="0"/>
              <a:t> MIN(CTC) AS </a:t>
            </a:r>
            <a:r>
              <a:rPr lang="en-IN" dirty="0" err="1"/>
              <a:t>MinSalary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 MAX(CTC) AS </a:t>
            </a:r>
            <a:r>
              <a:rPr lang="en-IN" dirty="0" err="1"/>
              <a:t>MaxSalary</a:t>
            </a:r>
            <a:endParaRPr lang="en-IN" dirty="0"/>
          </a:p>
          <a:p>
            <a:pPr lvl="1"/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pPr lvl="1"/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endParaRPr lang="en-IN" dirty="0"/>
          </a:p>
          <a:p>
            <a:pPr lvl="1"/>
            <a:r>
              <a:rPr lang="en-IN" dirty="0"/>
              <a:t>GROUP BY </a:t>
            </a:r>
            <a:r>
              <a:rPr lang="en-IN" dirty="0" err="1"/>
              <a:t>Dept_name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148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IN" dirty="0"/>
              <a:t>Analytical Functions in Oracle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5381" y="1184675"/>
            <a:ext cx="1108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Now our business requirement changes. Now we also want to show the non-aggregated values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emp_Name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CTC)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the report along with the aggregated values as shown in the below image.</a:t>
            </a:r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555381" y="1758462"/>
            <a:ext cx="6405196" cy="3500374"/>
          </a:xfrm>
          <a:prstGeom prst="wedgeEllipseCallout">
            <a:avLst>
              <a:gd name="adj1" fmla="val 100297"/>
              <a:gd name="adj2" fmla="val -67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SELECT  </a:t>
            </a:r>
            <a:r>
              <a:rPr lang="en-IN" dirty="0" err="1"/>
              <a:t>Dept_name,emp_name,ctc</a:t>
            </a:r>
            <a:r>
              <a:rPr lang="en-IN" dirty="0"/>
              <a:t>, </a:t>
            </a:r>
          </a:p>
          <a:p>
            <a:r>
              <a:rPr lang="en-IN" dirty="0"/>
              <a:t> COUNT(</a:t>
            </a:r>
            <a:r>
              <a:rPr lang="en-IN" dirty="0" err="1"/>
              <a:t>emp_id</a:t>
            </a:r>
            <a:r>
              <a:rPr lang="en-IN" dirty="0"/>
              <a:t>) AS </a:t>
            </a:r>
            <a:r>
              <a:rPr lang="en-IN" dirty="0" err="1"/>
              <a:t>TotalEmployees</a:t>
            </a:r>
            <a:r>
              <a:rPr lang="en-IN" dirty="0"/>
              <a:t>, </a:t>
            </a:r>
          </a:p>
          <a:p>
            <a:r>
              <a:rPr lang="en-IN" dirty="0"/>
              <a:t> SUM(CTC) AS </a:t>
            </a:r>
            <a:r>
              <a:rPr lang="en-IN" dirty="0" err="1"/>
              <a:t>TotalSalary</a:t>
            </a:r>
            <a:r>
              <a:rPr lang="en-IN" dirty="0"/>
              <a:t>,</a:t>
            </a:r>
          </a:p>
          <a:p>
            <a:r>
              <a:rPr lang="en-IN" dirty="0"/>
              <a:t> AVG(CTC) AS </a:t>
            </a:r>
            <a:r>
              <a:rPr lang="en-IN" dirty="0" err="1"/>
              <a:t>AverageSalary</a:t>
            </a:r>
            <a:r>
              <a:rPr lang="en-IN" dirty="0"/>
              <a:t>,</a:t>
            </a:r>
          </a:p>
          <a:p>
            <a:r>
              <a:rPr lang="en-IN" dirty="0"/>
              <a:t> MIN(CTC) AS </a:t>
            </a:r>
            <a:r>
              <a:rPr lang="en-IN" dirty="0" err="1"/>
              <a:t>MinSalary</a:t>
            </a:r>
            <a:r>
              <a:rPr lang="en-IN" dirty="0"/>
              <a:t>, </a:t>
            </a:r>
          </a:p>
          <a:p>
            <a:r>
              <a:rPr lang="en-IN" dirty="0"/>
              <a:t> MAX(CTC) AS </a:t>
            </a:r>
            <a:r>
              <a:rPr lang="en-IN" dirty="0" err="1"/>
              <a:t>MaxSalary</a:t>
            </a:r>
            <a:endParaRPr lang="en-IN" dirty="0"/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Dept_name</a:t>
            </a:r>
            <a:r>
              <a:rPr lang="en-IN" dirty="0"/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74723" y="3587261"/>
            <a:ext cx="2861896" cy="225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 GROUP BY expression</a:t>
            </a:r>
          </a:p>
          <a:p>
            <a:pPr algn="ctr"/>
            <a:r>
              <a:rPr lang="en-US"/>
              <a:t>00979. 00000 -  "not a GROUP BY expression"</a:t>
            </a:r>
          </a:p>
          <a:p>
            <a:pPr algn="ctr"/>
            <a:r>
              <a:rPr lang="en-US"/>
              <a:t>*Cause:    </a:t>
            </a:r>
          </a:p>
          <a:p>
            <a:pPr algn="ctr"/>
            <a:r>
              <a:rPr lang="en-US"/>
              <a:t>*Action:</a:t>
            </a:r>
          </a:p>
          <a:p>
            <a:pPr algn="ctr"/>
            <a:r>
              <a:rPr lang="en-US"/>
              <a:t>Error at Line: 115 Column: 19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IN" dirty="0"/>
              <a:t>Analytical Functions in Oracle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1136359"/>
            <a:ext cx="10726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order to get the desired output is by using the OVER clause combined with the PARTITION BY clause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2529" y="1775854"/>
            <a:ext cx="85981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smtClean="0"/>
              <a:t>DEPT_NAME,EMP_NAME,CTC,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COUNT(</a:t>
            </a:r>
            <a:r>
              <a:rPr lang="en-IN" dirty="0" err="1" smtClean="0"/>
              <a:t>emp_name</a:t>
            </a:r>
            <a:r>
              <a:rPr lang="en-IN" dirty="0"/>
              <a:t>) OVER(PARTITION BY </a:t>
            </a:r>
            <a:r>
              <a:rPr lang="en-IN" dirty="0" err="1"/>
              <a:t>dept_name</a:t>
            </a:r>
            <a:r>
              <a:rPr lang="en-IN" dirty="0"/>
              <a:t>) AS </a:t>
            </a:r>
            <a:r>
              <a:rPr lang="en-IN" dirty="0" err="1"/>
              <a:t>TotalEmployees</a:t>
            </a:r>
            <a:r>
              <a:rPr lang="en-IN" dirty="0"/>
              <a:t>,</a:t>
            </a:r>
          </a:p>
          <a:p>
            <a:r>
              <a:rPr lang="en-IN" dirty="0"/>
              <a:t> SUM(CTC) OVER(PARTITION BY </a:t>
            </a:r>
            <a:r>
              <a:rPr lang="en-IN" dirty="0" err="1"/>
              <a:t>dept_name</a:t>
            </a:r>
            <a:r>
              <a:rPr lang="en-IN" dirty="0"/>
              <a:t>) AS </a:t>
            </a:r>
            <a:r>
              <a:rPr lang="en-IN" dirty="0" err="1"/>
              <a:t>TotalSalary</a:t>
            </a:r>
            <a:r>
              <a:rPr lang="en-IN" dirty="0"/>
              <a:t>,</a:t>
            </a:r>
          </a:p>
          <a:p>
            <a:r>
              <a:rPr lang="en-IN" dirty="0"/>
              <a:t> AVG(CTC) OVER(PARTITION BY </a:t>
            </a:r>
            <a:r>
              <a:rPr lang="en-IN" dirty="0" err="1"/>
              <a:t>dept_name</a:t>
            </a:r>
            <a:r>
              <a:rPr lang="en-IN" dirty="0"/>
              <a:t>) AS </a:t>
            </a:r>
            <a:r>
              <a:rPr lang="en-IN" dirty="0" err="1"/>
              <a:t>AverageSalary</a:t>
            </a:r>
            <a:r>
              <a:rPr lang="en-IN" dirty="0"/>
              <a:t>,</a:t>
            </a:r>
          </a:p>
          <a:p>
            <a:r>
              <a:rPr lang="en-IN" dirty="0"/>
              <a:t> MIN(CTC) OVER(PARTITION BY </a:t>
            </a:r>
            <a:r>
              <a:rPr lang="en-IN" dirty="0" err="1"/>
              <a:t>dept_name</a:t>
            </a:r>
            <a:r>
              <a:rPr lang="en-IN" dirty="0"/>
              <a:t>) AS </a:t>
            </a:r>
            <a:r>
              <a:rPr lang="en-IN" dirty="0" err="1"/>
              <a:t>MinSalary</a:t>
            </a:r>
            <a:r>
              <a:rPr lang="en-IN" dirty="0"/>
              <a:t>,</a:t>
            </a:r>
          </a:p>
          <a:p>
            <a:r>
              <a:rPr lang="en-IN" dirty="0"/>
              <a:t> MAX(CTC) OVER(PARTITION BY </a:t>
            </a:r>
            <a:r>
              <a:rPr lang="en-IN" dirty="0" err="1"/>
              <a:t>dept_name</a:t>
            </a:r>
            <a:r>
              <a:rPr lang="en-IN" dirty="0"/>
              <a:t>) AS </a:t>
            </a:r>
            <a:r>
              <a:rPr lang="en-IN" dirty="0" err="1"/>
              <a:t>MaxSalary</a:t>
            </a:r>
            <a:endParaRPr lang="en-IN" dirty="0"/>
          </a:p>
          <a:p>
            <a:r>
              <a:rPr lang="en-IN" dirty="0" smtClean="0"/>
              <a:t>FROM DEPARTMENT D INNER JOIN EMPS E</a:t>
            </a:r>
          </a:p>
          <a:p>
            <a:r>
              <a:rPr lang="en-IN" dirty="0" smtClean="0"/>
              <a:t>ON D.DEPT_ID = E.DEPT_ID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46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Analytical Functions Without Partition by Clause in </a:t>
            </a:r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5284" y="11956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EMP_Name</a:t>
            </a:r>
            <a:r>
              <a:rPr lang="en-IN" dirty="0"/>
              <a:t>, CTC, </a:t>
            </a:r>
          </a:p>
          <a:p>
            <a:r>
              <a:rPr lang="en-IN" dirty="0"/>
              <a:t>ROW_NUMBER() OVER(ORDER BY CTC DESC) ROW_NUMBER, </a:t>
            </a:r>
          </a:p>
          <a:p>
            <a:r>
              <a:rPr lang="en-IN" dirty="0"/>
              <a:t>RANK() OVER(ORDER BY CTC DESC) RANK,</a:t>
            </a:r>
          </a:p>
          <a:p>
            <a:r>
              <a:rPr lang="en-IN" dirty="0"/>
              <a:t>DENSE_RANK() OVER(ORDER BY CTC DESC) DENSE_RANK</a:t>
            </a:r>
          </a:p>
          <a:p>
            <a:r>
              <a:rPr lang="en-IN" dirty="0"/>
              <a:t>FROM </a:t>
            </a:r>
            <a:r>
              <a:rPr lang="en-IN" dirty="0" err="1"/>
              <a:t>Emps</a:t>
            </a:r>
            <a:r>
              <a:rPr lang="en-IN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4" y="3042432"/>
            <a:ext cx="5935981" cy="2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6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Ranking Functions with Partition by Clause.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25352" y="1160392"/>
            <a:ext cx="84171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EMP_NAME, DEPT_NAME,CTC, </a:t>
            </a:r>
          </a:p>
          <a:p>
            <a:r>
              <a:rPr lang="en-IN" dirty="0"/>
              <a:t>ROW_NUMBER() OVER(PARTITION BY DEPT_NAME ORDER BY CTC DESC) ROW_NUMBER, </a:t>
            </a:r>
          </a:p>
          <a:p>
            <a:r>
              <a:rPr lang="en-IN" dirty="0"/>
              <a:t>RANK() OVER(PARTITION BY DEPT_NAME ORDER BY CTC DESC) RANK,</a:t>
            </a:r>
          </a:p>
          <a:p>
            <a:r>
              <a:rPr lang="en-IN" dirty="0"/>
              <a:t>DENSE_RANK() OVER(PARTITION BY DEPT_NAME ORDER BY CTC DESC) DENSE_RANK</a:t>
            </a:r>
          </a:p>
          <a:p>
            <a:r>
              <a:rPr lang="en-IN" dirty="0"/>
              <a:t>FROM </a:t>
            </a:r>
            <a:r>
              <a:rPr lang="en-IN" dirty="0" smtClean="0"/>
              <a:t>DEPARTMENT D INNER JOIN EMPS E</a:t>
            </a:r>
          </a:p>
          <a:p>
            <a:r>
              <a:rPr lang="en-IN" dirty="0" smtClean="0"/>
              <a:t>ON D.DEPT_ID = E.DEPT_ID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4" y="3429000"/>
            <a:ext cx="5834850" cy="21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Analytical Function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63806" y="1017622"/>
            <a:ext cx="8540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  <a:endParaRPr lang="en-US" b="1" dirty="0">
              <a:solidFill>
                <a:srgbClr val="3A3A3A"/>
              </a:solidFill>
              <a:latin typeface="-apple-system"/>
            </a:endParaRPr>
          </a:p>
          <a:p>
            <a:pPr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WAQ to display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2nd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highest salary employee details from Employees table in each department wise by using DENSE_RANK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06" y="2138693"/>
            <a:ext cx="8447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* from</a:t>
            </a:r>
          </a:p>
          <a:p>
            <a:r>
              <a:rPr lang="en-IN" dirty="0"/>
              <a:t>(SELECT EMP_NAME, DEPT_NAME,CTC, </a:t>
            </a:r>
          </a:p>
          <a:p>
            <a:r>
              <a:rPr lang="en-IN" dirty="0"/>
              <a:t>DENSE_RANK() OVER(PARTITION BY DEPT_NAME ORDER BY CTC DESC) DENSE_RANK</a:t>
            </a:r>
          </a:p>
          <a:p>
            <a:r>
              <a:rPr lang="en-IN" dirty="0"/>
              <a:t>FROM department d inner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r>
              <a:rPr lang="en-IN" dirty="0"/>
              <a:t>)ranking</a:t>
            </a:r>
          </a:p>
          <a:p>
            <a:r>
              <a:rPr lang="en-IN" dirty="0"/>
              <a:t>where DENSE_RANK =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7" y="4281268"/>
            <a:ext cx="320040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Lead and Lag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30116" y="11979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emp_name,ctc,lag</a:t>
            </a:r>
            <a:r>
              <a:rPr lang="en-IN" dirty="0"/>
              <a:t>(</a:t>
            </a:r>
            <a:r>
              <a:rPr lang="en-IN" dirty="0" err="1"/>
              <a:t>ctc</a:t>
            </a:r>
            <a:r>
              <a:rPr lang="en-IN" dirty="0"/>
              <a:t>) over(order by </a:t>
            </a:r>
            <a:r>
              <a:rPr lang="en-IN" dirty="0" err="1"/>
              <a:t>ctc</a:t>
            </a:r>
            <a:r>
              <a:rPr lang="en-IN" dirty="0"/>
              <a:t>)</a:t>
            </a:r>
          </a:p>
          <a:p>
            <a:r>
              <a:rPr lang="en-IN" dirty="0"/>
              <a:t>from </a:t>
            </a:r>
            <a:r>
              <a:rPr lang="en-IN" dirty="0" err="1" smtClean="0"/>
              <a:t>emps</a:t>
            </a:r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select </a:t>
            </a:r>
            <a:r>
              <a:rPr lang="en-IN" dirty="0" err="1" smtClean="0"/>
              <a:t>emp_name,ctc,lead</a:t>
            </a:r>
            <a:r>
              <a:rPr lang="en-IN" dirty="0" smtClean="0"/>
              <a:t>(</a:t>
            </a:r>
            <a:r>
              <a:rPr lang="en-IN" dirty="0" err="1" smtClean="0"/>
              <a:t>ctc</a:t>
            </a:r>
            <a:r>
              <a:rPr lang="en-IN" dirty="0"/>
              <a:t>) over(order by </a:t>
            </a:r>
            <a:r>
              <a:rPr lang="en-IN" dirty="0" err="1"/>
              <a:t>ctc</a:t>
            </a:r>
            <a:r>
              <a:rPr lang="en-IN" dirty="0"/>
              <a:t>)</a:t>
            </a:r>
          </a:p>
          <a:p>
            <a:r>
              <a:rPr lang="en-IN" dirty="0"/>
              <a:t>from </a:t>
            </a:r>
            <a:r>
              <a:rPr lang="en-IN" dirty="0" err="1"/>
              <a:t>emps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6" y="1881863"/>
            <a:ext cx="2899996" cy="1669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3" y="4326633"/>
            <a:ext cx="3448399" cy="19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878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642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Aroha</cp:lastModifiedBy>
  <cp:revision>216</cp:revision>
  <dcterms:created xsi:type="dcterms:W3CDTF">2022-07-19T07:18:36Z</dcterms:created>
  <dcterms:modified xsi:type="dcterms:W3CDTF">2024-02-14T06:38:21Z</dcterms:modified>
</cp:coreProperties>
</file>