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0"/>
  </p:notesMasterIdLst>
  <p:sldIdLst>
    <p:sldId id="293" r:id="rId2"/>
    <p:sldId id="294" r:id="rId3"/>
    <p:sldId id="295" r:id="rId4"/>
    <p:sldId id="296" r:id="rId5"/>
    <p:sldId id="297" r:id="rId6"/>
    <p:sldId id="298" r:id="rId7"/>
    <p:sldId id="299" r:id="rId8"/>
    <p:sldId id="30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74" d="100"/>
          <a:sy n="74" d="100"/>
        </p:scale>
        <p:origin x="5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6BC59-ED72-4B0D-9923-C0E3808E15D5}" type="datetimeFigureOut">
              <a:rPr lang="en-IN" smtClean="0"/>
              <a:t>08-09-2023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8D83B-52CE-4F39-8D55-C7E671B55AD6}" type="slidenum">
              <a:rPr lang="en-IN" smtClean="0"/>
              <a:t>‹#›</a:t>
            </a:fld>
            <a:endParaRPr lang="en-IN"/>
          </a:p>
        </p:txBody>
      </p:sp>
    </p:spTree>
    <p:extLst>
      <p:ext uri="{BB962C8B-B14F-4D97-AF65-F5344CB8AC3E}">
        <p14:creationId xmlns:p14="http://schemas.microsoft.com/office/powerpoint/2010/main" val="120745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194555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8A47ED3-6031-4DDE-861F-1E1AD8E232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 xmlns:a16="http://schemas.microsoft.com/office/drawing/2014/main" id="{359CA1C1-E382-4DAD-B439-92C26B142391}"/>
              </a:ext>
            </a:extLst>
          </p:cNvPr>
          <p:cNvPicPr>
            <a:picLocks noChangeAspect="1"/>
          </p:cNvPicPr>
          <p:nvPr userDrawn="1"/>
        </p:nvPicPr>
        <p:blipFill>
          <a:blip r:embed="rId4">
            <a:extLst>
              <a:ext uri="{96DAC541-7B7A-43D3-8B79-37D633B846F1}">
                <asvg:svgBlip xmlns="" xmlns:asvg="http://schemas.microsoft.com/office/drawing/2016/SVG/main" r:embed="rId6"/>
              </a:ext>
            </a:extLst>
          </a:blip>
          <a:stretch>
            <a:fillRect/>
          </a:stretch>
        </p:blipFill>
        <p:spPr>
          <a:xfrm>
            <a:off x="-54993" y="6238654"/>
            <a:ext cx="12306260" cy="204860"/>
          </a:xfrm>
          <a:prstGeom prst="rect">
            <a:avLst/>
          </a:prstGeom>
        </p:spPr>
      </p:pic>
      <p:pic>
        <p:nvPicPr>
          <p:cNvPr id="15" name="Graphic 14">
            <a:extLst>
              <a:ext uri="{FF2B5EF4-FFF2-40B4-BE49-F238E27FC236}">
                <a16:creationId xmlns="" xmlns:a16="http://schemas.microsoft.com/office/drawing/2014/main" id="{639D58E6-FBCD-4702-8284-6119E7A4E807}"/>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3648922457"/>
      </p:ext>
    </p:extLst>
  </p:cSld>
  <p:clrMap bg1="lt1" tx1="dk1" bg2="lt2" tx2="dk2" accent1="accent1" accent2="accent2" accent3="accent3" accent4="accent4" accent5="accent5" accent6="accent6" hlink="hlink" folHlink="folHlink"/>
  <p:sldLayoutIdLst>
    <p:sldLayoutId id="214748366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ql-view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sql-insert-statement/" TargetMode="External"/><Relationship Id="rId2" Type="http://schemas.openxmlformats.org/officeDocument/2006/relationships/hyperlink" Target="https://www.geeksforgeeks.org/sql-query-using-count-and-having-clause/" TargetMode="External"/><Relationship Id="rId1" Type="http://schemas.openxmlformats.org/officeDocument/2006/relationships/slideLayout" Target="../slideLayouts/slideLayout1.xml"/><Relationship Id="rId5" Type="http://schemas.openxmlformats.org/officeDocument/2006/relationships/hyperlink" Target="https://www.geeksforgeeks.org/sql-update-statement/" TargetMode="External"/><Relationship Id="rId4" Type="http://schemas.openxmlformats.org/officeDocument/2006/relationships/hyperlink" Target="https://www.geeksforgeeks.org/sql-delete-state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fontAlgn="base"/>
            <a:r>
              <a:rPr lang="en-US" dirty="0" smtClean="0"/>
              <a:t>Views</a:t>
            </a:r>
            <a:endParaRPr lang="en-IN" dirty="0"/>
          </a:p>
        </p:txBody>
      </p:sp>
      <p:sp>
        <p:nvSpPr>
          <p:cNvPr id="6" name="AutoShape 2" descr="Analytical Functions in Oracle with Examp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nalytical Functions in Oracle with Exampl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Analytical Functions in Oracle with Examples"/>
          <p:cNvSpPr>
            <a:spLocks noChangeAspect="1" noChangeArrowheads="1"/>
          </p:cNvSpPr>
          <p:nvPr/>
        </p:nvSpPr>
        <p:spPr bwMode="auto">
          <a:xfrm>
            <a:off x="460374" y="160337"/>
            <a:ext cx="4973271" cy="49732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457199" y="938801"/>
            <a:ext cx="7174523" cy="4247317"/>
          </a:xfrm>
          <a:prstGeom prst="rect">
            <a:avLst/>
          </a:prstGeom>
        </p:spPr>
        <p:txBody>
          <a:bodyPr wrap="square">
            <a:spAutoFit/>
          </a:bodyPr>
          <a:lstStyle/>
          <a:p>
            <a:r>
              <a:rPr lang="en-IN" dirty="0"/>
              <a:t>Views</a:t>
            </a:r>
          </a:p>
          <a:p>
            <a:r>
              <a:rPr lang="en-IN" dirty="0"/>
              <a:t>---------</a:t>
            </a:r>
          </a:p>
          <a:p>
            <a:r>
              <a:rPr lang="en-IN" dirty="0"/>
              <a:t>&gt;Views in SQL are kind of Virtual Tables</a:t>
            </a:r>
          </a:p>
          <a:p>
            <a:r>
              <a:rPr lang="en-IN" dirty="0"/>
              <a:t>&gt;View as rows and column they are in table </a:t>
            </a:r>
          </a:p>
          <a:p>
            <a:r>
              <a:rPr lang="en-IN" dirty="0"/>
              <a:t>&gt;we create view from one or more tables present in database</a:t>
            </a:r>
          </a:p>
          <a:p>
            <a:r>
              <a:rPr lang="en-IN" dirty="0"/>
              <a:t>&gt;view performs insert</a:t>
            </a:r>
            <a:r>
              <a:rPr lang="en-IN" dirty="0" smtClean="0"/>
              <a:t>, update </a:t>
            </a:r>
            <a:r>
              <a:rPr lang="en-IN" dirty="0"/>
              <a:t>and delete operations</a:t>
            </a:r>
          </a:p>
          <a:p>
            <a:endParaRPr lang="en-IN" dirty="0"/>
          </a:p>
          <a:p>
            <a:endParaRPr lang="en-IN" dirty="0"/>
          </a:p>
          <a:p>
            <a:r>
              <a:rPr lang="en-IN" dirty="0"/>
              <a:t>Viewing the user created views</a:t>
            </a:r>
          </a:p>
          <a:p>
            <a:r>
              <a:rPr lang="en-IN" dirty="0" smtClean="0"/>
              <a:t>-------------------------------</a:t>
            </a:r>
          </a:p>
          <a:p>
            <a:r>
              <a:rPr lang="en-IN" dirty="0"/>
              <a:t>select </a:t>
            </a:r>
            <a:r>
              <a:rPr lang="en-IN" dirty="0" err="1"/>
              <a:t>view_name</a:t>
            </a:r>
            <a:r>
              <a:rPr lang="en-IN" dirty="0"/>
              <a:t> from </a:t>
            </a:r>
            <a:r>
              <a:rPr lang="en-IN" dirty="0" err="1"/>
              <a:t>user_views</a:t>
            </a:r>
            <a:r>
              <a:rPr lang="en-IN" dirty="0" smtClean="0"/>
              <a:t>;</a:t>
            </a:r>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4051897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Creating a views</a:t>
            </a:r>
            <a:endParaRPr lang="en-IN" dirty="0"/>
          </a:p>
        </p:txBody>
      </p:sp>
      <p:sp>
        <p:nvSpPr>
          <p:cNvPr id="3" name="Rectangle 2"/>
          <p:cNvSpPr/>
          <p:nvPr/>
        </p:nvSpPr>
        <p:spPr>
          <a:xfrm>
            <a:off x="457200" y="1125387"/>
            <a:ext cx="7622931" cy="369332"/>
          </a:xfrm>
          <a:prstGeom prst="rect">
            <a:avLst/>
          </a:prstGeom>
        </p:spPr>
        <p:txBody>
          <a:bodyPr wrap="square">
            <a:spAutoFit/>
          </a:bodyPr>
          <a:lstStyle/>
          <a:p>
            <a:r>
              <a:rPr lang="en-IN" dirty="0"/>
              <a:t>Views can be created by using single table or multiple table</a:t>
            </a:r>
          </a:p>
        </p:txBody>
      </p:sp>
      <p:sp>
        <p:nvSpPr>
          <p:cNvPr id="5" name="Rectangle 4"/>
          <p:cNvSpPr/>
          <p:nvPr/>
        </p:nvSpPr>
        <p:spPr>
          <a:xfrm>
            <a:off x="420565" y="1738590"/>
            <a:ext cx="11350869" cy="1200329"/>
          </a:xfrm>
          <a:prstGeom prst="rect">
            <a:avLst/>
          </a:prstGeom>
        </p:spPr>
        <p:txBody>
          <a:bodyPr wrap="square">
            <a:spAutoFit/>
          </a:bodyPr>
          <a:lstStyle/>
          <a:p>
            <a:r>
              <a:rPr lang="en-US" dirty="0">
                <a:solidFill>
                  <a:srgbClr val="273239"/>
                </a:solidFill>
              </a:rPr>
              <a:t>There are 2 types of </a:t>
            </a:r>
            <a:r>
              <a:rPr lang="en-US" u="sng" dirty="0">
                <a:hlinkClick r:id="rId2"/>
              </a:rPr>
              <a:t>Views in SQL</a:t>
            </a:r>
            <a:r>
              <a:rPr lang="en-US" dirty="0">
                <a:solidFill>
                  <a:srgbClr val="273239"/>
                </a:solidFill>
              </a:rPr>
              <a:t>: </a:t>
            </a:r>
            <a:endParaRPr lang="en-US" dirty="0" smtClean="0">
              <a:solidFill>
                <a:srgbClr val="273239"/>
              </a:solidFill>
            </a:endParaRPr>
          </a:p>
          <a:p>
            <a:r>
              <a:rPr lang="en-US" dirty="0" smtClean="0">
                <a:solidFill>
                  <a:srgbClr val="273239"/>
                </a:solidFill>
              </a:rPr>
              <a:t>Simple </a:t>
            </a:r>
            <a:r>
              <a:rPr lang="en-US" dirty="0">
                <a:solidFill>
                  <a:srgbClr val="273239"/>
                </a:solidFill>
              </a:rPr>
              <a:t>View and Complex View</a:t>
            </a:r>
            <a:r>
              <a:rPr lang="en-US" dirty="0" smtClean="0">
                <a:solidFill>
                  <a:srgbClr val="273239"/>
                </a:solidFill>
              </a:rPr>
              <a:t>.</a:t>
            </a:r>
          </a:p>
          <a:p>
            <a:r>
              <a:rPr lang="en-US" dirty="0">
                <a:solidFill>
                  <a:srgbClr val="273239"/>
                </a:solidFill>
              </a:rPr>
              <a:t> </a:t>
            </a:r>
            <a:r>
              <a:rPr lang="en-US" b="1" dirty="0">
                <a:solidFill>
                  <a:srgbClr val="273239"/>
                </a:solidFill>
              </a:rPr>
              <a:t>Simple views</a:t>
            </a:r>
            <a:r>
              <a:rPr lang="en-US" dirty="0">
                <a:solidFill>
                  <a:srgbClr val="273239"/>
                </a:solidFill>
              </a:rPr>
              <a:t> can only contain a single base table</a:t>
            </a:r>
            <a:r>
              <a:rPr lang="en-US" dirty="0" smtClean="0">
                <a:solidFill>
                  <a:srgbClr val="273239"/>
                </a:solidFill>
              </a:rPr>
              <a:t>.</a:t>
            </a:r>
          </a:p>
          <a:p>
            <a:r>
              <a:rPr lang="en-US" dirty="0">
                <a:solidFill>
                  <a:srgbClr val="273239"/>
                </a:solidFill>
              </a:rPr>
              <a:t> </a:t>
            </a:r>
            <a:r>
              <a:rPr lang="en-US" b="1" dirty="0">
                <a:solidFill>
                  <a:srgbClr val="273239"/>
                </a:solidFill>
              </a:rPr>
              <a:t>Complex views</a:t>
            </a:r>
            <a:r>
              <a:rPr lang="en-US" dirty="0">
                <a:solidFill>
                  <a:srgbClr val="273239"/>
                </a:solidFill>
              </a:rPr>
              <a:t> can be constructed on more than one base table</a:t>
            </a:r>
            <a:endParaRPr lang="en-IN" dirty="0"/>
          </a:p>
        </p:txBody>
      </p:sp>
    </p:spTree>
    <p:extLst>
      <p:ext uri="{BB962C8B-B14F-4D97-AF65-F5344CB8AC3E}">
        <p14:creationId xmlns:p14="http://schemas.microsoft.com/office/powerpoint/2010/main" val="320911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Difference between Simple view and complex views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155002656"/>
              </p:ext>
            </p:extLst>
          </p:nvPr>
        </p:nvGraphicFramePr>
        <p:xfrm>
          <a:off x="644341" y="1151791"/>
          <a:ext cx="11190106" cy="4324296"/>
        </p:xfrm>
        <a:graphic>
          <a:graphicData uri="http://schemas.openxmlformats.org/drawingml/2006/table">
            <a:tbl>
              <a:tblPr>
                <a:tableStyleId>{C4B1156A-380E-4F78-BDF5-A606A8083BF9}</a:tableStyleId>
              </a:tblPr>
              <a:tblGrid>
                <a:gridCol w="406539"/>
                <a:gridCol w="5521005"/>
                <a:gridCol w="5262562"/>
              </a:tblGrid>
              <a:tr h="300082">
                <a:tc>
                  <a:txBody>
                    <a:bodyPr/>
                    <a:lstStyle/>
                    <a:p>
                      <a:pPr algn="l" fontAlgn="ctr"/>
                      <a:r>
                        <a:rPr lang="en-IN" sz="1200" dirty="0">
                          <a:effectLst/>
                        </a:rPr>
                        <a:t> No.</a:t>
                      </a:r>
                      <a:endParaRPr lang="en-IN" sz="1200" b="0" dirty="0">
                        <a:effectLst/>
                      </a:endParaRPr>
                    </a:p>
                  </a:txBody>
                  <a:tcPr marL="49447" marR="49447" marT="69226" marB="69226" anchor="ctr"/>
                </a:tc>
                <a:tc>
                  <a:txBody>
                    <a:bodyPr/>
                    <a:lstStyle/>
                    <a:p>
                      <a:pPr algn="l" fontAlgn="ctr"/>
                      <a:r>
                        <a:rPr lang="en-IN" sz="1200" dirty="0">
                          <a:effectLst/>
                        </a:rPr>
                        <a:t>Simple View</a:t>
                      </a:r>
                      <a:endParaRPr lang="en-IN" sz="1200" b="0" dirty="0">
                        <a:effectLst/>
                      </a:endParaRPr>
                    </a:p>
                  </a:txBody>
                  <a:tcPr marL="49447" marR="49447" marT="69226" marB="69226" anchor="ctr"/>
                </a:tc>
                <a:tc>
                  <a:txBody>
                    <a:bodyPr/>
                    <a:lstStyle/>
                    <a:p>
                      <a:pPr algn="l" fontAlgn="ctr"/>
                      <a:r>
                        <a:rPr lang="en-IN" sz="1200" dirty="0">
                          <a:effectLst/>
                        </a:rPr>
                        <a:t>Complex View</a:t>
                      </a:r>
                      <a:endParaRPr lang="en-IN" sz="1200" b="0" dirty="0">
                        <a:effectLst/>
                      </a:endParaRPr>
                    </a:p>
                  </a:txBody>
                  <a:tcPr marL="49447" marR="49447" marT="69226" marB="69226" anchor="ctr"/>
                </a:tc>
              </a:tr>
              <a:tr h="433008">
                <a:tc>
                  <a:txBody>
                    <a:bodyPr/>
                    <a:lstStyle/>
                    <a:p>
                      <a:pPr algn="l" fontAlgn="ctr"/>
                      <a:r>
                        <a:rPr lang="en-IN" sz="1200" dirty="0">
                          <a:effectLst/>
                        </a:rPr>
                        <a:t>1.</a:t>
                      </a:r>
                      <a:endParaRPr lang="en-IN" sz="1200" b="0" dirty="0">
                        <a:effectLst/>
                      </a:endParaRPr>
                    </a:p>
                  </a:txBody>
                  <a:tcPr marL="49447" marR="49447" marT="69226" marB="69226" anchor="ctr">
                    <a:solidFill>
                      <a:schemeClr val="bg1"/>
                    </a:solidFill>
                  </a:tcPr>
                </a:tc>
                <a:tc>
                  <a:txBody>
                    <a:bodyPr/>
                    <a:lstStyle/>
                    <a:p>
                      <a:pPr algn="l" fontAlgn="ctr"/>
                      <a:r>
                        <a:rPr lang="en-US" sz="1200" dirty="0">
                          <a:effectLst/>
                        </a:rPr>
                        <a:t>Contains only one single base table or is created from only one table. </a:t>
                      </a:r>
                      <a:endParaRPr lang="en-US" sz="1200" b="0" dirty="0">
                        <a:effectLst/>
                      </a:endParaRPr>
                    </a:p>
                  </a:txBody>
                  <a:tcPr marL="49447" marR="49447" marT="69226" marB="69226" anchor="ctr">
                    <a:solidFill>
                      <a:schemeClr val="bg1"/>
                    </a:solidFill>
                  </a:tcPr>
                </a:tc>
                <a:tc>
                  <a:txBody>
                    <a:bodyPr/>
                    <a:lstStyle/>
                    <a:p>
                      <a:pPr algn="l" fontAlgn="ctr"/>
                      <a:r>
                        <a:rPr lang="en-US" sz="1200" dirty="0">
                          <a:effectLst/>
                        </a:rPr>
                        <a:t>Contains more than one base table or is created from more than one table.</a:t>
                      </a:r>
                      <a:endParaRPr lang="en-US" sz="1200" b="0" dirty="0">
                        <a:effectLst/>
                      </a:endParaRPr>
                    </a:p>
                  </a:txBody>
                  <a:tcPr marL="49447" marR="49447" marT="69226" marB="69226" anchor="ctr">
                    <a:solidFill>
                      <a:schemeClr val="bg1"/>
                    </a:solidFill>
                  </a:tcPr>
                </a:tc>
              </a:tr>
              <a:tr h="296156">
                <a:tc>
                  <a:txBody>
                    <a:bodyPr/>
                    <a:lstStyle/>
                    <a:p>
                      <a:pPr algn="l" fontAlgn="ctr"/>
                      <a:r>
                        <a:rPr lang="en-IN" sz="1200" dirty="0">
                          <a:effectLst/>
                        </a:rPr>
                        <a:t>2.</a:t>
                      </a:r>
                      <a:endParaRPr lang="en-IN" sz="1200" b="0" dirty="0">
                        <a:effectLst/>
                      </a:endParaRPr>
                    </a:p>
                  </a:txBody>
                  <a:tcPr marL="49447" marR="49447" marT="69226" marB="69226" anchor="ctr">
                    <a:solidFill>
                      <a:schemeClr val="bg1"/>
                    </a:solidFill>
                  </a:tcPr>
                </a:tc>
                <a:tc>
                  <a:txBody>
                    <a:bodyPr/>
                    <a:lstStyle/>
                    <a:p>
                      <a:pPr algn="l" fontAlgn="ctr"/>
                      <a:r>
                        <a:rPr lang="en-US" sz="1200" dirty="0">
                          <a:effectLst/>
                        </a:rPr>
                        <a:t>We cannot use group functions like MAX(), </a:t>
                      </a:r>
                      <a:r>
                        <a:rPr lang="en-US" sz="1200" u="sng" dirty="0">
                          <a:effectLst/>
                          <a:hlinkClick r:id="rId2"/>
                        </a:rPr>
                        <a:t>COUNT(), </a:t>
                      </a:r>
                      <a:r>
                        <a:rPr lang="en-US" sz="1200" dirty="0">
                          <a:effectLst/>
                        </a:rPr>
                        <a:t>etc. </a:t>
                      </a:r>
                      <a:endParaRPr lang="en-US" sz="1200" b="0" dirty="0">
                        <a:effectLst/>
                      </a:endParaRPr>
                    </a:p>
                  </a:txBody>
                  <a:tcPr marL="49447" marR="49447" marT="69226" marB="69226" anchor="ctr">
                    <a:solidFill>
                      <a:schemeClr val="bg1"/>
                    </a:solidFill>
                  </a:tcPr>
                </a:tc>
                <a:tc>
                  <a:txBody>
                    <a:bodyPr/>
                    <a:lstStyle/>
                    <a:p>
                      <a:pPr algn="l" fontAlgn="ctr"/>
                      <a:r>
                        <a:rPr lang="en-US" sz="1200" dirty="0">
                          <a:effectLst/>
                        </a:rPr>
                        <a:t>We can use group functions.</a:t>
                      </a:r>
                      <a:endParaRPr lang="en-US" sz="1200" b="0" dirty="0">
                        <a:effectLst/>
                      </a:endParaRPr>
                    </a:p>
                  </a:txBody>
                  <a:tcPr marL="49447" marR="49447" marT="69226" marB="69226" anchor="ctr">
                    <a:solidFill>
                      <a:schemeClr val="bg1"/>
                    </a:solidFill>
                  </a:tcPr>
                </a:tc>
              </a:tr>
              <a:tr h="300082">
                <a:tc>
                  <a:txBody>
                    <a:bodyPr/>
                    <a:lstStyle/>
                    <a:p>
                      <a:pPr algn="l" fontAlgn="ctr"/>
                      <a:r>
                        <a:rPr lang="en-IN" sz="1200">
                          <a:effectLst/>
                        </a:rPr>
                        <a:t>3.</a:t>
                      </a:r>
                      <a:endParaRPr lang="en-IN" sz="1200" b="0">
                        <a:effectLst/>
                      </a:endParaRPr>
                    </a:p>
                  </a:txBody>
                  <a:tcPr marL="49447" marR="49447" marT="69226" marB="69226" anchor="ctr">
                    <a:solidFill>
                      <a:schemeClr val="bg1"/>
                    </a:solidFill>
                  </a:tcPr>
                </a:tc>
                <a:tc>
                  <a:txBody>
                    <a:bodyPr/>
                    <a:lstStyle/>
                    <a:p>
                      <a:pPr algn="l" fontAlgn="ctr"/>
                      <a:r>
                        <a:rPr lang="en-US" sz="1200" dirty="0">
                          <a:effectLst/>
                        </a:rPr>
                        <a:t>Does not contain groups of data. </a:t>
                      </a:r>
                      <a:endParaRPr lang="en-US" sz="1200" b="0" dirty="0">
                        <a:effectLst/>
                      </a:endParaRPr>
                    </a:p>
                  </a:txBody>
                  <a:tcPr marL="49447" marR="49447" marT="69226" marB="69226" anchor="ctr">
                    <a:solidFill>
                      <a:schemeClr val="bg1"/>
                    </a:solidFill>
                  </a:tcPr>
                </a:tc>
                <a:tc>
                  <a:txBody>
                    <a:bodyPr/>
                    <a:lstStyle/>
                    <a:p>
                      <a:pPr algn="l" fontAlgn="ctr"/>
                      <a:r>
                        <a:rPr lang="en-US" sz="1200" dirty="0">
                          <a:effectLst/>
                        </a:rPr>
                        <a:t>It can contain groups of data.</a:t>
                      </a:r>
                      <a:endParaRPr lang="en-US" sz="1200" b="0" dirty="0">
                        <a:effectLst/>
                      </a:endParaRPr>
                    </a:p>
                  </a:txBody>
                  <a:tcPr marL="49447" marR="49447" marT="69226" marB="69226" anchor="ctr">
                    <a:solidFill>
                      <a:schemeClr val="bg1"/>
                    </a:solidFill>
                  </a:tcPr>
                </a:tc>
              </a:tr>
              <a:tr h="433008">
                <a:tc>
                  <a:txBody>
                    <a:bodyPr/>
                    <a:lstStyle/>
                    <a:p>
                      <a:pPr algn="l" fontAlgn="ctr"/>
                      <a:r>
                        <a:rPr lang="en-IN" sz="1200">
                          <a:effectLst/>
                        </a:rPr>
                        <a:t>4.</a:t>
                      </a:r>
                      <a:endParaRPr lang="en-IN" sz="1200" b="0">
                        <a:effectLst/>
                      </a:endParaRPr>
                    </a:p>
                  </a:txBody>
                  <a:tcPr marL="49447" marR="49447" marT="69226" marB="69226" anchor="ctr">
                    <a:solidFill>
                      <a:schemeClr val="bg1"/>
                    </a:solidFill>
                  </a:tcPr>
                </a:tc>
                <a:tc>
                  <a:txBody>
                    <a:bodyPr/>
                    <a:lstStyle/>
                    <a:p>
                      <a:pPr algn="l" fontAlgn="ctr"/>
                      <a:r>
                        <a:rPr lang="en-US" sz="1200" dirty="0">
                          <a:effectLst/>
                        </a:rPr>
                        <a:t>DML operations could be performed through a simple view. </a:t>
                      </a:r>
                      <a:endParaRPr lang="en-US" sz="1200" b="0" dirty="0">
                        <a:effectLst/>
                      </a:endParaRPr>
                    </a:p>
                  </a:txBody>
                  <a:tcPr marL="49447" marR="49447" marT="69226" marB="69226" anchor="ctr">
                    <a:solidFill>
                      <a:schemeClr val="bg1"/>
                    </a:solidFill>
                  </a:tcPr>
                </a:tc>
                <a:tc>
                  <a:txBody>
                    <a:bodyPr/>
                    <a:lstStyle/>
                    <a:p>
                      <a:pPr algn="l" fontAlgn="ctr"/>
                      <a:r>
                        <a:rPr lang="en-US" sz="1200">
                          <a:effectLst/>
                        </a:rPr>
                        <a:t>DML operations could not always be performed through a complex view.</a:t>
                      </a:r>
                      <a:endParaRPr lang="en-US" sz="1200" b="0">
                        <a:effectLst/>
                      </a:endParaRPr>
                    </a:p>
                  </a:txBody>
                  <a:tcPr marL="49447" marR="49447" marT="69226" marB="69226" anchor="ctr">
                    <a:solidFill>
                      <a:schemeClr val="bg1"/>
                    </a:solidFill>
                  </a:tcPr>
                </a:tc>
              </a:tr>
              <a:tr h="433008">
                <a:tc>
                  <a:txBody>
                    <a:bodyPr/>
                    <a:lstStyle/>
                    <a:p>
                      <a:pPr algn="l" fontAlgn="ctr"/>
                      <a:r>
                        <a:rPr lang="en-IN" sz="1200">
                          <a:effectLst/>
                        </a:rPr>
                        <a:t>5.</a:t>
                      </a:r>
                      <a:endParaRPr lang="en-IN" sz="1200" b="0">
                        <a:effectLst/>
                      </a:endParaRPr>
                    </a:p>
                  </a:txBody>
                  <a:tcPr marL="49447" marR="49447" marT="69226" marB="69226" anchor="ctr">
                    <a:solidFill>
                      <a:schemeClr val="bg1"/>
                    </a:solidFill>
                  </a:tcPr>
                </a:tc>
                <a:tc>
                  <a:txBody>
                    <a:bodyPr/>
                    <a:lstStyle/>
                    <a:p>
                      <a:pPr algn="l" fontAlgn="ctr"/>
                      <a:r>
                        <a:rPr lang="en-US" sz="1200" u="sng" dirty="0">
                          <a:effectLst/>
                          <a:hlinkClick r:id="rId3"/>
                        </a:rPr>
                        <a:t>INSERT</a:t>
                      </a:r>
                      <a:r>
                        <a:rPr lang="en-US" sz="1200" dirty="0">
                          <a:effectLst/>
                        </a:rPr>
                        <a:t>, </a:t>
                      </a:r>
                      <a:r>
                        <a:rPr lang="en-US" sz="1200" u="sng" dirty="0">
                          <a:effectLst/>
                          <a:hlinkClick r:id="rId4"/>
                        </a:rPr>
                        <a:t>DELETE </a:t>
                      </a:r>
                      <a:r>
                        <a:rPr lang="en-US" sz="1200" dirty="0">
                          <a:effectLst/>
                        </a:rPr>
                        <a:t>and </a:t>
                      </a:r>
                      <a:r>
                        <a:rPr lang="en-US" sz="1200" u="sng" dirty="0">
                          <a:effectLst/>
                          <a:hlinkClick r:id="rId5"/>
                        </a:rPr>
                        <a:t>UPDATE </a:t>
                      </a:r>
                      <a:r>
                        <a:rPr lang="en-US" sz="1200" dirty="0">
                          <a:effectLst/>
                        </a:rPr>
                        <a:t>are directly possible on a simple view. </a:t>
                      </a:r>
                      <a:endParaRPr lang="en-US" sz="1200" b="0" dirty="0">
                        <a:effectLst/>
                      </a:endParaRPr>
                    </a:p>
                  </a:txBody>
                  <a:tcPr marL="49447" marR="49447" marT="69226" marB="69226" anchor="ctr">
                    <a:solidFill>
                      <a:schemeClr val="bg1"/>
                    </a:solidFill>
                  </a:tcPr>
                </a:tc>
                <a:tc>
                  <a:txBody>
                    <a:bodyPr/>
                    <a:lstStyle/>
                    <a:p>
                      <a:pPr algn="l" fontAlgn="ctr"/>
                      <a:r>
                        <a:rPr lang="en-US" sz="1200" dirty="0">
                          <a:effectLst/>
                        </a:rPr>
                        <a:t>We cannot apply INSERT, DELETE and UPDATE on complex view directly.</a:t>
                      </a:r>
                      <a:endParaRPr lang="en-US" sz="1200" b="0" dirty="0">
                        <a:effectLst/>
                      </a:endParaRPr>
                    </a:p>
                  </a:txBody>
                  <a:tcPr marL="49447" marR="49447" marT="69226" marB="69226" anchor="ctr">
                    <a:solidFill>
                      <a:schemeClr val="bg1"/>
                    </a:solidFill>
                  </a:tcPr>
                </a:tc>
              </a:tr>
              <a:tr h="470868">
                <a:tc>
                  <a:txBody>
                    <a:bodyPr/>
                    <a:lstStyle/>
                    <a:p>
                      <a:pPr algn="l" fontAlgn="ctr"/>
                      <a:r>
                        <a:rPr lang="en-IN" sz="1200">
                          <a:effectLst/>
                        </a:rPr>
                        <a:t>6.</a:t>
                      </a:r>
                      <a:endParaRPr lang="en-IN" sz="1200" b="0">
                        <a:effectLst/>
                      </a:endParaRPr>
                    </a:p>
                  </a:txBody>
                  <a:tcPr marL="49447" marR="49447" marT="69226" marB="69226" anchor="ctr">
                    <a:solidFill>
                      <a:schemeClr val="bg1"/>
                    </a:solidFill>
                  </a:tcPr>
                </a:tc>
                <a:tc>
                  <a:txBody>
                    <a:bodyPr/>
                    <a:lstStyle/>
                    <a:p>
                      <a:pPr algn="l" fontAlgn="ctr"/>
                      <a:r>
                        <a:rPr lang="en-US" sz="1200" dirty="0">
                          <a:effectLst/>
                        </a:rPr>
                        <a:t>Simple view does not contain group by, distinct, </a:t>
                      </a:r>
                      <a:r>
                        <a:rPr lang="en-US" sz="1200" dirty="0" err="1">
                          <a:effectLst/>
                        </a:rPr>
                        <a:t>pseudocolumn</a:t>
                      </a:r>
                      <a:r>
                        <a:rPr lang="en-US" sz="1200" dirty="0">
                          <a:effectLst/>
                        </a:rPr>
                        <a:t> like </a:t>
                      </a:r>
                      <a:r>
                        <a:rPr lang="en-US" sz="1200" dirty="0" err="1">
                          <a:effectLst/>
                        </a:rPr>
                        <a:t>rownum</a:t>
                      </a:r>
                      <a:r>
                        <a:rPr lang="en-US" sz="1200" dirty="0">
                          <a:effectLst/>
                        </a:rPr>
                        <a:t>, columns defined by expressions. </a:t>
                      </a:r>
                      <a:endParaRPr lang="en-US" sz="1200" b="0" dirty="0">
                        <a:effectLst/>
                      </a:endParaRPr>
                    </a:p>
                  </a:txBody>
                  <a:tcPr marL="49447" marR="49447" marT="69226" marB="69226" anchor="ctr">
                    <a:solidFill>
                      <a:schemeClr val="bg1"/>
                    </a:solidFill>
                  </a:tcPr>
                </a:tc>
                <a:tc>
                  <a:txBody>
                    <a:bodyPr/>
                    <a:lstStyle/>
                    <a:p>
                      <a:pPr algn="l" fontAlgn="ctr"/>
                      <a:r>
                        <a:rPr lang="en-US" sz="1200" dirty="0">
                          <a:effectLst/>
                        </a:rPr>
                        <a:t>It can contain group by, distinct, </a:t>
                      </a:r>
                      <a:r>
                        <a:rPr lang="en-US" sz="1200" dirty="0" err="1">
                          <a:effectLst/>
                        </a:rPr>
                        <a:t>pseudocolumn</a:t>
                      </a:r>
                      <a:r>
                        <a:rPr lang="en-US" sz="1200" dirty="0">
                          <a:effectLst/>
                        </a:rPr>
                        <a:t> like </a:t>
                      </a:r>
                      <a:r>
                        <a:rPr lang="en-US" sz="1200" dirty="0" err="1">
                          <a:effectLst/>
                        </a:rPr>
                        <a:t>rownum</a:t>
                      </a:r>
                      <a:r>
                        <a:rPr lang="en-US" sz="1200" dirty="0">
                          <a:effectLst/>
                        </a:rPr>
                        <a:t>, columns defined by expressions.</a:t>
                      </a:r>
                      <a:endParaRPr lang="en-US" sz="1200" b="0" dirty="0">
                        <a:effectLst/>
                      </a:endParaRPr>
                    </a:p>
                  </a:txBody>
                  <a:tcPr marL="49447" marR="49447" marT="69226" marB="69226" anchor="ctr">
                    <a:solidFill>
                      <a:schemeClr val="bg1"/>
                    </a:solidFill>
                  </a:tcPr>
                </a:tc>
              </a:tr>
              <a:tr h="470868">
                <a:tc>
                  <a:txBody>
                    <a:bodyPr/>
                    <a:lstStyle/>
                    <a:p>
                      <a:pPr algn="l" fontAlgn="ctr"/>
                      <a:r>
                        <a:rPr lang="en-IN" sz="1200">
                          <a:effectLst/>
                        </a:rPr>
                        <a:t>7.</a:t>
                      </a:r>
                      <a:endParaRPr lang="en-IN" sz="1200" b="0">
                        <a:effectLst/>
                      </a:endParaRPr>
                    </a:p>
                  </a:txBody>
                  <a:tcPr marL="49447" marR="49447" marT="69226" marB="69226" anchor="ctr">
                    <a:solidFill>
                      <a:schemeClr val="bg1"/>
                    </a:solidFill>
                  </a:tcPr>
                </a:tc>
                <a:tc>
                  <a:txBody>
                    <a:bodyPr/>
                    <a:lstStyle/>
                    <a:p>
                      <a:pPr algn="l" fontAlgn="ctr"/>
                      <a:r>
                        <a:rPr lang="en-US" sz="1200" dirty="0">
                          <a:effectLst/>
                        </a:rPr>
                        <a:t>In simple view, no need to apply major associations because of only one table.</a:t>
                      </a:r>
                      <a:endParaRPr lang="en-US" sz="1200" b="0" dirty="0">
                        <a:effectLst/>
                      </a:endParaRPr>
                    </a:p>
                  </a:txBody>
                  <a:tcPr marL="49447" marR="49447" marT="69226" marB="69226" anchor="ctr">
                    <a:solidFill>
                      <a:schemeClr val="bg1"/>
                    </a:solidFill>
                  </a:tcPr>
                </a:tc>
                <a:tc>
                  <a:txBody>
                    <a:bodyPr/>
                    <a:lstStyle/>
                    <a:p>
                      <a:pPr algn="l" fontAlgn="ctr"/>
                      <a:r>
                        <a:rPr lang="en-US" sz="1200" dirty="0">
                          <a:effectLst/>
                        </a:rPr>
                        <a:t>In complex view, because of multiple tables involved general associations required to be applied such as join condition, group by or a order by clause.</a:t>
                      </a:r>
                      <a:endParaRPr lang="en-US" sz="1200" b="0" dirty="0">
                        <a:effectLst/>
                      </a:endParaRPr>
                    </a:p>
                  </a:txBody>
                  <a:tcPr marL="49447" marR="49447" marT="69226" marB="69226" anchor="ctr">
                    <a:solidFill>
                      <a:schemeClr val="bg1"/>
                    </a:solidFill>
                  </a:tcPr>
                </a:tc>
              </a:tr>
              <a:tr h="747116">
                <a:tc>
                  <a:txBody>
                    <a:bodyPr/>
                    <a:lstStyle/>
                    <a:p>
                      <a:pPr algn="l" fontAlgn="ctr"/>
                      <a:r>
                        <a:rPr lang="en-IN" sz="1200">
                          <a:effectLst/>
                        </a:rPr>
                        <a:t>8.</a:t>
                      </a:r>
                      <a:endParaRPr lang="en-IN" sz="1200" b="0">
                        <a:effectLst/>
                      </a:endParaRPr>
                    </a:p>
                  </a:txBody>
                  <a:tcPr marL="49447" marR="49447" marT="69226" marB="69226" anchor="ctr">
                    <a:solidFill>
                      <a:schemeClr val="bg1"/>
                    </a:solidFill>
                  </a:tcPr>
                </a:tc>
                <a:tc>
                  <a:txBody>
                    <a:bodyPr/>
                    <a:lstStyle/>
                    <a:p>
                      <a:pPr algn="l" fontAlgn="base"/>
                      <a:r>
                        <a:rPr lang="en-US" sz="1200" dirty="0">
                          <a:effectLst/>
                        </a:rPr>
                        <a:t>Example:</a:t>
                      </a:r>
                    </a:p>
                    <a:p>
                      <a:pPr algn="l" fontAlgn="base"/>
                      <a:r>
                        <a:rPr lang="en-US" sz="1200" dirty="0">
                          <a:effectLst/>
                        </a:rPr>
                        <a:t>CREATE VIEW Employee AS</a:t>
                      </a:r>
                      <a:br>
                        <a:rPr lang="en-US" sz="1200" dirty="0">
                          <a:effectLst/>
                        </a:rPr>
                      </a:br>
                      <a:r>
                        <a:rPr lang="en-US" sz="1200" dirty="0">
                          <a:effectLst/>
                        </a:rPr>
                        <a:t>SELECT </a:t>
                      </a:r>
                      <a:r>
                        <a:rPr lang="en-US" sz="1200" dirty="0" err="1">
                          <a:effectLst/>
                        </a:rPr>
                        <a:t>Empid</a:t>
                      </a:r>
                      <a:r>
                        <a:rPr lang="en-US" sz="1200" dirty="0">
                          <a:effectLst/>
                        </a:rPr>
                        <a:t>, </a:t>
                      </a:r>
                      <a:r>
                        <a:rPr lang="en-US" sz="1200" dirty="0" err="1">
                          <a:effectLst/>
                        </a:rPr>
                        <a:t>Empname</a:t>
                      </a:r>
                      <a:r>
                        <a:rPr lang="en-US" sz="1200" dirty="0">
                          <a:effectLst/>
                        </a:rPr>
                        <a:t/>
                      </a:r>
                      <a:br>
                        <a:rPr lang="en-US" sz="1200" dirty="0">
                          <a:effectLst/>
                        </a:rPr>
                      </a:br>
                      <a:r>
                        <a:rPr lang="en-US" sz="1200" dirty="0">
                          <a:effectLst/>
                        </a:rPr>
                        <a:t>FROM Employee</a:t>
                      </a:r>
                      <a:br>
                        <a:rPr lang="en-US" sz="1200" dirty="0">
                          <a:effectLst/>
                        </a:rPr>
                      </a:br>
                      <a:r>
                        <a:rPr lang="en-US" sz="1200" dirty="0">
                          <a:effectLst/>
                        </a:rPr>
                        <a:t>WHERE </a:t>
                      </a:r>
                      <a:r>
                        <a:rPr lang="en-US" sz="1200" dirty="0" err="1">
                          <a:effectLst/>
                        </a:rPr>
                        <a:t>Empid</a:t>
                      </a:r>
                      <a:r>
                        <a:rPr lang="en-US" sz="1200" dirty="0">
                          <a:effectLst/>
                        </a:rPr>
                        <a:t> = ‘030314’;</a:t>
                      </a:r>
                      <a:endParaRPr lang="en-US" sz="1200" b="0" dirty="0">
                        <a:effectLst/>
                      </a:endParaRPr>
                    </a:p>
                  </a:txBody>
                  <a:tcPr marL="49447" marR="49447" marT="69226" marB="69226" anchor="ctr">
                    <a:solidFill>
                      <a:schemeClr val="bg1"/>
                    </a:solidFill>
                  </a:tcPr>
                </a:tc>
                <a:tc>
                  <a:txBody>
                    <a:bodyPr/>
                    <a:lstStyle/>
                    <a:p>
                      <a:pPr algn="l" fontAlgn="base"/>
                      <a:r>
                        <a:rPr lang="en-US" sz="1200" dirty="0">
                          <a:effectLst/>
                        </a:rPr>
                        <a:t>Example:</a:t>
                      </a:r>
                    </a:p>
                    <a:p>
                      <a:pPr algn="l" fontAlgn="base"/>
                      <a:r>
                        <a:rPr lang="en-US" sz="1200" dirty="0">
                          <a:effectLst/>
                        </a:rPr>
                        <a:t>CREATE VIEW </a:t>
                      </a:r>
                      <a:r>
                        <a:rPr lang="en-US" sz="1200" dirty="0" err="1">
                          <a:effectLst/>
                        </a:rPr>
                        <a:t>EmployeeByDepartment</a:t>
                      </a:r>
                      <a:r>
                        <a:rPr lang="en-US" sz="1200" dirty="0">
                          <a:effectLst/>
                        </a:rPr>
                        <a:t> AS</a:t>
                      </a:r>
                    </a:p>
                    <a:p>
                      <a:pPr algn="l" fontAlgn="base"/>
                      <a:r>
                        <a:rPr lang="en-US" sz="1200" dirty="0">
                          <a:effectLst/>
                        </a:rPr>
                        <a:t>SELECT </a:t>
                      </a:r>
                      <a:r>
                        <a:rPr lang="en-US" sz="1200" dirty="0" err="1">
                          <a:effectLst/>
                        </a:rPr>
                        <a:t>e.emp_id</a:t>
                      </a:r>
                      <a:r>
                        <a:rPr lang="en-US" sz="1200" dirty="0">
                          <a:effectLst/>
                        </a:rPr>
                        <a:t>, </a:t>
                      </a:r>
                      <a:r>
                        <a:rPr lang="en-US" sz="1200" dirty="0" err="1">
                          <a:effectLst/>
                        </a:rPr>
                        <a:t>d.dept_id</a:t>
                      </a:r>
                      <a:r>
                        <a:rPr lang="en-US" sz="1200" dirty="0">
                          <a:effectLst/>
                        </a:rPr>
                        <a:t>, </a:t>
                      </a:r>
                      <a:r>
                        <a:rPr lang="en-US" sz="1200" dirty="0" err="1">
                          <a:effectLst/>
                        </a:rPr>
                        <a:t>e.emp_name</a:t>
                      </a:r>
                      <a:r>
                        <a:rPr lang="en-US" sz="1200" dirty="0">
                          <a:effectLst/>
                        </a:rPr>
                        <a:t> FROM Employee e, Department d WHERE </a:t>
                      </a:r>
                      <a:r>
                        <a:rPr lang="en-US" sz="1200" dirty="0" err="1">
                          <a:effectLst/>
                        </a:rPr>
                        <a:t>e.dept_id</a:t>
                      </a:r>
                      <a:r>
                        <a:rPr lang="en-US" sz="1200" dirty="0">
                          <a:effectLst/>
                        </a:rPr>
                        <a:t>=</a:t>
                      </a:r>
                      <a:r>
                        <a:rPr lang="en-US" sz="1200" dirty="0" err="1">
                          <a:effectLst/>
                        </a:rPr>
                        <a:t>d.dept_id</a:t>
                      </a:r>
                      <a:r>
                        <a:rPr lang="en-US" sz="1200" dirty="0">
                          <a:effectLst/>
                        </a:rPr>
                        <a:t>;</a:t>
                      </a:r>
                      <a:endParaRPr lang="en-US" sz="1200" b="0" dirty="0">
                        <a:effectLst/>
                      </a:endParaRPr>
                    </a:p>
                  </a:txBody>
                  <a:tcPr marL="49447" marR="49447" marT="69226" marB="69226" anchor="ctr">
                    <a:solidFill>
                      <a:schemeClr val="bg1"/>
                    </a:solidFill>
                  </a:tcPr>
                </a:tc>
              </a:tr>
            </a:tbl>
          </a:graphicData>
        </a:graphic>
      </p:graphicFrame>
    </p:spTree>
    <p:extLst>
      <p:ext uri="{BB962C8B-B14F-4D97-AF65-F5344CB8AC3E}">
        <p14:creationId xmlns:p14="http://schemas.microsoft.com/office/powerpoint/2010/main" val="317329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36525"/>
            <a:ext cx="10962640" cy="577850"/>
          </a:xfrm>
        </p:spPr>
        <p:txBody>
          <a:bodyPr/>
          <a:lstStyle/>
          <a:p>
            <a:r>
              <a:rPr lang="en-US" dirty="0" smtClean="0"/>
              <a:t>Simple View -</a:t>
            </a:r>
            <a:r>
              <a:rPr lang="en-US" dirty="0"/>
              <a:t>Contains only one single base table or is created from only one table. </a:t>
            </a:r>
            <a:endParaRPr lang="en-US" b="0" dirty="0"/>
          </a:p>
          <a:p>
            <a:endParaRPr lang="en-IN" dirty="0"/>
          </a:p>
        </p:txBody>
      </p:sp>
      <p:sp>
        <p:nvSpPr>
          <p:cNvPr id="3" name="Rectangle 2"/>
          <p:cNvSpPr/>
          <p:nvPr/>
        </p:nvSpPr>
        <p:spPr>
          <a:xfrm>
            <a:off x="457200" y="714375"/>
            <a:ext cx="8510954" cy="2585323"/>
          </a:xfrm>
          <a:prstGeom prst="rect">
            <a:avLst/>
          </a:prstGeom>
        </p:spPr>
        <p:txBody>
          <a:bodyPr wrap="square">
            <a:spAutoFit/>
          </a:bodyPr>
          <a:lstStyle/>
          <a:p>
            <a:endParaRPr lang="en-IN" dirty="0"/>
          </a:p>
          <a:p>
            <a:r>
              <a:rPr lang="en-IN" dirty="0"/>
              <a:t>If </a:t>
            </a:r>
            <a:r>
              <a:rPr lang="en-IN" dirty="0" smtClean="0"/>
              <a:t>you </a:t>
            </a:r>
            <a:r>
              <a:rPr lang="en-IN" dirty="0"/>
              <a:t>insert in Views, also inserted in table.</a:t>
            </a:r>
          </a:p>
          <a:p>
            <a:r>
              <a:rPr lang="en-IN" dirty="0"/>
              <a:t>If </a:t>
            </a:r>
            <a:r>
              <a:rPr lang="en-IN" dirty="0" smtClean="0"/>
              <a:t>you insert </a:t>
            </a:r>
            <a:r>
              <a:rPr lang="en-IN" dirty="0"/>
              <a:t>in table, also inserted in views.</a:t>
            </a:r>
          </a:p>
          <a:p>
            <a:endParaRPr lang="en-IN" dirty="0"/>
          </a:p>
          <a:p>
            <a:r>
              <a:rPr lang="en-IN" dirty="0"/>
              <a:t>If </a:t>
            </a:r>
            <a:r>
              <a:rPr lang="en-IN" dirty="0" smtClean="0"/>
              <a:t>you </a:t>
            </a:r>
            <a:r>
              <a:rPr lang="en-IN" dirty="0" smtClean="0"/>
              <a:t>update </a:t>
            </a:r>
            <a:r>
              <a:rPr lang="en-IN" dirty="0"/>
              <a:t>in Views, also inserted in table.</a:t>
            </a:r>
          </a:p>
          <a:p>
            <a:r>
              <a:rPr lang="en-IN" dirty="0"/>
              <a:t>If </a:t>
            </a:r>
            <a:r>
              <a:rPr lang="en-IN" dirty="0" smtClean="0"/>
              <a:t>you </a:t>
            </a:r>
            <a:r>
              <a:rPr lang="en-IN" dirty="0" smtClean="0"/>
              <a:t>update </a:t>
            </a:r>
            <a:r>
              <a:rPr lang="en-IN" dirty="0"/>
              <a:t>in table, also inserted in views.</a:t>
            </a:r>
          </a:p>
          <a:p>
            <a:endParaRPr lang="en-IN" dirty="0"/>
          </a:p>
          <a:p>
            <a:r>
              <a:rPr lang="en-IN" dirty="0"/>
              <a:t>If </a:t>
            </a:r>
            <a:r>
              <a:rPr lang="en-IN" dirty="0" smtClean="0"/>
              <a:t>you </a:t>
            </a:r>
            <a:r>
              <a:rPr lang="en-IN" dirty="0" smtClean="0"/>
              <a:t>delete </a:t>
            </a:r>
            <a:r>
              <a:rPr lang="en-IN" dirty="0"/>
              <a:t>in Views, also inserted in table.</a:t>
            </a:r>
          </a:p>
          <a:p>
            <a:r>
              <a:rPr lang="en-IN" dirty="0"/>
              <a:t>If </a:t>
            </a:r>
            <a:r>
              <a:rPr lang="en-IN" dirty="0" smtClean="0"/>
              <a:t>you </a:t>
            </a:r>
            <a:r>
              <a:rPr lang="en-IN" dirty="0" smtClean="0"/>
              <a:t>delete </a:t>
            </a:r>
            <a:r>
              <a:rPr lang="en-IN" dirty="0"/>
              <a:t>in table, also inserted in views.</a:t>
            </a:r>
          </a:p>
        </p:txBody>
      </p:sp>
    </p:spTree>
    <p:extLst>
      <p:ext uri="{BB962C8B-B14F-4D97-AF65-F5344CB8AC3E}">
        <p14:creationId xmlns:p14="http://schemas.microsoft.com/office/powerpoint/2010/main" val="138614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Simple View</a:t>
            </a:r>
            <a:endParaRPr lang="en-IN" dirty="0"/>
          </a:p>
        </p:txBody>
      </p:sp>
      <p:sp>
        <p:nvSpPr>
          <p:cNvPr id="3" name="Rectangle 2"/>
          <p:cNvSpPr/>
          <p:nvPr/>
        </p:nvSpPr>
        <p:spPr>
          <a:xfrm>
            <a:off x="457200" y="612846"/>
            <a:ext cx="10357338" cy="5355312"/>
          </a:xfrm>
          <a:prstGeom prst="rect">
            <a:avLst/>
          </a:prstGeom>
        </p:spPr>
        <p:txBody>
          <a:bodyPr wrap="square">
            <a:spAutoFit/>
          </a:bodyPr>
          <a:lstStyle/>
          <a:p>
            <a:endParaRPr lang="en-IN" dirty="0"/>
          </a:p>
          <a:p>
            <a:r>
              <a:rPr lang="en-IN" dirty="0"/>
              <a:t>--create a view on single table----</a:t>
            </a:r>
          </a:p>
          <a:p>
            <a:r>
              <a:rPr lang="en-IN" dirty="0"/>
              <a:t>create view </a:t>
            </a:r>
            <a:r>
              <a:rPr lang="en-IN" dirty="0" err="1"/>
              <a:t>practice_s</a:t>
            </a:r>
            <a:r>
              <a:rPr lang="en-IN" dirty="0"/>
              <a:t> as</a:t>
            </a:r>
          </a:p>
          <a:p>
            <a:r>
              <a:rPr lang="en-IN" dirty="0"/>
              <a:t>select * from department</a:t>
            </a:r>
          </a:p>
          <a:p>
            <a:endParaRPr lang="en-IN" dirty="0"/>
          </a:p>
          <a:p>
            <a:r>
              <a:rPr lang="en-IN" dirty="0"/>
              <a:t>---viewing the data ----</a:t>
            </a:r>
          </a:p>
          <a:p>
            <a:r>
              <a:rPr lang="en-IN" dirty="0"/>
              <a:t>select * from </a:t>
            </a:r>
            <a:r>
              <a:rPr lang="en-IN" dirty="0" err="1"/>
              <a:t>practice_s</a:t>
            </a:r>
            <a:endParaRPr lang="en-IN" dirty="0"/>
          </a:p>
          <a:p>
            <a:endParaRPr lang="en-IN" dirty="0"/>
          </a:p>
          <a:p>
            <a:endParaRPr lang="en-IN" dirty="0"/>
          </a:p>
          <a:p>
            <a:r>
              <a:rPr lang="en-IN" dirty="0"/>
              <a:t>---insert into views-----</a:t>
            </a:r>
          </a:p>
          <a:p>
            <a:r>
              <a:rPr lang="en-IN" dirty="0"/>
              <a:t>insert into </a:t>
            </a:r>
            <a:r>
              <a:rPr lang="en-IN" dirty="0" err="1"/>
              <a:t>practice_s</a:t>
            </a:r>
            <a:r>
              <a:rPr lang="en-IN" dirty="0"/>
              <a:t> values(13,'Marketing','Mumbai')</a:t>
            </a:r>
          </a:p>
          <a:p>
            <a:endParaRPr lang="en-IN" dirty="0"/>
          </a:p>
          <a:p>
            <a:endParaRPr lang="en-IN" dirty="0"/>
          </a:p>
          <a:p>
            <a:r>
              <a:rPr lang="en-IN" dirty="0"/>
              <a:t>--delete in views---</a:t>
            </a:r>
          </a:p>
          <a:p>
            <a:r>
              <a:rPr lang="en-IN" dirty="0"/>
              <a:t>delete </a:t>
            </a:r>
            <a:r>
              <a:rPr lang="en-IN" dirty="0" err="1"/>
              <a:t>practice_s</a:t>
            </a:r>
            <a:r>
              <a:rPr lang="en-IN" dirty="0"/>
              <a:t> where </a:t>
            </a:r>
            <a:r>
              <a:rPr lang="en-IN" dirty="0" err="1"/>
              <a:t>dept_id</a:t>
            </a:r>
            <a:r>
              <a:rPr lang="en-IN" dirty="0"/>
              <a:t> = 13</a:t>
            </a:r>
          </a:p>
          <a:p>
            <a:endParaRPr lang="en-IN" dirty="0"/>
          </a:p>
          <a:p>
            <a:endParaRPr lang="en-IN" dirty="0"/>
          </a:p>
          <a:p>
            <a:r>
              <a:rPr lang="en-IN" dirty="0"/>
              <a:t>--update in views---</a:t>
            </a:r>
          </a:p>
          <a:p>
            <a:r>
              <a:rPr lang="en-IN" dirty="0"/>
              <a:t>update </a:t>
            </a:r>
            <a:r>
              <a:rPr lang="en-IN" dirty="0" err="1"/>
              <a:t>practice_s</a:t>
            </a:r>
            <a:r>
              <a:rPr lang="en-IN" dirty="0"/>
              <a:t> set </a:t>
            </a:r>
            <a:r>
              <a:rPr lang="en-IN" dirty="0" err="1"/>
              <a:t>dept_loc</a:t>
            </a:r>
            <a:r>
              <a:rPr lang="en-IN" dirty="0"/>
              <a:t> = 'Mangalore' where </a:t>
            </a:r>
            <a:r>
              <a:rPr lang="en-IN" dirty="0" err="1"/>
              <a:t>dept_loc</a:t>
            </a:r>
            <a:r>
              <a:rPr lang="en-IN" dirty="0"/>
              <a:t> = 'Mysore'</a:t>
            </a:r>
          </a:p>
        </p:txBody>
      </p:sp>
    </p:spTree>
    <p:extLst>
      <p:ext uri="{BB962C8B-B14F-4D97-AF65-F5344CB8AC3E}">
        <p14:creationId xmlns:p14="http://schemas.microsoft.com/office/powerpoint/2010/main" val="384790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Complex View</a:t>
            </a:r>
            <a:endParaRPr lang="en-IN" dirty="0"/>
          </a:p>
        </p:txBody>
      </p:sp>
      <p:sp>
        <p:nvSpPr>
          <p:cNvPr id="3" name="Rectangle 2"/>
          <p:cNvSpPr/>
          <p:nvPr/>
        </p:nvSpPr>
        <p:spPr>
          <a:xfrm>
            <a:off x="524607" y="2435469"/>
            <a:ext cx="6096000" cy="1200329"/>
          </a:xfrm>
          <a:prstGeom prst="rect">
            <a:avLst/>
          </a:prstGeom>
        </p:spPr>
        <p:txBody>
          <a:bodyPr>
            <a:spAutoFit/>
          </a:bodyPr>
          <a:lstStyle/>
          <a:p>
            <a:r>
              <a:rPr lang="en-IN" dirty="0"/>
              <a:t>create or replace view </a:t>
            </a:r>
            <a:r>
              <a:rPr lang="en-IN" dirty="0" err="1"/>
              <a:t>emp_dept</a:t>
            </a:r>
            <a:r>
              <a:rPr lang="en-IN" dirty="0"/>
              <a:t> as </a:t>
            </a:r>
          </a:p>
          <a:p>
            <a:r>
              <a:rPr lang="en-IN" dirty="0"/>
              <a:t>select </a:t>
            </a:r>
            <a:r>
              <a:rPr lang="en-IN" dirty="0" err="1"/>
              <a:t>emp_name,dept_name,d.dept_id</a:t>
            </a:r>
            <a:endParaRPr lang="en-IN" dirty="0"/>
          </a:p>
          <a:p>
            <a:r>
              <a:rPr lang="en-IN" dirty="0"/>
              <a:t>from department d inner join </a:t>
            </a:r>
            <a:r>
              <a:rPr lang="en-IN" dirty="0" err="1"/>
              <a:t>emps</a:t>
            </a:r>
            <a:r>
              <a:rPr lang="en-IN" dirty="0"/>
              <a:t> e</a:t>
            </a:r>
          </a:p>
          <a:p>
            <a:r>
              <a:rPr lang="en-IN" dirty="0"/>
              <a:t>on </a:t>
            </a:r>
            <a:r>
              <a:rPr lang="en-IN" dirty="0" err="1"/>
              <a:t>d.dept_id</a:t>
            </a:r>
            <a:r>
              <a:rPr lang="en-IN" dirty="0"/>
              <a:t> = </a:t>
            </a:r>
            <a:r>
              <a:rPr lang="en-IN" dirty="0" err="1"/>
              <a:t>e.dept_id</a:t>
            </a:r>
            <a:endParaRPr lang="en-IN" dirty="0"/>
          </a:p>
        </p:txBody>
      </p:sp>
      <p:sp>
        <p:nvSpPr>
          <p:cNvPr id="4" name="Rectangle 3"/>
          <p:cNvSpPr/>
          <p:nvPr/>
        </p:nvSpPr>
        <p:spPr>
          <a:xfrm>
            <a:off x="524607" y="1056025"/>
            <a:ext cx="10140462" cy="1200329"/>
          </a:xfrm>
          <a:prstGeom prst="rect">
            <a:avLst/>
          </a:prstGeom>
        </p:spPr>
        <p:txBody>
          <a:bodyPr wrap="square">
            <a:spAutoFit/>
          </a:bodyPr>
          <a:lstStyle/>
          <a:p>
            <a:r>
              <a:rPr lang="en-US" dirty="0">
                <a:solidFill>
                  <a:srgbClr val="000000"/>
                </a:solidFill>
                <a:latin typeface="arial" panose="020B0604020202020204" pitchFamily="34" charset="0"/>
              </a:rPr>
              <a:t>When the view is created based on multiple tables then it is known as a complex view in SQL Server. The most important point that we need to remember is, on a complex view in SQL Server, we may or may not perform the DML operations and more ever the complex view may not update the data correctly on the underlying database tables</a:t>
            </a:r>
            <a:endParaRPr lang="en-IN" dirty="0"/>
          </a:p>
        </p:txBody>
      </p:sp>
      <p:sp>
        <p:nvSpPr>
          <p:cNvPr id="5" name="Rectangle 4"/>
          <p:cNvSpPr/>
          <p:nvPr/>
        </p:nvSpPr>
        <p:spPr>
          <a:xfrm>
            <a:off x="524607" y="3979061"/>
            <a:ext cx="5374485" cy="369332"/>
          </a:xfrm>
          <a:prstGeom prst="rect">
            <a:avLst/>
          </a:prstGeom>
        </p:spPr>
        <p:txBody>
          <a:bodyPr wrap="none">
            <a:spAutoFit/>
          </a:bodyPr>
          <a:lstStyle/>
          <a:p>
            <a:r>
              <a:rPr lang="en-IN" dirty="0"/>
              <a:t>update </a:t>
            </a:r>
            <a:r>
              <a:rPr lang="en-IN" dirty="0" err="1"/>
              <a:t>emp_dept</a:t>
            </a:r>
            <a:r>
              <a:rPr lang="en-IN" dirty="0"/>
              <a:t> set </a:t>
            </a:r>
            <a:r>
              <a:rPr lang="en-IN" dirty="0" err="1"/>
              <a:t>dept_id</a:t>
            </a:r>
            <a:r>
              <a:rPr lang="en-IN" dirty="0"/>
              <a:t> = 10 where </a:t>
            </a:r>
            <a:r>
              <a:rPr lang="en-IN" dirty="0" err="1"/>
              <a:t>dept_id</a:t>
            </a:r>
            <a:r>
              <a:rPr lang="en-IN" dirty="0"/>
              <a:t> = 18 </a:t>
            </a:r>
          </a:p>
        </p:txBody>
      </p:sp>
      <p:sp>
        <p:nvSpPr>
          <p:cNvPr id="6" name="Rectangle 5"/>
          <p:cNvSpPr/>
          <p:nvPr/>
        </p:nvSpPr>
        <p:spPr>
          <a:xfrm>
            <a:off x="524607" y="4348393"/>
            <a:ext cx="9111762" cy="369332"/>
          </a:xfrm>
          <a:prstGeom prst="rect">
            <a:avLst/>
          </a:prstGeom>
        </p:spPr>
        <p:txBody>
          <a:bodyPr wrap="square">
            <a:spAutoFit/>
          </a:bodyPr>
          <a:lstStyle/>
          <a:p>
            <a:r>
              <a:rPr lang="en-IN" dirty="0">
                <a:solidFill>
                  <a:srgbClr val="FF0000"/>
                </a:solidFill>
              </a:rPr>
              <a:t>cannot modify a column which maps to a non key-preserved table</a:t>
            </a:r>
          </a:p>
        </p:txBody>
      </p:sp>
      <p:sp>
        <p:nvSpPr>
          <p:cNvPr id="7" name="Rectangle 6"/>
          <p:cNvSpPr/>
          <p:nvPr/>
        </p:nvSpPr>
        <p:spPr>
          <a:xfrm>
            <a:off x="524607" y="5065783"/>
            <a:ext cx="4983287" cy="369332"/>
          </a:xfrm>
          <a:prstGeom prst="rect">
            <a:avLst/>
          </a:prstGeom>
        </p:spPr>
        <p:txBody>
          <a:bodyPr wrap="none">
            <a:spAutoFit/>
          </a:bodyPr>
          <a:lstStyle/>
          <a:p>
            <a:r>
              <a:rPr lang="en-IN" dirty="0"/>
              <a:t>insert into </a:t>
            </a:r>
            <a:r>
              <a:rPr lang="en-IN" dirty="0" err="1"/>
              <a:t>emp_dept</a:t>
            </a:r>
            <a:r>
              <a:rPr lang="en-IN" dirty="0"/>
              <a:t> values('Akash','Accounts',10);</a:t>
            </a:r>
          </a:p>
        </p:txBody>
      </p:sp>
      <p:sp>
        <p:nvSpPr>
          <p:cNvPr id="8" name="Rectangle 7"/>
          <p:cNvSpPr/>
          <p:nvPr/>
        </p:nvSpPr>
        <p:spPr>
          <a:xfrm>
            <a:off x="524607" y="5430320"/>
            <a:ext cx="9692055" cy="369332"/>
          </a:xfrm>
          <a:prstGeom prst="rect">
            <a:avLst/>
          </a:prstGeom>
        </p:spPr>
        <p:txBody>
          <a:bodyPr wrap="square">
            <a:spAutoFit/>
          </a:bodyPr>
          <a:lstStyle/>
          <a:p>
            <a:r>
              <a:rPr lang="en-IN" dirty="0">
                <a:solidFill>
                  <a:srgbClr val="FF0000"/>
                </a:solidFill>
              </a:rPr>
              <a:t>SQL Error: ORA-01776: cannot modify more than one base table through a join view</a:t>
            </a:r>
          </a:p>
        </p:txBody>
      </p:sp>
    </p:spTree>
    <p:extLst>
      <p:ext uri="{BB962C8B-B14F-4D97-AF65-F5344CB8AC3E}">
        <p14:creationId xmlns:p14="http://schemas.microsoft.com/office/powerpoint/2010/main" val="356708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Complex View</a:t>
            </a:r>
            <a:endParaRPr lang="en-IN" dirty="0"/>
          </a:p>
        </p:txBody>
      </p:sp>
      <p:sp>
        <p:nvSpPr>
          <p:cNvPr id="3" name="Rectangle 2"/>
          <p:cNvSpPr/>
          <p:nvPr/>
        </p:nvSpPr>
        <p:spPr>
          <a:xfrm>
            <a:off x="550984" y="1285828"/>
            <a:ext cx="10747131" cy="369332"/>
          </a:xfrm>
          <a:prstGeom prst="rect">
            <a:avLst/>
          </a:prstGeom>
        </p:spPr>
        <p:txBody>
          <a:bodyPr wrap="square">
            <a:spAutoFit/>
          </a:bodyPr>
          <a:lstStyle/>
          <a:p>
            <a:r>
              <a:rPr lang="en-IN" dirty="0"/>
              <a:t>update </a:t>
            </a:r>
            <a:r>
              <a:rPr lang="en-IN" dirty="0" err="1"/>
              <a:t>emp_dept</a:t>
            </a:r>
            <a:r>
              <a:rPr lang="en-IN" dirty="0"/>
              <a:t> set </a:t>
            </a:r>
            <a:r>
              <a:rPr lang="en-IN" dirty="0" err="1"/>
              <a:t>emp_name</a:t>
            </a:r>
            <a:r>
              <a:rPr lang="en-IN" dirty="0"/>
              <a:t> = 'Raj' where </a:t>
            </a:r>
            <a:r>
              <a:rPr lang="en-IN" dirty="0" err="1"/>
              <a:t>emp_name</a:t>
            </a:r>
            <a:r>
              <a:rPr lang="en-IN" dirty="0"/>
              <a:t> = </a:t>
            </a:r>
            <a:r>
              <a:rPr lang="en-IN" dirty="0" smtClean="0"/>
              <a:t>'Ram‘ –This reflects in views as well as main table</a:t>
            </a:r>
            <a:endParaRPr lang="en-IN" dirty="0"/>
          </a:p>
        </p:txBody>
      </p:sp>
      <p:sp>
        <p:nvSpPr>
          <p:cNvPr id="4" name="Rectangle 3"/>
          <p:cNvSpPr/>
          <p:nvPr/>
        </p:nvSpPr>
        <p:spPr>
          <a:xfrm>
            <a:off x="533843" y="2052106"/>
            <a:ext cx="10591357" cy="2585323"/>
          </a:xfrm>
          <a:prstGeom prst="rect">
            <a:avLst/>
          </a:prstGeom>
        </p:spPr>
        <p:txBody>
          <a:bodyPr wrap="square">
            <a:spAutoFit/>
          </a:bodyPr>
          <a:lstStyle/>
          <a:p>
            <a:r>
              <a:rPr lang="en-IN" dirty="0"/>
              <a:t>insert into </a:t>
            </a:r>
            <a:r>
              <a:rPr lang="en-IN" dirty="0" err="1"/>
              <a:t>emp_dept</a:t>
            </a:r>
            <a:r>
              <a:rPr lang="en-IN" dirty="0"/>
              <a:t> (</a:t>
            </a:r>
            <a:r>
              <a:rPr lang="en-IN" dirty="0" err="1"/>
              <a:t>emp_name</a:t>
            </a:r>
            <a:r>
              <a:rPr lang="en-IN" dirty="0"/>
              <a:t>) values ('</a:t>
            </a:r>
            <a:r>
              <a:rPr lang="en-IN" dirty="0" err="1"/>
              <a:t>Ramkumar</a:t>
            </a:r>
            <a:r>
              <a:rPr lang="en-IN" dirty="0" smtClean="0"/>
              <a:t>') </a:t>
            </a:r>
          </a:p>
          <a:p>
            <a:r>
              <a:rPr lang="en-US" dirty="0"/>
              <a:t>Error report -</a:t>
            </a:r>
          </a:p>
          <a:p>
            <a:r>
              <a:rPr lang="en-US" dirty="0">
                <a:solidFill>
                  <a:srgbClr val="FF0000"/>
                </a:solidFill>
              </a:rPr>
              <a:t>ORA-01400: cannot insert NULL into ("TEAM9_SHOBHA"."EMPS"."EMP_ID</a:t>
            </a:r>
            <a:r>
              <a:rPr lang="en-US" dirty="0" smtClean="0">
                <a:solidFill>
                  <a:srgbClr val="FF0000"/>
                </a:solidFill>
              </a:rPr>
              <a:t>")</a:t>
            </a:r>
          </a:p>
          <a:p>
            <a:endParaRPr lang="en-US" dirty="0"/>
          </a:p>
          <a:p>
            <a:endParaRPr lang="en-US" dirty="0" smtClean="0"/>
          </a:p>
          <a:p>
            <a:r>
              <a:rPr lang="en-US" dirty="0"/>
              <a:t>If u delete in Views, also deleted in one table but not other.</a:t>
            </a:r>
          </a:p>
          <a:p>
            <a:r>
              <a:rPr lang="en-US" dirty="0"/>
              <a:t>If u delete in table, also deleted in views</a:t>
            </a:r>
            <a:r>
              <a:rPr lang="en-US" dirty="0" smtClean="0"/>
              <a:t>.</a:t>
            </a:r>
          </a:p>
          <a:p>
            <a:endParaRPr lang="en-US" dirty="0"/>
          </a:p>
          <a:p>
            <a:r>
              <a:rPr lang="en-US" dirty="0" smtClean="0"/>
              <a:t>Delete </a:t>
            </a:r>
            <a:r>
              <a:rPr lang="en-US" dirty="0" err="1" smtClean="0"/>
              <a:t>emp_dept</a:t>
            </a:r>
            <a:r>
              <a:rPr lang="en-US" dirty="0" smtClean="0"/>
              <a:t> where </a:t>
            </a:r>
            <a:r>
              <a:rPr lang="en-US" dirty="0" err="1" smtClean="0"/>
              <a:t>dept_name</a:t>
            </a:r>
            <a:r>
              <a:rPr lang="en-US" dirty="0" smtClean="0"/>
              <a:t>  = ‘IT’ – view its deletes and child table it deletes not in a parent table</a:t>
            </a:r>
            <a:endParaRPr lang="en-IN" dirty="0"/>
          </a:p>
        </p:txBody>
      </p:sp>
    </p:spTree>
    <p:extLst>
      <p:ext uri="{BB962C8B-B14F-4D97-AF65-F5344CB8AC3E}">
        <p14:creationId xmlns:p14="http://schemas.microsoft.com/office/powerpoint/2010/main" val="360177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Deleting a view</a:t>
            </a:r>
            <a:endParaRPr lang="en-IN" dirty="0"/>
          </a:p>
        </p:txBody>
      </p:sp>
      <p:sp>
        <p:nvSpPr>
          <p:cNvPr id="3" name="Rectangle 2"/>
          <p:cNvSpPr/>
          <p:nvPr/>
        </p:nvSpPr>
        <p:spPr>
          <a:xfrm>
            <a:off x="457200" y="1160557"/>
            <a:ext cx="2273764" cy="1200329"/>
          </a:xfrm>
          <a:prstGeom prst="rect">
            <a:avLst/>
          </a:prstGeom>
        </p:spPr>
        <p:txBody>
          <a:bodyPr wrap="none">
            <a:spAutoFit/>
          </a:bodyPr>
          <a:lstStyle/>
          <a:p>
            <a:r>
              <a:rPr lang="en-US" dirty="0" smtClean="0"/>
              <a:t>Drop view </a:t>
            </a:r>
            <a:r>
              <a:rPr lang="en-US" dirty="0" err="1" smtClean="0"/>
              <a:t>view_name</a:t>
            </a:r>
            <a:endParaRPr lang="en-US" dirty="0" smtClean="0"/>
          </a:p>
          <a:p>
            <a:endParaRPr lang="en-US" dirty="0"/>
          </a:p>
          <a:p>
            <a:endParaRPr lang="en-US" dirty="0" smtClean="0"/>
          </a:p>
          <a:p>
            <a:r>
              <a:rPr lang="en-US" dirty="0" smtClean="0"/>
              <a:t>Drop view </a:t>
            </a:r>
            <a:r>
              <a:rPr lang="en-US" dirty="0" err="1" smtClean="0"/>
              <a:t>emp_dept</a:t>
            </a:r>
            <a:endParaRPr lang="en-IN" dirty="0"/>
          </a:p>
        </p:txBody>
      </p:sp>
    </p:spTree>
    <p:extLst>
      <p:ext uri="{BB962C8B-B14F-4D97-AF65-F5344CB8AC3E}">
        <p14:creationId xmlns:p14="http://schemas.microsoft.com/office/powerpoint/2010/main" val="21403241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7314</TotalTime>
  <Words>695</Words>
  <Application>Microsoft Office PowerPoint</Application>
  <PresentationFormat>Widescreen</PresentationFormat>
  <Paragraphs>107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vt:lpstr>
      <vt:lpstr>Calibri</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Vishwanath Ramadass</dc:creator>
  <cp:lastModifiedBy>Aroha</cp:lastModifiedBy>
  <cp:revision>225</cp:revision>
  <dcterms:created xsi:type="dcterms:W3CDTF">2022-07-19T07:18:36Z</dcterms:created>
  <dcterms:modified xsi:type="dcterms:W3CDTF">2023-09-08T04:39:20Z</dcterms:modified>
</cp:coreProperties>
</file>