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9"/>
  </p:notesMasterIdLst>
  <p:sldIdLst>
    <p:sldId id="256" r:id="rId2"/>
    <p:sldId id="269" r:id="rId3"/>
    <p:sldId id="257" r:id="rId4"/>
    <p:sldId id="258" r:id="rId5"/>
    <p:sldId id="259" r:id="rId6"/>
    <p:sldId id="286" r:id="rId7"/>
    <p:sldId id="260" r:id="rId8"/>
    <p:sldId id="261" r:id="rId9"/>
    <p:sldId id="262" r:id="rId10"/>
    <p:sldId id="263" r:id="rId11"/>
    <p:sldId id="264" r:id="rId12"/>
    <p:sldId id="266" r:id="rId13"/>
    <p:sldId id="267" r:id="rId14"/>
    <p:sldId id="268" r:id="rId15"/>
    <p:sldId id="270" r:id="rId16"/>
    <p:sldId id="271" r:id="rId17"/>
    <p:sldId id="273" r:id="rId18"/>
    <p:sldId id="274" r:id="rId19"/>
    <p:sldId id="275" r:id="rId20"/>
    <p:sldId id="276" r:id="rId21"/>
    <p:sldId id="295" r:id="rId22"/>
    <p:sldId id="277" r:id="rId23"/>
    <p:sldId id="278" r:id="rId24"/>
    <p:sldId id="279" r:id="rId25"/>
    <p:sldId id="280" r:id="rId26"/>
    <p:sldId id="281" r:id="rId27"/>
    <p:sldId id="287" r:id="rId28"/>
    <p:sldId id="296" r:id="rId29"/>
    <p:sldId id="282" r:id="rId30"/>
    <p:sldId id="283" r:id="rId31"/>
    <p:sldId id="285" r:id="rId32"/>
    <p:sldId id="288" r:id="rId33"/>
    <p:sldId id="289" r:id="rId34"/>
    <p:sldId id="297" r:id="rId35"/>
    <p:sldId id="290" r:id="rId36"/>
    <p:sldId id="291" r:id="rId37"/>
    <p:sldId id="292" r:id="rId38"/>
    <p:sldId id="293" r:id="rId39"/>
    <p:sldId id="294"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8" r:id="rId109"/>
    <p:sldId id="369" r:id="rId110"/>
    <p:sldId id="370" r:id="rId111"/>
    <p:sldId id="372" r:id="rId112"/>
    <p:sldId id="374" r:id="rId113"/>
    <p:sldId id="367" r:id="rId114"/>
    <p:sldId id="373" r:id="rId115"/>
    <p:sldId id="375" r:id="rId116"/>
    <p:sldId id="371" r:id="rId117"/>
    <p:sldId id="298" r:id="rId118"/>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34"/>
    <p:restoredTop sz="94593"/>
  </p:normalViewPr>
  <p:slideViewPr>
    <p:cSldViewPr snapToGrid="0" snapToObjects="1">
      <p:cViewPr>
        <p:scale>
          <a:sx n="109" d="100"/>
          <a:sy n="109" d="100"/>
        </p:scale>
        <p:origin x="2296" y="1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18253-CE62-0D4D-90EF-725F96B34851}" type="datetimeFigureOut">
              <a:rPr lang="en-IT" smtClean="0"/>
              <a:t>04/07/22</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2A5F4-DE20-FF42-B61C-AC0FDBE47513}" type="slidenum">
              <a:rPr lang="en-IT" smtClean="0"/>
              <a:t>‹#›</a:t>
            </a:fld>
            <a:endParaRPr lang="en-IT"/>
          </a:p>
        </p:txBody>
      </p:sp>
    </p:spTree>
    <p:extLst>
      <p:ext uri="{BB962C8B-B14F-4D97-AF65-F5344CB8AC3E}">
        <p14:creationId xmlns:p14="http://schemas.microsoft.com/office/powerpoint/2010/main" val="1788238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refactoring.guru</a:t>
            </a:r>
            <a:r>
              <a:rPr lang="en-GB" dirty="0"/>
              <a:t>/</a:t>
            </a:r>
            <a:endParaRPr lang="en-IT" dirty="0"/>
          </a:p>
        </p:txBody>
      </p:sp>
      <p:sp>
        <p:nvSpPr>
          <p:cNvPr id="4" name="Slide Number Placeholder 3"/>
          <p:cNvSpPr>
            <a:spLocks noGrp="1"/>
          </p:cNvSpPr>
          <p:nvPr>
            <p:ph type="sldNum" sz="quarter" idx="5"/>
          </p:nvPr>
        </p:nvSpPr>
        <p:spPr/>
        <p:txBody>
          <a:bodyPr/>
          <a:lstStyle/>
          <a:p>
            <a:fld id="{81D2A5F4-DE20-FF42-B61C-AC0FDBE47513}" type="slidenum">
              <a:rPr lang="en-IT" smtClean="0"/>
              <a:t>7</a:t>
            </a:fld>
            <a:endParaRPr lang="en-IT"/>
          </a:p>
        </p:txBody>
      </p:sp>
    </p:spTree>
    <p:extLst>
      <p:ext uri="{BB962C8B-B14F-4D97-AF65-F5344CB8AC3E}">
        <p14:creationId xmlns:p14="http://schemas.microsoft.com/office/powerpoint/2010/main" val="2136386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a:t>
            </a:r>
            <a:r>
              <a:rPr lang="en-IT" dirty="0"/>
              <a:t>ai vedere anche lombok</a:t>
            </a:r>
          </a:p>
        </p:txBody>
      </p:sp>
      <p:sp>
        <p:nvSpPr>
          <p:cNvPr id="4" name="Slide Number Placeholder 3"/>
          <p:cNvSpPr>
            <a:spLocks noGrp="1"/>
          </p:cNvSpPr>
          <p:nvPr>
            <p:ph type="sldNum" sz="quarter" idx="5"/>
          </p:nvPr>
        </p:nvSpPr>
        <p:spPr/>
        <p:txBody>
          <a:bodyPr/>
          <a:lstStyle/>
          <a:p>
            <a:fld id="{81D2A5F4-DE20-FF42-B61C-AC0FDBE47513}" type="slidenum">
              <a:rPr lang="en-IT" smtClean="0"/>
              <a:t>14</a:t>
            </a:fld>
            <a:endParaRPr lang="en-IT"/>
          </a:p>
        </p:txBody>
      </p:sp>
    </p:spTree>
    <p:extLst>
      <p:ext uri="{BB962C8B-B14F-4D97-AF65-F5344CB8AC3E}">
        <p14:creationId xmlns:p14="http://schemas.microsoft.com/office/powerpoint/2010/main" val="266825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7B4E-C31D-9944-8368-FA87A119D35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3B631046-F848-CD4D-83BE-2E5249448F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A3A55FC4-0710-9743-9563-E6C4DE773B09}"/>
              </a:ext>
            </a:extLst>
          </p:cNvPr>
          <p:cNvSpPr>
            <a:spLocks noGrp="1"/>
          </p:cNvSpPr>
          <p:nvPr>
            <p:ph type="dt" sz="half" idx="10"/>
          </p:nvPr>
        </p:nvSpPr>
        <p:spPr/>
        <p:txBody>
          <a:bodyPr/>
          <a:lstStyle/>
          <a:p>
            <a:fld id="{7AC966B5-2A2C-BC45-BD77-E0F3D4FD5C25}" type="datetimeFigureOut">
              <a:rPr lang="en-IT" smtClean="0"/>
              <a:t>04/07/22</a:t>
            </a:fld>
            <a:endParaRPr lang="en-IT"/>
          </a:p>
        </p:txBody>
      </p:sp>
      <p:sp>
        <p:nvSpPr>
          <p:cNvPr id="5" name="Footer Placeholder 4">
            <a:extLst>
              <a:ext uri="{FF2B5EF4-FFF2-40B4-BE49-F238E27FC236}">
                <a16:creationId xmlns:a16="http://schemas.microsoft.com/office/drawing/2014/main" id="{82C1F115-7471-CD43-AD7F-5AB33045D629}"/>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D2529B20-6D65-5F4D-848E-1DEBBBC16ED3}"/>
              </a:ext>
            </a:extLst>
          </p:cNvPr>
          <p:cNvSpPr>
            <a:spLocks noGrp="1"/>
          </p:cNvSpPr>
          <p:nvPr>
            <p:ph type="sldNum" sz="quarter" idx="12"/>
          </p:nvPr>
        </p:nvSpPr>
        <p:spPr/>
        <p:txBody>
          <a:bodyPr/>
          <a:lstStyle/>
          <a:p>
            <a:fld id="{ED7336E7-63B2-5946-B2F7-3D448EFD9934}" type="slidenum">
              <a:rPr lang="en-IT" smtClean="0"/>
              <a:t>‹#›</a:t>
            </a:fld>
            <a:endParaRPr lang="en-IT"/>
          </a:p>
        </p:txBody>
      </p:sp>
    </p:spTree>
    <p:extLst>
      <p:ext uri="{BB962C8B-B14F-4D97-AF65-F5344CB8AC3E}">
        <p14:creationId xmlns:p14="http://schemas.microsoft.com/office/powerpoint/2010/main" val="1430211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05A1-64BA-E540-AFA2-0DEFCFAD08F6}"/>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38771585-5773-1748-8267-54A67B94FAC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B7179E13-F1D6-424A-994A-2E15EB60C7E1}"/>
              </a:ext>
            </a:extLst>
          </p:cNvPr>
          <p:cNvSpPr>
            <a:spLocks noGrp="1"/>
          </p:cNvSpPr>
          <p:nvPr>
            <p:ph type="dt" sz="half" idx="10"/>
          </p:nvPr>
        </p:nvSpPr>
        <p:spPr/>
        <p:txBody>
          <a:bodyPr/>
          <a:lstStyle/>
          <a:p>
            <a:fld id="{7AC966B5-2A2C-BC45-BD77-E0F3D4FD5C25}" type="datetimeFigureOut">
              <a:rPr lang="en-IT" smtClean="0"/>
              <a:t>04/07/22</a:t>
            </a:fld>
            <a:endParaRPr lang="en-IT"/>
          </a:p>
        </p:txBody>
      </p:sp>
      <p:sp>
        <p:nvSpPr>
          <p:cNvPr id="5" name="Footer Placeholder 4">
            <a:extLst>
              <a:ext uri="{FF2B5EF4-FFF2-40B4-BE49-F238E27FC236}">
                <a16:creationId xmlns:a16="http://schemas.microsoft.com/office/drawing/2014/main" id="{9236866F-17DC-634F-B45D-930954F06CD7}"/>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41F0C162-B93B-5445-8304-24F2EEF551FB}"/>
              </a:ext>
            </a:extLst>
          </p:cNvPr>
          <p:cNvSpPr>
            <a:spLocks noGrp="1"/>
          </p:cNvSpPr>
          <p:nvPr>
            <p:ph type="sldNum" sz="quarter" idx="12"/>
          </p:nvPr>
        </p:nvSpPr>
        <p:spPr/>
        <p:txBody>
          <a:bodyPr/>
          <a:lstStyle/>
          <a:p>
            <a:fld id="{ED7336E7-63B2-5946-B2F7-3D448EFD9934}" type="slidenum">
              <a:rPr lang="en-IT" smtClean="0"/>
              <a:t>‹#›</a:t>
            </a:fld>
            <a:endParaRPr lang="en-IT"/>
          </a:p>
        </p:txBody>
      </p:sp>
    </p:spTree>
    <p:extLst>
      <p:ext uri="{BB962C8B-B14F-4D97-AF65-F5344CB8AC3E}">
        <p14:creationId xmlns:p14="http://schemas.microsoft.com/office/powerpoint/2010/main" val="36817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5311DB-7EF1-F145-903A-FDB1AD4A96E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9F051E91-9CCD-F74C-ACE5-8ADADC917F8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95072800-7965-8342-9ADB-2AB38A4B4233}"/>
              </a:ext>
            </a:extLst>
          </p:cNvPr>
          <p:cNvSpPr>
            <a:spLocks noGrp="1"/>
          </p:cNvSpPr>
          <p:nvPr>
            <p:ph type="dt" sz="half" idx="10"/>
          </p:nvPr>
        </p:nvSpPr>
        <p:spPr/>
        <p:txBody>
          <a:bodyPr/>
          <a:lstStyle/>
          <a:p>
            <a:fld id="{7AC966B5-2A2C-BC45-BD77-E0F3D4FD5C25}" type="datetimeFigureOut">
              <a:rPr lang="en-IT" smtClean="0"/>
              <a:t>04/07/22</a:t>
            </a:fld>
            <a:endParaRPr lang="en-IT"/>
          </a:p>
        </p:txBody>
      </p:sp>
      <p:sp>
        <p:nvSpPr>
          <p:cNvPr id="5" name="Footer Placeholder 4">
            <a:extLst>
              <a:ext uri="{FF2B5EF4-FFF2-40B4-BE49-F238E27FC236}">
                <a16:creationId xmlns:a16="http://schemas.microsoft.com/office/drawing/2014/main" id="{6BCA6B30-E47C-A348-8475-97831D7161AF}"/>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68648DC8-BE49-164B-94B8-8287933426E8}"/>
              </a:ext>
            </a:extLst>
          </p:cNvPr>
          <p:cNvSpPr>
            <a:spLocks noGrp="1"/>
          </p:cNvSpPr>
          <p:nvPr>
            <p:ph type="sldNum" sz="quarter" idx="12"/>
          </p:nvPr>
        </p:nvSpPr>
        <p:spPr/>
        <p:txBody>
          <a:bodyPr/>
          <a:lstStyle/>
          <a:p>
            <a:fld id="{ED7336E7-63B2-5946-B2F7-3D448EFD9934}" type="slidenum">
              <a:rPr lang="en-IT" smtClean="0"/>
              <a:t>‹#›</a:t>
            </a:fld>
            <a:endParaRPr lang="en-IT"/>
          </a:p>
        </p:txBody>
      </p:sp>
    </p:spTree>
    <p:extLst>
      <p:ext uri="{BB962C8B-B14F-4D97-AF65-F5344CB8AC3E}">
        <p14:creationId xmlns:p14="http://schemas.microsoft.com/office/powerpoint/2010/main" val="111037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99CB-BC70-C94A-B0F0-CE80F152B8D8}"/>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32500C4D-3619-6449-A29B-CFDCCBE296A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69B24A45-7433-8847-9982-F93DC7FF7B8B}"/>
              </a:ext>
            </a:extLst>
          </p:cNvPr>
          <p:cNvSpPr>
            <a:spLocks noGrp="1"/>
          </p:cNvSpPr>
          <p:nvPr>
            <p:ph type="dt" sz="half" idx="10"/>
          </p:nvPr>
        </p:nvSpPr>
        <p:spPr/>
        <p:txBody>
          <a:bodyPr/>
          <a:lstStyle/>
          <a:p>
            <a:fld id="{7AC966B5-2A2C-BC45-BD77-E0F3D4FD5C25}" type="datetimeFigureOut">
              <a:rPr lang="en-IT" smtClean="0"/>
              <a:t>04/07/22</a:t>
            </a:fld>
            <a:endParaRPr lang="en-IT"/>
          </a:p>
        </p:txBody>
      </p:sp>
      <p:sp>
        <p:nvSpPr>
          <p:cNvPr id="5" name="Footer Placeholder 4">
            <a:extLst>
              <a:ext uri="{FF2B5EF4-FFF2-40B4-BE49-F238E27FC236}">
                <a16:creationId xmlns:a16="http://schemas.microsoft.com/office/drawing/2014/main" id="{82BD39C8-B926-7941-8D00-35655C674AC8}"/>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D0C761F7-10C4-604C-B682-1DEC407E5CEF}"/>
              </a:ext>
            </a:extLst>
          </p:cNvPr>
          <p:cNvSpPr>
            <a:spLocks noGrp="1"/>
          </p:cNvSpPr>
          <p:nvPr>
            <p:ph type="sldNum" sz="quarter" idx="12"/>
          </p:nvPr>
        </p:nvSpPr>
        <p:spPr/>
        <p:txBody>
          <a:bodyPr/>
          <a:lstStyle/>
          <a:p>
            <a:fld id="{ED7336E7-63B2-5946-B2F7-3D448EFD9934}" type="slidenum">
              <a:rPr lang="en-IT" smtClean="0"/>
              <a:t>‹#›</a:t>
            </a:fld>
            <a:endParaRPr lang="en-IT"/>
          </a:p>
        </p:txBody>
      </p:sp>
    </p:spTree>
    <p:extLst>
      <p:ext uri="{BB962C8B-B14F-4D97-AF65-F5344CB8AC3E}">
        <p14:creationId xmlns:p14="http://schemas.microsoft.com/office/powerpoint/2010/main" val="3942059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B372D-2119-6049-86A6-13B108A173B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99C89394-A9CA-174B-8383-F987969C9F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75AC94C-1862-D243-A48E-4E66D8D2267C}"/>
              </a:ext>
            </a:extLst>
          </p:cNvPr>
          <p:cNvSpPr>
            <a:spLocks noGrp="1"/>
          </p:cNvSpPr>
          <p:nvPr>
            <p:ph type="dt" sz="half" idx="10"/>
          </p:nvPr>
        </p:nvSpPr>
        <p:spPr/>
        <p:txBody>
          <a:bodyPr/>
          <a:lstStyle/>
          <a:p>
            <a:fld id="{7AC966B5-2A2C-BC45-BD77-E0F3D4FD5C25}" type="datetimeFigureOut">
              <a:rPr lang="en-IT" smtClean="0"/>
              <a:t>04/07/22</a:t>
            </a:fld>
            <a:endParaRPr lang="en-IT"/>
          </a:p>
        </p:txBody>
      </p:sp>
      <p:sp>
        <p:nvSpPr>
          <p:cNvPr id="5" name="Footer Placeholder 4">
            <a:extLst>
              <a:ext uri="{FF2B5EF4-FFF2-40B4-BE49-F238E27FC236}">
                <a16:creationId xmlns:a16="http://schemas.microsoft.com/office/drawing/2014/main" id="{DBF227BE-C0BB-3F45-991C-ED47FD61A02B}"/>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03398BED-F80A-A34F-9B55-ECBACBB9FA98}"/>
              </a:ext>
            </a:extLst>
          </p:cNvPr>
          <p:cNvSpPr>
            <a:spLocks noGrp="1"/>
          </p:cNvSpPr>
          <p:nvPr>
            <p:ph type="sldNum" sz="quarter" idx="12"/>
          </p:nvPr>
        </p:nvSpPr>
        <p:spPr/>
        <p:txBody>
          <a:bodyPr/>
          <a:lstStyle/>
          <a:p>
            <a:fld id="{ED7336E7-63B2-5946-B2F7-3D448EFD9934}" type="slidenum">
              <a:rPr lang="en-IT" smtClean="0"/>
              <a:t>‹#›</a:t>
            </a:fld>
            <a:endParaRPr lang="en-IT"/>
          </a:p>
        </p:txBody>
      </p:sp>
    </p:spTree>
    <p:extLst>
      <p:ext uri="{BB962C8B-B14F-4D97-AF65-F5344CB8AC3E}">
        <p14:creationId xmlns:p14="http://schemas.microsoft.com/office/powerpoint/2010/main" val="9671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A6A1-6CC8-B14C-9AFF-2666BC47182A}"/>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39BD0D9B-87E9-9E47-B15C-8ADCCDE3996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6EF6B099-A54E-F840-8CDA-DFE3178A165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81AC3F17-0A76-D748-9FFA-19D92AA61B09}"/>
              </a:ext>
            </a:extLst>
          </p:cNvPr>
          <p:cNvSpPr>
            <a:spLocks noGrp="1"/>
          </p:cNvSpPr>
          <p:nvPr>
            <p:ph type="dt" sz="half" idx="10"/>
          </p:nvPr>
        </p:nvSpPr>
        <p:spPr/>
        <p:txBody>
          <a:bodyPr/>
          <a:lstStyle/>
          <a:p>
            <a:fld id="{7AC966B5-2A2C-BC45-BD77-E0F3D4FD5C25}" type="datetimeFigureOut">
              <a:rPr lang="en-IT" smtClean="0"/>
              <a:t>04/07/22</a:t>
            </a:fld>
            <a:endParaRPr lang="en-IT"/>
          </a:p>
        </p:txBody>
      </p:sp>
      <p:sp>
        <p:nvSpPr>
          <p:cNvPr id="6" name="Footer Placeholder 5">
            <a:extLst>
              <a:ext uri="{FF2B5EF4-FFF2-40B4-BE49-F238E27FC236}">
                <a16:creationId xmlns:a16="http://schemas.microsoft.com/office/drawing/2014/main" id="{309DA01F-B507-D249-A0A9-2559AA3502EE}"/>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06912C29-84BA-E544-899B-254227AB471E}"/>
              </a:ext>
            </a:extLst>
          </p:cNvPr>
          <p:cNvSpPr>
            <a:spLocks noGrp="1"/>
          </p:cNvSpPr>
          <p:nvPr>
            <p:ph type="sldNum" sz="quarter" idx="12"/>
          </p:nvPr>
        </p:nvSpPr>
        <p:spPr/>
        <p:txBody>
          <a:bodyPr/>
          <a:lstStyle/>
          <a:p>
            <a:fld id="{ED7336E7-63B2-5946-B2F7-3D448EFD9934}" type="slidenum">
              <a:rPr lang="en-IT" smtClean="0"/>
              <a:t>‹#›</a:t>
            </a:fld>
            <a:endParaRPr lang="en-IT"/>
          </a:p>
        </p:txBody>
      </p:sp>
    </p:spTree>
    <p:extLst>
      <p:ext uri="{BB962C8B-B14F-4D97-AF65-F5344CB8AC3E}">
        <p14:creationId xmlns:p14="http://schemas.microsoft.com/office/powerpoint/2010/main" val="3510100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1A6A-AB0C-F242-B1FE-D232FC8B618E}"/>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763F162D-71F4-8442-A46B-388406344A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2EC71D9-7DE0-FF49-AF26-53B0565E042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804E1D20-C72F-B745-8B4C-1BF9254BA3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E7016F4-AD5A-A947-8047-BB5BC069095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4C4240D5-20EC-BD40-A636-356861956BA9}"/>
              </a:ext>
            </a:extLst>
          </p:cNvPr>
          <p:cNvSpPr>
            <a:spLocks noGrp="1"/>
          </p:cNvSpPr>
          <p:nvPr>
            <p:ph type="dt" sz="half" idx="10"/>
          </p:nvPr>
        </p:nvSpPr>
        <p:spPr/>
        <p:txBody>
          <a:bodyPr/>
          <a:lstStyle/>
          <a:p>
            <a:fld id="{7AC966B5-2A2C-BC45-BD77-E0F3D4FD5C25}" type="datetimeFigureOut">
              <a:rPr lang="en-IT" smtClean="0"/>
              <a:t>04/07/22</a:t>
            </a:fld>
            <a:endParaRPr lang="en-IT"/>
          </a:p>
        </p:txBody>
      </p:sp>
      <p:sp>
        <p:nvSpPr>
          <p:cNvPr id="8" name="Footer Placeholder 7">
            <a:extLst>
              <a:ext uri="{FF2B5EF4-FFF2-40B4-BE49-F238E27FC236}">
                <a16:creationId xmlns:a16="http://schemas.microsoft.com/office/drawing/2014/main" id="{77542B2E-69FF-814C-9FBB-5B2DA4A2C5F5}"/>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DE943A99-5897-C549-A50E-7EB9246F032E}"/>
              </a:ext>
            </a:extLst>
          </p:cNvPr>
          <p:cNvSpPr>
            <a:spLocks noGrp="1"/>
          </p:cNvSpPr>
          <p:nvPr>
            <p:ph type="sldNum" sz="quarter" idx="12"/>
          </p:nvPr>
        </p:nvSpPr>
        <p:spPr/>
        <p:txBody>
          <a:bodyPr/>
          <a:lstStyle/>
          <a:p>
            <a:fld id="{ED7336E7-63B2-5946-B2F7-3D448EFD9934}" type="slidenum">
              <a:rPr lang="en-IT" smtClean="0"/>
              <a:t>‹#›</a:t>
            </a:fld>
            <a:endParaRPr lang="en-IT"/>
          </a:p>
        </p:txBody>
      </p:sp>
    </p:spTree>
    <p:extLst>
      <p:ext uri="{BB962C8B-B14F-4D97-AF65-F5344CB8AC3E}">
        <p14:creationId xmlns:p14="http://schemas.microsoft.com/office/powerpoint/2010/main" val="190022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826C-CAB2-0E4A-8ACD-832A2DC8A95C}"/>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4C89E2AB-67D3-DC4D-B2F3-C44EA1D501E0}"/>
              </a:ext>
            </a:extLst>
          </p:cNvPr>
          <p:cNvSpPr>
            <a:spLocks noGrp="1"/>
          </p:cNvSpPr>
          <p:nvPr>
            <p:ph type="dt" sz="half" idx="10"/>
          </p:nvPr>
        </p:nvSpPr>
        <p:spPr/>
        <p:txBody>
          <a:bodyPr/>
          <a:lstStyle/>
          <a:p>
            <a:fld id="{7AC966B5-2A2C-BC45-BD77-E0F3D4FD5C25}" type="datetimeFigureOut">
              <a:rPr lang="en-IT" smtClean="0"/>
              <a:t>04/07/22</a:t>
            </a:fld>
            <a:endParaRPr lang="en-IT"/>
          </a:p>
        </p:txBody>
      </p:sp>
      <p:sp>
        <p:nvSpPr>
          <p:cNvPr id="4" name="Footer Placeholder 3">
            <a:extLst>
              <a:ext uri="{FF2B5EF4-FFF2-40B4-BE49-F238E27FC236}">
                <a16:creationId xmlns:a16="http://schemas.microsoft.com/office/drawing/2014/main" id="{8B2536AC-2022-C24B-8137-AEE6DEF4A870}"/>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209B05E0-304F-1A4B-9E5B-84A6FC3A1297}"/>
              </a:ext>
            </a:extLst>
          </p:cNvPr>
          <p:cNvSpPr>
            <a:spLocks noGrp="1"/>
          </p:cNvSpPr>
          <p:nvPr>
            <p:ph type="sldNum" sz="quarter" idx="12"/>
          </p:nvPr>
        </p:nvSpPr>
        <p:spPr/>
        <p:txBody>
          <a:bodyPr/>
          <a:lstStyle/>
          <a:p>
            <a:fld id="{ED7336E7-63B2-5946-B2F7-3D448EFD9934}" type="slidenum">
              <a:rPr lang="en-IT" smtClean="0"/>
              <a:t>‹#›</a:t>
            </a:fld>
            <a:endParaRPr lang="en-IT"/>
          </a:p>
        </p:txBody>
      </p:sp>
    </p:spTree>
    <p:extLst>
      <p:ext uri="{BB962C8B-B14F-4D97-AF65-F5344CB8AC3E}">
        <p14:creationId xmlns:p14="http://schemas.microsoft.com/office/powerpoint/2010/main" val="2050749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8E4A4-19DB-A341-95B7-00A4E75ABBB6}"/>
              </a:ext>
            </a:extLst>
          </p:cNvPr>
          <p:cNvSpPr>
            <a:spLocks noGrp="1"/>
          </p:cNvSpPr>
          <p:nvPr>
            <p:ph type="dt" sz="half" idx="10"/>
          </p:nvPr>
        </p:nvSpPr>
        <p:spPr/>
        <p:txBody>
          <a:bodyPr/>
          <a:lstStyle/>
          <a:p>
            <a:fld id="{7AC966B5-2A2C-BC45-BD77-E0F3D4FD5C25}" type="datetimeFigureOut">
              <a:rPr lang="en-IT" smtClean="0"/>
              <a:t>04/07/22</a:t>
            </a:fld>
            <a:endParaRPr lang="en-IT"/>
          </a:p>
        </p:txBody>
      </p:sp>
      <p:sp>
        <p:nvSpPr>
          <p:cNvPr id="3" name="Footer Placeholder 2">
            <a:extLst>
              <a:ext uri="{FF2B5EF4-FFF2-40B4-BE49-F238E27FC236}">
                <a16:creationId xmlns:a16="http://schemas.microsoft.com/office/drawing/2014/main" id="{D90787A6-18C0-444B-A434-9E086636B6DE}"/>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BA4BD06D-4BAF-6348-8F77-5F32614501CD}"/>
              </a:ext>
            </a:extLst>
          </p:cNvPr>
          <p:cNvSpPr>
            <a:spLocks noGrp="1"/>
          </p:cNvSpPr>
          <p:nvPr>
            <p:ph type="sldNum" sz="quarter" idx="12"/>
          </p:nvPr>
        </p:nvSpPr>
        <p:spPr/>
        <p:txBody>
          <a:bodyPr/>
          <a:lstStyle/>
          <a:p>
            <a:fld id="{ED7336E7-63B2-5946-B2F7-3D448EFD9934}" type="slidenum">
              <a:rPr lang="en-IT" smtClean="0"/>
              <a:t>‹#›</a:t>
            </a:fld>
            <a:endParaRPr lang="en-IT"/>
          </a:p>
        </p:txBody>
      </p:sp>
    </p:spTree>
    <p:extLst>
      <p:ext uri="{BB962C8B-B14F-4D97-AF65-F5344CB8AC3E}">
        <p14:creationId xmlns:p14="http://schemas.microsoft.com/office/powerpoint/2010/main" val="147316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34CC-7E73-6348-A96A-78FB2393533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E11FB854-135A-8844-B367-58D9C6F129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8C47C9B9-8EE5-1241-97FF-F67A00632A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526FBD2-EFB2-5442-B0E2-B1A8787C9C3A}"/>
              </a:ext>
            </a:extLst>
          </p:cNvPr>
          <p:cNvSpPr>
            <a:spLocks noGrp="1"/>
          </p:cNvSpPr>
          <p:nvPr>
            <p:ph type="dt" sz="half" idx="10"/>
          </p:nvPr>
        </p:nvSpPr>
        <p:spPr/>
        <p:txBody>
          <a:bodyPr/>
          <a:lstStyle/>
          <a:p>
            <a:fld id="{7AC966B5-2A2C-BC45-BD77-E0F3D4FD5C25}" type="datetimeFigureOut">
              <a:rPr lang="en-IT" smtClean="0"/>
              <a:t>04/07/22</a:t>
            </a:fld>
            <a:endParaRPr lang="en-IT"/>
          </a:p>
        </p:txBody>
      </p:sp>
      <p:sp>
        <p:nvSpPr>
          <p:cNvPr id="6" name="Footer Placeholder 5">
            <a:extLst>
              <a:ext uri="{FF2B5EF4-FFF2-40B4-BE49-F238E27FC236}">
                <a16:creationId xmlns:a16="http://schemas.microsoft.com/office/drawing/2014/main" id="{ADB8AF56-7FAD-E84A-92F1-4F1DFD38E9CF}"/>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21B818D3-8E7C-014D-BF03-0D4671BEABAD}"/>
              </a:ext>
            </a:extLst>
          </p:cNvPr>
          <p:cNvSpPr>
            <a:spLocks noGrp="1"/>
          </p:cNvSpPr>
          <p:nvPr>
            <p:ph type="sldNum" sz="quarter" idx="12"/>
          </p:nvPr>
        </p:nvSpPr>
        <p:spPr/>
        <p:txBody>
          <a:bodyPr/>
          <a:lstStyle/>
          <a:p>
            <a:fld id="{ED7336E7-63B2-5946-B2F7-3D448EFD9934}" type="slidenum">
              <a:rPr lang="en-IT" smtClean="0"/>
              <a:t>‹#›</a:t>
            </a:fld>
            <a:endParaRPr lang="en-IT"/>
          </a:p>
        </p:txBody>
      </p:sp>
    </p:spTree>
    <p:extLst>
      <p:ext uri="{BB962C8B-B14F-4D97-AF65-F5344CB8AC3E}">
        <p14:creationId xmlns:p14="http://schemas.microsoft.com/office/powerpoint/2010/main" val="276615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B34C-463D-E248-A613-F1BA68A236C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BC183F55-CB85-7C4B-A594-E62C2DDCE7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6690EEE8-C683-0D49-9370-FA1D509C9C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8C2A35-A60A-6A4F-98FD-4CF4D54B950E}"/>
              </a:ext>
            </a:extLst>
          </p:cNvPr>
          <p:cNvSpPr>
            <a:spLocks noGrp="1"/>
          </p:cNvSpPr>
          <p:nvPr>
            <p:ph type="dt" sz="half" idx="10"/>
          </p:nvPr>
        </p:nvSpPr>
        <p:spPr/>
        <p:txBody>
          <a:bodyPr/>
          <a:lstStyle/>
          <a:p>
            <a:fld id="{7AC966B5-2A2C-BC45-BD77-E0F3D4FD5C25}" type="datetimeFigureOut">
              <a:rPr lang="en-IT" smtClean="0"/>
              <a:t>04/07/22</a:t>
            </a:fld>
            <a:endParaRPr lang="en-IT"/>
          </a:p>
        </p:txBody>
      </p:sp>
      <p:sp>
        <p:nvSpPr>
          <p:cNvPr id="6" name="Footer Placeholder 5">
            <a:extLst>
              <a:ext uri="{FF2B5EF4-FFF2-40B4-BE49-F238E27FC236}">
                <a16:creationId xmlns:a16="http://schemas.microsoft.com/office/drawing/2014/main" id="{9C6806CF-0ACD-8C41-B3C8-105D5C9C5322}"/>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9F91E901-FA76-B448-AED9-121FC1ABFEA5}"/>
              </a:ext>
            </a:extLst>
          </p:cNvPr>
          <p:cNvSpPr>
            <a:spLocks noGrp="1"/>
          </p:cNvSpPr>
          <p:nvPr>
            <p:ph type="sldNum" sz="quarter" idx="12"/>
          </p:nvPr>
        </p:nvSpPr>
        <p:spPr/>
        <p:txBody>
          <a:bodyPr/>
          <a:lstStyle/>
          <a:p>
            <a:fld id="{ED7336E7-63B2-5946-B2F7-3D448EFD9934}" type="slidenum">
              <a:rPr lang="en-IT" smtClean="0"/>
              <a:t>‹#›</a:t>
            </a:fld>
            <a:endParaRPr lang="en-IT"/>
          </a:p>
        </p:txBody>
      </p:sp>
    </p:spTree>
    <p:extLst>
      <p:ext uri="{BB962C8B-B14F-4D97-AF65-F5344CB8AC3E}">
        <p14:creationId xmlns:p14="http://schemas.microsoft.com/office/powerpoint/2010/main" val="1995398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E1ACE0-77D8-8040-B9F8-B323D9EE6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634D7F9B-D1C4-5348-AF17-D3446F5EB2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23DDA777-80DE-B241-AE2F-77CB76714E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966B5-2A2C-BC45-BD77-E0F3D4FD5C25}" type="datetimeFigureOut">
              <a:rPr lang="en-IT" smtClean="0"/>
              <a:t>04/07/22</a:t>
            </a:fld>
            <a:endParaRPr lang="en-IT"/>
          </a:p>
        </p:txBody>
      </p:sp>
      <p:sp>
        <p:nvSpPr>
          <p:cNvPr id="5" name="Footer Placeholder 4">
            <a:extLst>
              <a:ext uri="{FF2B5EF4-FFF2-40B4-BE49-F238E27FC236}">
                <a16:creationId xmlns:a16="http://schemas.microsoft.com/office/drawing/2014/main" id="{D41757EA-0E24-6245-AE2E-AA9B658B28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T"/>
          </a:p>
        </p:txBody>
      </p:sp>
      <p:sp>
        <p:nvSpPr>
          <p:cNvPr id="6" name="Slide Number Placeholder 5">
            <a:extLst>
              <a:ext uri="{FF2B5EF4-FFF2-40B4-BE49-F238E27FC236}">
                <a16:creationId xmlns:a16="http://schemas.microsoft.com/office/drawing/2014/main" id="{B4F4E9E6-D773-0A42-BBA3-A6ED978CC9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7336E7-63B2-5946-B2F7-3D448EFD9934}" type="slidenum">
              <a:rPr lang="en-IT" smtClean="0"/>
              <a:t>‹#›</a:t>
            </a:fld>
            <a:endParaRPr lang="en-IT"/>
          </a:p>
        </p:txBody>
      </p:sp>
    </p:spTree>
    <p:extLst>
      <p:ext uri="{BB962C8B-B14F-4D97-AF65-F5344CB8AC3E}">
        <p14:creationId xmlns:p14="http://schemas.microsoft.com/office/powerpoint/2010/main" val="3241880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s://github.com/cicababba/java_course" TargetMode="External"/><Relationship Id="rId2" Type="http://schemas.openxmlformats.org/officeDocument/2006/relationships/hyperlink" Target="https://refactoring.guru/"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ED1FD-DC59-AD47-ADF1-C3045171232E}"/>
              </a:ext>
            </a:extLst>
          </p:cNvPr>
          <p:cNvSpPr>
            <a:spLocks noGrp="1"/>
          </p:cNvSpPr>
          <p:nvPr>
            <p:ph type="ctrTitle"/>
          </p:nvPr>
        </p:nvSpPr>
        <p:spPr/>
        <p:txBody>
          <a:bodyPr/>
          <a:lstStyle/>
          <a:p>
            <a:r>
              <a:rPr lang="en-IT" dirty="0"/>
              <a:t>Design pattern</a:t>
            </a:r>
          </a:p>
        </p:txBody>
      </p:sp>
      <p:sp>
        <p:nvSpPr>
          <p:cNvPr id="3" name="Subtitle 2">
            <a:extLst>
              <a:ext uri="{FF2B5EF4-FFF2-40B4-BE49-F238E27FC236}">
                <a16:creationId xmlns:a16="http://schemas.microsoft.com/office/drawing/2014/main" id="{36B82C7C-CFC2-1146-825C-20413C0EF1AE}"/>
              </a:ext>
            </a:extLst>
          </p:cNvPr>
          <p:cNvSpPr>
            <a:spLocks noGrp="1"/>
          </p:cNvSpPr>
          <p:nvPr>
            <p:ph type="subTitle" idx="1"/>
          </p:nvPr>
        </p:nvSpPr>
        <p:spPr/>
        <p:txBody>
          <a:bodyPr/>
          <a:lstStyle/>
          <a:p>
            <a:r>
              <a:rPr lang="en-IT" dirty="0"/>
              <a:t>Creazionali, strutturali e comportamentali</a:t>
            </a:r>
          </a:p>
        </p:txBody>
      </p:sp>
    </p:spTree>
    <p:extLst>
      <p:ext uri="{BB962C8B-B14F-4D97-AF65-F5344CB8AC3E}">
        <p14:creationId xmlns:p14="http://schemas.microsoft.com/office/powerpoint/2010/main" val="233182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15C16-CB13-5047-BBBD-DABFB86131F6}"/>
              </a:ext>
            </a:extLst>
          </p:cNvPr>
          <p:cNvSpPr>
            <a:spLocks noGrp="1"/>
          </p:cNvSpPr>
          <p:nvPr>
            <p:ph idx="1"/>
          </p:nvPr>
        </p:nvSpPr>
        <p:spPr>
          <a:xfrm>
            <a:off x="838200" y="473529"/>
            <a:ext cx="10515600" cy="5703434"/>
          </a:xfrm>
        </p:spPr>
        <p:txBody>
          <a:bodyPr>
            <a:normAutofit/>
          </a:bodyPr>
          <a:lstStyle/>
          <a:p>
            <a:pPr marL="0" indent="0">
              <a:buNone/>
            </a:pPr>
            <a:r>
              <a:rPr lang="en-GB" dirty="0"/>
              <a:t>Ad </a:t>
            </a:r>
            <a:r>
              <a:rPr lang="en-GB" dirty="0" err="1"/>
              <a:t>esempio</a:t>
            </a:r>
            <a:r>
              <a:rPr lang="en-GB" dirty="0"/>
              <a:t>, </a:t>
            </a:r>
            <a:r>
              <a:rPr lang="en-GB" dirty="0" err="1"/>
              <a:t>pensiamo</a:t>
            </a:r>
            <a:r>
              <a:rPr lang="en-GB" dirty="0"/>
              <a:t> a come </a:t>
            </a:r>
            <a:r>
              <a:rPr lang="en-GB" dirty="0" err="1"/>
              <a:t>creare</a:t>
            </a:r>
            <a:r>
              <a:rPr lang="en-GB" dirty="0"/>
              <a:t> un </a:t>
            </a:r>
            <a:r>
              <a:rPr lang="en-GB" dirty="0" err="1"/>
              <a:t>oggetto</a:t>
            </a:r>
            <a:r>
              <a:rPr lang="en-GB" dirty="0"/>
              <a:t> Casa. Per </a:t>
            </a:r>
            <a:r>
              <a:rPr lang="en-GB" dirty="0" err="1"/>
              <a:t>costruire</a:t>
            </a:r>
            <a:r>
              <a:rPr lang="en-GB" dirty="0"/>
              <a:t> una casa semplice, </a:t>
            </a:r>
            <a:r>
              <a:rPr lang="en-GB" dirty="0" err="1"/>
              <a:t>bisogna</a:t>
            </a:r>
            <a:r>
              <a:rPr lang="en-GB" dirty="0"/>
              <a:t> </a:t>
            </a:r>
            <a:r>
              <a:rPr lang="en-GB" dirty="0" err="1"/>
              <a:t>costruire</a:t>
            </a:r>
            <a:r>
              <a:rPr lang="en-GB" dirty="0"/>
              <a:t> quattro muri e un </a:t>
            </a:r>
            <a:r>
              <a:rPr lang="en-GB" dirty="0" err="1"/>
              <a:t>pavimento</a:t>
            </a:r>
            <a:r>
              <a:rPr lang="en-GB" dirty="0"/>
              <a:t>, </a:t>
            </a:r>
            <a:r>
              <a:rPr lang="en-GB" dirty="0" err="1"/>
              <a:t>installare</a:t>
            </a:r>
            <a:r>
              <a:rPr lang="en-GB" dirty="0"/>
              <a:t> una porta, </a:t>
            </a:r>
            <a:r>
              <a:rPr lang="en-GB" dirty="0" err="1"/>
              <a:t>montare</a:t>
            </a:r>
            <a:r>
              <a:rPr lang="en-GB" dirty="0"/>
              <a:t> un </a:t>
            </a:r>
            <a:r>
              <a:rPr lang="en-GB" dirty="0" err="1"/>
              <a:t>paio</a:t>
            </a:r>
            <a:r>
              <a:rPr lang="en-GB" dirty="0"/>
              <a:t> di </a:t>
            </a:r>
            <a:r>
              <a:rPr lang="en-GB" dirty="0" err="1"/>
              <a:t>finestre</a:t>
            </a:r>
            <a:r>
              <a:rPr lang="en-GB" dirty="0"/>
              <a:t> e </a:t>
            </a:r>
            <a:r>
              <a:rPr lang="en-GB" dirty="0" err="1"/>
              <a:t>costruire</a:t>
            </a:r>
            <a:r>
              <a:rPr lang="en-GB" dirty="0"/>
              <a:t> un </a:t>
            </a:r>
            <a:r>
              <a:rPr lang="en-GB" dirty="0" err="1"/>
              <a:t>tetto</a:t>
            </a:r>
            <a:r>
              <a:rPr lang="en-GB" dirty="0"/>
              <a:t>. Ma </a:t>
            </a:r>
            <a:r>
              <a:rPr lang="en-GB" dirty="0" err="1"/>
              <a:t>cosa</a:t>
            </a:r>
            <a:r>
              <a:rPr lang="en-GB" dirty="0"/>
              <a:t> </a:t>
            </a:r>
            <a:r>
              <a:rPr lang="en-GB" dirty="0" err="1"/>
              <a:t>succede</a:t>
            </a:r>
            <a:r>
              <a:rPr lang="en-GB" dirty="0"/>
              <a:t> se </a:t>
            </a:r>
            <a:r>
              <a:rPr lang="en-GB" dirty="0" err="1"/>
              <a:t>si</a:t>
            </a:r>
            <a:r>
              <a:rPr lang="en-GB" dirty="0"/>
              <a:t> </a:t>
            </a:r>
            <a:r>
              <a:rPr lang="en-GB" dirty="0" err="1"/>
              <a:t>desidera</a:t>
            </a:r>
            <a:r>
              <a:rPr lang="en-GB" dirty="0"/>
              <a:t> una casa </a:t>
            </a:r>
            <a:r>
              <a:rPr lang="en-GB" dirty="0" err="1"/>
              <a:t>più</a:t>
            </a:r>
            <a:r>
              <a:rPr lang="en-GB" dirty="0"/>
              <a:t> </a:t>
            </a:r>
            <a:r>
              <a:rPr lang="en-GB" dirty="0" err="1"/>
              <a:t>grande</a:t>
            </a:r>
            <a:r>
              <a:rPr lang="en-GB" dirty="0"/>
              <a:t> e </a:t>
            </a:r>
            <a:r>
              <a:rPr lang="en-GB" dirty="0" err="1"/>
              <a:t>luminosa</a:t>
            </a:r>
            <a:r>
              <a:rPr lang="en-GB" dirty="0"/>
              <a:t>, con un cortile e </a:t>
            </a:r>
            <a:r>
              <a:rPr lang="en-GB" dirty="0" err="1"/>
              <a:t>altre</a:t>
            </a:r>
            <a:r>
              <a:rPr lang="en-GB" dirty="0"/>
              <a:t> </a:t>
            </a:r>
            <a:r>
              <a:rPr lang="en-GB" dirty="0" err="1"/>
              <a:t>chicche</a:t>
            </a:r>
            <a:r>
              <a:rPr lang="en-GB" dirty="0"/>
              <a:t>?</a:t>
            </a:r>
          </a:p>
          <a:p>
            <a:pPr marL="0" indent="0">
              <a:buNone/>
            </a:pPr>
            <a:r>
              <a:rPr lang="en-GB" dirty="0"/>
              <a:t>La </a:t>
            </a:r>
            <a:r>
              <a:rPr lang="en-GB" dirty="0" err="1"/>
              <a:t>soluzione</a:t>
            </a:r>
            <a:r>
              <a:rPr lang="en-GB" dirty="0"/>
              <a:t> </a:t>
            </a:r>
            <a:r>
              <a:rPr lang="en-GB" dirty="0" err="1"/>
              <a:t>più</a:t>
            </a:r>
            <a:r>
              <a:rPr lang="en-GB" dirty="0"/>
              <a:t> semplice </a:t>
            </a:r>
            <a:r>
              <a:rPr lang="en-GB" dirty="0" err="1"/>
              <a:t>consiste</a:t>
            </a:r>
            <a:r>
              <a:rPr lang="en-GB" dirty="0"/>
              <a:t> </a:t>
            </a:r>
            <a:r>
              <a:rPr lang="en-GB" dirty="0" err="1"/>
              <a:t>nell'estendere</a:t>
            </a:r>
            <a:r>
              <a:rPr lang="en-GB" dirty="0"/>
              <a:t> la </a:t>
            </a:r>
            <a:r>
              <a:rPr lang="en-GB" dirty="0" err="1"/>
              <a:t>classe</a:t>
            </a:r>
            <a:r>
              <a:rPr lang="en-GB" dirty="0"/>
              <a:t> Casa di base e </a:t>
            </a:r>
            <a:r>
              <a:rPr lang="en-GB" dirty="0" err="1"/>
              <a:t>creare</a:t>
            </a:r>
            <a:r>
              <a:rPr lang="en-GB" dirty="0"/>
              <a:t> un </a:t>
            </a:r>
            <a:r>
              <a:rPr lang="en-GB" dirty="0" err="1"/>
              <a:t>insieme</a:t>
            </a:r>
            <a:r>
              <a:rPr lang="en-GB" dirty="0"/>
              <a:t> di </a:t>
            </a:r>
            <a:r>
              <a:rPr lang="en-GB" dirty="0" err="1"/>
              <a:t>sottoclassi</a:t>
            </a:r>
            <a:r>
              <a:rPr lang="en-GB" dirty="0"/>
              <a:t> per </a:t>
            </a:r>
            <a:r>
              <a:rPr lang="en-GB" dirty="0" err="1"/>
              <a:t>coprire</a:t>
            </a:r>
            <a:r>
              <a:rPr lang="en-GB" dirty="0"/>
              <a:t> </a:t>
            </a:r>
            <a:r>
              <a:rPr lang="en-GB" dirty="0" err="1"/>
              <a:t>tutte</a:t>
            </a:r>
            <a:r>
              <a:rPr lang="en-GB" dirty="0"/>
              <a:t> le </a:t>
            </a:r>
            <a:r>
              <a:rPr lang="en-GB" dirty="0" err="1"/>
              <a:t>combinazioni</a:t>
            </a:r>
            <a:r>
              <a:rPr lang="en-GB" dirty="0"/>
              <a:t> </a:t>
            </a:r>
            <a:r>
              <a:rPr lang="en-GB" dirty="0" err="1"/>
              <a:t>dei</a:t>
            </a:r>
            <a:r>
              <a:rPr lang="en-GB" dirty="0"/>
              <a:t> </a:t>
            </a:r>
            <a:r>
              <a:rPr lang="en-GB" dirty="0" err="1"/>
              <a:t>parametri</a:t>
            </a:r>
            <a:r>
              <a:rPr lang="en-GB" dirty="0"/>
              <a:t>. Ma </a:t>
            </a:r>
            <a:r>
              <a:rPr lang="en-GB" dirty="0" err="1"/>
              <a:t>alla</a:t>
            </a:r>
            <a:r>
              <a:rPr lang="en-GB" dirty="0"/>
              <a:t> fine ci </a:t>
            </a:r>
            <a:r>
              <a:rPr lang="en-GB" dirty="0" err="1"/>
              <a:t>si</a:t>
            </a:r>
            <a:r>
              <a:rPr lang="en-GB" dirty="0"/>
              <a:t> </a:t>
            </a:r>
            <a:r>
              <a:rPr lang="en-GB" dirty="0" err="1"/>
              <a:t>ritoverà</a:t>
            </a:r>
            <a:r>
              <a:rPr lang="en-GB" dirty="0"/>
              <a:t> con un </a:t>
            </a:r>
            <a:r>
              <a:rPr lang="en-GB" dirty="0" err="1"/>
              <a:t>numero</a:t>
            </a:r>
            <a:r>
              <a:rPr lang="en-GB" dirty="0"/>
              <a:t> </a:t>
            </a:r>
            <a:r>
              <a:rPr lang="en-GB" dirty="0" err="1"/>
              <a:t>considerevole</a:t>
            </a:r>
            <a:r>
              <a:rPr lang="en-GB" dirty="0"/>
              <a:t> di </a:t>
            </a:r>
            <a:r>
              <a:rPr lang="en-GB" dirty="0" err="1"/>
              <a:t>sottoclassi</a:t>
            </a:r>
            <a:r>
              <a:rPr lang="en-GB" dirty="0"/>
              <a:t>. </a:t>
            </a:r>
            <a:r>
              <a:rPr lang="en-GB" dirty="0" err="1"/>
              <a:t>Qualsiasi</a:t>
            </a:r>
            <a:r>
              <a:rPr lang="en-GB" dirty="0"/>
              <a:t> nuovo </a:t>
            </a:r>
            <a:r>
              <a:rPr lang="en-GB" dirty="0" err="1"/>
              <a:t>parametro</a:t>
            </a:r>
            <a:r>
              <a:rPr lang="en-GB" dirty="0"/>
              <a:t> </a:t>
            </a:r>
            <a:r>
              <a:rPr lang="en-GB" dirty="0" err="1"/>
              <a:t>richiederà</a:t>
            </a:r>
            <a:r>
              <a:rPr lang="en-GB" dirty="0"/>
              <a:t> </a:t>
            </a:r>
            <a:r>
              <a:rPr lang="en-GB" dirty="0" err="1"/>
              <a:t>un'ulteriore</a:t>
            </a:r>
            <a:r>
              <a:rPr lang="en-GB" dirty="0"/>
              <a:t> </a:t>
            </a:r>
            <a:r>
              <a:rPr lang="en-GB" dirty="0" err="1"/>
              <a:t>crescita</a:t>
            </a:r>
            <a:r>
              <a:rPr lang="en-GB" dirty="0"/>
              <a:t> di </a:t>
            </a:r>
            <a:r>
              <a:rPr lang="en-GB" dirty="0" err="1"/>
              <a:t>questa</a:t>
            </a:r>
            <a:r>
              <a:rPr lang="en-GB" dirty="0"/>
              <a:t> </a:t>
            </a:r>
            <a:r>
              <a:rPr lang="en-GB" dirty="0" err="1"/>
              <a:t>gerarchia</a:t>
            </a:r>
            <a:r>
              <a:rPr lang="en-GB" dirty="0"/>
              <a:t>.</a:t>
            </a:r>
          </a:p>
        </p:txBody>
      </p:sp>
    </p:spTree>
    <p:extLst>
      <p:ext uri="{BB962C8B-B14F-4D97-AF65-F5344CB8AC3E}">
        <p14:creationId xmlns:p14="http://schemas.microsoft.com/office/powerpoint/2010/main" val="25345403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6CB5CB-9B2B-6947-9B96-CD57830641E8}"/>
              </a:ext>
            </a:extLst>
          </p:cNvPr>
          <p:cNvSpPr>
            <a:spLocks noGrp="1"/>
          </p:cNvSpPr>
          <p:nvPr>
            <p:ph idx="1"/>
          </p:nvPr>
        </p:nvSpPr>
        <p:spPr>
          <a:xfrm>
            <a:off x="838200" y="715108"/>
            <a:ext cx="10515600" cy="5461855"/>
          </a:xfrm>
        </p:spPr>
        <p:txBody>
          <a:bodyPr/>
          <a:lstStyle/>
          <a:p>
            <a:pPr marL="0" indent="0">
              <a:buNone/>
            </a:pPr>
            <a:r>
              <a:rPr lang="it-IT" dirty="0"/>
              <a:t>Di fatto, però, è opportuno utilizzare formati il più possibile standard in modo da semplificare l'interazione con i client. Inoltre, sarebbe opportuno prevedere rappresentazioni multiple di una risorsa, per soddisfare client di tipo diverso.</a:t>
            </a:r>
          </a:p>
          <a:p>
            <a:pPr marL="0" indent="0">
              <a:buNone/>
            </a:pPr>
            <a:endParaRPr lang="it-IT" dirty="0"/>
          </a:p>
          <a:p>
            <a:pPr marL="0" indent="0">
              <a:buNone/>
            </a:pPr>
            <a:r>
              <a:rPr lang="it-IT" dirty="0"/>
              <a:t>Il tipo di rappresentazione inviata dal Web Service al client è indicato nella stessa risposta HTTP tramite un tipo MIME, così come avviene nella classica comunicazione tra Web server e browser.</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281863050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586A-45D0-2D41-B8AB-40E441590785}"/>
              </a:ext>
            </a:extLst>
          </p:cNvPr>
          <p:cNvSpPr>
            <a:spLocks noGrp="1"/>
          </p:cNvSpPr>
          <p:nvPr>
            <p:ph type="title"/>
          </p:nvPr>
        </p:nvSpPr>
        <p:spPr/>
        <p:txBody>
          <a:bodyPr/>
          <a:lstStyle/>
          <a:p>
            <a:r>
              <a:rPr lang="en-GB" dirty="0" err="1"/>
              <a:t>Collegamenti</a:t>
            </a:r>
            <a:r>
              <a:rPr lang="en-GB" dirty="0"/>
              <a:t> </a:t>
            </a:r>
            <a:r>
              <a:rPr lang="en-GB" dirty="0" err="1"/>
              <a:t>tra</a:t>
            </a:r>
            <a:r>
              <a:rPr lang="en-GB" dirty="0"/>
              <a:t> </a:t>
            </a:r>
            <a:r>
              <a:rPr lang="en-GB" dirty="0" err="1"/>
              <a:t>risorse</a:t>
            </a:r>
            <a:endParaRPr lang="it-IT" dirty="0"/>
          </a:p>
        </p:txBody>
      </p:sp>
      <p:sp>
        <p:nvSpPr>
          <p:cNvPr id="3" name="Content Placeholder 2">
            <a:extLst>
              <a:ext uri="{FF2B5EF4-FFF2-40B4-BE49-F238E27FC236}">
                <a16:creationId xmlns:a16="http://schemas.microsoft.com/office/drawing/2014/main" id="{AC10D0FD-0615-1C4D-91CC-F05CDD2273A4}"/>
              </a:ext>
            </a:extLst>
          </p:cNvPr>
          <p:cNvSpPr>
            <a:spLocks noGrp="1"/>
          </p:cNvSpPr>
          <p:nvPr>
            <p:ph idx="1"/>
          </p:nvPr>
        </p:nvSpPr>
        <p:spPr/>
        <p:txBody>
          <a:bodyPr/>
          <a:lstStyle/>
          <a:p>
            <a:pPr marL="0" indent="0">
              <a:buNone/>
            </a:pPr>
            <a:r>
              <a:rPr lang="it-IT" dirty="0"/>
              <a:t>Un altro vincolo dei principi REST consiste nella necessità che le risorse siano tra loro messe in relazione tramite link ipertestuali. Questo principio è anche noto come HATEOAS, dall'acronimo di </a:t>
            </a:r>
            <a:r>
              <a:rPr lang="it-IT" dirty="0" err="1"/>
              <a:t>Hypermedia</a:t>
            </a:r>
            <a:r>
              <a:rPr lang="it-IT" dirty="0"/>
              <a:t> </a:t>
            </a:r>
            <a:r>
              <a:rPr lang="it-IT" dirty="0" err="1"/>
              <a:t>As</a:t>
            </a:r>
            <a:r>
              <a:rPr lang="it-IT" dirty="0"/>
              <a:t> The Engine Of Application State, e pone l'accento sulle modalità di gestione dello stato dell'applicazione.</a:t>
            </a:r>
          </a:p>
          <a:p>
            <a:pPr marL="0" indent="0">
              <a:buNone/>
            </a:pPr>
            <a:endParaRPr lang="it-IT" dirty="0"/>
          </a:p>
          <a:p>
            <a:pPr marL="0" indent="0">
              <a:buNone/>
            </a:pPr>
            <a:r>
              <a:rPr lang="it-IT" dirty="0"/>
              <a:t>In sostanza, tutto quello che un client deve sapere su una risorsa e sulle risorse ad essa correlate deve essere contenuto nella sua rappresentazione o deve essere accessibile tramite collegamenti ipertestuali.</a:t>
            </a:r>
          </a:p>
        </p:txBody>
      </p:sp>
    </p:spTree>
    <p:extLst>
      <p:ext uri="{BB962C8B-B14F-4D97-AF65-F5344CB8AC3E}">
        <p14:creationId xmlns:p14="http://schemas.microsoft.com/office/powerpoint/2010/main" val="346891025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2AC43B-2588-2B41-8A0D-935B377A73EA}"/>
              </a:ext>
            </a:extLst>
          </p:cNvPr>
          <p:cNvSpPr>
            <a:spLocks noGrp="1"/>
          </p:cNvSpPr>
          <p:nvPr>
            <p:ph idx="1"/>
          </p:nvPr>
        </p:nvSpPr>
        <p:spPr>
          <a:xfrm>
            <a:off x="838200" y="621323"/>
            <a:ext cx="10515600" cy="1418492"/>
          </a:xfrm>
        </p:spPr>
        <p:txBody>
          <a:bodyPr/>
          <a:lstStyle/>
          <a:p>
            <a:pPr marL="0" indent="0">
              <a:buNone/>
            </a:pPr>
            <a:r>
              <a:rPr lang="en-GB" dirty="0"/>
              <a:t>Ad </a:t>
            </a:r>
            <a:r>
              <a:rPr lang="en-GB" dirty="0" err="1"/>
              <a:t>esempio</a:t>
            </a:r>
            <a:r>
              <a:rPr lang="en-GB" dirty="0"/>
              <a:t>, la </a:t>
            </a:r>
            <a:r>
              <a:rPr lang="en-GB" dirty="0" err="1"/>
              <a:t>rappresentazione</a:t>
            </a:r>
            <a:r>
              <a:rPr lang="en-GB" dirty="0"/>
              <a:t> di un </a:t>
            </a:r>
            <a:r>
              <a:rPr lang="en-GB" dirty="0" err="1"/>
              <a:t>ordine</a:t>
            </a:r>
            <a:r>
              <a:rPr lang="en-GB" dirty="0"/>
              <a:t> in un </a:t>
            </a:r>
            <a:r>
              <a:rPr lang="en-GB" dirty="0" err="1"/>
              <a:t>linguaggio</a:t>
            </a:r>
            <a:r>
              <a:rPr lang="en-GB" dirty="0"/>
              <a:t> XML-based </a:t>
            </a:r>
            <a:r>
              <a:rPr lang="en-GB" dirty="0" err="1"/>
              <a:t>deve</a:t>
            </a:r>
            <a:r>
              <a:rPr lang="en-GB" dirty="0"/>
              <a:t> </a:t>
            </a:r>
            <a:r>
              <a:rPr lang="en-GB" dirty="0" err="1"/>
              <a:t>contenere</a:t>
            </a:r>
            <a:r>
              <a:rPr lang="en-GB" dirty="0"/>
              <a:t> </a:t>
            </a:r>
            <a:r>
              <a:rPr lang="en-GB" dirty="0" err="1"/>
              <a:t>gli</a:t>
            </a:r>
            <a:r>
              <a:rPr lang="en-GB" dirty="0"/>
              <a:t> </a:t>
            </a:r>
            <a:r>
              <a:rPr lang="en-GB" dirty="0" err="1"/>
              <a:t>eventuali</a:t>
            </a:r>
            <a:r>
              <a:rPr lang="en-GB" dirty="0"/>
              <a:t> </a:t>
            </a:r>
            <a:r>
              <a:rPr lang="en-GB" dirty="0" err="1"/>
              <a:t>collegamenti</a:t>
            </a:r>
            <a:r>
              <a:rPr lang="en-GB" dirty="0"/>
              <a:t> </a:t>
            </a:r>
            <a:r>
              <a:rPr lang="en-GB" dirty="0" err="1"/>
              <a:t>agli</a:t>
            </a:r>
            <a:r>
              <a:rPr lang="en-GB" dirty="0"/>
              <a:t> </a:t>
            </a:r>
            <a:r>
              <a:rPr lang="en-GB" dirty="0" err="1"/>
              <a:t>articoli</a:t>
            </a:r>
            <a:r>
              <a:rPr lang="en-GB" dirty="0"/>
              <a:t> ed al </a:t>
            </a:r>
            <a:r>
              <a:rPr lang="en-GB" dirty="0" err="1"/>
              <a:t>cliente</a:t>
            </a:r>
            <a:r>
              <a:rPr lang="en-GB" dirty="0"/>
              <a:t> </a:t>
            </a:r>
            <a:r>
              <a:rPr lang="en-GB" dirty="0" err="1"/>
              <a:t>correlati</a:t>
            </a:r>
            <a:r>
              <a:rPr lang="en-GB" dirty="0"/>
              <a:t>:</a:t>
            </a:r>
            <a:endParaRPr lang="it-IT" dirty="0"/>
          </a:p>
        </p:txBody>
      </p:sp>
      <p:pic>
        <p:nvPicPr>
          <p:cNvPr id="5" name="Picture 4">
            <a:extLst>
              <a:ext uri="{FF2B5EF4-FFF2-40B4-BE49-F238E27FC236}">
                <a16:creationId xmlns:a16="http://schemas.microsoft.com/office/drawing/2014/main" id="{257BD189-0403-0346-B192-54DAD77C5EA0}"/>
              </a:ext>
            </a:extLst>
          </p:cNvPr>
          <p:cNvPicPr>
            <a:picLocks noChangeAspect="1"/>
          </p:cNvPicPr>
          <p:nvPr/>
        </p:nvPicPr>
        <p:blipFill>
          <a:blip r:embed="rId2"/>
          <a:stretch>
            <a:fillRect/>
          </a:stretch>
        </p:blipFill>
        <p:spPr>
          <a:xfrm>
            <a:off x="1608301" y="2447190"/>
            <a:ext cx="9215196" cy="3393832"/>
          </a:xfrm>
          <a:prstGeom prst="rect">
            <a:avLst/>
          </a:prstGeom>
        </p:spPr>
      </p:pic>
    </p:spTree>
    <p:extLst>
      <p:ext uri="{BB962C8B-B14F-4D97-AF65-F5344CB8AC3E}">
        <p14:creationId xmlns:p14="http://schemas.microsoft.com/office/powerpoint/2010/main" val="36271829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128A7D-8970-6042-9B88-26935D0259E8}"/>
              </a:ext>
            </a:extLst>
          </p:cNvPr>
          <p:cNvSpPr>
            <a:spLocks noGrp="1"/>
          </p:cNvSpPr>
          <p:nvPr>
            <p:ph idx="1"/>
          </p:nvPr>
        </p:nvSpPr>
        <p:spPr>
          <a:xfrm>
            <a:off x="838200" y="762000"/>
            <a:ext cx="10515600" cy="5414963"/>
          </a:xfrm>
        </p:spPr>
        <p:txBody>
          <a:bodyPr>
            <a:normAutofit/>
          </a:bodyPr>
          <a:lstStyle/>
          <a:p>
            <a:pPr marL="0" indent="0">
              <a:buNone/>
            </a:pPr>
            <a:r>
              <a:rPr lang="it-IT" dirty="0"/>
              <a:t>In questo modo il client può accedere alle risorse correlate seguendo semplicemente i collegamenti contenuti nella rappresentazione della risorsa corrente.</a:t>
            </a:r>
          </a:p>
          <a:p>
            <a:pPr marL="0" indent="0">
              <a:buNone/>
            </a:pPr>
            <a:endParaRPr lang="it-IT" dirty="0"/>
          </a:p>
          <a:p>
            <a:pPr marL="0" indent="0">
              <a:buNone/>
            </a:pPr>
            <a:r>
              <a:rPr lang="it-IT" dirty="0"/>
              <a:t>Il fatto di utilizzare un URI come identificatore di una risorsa, quindi un meccanismo standard e consolidato, consente al client di accedere anche a risorse messe a disposizione da altre applicazioni che girano eventualmente su altri server.</a:t>
            </a:r>
          </a:p>
        </p:txBody>
      </p:sp>
    </p:spTree>
    <p:extLst>
      <p:ext uri="{BB962C8B-B14F-4D97-AF65-F5344CB8AC3E}">
        <p14:creationId xmlns:p14="http://schemas.microsoft.com/office/powerpoint/2010/main" val="101424286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3B5F-5958-0B46-A666-8A80438561DD}"/>
              </a:ext>
            </a:extLst>
          </p:cNvPr>
          <p:cNvSpPr>
            <a:spLocks noGrp="1"/>
          </p:cNvSpPr>
          <p:nvPr>
            <p:ph type="title"/>
          </p:nvPr>
        </p:nvSpPr>
        <p:spPr/>
        <p:txBody>
          <a:bodyPr/>
          <a:lstStyle/>
          <a:p>
            <a:r>
              <a:rPr lang="en-GB" dirty="0" err="1"/>
              <a:t>Comunicazione</a:t>
            </a:r>
            <a:r>
              <a:rPr lang="en-GB" dirty="0"/>
              <a:t> senza </a:t>
            </a:r>
            <a:r>
              <a:rPr lang="en-GB" dirty="0" err="1"/>
              <a:t>stato</a:t>
            </a:r>
            <a:endParaRPr lang="it-IT" dirty="0"/>
          </a:p>
        </p:txBody>
      </p:sp>
      <p:sp>
        <p:nvSpPr>
          <p:cNvPr id="3" name="Content Placeholder 2">
            <a:extLst>
              <a:ext uri="{FF2B5EF4-FFF2-40B4-BE49-F238E27FC236}">
                <a16:creationId xmlns:a16="http://schemas.microsoft.com/office/drawing/2014/main" id="{0EBEBF17-0A5A-474A-8692-1658F03312E1}"/>
              </a:ext>
            </a:extLst>
          </p:cNvPr>
          <p:cNvSpPr>
            <a:spLocks noGrp="1"/>
          </p:cNvSpPr>
          <p:nvPr>
            <p:ph idx="1"/>
          </p:nvPr>
        </p:nvSpPr>
        <p:spPr/>
        <p:txBody>
          <a:bodyPr>
            <a:normAutofit/>
          </a:bodyPr>
          <a:lstStyle/>
          <a:p>
            <a:pPr marL="0" indent="0">
              <a:buNone/>
            </a:pPr>
            <a:r>
              <a:rPr lang="it-IT" dirty="0"/>
              <a:t>Il principio della comunicazione </a:t>
            </a:r>
            <a:r>
              <a:rPr lang="it-IT" dirty="0" err="1"/>
              <a:t>stateless</a:t>
            </a:r>
            <a:r>
              <a:rPr lang="it-IT" dirty="0"/>
              <a:t> è ben noto a chi lavora con il Web.</a:t>
            </a:r>
          </a:p>
          <a:p>
            <a:pPr marL="0" indent="0">
              <a:buNone/>
            </a:pPr>
            <a:r>
              <a:rPr lang="it-IT" dirty="0"/>
              <a:t>Questa è infatti una delle caratteristiche principali del protocollo HTTP, cioè ciascuna</a:t>
            </a:r>
          </a:p>
          <a:p>
            <a:pPr marL="0" indent="0">
              <a:buNone/>
            </a:pPr>
            <a:r>
              <a:rPr lang="it-IT" dirty="0"/>
              <a:t>richiesta non ha alcuna relazione con le richieste precedenti e successive. Lo stesso principio si applica ad un Web Service </a:t>
            </a:r>
            <a:r>
              <a:rPr lang="it-IT" dirty="0" err="1"/>
              <a:t>RESTful</a:t>
            </a:r>
            <a:r>
              <a:rPr lang="it-IT" dirty="0"/>
              <a:t>, cioè le interazioni tra client e server devono essere senza stato.</a:t>
            </a:r>
          </a:p>
          <a:p>
            <a:pPr marL="0" indent="0">
              <a:buNone/>
            </a:pPr>
            <a:endParaRPr lang="it-IT" dirty="0"/>
          </a:p>
        </p:txBody>
      </p:sp>
    </p:spTree>
    <p:extLst>
      <p:ext uri="{BB962C8B-B14F-4D97-AF65-F5344CB8AC3E}">
        <p14:creationId xmlns:p14="http://schemas.microsoft.com/office/powerpoint/2010/main" val="40744519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EB817D-4B16-1342-BE90-F1F9D4090C68}"/>
              </a:ext>
            </a:extLst>
          </p:cNvPr>
          <p:cNvSpPr>
            <a:spLocks noGrp="1"/>
          </p:cNvSpPr>
          <p:nvPr>
            <p:ph idx="1"/>
          </p:nvPr>
        </p:nvSpPr>
        <p:spPr>
          <a:xfrm>
            <a:off x="838200" y="351692"/>
            <a:ext cx="10515600" cy="5825271"/>
          </a:xfrm>
        </p:spPr>
        <p:txBody>
          <a:bodyPr/>
          <a:lstStyle/>
          <a:p>
            <a:pPr marL="0" indent="0">
              <a:buNone/>
            </a:pPr>
            <a:r>
              <a:rPr lang="it-IT" dirty="0"/>
              <a:t>È importante sottolineare che sebbene REST preveda la comunicazione </a:t>
            </a:r>
            <a:r>
              <a:rPr lang="it-IT" dirty="0" err="1"/>
              <a:t>stateless</a:t>
            </a:r>
            <a:r>
              <a:rPr lang="it-IT" dirty="0"/>
              <a:t>, non vuol dire che un'applicazione non deve avere stato. La responsabilità della gestione dello stato dell'applicazione non deve essere conferita al server, ma rientra nei compiti del client.</a:t>
            </a:r>
          </a:p>
          <a:p>
            <a:pPr marL="0" indent="0">
              <a:buNone/>
            </a:pPr>
            <a:endParaRPr lang="it-IT" dirty="0"/>
          </a:p>
          <a:p>
            <a:pPr marL="0" indent="0">
              <a:buNone/>
            </a:pPr>
            <a:r>
              <a:rPr lang="it-IT" dirty="0"/>
              <a:t>La principale ragione di questa scelta è la scalabilità: mantenere lo stato di una sessione ha un costo in termini di risorse sul server e all'aumentare del numero di client tale costo può diventare insostenibile. Inoltre, con una comunicazione senza stato è possibile creare cluster di server che possono rispondere ai client senza vincoli sulla sessione corrente, ottimizzando le prestazioni globali dell'applicazione.</a:t>
            </a:r>
          </a:p>
        </p:txBody>
      </p:sp>
    </p:spTree>
    <p:extLst>
      <p:ext uri="{BB962C8B-B14F-4D97-AF65-F5344CB8AC3E}">
        <p14:creationId xmlns:p14="http://schemas.microsoft.com/office/powerpoint/2010/main" val="27343825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26F0-A084-F845-A613-AFE6DC44882F}"/>
              </a:ext>
            </a:extLst>
          </p:cNvPr>
          <p:cNvSpPr>
            <a:spLocks noGrp="1"/>
          </p:cNvSpPr>
          <p:nvPr>
            <p:ph type="title"/>
          </p:nvPr>
        </p:nvSpPr>
        <p:spPr/>
        <p:txBody>
          <a:bodyPr/>
          <a:lstStyle/>
          <a:p>
            <a:r>
              <a:rPr lang="it-IT" dirty="0"/>
              <a:t>In poche parole…</a:t>
            </a:r>
          </a:p>
        </p:txBody>
      </p:sp>
      <p:sp>
        <p:nvSpPr>
          <p:cNvPr id="3" name="Content Placeholder 2">
            <a:extLst>
              <a:ext uri="{FF2B5EF4-FFF2-40B4-BE49-F238E27FC236}">
                <a16:creationId xmlns:a16="http://schemas.microsoft.com/office/drawing/2014/main" id="{B1281A3C-F81B-0B40-80C7-72504A5287B6}"/>
              </a:ext>
            </a:extLst>
          </p:cNvPr>
          <p:cNvSpPr>
            <a:spLocks noGrp="1"/>
          </p:cNvSpPr>
          <p:nvPr>
            <p:ph idx="1"/>
          </p:nvPr>
        </p:nvSpPr>
        <p:spPr/>
        <p:txBody>
          <a:bodyPr/>
          <a:lstStyle/>
          <a:p>
            <a:pPr marL="0" indent="0">
              <a:buNone/>
            </a:pPr>
            <a:r>
              <a:rPr lang="it-IT" dirty="0"/>
              <a:t>L’architettura REST implica l’utilizzo del protocollo HTTP per la comunicazione tra client/server o tra </a:t>
            </a:r>
            <a:r>
              <a:rPr lang="it-IT" dirty="0" err="1"/>
              <a:t>piú</a:t>
            </a:r>
            <a:r>
              <a:rPr lang="it-IT" dirty="0"/>
              <a:t> servizi.</a:t>
            </a:r>
          </a:p>
          <a:p>
            <a:pPr marL="0" indent="0">
              <a:buNone/>
            </a:pPr>
            <a:endParaRPr lang="it-IT" dirty="0"/>
          </a:p>
          <a:p>
            <a:pPr marL="0" indent="0">
              <a:buNone/>
            </a:pPr>
            <a:r>
              <a:rPr lang="it-IT" dirty="0"/>
              <a:t>La specifica REST (</a:t>
            </a:r>
            <a:r>
              <a:rPr lang="it-IT" dirty="0" err="1"/>
              <a:t>RESTful</a:t>
            </a:r>
            <a:r>
              <a:rPr lang="it-IT" dirty="0"/>
              <a:t>) implica principalmente l’utilizzo dei verbi HTTP per definire il tipo di risorsa che stiamo cercando, ed un’altra serie di principi.</a:t>
            </a:r>
          </a:p>
        </p:txBody>
      </p:sp>
    </p:spTree>
    <p:extLst>
      <p:ext uri="{BB962C8B-B14F-4D97-AF65-F5344CB8AC3E}">
        <p14:creationId xmlns:p14="http://schemas.microsoft.com/office/powerpoint/2010/main" val="31828233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CC2E-5F7F-9343-B118-EDE0ABDE044F}"/>
              </a:ext>
            </a:extLst>
          </p:cNvPr>
          <p:cNvSpPr>
            <a:spLocks noGrp="1"/>
          </p:cNvSpPr>
          <p:nvPr>
            <p:ph type="title"/>
          </p:nvPr>
        </p:nvSpPr>
        <p:spPr/>
        <p:txBody>
          <a:bodyPr/>
          <a:lstStyle/>
          <a:p>
            <a:r>
              <a:rPr lang="it-IT" dirty="0"/>
              <a:t>Scambio di dati, JSON vs XML</a:t>
            </a:r>
          </a:p>
        </p:txBody>
      </p:sp>
      <p:sp>
        <p:nvSpPr>
          <p:cNvPr id="3" name="Content Placeholder 2">
            <a:extLst>
              <a:ext uri="{FF2B5EF4-FFF2-40B4-BE49-F238E27FC236}">
                <a16:creationId xmlns:a16="http://schemas.microsoft.com/office/drawing/2014/main" id="{B3D01C4D-AE2B-A24B-B11D-E541189EB30E}"/>
              </a:ext>
            </a:extLst>
          </p:cNvPr>
          <p:cNvSpPr>
            <a:spLocks noGrp="1"/>
          </p:cNvSpPr>
          <p:nvPr>
            <p:ph idx="1"/>
          </p:nvPr>
        </p:nvSpPr>
        <p:spPr/>
        <p:txBody>
          <a:bodyPr/>
          <a:lstStyle/>
          <a:p>
            <a:pPr marL="0" indent="0">
              <a:buNone/>
            </a:pPr>
            <a:r>
              <a:rPr lang="it-IT" dirty="0"/>
              <a:t>Abbiamo parlato di diversi pattern, di diverse regole, convenzioni… abbiamo visto anche come comunicano, front end e back end, come comunicano </a:t>
            </a:r>
            <a:r>
              <a:rPr lang="it-IT" dirty="0" err="1"/>
              <a:t>piú</a:t>
            </a:r>
            <a:r>
              <a:rPr lang="it-IT" dirty="0"/>
              <a:t> servizi tra di loro.</a:t>
            </a:r>
          </a:p>
          <a:p>
            <a:pPr marL="0" indent="0">
              <a:buNone/>
            </a:pPr>
            <a:endParaRPr lang="it-IT" dirty="0"/>
          </a:p>
          <a:p>
            <a:pPr marL="0" indent="0">
              <a:buNone/>
            </a:pPr>
            <a:r>
              <a:rPr lang="it-IT" dirty="0"/>
              <a:t>Ma con cosa comunicano? I due linguaggi utilizzato per lo scambio di dati sono XML e JSON.</a:t>
            </a:r>
          </a:p>
        </p:txBody>
      </p:sp>
    </p:spTree>
    <p:extLst>
      <p:ext uri="{BB962C8B-B14F-4D97-AF65-F5344CB8AC3E}">
        <p14:creationId xmlns:p14="http://schemas.microsoft.com/office/powerpoint/2010/main" val="234526298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129710-425E-C641-A305-3821497C9203}"/>
              </a:ext>
            </a:extLst>
          </p:cNvPr>
          <p:cNvSpPr>
            <a:spLocks noGrp="1"/>
          </p:cNvSpPr>
          <p:nvPr>
            <p:ph idx="1"/>
          </p:nvPr>
        </p:nvSpPr>
        <p:spPr>
          <a:xfrm>
            <a:off x="838200" y="539262"/>
            <a:ext cx="10515600" cy="5637701"/>
          </a:xfrm>
        </p:spPr>
        <p:txBody>
          <a:bodyPr>
            <a:normAutofit/>
          </a:bodyPr>
          <a:lstStyle/>
          <a:p>
            <a:pPr marL="0" indent="0">
              <a:buNone/>
            </a:pPr>
            <a:r>
              <a:rPr lang="it-IT" dirty="0"/>
              <a:t>Il flusso di dati tra client e server, nel tempo, è diventato chiaramente sempre più complesso da gestire, ed è qui che JSON e XML ci vengono in aiuto. Quale formato scegliere però non è sempre una decisione semplice, </a:t>
            </a:r>
            <a:r>
              <a:rPr lang="it-IT" dirty="0" err="1"/>
              <a:t>perchè</a:t>
            </a:r>
            <a:r>
              <a:rPr lang="it-IT" dirty="0"/>
              <a:t> entrambi rappresentano ottime soluzioni e svolgono il loro compito egregiamente.</a:t>
            </a:r>
          </a:p>
          <a:p>
            <a:pPr marL="0" indent="0">
              <a:buNone/>
            </a:pPr>
            <a:endParaRPr lang="it-IT" dirty="0"/>
          </a:p>
          <a:p>
            <a:pPr marL="0" indent="0">
              <a:buNone/>
            </a:pPr>
            <a:r>
              <a:rPr lang="it-IT" dirty="0"/>
              <a:t>In molti ritengono che con gli strumenti forniti dagli attuali </a:t>
            </a:r>
            <a:r>
              <a:rPr lang="it-IT" dirty="0" err="1"/>
              <a:t>framework</a:t>
            </a:r>
            <a:r>
              <a:rPr lang="it-IT" dirty="0"/>
              <a:t> </a:t>
            </a:r>
            <a:r>
              <a:rPr lang="it-IT" dirty="0" err="1"/>
              <a:t>Javascript</a:t>
            </a:r>
            <a:r>
              <a:rPr lang="it-IT" dirty="0"/>
              <a:t> come </a:t>
            </a:r>
            <a:r>
              <a:rPr lang="it-IT" dirty="0" err="1"/>
              <a:t>Dojo</a:t>
            </a:r>
            <a:r>
              <a:rPr lang="it-IT" dirty="0"/>
              <a:t>, </a:t>
            </a:r>
            <a:r>
              <a:rPr lang="it-IT" dirty="0" err="1"/>
              <a:t>JQuery</a:t>
            </a:r>
            <a:r>
              <a:rPr lang="it-IT" dirty="0"/>
              <a:t>, </a:t>
            </a:r>
            <a:r>
              <a:rPr lang="it-IT" dirty="0" err="1"/>
              <a:t>ExtJs</a:t>
            </a:r>
            <a:r>
              <a:rPr lang="it-IT" dirty="0"/>
              <a:t>, ecc. JSON e XML siano praticamente interscambiabili. Ma è davvero così?</a:t>
            </a:r>
          </a:p>
          <a:p>
            <a:pPr marL="0" indent="0">
              <a:buNone/>
            </a:pPr>
            <a:endParaRPr lang="it-IT" dirty="0"/>
          </a:p>
        </p:txBody>
      </p:sp>
    </p:spTree>
    <p:extLst>
      <p:ext uri="{BB962C8B-B14F-4D97-AF65-F5344CB8AC3E}">
        <p14:creationId xmlns:p14="http://schemas.microsoft.com/office/powerpoint/2010/main" val="96037393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129710-425E-C641-A305-3821497C9203}"/>
              </a:ext>
            </a:extLst>
          </p:cNvPr>
          <p:cNvSpPr>
            <a:spLocks noGrp="1"/>
          </p:cNvSpPr>
          <p:nvPr>
            <p:ph idx="1"/>
          </p:nvPr>
        </p:nvSpPr>
        <p:spPr>
          <a:xfrm>
            <a:off x="838200" y="539262"/>
            <a:ext cx="10515600" cy="5637701"/>
          </a:xfrm>
        </p:spPr>
        <p:txBody>
          <a:bodyPr>
            <a:normAutofit lnSpcReduction="10000"/>
          </a:bodyPr>
          <a:lstStyle/>
          <a:p>
            <a:pPr marL="0" indent="0">
              <a:buNone/>
            </a:pPr>
            <a:r>
              <a:rPr lang="it-IT" dirty="0"/>
              <a:t>Nel web hanno preso piede almeno due grandi e distinte scuole di pensiero: quella che punta su JSON come il formato del futuro, per la sua semplicità e per la sua leggerezza rispetto all'XML, che rappresenta invece una soluzione troppo complessa e pesante per il ruolo di formato per lo scambio dati in applicazioni AJAX. Chiaramente la seconda scuola di pensiero è a favore di XML, elogiandone la flessibilità  e la maggiore potenza espressiva.</a:t>
            </a:r>
          </a:p>
          <a:p>
            <a:pPr marL="0" indent="0">
              <a:buNone/>
            </a:pPr>
            <a:endParaRPr lang="it-IT" dirty="0"/>
          </a:p>
          <a:p>
            <a:pPr marL="0" indent="0">
              <a:buNone/>
            </a:pPr>
            <a:r>
              <a:rPr lang="it-IT" dirty="0"/>
              <a:t>La strada più battuta attualmente sembra essere, guarda caso, quella di mezzo: per applicazioni web il cui flusso di dati può essere coperto da JSON, questo viene favorito per la sua semplicità  e immediatezza: nel momento in cui il flusso di dati diventa difficile da gestire, passare a XML sembra che risolva la maggior parte dei problemi, grazie al suo maggior potere espressivo. </a:t>
            </a:r>
          </a:p>
        </p:txBody>
      </p:sp>
    </p:spTree>
    <p:extLst>
      <p:ext uri="{BB962C8B-B14F-4D97-AF65-F5344CB8AC3E}">
        <p14:creationId xmlns:p14="http://schemas.microsoft.com/office/powerpoint/2010/main" val="599900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FB1BC-540B-3448-96E6-527E3E2A6D3D}"/>
              </a:ext>
            </a:extLst>
          </p:cNvPr>
          <p:cNvSpPr>
            <a:spLocks noGrp="1"/>
          </p:cNvSpPr>
          <p:nvPr>
            <p:ph idx="1"/>
          </p:nvPr>
        </p:nvSpPr>
        <p:spPr>
          <a:xfrm>
            <a:off x="838200" y="571500"/>
            <a:ext cx="10515600" cy="5605463"/>
          </a:xfrm>
        </p:spPr>
        <p:txBody>
          <a:bodyPr/>
          <a:lstStyle/>
          <a:p>
            <a:pPr marL="0" indent="0">
              <a:buNone/>
            </a:pPr>
            <a:r>
              <a:rPr lang="en-GB" dirty="0" err="1"/>
              <a:t>C'è</a:t>
            </a:r>
            <a:r>
              <a:rPr lang="en-GB" dirty="0"/>
              <a:t> un </a:t>
            </a:r>
            <a:r>
              <a:rPr lang="en-GB" dirty="0" err="1"/>
              <a:t>altro</a:t>
            </a:r>
            <a:r>
              <a:rPr lang="en-GB" dirty="0"/>
              <a:t> </a:t>
            </a:r>
            <a:r>
              <a:rPr lang="en-GB" dirty="0" err="1"/>
              <a:t>approccio</a:t>
            </a:r>
            <a:r>
              <a:rPr lang="en-GB" dirty="0"/>
              <a:t> </a:t>
            </a:r>
            <a:r>
              <a:rPr lang="en-GB" dirty="0" err="1"/>
              <a:t>che</a:t>
            </a:r>
            <a:r>
              <a:rPr lang="en-GB" dirty="0"/>
              <a:t> non </a:t>
            </a:r>
            <a:r>
              <a:rPr lang="en-GB" dirty="0" err="1"/>
              <a:t>prevede</a:t>
            </a:r>
            <a:r>
              <a:rPr lang="en-GB" dirty="0"/>
              <a:t> </a:t>
            </a:r>
            <a:r>
              <a:rPr lang="en-GB" dirty="0" err="1"/>
              <a:t>sottoclassi</a:t>
            </a:r>
            <a:r>
              <a:rPr lang="en-GB" dirty="0"/>
              <a:t>. Si </a:t>
            </a:r>
            <a:r>
              <a:rPr lang="en-GB" dirty="0" err="1"/>
              <a:t>puó</a:t>
            </a:r>
            <a:r>
              <a:rPr lang="en-GB" dirty="0"/>
              <a:t> </a:t>
            </a:r>
            <a:r>
              <a:rPr lang="en-GB" dirty="0" err="1"/>
              <a:t>creare</a:t>
            </a:r>
            <a:r>
              <a:rPr lang="en-GB" dirty="0"/>
              <a:t> un </a:t>
            </a:r>
            <a:r>
              <a:rPr lang="en-GB" dirty="0" err="1"/>
              <a:t>costruttore</a:t>
            </a:r>
            <a:r>
              <a:rPr lang="en-GB" dirty="0"/>
              <a:t> </a:t>
            </a:r>
            <a:r>
              <a:rPr lang="en-GB" dirty="0" err="1"/>
              <a:t>gigante</a:t>
            </a:r>
            <a:r>
              <a:rPr lang="en-GB" dirty="0"/>
              <a:t> </a:t>
            </a:r>
            <a:r>
              <a:rPr lang="en-GB" dirty="0" err="1"/>
              <a:t>direttamente</a:t>
            </a:r>
            <a:r>
              <a:rPr lang="en-GB" dirty="0"/>
              <a:t> </a:t>
            </a:r>
            <a:r>
              <a:rPr lang="en-GB" dirty="0" err="1"/>
              <a:t>nella</a:t>
            </a:r>
            <a:r>
              <a:rPr lang="en-GB" dirty="0"/>
              <a:t> </a:t>
            </a:r>
            <a:r>
              <a:rPr lang="en-GB" dirty="0" err="1"/>
              <a:t>classe</a:t>
            </a:r>
            <a:r>
              <a:rPr lang="en-GB" dirty="0"/>
              <a:t> Casa di base con tutti </a:t>
            </a:r>
            <a:r>
              <a:rPr lang="en-GB" dirty="0" err="1"/>
              <a:t>i</a:t>
            </a:r>
            <a:r>
              <a:rPr lang="en-GB" dirty="0"/>
              <a:t> </a:t>
            </a:r>
            <a:r>
              <a:rPr lang="en-GB" dirty="0" err="1"/>
              <a:t>parametri</a:t>
            </a:r>
            <a:r>
              <a:rPr lang="en-GB" dirty="0"/>
              <a:t> </a:t>
            </a:r>
            <a:r>
              <a:rPr lang="en-GB" dirty="0" err="1"/>
              <a:t>possibili</a:t>
            </a:r>
            <a:r>
              <a:rPr lang="en-GB" dirty="0"/>
              <a:t> </a:t>
            </a:r>
            <a:r>
              <a:rPr lang="en-GB" dirty="0" err="1"/>
              <a:t>che</a:t>
            </a:r>
            <a:r>
              <a:rPr lang="en-GB" dirty="0"/>
              <a:t> </a:t>
            </a:r>
            <a:r>
              <a:rPr lang="en-GB" dirty="0" err="1"/>
              <a:t>controllano</a:t>
            </a:r>
            <a:r>
              <a:rPr lang="en-GB" dirty="0"/>
              <a:t> </a:t>
            </a:r>
            <a:r>
              <a:rPr lang="en-GB" dirty="0" err="1"/>
              <a:t>l'oggetto</a:t>
            </a:r>
            <a:r>
              <a:rPr lang="en-GB" dirty="0"/>
              <a:t> casa. </a:t>
            </a:r>
            <a:r>
              <a:rPr lang="en-GB" dirty="0" err="1"/>
              <a:t>Sebbene</a:t>
            </a:r>
            <a:r>
              <a:rPr lang="en-GB" dirty="0"/>
              <a:t> </a:t>
            </a:r>
            <a:r>
              <a:rPr lang="en-GB" dirty="0" err="1"/>
              <a:t>questo</a:t>
            </a:r>
            <a:r>
              <a:rPr lang="en-GB" dirty="0"/>
              <a:t> </a:t>
            </a:r>
            <a:r>
              <a:rPr lang="en-GB" dirty="0" err="1"/>
              <a:t>approccio</a:t>
            </a:r>
            <a:r>
              <a:rPr lang="en-GB" dirty="0"/>
              <a:t> </a:t>
            </a:r>
            <a:r>
              <a:rPr lang="en-GB" dirty="0" err="1"/>
              <a:t>elimini</a:t>
            </a:r>
            <a:r>
              <a:rPr lang="en-GB" dirty="0"/>
              <a:t> </a:t>
            </a:r>
            <a:r>
              <a:rPr lang="en-GB" dirty="0" err="1"/>
              <a:t>effettivamente</a:t>
            </a:r>
            <a:r>
              <a:rPr lang="en-GB" dirty="0"/>
              <a:t> la </a:t>
            </a:r>
            <a:r>
              <a:rPr lang="en-GB" dirty="0" err="1"/>
              <a:t>necessità</a:t>
            </a:r>
            <a:r>
              <a:rPr lang="en-GB" dirty="0"/>
              <a:t> di </a:t>
            </a:r>
            <a:r>
              <a:rPr lang="en-GB" dirty="0" err="1"/>
              <a:t>sottoclassi</a:t>
            </a:r>
            <a:r>
              <a:rPr lang="en-GB" dirty="0"/>
              <a:t>, </a:t>
            </a:r>
            <a:r>
              <a:rPr lang="en-GB" dirty="0" err="1"/>
              <a:t>crea</a:t>
            </a:r>
            <a:r>
              <a:rPr lang="en-GB" dirty="0"/>
              <a:t> un </a:t>
            </a:r>
            <a:r>
              <a:rPr lang="en-GB" dirty="0" err="1"/>
              <a:t>altro</a:t>
            </a:r>
            <a:r>
              <a:rPr lang="en-GB" dirty="0"/>
              <a:t> </a:t>
            </a:r>
            <a:r>
              <a:rPr lang="en-GB" dirty="0" err="1"/>
              <a:t>problema</a:t>
            </a:r>
            <a:r>
              <a:rPr lang="en-GB" dirty="0"/>
              <a:t>. </a:t>
            </a:r>
          </a:p>
          <a:p>
            <a:pPr marL="0" indent="0">
              <a:buNone/>
            </a:pPr>
            <a:endParaRPr lang="en-GB" dirty="0"/>
          </a:p>
          <a:p>
            <a:pPr marL="0" indent="0">
              <a:buNone/>
            </a:pPr>
            <a:r>
              <a:rPr lang="en-GB" dirty="0"/>
              <a:t>Un </a:t>
            </a:r>
            <a:r>
              <a:rPr lang="en-GB" dirty="0" err="1"/>
              <a:t>costruttore</a:t>
            </a:r>
            <a:r>
              <a:rPr lang="en-GB" dirty="0"/>
              <a:t> di cui </a:t>
            </a:r>
            <a:r>
              <a:rPr lang="en-GB" dirty="0" err="1"/>
              <a:t>i</a:t>
            </a:r>
            <a:r>
              <a:rPr lang="en-GB" dirty="0"/>
              <a:t> </a:t>
            </a:r>
            <a:r>
              <a:rPr lang="en-GB" dirty="0" err="1"/>
              <a:t>parametri</a:t>
            </a:r>
            <a:r>
              <a:rPr lang="en-GB" dirty="0"/>
              <a:t> non </a:t>
            </a:r>
            <a:r>
              <a:rPr lang="en-GB" dirty="0" err="1"/>
              <a:t>sarebbero</a:t>
            </a:r>
            <a:r>
              <a:rPr lang="en-GB" dirty="0"/>
              <a:t> sempre tutti </a:t>
            </a:r>
            <a:r>
              <a:rPr lang="en-GB" dirty="0" err="1"/>
              <a:t>usati</a:t>
            </a:r>
            <a:r>
              <a:rPr lang="en-GB" dirty="0"/>
              <a:t>, </a:t>
            </a:r>
            <a:r>
              <a:rPr lang="en-GB" dirty="0" err="1"/>
              <a:t>creando</a:t>
            </a:r>
            <a:r>
              <a:rPr lang="en-GB" dirty="0"/>
              <a:t> </a:t>
            </a:r>
            <a:r>
              <a:rPr lang="en-GB" dirty="0" err="1"/>
              <a:t>quindi</a:t>
            </a:r>
            <a:r>
              <a:rPr lang="en-GB" dirty="0"/>
              <a:t> </a:t>
            </a:r>
            <a:r>
              <a:rPr lang="en-GB" dirty="0" err="1"/>
              <a:t>qualcosa</a:t>
            </a:r>
            <a:r>
              <a:rPr lang="en-GB" dirty="0"/>
              <a:t> di </a:t>
            </a:r>
            <a:r>
              <a:rPr lang="en-GB" dirty="0" err="1"/>
              <a:t>illeggibile</a:t>
            </a:r>
            <a:r>
              <a:rPr lang="en-GB" dirty="0"/>
              <a:t>, ed </a:t>
            </a:r>
            <a:r>
              <a:rPr lang="en-GB" dirty="0" err="1"/>
              <a:t>anche</a:t>
            </a:r>
            <a:r>
              <a:rPr lang="en-GB" dirty="0"/>
              <a:t> </a:t>
            </a:r>
            <a:r>
              <a:rPr lang="en-GB" dirty="0" err="1"/>
              <a:t>scomodo</a:t>
            </a:r>
            <a:r>
              <a:rPr lang="en-GB" dirty="0"/>
              <a:t> da </a:t>
            </a:r>
            <a:r>
              <a:rPr lang="en-GB" dirty="0" err="1"/>
              <a:t>gestire</a:t>
            </a:r>
            <a:r>
              <a:rPr lang="en-GB" dirty="0"/>
              <a:t>.</a:t>
            </a:r>
          </a:p>
          <a:p>
            <a:pPr marL="0" indent="0">
              <a:buNone/>
            </a:pPr>
            <a:endParaRPr lang="en-GB" dirty="0"/>
          </a:p>
          <a:p>
            <a:pPr marL="0" indent="0">
              <a:buNone/>
            </a:pPr>
            <a:r>
              <a:rPr lang="en-GB" dirty="0"/>
              <a:t>Il Builder design ci </a:t>
            </a:r>
            <a:r>
              <a:rPr lang="en-GB" dirty="0" err="1"/>
              <a:t>suggerisce</a:t>
            </a:r>
            <a:r>
              <a:rPr lang="en-GB" dirty="0"/>
              <a:t> di </a:t>
            </a:r>
            <a:r>
              <a:rPr lang="en-GB" dirty="0" err="1"/>
              <a:t>estrarre</a:t>
            </a:r>
            <a:r>
              <a:rPr lang="en-GB" dirty="0"/>
              <a:t> il </a:t>
            </a:r>
            <a:r>
              <a:rPr lang="en-GB" dirty="0" err="1"/>
              <a:t>codice</a:t>
            </a:r>
            <a:r>
              <a:rPr lang="en-GB" dirty="0"/>
              <a:t> di </a:t>
            </a:r>
            <a:r>
              <a:rPr lang="en-GB" dirty="0" err="1"/>
              <a:t>costruzione</a:t>
            </a:r>
            <a:r>
              <a:rPr lang="en-GB" dirty="0"/>
              <a:t> </a:t>
            </a:r>
            <a:r>
              <a:rPr lang="en-GB" dirty="0" err="1"/>
              <a:t>dell'oggetto</a:t>
            </a:r>
            <a:r>
              <a:rPr lang="en-GB" dirty="0"/>
              <a:t> </a:t>
            </a:r>
            <a:r>
              <a:rPr lang="en-GB" dirty="0" err="1"/>
              <a:t>dalla</a:t>
            </a:r>
            <a:r>
              <a:rPr lang="en-GB" dirty="0"/>
              <a:t> </a:t>
            </a:r>
            <a:r>
              <a:rPr lang="en-GB" dirty="0" err="1"/>
              <a:t>sua</a:t>
            </a:r>
            <a:r>
              <a:rPr lang="en-GB" dirty="0"/>
              <a:t> </a:t>
            </a:r>
            <a:r>
              <a:rPr lang="en-GB" dirty="0" err="1"/>
              <a:t>stessa</a:t>
            </a:r>
            <a:r>
              <a:rPr lang="en-GB" dirty="0"/>
              <a:t> </a:t>
            </a:r>
            <a:r>
              <a:rPr lang="en-GB" dirty="0" err="1"/>
              <a:t>classe</a:t>
            </a:r>
            <a:r>
              <a:rPr lang="en-GB" dirty="0"/>
              <a:t> e di </a:t>
            </a:r>
            <a:r>
              <a:rPr lang="en-GB" dirty="0" err="1"/>
              <a:t>spostarlo</a:t>
            </a:r>
            <a:r>
              <a:rPr lang="en-GB" dirty="0"/>
              <a:t> in </a:t>
            </a:r>
            <a:r>
              <a:rPr lang="en-GB" dirty="0" err="1"/>
              <a:t>oggetti</a:t>
            </a:r>
            <a:r>
              <a:rPr lang="en-GB" dirty="0"/>
              <a:t> </a:t>
            </a:r>
            <a:r>
              <a:rPr lang="en-GB" dirty="0" err="1"/>
              <a:t>separati</a:t>
            </a:r>
            <a:r>
              <a:rPr lang="en-GB" dirty="0"/>
              <a:t> </a:t>
            </a:r>
            <a:r>
              <a:rPr lang="en-GB" dirty="0" err="1"/>
              <a:t>chiamati</a:t>
            </a:r>
            <a:r>
              <a:rPr lang="en-GB" dirty="0"/>
              <a:t> builder.</a:t>
            </a:r>
          </a:p>
          <a:p>
            <a:pPr marL="0" indent="0">
              <a:buNone/>
            </a:pPr>
            <a:endParaRPr lang="en-IT" dirty="0"/>
          </a:p>
          <a:p>
            <a:pPr marL="0" indent="0">
              <a:buNone/>
            </a:pPr>
            <a:endParaRPr lang="en-IT" dirty="0"/>
          </a:p>
        </p:txBody>
      </p:sp>
    </p:spTree>
    <p:extLst>
      <p:ext uri="{BB962C8B-B14F-4D97-AF65-F5344CB8AC3E}">
        <p14:creationId xmlns:p14="http://schemas.microsoft.com/office/powerpoint/2010/main" val="9905072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8ECAD-80F0-8D4F-A775-A4D2520B2D87}"/>
              </a:ext>
            </a:extLst>
          </p:cNvPr>
          <p:cNvSpPr>
            <a:spLocks noGrp="1"/>
          </p:cNvSpPr>
          <p:nvPr>
            <p:ph type="title"/>
          </p:nvPr>
        </p:nvSpPr>
        <p:spPr/>
        <p:txBody>
          <a:bodyPr/>
          <a:lstStyle/>
          <a:p>
            <a:r>
              <a:rPr lang="it-IT" dirty="0"/>
              <a:t>XML, cos’è?</a:t>
            </a:r>
          </a:p>
        </p:txBody>
      </p:sp>
      <p:sp>
        <p:nvSpPr>
          <p:cNvPr id="3" name="Content Placeholder 2">
            <a:extLst>
              <a:ext uri="{FF2B5EF4-FFF2-40B4-BE49-F238E27FC236}">
                <a16:creationId xmlns:a16="http://schemas.microsoft.com/office/drawing/2014/main" id="{09F8EC72-F66A-EF4E-8A3E-E466251F115D}"/>
              </a:ext>
            </a:extLst>
          </p:cNvPr>
          <p:cNvSpPr>
            <a:spLocks noGrp="1"/>
          </p:cNvSpPr>
          <p:nvPr>
            <p:ph idx="1"/>
          </p:nvPr>
        </p:nvSpPr>
        <p:spPr/>
        <p:txBody>
          <a:bodyPr/>
          <a:lstStyle/>
          <a:p>
            <a:pPr marL="0" indent="0">
              <a:buNone/>
            </a:pPr>
            <a:r>
              <a:rPr lang="it-IT" dirty="0"/>
              <a:t>Abbreviazione di </a:t>
            </a:r>
            <a:r>
              <a:rPr lang="it-IT" dirty="0" err="1"/>
              <a:t>Extensible</a:t>
            </a:r>
            <a:r>
              <a:rPr lang="it-IT" dirty="0"/>
              <a:t> Markup Language, XML è una specifica sviluppata nel 1998 dal W3C, il World Wide Web </a:t>
            </a:r>
            <a:r>
              <a:rPr lang="it-IT" dirty="0" err="1"/>
              <a:t>Consortium</a:t>
            </a:r>
            <a:r>
              <a:rPr lang="it-IT" dirty="0"/>
              <a:t>. XML è un linguaggio di markup simile al linguaggio HTML: si tratta di un insieme di regole per la codifica dei documenti tramite </a:t>
            </a:r>
            <a:r>
              <a:rPr lang="it-IT" dirty="0" err="1"/>
              <a:t>tag</a:t>
            </a:r>
            <a:r>
              <a:rPr lang="it-IT" dirty="0"/>
              <a:t>, in un formato leggibile sia per gli uomini che per le macchine. Inoltre XML consente di utilizzare un numero illimitato di </a:t>
            </a:r>
            <a:r>
              <a:rPr lang="it-IT" dirty="0" err="1"/>
              <a:t>tag</a:t>
            </a:r>
            <a:r>
              <a:rPr lang="it-IT" dirty="0"/>
              <a:t>, definibili secondo le specifiche esigenze del progetto.</a:t>
            </a:r>
          </a:p>
          <a:p>
            <a:pPr marL="0" indent="0">
              <a:buNone/>
            </a:pPr>
            <a:endParaRPr lang="it-IT" dirty="0"/>
          </a:p>
          <a:p>
            <a:pPr marL="0" indent="0">
              <a:buNone/>
            </a:pPr>
            <a:r>
              <a:rPr lang="it-IT" dirty="0"/>
              <a:t>Per ultimo, XML è formato utilizzato per chiamate con protocollo SOAP.</a:t>
            </a:r>
          </a:p>
        </p:txBody>
      </p:sp>
    </p:spTree>
    <p:extLst>
      <p:ext uri="{BB962C8B-B14F-4D97-AF65-F5344CB8AC3E}">
        <p14:creationId xmlns:p14="http://schemas.microsoft.com/office/powerpoint/2010/main" val="361968844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73B0-9214-FF4B-9B22-2FF6A2320CBA}"/>
              </a:ext>
            </a:extLst>
          </p:cNvPr>
          <p:cNvSpPr>
            <a:spLocks noGrp="1"/>
          </p:cNvSpPr>
          <p:nvPr>
            <p:ph type="title"/>
          </p:nvPr>
        </p:nvSpPr>
        <p:spPr/>
        <p:txBody>
          <a:bodyPr/>
          <a:lstStyle/>
          <a:p>
            <a:r>
              <a:rPr lang="it-IT" dirty="0"/>
              <a:t>Punti forti</a:t>
            </a:r>
          </a:p>
        </p:txBody>
      </p:sp>
      <p:sp>
        <p:nvSpPr>
          <p:cNvPr id="3" name="Content Placeholder 2">
            <a:extLst>
              <a:ext uri="{FF2B5EF4-FFF2-40B4-BE49-F238E27FC236}">
                <a16:creationId xmlns:a16="http://schemas.microsoft.com/office/drawing/2014/main" id="{F5282AE8-70AC-0B4F-A413-E7426122AB1D}"/>
              </a:ext>
            </a:extLst>
          </p:cNvPr>
          <p:cNvSpPr>
            <a:spLocks noGrp="1"/>
          </p:cNvSpPr>
          <p:nvPr>
            <p:ph idx="1"/>
          </p:nvPr>
        </p:nvSpPr>
        <p:spPr/>
        <p:txBody>
          <a:bodyPr/>
          <a:lstStyle/>
          <a:p>
            <a:r>
              <a:rPr lang="it-IT" dirty="0"/>
              <a:t>I </a:t>
            </a:r>
            <a:r>
              <a:rPr lang="it-IT" dirty="0" err="1"/>
              <a:t>tag</a:t>
            </a:r>
            <a:r>
              <a:rPr lang="it-IT" dirty="0"/>
              <a:t> XML non sono predefiniti. Bisogna definire dei </a:t>
            </a:r>
            <a:r>
              <a:rPr lang="it-IT" dirty="0" err="1"/>
              <a:t>tag</a:t>
            </a:r>
            <a:r>
              <a:rPr lang="it-IT" dirty="0"/>
              <a:t> personalizzati.</a:t>
            </a:r>
          </a:p>
          <a:p>
            <a:r>
              <a:rPr lang="it-IT" dirty="0"/>
              <a:t>XML è stato progettato per trasportare dati, non consente di visualizzare tali dati.</a:t>
            </a:r>
          </a:p>
          <a:p>
            <a:r>
              <a:rPr lang="it-IT" dirty="0"/>
              <a:t>Il codice di markup di XML è facile da capire per un essere umano.</a:t>
            </a:r>
          </a:p>
          <a:p>
            <a:r>
              <a:rPr lang="it-IT" dirty="0"/>
              <a:t>Il formato </a:t>
            </a:r>
            <a:r>
              <a:rPr lang="it-IT" dirty="0" err="1"/>
              <a:t>rusultante</a:t>
            </a:r>
            <a:r>
              <a:rPr lang="it-IT" dirty="0"/>
              <a:t> è facile da leggere e scrivere tramite codice.</a:t>
            </a:r>
          </a:p>
          <a:p>
            <a:r>
              <a:rPr lang="it-IT" dirty="0"/>
              <a:t>XML è un linguaggio di markup estensibile come HTML.</a:t>
            </a:r>
          </a:p>
        </p:txBody>
      </p:sp>
    </p:spTree>
    <p:extLst>
      <p:ext uri="{BB962C8B-B14F-4D97-AF65-F5344CB8AC3E}">
        <p14:creationId xmlns:p14="http://schemas.microsoft.com/office/powerpoint/2010/main" val="342397132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E43A9-759A-DF44-A81C-6FC96D12C28F}"/>
              </a:ext>
            </a:extLst>
          </p:cNvPr>
          <p:cNvSpPr>
            <a:spLocks noGrp="1"/>
          </p:cNvSpPr>
          <p:nvPr>
            <p:ph type="title"/>
          </p:nvPr>
        </p:nvSpPr>
        <p:spPr/>
        <p:txBody>
          <a:bodyPr/>
          <a:lstStyle/>
          <a:p>
            <a:r>
              <a:rPr lang="it-IT" dirty="0"/>
              <a:t>Pro e contro di XML</a:t>
            </a:r>
          </a:p>
        </p:txBody>
      </p:sp>
      <p:sp>
        <p:nvSpPr>
          <p:cNvPr id="3" name="Content Placeholder 2">
            <a:extLst>
              <a:ext uri="{FF2B5EF4-FFF2-40B4-BE49-F238E27FC236}">
                <a16:creationId xmlns:a16="http://schemas.microsoft.com/office/drawing/2014/main" id="{6BEBD347-997B-CC4F-A422-56DCB6D67989}"/>
              </a:ext>
            </a:extLst>
          </p:cNvPr>
          <p:cNvSpPr>
            <a:spLocks noGrp="1"/>
          </p:cNvSpPr>
          <p:nvPr>
            <p:ph idx="1"/>
          </p:nvPr>
        </p:nvSpPr>
        <p:spPr>
          <a:xfrm>
            <a:off x="838200" y="1825625"/>
            <a:ext cx="5257800" cy="4351338"/>
          </a:xfrm>
        </p:spPr>
        <p:txBody>
          <a:bodyPr/>
          <a:lstStyle/>
          <a:p>
            <a:r>
              <a:rPr lang="it-IT" dirty="0"/>
              <a:t>Rende i documenti trasportabili attraverso sistemi e applicazioni. Con l'aiuto di XML, possiamo scambiare dati rapidamente tra diverse piattaforme.</a:t>
            </a:r>
          </a:p>
          <a:p>
            <a:r>
              <a:rPr lang="it-IT" dirty="0"/>
              <a:t>XML separa i dati da HTML</a:t>
            </a:r>
          </a:p>
          <a:p>
            <a:r>
              <a:rPr lang="it-IT" dirty="0"/>
              <a:t>XML semplifica il processo di modifica della piattaforma</a:t>
            </a:r>
          </a:p>
          <a:p>
            <a:r>
              <a:rPr lang="it-IT" dirty="0"/>
              <a:t>Consente di creare </a:t>
            </a:r>
            <a:r>
              <a:rPr lang="it-IT" dirty="0" err="1"/>
              <a:t>tag</a:t>
            </a:r>
            <a:r>
              <a:rPr lang="it-IT" dirty="0"/>
              <a:t> definiti dall'utente.</a:t>
            </a:r>
          </a:p>
        </p:txBody>
      </p:sp>
      <p:sp>
        <p:nvSpPr>
          <p:cNvPr id="4" name="Content Placeholder 2">
            <a:extLst>
              <a:ext uri="{FF2B5EF4-FFF2-40B4-BE49-F238E27FC236}">
                <a16:creationId xmlns:a16="http://schemas.microsoft.com/office/drawing/2014/main" id="{47F9938E-C2C7-6E45-BB63-5228F1AB2D58}"/>
              </a:ext>
            </a:extLst>
          </p:cNvPr>
          <p:cNvSpPr txBox="1">
            <a:spLocks/>
          </p:cNvSpPr>
          <p:nvPr/>
        </p:nvSpPr>
        <p:spPr>
          <a:xfrm>
            <a:off x="6008077" y="1799004"/>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XML </a:t>
            </a:r>
            <a:r>
              <a:rPr lang="en-GB" dirty="0" err="1"/>
              <a:t>richiede</a:t>
            </a:r>
            <a:r>
              <a:rPr lang="en-GB" dirty="0"/>
              <a:t> </a:t>
            </a:r>
            <a:r>
              <a:rPr lang="en-GB" dirty="0" err="1"/>
              <a:t>un'applicazione</a:t>
            </a:r>
            <a:r>
              <a:rPr lang="en-GB" dirty="0"/>
              <a:t> di </a:t>
            </a:r>
            <a:r>
              <a:rPr lang="en-GB" dirty="0" err="1"/>
              <a:t>elaborazione</a:t>
            </a:r>
            <a:endParaRPr lang="en-GB" dirty="0"/>
          </a:p>
          <a:p>
            <a:r>
              <a:rPr lang="en-GB" dirty="0" err="1"/>
              <a:t>Nessun</a:t>
            </a:r>
            <a:r>
              <a:rPr lang="en-GB" dirty="0"/>
              <a:t> </a:t>
            </a:r>
            <a:r>
              <a:rPr lang="en-GB" dirty="0" err="1"/>
              <a:t>supporto</a:t>
            </a:r>
            <a:r>
              <a:rPr lang="en-GB" dirty="0"/>
              <a:t> per il </a:t>
            </a:r>
            <a:r>
              <a:rPr lang="en-GB" dirty="0" err="1"/>
              <a:t>tipo</a:t>
            </a:r>
            <a:r>
              <a:rPr lang="en-GB" dirty="0"/>
              <a:t> di </a:t>
            </a:r>
            <a:r>
              <a:rPr lang="en-GB" dirty="0" err="1"/>
              <a:t>dati</a:t>
            </a:r>
            <a:r>
              <a:rPr lang="en-GB" dirty="0"/>
              <a:t> </a:t>
            </a:r>
            <a:r>
              <a:rPr lang="en-GB" dirty="0" err="1"/>
              <a:t>intrinseco</a:t>
            </a:r>
            <a:endParaRPr lang="en-GB" dirty="0"/>
          </a:p>
          <a:p>
            <a:r>
              <a:rPr lang="en-GB" dirty="0"/>
              <a:t>La </a:t>
            </a:r>
            <a:r>
              <a:rPr lang="en-GB" dirty="0" err="1"/>
              <a:t>sintassi</a:t>
            </a:r>
            <a:r>
              <a:rPr lang="en-GB" dirty="0"/>
              <a:t> XML </a:t>
            </a:r>
            <a:r>
              <a:rPr lang="en-GB" dirty="0" err="1"/>
              <a:t>è</a:t>
            </a:r>
            <a:r>
              <a:rPr lang="en-GB" dirty="0"/>
              <a:t> </a:t>
            </a:r>
            <a:r>
              <a:rPr lang="en-GB" dirty="0" err="1"/>
              <a:t>ridondante</a:t>
            </a:r>
            <a:endParaRPr lang="it-IT" dirty="0"/>
          </a:p>
        </p:txBody>
      </p:sp>
    </p:spTree>
    <p:extLst>
      <p:ext uri="{BB962C8B-B14F-4D97-AF65-F5344CB8AC3E}">
        <p14:creationId xmlns:p14="http://schemas.microsoft.com/office/powerpoint/2010/main" val="21953008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DF29-1E9E-AB4E-82DA-D67FBCE121AD}"/>
              </a:ext>
            </a:extLst>
          </p:cNvPr>
          <p:cNvSpPr>
            <a:spLocks noGrp="1"/>
          </p:cNvSpPr>
          <p:nvPr>
            <p:ph type="title"/>
          </p:nvPr>
        </p:nvSpPr>
        <p:spPr/>
        <p:txBody>
          <a:bodyPr/>
          <a:lstStyle/>
          <a:p>
            <a:r>
              <a:rPr lang="it-IT" dirty="0"/>
              <a:t>JSON, di che si parla?</a:t>
            </a:r>
          </a:p>
        </p:txBody>
      </p:sp>
      <p:sp>
        <p:nvSpPr>
          <p:cNvPr id="3" name="Content Placeholder 2">
            <a:extLst>
              <a:ext uri="{FF2B5EF4-FFF2-40B4-BE49-F238E27FC236}">
                <a16:creationId xmlns:a16="http://schemas.microsoft.com/office/drawing/2014/main" id="{4F69E403-F5C0-3542-80B0-52B9C8350AEF}"/>
              </a:ext>
            </a:extLst>
          </p:cNvPr>
          <p:cNvSpPr>
            <a:spLocks noGrp="1"/>
          </p:cNvSpPr>
          <p:nvPr>
            <p:ph idx="1"/>
          </p:nvPr>
        </p:nvSpPr>
        <p:spPr/>
        <p:txBody>
          <a:bodyPr/>
          <a:lstStyle/>
          <a:p>
            <a:pPr marL="0" indent="0">
              <a:buNone/>
            </a:pPr>
            <a:r>
              <a:rPr lang="it-IT" dirty="0"/>
              <a:t>JSON (</a:t>
            </a:r>
            <a:r>
              <a:rPr lang="it-IT" dirty="0" err="1"/>
              <a:t>Javascript</a:t>
            </a:r>
            <a:r>
              <a:rPr lang="it-IT" dirty="0"/>
              <a:t> Object </a:t>
            </a:r>
            <a:r>
              <a:rPr lang="it-IT" dirty="0" err="1"/>
              <a:t>Notation</a:t>
            </a:r>
            <a:r>
              <a:rPr lang="it-IT" dirty="0"/>
              <a:t>) è un formato relativamente recente per lo scambio di dati in applicazioni web </a:t>
            </a:r>
            <a:r>
              <a:rPr lang="it-IT" dirty="0" err="1"/>
              <a:t>client-server</a:t>
            </a:r>
            <a:r>
              <a:rPr lang="it-IT" dirty="0"/>
              <a:t>: è stato progettato per essere minimale, testuale e integrato in JavaScript.</a:t>
            </a:r>
          </a:p>
          <a:p>
            <a:pPr marL="0" indent="0">
              <a:buNone/>
            </a:pPr>
            <a:endParaRPr lang="it-IT" dirty="0"/>
          </a:p>
          <a:p>
            <a:pPr marL="0" indent="0">
              <a:buNone/>
            </a:pPr>
            <a:r>
              <a:rPr lang="it-IT" dirty="0"/>
              <a:t>L'immediatezza e la semplicità  di JSON ne hanno decretato il rapido successo e la grande diffusione in svariate web </a:t>
            </a:r>
            <a:r>
              <a:rPr lang="it-IT" dirty="0" err="1"/>
              <a:t>application</a:t>
            </a:r>
            <a:r>
              <a:rPr lang="it-IT" dirty="0"/>
              <a:t>, soprattutto come valida alternativa a XML per applicazioni AJAX.</a:t>
            </a:r>
          </a:p>
        </p:txBody>
      </p:sp>
    </p:spTree>
    <p:extLst>
      <p:ext uri="{BB962C8B-B14F-4D97-AF65-F5344CB8AC3E}">
        <p14:creationId xmlns:p14="http://schemas.microsoft.com/office/powerpoint/2010/main" val="250565771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4705-ACED-7141-BB02-6216D260A90E}"/>
              </a:ext>
            </a:extLst>
          </p:cNvPr>
          <p:cNvSpPr>
            <a:spLocks noGrp="1"/>
          </p:cNvSpPr>
          <p:nvPr>
            <p:ph type="title"/>
          </p:nvPr>
        </p:nvSpPr>
        <p:spPr/>
        <p:txBody>
          <a:bodyPr/>
          <a:lstStyle/>
          <a:p>
            <a:r>
              <a:rPr lang="it-IT" dirty="0"/>
              <a:t>Punti forti del JSON</a:t>
            </a:r>
          </a:p>
        </p:txBody>
      </p:sp>
      <p:sp>
        <p:nvSpPr>
          <p:cNvPr id="3" name="Content Placeholder 2">
            <a:extLst>
              <a:ext uri="{FF2B5EF4-FFF2-40B4-BE49-F238E27FC236}">
                <a16:creationId xmlns:a16="http://schemas.microsoft.com/office/drawing/2014/main" id="{E198F6C8-8640-4E42-8284-73124941252C}"/>
              </a:ext>
            </a:extLst>
          </p:cNvPr>
          <p:cNvSpPr>
            <a:spLocks noGrp="1"/>
          </p:cNvSpPr>
          <p:nvPr>
            <p:ph idx="1"/>
          </p:nvPr>
        </p:nvSpPr>
        <p:spPr/>
        <p:txBody>
          <a:bodyPr>
            <a:normAutofit fontScale="92500"/>
          </a:bodyPr>
          <a:lstStyle/>
          <a:p>
            <a:r>
              <a:rPr lang="it-IT" dirty="0"/>
              <a:t>Facile da usare: l'API JSON offre una facciata di alto livello, che ci aiuta a semplificare i casi d'uso comune.</a:t>
            </a:r>
          </a:p>
          <a:p>
            <a:r>
              <a:rPr lang="it-IT" dirty="0"/>
              <a:t>Prestazioni: JSON è </a:t>
            </a:r>
            <a:r>
              <a:rPr lang="it-IT" dirty="0" err="1"/>
              <a:t>piú</a:t>
            </a:r>
            <a:r>
              <a:rPr lang="it-IT" dirty="0"/>
              <a:t> veloce poiché consuma molto meno spazio di memoria, il che è particolarmente adatto per grafici o sistemi di oggetti di grandi dimensioni. </a:t>
            </a:r>
          </a:p>
          <a:p>
            <a:r>
              <a:rPr lang="it-IT" dirty="0"/>
              <a:t>Non richiede la creazione della mappatura: l'API Jackson fornisce la mappatura predefinita per molti oggetti da serializzare. (Non è sempre vero)</a:t>
            </a:r>
          </a:p>
          <a:p>
            <a:r>
              <a:rPr lang="it-IT" dirty="0" err="1"/>
              <a:t>Clean</a:t>
            </a:r>
            <a:r>
              <a:rPr lang="it-IT" dirty="0"/>
              <a:t> JSON: crea risultati JSON puliti e compatibili di facile lettura.</a:t>
            </a:r>
          </a:p>
          <a:p>
            <a:r>
              <a:rPr lang="it-IT" dirty="0"/>
              <a:t>Dipendenza: la libreria JSON non richiede altre librerie per l'elaborazione.</a:t>
            </a:r>
          </a:p>
        </p:txBody>
      </p:sp>
    </p:spTree>
    <p:extLst>
      <p:ext uri="{BB962C8B-B14F-4D97-AF65-F5344CB8AC3E}">
        <p14:creationId xmlns:p14="http://schemas.microsoft.com/office/powerpoint/2010/main" val="25022335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B1F2-3AEA-2F46-8523-F2DBE061B87A}"/>
              </a:ext>
            </a:extLst>
          </p:cNvPr>
          <p:cNvSpPr>
            <a:spLocks noGrp="1"/>
          </p:cNvSpPr>
          <p:nvPr>
            <p:ph type="title"/>
          </p:nvPr>
        </p:nvSpPr>
        <p:spPr/>
        <p:txBody>
          <a:bodyPr/>
          <a:lstStyle/>
          <a:p>
            <a:r>
              <a:rPr lang="it-IT" dirty="0"/>
              <a:t>Pro e contro di JSON</a:t>
            </a:r>
          </a:p>
        </p:txBody>
      </p:sp>
      <p:sp>
        <p:nvSpPr>
          <p:cNvPr id="3" name="Content Placeholder 2">
            <a:extLst>
              <a:ext uri="{FF2B5EF4-FFF2-40B4-BE49-F238E27FC236}">
                <a16:creationId xmlns:a16="http://schemas.microsoft.com/office/drawing/2014/main" id="{66CD017D-92DD-5A4B-BB4A-6D1586ABB933}"/>
              </a:ext>
            </a:extLst>
          </p:cNvPr>
          <p:cNvSpPr>
            <a:spLocks noGrp="1"/>
          </p:cNvSpPr>
          <p:nvPr>
            <p:ph idx="1"/>
          </p:nvPr>
        </p:nvSpPr>
        <p:spPr>
          <a:xfrm>
            <a:off x="838200" y="1825625"/>
            <a:ext cx="5257800" cy="4351338"/>
          </a:xfrm>
        </p:spPr>
        <p:txBody>
          <a:bodyPr>
            <a:normAutofit fontScale="70000" lnSpcReduction="20000"/>
          </a:bodyPr>
          <a:lstStyle/>
          <a:p>
            <a:r>
              <a:rPr lang="en-GB" dirty="0" err="1"/>
              <a:t>Compatibile</a:t>
            </a:r>
            <a:r>
              <a:rPr lang="en-GB" dirty="0"/>
              <a:t> con tutti </a:t>
            </a:r>
            <a:r>
              <a:rPr lang="en-GB" dirty="0" err="1"/>
              <a:t>i</a:t>
            </a:r>
            <a:r>
              <a:rPr lang="en-GB" dirty="0"/>
              <a:t> browser</a:t>
            </a:r>
          </a:p>
          <a:p>
            <a:r>
              <a:rPr lang="en-GB" dirty="0"/>
              <a:t>Facile da </a:t>
            </a:r>
            <a:r>
              <a:rPr lang="en-GB" dirty="0" err="1"/>
              <a:t>leggere</a:t>
            </a:r>
            <a:r>
              <a:rPr lang="en-GB" dirty="0"/>
              <a:t> e </a:t>
            </a:r>
            <a:r>
              <a:rPr lang="en-GB" dirty="0" err="1"/>
              <a:t>scrivere</a:t>
            </a:r>
            <a:endParaRPr lang="en-GB" dirty="0"/>
          </a:p>
          <a:p>
            <a:r>
              <a:rPr lang="en-GB" dirty="0" err="1"/>
              <a:t>Sintassi</a:t>
            </a:r>
            <a:r>
              <a:rPr lang="en-GB" dirty="0"/>
              <a:t> </a:t>
            </a:r>
            <a:r>
              <a:rPr lang="en-GB" dirty="0" err="1"/>
              <a:t>sempliceFacile</a:t>
            </a:r>
            <a:r>
              <a:rPr lang="en-GB" dirty="0"/>
              <a:t> da </a:t>
            </a:r>
            <a:r>
              <a:rPr lang="en-GB" dirty="0" err="1"/>
              <a:t>creare</a:t>
            </a:r>
            <a:r>
              <a:rPr lang="en-GB" dirty="0"/>
              <a:t> e </a:t>
            </a:r>
            <a:r>
              <a:rPr lang="en-GB" dirty="0" err="1"/>
              <a:t>manipolare</a:t>
            </a:r>
            <a:endParaRPr lang="en-GB" dirty="0"/>
          </a:p>
          <a:p>
            <a:r>
              <a:rPr lang="en-GB" dirty="0" err="1"/>
              <a:t>Supportato</a:t>
            </a:r>
            <a:r>
              <a:rPr lang="en-GB" dirty="0"/>
              <a:t> da tutti </a:t>
            </a:r>
            <a:r>
              <a:rPr lang="en-GB" dirty="0" err="1"/>
              <a:t>i</a:t>
            </a:r>
            <a:r>
              <a:rPr lang="en-GB" dirty="0"/>
              <a:t> </a:t>
            </a:r>
            <a:r>
              <a:rPr lang="en-GB" dirty="0" err="1"/>
              <a:t>principali</a:t>
            </a:r>
            <a:r>
              <a:rPr lang="en-GB" dirty="0"/>
              <a:t> framework</a:t>
            </a:r>
          </a:p>
          <a:p>
            <a:r>
              <a:rPr lang="en-GB" dirty="0" err="1"/>
              <a:t>Supportato</a:t>
            </a:r>
            <a:r>
              <a:rPr lang="en-GB" dirty="0"/>
              <a:t> </a:t>
            </a:r>
            <a:r>
              <a:rPr lang="en-GB" dirty="0" err="1"/>
              <a:t>dalla</a:t>
            </a:r>
            <a:r>
              <a:rPr lang="en-GB" dirty="0"/>
              <a:t> </a:t>
            </a:r>
            <a:r>
              <a:rPr lang="en-GB" dirty="0" err="1"/>
              <a:t>maggior</a:t>
            </a:r>
            <a:r>
              <a:rPr lang="en-GB" dirty="0"/>
              <a:t> </a:t>
            </a:r>
            <a:r>
              <a:rPr lang="en-GB" dirty="0" err="1"/>
              <a:t>parte</a:t>
            </a:r>
            <a:r>
              <a:rPr lang="en-GB" dirty="0"/>
              <a:t> </a:t>
            </a:r>
            <a:r>
              <a:rPr lang="en-GB" dirty="0" err="1"/>
              <a:t>delle</a:t>
            </a:r>
            <a:r>
              <a:rPr lang="en-GB" dirty="0"/>
              <a:t> </a:t>
            </a:r>
            <a:r>
              <a:rPr lang="en-GB" dirty="0" err="1"/>
              <a:t>tecnologie</a:t>
            </a:r>
            <a:r>
              <a:rPr lang="en-GB" dirty="0"/>
              <a:t> di back-end</a:t>
            </a:r>
          </a:p>
          <a:p>
            <a:r>
              <a:rPr lang="en-GB" dirty="0"/>
              <a:t>JSON </a:t>
            </a:r>
            <a:r>
              <a:rPr lang="en-GB" dirty="0" err="1"/>
              <a:t>è</a:t>
            </a:r>
            <a:r>
              <a:rPr lang="en-GB" dirty="0"/>
              <a:t> </a:t>
            </a:r>
            <a:r>
              <a:rPr lang="en-GB" dirty="0" err="1"/>
              <a:t>riconosciuto</a:t>
            </a:r>
            <a:r>
              <a:rPr lang="en-GB" dirty="0"/>
              <a:t> </a:t>
            </a:r>
            <a:r>
              <a:rPr lang="en-GB" dirty="0" err="1"/>
              <a:t>nativamente</a:t>
            </a:r>
            <a:r>
              <a:rPr lang="en-GB" dirty="0"/>
              <a:t> da JavaScript</a:t>
            </a:r>
          </a:p>
          <a:p>
            <a:r>
              <a:rPr lang="en-GB" dirty="0" err="1"/>
              <a:t>Consente</a:t>
            </a:r>
            <a:r>
              <a:rPr lang="en-GB" dirty="0"/>
              <a:t> di </a:t>
            </a:r>
            <a:r>
              <a:rPr lang="en-GB" dirty="0" err="1"/>
              <a:t>trasmettere</a:t>
            </a:r>
            <a:r>
              <a:rPr lang="en-GB" dirty="0"/>
              <a:t> e </a:t>
            </a:r>
            <a:r>
              <a:rPr lang="en-GB" dirty="0" err="1"/>
              <a:t>serializzare</a:t>
            </a:r>
            <a:r>
              <a:rPr lang="en-GB" dirty="0"/>
              <a:t> </a:t>
            </a:r>
            <a:r>
              <a:rPr lang="en-GB" dirty="0" err="1"/>
              <a:t>dati</a:t>
            </a:r>
            <a:r>
              <a:rPr lang="en-GB" dirty="0"/>
              <a:t> </a:t>
            </a:r>
            <a:r>
              <a:rPr lang="en-GB" dirty="0" err="1"/>
              <a:t>strutturati</a:t>
            </a:r>
            <a:r>
              <a:rPr lang="en-GB" dirty="0"/>
              <a:t> </a:t>
            </a:r>
            <a:r>
              <a:rPr lang="en-GB" dirty="0" err="1"/>
              <a:t>utilizzando</a:t>
            </a:r>
            <a:r>
              <a:rPr lang="en-GB" dirty="0"/>
              <a:t> una </a:t>
            </a:r>
            <a:r>
              <a:rPr lang="en-GB" dirty="0" err="1"/>
              <a:t>connessione</a:t>
            </a:r>
            <a:r>
              <a:rPr lang="en-GB" dirty="0"/>
              <a:t> di rete.</a:t>
            </a:r>
          </a:p>
          <a:p>
            <a:r>
              <a:rPr lang="en-GB" dirty="0" err="1"/>
              <a:t>Puoi</a:t>
            </a:r>
            <a:r>
              <a:rPr lang="en-GB" dirty="0"/>
              <a:t> </a:t>
            </a:r>
            <a:r>
              <a:rPr lang="en-GB" dirty="0" err="1"/>
              <a:t>usarlo</a:t>
            </a:r>
            <a:r>
              <a:rPr lang="en-GB" dirty="0"/>
              <a:t> con </a:t>
            </a:r>
            <a:r>
              <a:rPr lang="en-GB" dirty="0" err="1"/>
              <a:t>i</a:t>
            </a:r>
            <a:r>
              <a:rPr lang="en-GB" dirty="0"/>
              <a:t> </a:t>
            </a:r>
            <a:r>
              <a:rPr lang="en-GB" dirty="0" err="1"/>
              <a:t>moderni</a:t>
            </a:r>
            <a:r>
              <a:rPr lang="en-GB" dirty="0"/>
              <a:t> </a:t>
            </a:r>
            <a:r>
              <a:rPr lang="en-GB" dirty="0" err="1"/>
              <a:t>linguaggi</a:t>
            </a:r>
            <a:r>
              <a:rPr lang="en-GB" dirty="0"/>
              <a:t> di </a:t>
            </a:r>
            <a:r>
              <a:rPr lang="en-GB" dirty="0" err="1"/>
              <a:t>programmazione</a:t>
            </a:r>
            <a:r>
              <a:rPr lang="en-GB" dirty="0"/>
              <a:t>.</a:t>
            </a:r>
          </a:p>
          <a:p>
            <a:r>
              <a:rPr lang="en-GB" dirty="0"/>
              <a:t>JSON </a:t>
            </a:r>
            <a:r>
              <a:rPr lang="en-GB" dirty="0" err="1"/>
              <a:t>è</a:t>
            </a:r>
            <a:r>
              <a:rPr lang="en-GB" dirty="0"/>
              <a:t> un testo </a:t>
            </a:r>
            <a:r>
              <a:rPr lang="en-GB" dirty="0" err="1"/>
              <a:t>che</a:t>
            </a:r>
            <a:r>
              <a:rPr lang="en-GB" dirty="0"/>
              <a:t> </a:t>
            </a:r>
            <a:r>
              <a:rPr lang="en-GB" dirty="0" err="1"/>
              <a:t>può</a:t>
            </a:r>
            <a:r>
              <a:rPr lang="en-GB" dirty="0"/>
              <a:t> </a:t>
            </a:r>
            <a:r>
              <a:rPr lang="en-GB" dirty="0" err="1"/>
              <a:t>essere</a:t>
            </a:r>
            <a:r>
              <a:rPr lang="en-GB" dirty="0"/>
              <a:t> </a:t>
            </a:r>
            <a:r>
              <a:rPr lang="en-GB" dirty="0" err="1"/>
              <a:t>convertito</a:t>
            </a:r>
            <a:r>
              <a:rPr lang="en-GB" dirty="0"/>
              <a:t> in </a:t>
            </a:r>
            <a:r>
              <a:rPr lang="en-GB" dirty="0" err="1"/>
              <a:t>qualsiasi</a:t>
            </a:r>
            <a:r>
              <a:rPr lang="en-GB" dirty="0"/>
              <a:t> </a:t>
            </a:r>
            <a:r>
              <a:rPr lang="en-GB" dirty="0" err="1"/>
              <a:t>oggetto</a:t>
            </a:r>
            <a:r>
              <a:rPr lang="en-GB" dirty="0"/>
              <a:t> in JSON e </a:t>
            </a:r>
            <a:r>
              <a:rPr lang="en-GB" dirty="0" err="1"/>
              <a:t>inviare</a:t>
            </a:r>
            <a:r>
              <a:rPr lang="en-GB" dirty="0"/>
              <a:t> </a:t>
            </a:r>
            <a:r>
              <a:rPr lang="en-GB" dirty="0" err="1"/>
              <a:t>questo</a:t>
            </a:r>
            <a:r>
              <a:rPr lang="en-GB" dirty="0"/>
              <a:t> JSON al server.</a:t>
            </a:r>
            <a:endParaRPr lang="it-IT" dirty="0"/>
          </a:p>
        </p:txBody>
      </p:sp>
      <p:sp>
        <p:nvSpPr>
          <p:cNvPr id="4" name="Content Placeholder 2">
            <a:extLst>
              <a:ext uri="{FF2B5EF4-FFF2-40B4-BE49-F238E27FC236}">
                <a16:creationId xmlns:a16="http://schemas.microsoft.com/office/drawing/2014/main" id="{E07E7F61-0B09-8343-ABEF-5D69F45B0C73}"/>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err="1"/>
              <a:t>Nessun</a:t>
            </a:r>
            <a:r>
              <a:rPr lang="en-GB" dirty="0"/>
              <a:t> </a:t>
            </a:r>
            <a:r>
              <a:rPr lang="en-GB" dirty="0" err="1"/>
              <a:t>supporto</a:t>
            </a:r>
            <a:r>
              <a:rPr lang="en-GB" dirty="0"/>
              <a:t> per </a:t>
            </a:r>
            <a:r>
              <a:rPr lang="en-GB" dirty="0" err="1"/>
              <a:t>i</a:t>
            </a:r>
            <a:r>
              <a:rPr lang="en-GB" dirty="0"/>
              <a:t> namespace, </a:t>
            </a:r>
            <a:r>
              <a:rPr lang="en-GB" dirty="0" err="1"/>
              <a:t>quindi</a:t>
            </a:r>
            <a:r>
              <a:rPr lang="en-GB" dirty="0"/>
              <a:t> </a:t>
            </a:r>
            <a:r>
              <a:rPr lang="en-GB" dirty="0" err="1"/>
              <a:t>scarsa</a:t>
            </a:r>
            <a:r>
              <a:rPr lang="en-GB" dirty="0"/>
              <a:t> </a:t>
            </a:r>
            <a:r>
              <a:rPr lang="en-GB" dirty="0" err="1"/>
              <a:t>estensibilità</a:t>
            </a:r>
            <a:endParaRPr lang="it-IT" dirty="0"/>
          </a:p>
        </p:txBody>
      </p:sp>
    </p:spTree>
    <p:extLst>
      <p:ext uri="{BB962C8B-B14F-4D97-AF65-F5344CB8AC3E}">
        <p14:creationId xmlns:p14="http://schemas.microsoft.com/office/powerpoint/2010/main" val="205302508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CC88A3-90DE-3846-8FD0-4E09457E80DE}"/>
              </a:ext>
            </a:extLst>
          </p:cNvPr>
          <p:cNvPicPr>
            <a:picLocks noChangeAspect="1"/>
          </p:cNvPicPr>
          <p:nvPr/>
        </p:nvPicPr>
        <p:blipFill>
          <a:blip r:embed="rId2"/>
          <a:stretch>
            <a:fillRect/>
          </a:stretch>
        </p:blipFill>
        <p:spPr>
          <a:xfrm>
            <a:off x="1125415" y="87959"/>
            <a:ext cx="8874370" cy="6326838"/>
          </a:xfrm>
          <a:prstGeom prst="rect">
            <a:avLst/>
          </a:prstGeom>
        </p:spPr>
      </p:pic>
    </p:spTree>
    <p:extLst>
      <p:ext uri="{BB962C8B-B14F-4D97-AF65-F5344CB8AC3E}">
        <p14:creationId xmlns:p14="http://schemas.microsoft.com/office/powerpoint/2010/main" val="192400135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AD40-78DA-744C-A8BB-744BBE7E6CBA}"/>
              </a:ext>
            </a:extLst>
          </p:cNvPr>
          <p:cNvSpPr>
            <a:spLocks noGrp="1"/>
          </p:cNvSpPr>
          <p:nvPr>
            <p:ph type="title"/>
          </p:nvPr>
        </p:nvSpPr>
        <p:spPr/>
        <p:txBody>
          <a:bodyPr/>
          <a:lstStyle/>
          <a:p>
            <a:r>
              <a:rPr lang="it-IT" dirty="0"/>
              <a:t>Risorse utili:</a:t>
            </a:r>
          </a:p>
        </p:txBody>
      </p:sp>
      <p:sp>
        <p:nvSpPr>
          <p:cNvPr id="3" name="Content Placeholder 2">
            <a:extLst>
              <a:ext uri="{FF2B5EF4-FFF2-40B4-BE49-F238E27FC236}">
                <a16:creationId xmlns:a16="http://schemas.microsoft.com/office/drawing/2014/main" id="{72F21ECF-32DF-1549-A00E-D6D0DC1F0474}"/>
              </a:ext>
            </a:extLst>
          </p:cNvPr>
          <p:cNvSpPr>
            <a:spLocks noGrp="1"/>
          </p:cNvSpPr>
          <p:nvPr>
            <p:ph idx="1"/>
          </p:nvPr>
        </p:nvSpPr>
        <p:spPr/>
        <p:txBody>
          <a:bodyPr/>
          <a:lstStyle/>
          <a:p>
            <a:r>
              <a:rPr lang="it-IT" dirty="0">
                <a:hlinkClick r:id="rId2"/>
              </a:rPr>
              <a:t>Refactoring Guru</a:t>
            </a:r>
            <a:endParaRPr lang="it-IT" dirty="0"/>
          </a:p>
          <a:p>
            <a:r>
              <a:rPr lang="it-IT" dirty="0">
                <a:hlinkClick r:id="rId3"/>
              </a:rPr>
              <a:t>Git repository di riassunto</a:t>
            </a:r>
            <a:endParaRPr lang="it-IT" dirty="0"/>
          </a:p>
        </p:txBody>
      </p:sp>
    </p:spTree>
    <p:extLst>
      <p:ext uri="{BB962C8B-B14F-4D97-AF65-F5344CB8AC3E}">
        <p14:creationId xmlns:p14="http://schemas.microsoft.com/office/powerpoint/2010/main" val="3039673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FB1BC-540B-3448-96E6-527E3E2A6D3D}"/>
              </a:ext>
            </a:extLst>
          </p:cNvPr>
          <p:cNvSpPr>
            <a:spLocks noGrp="1"/>
          </p:cNvSpPr>
          <p:nvPr>
            <p:ph idx="1"/>
          </p:nvPr>
        </p:nvSpPr>
        <p:spPr>
          <a:xfrm>
            <a:off x="838200" y="2326821"/>
            <a:ext cx="10515600" cy="5605463"/>
          </a:xfrm>
        </p:spPr>
        <p:txBody>
          <a:bodyPr>
            <a:normAutofit/>
          </a:bodyPr>
          <a:lstStyle/>
          <a:p>
            <a:pPr marL="0" indent="0">
              <a:buNone/>
            </a:pPr>
            <a:r>
              <a:rPr lang="en-GB" dirty="0" err="1"/>
              <a:t>Organizzando</a:t>
            </a:r>
            <a:r>
              <a:rPr lang="en-GB" dirty="0"/>
              <a:t> la </a:t>
            </a:r>
            <a:r>
              <a:rPr lang="en-GB" dirty="0" err="1"/>
              <a:t>costruzione</a:t>
            </a:r>
            <a:r>
              <a:rPr lang="en-GB" dirty="0"/>
              <a:t> </a:t>
            </a:r>
            <a:r>
              <a:rPr lang="en-GB" dirty="0" err="1"/>
              <a:t>dell'oggetto</a:t>
            </a:r>
            <a:r>
              <a:rPr lang="en-GB" dirty="0"/>
              <a:t> in una </a:t>
            </a:r>
            <a:r>
              <a:rPr lang="en-GB" dirty="0" err="1"/>
              <a:t>serie</a:t>
            </a:r>
            <a:r>
              <a:rPr lang="en-GB" dirty="0"/>
              <a:t> di </a:t>
            </a:r>
            <a:r>
              <a:rPr lang="en-GB" dirty="0" err="1"/>
              <a:t>passaggi</a:t>
            </a:r>
            <a:r>
              <a:rPr lang="en-GB" dirty="0"/>
              <a:t> (</a:t>
            </a:r>
            <a:r>
              <a:rPr lang="en-GB" dirty="0" err="1"/>
              <a:t>buildWalls</a:t>
            </a:r>
            <a:r>
              <a:rPr lang="en-GB" dirty="0"/>
              <a:t>, </a:t>
            </a:r>
            <a:r>
              <a:rPr lang="en-GB" dirty="0" err="1"/>
              <a:t>buildDoor</a:t>
            </a:r>
            <a:r>
              <a:rPr lang="en-GB" dirty="0"/>
              <a:t>, </a:t>
            </a:r>
            <a:r>
              <a:rPr lang="en-GB" dirty="0" err="1"/>
              <a:t>ecc</a:t>
            </a:r>
            <a:r>
              <a:rPr lang="en-GB" dirty="0"/>
              <a:t>.). Per </a:t>
            </a:r>
            <a:r>
              <a:rPr lang="en-GB" dirty="0" err="1"/>
              <a:t>creare</a:t>
            </a:r>
            <a:r>
              <a:rPr lang="en-GB" dirty="0"/>
              <a:t> un </a:t>
            </a:r>
            <a:r>
              <a:rPr lang="en-GB" dirty="0" err="1"/>
              <a:t>oggetto</a:t>
            </a:r>
            <a:r>
              <a:rPr lang="en-GB" dirty="0"/>
              <a:t>, </a:t>
            </a:r>
            <a:r>
              <a:rPr lang="en-GB" dirty="0" err="1"/>
              <a:t>quindi</a:t>
            </a:r>
            <a:r>
              <a:rPr lang="en-GB" dirty="0"/>
              <a:t> serve </a:t>
            </a:r>
            <a:r>
              <a:rPr lang="en-GB" dirty="0" err="1"/>
              <a:t>eseguire</a:t>
            </a:r>
            <a:r>
              <a:rPr lang="en-GB" dirty="0"/>
              <a:t> una </a:t>
            </a:r>
            <a:r>
              <a:rPr lang="en-GB" dirty="0" err="1"/>
              <a:t>serie</a:t>
            </a:r>
            <a:r>
              <a:rPr lang="en-GB" dirty="0"/>
              <a:t> di </a:t>
            </a:r>
            <a:r>
              <a:rPr lang="en-GB" dirty="0" err="1"/>
              <a:t>questi</a:t>
            </a:r>
            <a:r>
              <a:rPr lang="en-GB" dirty="0"/>
              <a:t> </a:t>
            </a:r>
            <a:r>
              <a:rPr lang="en-GB" dirty="0" err="1"/>
              <a:t>passaggi</a:t>
            </a:r>
            <a:r>
              <a:rPr lang="en-GB" dirty="0"/>
              <a:t> </a:t>
            </a:r>
            <a:r>
              <a:rPr lang="en-GB" dirty="0" err="1"/>
              <a:t>su</a:t>
            </a:r>
            <a:r>
              <a:rPr lang="en-GB" dirty="0"/>
              <a:t> un </a:t>
            </a:r>
            <a:r>
              <a:rPr lang="en-GB" dirty="0" err="1"/>
              <a:t>oggetto</a:t>
            </a:r>
            <a:r>
              <a:rPr lang="en-GB" dirty="0"/>
              <a:t> builder. La </a:t>
            </a:r>
            <a:r>
              <a:rPr lang="en-GB" dirty="0" err="1"/>
              <a:t>parte</a:t>
            </a:r>
            <a:r>
              <a:rPr lang="en-GB" dirty="0"/>
              <a:t> </a:t>
            </a:r>
            <a:r>
              <a:rPr lang="en-GB" dirty="0" err="1"/>
              <a:t>importante</a:t>
            </a:r>
            <a:r>
              <a:rPr lang="en-GB" dirty="0"/>
              <a:t> </a:t>
            </a:r>
            <a:r>
              <a:rPr lang="en-GB" dirty="0" err="1"/>
              <a:t>è</a:t>
            </a:r>
            <a:r>
              <a:rPr lang="en-GB" dirty="0"/>
              <a:t> </a:t>
            </a:r>
            <a:r>
              <a:rPr lang="en-GB" dirty="0" err="1"/>
              <a:t>che</a:t>
            </a:r>
            <a:r>
              <a:rPr lang="en-GB" dirty="0"/>
              <a:t> non </a:t>
            </a:r>
            <a:r>
              <a:rPr lang="en-GB" dirty="0" err="1"/>
              <a:t>è</a:t>
            </a:r>
            <a:r>
              <a:rPr lang="en-GB" dirty="0"/>
              <a:t> </a:t>
            </a:r>
            <a:r>
              <a:rPr lang="en-GB" dirty="0" err="1"/>
              <a:t>necessario</a:t>
            </a:r>
            <a:r>
              <a:rPr lang="en-GB" dirty="0"/>
              <a:t> </a:t>
            </a:r>
            <a:r>
              <a:rPr lang="en-GB" dirty="0" err="1"/>
              <a:t>chiamare</a:t>
            </a:r>
            <a:r>
              <a:rPr lang="en-GB" dirty="0"/>
              <a:t> tutti </a:t>
            </a:r>
            <a:r>
              <a:rPr lang="en-GB" dirty="0" err="1"/>
              <a:t>i</a:t>
            </a:r>
            <a:r>
              <a:rPr lang="en-GB" dirty="0"/>
              <a:t> </a:t>
            </a:r>
            <a:r>
              <a:rPr lang="en-GB" dirty="0" err="1"/>
              <a:t>passaggi</a:t>
            </a:r>
            <a:r>
              <a:rPr lang="en-GB" dirty="0"/>
              <a:t>. </a:t>
            </a:r>
            <a:r>
              <a:rPr lang="en-GB" dirty="0" err="1"/>
              <a:t>È</a:t>
            </a:r>
            <a:r>
              <a:rPr lang="en-GB" dirty="0"/>
              <a:t> </a:t>
            </a:r>
            <a:r>
              <a:rPr lang="en-GB" dirty="0" err="1"/>
              <a:t>possibile</a:t>
            </a:r>
            <a:r>
              <a:rPr lang="en-GB" dirty="0"/>
              <a:t> </a:t>
            </a:r>
            <a:r>
              <a:rPr lang="en-GB" dirty="0" err="1"/>
              <a:t>richiamare</a:t>
            </a:r>
            <a:r>
              <a:rPr lang="en-GB" dirty="0"/>
              <a:t> solo </a:t>
            </a:r>
            <a:r>
              <a:rPr lang="en-GB" dirty="0" err="1"/>
              <a:t>i</a:t>
            </a:r>
            <a:r>
              <a:rPr lang="en-GB" dirty="0"/>
              <a:t> </a:t>
            </a:r>
            <a:r>
              <a:rPr lang="en-GB" dirty="0" err="1"/>
              <a:t>passaggi</a:t>
            </a:r>
            <a:r>
              <a:rPr lang="en-GB" dirty="0"/>
              <a:t> </a:t>
            </a:r>
            <a:r>
              <a:rPr lang="en-GB" dirty="0" err="1"/>
              <a:t>necessari</a:t>
            </a:r>
            <a:r>
              <a:rPr lang="en-GB" dirty="0"/>
              <a:t> per </a:t>
            </a:r>
            <a:r>
              <a:rPr lang="en-GB" dirty="0" err="1"/>
              <a:t>produrre</a:t>
            </a:r>
            <a:r>
              <a:rPr lang="en-GB" dirty="0"/>
              <a:t> una </a:t>
            </a:r>
            <a:r>
              <a:rPr lang="en-GB" dirty="0" err="1"/>
              <a:t>particolare</a:t>
            </a:r>
            <a:r>
              <a:rPr lang="en-GB" dirty="0"/>
              <a:t> </a:t>
            </a:r>
            <a:r>
              <a:rPr lang="en-GB" dirty="0" err="1"/>
              <a:t>configurazione</a:t>
            </a:r>
            <a:r>
              <a:rPr lang="en-GB" dirty="0"/>
              <a:t> di un </a:t>
            </a:r>
            <a:r>
              <a:rPr lang="en-GB" dirty="0" err="1"/>
              <a:t>oggetto</a:t>
            </a:r>
            <a:r>
              <a:rPr lang="en-GB" dirty="0"/>
              <a:t>.</a:t>
            </a:r>
          </a:p>
        </p:txBody>
      </p:sp>
    </p:spTree>
    <p:extLst>
      <p:ext uri="{BB962C8B-B14F-4D97-AF65-F5344CB8AC3E}">
        <p14:creationId xmlns:p14="http://schemas.microsoft.com/office/powerpoint/2010/main" val="770889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FB1BC-540B-3448-96E6-527E3E2A6D3D}"/>
              </a:ext>
            </a:extLst>
          </p:cNvPr>
          <p:cNvSpPr>
            <a:spLocks noGrp="1"/>
          </p:cNvSpPr>
          <p:nvPr>
            <p:ph idx="1"/>
          </p:nvPr>
        </p:nvSpPr>
        <p:spPr>
          <a:xfrm>
            <a:off x="470807" y="1143000"/>
            <a:ext cx="10515600" cy="5605463"/>
          </a:xfrm>
        </p:spPr>
        <p:txBody>
          <a:bodyPr>
            <a:normAutofit/>
          </a:bodyPr>
          <a:lstStyle/>
          <a:p>
            <a:pPr marL="0" indent="0">
              <a:buNone/>
            </a:pPr>
            <a:r>
              <a:rPr lang="en-GB" dirty="0" err="1"/>
              <a:t>Alcuni</a:t>
            </a:r>
            <a:r>
              <a:rPr lang="en-GB" dirty="0"/>
              <a:t> </a:t>
            </a:r>
            <a:r>
              <a:rPr lang="en-GB" dirty="0" err="1"/>
              <a:t>passaggi</a:t>
            </a:r>
            <a:r>
              <a:rPr lang="en-GB" dirty="0"/>
              <a:t> di </a:t>
            </a:r>
            <a:r>
              <a:rPr lang="en-GB" dirty="0" err="1"/>
              <a:t>costruzione</a:t>
            </a:r>
            <a:r>
              <a:rPr lang="en-GB" dirty="0"/>
              <a:t> </a:t>
            </a:r>
            <a:r>
              <a:rPr lang="en-GB" dirty="0" err="1"/>
              <a:t>potrebbero</a:t>
            </a:r>
            <a:r>
              <a:rPr lang="en-GB" dirty="0"/>
              <a:t> </a:t>
            </a:r>
            <a:r>
              <a:rPr lang="en-GB" dirty="0" err="1"/>
              <a:t>richiedere</a:t>
            </a:r>
            <a:r>
              <a:rPr lang="en-GB" dirty="0"/>
              <a:t> </a:t>
            </a:r>
            <a:r>
              <a:rPr lang="en-GB" dirty="0" err="1"/>
              <a:t>un'implementazione</a:t>
            </a:r>
            <a:r>
              <a:rPr lang="en-GB" dirty="0"/>
              <a:t> </a:t>
            </a:r>
            <a:r>
              <a:rPr lang="en-GB" dirty="0" err="1"/>
              <a:t>diversa</a:t>
            </a:r>
            <a:r>
              <a:rPr lang="en-GB" dirty="0"/>
              <a:t> </a:t>
            </a:r>
            <a:r>
              <a:rPr lang="en-GB" dirty="0" err="1"/>
              <a:t>quando</a:t>
            </a:r>
            <a:r>
              <a:rPr lang="en-GB" dirty="0"/>
              <a:t> </a:t>
            </a:r>
            <a:r>
              <a:rPr lang="en-GB" dirty="0" err="1"/>
              <a:t>è</a:t>
            </a:r>
            <a:r>
              <a:rPr lang="en-GB" dirty="0"/>
              <a:t> </a:t>
            </a:r>
            <a:r>
              <a:rPr lang="en-GB" dirty="0" err="1"/>
              <a:t>necessario</a:t>
            </a:r>
            <a:r>
              <a:rPr lang="en-GB" dirty="0"/>
              <a:t> </a:t>
            </a:r>
            <a:r>
              <a:rPr lang="en-GB" dirty="0" err="1"/>
              <a:t>creare</a:t>
            </a:r>
            <a:r>
              <a:rPr lang="en-GB" dirty="0"/>
              <a:t> </a:t>
            </a:r>
            <a:r>
              <a:rPr lang="en-GB" dirty="0" err="1"/>
              <a:t>varie</a:t>
            </a:r>
            <a:r>
              <a:rPr lang="en-GB" dirty="0"/>
              <a:t> </a:t>
            </a:r>
            <a:r>
              <a:rPr lang="en-GB" dirty="0" err="1"/>
              <a:t>rappresentazioni</a:t>
            </a:r>
            <a:r>
              <a:rPr lang="en-GB" dirty="0"/>
              <a:t> del </a:t>
            </a:r>
            <a:r>
              <a:rPr lang="en-GB" dirty="0" err="1"/>
              <a:t>prodotto</a:t>
            </a:r>
            <a:r>
              <a:rPr lang="en-GB" dirty="0"/>
              <a:t>. Ad </a:t>
            </a:r>
            <a:r>
              <a:rPr lang="en-GB" dirty="0" err="1"/>
              <a:t>esempio</a:t>
            </a:r>
            <a:r>
              <a:rPr lang="en-GB" dirty="0"/>
              <a:t>, le </a:t>
            </a:r>
            <a:r>
              <a:rPr lang="en-GB" dirty="0" err="1"/>
              <a:t>pareti</a:t>
            </a:r>
            <a:r>
              <a:rPr lang="en-GB" dirty="0"/>
              <a:t> di una </a:t>
            </a:r>
            <a:r>
              <a:rPr lang="en-GB" dirty="0" err="1"/>
              <a:t>capanna</a:t>
            </a:r>
            <a:r>
              <a:rPr lang="en-GB" dirty="0"/>
              <a:t> </a:t>
            </a:r>
            <a:r>
              <a:rPr lang="en-GB" dirty="0" err="1"/>
              <a:t>possono</a:t>
            </a:r>
            <a:r>
              <a:rPr lang="en-GB" dirty="0"/>
              <a:t> </a:t>
            </a:r>
            <a:r>
              <a:rPr lang="en-GB" dirty="0" err="1"/>
              <a:t>essere</a:t>
            </a:r>
            <a:r>
              <a:rPr lang="en-GB" dirty="0"/>
              <a:t> </a:t>
            </a:r>
            <a:r>
              <a:rPr lang="en-GB" dirty="0" err="1"/>
              <a:t>costruite</a:t>
            </a:r>
            <a:r>
              <a:rPr lang="en-GB" dirty="0"/>
              <a:t> in legno, ma le </a:t>
            </a:r>
            <a:r>
              <a:rPr lang="en-GB" dirty="0" err="1"/>
              <a:t>mura</a:t>
            </a:r>
            <a:r>
              <a:rPr lang="en-GB" dirty="0"/>
              <a:t> del </a:t>
            </a:r>
            <a:r>
              <a:rPr lang="en-GB" dirty="0" err="1"/>
              <a:t>castello</a:t>
            </a:r>
            <a:r>
              <a:rPr lang="en-GB" dirty="0"/>
              <a:t> </a:t>
            </a:r>
            <a:r>
              <a:rPr lang="en-GB" dirty="0" err="1"/>
              <a:t>devono</a:t>
            </a:r>
            <a:r>
              <a:rPr lang="en-GB" dirty="0"/>
              <a:t> </a:t>
            </a:r>
            <a:r>
              <a:rPr lang="en-GB" dirty="0" err="1"/>
              <a:t>essere</a:t>
            </a:r>
            <a:r>
              <a:rPr lang="en-GB" dirty="0"/>
              <a:t> </a:t>
            </a:r>
            <a:r>
              <a:rPr lang="en-GB" dirty="0" err="1"/>
              <a:t>costruite</a:t>
            </a:r>
            <a:r>
              <a:rPr lang="en-GB" dirty="0"/>
              <a:t> in </a:t>
            </a:r>
            <a:r>
              <a:rPr lang="en-GB" dirty="0" err="1"/>
              <a:t>pietra</a:t>
            </a:r>
            <a:r>
              <a:rPr lang="en-GB" dirty="0"/>
              <a:t>.</a:t>
            </a:r>
          </a:p>
          <a:p>
            <a:pPr marL="0" indent="0">
              <a:buNone/>
            </a:pPr>
            <a:r>
              <a:rPr lang="en-GB" dirty="0"/>
              <a:t>In </a:t>
            </a:r>
            <a:r>
              <a:rPr lang="en-GB" dirty="0" err="1"/>
              <a:t>questo</a:t>
            </a:r>
            <a:r>
              <a:rPr lang="en-GB" dirty="0"/>
              <a:t> </a:t>
            </a:r>
            <a:r>
              <a:rPr lang="en-GB" dirty="0" err="1"/>
              <a:t>caso</a:t>
            </a:r>
            <a:r>
              <a:rPr lang="en-GB" dirty="0"/>
              <a:t>, </a:t>
            </a:r>
            <a:r>
              <a:rPr lang="en-GB" dirty="0" err="1"/>
              <a:t>si</a:t>
            </a:r>
            <a:r>
              <a:rPr lang="en-GB" dirty="0"/>
              <a:t> </a:t>
            </a:r>
            <a:r>
              <a:rPr lang="en-GB" dirty="0" err="1"/>
              <a:t>possono</a:t>
            </a:r>
            <a:r>
              <a:rPr lang="en-GB" dirty="0"/>
              <a:t> </a:t>
            </a:r>
            <a:r>
              <a:rPr lang="en-GB" dirty="0" err="1"/>
              <a:t>creare</a:t>
            </a:r>
            <a:r>
              <a:rPr lang="en-GB" dirty="0"/>
              <a:t> diverse </a:t>
            </a:r>
            <a:r>
              <a:rPr lang="en-GB" dirty="0" err="1"/>
              <a:t>classi</a:t>
            </a:r>
            <a:r>
              <a:rPr lang="en-GB" dirty="0"/>
              <a:t> builder </a:t>
            </a:r>
            <a:r>
              <a:rPr lang="en-GB" dirty="0" err="1"/>
              <a:t>che</a:t>
            </a:r>
            <a:r>
              <a:rPr lang="en-GB" dirty="0"/>
              <a:t> </a:t>
            </a:r>
            <a:r>
              <a:rPr lang="en-GB" dirty="0" err="1"/>
              <a:t>implementano</a:t>
            </a:r>
            <a:r>
              <a:rPr lang="en-GB" dirty="0"/>
              <a:t> lo </a:t>
            </a:r>
            <a:r>
              <a:rPr lang="en-GB" dirty="0" err="1"/>
              <a:t>stesso</a:t>
            </a:r>
            <a:r>
              <a:rPr lang="en-GB" dirty="0"/>
              <a:t> </a:t>
            </a:r>
            <a:r>
              <a:rPr lang="en-GB" dirty="0" err="1"/>
              <a:t>insieme</a:t>
            </a:r>
            <a:r>
              <a:rPr lang="en-GB" dirty="0"/>
              <a:t> di </a:t>
            </a:r>
            <a:r>
              <a:rPr lang="en-GB" dirty="0" err="1"/>
              <a:t>fasi</a:t>
            </a:r>
            <a:r>
              <a:rPr lang="en-GB" dirty="0"/>
              <a:t> di </a:t>
            </a:r>
            <a:r>
              <a:rPr lang="en-GB" dirty="0" err="1"/>
              <a:t>costruzione</a:t>
            </a:r>
            <a:r>
              <a:rPr lang="en-GB" dirty="0"/>
              <a:t>, ma in modo </a:t>
            </a:r>
            <a:r>
              <a:rPr lang="en-GB" dirty="0" err="1"/>
              <a:t>diverso</a:t>
            </a:r>
            <a:r>
              <a:rPr lang="en-GB" dirty="0"/>
              <a:t>. </a:t>
            </a:r>
            <a:r>
              <a:rPr lang="en-GB" dirty="0" err="1"/>
              <a:t>Quindi</a:t>
            </a:r>
            <a:r>
              <a:rPr lang="en-GB" dirty="0"/>
              <a:t> </a:t>
            </a:r>
            <a:r>
              <a:rPr lang="en-GB" dirty="0" err="1"/>
              <a:t>si</a:t>
            </a:r>
            <a:r>
              <a:rPr lang="en-GB" dirty="0"/>
              <a:t> </a:t>
            </a:r>
            <a:r>
              <a:rPr lang="en-GB" dirty="0" err="1"/>
              <a:t>possono</a:t>
            </a:r>
            <a:r>
              <a:rPr lang="en-GB" dirty="0"/>
              <a:t> </a:t>
            </a:r>
            <a:r>
              <a:rPr lang="en-GB" dirty="0" err="1"/>
              <a:t>utilizzare</a:t>
            </a:r>
            <a:r>
              <a:rPr lang="en-GB" dirty="0"/>
              <a:t> </a:t>
            </a:r>
            <a:r>
              <a:rPr lang="en-GB" dirty="0" err="1"/>
              <a:t>questi</a:t>
            </a:r>
            <a:r>
              <a:rPr lang="en-GB" dirty="0"/>
              <a:t> </a:t>
            </a:r>
            <a:r>
              <a:rPr lang="en-GB" dirty="0" err="1"/>
              <a:t>costruttori</a:t>
            </a:r>
            <a:r>
              <a:rPr lang="en-GB" dirty="0"/>
              <a:t>, o </a:t>
            </a:r>
            <a:r>
              <a:rPr lang="en-GB" dirty="0" err="1"/>
              <a:t>meglio</a:t>
            </a:r>
            <a:r>
              <a:rPr lang="en-GB" dirty="0"/>
              <a:t>, </a:t>
            </a:r>
            <a:r>
              <a:rPr lang="en-GB" dirty="0" err="1"/>
              <a:t>questi</a:t>
            </a:r>
            <a:r>
              <a:rPr lang="en-GB" dirty="0"/>
              <a:t> </a:t>
            </a:r>
            <a:r>
              <a:rPr lang="en-GB" dirty="0" err="1"/>
              <a:t>builer</a:t>
            </a:r>
            <a:r>
              <a:rPr lang="en-GB" dirty="0"/>
              <a:t> </a:t>
            </a:r>
            <a:r>
              <a:rPr lang="en-GB" dirty="0" err="1"/>
              <a:t>nel</a:t>
            </a:r>
            <a:r>
              <a:rPr lang="en-GB" dirty="0"/>
              <a:t> </a:t>
            </a:r>
            <a:r>
              <a:rPr lang="en-GB" dirty="0" err="1"/>
              <a:t>processo</a:t>
            </a:r>
            <a:r>
              <a:rPr lang="en-GB" dirty="0"/>
              <a:t> di </a:t>
            </a:r>
            <a:r>
              <a:rPr lang="en-GB" dirty="0" err="1"/>
              <a:t>costruzione</a:t>
            </a:r>
            <a:r>
              <a:rPr lang="en-GB" dirty="0"/>
              <a:t> per </a:t>
            </a:r>
            <a:r>
              <a:rPr lang="en-GB" dirty="0" err="1"/>
              <a:t>produrre</a:t>
            </a:r>
            <a:r>
              <a:rPr lang="en-GB" dirty="0"/>
              <a:t> </a:t>
            </a:r>
            <a:r>
              <a:rPr lang="en-GB" dirty="0" err="1"/>
              <a:t>diversi</a:t>
            </a:r>
            <a:r>
              <a:rPr lang="en-GB" dirty="0"/>
              <a:t> tipi di </a:t>
            </a:r>
            <a:r>
              <a:rPr lang="en-GB" dirty="0" err="1"/>
              <a:t>oggetti</a:t>
            </a:r>
            <a:r>
              <a:rPr lang="en-GB" dirty="0"/>
              <a:t>.</a:t>
            </a:r>
          </a:p>
        </p:txBody>
      </p:sp>
    </p:spTree>
    <p:extLst>
      <p:ext uri="{BB962C8B-B14F-4D97-AF65-F5344CB8AC3E}">
        <p14:creationId xmlns:p14="http://schemas.microsoft.com/office/powerpoint/2010/main" val="2408532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A11B-8F5F-D440-9BE6-3D1C25FAC64F}"/>
              </a:ext>
            </a:extLst>
          </p:cNvPr>
          <p:cNvSpPr>
            <a:spLocks noGrp="1"/>
          </p:cNvSpPr>
          <p:nvPr>
            <p:ph type="title"/>
          </p:nvPr>
        </p:nvSpPr>
        <p:spPr/>
        <p:txBody>
          <a:bodyPr/>
          <a:lstStyle/>
          <a:p>
            <a:r>
              <a:rPr lang="en-IT" dirty="0"/>
              <a:t>Esempio pratico</a:t>
            </a:r>
          </a:p>
        </p:txBody>
      </p:sp>
      <p:sp>
        <p:nvSpPr>
          <p:cNvPr id="3" name="Content Placeholder 2">
            <a:extLst>
              <a:ext uri="{FF2B5EF4-FFF2-40B4-BE49-F238E27FC236}">
                <a16:creationId xmlns:a16="http://schemas.microsoft.com/office/drawing/2014/main" id="{AF8BB636-476A-6D44-998F-88905CD81275}"/>
              </a:ext>
            </a:extLst>
          </p:cNvPr>
          <p:cNvSpPr>
            <a:spLocks noGrp="1"/>
          </p:cNvSpPr>
          <p:nvPr>
            <p:ph idx="1"/>
          </p:nvPr>
        </p:nvSpPr>
        <p:spPr/>
        <p:txBody>
          <a:bodyPr>
            <a:normAutofit fontScale="85000" lnSpcReduction="20000"/>
          </a:bodyPr>
          <a:lstStyle/>
          <a:p>
            <a:pPr marL="0" indent="0">
              <a:buNone/>
            </a:pPr>
            <a:r>
              <a:rPr lang="en-GB" dirty="0"/>
              <a:t>In </a:t>
            </a:r>
            <a:r>
              <a:rPr lang="en-GB" dirty="0" err="1"/>
              <a:t>questo</a:t>
            </a:r>
            <a:r>
              <a:rPr lang="en-GB" dirty="0"/>
              <a:t> </a:t>
            </a:r>
            <a:r>
              <a:rPr lang="en-GB" dirty="0" err="1"/>
              <a:t>esempio</a:t>
            </a:r>
            <a:r>
              <a:rPr lang="en-GB" dirty="0"/>
              <a:t>, il </a:t>
            </a:r>
            <a:r>
              <a:rPr lang="en-GB" dirty="0" err="1"/>
              <a:t>modello</a:t>
            </a:r>
            <a:r>
              <a:rPr lang="en-GB" dirty="0"/>
              <a:t> Builder </a:t>
            </a:r>
            <a:r>
              <a:rPr lang="en-GB" dirty="0" err="1"/>
              <a:t>consente</a:t>
            </a:r>
            <a:r>
              <a:rPr lang="en-GB" dirty="0"/>
              <a:t> la </a:t>
            </a:r>
            <a:r>
              <a:rPr lang="en-GB" dirty="0" err="1"/>
              <a:t>costruzione</a:t>
            </a:r>
            <a:r>
              <a:rPr lang="en-GB" dirty="0"/>
              <a:t> </a:t>
            </a:r>
            <a:r>
              <a:rPr lang="en-GB" dirty="0" err="1"/>
              <a:t>passo</a:t>
            </a:r>
            <a:r>
              <a:rPr lang="en-GB" dirty="0"/>
              <a:t> </a:t>
            </a:r>
            <a:r>
              <a:rPr lang="en-GB" dirty="0" err="1"/>
              <a:t>passo</a:t>
            </a:r>
            <a:r>
              <a:rPr lang="en-GB" dirty="0"/>
              <a:t> di </a:t>
            </a:r>
            <a:r>
              <a:rPr lang="en-GB" dirty="0" err="1"/>
              <a:t>diversi</a:t>
            </a:r>
            <a:r>
              <a:rPr lang="en-GB" dirty="0"/>
              <a:t> </a:t>
            </a:r>
            <a:r>
              <a:rPr lang="en-GB" dirty="0" err="1"/>
              <a:t>modelli</a:t>
            </a:r>
            <a:r>
              <a:rPr lang="en-GB" dirty="0"/>
              <a:t> di auto.</a:t>
            </a:r>
          </a:p>
          <a:p>
            <a:pPr marL="0" indent="0">
              <a:buNone/>
            </a:pPr>
            <a:r>
              <a:rPr lang="en-GB" dirty="0" err="1"/>
              <a:t>L'esempio</a:t>
            </a:r>
            <a:r>
              <a:rPr lang="en-GB" dirty="0"/>
              <a:t> </a:t>
            </a:r>
            <a:r>
              <a:rPr lang="en-GB" dirty="0" err="1"/>
              <a:t>mostra</a:t>
            </a:r>
            <a:r>
              <a:rPr lang="en-GB" dirty="0"/>
              <a:t> </a:t>
            </a:r>
            <a:r>
              <a:rPr lang="en-GB" dirty="0" err="1"/>
              <a:t>anche</a:t>
            </a:r>
            <a:r>
              <a:rPr lang="en-GB" dirty="0"/>
              <a:t> come Builder </a:t>
            </a:r>
            <a:r>
              <a:rPr lang="en-GB" dirty="0" err="1"/>
              <a:t>realizza</a:t>
            </a:r>
            <a:r>
              <a:rPr lang="en-GB" dirty="0"/>
              <a:t> </a:t>
            </a:r>
            <a:r>
              <a:rPr lang="en-GB" dirty="0" err="1"/>
              <a:t>prodotti</a:t>
            </a:r>
            <a:r>
              <a:rPr lang="en-GB" dirty="0"/>
              <a:t> di </a:t>
            </a:r>
            <a:r>
              <a:rPr lang="en-GB" dirty="0" err="1"/>
              <a:t>diverso</a:t>
            </a:r>
            <a:r>
              <a:rPr lang="en-GB" dirty="0"/>
              <a:t> </a:t>
            </a:r>
            <a:r>
              <a:rPr lang="en-GB" dirty="0" err="1"/>
              <a:t>tipo</a:t>
            </a:r>
            <a:r>
              <a:rPr lang="en-GB" dirty="0"/>
              <a:t> (</a:t>
            </a:r>
            <a:r>
              <a:rPr lang="en-GB" dirty="0" err="1"/>
              <a:t>manuale</a:t>
            </a:r>
            <a:r>
              <a:rPr lang="en-GB" dirty="0"/>
              <a:t> </a:t>
            </a:r>
            <a:r>
              <a:rPr lang="en-GB" dirty="0" err="1"/>
              <a:t>dell'auto</a:t>
            </a:r>
            <a:r>
              <a:rPr lang="en-GB" dirty="0"/>
              <a:t>) </a:t>
            </a:r>
            <a:r>
              <a:rPr lang="en-GB" dirty="0" err="1"/>
              <a:t>utilizzando</a:t>
            </a:r>
            <a:r>
              <a:rPr lang="en-GB" dirty="0"/>
              <a:t> le </a:t>
            </a:r>
            <a:r>
              <a:rPr lang="en-GB" dirty="0" err="1"/>
              <a:t>stesse</a:t>
            </a:r>
            <a:r>
              <a:rPr lang="en-GB" dirty="0"/>
              <a:t> </a:t>
            </a:r>
            <a:r>
              <a:rPr lang="en-GB" dirty="0" err="1"/>
              <a:t>fasi</a:t>
            </a:r>
            <a:r>
              <a:rPr lang="en-GB" dirty="0"/>
              <a:t> di </a:t>
            </a:r>
            <a:r>
              <a:rPr lang="en-GB" dirty="0" err="1"/>
              <a:t>costruzione</a:t>
            </a:r>
            <a:r>
              <a:rPr lang="en-GB" dirty="0"/>
              <a:t>.</a:t>
            </a:r>
          </a:p>
          <a:p>
            <a:pPr marL="0" indent="0">
              <a:buNone/>
            </a:pPr>
            <a:endParaRPr lang="en-GB" dirty="0"/>
          </a:p>
          <a:p>
            <a:pPr marL="0" indent="0">
              <a:buNone/>
            </a:pPr>
            <a:r>
              <a:rPr lang="en-GB" dirty="0"/>
              <a:t>Il </a:t>
            </a:r>
            <a:r>
              <a:rPr lang="en-GB" dirty="0" err="1"/>
              <a:t>Direttore</a:t>
            </a:r>
            <a:r>
              <a:rPr lang="en-GB" dirty="0"/>
              <a:t> </a:t>
            </a:r>
            <a:r>
              <a:rPr lang="en-GB" dirty="0" err="1"/>
              <a:t>controlla</a:t>
            </a:r>
            <a:r>
              <a:rPr lang="en-GB" dirty="0"/>
              <a:t> </a:t>
            </a:r>
            <a:r>
              <a:rPr lang="en-GB" dirty="0" err="1"/>
              <a:t>l'ordine</a:t>
            </a:r>
            <a:r>
              <a:rPr lang="en-GB" dirty="0"/>
              <a:t> di </a:t>
            </a:r>
            <a:r>
              <a:rPr lang="en-GB" dirty="0" err="1"/>
              <a:t>costruzione</a:t>
            </a:r>
            <a:r>
              <a:rPr lang="en-GB" dirty="0"/>
              <a:t>. Sa </a:t>
            </a:r>
            <a:r>
              <a:rPr lang="en-GB" dirty="0" err="1"/>
              <a:t>quali</a:t>
            </a:r>
            <a:r>
              <a:rPr lang="en-GB" dirty="0"/>
              <a:t> </a:t>
            </a:r>
            <a:r>
              <a:rPr lang="en-GB" dirty="0" err="1"/>
              <a:t>fasi</a:t>
            </a:r>
            <a:r>
              <a:rPr lang="en-GB" dirty="0"/>
              <a:t> di </a:t>
            </a:r>
            <a:r>
              <a:rPr lang="en-GB" dirty="0" err="1"/>
              <a:t>costruzione</a:t>
            </a:r>
            <a:r>
              <a:rPr lang="en-GB" dirty="0"/>
              <a:t> </a:t>
            </a:r>
            <a:r>
              <a:rPr lang="en-GB" dirty="0" err="1"/>
              <a:t>chiamare</a:t>
            </a:r>
            <a:r>
              <a:rPr lang="en-GB" dirty="0"/>
              <a:t> per </a:t>
            </a:r>
            <a:r>
              <a:rPr lang="en-GB" dirty="0" err="1"/>
              <a:t>produrre</a:t>
            </a:r>
            <a:r>
              <a:rPr lang="en-GB" dirty="0"/>
              <a:t> </a:t>
            </a:r>
            <a:r>
              <a:rPr lang="en-GB" dirty="0" err="1"/>
              <a:t>questo</a:t>
            </a:r>
            <a:r>
              <a:rPr lang="en-GB" dirty="0"/>
              <a:t> o </a:t>
            </a:r>
            <a:r>
              <a:rPr lang="en-GB" dirty="0" err="1"/>
              <a:t>quel</a:t>
            </a:r>
            <a:r>
              <a:rPr lang="en-GB" dirty="0"/>
              <a:t> </a:t>
            </a:r>
            <a:r>
              <a:rPr lang="en-GB" dirty="0" err="1"/>
              <a:t>modello</a:t>
            </a:r>
            <a:r>
              <a:rPr lang="en-GB" dirty="0"/>
              <a:t> di auto. </a:t>
            </a:r>
            <a:r>
              <a:rPr lang="en-GB" dirty="0" err="1"/>
              <a:t>Funziona</a:t>
            </a:r>
            <a:r>
              <a:rPr lang="en-GB" dirty="0"/>
              <a:t> con </a:t>
            </a:r>
            <a:r>
              <a:rPr lang="en-GB" dirty="0" err="1"/>
              <a:t>i</a:t>
            </a:r>
            <a:r>
              <a:rPr lang="en-GB" dirty="0"/>
              <a:t> builder solo </a:t>
            </a:r>
            <a:r>
              <a:rPr lang="en-GB" dirty="0" err="1"/>
              <a:t>tramite</a:t>
            </a:r>
            <a:r>
              <a:rPr lang="en-GB" dirty="0"/>
              <a:t> la </a:t>
            </a:r>
            <a:r>
              <a:rPr lang="en-GB" dirty="0" err="1"/>
              <a:t>loro</a:t>
            </a:r>
            <a:r>
              <a:rPr lang="en-GB" dirty="0"/>
              <a:t> </a:t>
            </a:r>
            <a:r>
              <a:rPr lang="en-GB" dirty="0" err="1"/>
              <a:t>interfaccia</a:t>
            </a:r>
            <a:r>
              <a:rPr lang="en-GB" dirty="0"/>
              <a:t> </a:t>
            </a:r>
            <a:r>
              <a:rPr lang="en-GB" dirty="0" err="1"/>
              <a:t>comune</a:t>
            </a:r>
            <a:r>
              <a:rPr lang="en-GB" dirty="0"/>
              <a:t>. </a:t>
            </a:r>
            <a:r>
              <a:rPr lang="en-GB" dirty="0" err="1"/>
              <a:t>Ciò</a:t>
            </a:r>
            <a:r>
              <a:rPr lang="en-GB" dirty="0"/>
              <a:t> </a:t>
            </a:r>
            <a:r>
              <a:rPr lang="en-GB" dirty="0" err="1"/>
              <a:t>consente</a:t>
            </a:r>
            <a:r>
              <a:rPr lang="en-GB" dirty="0"/>
              <a:t> di </a:t>
            </a:r>
            <a:r>
              <a:rPr lang="en-GB" dirty="0" err="1"/>
              <a:t>passare</a:t>
            </a:r>
            <a:r>
              <a:rPr lang="en-GB" dirty="0"/>
              <a:t> </a:t>
            </a:r>
            <a:r>
              <a:rPr lang="en-GB" dirty="0" err="1"/>
              <a:t>diversi</a:t>
            </a:r>
            <a:r>
              <a:rPr lang="en-GB" dirty="0"/>
              <a:t> tipi di </a:t>
            </a:r>
            <a:r>
              <a:rPr lang="en-GB" dirty="0" err="1"/>
              <a:t>costruttori</a:t>
            </a:r>
            <a:r>
              <a:rPr lang="en-GB" dirty="0"/>
              <a:t> al </a:t>
            </a:r>
            <a:r>
              <a:rPr lang="en-GB" dirty="0" err="1"/>
              <a:t>direttore</a:t>
            </a:r>
            <a:r>
              <a:rPr lang="en-GB" dirty="0"/>
              <a:t>.</a:t>
            </a:r>
          </a:p>
          <a:p>
            <a:pPr marL="0" indent="0">
              <a:buNone/>
            </a:pPr>
            <a:endParaRPr lang="en-GB" dirty="0"/>
          </a:p>
          <a:p>
            <a:pPr marL="0" indent="0">
              <a:buNone/>
            </a:pPr>
            <a:r>
              <a:rPr lang="en-GB" dirty="0"/>
              <a:t>Il </a:t>
            </a:r>
            <a:r>
              <a:rPr lang="en-GB" dirty="0" err="1"/>
              <a:t>risultato</a:t>
            </a:r>
            <a:r>
              <a:rPr lang="en-GB" dirty="0"/>
              <a:t> finale </a:t>
            </a:r>
            <a:r>
              <a:rPr lang="en-GB" dirty="0" err="1"/>
              <a:t>viene</a:t>
            </a:r>
            <a:r>
              <a:rPr lang="en-GB" dirty="0"/>
              <a:t> </a:t>
            </a:r>
            <a:r>
              <a:rPr lang="en-GB" dirty="0" err="1"/>
              <a:t>recuperato</a:t>
            </a:r>
            <a:r>
              <a:rPr lang="en-GB" dirty="0"/>
              <a:t> </a:t>
            </a:r>
            <a:r>
              <a:rPr lang="en-GB" dirty="0" err="1"/>
              <a:t>dall'oggetto</a:t>
            </a:r>
            <a:r>
              <a:rPr lang="en-GB" dirty="0"/>
              <a:t> builder </a:t>
            </a:r>
            <a:r>
              <a:rPr lang="en-GB" dirty="0" err="1"/>
              <a:t>perché</a:t>
            </a:r>
            <a:r>
              <a:rPr lang="en-GB" dirty="0"/>
              <a:t> il </a:t>
            </a:r>
            <a:r>
              <a:rPr lang="en-GB" dirty="0" err="1"/>
              <a:t>direttore</a:t>
            </a:r>
            <a:r>
              <a:rPr lang="en-GB" dirty="0"/>
              <a:t> non </a:t>
            </a:r>
            <a:r>
              <a:rPr lang="en-GB" dirty="0" err="1"/>
              <a:t>può</a:t>
            </a:r>
            <a:r>
              <a:rPr lang="en-GB" dirty="0"/>
              <a:t> </a:t>
            </a:r>
            <a:r>
              <a:rPr lang="en-GB" dirty="0" err="1"/>
              <a:t>conoscere</a:t>
            </a:r>
            <a:r>
              <a:rPr lang="en-GB" dirty="0"/>
              <a:t> il </a:t>
            </a:r>
            <a:r>
              <a:rPr lang="en-GB" dirty="0" err="1"/>
              <a:t>tipo</a:t>
            </a:r>
            <a:r>
              <a:rPr lang="en-GB" dirty="0"/>
              <a:t> di </a:t>
            </a:r>
            <a:r>
              <a:rPr lang="en-GB" dirty="0" err="1"/>
              <a:t>prodotto</a:t>
            </a:r>
            <a:r>
              <a:rPr lang="en-GB" dirty="0"/>
              <a:t> </a:t>
            </a:r>
            <a:r>
              <a:rPr lang="en-GB" dirty="0" err="1"/>
              <a:t>risultante</a:t>
            </a:r>
            <a:r>
              <a:rPr lang="en-GB" dirty="0"/>
              <a:t>. Solo </a:t>
            </a:r>
            <a:r>
              <a:rPr lang="en-GB" dirty="0" err="1"/>
              <a:t>l'oggetto</a:t>
            </a:r>
            <a:r>
              <a:rPr lang="en-GB" dirty="0"/>
              <a:t> Builder </a:t>
            </a:r>
            <a:r>
              <a:rPr lang="en-GB" dirty="0" err="1"/>
              <a:t>sa</a:t>
            </a:r>
            <a:r>
              <a:rPr lang="en-GB" dirty="0"/>
              <a:t> </a:t>
            </a:r>
            <a:r>
              <a:rPr lang="en-GB" dirty="0" err="1"/>
              <a:t>cosa</a:t>
            </a:r>
            <a:r>
              <a:rPr lang="en-GB" dirty="0"/>
              <a:t> </a:t>
            </a:r>
            <a:r>
              <a:rPr lang="en-GB" dirty="0" err="1"/>
              <a:t>costruisce</a:t>
            </a:r>
            <a:r>
              <a:rPr lang="en-GB" dirty="0"/>
              <a:t> </a:t>
            </a:r>
            <a:r>
              <a:rPr lang="en-GB" dirty="0" err="1"/>
              <a:t>esattamente</a:t>
            </a:r>
            <a:r>
              <a:rPr lang="en-GB" dirty="0"/>
              <a:t>.</a:t>
            </a:r>
            <a:endParaRPr lang="en-IT" dirty="0"/>
          </a:p>
        </p:txBody>
      </p:sp>
    </p:spTree>
    <p:extLst>
      <p:ext uri="{BB962C8B-B14F-4D97-AF65-F5344CB8AC3E}">
        <p14:creationId xmlns:p14="http://schemas.microsoft.com/office/powerpoint/2010/main" val="66623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F2D87-92FF-D64B-9E4C-EAE8A0254602}"/>
              </a:ext>
            </a:extLst>
          </p:cNvPr>
          <p:cNvSpPr>
            <a:spLocks noGrp="1"/>
          </p:cNvSpPr>
          <p:nvPr>
            <p:ph type="title"/>
          </p:nvPr>
        </p:nvSpPr>
        <p:spPr/>
        <p:txBody>
          <a:bodyPr/>
          <a:lstStyle/>
          <a:p>
            <a:r>
              <a:rPr lang="en-IT" dirty="0"/>
              <a:t>Factory pattern</a:t>
            </a:r>
          </a:p>
        </p:txBody>
      </p:sp>
      <p:sp>
        <p:nvSpPr>
          <p:cNvPr id="3" name="Content Placeholder 2">
            <a:extLst>
              <a:ext uri="{FF2B5EF4-FFF2-40B4-BE49-F238E27FC236}">
                <a16:creationId xmlns:a16="http://schemas.microsoft.com/office/drawing/2014/main" id="{1E2EDD9A-AD6F-D946-98BA-1330107BD44D}"/>
              </a:ext>
            </a:extLst>
          </p:cNvPr>
          <p:cNvSpPr>
            <a:spLocks noGrp="1"/>
          </p:cNvSpPr>
          <p:nvPr>
            <p:ph idx="1"/>
          </p:nvPr>
        </p:nvSpPr>
        <p:spPr/>
        <p:txBody>
          <a:bodyPr/>
          <a:lstStyle/>
          <a:p>
            <a:pPr marL="0" indent="0">
              <a:buNone/>
            </a:pPr>
            <a:r>
              <a:rPr lang="en-GB" dirty="0"/>
              <a:t>Il </a:t>
            </a:r>
            <a:r>
              <a:rPr lang="en-GB" dirty="0" err="1"/>
              <a:t>metodo</a:t>
            </a:r>
            <a:r>
              <a:rPr lang="en-GB" dirty="0"/>
              <a:t> Factory </a:t>
            </a:r>
            <a:r>
              <a:rPr lang="en-GB" dirty="0" err="1"/>
              <a:t>è</a:t>
            </a:r>
            <a:r>
              <a:rPr lang="en-GB" dirty="0"/>
              <a:t> un </a:t>
            </a:r>
            <a:r>
              <a:rPr lang="en-GB" dirty="0" err="1"/>
              <a:t>modello</a:t>
            </a:r>
            <a:r>
              <a:rPr lang="en-GB" dirty="0"/>
              <a:t> di </a:t>
            </a:r>
            <a:r>
              <a:rPr lang="en-GB" dirty="0" err="1"/>
              <a:t>progettazione</a:t>
            </a:r>
            <a:r>
              <a:rPr lang="en-GB" dirty="0"/>
              <a:t> </a:t>
            </a:r>
            <a:r>
              <a:rPr lang="en-GB" dirty="0" err="1"/>
              <a:t>che</a:t>
            </a:r>
            <a:r>
              <a:rPr lang="en-GB" dirty="0"/>
              <a:t> </a:t>
            </a:r>
            <a:r>
              <a:rPr lang="en-GB" dirty="0" err="1"/>
              <a:t>fornisce</a:t>
            </a:r>
            <a:r>
              <a:rPr lang="en-GB" dirty="0"/>
              <a:t> </a:t>
            </a:r>
            <a:r>
              <a:rPr lang="en-GB" dirty="0" err="1"/>
              <a:t>un'interfaccia</a:t>
            </a:r>
            <a:r>
              <a:rPr lang="en-GB" dirty="0"/>
              <a:t> per la </a:t>
            </a:r>
            <a:r>
              <a:rPr lang="en-GB" dirty="0" err="1"/>
              <a:t>creazione</a:t>
            </a:r>
            <a:r>
              <a:rPr lang="en-GB" dirty="0"/>
              <a:t> di </a:t>
            </a:r>
            <a:r>
              <a:rPr lang="en-GB" dirty="0" err="1"/>
              <a:t>oggetti</a:t>
            </a:r>
            <a:r>
              <a:rPr lang="en-GB" dirty="0"/>
              <a:t> in una </a:t>
            </a:r>
            <a:r>
              <a:rPr lang="en-GB" dirty="0" err="1"/>
              <a:t>superclasse</a:t>
            </a:r>
            <a:r>
              <a:rPr lang="en-GB" dirty="0"/>
              <a:t>, ma </a:t>
            </a:r>
            <a:r>
              <a:rPr lang="en-GB" dirty="0" err="1"/>
              <a:t>consente</a:t>
            </a:r>
            <a:r>
              <a:rPr lang="en-GB" dirty="0"/>
              <a:t> alle </a:t>
            </a:r>
            <a:r>
              <a:rPr lang="en-GB" dirty="0" err="1"/>
              <a:t>sottoclassi</a:t>
            </a:r>
            <a:r>
              <a:rPr lang="en-GB" dirty="0"/>
              <a:t> di </a:t>
            </a:r>
            <a:r>
              <a:rPr lang="en-GB" dirty="0" err="1"/>
              <a:t>modificare</a:t>
            </a:r>
            <a:r>
              <a:rPr lang="en-GB" dirty="0"/>
              <a:t> il </a:t>
            </a:r>
            <a:r>
              <a:rPr lang="en-GB" dirty="0" err="1"/>
              <a:t>tipo</a:t>
            </a:r>
            <a:r>
              <a:rPr lang="en-GB" dirty="0"/>
              <a:t> di </a:t>
            </a:r>
            <a:r>
              <a:rPr lang="en-GB" dirty="0" err="1"/>
              <a:t>oggetti</a:t>
            </a:r>
            <a:r>
              <a:rPr lang="en-GB" dirty="0"/>
              <a:t> </a:t>
            </a:r>
            <a:r>
              <a:rPr lang="en-GB" dirty="0" err="1"/>
              <a:t>che</a:t>
            </a:r>
            <a:r>
              <a:rPr lang="en-GB" dirty="0"/>
              <a:t> </a:t>
            </a:r>
            <a:r>
              <a:rPr lang="en-GB" dirty="0" err="1"/>
              <a:t>verranno</a:t>
            </a:r>
            <a:r>
              <a:rPr lang="en-GB" dirty="0"/>
              <a:t> </a:t>
            </a:r>
            <a:r>
              <a:rPr lang="en-GB" dirty="0" err="1"/>
              <a:t>creati</a:t>
            </a:r>
            <a:r>
              <a:rPr lang="en-GB" dirty="0"/>
              <a:t>.</a:t>
            </a:r>
            <a:endParaRPr lang="en-IT" dirty="0"/>
          </a:p>
        </p:txBody>
      </p:sp>
    </p:spTree>
    <p:extLst>
      <p:ext uri="{BB962C8B-B14F-4D97-AF65-F5344CB8AC3E}">
        <p14:creationId xmlns:p14="http://schemas.microsoft.com/office/powerpoint/2010/main" val="2768938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8CE9CF-C011-094D-B9C2-8E2D45215E68}"/>
              </a:ext>
            </a:extLst>
          </p:cNvPr>
          <p:cNvPicPr>
            <a:picLocks noChangeAspect="1"/>
          </p:cNvPicPr>
          <p:nvPr/>
        </p:nvPicPr>
        <p:blipFill>
          <a:blip r:embed="rId2"/>
          <a:stretch>
            <a:fillRect/>
          </a:stretch>
        </p:blipFill>
        <p:spPr>
          <a:xfrm>
            <a:off x="906235" y="185397"/>
            <a:ext cx="10425793" cy="6516121"/>
          </a:xfrm>
          <a:prstGeom prst="rect">
            <a:avLst/>
          </a:prstGeom>
        </p:spPr>
      </p:pic>
    </p:spTree>
    <p:extLst>
      <p:ext uri="{BB962C8B-B14F-4D97-AF65-F5344CB8AC3E}">
        <p14:creationId xmlns:p14="http://schemas.microsoft.com/office/powerpoint/2010/main" val="2462586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1D9A-2170-DC47-931F-B0123DE6C8B8}"/>
              </a:ext>
            </a:extLst>
          </p:cNvPr>
          <p:cNvSpPr>
            <a:spLocks noGrp="1"/>
          </p:cNvSpPr>
          <p:nvPr>
            <p:ph type="title"/>
          </p:nvPr>
        </p:nvSpPr>
        <p:spPr/>
        <p:txBody>
          <a:bodyPr/>
          <a:lstStyle/>
          <a:p>
            <a:r>
              <a:rPr lang="en-IT" dirty="0"/>
              <a:t>Che problemi risolve?</a:t>
            </a:r>
          </a:p>
        </p:txBody>
      </p:sp>
      <p:sp>
        <p:nvSpPr>
          <p:cNvPr id="3" name="Content Placeholder 2">
            <a:extLst>
              <a:ext uri="{FF2B5EF4-FFF2-40B4-BE49-F238E27FC236}">
                <a16:creationId xmlns:a16="http://schemas.microsoft.com/office/drawing/2014/main" id="{00028A2A-AB1A-F843-8AEE-5D0759280EE1}"/>
              </a:ext>
            </a:extLst>
          </p:cNvPr>
          <p:cNvSpPr>
            <a:spLocks noGrp="1"/>
          </p:cNvSpPr>
          <p:nvPr>
            <p:ph idx="1"/>
          </p:nvPr>
        </p:nvSpPr>
        <p:spPr/>
        <p:txBody>
          <a:bodyPr>
            <a:normAutofit fontScale="70000" lnSpcReduction="20000"/>
          </a:bodyPr>
          <a:lstStyle/>
          <a:p>
            <a:pPr marL="0" indent="0">
              <a:buNone/>
            </a:pPr>
            <a:r>
              <a:rPr lang="en-GB" dirty="0" err="1"/>
              <a:t>Immaginiamo</a:t>
            </a:r>
            <a:r>
              <a:rPr lang="en-GB" dirty="0"/>
              <a:t> di </a:t>
            </a:r>
            <a:r>
              <a:rPr lang="en-GB" dirty="0" err="1"/>
              <a:t>creare</a:t>
            </a:r>
            <a:r>
              <a:rPr lang="en-GB" dirty="0"/>
              <a:t> </a:t>
            </a:r>
            <a:r>
              <a:rPr lang="en-GB" dirty="0" err="1"/>
              <a:t>un'applicazione</a:t>
            </a:r>
            <a:r>
              <a:rPr lang="en-GB" dirty="0"/>
              <a:t> di </a:t>
            </a:r>
            <a:r>
              <a:rPr lang="en-GB" dirty="0" err="1"/>
              <a:t>gestione</a:t>
            </a:r>
            <a:r>
              <a:rPr lang="en-GB" dirty="0"/>
              <a:t> </a:t>
            </a:r>
            <a:r>
              <a:rPr lang="en-GB" dirty="0" err="1"/>
              <a:t>della</a:t>
            </a:r>
            <a:r>
              <a:rPr lang="en-GB" dirty="0"/>
              <a:t> </a:t>
            </a:r>
            <a:r>
              <a:rPr lang="en-GB" dirty="0" err="1"/>
              <a:t>logistica</a:t>
            </a:r>
            <a:r>
              <a:rPr lang="en-GB" dirty="0"/>
              <a:t>. La prima </a:t>
            </a:r>
            <a:r>
              <a:rPr lang="en-GB" dirty="0" err="1"/>
              <a:t>versione</a:t>
            </a:r>
            <a:r>
              <a:rPr lang="en-GB" dirty="0"/>
              <a:t> </a:t>
            </a:r>
            <a:r>
              <a:rPr lang="en-GB" dirty="0" err="1"/>
              <a:t>della</a:t>
            </a:r>
            <a:r>
              <a:rPr lang="en-GB" dirty="0"/>
              <a:t> nostra app </a:t>
            </a:r>
            <a:r>
              <a:rPr lang="en-GB" dirty="0" err="1"/>
              <a:t>può</a:t>
            </a:r>
            <a:r>
              <a:rPr lang="en-GB" dirty="0"/>
              <a:t> </a:t>
            </a:r>
            <a:r>
              <a:rPr lang="en-GB" dirty="0" err="1"/>
              <a:t>gestire</a:t>
            </a:r>
            <a:r>
              <a:rPr lang="en-GB" dirty="0"/>
              <a:t> solo il </a:t>
            </a:r>
            <a:r>
              <a:rPr lang="en-GB" dirty="0" err="1"/>
              <a:t>trasporto</a:t>
            </a:r>
            <a:r>
              <a:rPr lang="en-GB" dirty="0"/>
              <a:t> </a:t>
            </a:r>
            <a:r>
              <a:rPr lang="en-GB" dirty="0" err="1"/>
              <a:t>su</a:t>
            </a:r>
            <a:r>
              <a:rPr lang="en-GB" dirty="0"/>
              <a:t> camion, </a:t>
            </a:r>
            <a:r>
              <a:rPr lang="en-GB" dirty="0" err="1"/>
              <a:t>quindi</a:t>
            </a:r>
            <a:r>
              <a:rPr lang="en-GB" dirty="0"/>
              <a:t> la </a:t>
            </a:r>
            <a:r>
              <a:rPr lang="en-GB" dirty="0" err="1"/>
              <a:t>maggior</a:t>
            </a:r>
            <a:r>
              <a:rPr lang="en-GB" dirty="0"/>
              <a:t> </a:t>
            </a:r>
            <a:r>
              <a:rPr lang="en-GB" dirty="0" err="1"/>
              <a:t>parte</a:t>
            </a:r>
            <a:r>
              <a:rPr lang="en-GB" dirty="0"/>
              <a:t> del </a:t>
            </a:r>
            <a:r>
              <a:rPr lang="en-GB" dirty="0" err="1"/>
              <a:t>codice</a:t>
            </a:r>
            <a:r>
              <a:rPr lang="en-GB" dirty="0"/>
              <a:t> </a:t>
            </a:r>
            <a:r>
              <a:rPr lang="en-GB" dirty="0" err="1"/>
              <a:t>risiede</a:t>
            </a:r>
            <a:r>
              <a:rPr lang="en-GB" dirty="0"/>
              <a:t> </a:t>
            </a:r>
            <a:r>
              <a:rPr lang="en-GB" dirty="0" err="1"/>
              <a:t>all'interno</a:t>
            </a:r>
            <a:r>
              <a:rPr lang="en-GB" dirty="0"/>
              <a:t> </a:t>
            </a:r>
            <a:r>
              <a:rPr lang="en-GB" dirty="0" err="1"/>
              <a:t>della</a:t>
            </a:r>
            <a:r>
              <a:rPr lang="en-GB" dirty="0"/>
              <a:t> </a:t>
            </a:r>
            <a:r>
              <a:rPr lang="en-GB" dirty="0" err="1"/>
              <a:t>classe</a:t>
            </a:r>
            <a:r>
              <a:rPr lang="en-GB" dirty="0"/>
              <a:t> Truck.</a:t>
            </a:r>
          </a:p>
          <a:p>
            <a:pPr marL="0" indent="0">
              <a:buNone/>
            </a:pPr>
            <a:endParaRPr lang="en-GB" dirty="0"/>
          </a:p>
          <a:p>
            <a:pPr marL="0" indent="0">
              <a:buNone/>
            </a:pPr>
            <a:r>
              <a:rPr lang="en-GB" dirty="0"/>
              <a:t>Dopo un po', </a:t>
            </a:r>
            <a:r>
              <a:rPr lang="en-GB" dirty="0" err="1"/>
              <a:t>l’app</a:t>
            </a:r>
            <a:r>
              <a:rPr lang="en-GB" dirty="0"/>
              <a:t> </a:t>
            </a:r>
            <a:r>
              <a:rPr lang="en-GB" dirty="0" err="1"/>
              <a:t>diventa</a:t>
            </a:r>
            <a:r>
              <a:rPr lang="en-GB" dirty="0"/>
              <a:t> </a:t>
            </a:r>
            <a:r>
              <a:rPr lang="en-GB" dirty="0" err="1"/>
              <a:t>piuttosto</a:t>
            </a:r>
            <a:r>
              <a:rPr lang="en-GB" dirty="0"/>
              <a:t> </a:t>
            </a:r>
            <a:r>
              <a:rPr lang="en-GB" dirty="0" err="1"/>
              <a:t>popolare</a:t>
            </a:r>
            <a:r>
              <a:rPr lang="en-GB" dirty="0"/>
              <a:t>. </a:t>
            </a:r>
            <a:r>
              <a:rPr lang="en-GB" dirty="0" err="1"/>
              <a:t>Ogni</a:t>
            </a:r>
            <a:r>
              <a:rPr lang="en-GB" dirty="0"/>
              <a:t> </a:t>
            </a:r>
            <a:r>
              <a:rPr lang="en-GB" dirty="0" err="1"/>
              <a:t>giorno</a:t>
            </a:r>
            <a:r>
              <a:rPr lang="en-GB" dirty="0"/>
              <a:t> </a:t>
            </a:r>
            <a:r>
              <a:rPr lang="en-GB" dirty="0" err="1"/>
              <a:t>riceviamo</a:t>
            </a:r>
            <a:r>
              <a:rPr lang="en-GB" dirty="0"/>
              <a:t> </a:t>
            </a:r>
            <a:r>
              <a:rPr lang="en-GB" dirty="0" err="1"/>
              <a:t>dozzine</a:t>
            </a:r>
            <a:r>
              <a:rPr lang="en-GB" dirty="0"/>
              <a:t> di </a:t>
            </a:r>
            <a:r>
              <a:rPr lang="en-GB" dirty="0" err="1"/>
              <a:t>richieste</a:t>
            </a:r>
            <a:r>
              <a:rPr lang="en-GB" dirty="0"/>
              <a:t> da </a:t>
            </a:r>
            <a:r>
              <a:rPr lang="en-GB" dirty="0" err="1"/>
              <a:t>società</a:t>
            </a:r>
            <a:r>
              <a:rPr lang="en-GB" dirty="0"/>
              <a:t> di </a:t>
            </a:r>
            <a:r>
              <a:rPr lang="en-GB" dirty="0" err="1"/>
              <a:t>trasporto</a:t>
            </a:r>
            <a:r>
              <a:rPr lang="en-GB" dirty="0"/>
              <a:t> </a:t>
            </a:r>
            <a:r>
              <a:rPr lang="en-GB" dirty="0" err="1"/>
              <a:t>marittimo</a:t>
            </a:r>
            <a:r>
              <a:rPr lang="en-GB" dirty="0"/>
              <a:t> per </a:t>
            </a:r>
            <a:r>
              <a:rPr lang="en-GB" dirty="0" err="1"/>
              <a:t>incorporare</a:t>
            </a:r>
            <a:r>
              <a:rPr lang="en-GB" dirty="0"/>
              <a:t> la </a:t>
            </a:r>
            <a:r>
              <a:rPr lang="en-GB" dirty="0" err="1"/>
              <a:t>logistica</a:t>
            </a:r>
            <a:r>
              <a:rPr lang="en-GB" dirty="0"/>
              <a:t> </a:t>
            </a:r>
            <a:r>
              <a:rPr lang="en-GB" dirty="0" err="1"/>
              <a:t>marittima</a:t>
            </a:r>
            <a:r>
              <a:rPr lang="en-GB" dirty="0"/>
              <a:t> </a:t>
            </a:r>
            <a:r>
              <a:rPr lang="en-GB" dirty="0" err="1"/>
              <a:t>nell'app</a:t>
            </a:r>
            <a:r>
              <a:rPr lang="en-GB" dirty="0"/>
              <a:t>.</a:t>
            </a:r>
          </a:p>
          <a:p>
            <a:pPr marL="0" indent="0">
              <a:buNone/>
            </a:pPr>
            <a:endParaRPr lang="en-GB" dirty="0"/>
          </a:p>
          <a:p>
            <a:pPr marL="0" indent="0">
              <a:buNone/>
            </a:pPr>
            <a:r>
              <a:rPr lang="en-GB" dirty="0"/>
              <a:t>Bello, </a:t>
            </a:r>
            <a:r>
              <a:rPr lang="en-GB" dirty="0" err="1"/>
              <a:t>vero</a:t>
            </a:r>
            <a:r>
              <a:rPr lang="en-GB" dirty="0"/>
              <a:t>? Ma come </a:t>
            </a:r>
            <a:r>
              <a:rPr lang="en-GB" dirty="0" err="1"/>
              <a:t>facciamo</a:t>
            </a:r>
            <a:r>
              <a:rPr lang="en-GB" dirty="0"/>
              <a:t> con il </a:t>
            </a:r>
            <a:r>
              <a:rPr lang="en-GB" dirty="0" err="1"/>
              <a:t>codice</a:t>
            </a:r>
            <a:r>
              <a:rPr lang="en-GB" dirty="0"/>
              <a:t>? Al </a:t>
            </a:r>
            <a:r>
              <a:rPr lang="en-GB" dirty="0" err="1"/>
              <a:t>momento</a:t>
            </a:r>
            <a:r>
              <a:rPr lang="en-GB" dirty="0"/>
              <a:t>, la </a:t>
            </a:r>
            <a:r>
              <a:rPr lang="en-GB" dirty="0" err="1"/>
              <a:t>maggior</a:t>
            </a:r>
            <a:r>
              <a:rPr lang="en-GB" dirty="0"/>
              <a:t> </a:t>
            </a:r>
            <a:r>
              <a:rPr lang="en-GB" dirty="0" err="1"/>
              <a:t>parte</a:t>
            </a:r>
            <a:r>
              <a:rPr lang="en-GB" dirty="0"/>
              <a:t> del </a:t>
            </a:r>
            <a:r>
              <a:rPr lang="en-GB" dirty="0" err="1"/>
              <a:t>codice</a:t>
            </a:r>
            <a:r>
              <a:rPr lang="en-GB" dirty="0"/>
              <a:t> </a:t>
            </a:r>
            <a:r>
              <a:rPr lang="en-GB" dirty="0" err="1"/>
              <a:t>è</a:t>
            </a:r>
            <a:r>
              <a:rPr lang="en-GB" dirty="0"/>
              <a:t> </a:t>
            </a:r>
            <a:r>
              <a:rPr lang="en-GB" dirty="0" err="1"/>
              <a:t>accoppiato</a:t>
            </a:r>
            <a:r>
              <a:rPr lang="en-GB" dirty="0"/>
              <a:t> </a:t>
            </a:r>
            <a:r>
              <a:rPr lang="en-GB" dirty="0" err="1"/>
              <a:t>alla</a:t>
            </a:r>
            <a:r>
              <a:rPr lang="en-GB" dirty="0"/>
              <a:t> </a:t>
            </a:r>
            <a:r>
              <a:rPr lang="en-GB" dirty="0" err="1"/>
              <a:t>classe</a:t>
            </a:r>
            <a:r>
              <a:rPr lang="en-GB" dirty="0"/>
              <a:t> Truck. </a:t>
            </a:r>
            <a:r>
              <a:rPr lang="en-GB" dirty="0" err="1"/>
              <a:t>L'aggiunta</a:t>
            </a:r>
            <a:r>
              <a:rPr lang="en-GB" dirty="0"/>
              <a:t> di Ships </a:t>
            </a:r>
            <a:r>
              <a:rPr lang="en-GB" dirty="0" err="1"/>
              <a:t>nell'app</a:t>
            </a:r>
            <a:r>
              <a:rPr lang="en-GB" dirty="0"/>
              <a:t> </a:t>
            </a:r>
            <a:r>
              <a:rPr lang="en-GB" dirty="0" err="1"/>
              <a:t>richiederebbe</a:t>
            </a:r>
            <a:r>
              <a:rPr lang="en-GB" dirty="0"/>
              <a:t> la </a:t>
            </a:r>
            <a:r>
              <a:rPr lang="en-GB" dirty="0" err="1"/>
              <a:t>modifica</a:t>
            </a:r>
            <a:r>
              <a:rPr lang="en-GB" dirty="0"/>
              <a:t> </a:t>
            </a:r>
            <a:r>
              <a:rPr lang="en-GB" dirty="0" err="1"/>
              <a:t>dell'intero</a:t>
            </a:r>
            <a:r>
              <a:rPr lang="en-GB" dirty="0"/>
              <a:t> </a:t>
            </a:r>
            <a:r>
              <a:rPr lang="en-GB" dirty="0" err="1"/>
              <a:t>codice</a:t>
            </a:r>
            <a:r>
              <a:rPr lang="en-GB" dirty="0"/>
              <a:t>. </a:t>
            </a:r>
          </a:p>
          <a:p>
            <a:pPr marL="0" indent="0">
              <a:buNone/>
            </a:pPr>
            <a:r>
              <a:rPr lang="en-GB" dirty="0" err="1"/>
              <a:t>Inoltre</a:t>
            </a:r>
            <a:r>
              <a:rPr lang="en-GB" dirty="0"/>
              <a:t>, se in </a:t>
            </a:r>
            <a:r>
              <a:rPr lang="en-GB" dirty="0" err="1"/>
              <a:t>seguito</a:t>
            </a:r>
            <a:r>
              <a:rPr lang="en-GB" dirty="0"/>
              <a:t> </a:t>
            </a:r>
            <a:r>
              <a:rPr lang="en-GB" dirty="0" err="1"/>
              <a:t>volessimo</a:t>
            </a:r>
            <a:r>
              <a:rPr lang="en-GB" dirty="0"/>
              <a:t> </a:t>
            </a:r>
            <a:r>
              <a:rPr lang="en-GB" dirty="0" err="1"/>
              <a:t>aggiungere</a:t>
            </a:r>
            <a:r>
              <a:rPr lang="en-GB" dirty="0"/>
              <a:t> un </a:t>
            </a:r>
            <a:r>
              <a:rPr lang="en-GB" dirty="0" err="1"/>
              <a:t>altro</a:t>
            </a:r>
            <a:r>
              <a:rPr lang="en-GB" dirty="0"/>
              <a:t> </a:t>
            </a:r>
            <a:r>
              <a:rPr lang="en-GB" dirty="0" err="1"/>
              <a:t>tipo</a:t>
            </a:r>
            <a:r>
              <a:rPr lang="en-GB" dirty="0"/>
              <a:t> di </a:t>
            </a:r>
            <a:r>
              <a:rPr lang="en-GB" dirty="0" err="1"/>
              <a:t>trasporto</a:t>
            </a:r>
            <a:r>
              <a:rPr lang="en-GB" dirty="0"/>
              <a:t> </a:t>
            </a:r>
            <a:r>
              <a:rPr lang="en-GB" dirty="0" err="1"/>
              <a:t>all'app</a:t>
            </a:r>
            <a:r>
              <a:rPr lang="en-GB" dirty="0"/>
              <a:t>, </a:t>
            </a:r>
            <a:r>
              <a:rPr lang="en-GB" dirty="0" err="1"/>
              <a:t>probabilmente</a:t>
            </a:r>
            <a:r>
              <a:rPr lang="en-GB" dirty="0"/>
              <a:t> </a:t>
            </a:r>
            <a:r>
              <a:rPr lang="en-GB" dirty="0" err="1"/>
              <a:t>dovremo</a:t>
            </a:r>
            <a:r>
              <a:rPr lang="en-GB" dirty="0"/>
              <a:t> </a:t>
            </a:r>
            <a:r>
              <a:rPr lang="en-GB" dirty="0" err="1"/>
              <a:t>apportare</a:t>
            </a:r>
            <a:r>
              <a:rPr lang="en-GB" dirty="0"/>
              <a:t> </a:t>
            </a:r>
            <a:r>
              <a:rPr lang="en-GB" dirty="0" err="1"/>
              <a:t>nuovamente</a:t>
            </a:r>
            <a:r>
              <a:rPr lang="en-GB" dirty="0"/>
              <a:t> </a:t>
            </a:r>
            <a:r>
              <a:rPr lang="en-GB" dirty="0" err="1"/>
              <a:t>tutte</a:t>
            </a:r>
            <a:r>
              <a:rPr lang="en-GB" dirty="0"/>
              <a:t> </a:t>
            </a:r>
            <a:r>
              <a:rPr lang="en-GB" dirty="0" err="1"/>
              <a:t>queste</a:t>
            </a:r>
            <a:r>
              <a:rPr lang="en-GB" dirty="0"/>
              <a:t> </a:t>
            </a:r>
            <a:r>
              <a:rPr lang="en-GB" dirty="0" err="1"/>
              <a:t>modifiche</a:t>
            </a:r>
            <a:r>
              <a:rPr lang="en-GB" dirty="0"/>
              <a:t>.</a:t>
            </a:r>
          </a:p>
          <a:p>
            <a:pPr marL="0" indent="0">
              <a:buNone/>
            </a:pPr>
            <a:endParaRPr lang="en-GB" dirty="0"/>
          </a:p>
          <a:p>
            <a:pPr marL="0" indent="0">
              <a:buNone/>
            </a:pPr>
            <a:r>
              <a:rPr lang="en-GB" dirty="0"/>
              <a:t>Di </a:t>
            </a:r>
            <a:r>
              <a:rPr lang="en-GB" dirty="0" err="1"/>
              <a:t>conseguenza</a:t>
            </a:r>
            <a:r>
              <a:rPr lang="en-GB" dirty="0"/>
              <a:t>, il nostro </a:t>
            </a:r>
            <a:r>
              <a:rPr lang="en-GB" dirty="0" err="1"/>
              <a:t>codice</a:t>
            </a:r>
            <a:r>
              <a:rPr lang="en-GB" dirty="0"/>
              <a:t> </a:t>
            </a:r>
            <a:r>
              <a:rPr lang="en-GB" dirty="0" err="1"/>
              <a:t>fará</a:t>
            </a:r>
            <a:r>
              <a:rPr lang="en-GB" dirty="0"/>
              <a:t> </a:t>
            </a:r>
            <a:r>
              <a:rPr lang="en-GB" dirty="0" err="1"/>
              <a:t>cac</a:t>
            </a:r>
            <a:r>
              <a:rPr lang="en-GB" dirty="0"/>
              <a:t>… </a:t>
            </a:r>
            <a:r>
              <a:rPr lang="en-GB" dirty="0" err="1"/>
              <a:t>sará</a:t>
            </a:r>
            <a:r>
              <a:rPr lang="en-GB" dirty="0"/>
              <a:t> </a:t>
            </a:r>
            <a:r>
              <a:rPr lang="en-GB" dirty="0" err="1"/>
              <a:t>pessimo</a:t>
            </a:r>
            <a:r>
              <a:rPr lang="en-GB" dirty="0"/>
              <a:t>, </a:t>
            </a:r>
            <a:r>
              <a:rPr lang="en-GB" dirty="0" err="1"/>
              <a:t>pieno</a:t>
            </a:r>
            <a:r>
              <a:rPr lang="en-GB" dirty="0"/>
              <a:t> di </a:t>
            </a:r>
            <a:r>
              <a:rPr lang="en-GB" dirty="0" err="1"/>
              <a:t>condizionali</a:t>
            </a:r>
            <a:r>
              <a:rPr lang="en-GB" dirty="0"/>
              <a:t> </a:t>
            </a:r>
            <a:r>
              <a:rPr lang="en-GB" dirty="0" err="1"/>
              <a:t>che</a:t>
            </a:r>
            <a:r>
              <a:rPr lang="en-GB" dirty="0"/>
              <a:t> </a:t>
            </a:r>
            <a:r>
              <a:rPr lang="en-GB" dirty="0" err="1"/>
              <a:t>cambiano</a:t>
            </a:r>
            <a:r>
              <a:rPr lang="en-GB" dirty="0"/>
              <a:t> il </a:t>
            </a:r>
            <a:r>
              <a:rPr lang="en-GB" dirty="0" err="1"/>
              <a:t>comportamento</a:t>
            </a:r>
            <a:r>
              <a:rPr lang="en-GB" dirty="0"/>
              <a:t> </a:t>
            </a:r>
            <a:r>
              <a:rPr lang="en-GB" dirty="0" err="1"/>
              <a:t>dell'app</a:t>
            </a:r>
            <a:r>
              <a:rPr lang="en-GB" dirty="0"/>
              <a:t> a </a:t>
            </a:r>
            <a:r>
              <a:rPr lang="en-GB" dirty="0" err="1"/>
              <a:t>seconda</a:t>
            </a:r>
            <a:r>
              <a:rPr lang="en-GB" dirty="0"/>
              <a:t> </a:t>
            </a:r>
            <a:r>
              <a:rPr lang="en-GB" dirty="0" err="1"/>
              <a:t>della</a:t>
            </a:r>
            <a:r>
              <a:rPr lang="en-GB" dirty="0"/>
              <a:t> </a:t>
            </a:r>
            <a:r>
              <a:rPr lang="en-GB" dirty="0" err="1"/>
              <a:t>classe</a:t>
            </a:r>
            <a:r>
              <a:rPr lang="en-GB" dirty="0"/>
              <a:t> </a:t>
            </a:r>
            <a:r>
              <a:rPr lang="en-GB" dirty="0" err="1"/>
              <a:t>degli</a:t>
            </a:r>
            <a:r>
              <a:rPr lang="en-GB" dirty="0"/>
              <a:t> </a:t>
            </a:r>
            <a:r>
              <a:rPr lang="en-GB" dirty="0" err="1"/>
              <a:t>oggetti</a:t>
            </a:r>
            <a:r>
              <a:rPr lang="en-GB" dirty="0"/>
              <a:t> di </a:t>
            </a:r>
            <a:r>
              <a:rPr lang="en-GB" dirty="0" err="1"/>
              <a:t>trasporto</a:t>
            </a:r>
            <a:r>
              <a:rPr lang="en-GB" dirty="0"/>
              <a:t>.</a:t>
            </a:r>
            <a:endParaRPr lang="en-IT" dirty="0"/>
          </a:p>
        </p:txBody>
      </p:sp>
    </p:spTree>
    <p:extLst>
      <p:ext uri="{BB962C8B-B14F-4D97-AF65-F5344CB8AC3E}">
        <p14:creationId xmlns:p14="http://schemas.microsoft.com/office/powerpoint/2010/main" val="2808434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C3DC-AB26-9F43-9AA5-ECFFD2067B07}"/>
              </a:ext>
            </a:extLst>
          </p:cNvPr>
          <p:cNvSpPr>
            <a:spLocks noGrp="1"/>
          </p:cNvSpPr>
          <p:nvPr>
            <p:ph type="title"/>
          </p:nvPr>
        </p:nvSpPr>
        <p:spPr/>
        <p:txBody>
          <a:bodyPr/>
          <a:lstStyle/>
          <a:p>
            <a:r>
              <a:rPr lang="en-IT" dirty="0"/>
              <a:t>Soluzione</a:t>
            </a:r>
          </a:p>
        </p:txBody>
      </p:sp>
      <p:sp>
        <p:nvSpPr>
          <p:cNvPr id="3" name="Content Placeholder 2">
            <a:extLst>
              <a:ext uri="{FF2B5EF4-FFF2-40B4-BE49-F238E27FC236}">
                <a16:creationId xmlns:a16="http://schemas.microsoft.com/office/drawing/2014/main" id="{DBEE0B4D-33A6-F747-9A65-CA8E0FC265C8}"/>
              </a:ext>
            </a:extLst>
          </p:cNvPr>
          <p:cNvSpPr>
            <a:spLocks noGrp="1"/>
          </p:cNvSpPr>
          <p:nvPr>
            <p:ph idx="1"/>
          </p:nvPr>
        </p:nvSpPr>
        <p:spPr/>
        <p:txBody>
          <a:bodyPr/>
          <a:lstStyle/>
          <a:p>
            <a:pPr marL="0" indent="0">
              <a:buNone/>
            </a:pPr>
            <a:r>
              <a:rPr lang="en-GB" dirty="0"/>
              <a:t>Il </a:t>
            </a:r>
            <a:r>
              <a:rPr lang="en-GB" dirty="0" err="1"/>
              <a:t>modello</a:t>
            </a:r>
            <a:r>
              <a:rPr lang="en-GB" dirty="0"/>
              <a:t> del </a:t>
            </a:r>
            <a:r>
              <a:rPr lang="en-GB" dirty="0" err="1"/>
              <a:t>metodo</a:t>
            </a:r>
            <a:r>
              <a:rPr lang="en-GB" dirty="0"/>
              <a:t> Factory </a:t>
            </a:r>
            <a:r>
              <a:rPr lang="en-GB" dirty="0" err="1"/>
              <a:t>suggerisce</a:t>
            </a:r>
            <a:r>
              <a:rPr lang="en-GB" dirty="0"/>
              <a:t> di </a:t>
            </a:r>
            <a:r>
              <a:rPr lang="en-GB" dirty="0" err="1"/>
              <a:t>sostituire</a:t>
            </a:r>
            <a:r>
              <a:rPr lang="en-GB" dirty="0"/>
              <a:t> le </a:t>
            </a:r>
            <a:r>
              <a:rPr lang="en-GB" dirty="0" err="1"/>
              <a:t>chiamate</a:t>
            </a:r>
            <a:r>
              <a:rPr lang="en-GB" dirty="0"/>
              <a:t> </a:t>
            </a:r>
            <a:r>
              <a:rPr lang="en-GB" dirty="0" err="1"/>
              <a:t>dirette</a:t>
            </a:r>
            <a:r>
              <a:rPr lang="en-GB" dirty="0"/>
              <a:t> </a:t>
            </a:r>
            <a:r>
              <a:rPr lang="en-GB" dirty="0" err="1"/>
              <a:t>alla</a:t>
            </a:r>
            <a:r>
              <a:rPr lang="en-GB" dirty="0"/>
              <a:t> </a:t>
            </a:r>
            <a:r>
              <a:rPr lang="en-GB" dirty="0" err="1"/>
              <a:t>costruzione</a:t>
            </a:r>
            <a:r>
              <a:rPr lang="en-GB" dirty="0"/>
              <a:t> di </a:t>
            </a:r>
            <a:r>
              <a:rPr lang="en-GB" dirty="0" err="1"/>
              <a:t>oggetti</a:t>
            </a:r>
            <a:r>
              <a:rPr lang="en-GB" dirty="0"/>
              <a:t> (</a:t>
            </a:r>
            <a:r>
              <a:rPr lang="en-GB" dirty="0" err="1"/>
              <a:t>usando</a:t>
            </a:r>
            <a:r>
              <a:rPr lang="en-GB" dirty="0"/>
              <a:t> </a:t>
            </a:r>
            <a:r>
              <a:rPr lang="en-GB" dirty="0" err="1"/>
              <a:t>l’operatore</a:t>
            </a:r>
            <a:r>
              <a:rPr lang="en-GB" dirty="0"/>
              <a:t> new) con </a:t>
            </a:r>
            <a:r>
              <a:rPr lang="en-GB" dirty="0" err="1"/>
              <a:t>chiamate</a:t>
            </a:r>
            <a:r>
              <a:rPr lang="en-GB" dirty="0"/>
              <a:t> a un </a:t>
            </a:r>
            <a:r>
              <a:rPr lang="en-GB" dirty="0" err="1"/>
              <a:t>metodo</a:t>
            </a:r>
            <a:r>
              <a:rPr lang="en-GB" dirty="0"/>
              <a:t> factory </a:t>
            </a:r>
            <a:r>
              <a:rPr lang="en-GB" dirty="0" err="1"/>
              <a:t>speciale</a:t>
            </a:r>
            <a:r>
              <a:rPr lang="en-GB" dirty="0"/>
              <a:t>. </a:t>
            </a:r>
          </a:p>
          <a:p>
            <a:pPr marL="0" indent="0">
              <a:buNone/>
            </a:pPr>
            <a:endParaRPr lang="en-GB" dirty="0"/>
          </a:p>
          <a:p>
            <a:pPr marL="0" indent="0">
              <a:buNone/>
            </a:pPr>
            <a:r>
              <a:rPr lang="en-GB" dirty="0" err="1"/>
              <a:t>Tranquilli</a:t>
            </a:r>
            <a:r>
              <a:rPr lang="en-GB" dirty="0"/>
              <a:t>: </a:t>
            </a:r>
            <a:r>
              <a:rPr lang="en-GB" dirty="0" err="1"/>
              <a:t>gli</a:t>
            </a:r>
            <a:r>
              <a:rPr lang="en-GB" dirty="0"/>
              <a:t> </a:t>
            </a:r>
            <a:r>
              <a:rPr lang="en-GB" dirty="0" err="1"/>
              <a:t>oggetti</a:t>
            </a:r>
            <a:r>
              <a:rPr lang="en-GB" dirty="0"/>
              <a:t> </a:t>
            </a:r>
            <a:r>
              <a:rPr lang="en-GB" dirty="0" err="1"/>
              <a:t>vengono</a:t>
            </a:r>
            <a:r>
              <a:rPr lang="en-GB" dirty="0"/>
              <a:t> </a:t>
            </a:r>
            <a:r>
              <a:rPr lang="en-GB" dirty="0" err="1"/>
              <a:t>comunque</a:t>
            </a:r>
            <a:r>
              <a:rPr lang="en-GB" dirty="0"/>
              <a:t> </a:t>
            </a:r>
            <a:r>
              <a:rPr lang="en-GB" dirty="0" err="1"/>
              <a:t>creati</a:t>
            </a:r>
            <a:r>
              <a:rPr lang="en-GB" dirty="0"/>
              <a:t> </a:t>
            </a:r>
            <a:r>
              <a:rPr lang="en-GB" dirty="0" err="1"/>
              <a:t>tramite</a:t>
            </a:r>
            <a:r>
              <a:rPr lang="en-GB" dirty="0"/>
              <a:t> </a:t>
            </a:r>
            <a:r>
              <a:rPr lang="en-GB" dirty="0" err="1"/>
              <a:t>l'operatore</a:t>
            </a:r>
            <a:r>
              <a:rPr lang="en-GB" dirty="0"/>
              <a:t> new, ma </a:t>
            </a:r>
            <a:r>
              <a:rPr lang="en-GB" dirty="0" err="1"/>
              <a:t>viene</a:t>
            </a:r>
            <a:r>
              <a:rPr lang="en-GB" dirty="0"/>
              <a:t> </a:t>
            </a:r>
            <a:r>
              <a:rPr lang="en-GB" dirty="0" err="1"/>
              <a:t>chiamato</a:t>
            </a:r>
            <a:r>
              <a:rPr lang="en-GB" dirty="0"/>
              <a:t> </a:t>
            </a:r>
            <a:r>
              <a:rPr lang="en-GB" dirty="0" err="1"/>
              <a:t>dall'interno</a:t>
            </a:r>
            <a:r>
              <a:rPr lang="en-GB" dirty="0"/>
              <a:t> del </a:t>
            </a:r>
            <a:r>
              <a:rPr lang="en-GB" dirty="0" err="1"/>
              <a:t>metodo</a:t>
            </a:r>
            <a:r>
              <a:rPr lang="en-GB" dirty="0"/>
              <a:t> factory. </a:t>
            </a:r>
            <a:r>
              <a:rPr lang="en-GB" dirty="0" err="1"/>
              <a:t>Gli</a:t>
            </a:r>
            <a:r>
              <a:rPr lang="en-GB" dirty="0"/>
              <a:t> </a:t>
            </a:r>
            <a:r>
              <a:rPr lang="en-GB" dirty="0" err="1"/>
              <a:t>oggetti</a:t>
            </a:r>
            <a:r>
              <a:rPr lang="en-GB" dirty="0"/>
              <a:t> </a:t>
            </a:r>
            <a:r>
              <a:rPr lang="en-GB" dirty="0" err="1"/>
              <a:t>restituiti</a:t>
            </a:r>
            <a:r>
              <a:rPr lang="en-GB" dirty="0"/>
              <a:t> da un </a:t>
            </a:r>
            <a:r>
              <a:rPr lang="en-GB" dirty="0" err="1"/>
              <a:t>metodo</a:t>
            </a:r>
            <a:r>
              <a:rPr lang="en-GB" dirty="0"/>
              <a:t> di </a:t>
            </a:r>
            <a:r>
              <a:rPr lang="en-GB" dirty="0" err="1"/>
              <a:t>fabbrica</a:t>
            </a:r>
            <a:r>
              <a:rPr lang="en-GB" dirty="0"/>
              <a:t> </a:t>
            </a:r>
            <a:r>
              <a:rPr lang="en-GB" dirty="0" err="1"/>
              <a:t>sono</a:t>
            </a:r>
            <a:r>
              <a:rPr lang="en-GB" dirty="0"/>
              <a:t> </a:t>
            </a:r>
            <a:r>
              <a:rPr lang="en-GB" dirty="0" err="1"/>
              <a:t>spesso</a:t>
            </a:r>
            <a:r>
              <a:rPr lang="en-GB" dirty="0"/>
              <a:t> </a:t>
            </a:r>
            <a:r>
              <a:rPr lang="en-GB" dirty="0" err="1"/>
              <a:t>indicati</a:t>
            </a:r>
            <a:r>
              <a:rPr lang="en-GB" dirty="0"/>
              <a:t> come </a:t>
            </a:r>
            <a:r>
              <a:rPr lang="en-GB" dirty="0" err="1"/>
              <a:t>prodotti</a:t>
            </a:r>
            <a:r>
              <a:rPr lang="en-GB" dirty="0"/>
              <a:t>.</a:t>
            </a:r>
            <a:endParaRPr lang="en-IT" dirty="0"/>
          </a:p>
        </p:txBody>
      </p:sp>
    </p:spTree>
    <p:extLst>
      <p:ext uri="{BB962C8B-B14F-4D97-AF65-F5344CB8AC3E}">
        <p14:creationId xmlns:p14="http://schemas.microsoft.com/office/powerpoint/2010/main" val="21422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ED42F6-C5C5-A542-BA6B-290E3B336AA9}"/>
              </a:ext>
            </a:extLst>
          </p:cNvPr>
          <p:cNvSpPr>
            <a:spLocks noGrp="1"/>
          </p:cNvSpPr>
          <p:nvPr>
            <p:ph idx="1"/>
          </p:nvPr>
        </p:nvSpPr>
        <p:spPr>
          <a:xfrm>
            <a:off x="838200" y="555171"/>
            <a:ext cx="10515600" cy="5621792"/>
          </a:xfrm>
        </p:spPr>
        <p:txBody>
          <a:bodyPr/>
          <a:lstStyle/>
          <a:p>
            <a:pPr marL="0" indent="0">
              <a:buNone/>
            </a:pPr>
            <a:r>
              <a:rPr lang="en-GB" dirty="0"/>
              <a:t>A prima vista, </a:t>
            </a:r>
            <a:r>
              <a:rPr lang="en-GB" dirty="0" err="1"/>
              <a:t>questa</a:t>
            </a:r>
            <a:r>
              <a:rPr lang="en-GB" dirty="0"/>
              <a:t> </a:t>
            </a:r>
            <a:r>
              <a:rPr lang="en-GB" dirty="0" err="1"/>
              <a:t>modifica</a:t>
            </a:r>
            <a:r>
              <a:rPr lang="en-GB" dirty="0"/>
              <a:t> </a:t>
            </a:r>
            <a:r>
              <a:rPr lang="en-GB" dirty="0" err="1"/>
              <a:t>potrebbe</a:t>
            </a:r>
            <a:r>
              <a:rPr lang="en-GB" dirty="0"/>
              <a:t> </a:t>
            </a:r>
            <a:r>
              <a:rPr lang="en-GB" dirty="0" err="1"/>
              <a:t>sembrare</a:t>
            </a:r>
            <a:r>
              <a:rPr lang="en-GB" dirty="0"/>
              <a:t> inutile: </a:t>
            </a:r>
            <a:r>
              <a:rPr lang="en-GB" dirty="0" err="1"/>
              <a:t>abbiamo</a:t>
            </a:r>
            <a:r>
              <a:rPr lang="en-GB" dirty="0"/>
              <a:t> </a:t>
            </a:r>
            <a:r>
              <a:rPr lang="en-GB" dirty="0" err="1"/>
              <a:t>appena</a:t>
            </a:r>
            <a:r>
              <a:rPr lang="en-GB" dirty="0"/>
              <a:t> </a:t>
            </a:r>
            <a:r>
              <a:rPr lang="en-GB" dirty="0" err="1"/>
              <a:t>spostato</a:t>
            </a:r>
            <a:r>
              <a:rPr lang="en-GB" dirty="0"/>
              <a:t> la </a:t>
            </a:r>
            <a:r>
              <a:rPr lang="en-GB" dirty="0" err="1"/>
              <a:t>chiamata</a:t>
            </a:r>
            <a:r>
              <a:rPr lang="en-GB" dirty="0"/>
              <a:t> del </a:t>
            </a:r>
            <a:r>
              <a:rPr lang="en-GB" dirty="0" err="1"/>
              <a:t>costruttore</a:t>
            </a:r>
            <a:r>
              <a:rPr lang="en-GB" dirty="0"/>
              <a:t> da una </a:t>
            </a:r>
            <a:r>
              <a:rPr lang="en-GB" dirty="0" err="1"/>
              <a:t>parte</a:t>
            </a:r>
            <a:r>
              <a:rPr lang="en-GB" dirty="0"/>
              <a:t> </a:t>
            </a:r>
            <a:r>
              <a:rPr lang="en-GB" dirty="0" err="1"/>
              <a:t>all'altra</a:t>
            </a:r>
            <a:r>
              <a:rPr lang="en-GB" dirty="0"/>
              <a:t> del </a:t>
            </a:r>
            <a:r>
              <a:rPr lang="en-GB" dirty="0" err="1"/>
              <a:t>programma</a:t>
            </a:r>
            <a:r>
              <a:rPr lang="en-GB" dirty="0"/>
              <a:t>. </a:t>
            </a:r>
            <a:r>
              <a:rPr lang="en-GB" dirty="0" err="1"/>
              <a:t>Tuttavia</a:t>
            </a:r>
            <a:r>
              <a:rPr lang="en-GB" dirty="0"/>
              <a:t>, considerate </a:t>
            </a:r>
            <a:r>
              <a:rPr lang="en-GB" dirty="0" err="1"/>
              <a:t>questo</a:t>
            </a:r>
            <a:r>
              <a:rPr lang="en-GB" dirty="0"/>
              <a:t>: </a:t>
            </a:r>
            <a:r>
              <a:rPr lang="en-GB" dirty="0" err="1"/>
              <a:t>ora</a:t>
            </a:r>
            <a:r>
              <a:rPr lang="en-GB" dirty="0"/>
              <a:t> </a:t>
            </a:r>
            <a:r>
              <a:rPr lang="en-GB" dirty="0" err="1"/>
              <a:t>possiamo</a:t>
            </a:r>
            <a:r>
              <a:rPr lang="en-GB" dirty="0"/>
              <a:t> </a:t>
            </a:r>
            <a:r>
              <a:rPr lang="en-GB" dirty="0" err="1"/>
              <a:t>sovrascrivere</a:t>
            </a:r>
            <a:r>
              <a:rPr lang="en-GB" dirty="0"/>
              <a:t> il </a:t>
            </a:r>
            <a:r>
              <a:rPr lang="en-GB" dirty="0" err="1"/>
              <a:t>metodo</a:t>
            </a:r>
            <a:r>
              <a:rPr lang="en-GB" dirty="0"/>
              <a:t> factory in una </a:t>
            </a:r>
            <a:r>
              <a:rPr lang="en-GB" dirty="0" err="1"/>
              <a:t>sottoclasse</a:t>
            </a:r>
            <a:r>
              <a:rPr lang="en-GB" dirty="0"/>
              <a:t> e </a:t>
            </a:r>
            <a:r>
              <a:rPr lang="en-GB" dirty="0" err="1"/>
              <a:t>modificare</a:t>
            </a:r>
            <a:r>
              <a:rPr lang="en-GB" dirty="0"/>
              <a:t> la </a:t>
            </a:r>
            <a:r>
              <a:rPr lang="en-GB" dirty="0" err="1"/>
              <a:t>classe</a:t>
            </a:r>
            <a:r>
              <a:rPr lang="en-GB" dirty="0"/>
              <a:t> di </a:t>
            </a:r>
            <a:r>
              <a:rPr lang="en-GB" dirty="0" err="1"/>
              <a:t>prodotti</a:t>
            </a:r>
            <a:r>
              <a:rPr lang="en-GB" dirty="0"/>
              <a:t> </a:t>
            </a:r>
            <a:r>
              <a:rPr lang="en-GB" dirty="0" err="1"/>
              <a:t>creati</a:t>
            </a:r>
            <a:r>
              <a:rPr lang="en-GB" dirty="0"/>
              <a:t> dal </a:t>
            </a:r>
            <a:r>
              <a:rPr lang="en-GB" dirty="0" err="1"/>
              <a:t>metodo</a:t>
            </a:r>
            <a:r>
              <a:rPr lang="en-GB" dirty="0"/>
              <a:t>.</a:t>
            </a:r>
          </a:p>
          <a:p>
            <a:pPr marL="0" indent="0">
              <a:buNone/>
            </a:pPr>
            <a:r>
              <a:rPr lang="en-GB" dirty="0" err="1"/>
              <a:t>C'è</a:t>
            </a:r>
            <a:r>
              <a:rPr lang="en-GB" dirty="0"/>
              <a:t> </a:t>
            </a:r>
            <a:r>
              <a:rPr lang="en-GB" dirty="0" err="1"/>
              <a:t>però</a:t>
            </a:r>
            <a:r>
              <a:rPr lang="en-GB" dirty="0"/>
              <a:t> una </a:t>
            </a:r>
            <a:r>
              <a:rPr lang="en-GB" dirty="0" err="1"/>
              <a:t>leggera</a:t>
            </a:r>
            <a:r>
              <a:rPr lang="en-GB" dirty="0"/>
              <a:t> </a:t>
            </a:r>
            <a:r>
              <a:rPr lang="en-GB" dirty="0" err="1"/>
              <a:t>limitazione</a:t>
            </a:r>
            <a:r>
              <a:rPr lang="en-GB" dirty="0"/>
              <a:t>: le </a:t>
            </a:r>
            <a:r>
              <a:rPr lang="en-GB" dirty="0" err="1"/>
              <a:t>sottoclassi</a:t>
            </a:r>
            <a:r>
              <a:rPr lang="en-GB" dirty="0"/>
              <a:t> </a:t>
            </a:r>
            <a:r>
              <a:rPr lang="en-GB" dirty="0" err="1"/>
              <a:t>possono</a:t>
            </a:r>
            <a:r>
              <a:rPr lang="en-GB" dirty="0"/>
              <a:t> </a:t>
            </a:r>
            <a:r>
              <a:rPr lang="en-GB" dirty="0" err="1"/>
              <a:t>restituire</a:t>
            </a:r>
            <a:r>
              <a:rPr lang="en-GB" dirty="0"/>
              <a:t> </a:t>
            </a:r>
            <a:r>
              <a:rPr lang="en-GB" dirty="0" err="1"/>
              <a:t>diversi</a:t>
            </a:r>
            <a:r>
              <a:rPr lang="en-GB" dirty="0"/>
              <a:t> tipi di </a:t>
            </a:r>
            <a:r>
              <a:rPr lang="en-GB" dirty="0" err="1"/>
              <a:t>prodotti</a:t>
            </a:r>
            <a:r>
              <a:rPr lang="en-GB" dirty="0"/>
              <a:t> solo se </a:t>
            </a:r>
            <a:r>
              <a:rPr lang="en-GB" dirty="0" err="1"/>
              <a:t>questi</a:t>
            </a:r>
            <a:r>
              <a:rPr lang="en-GB" dirty="0"/>
              <a:t> </a:t>
            </a:r>
            <a:r>
              <a:rPr lang="en-GB" dirty="0" err="1"/>
              <a:t>prodotti</a:t>
            </a:r>
            <a:r>
              <a:rPr lang="en-GB" dirty="0"/>
              <a:t> </a:t>
            </a:r>
            <a:r>
              <a:rPr lang="en-GB" dirty="0" err="1"/>
              <a:t>hanno</a:t>
            </a:r>
            <a:r>
              <a:rPr lang="en-GB" dirty="0"/>
              <a:t> una </a:t>
            </a:r>
            <a:r>
              <a:rPr lang="en-GB" dirty="0" err="1"/>
              <a:t>classe</a:t>
            </a:r>
            <a:r>
              <a:rPr lang="en-GB" dirty="0"/>
              <a:t> base o </a:t>
            </a:r>
            <a:r>
              <a:rPr lang="en-GB" dirty="0" err="1"/>
              <a:t>un'interfaccia</a:t>
            </a:r>
            <a:r>
              <a:rPr lang="en-GB" dirty="0"/>
              <a:t> commune (se </a:t>
            </a:r>
            <a:r>
              <a:rPr lang="en-GB" dirty="0" err="1"/>
              <a:t>estendono</a:t>
            </a:r>
            <a:r>
              <a:rPr lang="en-GB" dirty="0"/>
              <a:t>/</a:t>
            </a:r>
            <a:r>
              <a:rPr lang="en-GB" dirty="0" err="1"/>
              <a:t>implementano</a:t>
            </a:r>
            <a:r>
              <a:rPr lang="en-GB" dirty="0"/>
              <a:t> la </a:t>
            </a:r>
            <a:r>
              <a:rPr lang="en-GB" dirty="0" err="1"/>
              <a:t>stessa</a:t>
            </a:r>
            <a:r>
              <a:rPr lang="en-GB" dirty="0"/>
              <a:t> </a:t>
            </a:r>
            <a:r>
              <a:rPr lang="en-GB" dirty="0" err="1"/>
              <a:t>classe</a:t>
            </a:r>
            <a:r>
              <a:rPr lang="en-GB" dirty="0"/>
              <a:t>/</a:t>
            </a:r>
            <a:r>
              <a:rPr lang="en-GB" dirty="0" err="1"/>
              <a:t>interfaccia</a:t>
            </a:r>
            <a:r>
              <a:rPr lang="en-GB" dirty="0"/>
              <a:t>). </a:t>
            </a:r>
          </a:p>
          <a:p>
            <a:pPr marL="0" indent="0">
              <a:buNone/>
            </a:pPr>
            <a:r>
              <a:rPr lang="en-GB" dirty="0" err="1"/>
              <a:t>Inoltre</a:t>
            </a:r>
            <a:r>
              <a:rPr lang="en-GB" dirty="0"/>
              <a:t>, il </a:t>
            </a:r>
            <a:r>
              <a:rPr lang="en-GB" dirty="0" err="1"/>
              <a:t>metodo</a:t>
            </a:r>
            <a:r>
              <a:rPr lang="en-GB" dirty="0"/>
              <a:t> factory </a:t>
            </a:r>
            <a:r>
              <a:rPr lang="en-GB" dirty="0" err="1"/>
              <a:t>nella</a:t>
            </a:r>
            <a:r>
              <a:rPr lang="en-GB" dirty="0"/>
              <a:t> </a:t>
            </a:r>
            <a:r>
              <a:rPr lang="en-GB" dirty="0" err="1"/>
              <a:t>classe</a:t>
            </a:r>
            <a:r>
              <a:rPr lang="en-GB" dirty="0"/>
              <a:t> base </a:t>
            </a:r>
            <a:r>
              <a:rPr lang="en-GB" dirty="0" err="1"/>
              <a:t>dovrebbe</a:t>
            </a:r>
            <a:r>
              <a:rPr lang="en-GB" dirty="0"/>
              <a:t> </a:t>
            </a:r>
            <a:r>
              <a:rPr lang="en-GB" dirty="0" err="1"/>
              <a:t>avere</a:t>
            </a:r>
            <a:r>
              <a:rPr lang="en-GB" dirty="0"/>
              <a:t> il </a:t>
            </a:r>
            <a:r>
              <a:rPr lang="en-GB" dirty="0" err="1"/>
              <a:t>suo</a:t>
            </a:r>
            <a:r>
              <a:rPr lang="en-GB" dirty="0"/>
              <a:t> </a:t>
            </a:r>
            <a:r>
              <a:rPr lang="en-GB" dirty="0" err="1"/>
              <a:t>tipo</a:t>
            </a:r>
            <a:r>
              <a:rPr lang="en-GB" dirty="0"/>
              <a:t> </a:t>
            </a:r>
            <a:r>
              <a:rPr lang="en-GB" dirty="0" err="1"/>
              <a:t>restituito</a:t>
            </a:r>
            <a:r>
              <a:rPr lang="en-GB" dirty="0"/>
              <a:t> </a:t>
            </a:r>
            <a:r>
              <a:rPr lang="en-GB" dirty="0" err="1"/>
              <a:t>dichiarato</a:t>
            </a:r>
            <a:r>
              <a:rPr lang="en-GB" dirty="0"/>
              <a:t> come </a:t>
            </a:r>
            <a:r>
              <a:rPr lang="en-GB" dirty="0" err="1"/>
              <a:t>questa</a:t>
            </a:r>
            <a:r>
              <a:rPr lang="en-GB" dirty="0"/>
              <a:t> </a:t>
            </a:r>
            <a:r>
              <a:rPr lang="en-GB" dirty="0" err="1"/>
              <a:t>interfaccia</a:t>
            </a:r>
            <a:r>
              <a:rPr lang="en-GB" dirty="0"/>
              <a:t>.</a:t>
            </a:r>
            <a:endParaRPr lang="en-IT" dirty="0"/>
          </a:p>
        </p:txBody>
      </p:sp>
    </p:spTree>
    <p:extLst>
      <p:ext uri="{BB962C8B-B14F-4D97-AF65-F5344CB8AC3E}">
        <p14:creationId xmlns:p14="http://schemas.microsoft.com/office/powerpoint/2010/main" val="3250717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A2B2-08B0-D840-AF78-8CE3197049DB}"/>
              </a:ext>
            </a:extLst>
          </p:cNvPr>
          <p:cNvSpPr>
            <a:spLocks noGrp="1"/>
          </p:cNvSpPr>
          <p:nvPr>
            <p:ph type="title"/>
          </p:nvPr>
        </p:nvSpPr>
        <p:spPr/>
        <p:txBody>
          <a:bodyPr/>
          <a:lstStyle/>
          <a:p>
            <a:r>
              <a:rPr lang="en-IT" dirty="0"/>
              <a:t>Pattern creazionali</a:t>
            </a:r>
          </a:p>
        </p:txBody>
      </p:sp>
      <p:sp>
        <p:nvSpPr>
          <p:cNvPr id="3" name="Content Placeholder 2">
            <a:extLst>
              <a:ext uri="{FF2B5EF4-FFF2-40B4-BE49-F238E27FC236}">
                <a16:creationId xmlns:a16="http://schemas.microsoft.com/office/drawing/2014/main" id="{88400969-3247-7449-8E47-08A54E73E231}"/>
              </a:ext>
            </a:extLst>
          </p:cNvPr>
          <p:cNvSpPr>
            <a:spLocks noGrp="1"/>
          </p:cNvSpPr>
          <p:nvPr>
            <p:ph idx="1"/>
          </p:nvPr>
        </p:nvSpPr>
        <p:spPr/>
        <p:txBody>
          <a:bodyPr/>
          <a:lstStyle/>
          <a:p>
            <a:pPr marL="0" indent="0">
              <a:buNone/>
            </a:pPr>
            <a:r>
              <a:rPr lang="en-GB" dirty="0"/>
              <a:t>I pattern </a:t>
            </a:r>
            <a:r>
              <a:rPr lang="en-GB" dirty="0" err="1"/>
              <a:t>creazionali</a:t>
            </a:r>
            <a:r>
              <a:rPr lang="en-GB" dirty="0"/>
              <a:t> </a:t>
            </a:r>
            <a:r>
              <a:rPr lang="en-GB" dirty="0" err="1"/>
              <a:t>risolvono</a:t>
            </a:r>
            <a:r>
              <a:rPr lang="en-GB" dirty="0"/>
              <a:t> </a:t>
            </a:r>
            <a:r>
              <a:rPr lang="en-GB" dirty="0" err="1"/>
              <a:t>problematiche</a:t>
            </a:r>
            <a:r>
              <a:rPr lang="en-GB" dirty="0"/>
              <a:t> </a:t>
            </a:r>
            <a:r>
              <a:rPr lang="en-GB" dirty="0" err="1"/>
              <a:t>inerenti</a:t>
            </a:r>
            <a:r>
              <a:rPr lang="en-GB" dirty="0"/>
              <a:t> </a:t>
            </a:r>
            <a:r>
              <a:rPr lang="en-GB" dirty="0" err="1"/>
              <a:t>all'istanziazione</a:t>
            </a:r>
            <a:r>
              <a:rPr lang="en-GB" dirty="0"/>
              <a:t> </a:t>
            </a:r>
            <a:r>
              <a:rPr lang="en-GB" dirty="0" err="1"/>
              <a:t>degli</a:t>
            </a:r>
            <a:r>
              <a:rPr lang="en-GB" dirty="0"/>
              <a:t> </a:t>
            </a:r>
            <a:r>
              <a:rPr lang="en-GB" dirty="0" err="1"/>
              <a:t>oggetti</a:t>
            </a:r>
            <a:endParaRPr lang="en-GB" dirty="0"/>
          </a:p>
          <a:p>
            <a:pPr marL="0" indent="0">
              <a:buNone/>
            </a:pPr>
            <a:endParaRPr lang="en-GB" dirty="0"/>
          </a:p>
        </p:txBody>
      </p:sp>
    </p:spTree>
    <p:extLst>
      <p:ext uri="{BB962C8B-B14F-4D97-AF65-F5344CB8AC3E}">
        <p14:creationId xmlns:p14="http://schemas.microsoft.com/office/powerpoint/2010/main" val="3542651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D2260-C056-604C-B648-56F064971619}"/>
              </a:ext>
            </a:extLst>
          </p:cNvPr>
          <p:cNvSpPr>
            <a:spLocks noGrp="1"/>
          </p:cNvSpPr>
          <p:nvPr>
            <p:ph idx="1"/>
          </p:nvPr>
        </p:nvSpPr>
        <p:spPr>
          <a:xfrm>
            <a:off x="838200" y="465365"/>
            <a:ext cx="10515600" cy="2555422"/>
          </a:xfrm>
        </p:spPr>
        <p:txBody>
          <a:bodyPr/>
          <a:lstStyle/>
          <a:p>
            <a:pPr marL="0" indent="0">
              <a:buNone/>
            </a:pPr>
            <a:r>
              <a:rPr lang="en-GB" dirty="0"/>
              <a:t>Ad </a:t>
            </a:r>
            <a:r>
              <a:rPr lang="en-GB" dirty="0" err="1"/>
              <a:t>esempio</a:t>
            </a:r>
            <a:r>
              <a:rPr lang="en-GB" dirty="0"/>
              <a:t>, </a:t>
            </a:r>
            <a:r>
              <a:rPr lang="en-GB" dirty="0" err="1"/>
              <a:t>entrambe</a:t>
            </a:r>
            <a:r>
              <a:rPr lang="en-GB" dirty="0"/>
              <a:t> le </a:t>
            </a:r>
            <a:r>
              <a:rPr lang="en-GB" dirty="0" err="1"/>
              <a:t>classi</a:t>
            </a:r>
            <a:r>
              <a:rPr lang="en-GB" dirty="0"/>
              <a:t> Truck e Ship </a:t>
            </a:r>
            <a:r>
              <a:rPr lang="en-GB" dirty="0" err="1"/>
              <a:t>dovrebbero</a:t>
            </a:r>
            <a:r>
              <a:rPr lang="en-GB" dirty="0"/>
              <a:t> </a:t>
            </a:r>
            <a:r>
              <a:rPr lang="en-GB" dirty="0" err="1"/>
              <a:t>implementare</a:t>
            </a:r>
            <a:r>
              <a:rPr lang="en-GB" dirty="0"/>
              <a:t> </a:t>
            </a:r>
            <a:r>
              <a:rPr lang="en-GB" dirty="0" err="1"/>
              <a:t>l'interfaccia</a:t>
            </a:r>
            <a:r>
              <a:rPr lang="en-GB" dirty="0"/>
              <a:t> Transport, </a:t>
            </a:r>
            <a:r>
              <a:rPr lang="en-GB" dirty="0" err="1"/>
              <a:t>che</a:t>
            </a:r>
            <a:r>
              <a:rPr lang="en-GB" dirty="0"/>
              <a:t> </a:t>
            </a:r>
            <a:r>
              <a:rPr lang="en-GB" dirty="0" err="1"/>
              <a:t>dichiara</a:t>
            </a:r>
            <a:r>
              <a:rPr lang="en-GB" dirty="0"/>
              <a:t> un </a:t>
            </a:r>
            <a:r>
              <a:rPr lang="en-GB" dirty="0" err="1"/>
              <a:t>metodo</a:t>
            </a:r>
            <a:r>
              <a:rPr lang="en-GB" dirty="0"/>
              <a:t> </a:t>
            </a:r>
            <a:r>
              <a:rPr lang="en-GB" dirty="0" err="1"/>
              <a:t>chiamato</a:t>
            </a:r>
            <a:r>
              <a:rPr lang="en-GB" dirty="0"/>
              <a:t> deliver. </a:t>
            </a:r>
            <a:r>
              <a:rPr lang="en-GB" dirty="0" err="1"/>
              <a:t>Ogni</a:t>
            </a:r>
            <a:r>
              <a:rPr lang="en-GB" dirty="0"/>
              <a:t> </a:t>
            </a:r>
            <a:r>
              <a:rPr lang="en-GB" dirty="0" err="1"/>
              <a:t>classe</a:t>
            </a:r>
            <a:r>
              <a:rPr lang="en-GB" dirty="0"/>
              <a:t> </a:t>
            </a:r>
            <a:r>
              <a:rPr lang="en-GB" dirty="0" err="1"/>
              <a:t>implementa</a:t>
            </a:r>
            <a:r>
              <a:rPr lang="en-GB" dirty="0"/>
              <a:t> </a:t>
            </a:r>
            <a:r>
              <a:rPr lang="en-GB" dirty="0" err="1"/>
              <a:t>questo</a:t>
            </a:r>
            <a:r>
              <a:rPr lang="en-GB" dirty="0"/>
              <a:t> </a:t>
            </a:r>
            <a:r>
              <a:rPr lang="en-GB" dirty="0" err="1"/>
              <a:t>metodo</a:t>
            </a:r>
            <a:r>
              <a:rPr lang="en-GB" dirty="0"/>
              <a:t> in modo </a:t>
            </a:r>
            <a:r>
              <a:rPr lang="en-GB" dirty="0" err="1"/>
              <a:t>diverso</a:t>
            </a:r>
            <a:r>
              <a:rPr lang="en-GB" dirty="0"/>
              <a:t>: </a:t>
            </a:r>
            <a:r>
              <a:rPr lang="en-GB" dirty="0" err="1"/>
              <a:t>i</a:t>
            </a:r>
            <a:r>
              <a:rPr lang="en-GB" dirty="0"/>
              <a:t> camion </a:t>
            </a:r>
            <a:r>
              <a:rPr lang="en-GB" dirty="0" err="1"/>
              <a:t>consegnano</a:t>
            </a:r>
            <a:r>
              <a:rPr lang="en-GB" dirty="0"/>
              <a:t> merci via terra, le </a:t>
            </a:r>
            <a:r>
              <a:rPr lang="en-GB" dirty="0" err="1"/>
              <a:t>navi</a:t>
            </a:r>
            <a:r>
              <a:rPr lang="en-GB" dirty="0"/>
              <a:t> </a:t>
            </a:r>
            <a:r>
              <a:rPr lang="en-GB" dirty="0" err="1"/>
              <a:t>consegnano</a:t>
            </a:r>
            <a:r>
              <a:rPr lang="en-GB" dirty="0"/>
              <a:t> merci via mare. Il </a:t>
            </a:r>
            <a:r>
              <a:rPr lang="en-GB" dirty="0" err="1"/>
              <a:t>metodo</a:t>
            </a:r>
            <a:r>
              <a:rPr lang="en-GB" dirty="0"/>
              <a:t> factory </a:t>
            </a:r>
            <a:r>
              <a:rPr lang="en-GB" dirty="0" err="1"/>
              <a:t>nella</a:t>
            </a:r>
            <a:r>
              <a:rPr lang="en-GB" dirty="0"/>
              <a:t> </a:t>
            </a:r>
            <a:r>
              <a:rPr lang="en-GB" dirty="0" err="1"/>
              <a:t>classe</a:t>
            </a:r>
            <a:r>
              <a:rPr lang="en-GB" dirty="0"/>
              <a:t> </a:t>
            </a:r>
            <a:r>
              <a:rPr lang="en-GB" dirty="0" err="1"/>
              <a:t>RoadLogistics</a:t>
            </a:r>
            <a:r>
              <a:rPr lang="en-GB" dirty="0"/>
              <a:t> </a:t>
            </a:r>
            <a:r>
              <a:rPr lang="en-GB" dirty="0" err="1"/>
              <a:t>restituisce</a:t>
            </a:r>
            <a:r>
              <a:rPr lang="en-GB" dirty="0"/>
              <a:t> </a:t>
            </a:r>
            <a:r>
              <a:rPr lang="en-GB" dirty="0" err="1"/>
              <a:t>gli</a:t>
            </a:r>
            <a:r>
              <a:rPr lang="en-GB" dirty="0"/>
              <a:t> </a:t>
            </a:r>
            <a:r>
              <a:rPr lang="en-GB" dirty="0" err="1"/>
              <a:t>oggetti</a:t>
            </a:r>
            <a:r>
              <a:rPr lang="en-GB" dirty="0"/>
              <a:t> truck, </a:t>
            </a:r>
            <a:r>
              <a:rPr lang="en-GB" dirty="0" err="1"/>
              <a:t>mentre</a:t>
            </a:r>
            <a:r>
              <a:rPr lang="en-GB" dirty="0"/>
              <a:t> il </a:t>
            </a:r>
            <a:r>
              <a:rPr lang="en-GB" dirty="0" err="1"/>
              <a:t>metodo</a:t>
            </a:r>
            <a:r>
              <a:rPr lang="en-GB" dirty="0"/>
              <a:t> factory </a:t>
            </a:r>
            <a:r>
              <a:rPr lang="en-GB" dirty="0" err="1"/>
              <a:t>nella</a:t>
            </a:r>
            <a:r>
              <a:rPr lang="en-GB" dirty="0"/>
              <a:t> </a:t>
            </a:r>
            <a:r>
              <a:rPr lang="en-GB" dirty="0" err="1"/>
              <a:t>classe</a:t>
            </a:r>
            <a:r>
              <a:rPr lang="en-GB" dirty="0"/>
              <a:t> </a:t>
            </a:r>
            <a:r>
              <a:rPr lang="en-GB" dirty="0" err="1"/>
              <a:t>SeaLogistics</a:t>
            </a:r>
            <a:r>
              <a:rPr lang="en-GB" dirty="0"/>
              <a:t> </a:t>
            </a:r>
            <a:r>
              <a:rPr lang="en-GB" dirty="0" err="1"/>
              <a:t>restituisce</a:t>
            </a:r>
            <a:r>
              <a:rPr lang="en-GB" dirty="0"/>
              <a:t> le </a:t>
            </a:r>
            <a:r>
              <a:rPr lang="en-GB" dirty="0" err="1"/>
              <a:t>navi</a:t>
            </a:r>
            <a:r>
              <a:rPr lang="en-GB" dirty="0"/>
              <a:t>.</a:t>
            </a:r>
            <a:endParaRPr lang="en-IT" dirty="0"/>
          </a:p>
        </p:txBody>
      </p:sp>
      <p:pic>
        <p:nvPicPr>
          <p:cNvPr id="4" name="Picture 3">
            <a:extLst>
              <a:ext uri="{FF2B5EF4-FFF2-40B4-BE49-F238E27FC236}">
                <a16:creationId xmlns:a16="http://schemas.microsoft.com/office/drawing/2014/main" id="{0D97036F-7079-C14C-95E3-7EF49CB96FDA}"/>
              </a:ext>
            </a:extLst>
          </p:cNvPr>
          <p:cNvPicPr>
            <a:picLocks noChangeAspect="1"/>
          </p:cNvPicPr>
          <p:nvPr/>
        </p:nvPicPr>
        <p:blipFill>
          <a:blip r:embed="rId2"/>
          <a:stretch>
            <a:fillRect/>
          </a:stretch>
        </p:blipFill>
        <p:spPr>
          <a:xfrm>
            <a:off x="2486479" y="2780393"/>
            <a:ext cx="6223000" cy="3175000"/>
          </a:xfrm>
          <a:prstGeom prst="rect">
            <a:avLst/>
          </a:prstGeom>
        </p:spPr>
      </p:pic>
    </p:spTree>
    <p:extLst>
      <p:ext uri="{BB962C8B-B14F-4D97-AF65-F5344CB8AC3E}">
        <p14:creationId xmlns:p14="http://schemas.microsoft.com/office/powerpoint/2010/main" val="3936366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6C5D-218C-A04B-87D4-03044A6F303D}"/>
              </a:ext>
            </a:extLst>
          </p:cNvPr>
          <p:cNvSpPr>
            <a:spLocks noGrp="1"/>
          </p:cNvSpPr>
          <p:nvPr>
            <p:ph type="title"/>
          </p:nvPr>
        </p:nvSpPr>
        <p:spPr/>
        <p:txBody>
          <a:bodyPr/>
          <a:lstStyle/>
          <a:p>
            <a:r>
              <a:rPr lang="it-IT" dirty="0"/>
              <a:t>Esempio pratico</a:t>
            </a:r>
          </a:p>
        </p:txBody>
      </p:sp>
      <p:sp>
        <p:nvSpPr>
          <p:cNvPr id="3" name="Content Placeholder 2">
            <a:extLst>
              <a:ext uri="{FF2B5EF4-FFF2-40B4-BE49-F238E27FC236}">
                <a16:creationId xmlns:a16="http://schemas.microsoft.com/office/drawing/2014/main" id="{A55CC8EA-31D1-3548-9218-5F919CCA6737}"/>
              </a:ext>
            </a:extLst>
          </p:cNvPr>
          <p:cNvSpPr>
            <a:spLocks noGrp="1"/>
          </p:cNvSpPr>
          <p:nvPr>
            <p:ph idx="1"/>
          </p:nvPr>
        </p:nvSpPr>
        <p:spPr/>
        <p:txBody>
          <a:bodyPr>
            <a:normAutofit fontScale="92500"/>
          </a:bodyPr>
          <a:lstStyle/>
          <a:p>
            <a:pPr marL="0" indent="0">
              <a:buNone/>
            </a:pPr>
            <a:r>
              <a:rPr lang="it-IT" dirty="0"/>
              <a:t>In questo esempio, i pulsanti svolgono un ruolo di prodotto e ed i </a:t>
            </a:r>
            <a:r>
              <a:rPr lang="it-IT" dirty="0" err="1"/>
              <a:t>dialog</a:t>
            </a:r>
            <a:r>
              <a:rPr lang="it-IT" dirty="0"/>
              <a:t> agiscono come creatori.</a:t>
            </a:r>
          </a:p>
          <a:p>
            <a:pPr marL="0" indent="0">
              <a:buNone/>
            </a:pPr>
            <a:endParaRPr lang="it-IT" dirty="0"/>
          </a:p>
          <a:p>
            <a:pPr marL="0" indent="0">
              <a:buNone/>
            </a:pPr>
            <a:r>
              <a:rPr lang="it-IT" dirty="0"/>
              <a:t>Diversi </a:t>
            </a:r>
            <a:r>
              <a:rPr lang="it-IT" dirty="0" err="1"/>
              <a:t>dialog</a:t>
            </a:r>
            <a:r>
              <a:rPr lang="it-IT" dirty="0"/>
              <a:t> richiedono i propri tipi di elementi. Ecco perché creiamo una sottoclasse per ogni tipo di </a:t>
            </a:r>
            <a:r>
              <a:rPr lang="it-IT" dirty="0" err="1"/>
              <a:t>dialog</a:t>
            </a:r>
            <a:r>
              <a:rPr lang="it-IT" dirty="0"/>
              <a:t> e sovrascrivendo i loro metodi di fabbrica.</a:t>
            </a:r>
          </a:p>
          <a:p>
            <a:pPr marL="0" indent="0">
              <a:buNone/>
            </a:pPr>
            <a:endParaRPr lang="it-IT" dirty="0"/>
          </a:p>
          <a:p>
            <a:pPr marL="0" indent="0">
              <a:buNone/>
            </a:pPr>
            <a:r>
              <a:rPr lang="it-IT" dirty="0"/>
              <a:t>Ora, ogni tipo di finestra di dialogo istanzia le classi di pulsanti appropriate. La finestra di dialogo di base funziona con i prodotti utilizzando la loro interfaccia comune, ecco perché il suo codice rimane funzionale dopo tutte le modifiche.</a:t>
            </a:r>
          </a:p>
        </p:txBody>
      </p:sp>
    </p:spTree>
    <p:extLst>
      <p:ext uri="{BB962C8B-B14F-4D97-AF65-F5344CB8AC3E}">
        <p14:creationId xmlns:p14="http://schemas.microsoft.com/office/powerpoint/2010/main" val="3564844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DB83-EB4F-4F43-9E92-D017C1C60EE3}"/>
              </a:ext>
            </a:extLst>
          </p:cNvPr>
          <p:cNvSpPr>
            <a:spLocks noGrp="1"/>
          </p:cNvSpPr>
          <p:nvPr>
            <p:ph type="title"/>
          </p:nvPr>
        </p:nvSpPr>
        <p:spPr/>
        <p:txBody>
          <a:bodyPr/>
          <a:lstStyle/>
          <a:p>
            <a:r>
              <a:rPr lang="en-IT" dirty="0"/>
              <a:t>Design strutturali</a:t>
            </a:r>
          </a:p>
        </p:txBody>
      </p:sp>
      <p:sp>
        <p:nvSpPr>
          <p:cNvPr id="3" name="Content Placeholder 2">
            <a:extLst>
              <a:ext uri="{FF2B5EF4-FFF2-40B4-BE49-F238E27FC236}">
                <a16:creationId xmlns:a16="http://schemas.microsoft.com/office/drawing/2014/main" id="{640AD4ED-17F4-C74A-8E2C-196F5D89C11E}"/>
              </a:ext>
            </a:extLst>
          </p:cNvPr>
          <p:cNvSpPr>
            <a:spLocks noGrp="1"/>
          </p:cNvSpPr>
          <p:nvPr>
            <p:ph idx="1"/>
          </p:nvPr>
        </p:nvSpPr>
        <p:spPr/>
        <p:txBody>
          <a:bodyPr/>
          <a:lstStyle/>
          <a:p>
            <a:pPr marL="0" indent="0">
              <a:buNone/>
            </a:pPr>
            <a:r>
              <a:rPr lang="en-GB" dirty="0"/>
              <a:t>I pattern </a:t>
            </a:r>
            <a:r>
              <a:rPr lang="en-GB" dirty="0" err="1"/>
              <a:t>strutturali</a:t>
            </a:r>
            <a:r>
              <a:rPr lang="en-GB" dirty="0"/>
              <a:t> </a:t>
            </a:r>
            <a:r>
              <a:rPr lang="en-GB" dirty="0" err="1"/>
              <a:t>risolvono</a:t>
            </a:r>
            <a:r>
              <a:rPr lang="en-GB" dirty="0"/>
              <a:t> </a:t>
            </a:r>
            <a:r>
              <a:rPr lang="en-GB" dirty="0" err="1"/>
              <a:t>problematiche</a:t>
            </a:r>
            <a:r>
              <a:rPr lang="en-GB" dirty="0"/>
              <a:t> </a:t>
            </a:r>
            <a:r>
              <a:rPr lang="en-GB" dirty="0" err="1"/>
              <a:t>inerenti</a:t>
            </a:r>
            <a:r>
              <a:rPr lang="en-GB" dirty="0"/>
              <a:t> </a:t>
            </a:r>
            <a:r>
              <a:rPr lang="en-GB" dirty="0" err="1"/>
              <a:t>alla</a:t>
            </a:r>
            <a:r>
              <a:rPr lang="en-GB" dirty="0"/>
              <a:t> </a:t>
            </a:r>
            <a:r>
              <a:rPr lang="en-GB" dirty="0" err="1"/>
              <a:t>struttura</a:t>
            </a:r>
            <a:r>
              <a:rPr lang="en-GB" dirty="0"/>
              <a:t> </a:t>
            </a:r>
            <a:r>
              <a:rPr lang="en-GB" dirty="0" err="1"/>
              <a:t>delle</a:t>
            </a:r>
            <a:r>
              <a:rPr lang="en-GB" dirty="0"/>
              <a:t> </a:t>
            </a:r>
            <a:r>
              <a:rPr lang="en-GB" dirty="0" err="1"/>
              <a:t>classi</a:t>
            </a:r>
            <a:r>
              <a:rPr lang="en-GB" dirty="0"/>
              <a:t> e </a:t>
            </a:r>
            <a:r>
              <a:rPr lang="en-GB" dirty="0" err="1"/>
              <a:t>degli</a:t>
            </a:r>
            <a:r>
              <a:rPr lang="en-GB" dirty="0"/>
              <a:t> </a:t>
            </a:r>
            <a:r>
              <a:rPr lang="en-GB" dirty="0" err="1"/>
              <a:t>oggetti</a:t>
            </a:r>
            <a:endParaRPr lang="en-IT" dirty="0"/>
          </a:p>
        </p:txBody>
      </p:sp>
    </p:spTree>
    <p:extLst>
      <p:ext uri="{BB962C8B-B14F-4D97-AF65-F5344CB8AC3E}">
        <p14:creationId xmlns:p14="http://schemas.microsoft.com/office/powerpoint/2010/main" val="417490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4DFEC-3C09-AB45-B67D-4E9251AF2DC8}"/>
              </a:ext>
            </a:extLst>
          </p:cNvPr>
          <p:cNvSpPr>
            <a:spLocks noGrp="1"/>
          </p:cNvSpPr>
          <p:nvPr>
            <p:ph type="title"/>
          </p:nvPr>
        </p:nvSpPr>
        <p:spPr/>
        <p:txBody>
          <a:bodyPr/>
          <a:lstStyle/>
          <a:p>
            <a:r>
              <a:rPr lang="en-IT" dirty="0"/>
              <a:t>Adapter</a:t>
            </a:r>
          </a:p>
        </p:txBody>
      </p:sp>
      <p:sp>
        <p:nvSpPr>
          <p:cNvPr id="3" name="Content Placeholder 2">
            <a:extLst>
              <a:ext uri="{FF2B5EF4-FFF2-40B4-BE49-F238E27FC236}">
                <a16:creationId xmlns:a16="http://schemas.microsoft.com/office/drawing/2014/main" id="{0F3ED8EC-5EE2-FC41-89E3-9D8A2B944D3E}"/>
              </a:ext>
            </a:extLst>
          </p:cNvPr>
          <p:cNvSpPr>
            <a:spLocks noGrp="1"/>
          </p:cNvSpPr>
          <p:nvPr>
            <p:ph idx="1"/>
          </p:nvPr>
        </p:nvSpPr>
        <p:spPr>
          <a:xfrm>
            <a:off x="838200" y="1825625"/>
            <a:ext cx="10515600" cy="1089025"/>
          </a:xfrm>
        </p:spPr>
        <p:txBody>
          <a:bodyPr/>
          <a:lstStyle/>
          <a:p>
            <a:pPr marL="0" indent="0">
              <a:buNone/>
            </a:pPr>
            <a:r>
              <a:rPr lang="en-GB" dirty="0" err="1"/>
              <a:t>L’adapter</a:t>
            </a:r>
            <a:r>
              <a:rPr lang="en-GB" dirty="0"/>
              <a:t> </a:t>
            </a:r>
            <a:r>
              <a:rPr lang="en-GB" dirty="0" err="1"/>
              <a:t>è</a:t>
            </a:r>
            <a:r>
              <a:rPr lang="en-GB" dirty="0"/>
              <a:t> un </a:t>
            </a:r>
            <a:r>
              <a:rPr lang="en-GB" dirty="0" err="1"/>
              <a:t>modello</a:t>
            </a:r>
            <a:r>
              <a:rPr lang="en-GB" dirty="0"/>
              <a:t> di </a:t>
            </a:r>
            <a:r>
              <a:rPr lang="en-GB" dirty="0" err="1"/>
              <a:t>progettazione</a:t>
            </a:r>
            <a:r>
              <a:rPr lang="en-GB" dirty="0"/>
              <a:t> </a:t>
            </a:r>
            <a:r>
              <a:rPr lang="en-GB" dirty="0" err="1"/>
              <a:t>strutturale</a:t>
            </a:r>
            <a:r>
              <a:rPr lang="en-GB" dirty="0"/>
              <a:t> </a:t>
            </a:r>
            <a:r>
              <a:rPr lang="en-GB" dirty="0" err="1"/>
              <a:t>che</a:t>
            </a:r>
            <a:r>
              <a:rPr lang="en-GB" dirty="0"/>
              <a:t> </a:t>
            </a:r>
            <a:r>
              <a:rPr lang="en-GB" dirty="0" err="1"/>
              <a:t>consente</a:t>
            </a:r>
            <a:r>
              <a:rPr lang="en-GB" dirty="0"/>
              <a:t> </a:t>
            </a:r>
            <a:r>
              <a:rPr lang="en-GB" dirty="0" err="1"/>
              <a:t>agli</a:t>
            </a:r>
            <a:r>
              <a:rPr lang="en-GB" dirty="0"/>
              <a:t> </a:t>
            </a:r>
            <a:r>
              <a:rPr lang="en-GB" dirty="0" err="1"/>
              <a:t>oggetti</a:t>
            </a:r>
            <a:r>
              <a:rPr lang="en-GB" dirty="0"/>
              <a:t> con </a:t>
            </a:r>
            <a:r>
              <a:rPr lang="en-GB" dirty="0" err="1"/>
              <a:t>interfacce</a:t>
            </a:r>
            <a:r>
              <a:rPr lang="en-GB" dirty="0"/>
              <a:t> </a:t>
            </a:r>
            <a:r>
              <a:rPr lang="en-GB" dirty="0" err="1"/>
              <a:t>incompatibili</a:t>
            </a:r>
            <a:r>
              <a:rPr lang="en-GB" dirty="0"/>
              <a:t> di </a:t>
            </a:r>
            <a:r>
              <a:rPr lang="en-GB" dirty="0" err="1"/>
              <a:t>collaborare</a:t>
            </a:r>
            <a:r>
              <a:rPr lang="en-GB" dirty="0"/>
              <a:t> </a:t>
            </a:r>
            <a:r>
              <a:rPr lang="en-GB" dirty="0" err="1"/>
              <a:t>tra</a:t>
            </a:r>
            <a:r>
              <a:rPr lang="en-GB" dirty="0"/>
              <a:t> di </a:t>
            </a:r>
            <a:r>
              <a:rPr lang="en-GB" dirty="0" err="1"/>
              <a:t>loro</a:t>
            </a:r>
            <a:endParaRPr lang="en-IT" dirty="0"/>
          </a:p>
        </p:txBody>
      </p:sp>
      <p:pic>
        <p:nvPicPr>
          <p:cNvPr id="4" name="Picture 3">
            <a:extLst>
              <a:ext uri="{FF2B5EF4-FFF2-40B4-BE49-F238E27FC236}">
                <a16:creationId xmlns:a16="http://schemas.microsoft.com/office/drawing/2014/main" id="{27CFF239-3FC0-3D49-A6FC-628C8DF791B5}"/>
              </a:ext>
            </a:extLst>
          </p:cNvPr>
          <p:cNvPicPr>
            <a:picLocks noChangeAspect="1"/>
          </p:cNvPicPr>
          <p:nvPr/>
        </p:nvPicPr>
        <p:blipFill>
          <a:blip r:embed="rId2"/>
          <a:stretch>
            <a:fillRect/>
          </a:stretch>
        </p:blipFill>
        <p:spPr>
          <a:xfrm>
            <a:off x="2914196" y="2759189"/>
            <a:ext cx="6363607" cy="3977254"/>
          </a:xfrm>
          <a:prstGeom prst="rect">
            <a:avLst/>
          </a:prstGeom>
        </p:spPr>
      </p:pic>
    </p:spTree>
    <p:extLst>
      <p:ext uri="{BB962C8B-B14F-4D97-AF65-F5344CB8AC3E}">
        <p14:creationId xmlns:p14="http://schemas.microsoft.com/office/powerpoint/2010/main" val="3530390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3E4A-3FB7-3047-B791-79FB5E64C14B}"/>
              </a:ext>
            </a:extLst>
          </p:cNvPr>
          <p:cNvSpPr>
            <a:spLocks noGrp="1"/>
          </p:cNvSpPr>
          <p:nvPr>
            <p:ph type="title"/>
          </p:nvPr>
        </p:nvSpPr>
        <p:spPr>
          <a:xfrm>
            <a:off x="838200" y="365126"/>
            <a:ext cx="10515600" cy="794204"/>
          </a:xfrm>
        </p:spPr>
        <p:txBody>
          <a:bodyPr/>
          <a:lstStyle/>
          <a:p>
            <a:r>
              <a:rPr lang="en-IT" dirty="0"/>
              <a:t>Cosa risolve?</a:t>
            </a:r>
          </a:p>
        </p:txBody>
      </p:sp>
      <p:sp>
        <p:nvSpPr>
          <p:cNvPr id="3" name="Content Placeholder 2">
            <a:extLst>
              <a:ext uri="{FF2B5EF4-FFF2-40B4-BE49-F238E27FC236}">
                <a16:creationId xmlns:a16="http://schemas.microsoft.com/office/drawing/2014/main" id="{4A48031D-A82A-A243-8E40-A71D0AFB55A7}"/>
              </a:ext>
            </a:extLst>
          </p:cNvPr>
          <p:cNvSpPr>
            <a:spLocks noGrp="1"/>
          </p:cNvSpPr>
          <p:nvPr>
            <p:ph idx="1"/>
          </p:nvPr>
        </p:nvSpPr>
        <p:spPr>
          <a:xfrm>
            <a:off x="838200" y="1159330"/>
            <a:ext cx="10515600" cy="3097439"/>
          </a:xfrm>
        </p:spPr>
        <p:txBody>
          <a:bodyPr/>
          <a:lstStyle/>
          <a:p>
            <a:pPr marL="0" indent="0">
              <a:buNone/>
            </a:pPr>
            <a:r>
              <a:rPr lang="en-GB" dirty="0" err="1"/>
              <a:t>Immagina</a:t>
            </a:r>
            <a:r>
              <a:rPr lang="en-GB" dirty="0"/>
              <a:t> </a:t>
            </a:r>
            <a:r>
              <a:rPr lang="en-GB" dirty="0" err="1"/>
              <a:t>un'app</a:t>
            </a:r>
            <a:r>
              <a:rPr lang="en-GB" dirty="0"/>
              <a:t> per il </a:t>
            </a:r>
            <a:r>
              <a:rPr lang="en-GB" dirty="0" err="1"/>
              <a:t>monitoraggio</a:t>
            </a:r>
            <a:r>
              <a:rPr lang="en-GB" dirty="0"/>
              <a:t> del </a:t>
            </a:r>
            <a:r>
              <a:rPr lang="en-GB" dirty="0" err="1"/>
              <a:t>mercato</a:t>
            </a:r>
            <a:r>
              <a:rPr lang="en-GB" dirty="0"/>
              <a:t> </a:t>
            </a:r>
            <a:r>
              <a:rPr lang="en-GB" dirty="0" err="1"/>
              <a:t>azionario</a:t>
            </a:r>
            <a:r>
              <a:rPr lang="en-GB" dirty="0"/>
              <a:t>. </a:t>
            </a:r>
            <a:r>
              <a:rPr lang="en-GB" dirty="0" err="1"/>
              <a:t>L'app</a:t>
            </a:r>
            <a:r>
              <a:rPr lang="en-GB" dirty="0"/>
              <a:t> </a:t>
            </a:r>
            <a:r>
              <a:rPr lang="en-GB" dirty="0" err="1"/>
              <a:t>scarica</a:t>
            </a:r>
            <a:r>
              <a:rPr lang="en-GB" dirty="0"/>
              <a:t> </a:t>
            </a:r>
            <a:r>
              <a:rPr lang="en-GB" dirty="0" err="1"/>
              <a:t>i</a:t>
            </a:r>
            <a:r>
              <a:rPr lang="en-GB" dirty="0"/>
              <a:t> </a:t>
            </a:r>
            <a:r>
              <a:rPr lang="en-GB" dirty="0" err="1"/>
              <a:t>dati</a:t>
            </a:r>
            <a:r>
              <a:rPr lang="en-GB" dirty="0"/>
              <a:t> </a:t>
            </a:r>
            <a:r>
              <a:rPr lang="en-GB" dirty="0" err="1"/>
              <a:t>azionari</a:t>
            </a:r>
            <a:r>
              <a:rPr lang="en-GB" dirty="0"/>
              <a:t> da </a:t>
            </a:r>
            <a:r>
              <a:rPr lang="en-GB" dirty="0" err="1"/>
              <a:t>più</a:t>
            </a:r>
            <a:r>
              <a:rPr lang="en-GB" dirty="0"/>
              <a:t> </a:t>
            </a:r>
            <a:r>
              <a:rPr lang="en-GB" dirty="0" err="1"/>
              <a:t>fonti</a:t>
            </a:r>
            <a:r>
              <a:rPr lang="en-GB" dirty="0"/>
              <a:t> in </a:t>
            </a:r>
            <a:r>
              <a:rPr lang="en-GB" dirty="0" err="1"/>
              <a:t>formato</a:t>
            </a:r>
            <a:r>
              <a:rPr lang="en-GB" dirty="0"/>
              <a:t> XML e </a:t>
            </a:r>
            <a:r>
              <a:rPr lang="en-GB" dirty="0" err="1"/>
              <a:t>quindi</a:t>
            </a:r>
            <a:r>
              <a:rPr lang="en-GB" dirty="0"/>
              <a:t> </a:t>
            </a:r>
            <a:r>
              <a:rPr lang="en-GB" dirty="0" err="1"/>
              <a:t>visualizza</a:t>
            </a:r>
            <a:r>
              <a:rPr lang="en-GB" dirty="0"/>
              <a:t> </a:t>
            </a:r>
            <a:r>
              <a:rPr lang="en-GB" dirty="0" err="1"/>
              <a:t>grafici</a:t>
            </a:r>
            <a:r>
              <a:rPr lang="en-GB" dirty="0"/>
              <a:t> e </a:t>
            </a:r>
            <a:r>
              <a:rPr lang="en-GB" dirty="0" err="1"/>
              <a:t>diagrammi</a:t>
            </a:r>
            <a:r>
              <a:rPr lang="en-GB" dirty="0"/>
              <a:t> belli per </a:t>
            </a:r>
            <a:r>
              <a:rPr lang="en-GB" dirty="0" err="1"/>
              <a:t>l'utente</a:t>
            </a:r>
            <a:r>
              <a:rPr lang="en-GB" dirty="0"/>
              <a:t>.</a:t>
            </a:r>
          </a:p>
          <a:p>
            <a:pPr marL="0" indent="0">
              <a:buNone/>
            </a:pPr>
            <a:r>
              <a:rPr lang="en-GB" dirty="0"/>
              <a:t>Ad un </a:t>
            </a:r>
            <a:r>
              <a:rPr lang="en-GB" dirty="0" err="1"/>
              <a:t>certo</a:t>
            </a:r>
            <a:r>
              <a:rPr lang="en-GB" dirty="0"/>
              <a:t> punto, </a:t>
            </a:r>
            <a:r>
              <a:rPr lang="en-GB" dirty="0" err="1"/>
              <a:t>decidiamo</a:t>
            </a:r>
            <a:r>
              <a:rPr lang="en-GB" dirty="0"/>
              <a:t> di </a:t>
            </a:r>
            <a:r>
              <a:rPr lang="en-GB" dirty="0" err="1"/>
              <a:t>migliorare</a:t>
            </a:r>
            <a:r>
              <a:rPr lang="en-GB" dirty="0"/>
              <a:t> </a:t>
            </a:r>
            <a:r>
              <a:rPr lang="en-GB" dirty="0" err="1"/>
              <a:t>l'app</a:t>
            </a:r>
            <a:r>
              <a:rPr lang="en-GB" dirty="0"/>
              <a:t> </a:t>
            </a:r>
            <a:r>
              <a:rPr lang="en-GB" dirty="0" err="1"/>
              <a:t>integrando</a:t>
            </a:r>
            <a:r>
              <a:rPr lang="en-GB" dirty="0"/>
              <a:t> una </a:t>
            </a:r>
            <a:r>
              <a:rPr lang="en-GB" dirty="0" err="1"/>
              <a:t>libreria</a:t>
            </a:r>
            <a:r>
              <a:rPr lang="en-GB" dirty="0"/>
              <a:t> di </a:t>
            </a:r>
            <a:r>
              <a:rPr lang="en-GB" dirty="0" err="1"/>
              <a:t>analisi</a:t>
            </a:r>
            <a:r>
              <a:rPr lang="en-GB" dirty="0"/>
              <a:t> </a:t>
            </a:r>
            <a:r>
              <a:rPr lang="en-GB" dirty="0" err="1"/>
              <a:t>intelligente</a:t>
            </a:r>
            <a:r>
              <a:rPr lang="en-GB" dirty="0"/>
              <a:t> di </a:t>
            </a:r>
            <a:r>
              <a:rPr lang="en-GB" dirty="0" err="1"/>
              <a:t>terze</a:t>
            </a:r>
            <a:r>
              <a:rPr lang="en-GB" dirty="0"/>
              <a:t> parti. Ma </a:t>
            </a:r>
            <a:r>
              <a:rPr lang="en-GB" dirty="0" err="1"/>
              <a:t>c'è</a:t>
            </a:r>
            <a:r>
              <a:rPr lang="en-GB" dirty="0"/>
              <a:t> un </a:t>
            </a:r>
            <a:r>
              <a:rPr lang="en-GB" dirty="0" err="1"/>
              <a:t>problema</a:t>
            </a:r>
            <a:r>
              <a:rPr lang="en-GB" dirty="0"/>
              <a:t>: la </a:t>
            </a:r>
            <a:r>
              <a:rPr lang="en-GB" dirty="0" err="1"/>
              <a:t>libreria</a:t>
            </a:r>
            <a:r>
              <a:rPr lang="en-GB" dirty="0"/>
              <a:t> di </a:t>
            </a:r>
            <a:r>
              <a:rPr lang="en-GB" dirty="0" err="1"/>
              <a:t>analisi</a:t>
            </a:r>
            <a:r>
              <a:rPr lang="en-GB" dirty="0"/>
              <a:t> </a:t>
            </a:r>
            <a:r>
              <a:rPr lang="en-GB" dirty="0" err="1"/>
              <a:t>funziona</a:t>
            </a:r>
            <a:r>
              <a:rPr lang="en-GB" dirty="0"/>
              <a:t> solo con </a:t>
            </a:r>
            <a:r>
              <a:rPr lang="en-GB" dirty="0" err="1"/>
              <a:t>dati</a:t>
            </a:r>
            <a:r>
              <a:rPr lang="en-GB" dirty="0"/>
              <a:t> in </a:t>
            </a:r>
            <a:r>
              <a:rPr lang="en-GB" dirty="0" err="1"/>
              <a:t>formato</a:t>
            </a:r>
            <a:r>
              <a:rPr lang="en-GB" dirty="0"/>
              <a:t> JSON.</a:t>
            </a:r>
            <a:endParaRPr lang="en-IT" dirty="0"/>
          </a:p>
        </p:txBody>
      </p:sp>
      <p:pic>
        <p:nvPicPr>
          <p:cNvPr id="4" name="Picture 3">
            <a:extLst>
              <a:ext uri="{FF2B5EF4-FFF2-40B4-BE49-F238E27FC236}">
                <a16:creationId xmlns:a16="http://schemas.microsoft.com/office/drawing/2014/main" id="{BCDFD41F-E124-9143-B5EC-CC8D83A8B269}"/>
              </a:ext>
            </a:extLst>
          </p:cNvPr>
          <p:cNvPicPr>
            <a:picLocks noChangeAspect="1"/>
          </p:cNvPicPr>
          <p:nvPr/>
        </p:nvPicPr>
        <p:blipFill>
          <a:blip r:embed="rId2"/>
          <a:stretch>
            <a:fillRect/>
          </a:stretch>
        </p:blipFill>
        <p:spPr>
          <a:xfrm>
            <a:off x="2710541" y="3975262"/>
            <a:ext cx="6065157" cy="2517612"/>
          </a:xfrm>
          <a:prstGeom prst="rect">
            <a:avLst/>
          </a:prstGeom>
        </p:spPr>
      </p:pic>
    </p:spTree>
    <p:extLst>
      <p:ext uri="{BB962C8B-B14F-4D97-AF65-F5344CB8AC3E}">
        <p14:creationId xmlns:p14="http://schemas.microsoft.com/office/powerpoint/2010/main" val="2717704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80ACD8-4250-B04B-A4E5-220AA3AA3DD2}"/>
              </a:ext>
            </a:extLst>
          </p:cNvPr>
          <p:cNvSpPr>
            <a:spLocks noGrp="1"/>
          </p:cNvSpPr>
          <p:nvPr>
            <p:ph idx="1"/>
          </p:nvPr>
        </p:nvSpPr>
        <p:spPr>
          <a:xfrm>
            <a:off x="838200" y="416379"/>
            <a:ext cx="10515600" cy="1902278"/>
          </a:xfrm>
        </p:spPr>
        <p:txBody>
          <a:bodyPr/>
          <a:lstStyle/>
          <a:p>
            <a:pPr marL="0" indent="0">
              <a:buNone/>
            </a:pPr>
            <a:r>
              <a:rPr lang="en-GB" dirty="0" err="1"/>
              <a:t>Certo</a:t>
            </a:r>
            <a:r>
              <a:rPr lang="en-GB" dirty="0"/>
              <a:t>, </a:t>
            </a:r>
            <a:r>
              <a:rPr lang="en-GB" dirty="0" err="1"/>
              <a:t>potremmo</a:t>
            </a:r>
            <a:r>
              <a:rPr lang="en-GB" dirty="0"/>
              <a:t> </a:t>
            </a:r>
            <a:r>
              <a:rPr lang="en-GB" dirty="0" err="1"/>
              <a:t>modificare</a:t>
            </a:r>
            <a:r>
              <a:rPr lang="en-GB" dirty="0"/>
              <a:t> la </a:t>
            </a:r>
            <a:r>
              <a:rPr lang="en-GB" dirty="0" err="1"/>
              <a:t>libreria</a:t>
            </a:r>
            <a:r>
              <a:rPr lang="en-GB" dirty="0"/>
              <a:t> in modo </a:t>
            </a:r>
            <a:r>
              <a:rPr lang="en-GB" dirty="0" err="1"/>
              <a:t>che</a:t>
            </a:r>
            <a:r>
              <a:rPr lang="en-GB" dirty="0"/>
              <a:t> </a:t>
            </a:r>
            <a:r>
              <a:rPr lang="en-GB" dirty="0" err="1"/>
              <a:t>funzioni</a:t>
            </a:r>
            <a:r>
              <a:rPr lang="en-GB" dirty="0"/>
              <a:t> con XML. </a:t>
            </a:r>
            <a:r>
              <a:rPr lang="en-GB" dirty="0" err="1"/>
              <a:t>Tuttavia</a:t>
            </a:r>
            <a:r>
              <a:rPr lang="en-GB" dirty="0"/>
              <a:t>, </a:t>
            </a:r>
            <a:r>
              <a:rPr lang="en-GB" dirty="0" err="1"/>
              <a:t>ciò</a:t>
            </a:r>
            <a:r>
              <a:rPr lang="en-GB" dirty="0"/>
              <a:t> </a:t>
            </a:r>
            <a:r>
              <a:rPr lang="en-GB" dirty="0" err="1"/>
              <a:t>potrebbe</a:t>
            </a:r>
            <a:r>
              <a:rPr lang="en-GB" dirty="0"/>
              <a:t> </a:t>
            </a:r>
            <a:r>
              <a:rPr lang="en-GB" dirty="0" err="1"/>
              <a:t>rompere</a:t>
            </a:r>
            <a:r>
              <a:rPr lang="en-GB" dirty="0"/>
              <a:t> il </a:t>
            </a:r>
            <a:r>
              <a:rPr lang="en-GB" dirty="0" err="1"/>
              <a:t>codice</a:t>
            </a:r>
            <a:r>
              <a:rPr lang="en-GB" dirty="0"/>
              <a:t> </a:t>
            </a:r>
            <a:r>
              <a:rPr lang="en-GB" dirty="0" err="1"/>
              <a:t>esistente</a:t>
            </a:r>
            <a:r>
              <a:rPr lang="en-GB" dirty="0"/>
              <a:t> </a:t>
            </a:r>
            <a:r>
              <a:rPr lang="en-GB" dirty="0" err="1"/>
              <a:t>che</a:t>
            </a:r>
            <a:r>
              <a:rPr lang="en-GB" dirty="0"/>
              <a:t> </a:t>
            </a:r>
            <a:r>
              <a:rPr lang="en-GB" dirty="0" err="1"/>
              <a:t>si</a:t>
            </a:r>
            <a:r>
              <a:rPr lang="en-GB" dirty="0"/>
              <a:t> </a:t>
            </a:r>
            <a:r>
              <a:rPr lang="en-GB" dirty="0" err="1"/>
              <a:t>basa</a:t>
            </a:r>
            <a:r>
              <a:rPr lang="en-GB" dirty="0"/>
              <a:t> </a:t>
            </a:r>
            <a:r>
              <a:rPr lang="en-GB" dirty="0" err="1"/>
              <a:t>sulla</a:t>
            </a:r>
            <a:r>
              <a:rPr lang="en-GB" dirty="0"/>
              <a:t> </a:t>
            </a:r>
            <a:r>
              <a:rPr lang="en-GB" dirty="0" err="1"/>
              <a:t>libreria</a:t>
            </a:r>
            <a:r>
              <a:rPr lang="en-GB" dirty="0"/>
              <a:t>. E </a:t>
            </a:r>
            <a:r>
              <a:rPr lang="en-GB" dirty="0" err="1"/>
              <a:t>peggio</a:t>
            </a:r>
            <a:r>
              <a:rPr lang="en-GB" dirty="0"/>
              <a:t>, </a:t>
            </a:r>
            <a:r>
              <a:rPr lang="en-GB" dirty="0" err="1"/>
              <a:t>potremmo</a:t>
            </a:r>
            <a:r>
              <a:rPr lang="en-GB" dirty="0"/>
              <a:t> non </a:t>
            </a:r>
            <a:r>
              <a:rPr lang="en-GB" dirty="0" err="1"/>
              <a:t>avere</a:t>
            </a:r>
            <a:r>
              <a:rPr lang="en-GB" dirty="0"/>
              <a:t> accesso al </a:t>
            </a:r>
            <a:r>
              <a:rPr lang="en-GB" dirty="0" err="1"/>
              <a:t>codice</a:t>
            </a:r>
            <a:r>
              <a:rPr lang="en-GB" dirty="0"/>
              <a:t> </a:t>
            </a:r>
            <a:r>
              <a:rPr lang="en-GB" dirty="0" err="1"/>
              <a:t>sorgente</a:t>
            </a:r>
            <a:r>
              <a:rPr lang="en-GB" dirty="0"/>
              <a:t> </a:t>
            </a:r>
            <a:r>
              <a:rPr lang="en-GB" dirty="0" err="1"/>
              <a:t>della</a:t>
            </a:r>
            <a:r>
              <a:rPr lang="en-GB" dirty="0"/>
              <a:t> </a:t>
            </a:r>
            <a:r>
              <a:rPr lang="en-GB" dirty="0" err="1"/>
              <a:t>libreria</a:t>
            </a:r>
            <a:r>
              <a:rPr lang="en-GB" dirty="0"/>
              <a:t> in primo </a:t>
            </a:r>
            <a:r>
              <a:rPr lang="en-GB" dirty="0" err="1"/>
              <a:t>luogo</a:t>
            </a:r>
            <a:r>
              <a:rPr lang="en-GB" dirty="0"/>
              <a:t>, </a:t>
            </a:r>
            <a:r>
              <a:rPr lang="en-GB" dirty="0" err="1"/>
              <a:t>rendendo</a:t>
            </a:r>
            <a:r>
              <a:rPr lang="en-GB" dirty="0"/>
              <a:t> </a:t>
            </a:r>
            <a:r>
              <a:rPr lang="en-GB" dirty="0" err="1"/>
              <a:t>impossibile</a:t>
            </a:r>
            <a:r>
              <a:rPr lang="en-GB" dirty="0"/>
              <a:t> </a:t>
            </a:r>
            <a:r>
              <a:rPr lang="en-GB" dirty="0" err="1"/>
              <a:t>questo</a:t>
            </a:r>
            <a:r>
              <a:rPr lang="en-GB" dirty="0"/>
              <a:t> </a:t>
            </a:r>
            <a:r>
              <a:rPr lang="en-GB" dirty="0" err="1"/>
              <a:t>approccio</a:t>
            </a:r>
            <a:r>
              <a:rPr lang="en-GB" dirty="0"/>
              <a:t>.</a:t>
            </a:r>
            <a:endParaRPr lang="en-IT" dirty="0"/>
          </a:p>
        </p:txBody>
      </p:sp>
      <p:sp>
        <p:nvSpPr>
          <p:cNvPr id="4" name="Content Placeholder 2">
            <a:extLst>
              <a:ext uri="{FF2B5EF4-FFF2-40B4-BE49-F238E27FC236}">
                <a16:creationId xmlns:a16="http://schemas.microsoft.com/office/drawing/2014/main" id="{2C63B935-A4E1-2B40-A2B4-B116587A5287}"/>
              </a:ext>
            </a:extLst>
          </p:cNvPr>
          <p:cNvSpPr txBox="1">
            <a:spLocks/>
          </p:cNvSpPr>
          <p:nvPr/>
        </p:nvSpPr>
        <p:spPr>
          <a:xfrm>
            <a:off x="598714" y="3254829"/>
            <a:ext cx="10515600" cy="1902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4000" dirty="0"/>
              <a:t>E </a:t>
            </a:r>
            <a:r>
              <a:rPr lang="en-GB" sz="4000" dirty="0" err="1"/>
              <a:t>quindi</a:t>
            </a:r>
            <a:r>
              <a:rPr lang="en-GB" sz="4000" dirty="0"/>
              <a:t>? Che </a:t>
            </a:r>
            <a:r>
              <a:rPr lang="en-GB" sz="4000" dirty="0" err="1"/>
              <a:t>si</a:t>
            </a:r>
            <a:r>
              <a:rPr lang="en-GB" sz="4000" dirty="0"/>
              <a:t> fa?</a:t>
            </a:r>
            <a:endParaRPr lang="en-IT" sz="4000" dirty="0"/>
          </a:p>
        </p:txBody>
      </p:sp>
    </p:spTree>
    <p:extLst>
      <p:ext uri="{BB962C8B-B14F-4D97-AF65-F5344CB8AC3E}">
        <p14:creationId xmlns:p14="http://schemas.microsoft.com/office/powerpoint/2010/main" val="1355026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A80671-1809-9044-9E48-61C5F90EFC2C}"/>
              </a:ext>
            </a:extLst>
          </p:cNvPr>
          <p:cNvSpPr>
            <a:spLocks noGrp="1"/>
          </p:cNvSpPr>
          <p:nvPr>
            <p:ph idx="1"/>
          </p:nvPr>
        </p:nvSpPr>
        <p:spPr>
          <a:xfrm>
            <a:off x="838200" y="585627"/>
            <a:ext cx="10515600" cy="5591336"/>
          </a:xfrm>
        </p:spPr>
        <p:txBody>
          <a:bodyPr>
            <a:normAutofit fontScale="70000" lnSpcReduction="20000"/>
          </a:bodyPr>
          <a:lstStyle/>
          <a:p>
            <a:pPr marL="0" indent="0">
              <a:buNone/>
            </a:pPr>
            <a:r>
              <a:rPr lang="en-GB" dirty="0" err="1"/>
              <a:t>Possiamo</a:t>
            </a:r>
            <a:r>
              <a:rPr lang="en-GB" dirty="0"/>
              <a:t> </a:t>
            </a:r>
            <a:r>
              <a:rPr lang="en-GB" dirty="0" err="1"/>
              <a:t>creare</a:t>
            </a:r>
            <a:r>
              <a:rPr lang="en-GB" dirty="0"/>
              <a:t> un </a:t>
            </a:r>
            <a:r>
              <a:rPr lang="en-GB" dirty="0" err="1"/>
              <a:t>adattatore</a:t>
            </a:r>
            <a:r>
              <a:rPr lang="en-GB" dirty="0"/>
              <a:t>. </a:t>
            </a:r>
            <a:r>
              <a:rPr lang="en-GB" dirty="0" err="1"/>
              <a:t>Questo</a:t>
            </a:r>
            <a:r>
              <a:rPr lang="en-GB" dirty="0"/>
              <a:t> </a:t>
            </a:r>
            <a:r>
              <a:rPr lang="en-GB" dirty="0" err="1"/>
              <a:t>è</a:t>
            </a:r>
            <a:r>
              <a:rPr lang="en-GB" dirty="0"/>
              <a:t> un </a:t>
            </a:r>
            <a:r>
              <a:rPr lang="en-GB" dirty="0" err="1"/>
              <a:t>oggetto</a:t>
            </a:r>
            <a:r>
              <a:rPr lang="en-GB" dirty="0"/>
              <a:t> </a:t>
            </a:r>
            <a:r>
              <a:rPr lang="en-GB" dirty="0" err="1"/>
              <a:t>speciale</a:t>
            </a:r>
            <a:r>
              <a:rPr lang="en-GB" dirty="0"/>
              <a:t> </a:t>
            </a:r>
            <a:r>
              <a:rPr lang="en-GB" dirty="0" err="1"/>
              <a:t>che</a:t>
            </a:r>
            <a:r>
              <a:rPr lang="en-GB" dirty="0"/>
              <a:t> </a:t>
            </a:r>
            <a:r>
              <a:rPr lang="en-GB" dirty="0" err="1"/>
              <a:t>converte</a:t>
            </a:r>
            <a:r>
              <a:rPr lang="en-GB" dirty="0"/>
              <a:t> </a:t>
            </a:r>
            <a:r>
              <a:rPr lang="en-GB" dirty="0" err="1"/>
              <a:t>l'interfaccia</a:t>
            </a:r>
            <a:r>
              <a:rPr lang="en-GB" dirty="0"/>
              <a:t> di un </a:t>
            </a:r>
            <a:r>
              <a:rPr lang="en-GB" dirty="0" err="1"/>
              <a:t>oggetto</a:t>
            </a:r>
            <a:r>
              <a:rPr lang="en-GB" dirty="0"/>
              <a:t> in modo </a:t>
            </a:r>
            <a:r>
              <a:rPr lang="en-GB" dirty="0" err="1"/>
              <a:t>che</a:t>
            </a:r>
            <a:r>
              <a:rPr lang="en-GB" dirty="0"/>
              <a:t> un </a:t>
            </a:r>
            <a:r>
              <a:rPr lang="en-GB" dirty="0" err="1"/>
              <a:t>altro</a:t>
            </a:r>
            <a:r>
              <a:rPr lang="en-GB" dirty="0"/>
              <a:t> </a:t>
            </a:r>
            <a:r>
              <a:rPr lang="en-GB" dirty="0" err="1"/>
              <a:t>oggetto</a:t>
            </a:r>
            <a:r>
              <a:rPr lang="en-GB" dirty="0"/>
              <a:t> </a:t>
            </a:r>
            <a:r>
              <a:rPr lang="en-GB" dirty="0" err="1"/>
              <a:t>possa</a:t>
            </a:r>
            <a:r>
              <a:rPr lang="en-GB" dirty="0"/>
              <a:t> </a:t>
            </a:r>
            <a:r>
              <a:rPr lang="en-GB" dirty="0" err="1"/>
              <a:t>capirlo</a:t>
            </a:r>
            <a:r>
              <a:rPr lang="en-GB" dirty="0"/>
              <a:t>.</a:t>
            </a:r>
          </a:p>
          <a:p>
            <a:pPr marL="0" indent="0">
              <a:buNone/>
            </a:pPr>
            <a:endParaRPr lang="en-GB" dirty="0"/>
          </a:p>
          <a:p>
            <a:pPr marL="0" indent="0">
              <a:buNone/>
            </a:pPr>
            <a:r>
              <a:rPr lang="en-GB" dirty="0"/>
              <a:t>Un </a:t>
            </a:r>
            <a:r>
              <a:rPr lang="en-GB" dirty="0" err="1"/>
              <a:t>adattatore</a:t>
            </a:r>
            <a:r>
              <a:rPr lang="en-GB" dirty="0"/>
              <a:t> </a:t>
            </a:r>
            <a:r>
              <a:rPr lang="en-GB" dirty="0" err="1"/>
              <a:t>agisce</a:t>
            </a:r>
            <a:r>
              <a:rPr lang="en-GB" dirty="0"/>
              <a:t> da wrapper ad uno </a:t>
            </a:r>
            <a:r>
              <a:rPr lang="en-GB" dirty="0" err="1"/>
              <a:t>degli</a:t>
            </a:r>
            <a:r>
              <a:rPr lang="en-GB" dirty="0"/>
              <a:t> </a:t>
            </a:r>
            <a:r>
              <a:rPr lang="en-GB" dirty="0" err="1"/>
              <a:t>oggetti</a:t>
            </a:r>
            <a:r>
              <a:rPr lang="en-GB" dirty="0"/>
              <a:t> per </a:t>
            </a:r>
            <a:r>
              <a:rPr lang="en-GB" dirty="0" err="1"/>
              <a:t>nascondere</a:t>
            </a:r>
            <a:r>
              <a:rPr lang="en-GB" dirty="0"/>
              <a:t> la </a:t>
            </a:r>
            <a:r>
              <a:rPr lang="en-GB" dirty="0" err="1"/>
              <a:t>complessità</a:t>
            </a:r>
            <a:r>
              <a:rPr lang="en-GB" dirty="0"/>
              <a:t> </a:t>
            </a:r>
            <a:r>
              <a:rPr lang="en-GB" dirty="0" err="1"/>
              <a:t>della</a:t>
            </a:r>
            <a:r>
              <a:rPr lang="en-GB" dirty="0"/>
              <a:t> </a:t>
            </a:r>
            <a:r>
              <a:rPr lang="en-GB" dirty="0" err="1"/>
              <a:t>conversione</a:t>
            </a:r>
            <a:r>
              <a:rPr lang="en-GB" dirty="0"/>
              <a:t> </a:t>
            </a:r>
            <a:r>
              <a:rPr lang="en-GB" dirty="0" err="1"/>
              <a:t>che</a:t>
            </a:r>
            <a:r>
              <a:rPr lang="en-GB" dirty="0"/>
              <a:t> </a:t>
            </a:r>
            <a:r>
              <a:rPr lang="en-GB" dirty="0" err="1"/>
              <a:t>avviene</a:t>
            </a:r>
            <a:r>
              <a:rPr lang="en-GB" dirty="0"/>
              <a:t> </a:t>
            </a:r>
            <a:r>
              <a:rPr lang="en-GB" dirty="0" err="1"/>
              <a:t>dietro</a:t>
            </a:r>
            <a:r>
              <a:rPr lang="en-GB" dirty="0"/>
              <a:t> le quinte. </a:t>
            </a:r>
            <a:r>
              <a:rPr lang="en-GB" dirty="0" err="1"/>
              <a:t>L'oggetto</a:t>
            </a:r>
            <a:r>
              <a:rPr lang="en-GB" dirty="0"/>
              <a:t> “</a:t>
            </a:r>
            <a:r>
              <a:rPr lang="en-GB" dirty="0" err="1"/>
              <a:t>wrappato</a:t>
            </a:r>
            <a:r>
              <a:rPr lang="en-GB" dirty="0"/>
              <a:t>” non </a:t>
            </a:r>
            <a:r>
              <a:rPr lang="en-GB" dirty="0" err="1"/>
              <a:t>è</a:t>
            </a:r>
            <a:r>
              <a:rPr lang="en-GB" dirty="0"/>
              <a:t> </a:t>
            </a:r>
            <a:r>
              <a:rPr lang="en-GB" dirty="0" err="1"/>
              <a:t>nemmeno</a:t>
            </a:r>
            <a:r>
              <a:rPr lang="en-GB" dirty="0"/>
              <a:t> a </a:t>
            </a:r>
            <a:r>
              <a:rPr lang="en-GB" dirty="0" err="1"/>
              <a:t>conoscenza</a:t>
            </a:r>
            <a:r>
              <a:rPr lang="en-GB" dirty="0"/>
              <a:t> </a:t>
            </a:r>
            <a:r>
              <a:rPr lang="en-GB" dirty="0" err="1"/>
              <a:t>dell'adattatore</a:t>
            </a:r>
            <a:r>
              <a:rPr lang="en-GB" dirty="0"/>
              <a:t>. </a:t>
            </a:r>
          </a:p>
          <a:p>
            <a:pPr marL="0" indent="0">
              <a:buNone/>
            </a:pPr>
            <a:r>
              <a:rPr lang="en-GB" dirty="0"/>
              <a:t>Ad </a:t>
            </a:r>
            <a:r>
              <a:rPr lang="en-GB" dirty="0" err="1"/>
              <a:t>esempio</a:t>
            </a:r>
            <a:r>
              <a:rPr lang="en-GB" dirty="0"/>
              <a:t>, </a:t>
            </a:r>
            <a:r>
              <a:rPr lang="en-GB" dirty="0" err="1"/>
              <a:t>si</a:t>
            </a:r>
            <a:r>
              <a:rPr lang="en-GB" dirty="0"/>
              <a:t> </a:t>
            </a:r>
            <a:r>
              <a:rPr lang="en-GB" dirty="0" err="1"/>
              <a:t>puó</a:t>
            </a:r>
            <a:r>
              <a:rPr lang="en-GB" dirty="0"/>
              <a:t> </a:t>
            </a:r>
            <a:r>
              <a:rPr lang="en-GB" dirty="0" err="1"/>
              <a:t>wrappare</a:t>
            </a:r>
            <a:r>
              <a:rPr lang="en-GB" dirty="0"/>
              <a:t> un </a:t>
            </a:r>
            <a:r>
              <a:rPr lang="en-GB" dirty="0" err="1"/>
              <a:t>oggetto</a:t>
            </a:r>
            <a:r>
              <a:rPr lang="en-GB" dirty="0"/>
              <a:t> </a:t>
            </a:r>
            <a:r>
              <a:rPr lang="en-GB" dirty="0" err="1"/>
              <a:t>che</a:t>
            </a:r>
            <a:r>
              <a:rPr lang="en-GB" dirty="0"/>
              <a:t> opera in </a:t>
            </a:r>
            <a:r>
              <a:rPr lang="en-GB" dirty="0" err="1"/>
              <a:t>metri</a:t>
            </a:r>
            <a:r>
              <a:rPr lang="en-GB" dirty="0"/>
              <a:t> e </a:t>
            </a:r>
            <a:r>
              <a:rPr lang="en-GB" dirty="0" err="1"/>
              <a:t>chilometri</a:t>
            </a:r>
            <a:r>
              <a:rPr lang="en-GB" dirty="0"/>
              <a:t> con un </a:t>
            </a:r>
            <a:r>
              <a:rPr lang="en-GB" dirty="0" err="1"/>
              <a:t>adattatore</a:t>
            </a:r>
            <a:r>
              <a:rPr lang="en-GB" dirty="0"/>
              <a:t> </a:t>
            </a:r>
            <a:r>
              <a:rPr lang="en-GB" dirty="0" err="1"/>
              <a:t>che</a:t>
            </a:r>
            <a:r>
              <a:rPr lang="en-GB" dirty="0"/>
              <a:t> </a:t>
            </a:r>
            <a:r>
              <a:rPr lang="en-GB" dirty="0" err="1"/>
              <a:t>converte</a:t>
            </a:r>
            <a:r>
              <a:rPr lang="en-GB" dirty="0"/>
              <a:t> tutti </a:t>
            </a:r>
            <a:r>
              <a:rPr lang="en-GB" dirty="0" err="1"/>
              <a:t>i</a:t>
            </a:r>
            <a:r>
              <a:rPr lang="en-GB" dirty="0"/>
              <a:t> </a:t>
            </a:r>
            <a:r>
              <a:rPr lang="en-GB" dirty="0" err="1"/>
              <a:t>dati</a:t>
            </a:r>
            <a:r>
              <a:rPr lang="en-GB" dirty="0"/>
              <a:t> in </a:t>
            </a:r>
            <a:r>
              <a:rPr lang="en-GB" dirty="0" err="1"/>
              <a:t>unità</a:t>
            </a:r>
            <a:r>
              <a:rPr lang="en-GB" dirty="0"/>
              <a:t> </a:t>
            </a:r>
            <a:r>
              <a:rPr lang="en-GB" dirty="0" err="1"/>
              <a:t>imperiali</a:t>
            </a:r>
            <a:r>
              <a:rPr lang="en-GB" dirty="0"/>
              <a:t> come </a:t>
            </a:r>
            <a:r>
              <a:rPr lang="en-GB" dirty="0" err="1"/>
              <a:t>piedi</a:t>
            </a:r>
            <a:r>
              <a:rPr lang="en-GB" dirty="0"/>
              <a:t> e </a:t>
            </a:r>
            <a:r>
              <a:rPr lang="en-GB" dirty="0" err="1"/>
              <a:t>miglia</a:t>
            </a:r>
            <a:r>
              <a:rPr lang="en-GB" dirty="0"/>
              <a:t>.</a:t>
            </a:r>
          </a:p>
          <a:p>
            <a:pPr marL="0" indent="0">
              <a:buNone/>
            </a:pPr>
            <a:endParaRPr lang="en-GB" dirty="0"/>
          </a:p>
          <a:p>
            <a:pPr marL="0" indent="0">
              <a:buNone/>
            </a:pPr>
            <a:r>
              <a:rPr lang="en-GB" dirty="0" err="1"/>
              <a:t>Gli</a:t>
            </a:r>
            <a:r>
              <a:rPr lang="en-GB" dirty="0"/>
              <a:t> </a:t>
            </a:r>
            <a:r>
              <a:rPr lang="en-GB" dirty="0" err="1"/>
              <a:t>adattatori</a:t>
            </a:r>
            <a:r>
              <a:rPr lang="en-GB" dirty="0"/>
              <a:t> non solo </a:t>
            </a:r>
            <a:r>
              <a:rPr lang="en-GB" dirty="0" err="1"/>
              <a:t>possono</a:t>
            </a:r>
            <a:r>
              <a:rPr lang="en-GB" dirty="0"/>
              <a:t> </a:t>
            </a:r>
            <a:r>
              <a:rPr lang="en-GB" dirty="0" err="1"/>
              <a:t>convertire</a:t>
            </a:r>
            <a:r>
              <a:rPr lang="en-GB" dirty="0"/>
              <a:t> </a:t>
            </a:r>
            <a:r>
              <a:rPr lang="en-GB" dirty="0" err="1"/>
              <a:t>i</a:t>
            </a:r>
            <a:r>
              <a:rPr lang="en-GB" dirty="0"/>
              <a:t> </a:t>
            </a:r>
            <a:r>
              <a:rPr lang="en-GB" dirty="0" err="1"/>
              <a:t>dati</a:t>
            </a:r>
            <a:r>
              <a:rPr lang="en-GB" dirty="0"/>
              <a:t> in </a:t>
            </a:r>
            <a:r>
              <a:rPr lang="en-GB" dirty="0" err="1"/>
              <a:t>vari</a:t>
            </a:r>
            <a:r>
              <a:rPr lang="en-GB" dirty="0"/>
              <a:t> </a:t>
            </a:r>
            <a:r>
              <a:rPr lang="en-GB" dirty="0" err="1"/>
              <a:t>formati</a:t>
            </a:r>
            <a:r>
              <a:rPr lang="en-GB" dirty="0"/>
              <a:t>, ma </a:t>
            </a:r>
            <a:r>
              <a:rPr lang="en-GB" dirty="0" err="1"/>
              <a:t>possono</a:t>
            </a:r>
            <a:r>
              <a:rPr lang="en-GB" dirty="0"/>
              <a:t> </a:t>
            </a:r>
            <a:r>
              <a:rPr lang="en-GB" dirty="0" err="1"/>
              <a:t>anche</a:t>
            </a:r>
            <a:r>
              <a:rPr lang="en-GB" dirty="0"/>
              <a:t> </a:t>
            </a:r>
            <a:r>
              <a:rPr lang="en-GB" dirty="0" err="1"/>
              <a:t>aiutare</a:t>
            </a:r>
            <a:r>
              <a:rPr lang="en-GB" dirty="0"/>
              <a:t> </a:t>
            </a:r>
            <a:r>
              <a:rPr lang="en-GB" dirty="0" err="1"/>
              <a:t>gli</a:t>
            </a:r>
            <a:r>
              <a:rPr lang="en-GB" dirty="0"/>
              <a:t> </a:t>
            </a:r>
            <a:r>
              <a:rPr lang="en-GB" dirty="0" err="1"/>
              <a:t>oggetti</a:t>
            </a:r>
            <a:r>
              <a:rPr lang="en-GB" dirty="0"/>
              <a:t> con </a:t>
            </a:r>
            <a:r>
              <a:rPr lang="en-GB" dirty="0" err="1"/>
              <a:t>interfacce</a:t>
            </a:r>
            <a:r>
              <a:rPr lang="en-GB" dirty="0"/>
              <a:t> diverse a </a:t>
            </a:r>
            <a:r>
              <a:rPr lang="en-GB" dirty="0" err="1"/>
              <a:t>collaborare</a:t>
            </a:r>
            <a:r>
              <a:rPr lang="en-GB" dirty="0"/>
              <a:t>. Ecco come </a:t>
            </a:r>
            <a:r>
              <a:rPr lang="en-GB" dirty="0" err="1"/>
              <a:t>funziona</a:t>
            </a:r>
            <a:r>
              <a:rPr lang="en-GB" dirty="0"/>
              <a:t>:</a:t>
            </a:r>
          </a:p>
          <a:p>
            <a:pPr marL="0" indent="0">
              <a:buNone/>
            </a:pPr>
            <a:endParaRPr lang="en-GB" dirty="0"/>
          </a:p>
          <a:p>
            <a:pPr marL="514350" indent="-514350">
              <a:buFont typeface="+mj-lt"/>
              <a:buAutoNum type="arabicPeriod"/>
            </a:pPr>
            <a:r>
              <a:rPr lang="en-GB" dirty="0" err="1"/>
              <a:t>L'adattatore</a:t>
            </a:r>
            <a:r>
              <a:rPr lang="en-GB" dirty="0"/>
              <a:t> </a:t>
            </a:r>
            <a:r>
              <a:rPr lang="en-GB" dirty="0" err="1"/>
              <a:t>ottiene</a:t>
            </a:r>
            <a:r>
              <a:rPr lang="en-GB" dirty="0"/>
              <a:t> </a:t>
            </a:r>
            <a:r>
              <a:rPr lang="en-GB" dirty="0" err="1"/>
              <a:t>un'interfaccia</a:t>
            </a:r>
            <a:r>
              <a:rPr lang="en-GB" dirty="0"/>
              <a:t>, </a:t>
            </a:r>
            <a:r>
              <a:rPr lang="en-GB" dirty="0" err="1"/>
              <a:t>compatibile</a:t>
            </a:r>
            <a:r>
              <a:rPr lang="en-GB" dirty="0"/>
              <a:t> con uno </a:t>
            </a:r>
            <a:r>
              <a:rPr lang="en-GB" dirty="0" err="1"/>
              <a:t>degli</a:t>
            </a:r>
            <a:r>
              <a:rPr lang="en-GB" dirty="0"/>
              <a:t> </a:t>
            </a:r>
            <a:r>
              <a:rPr lang="en-GB" dirty="0" err="1"/>
              <a:t>oggetti</a:t>
            </a:r>
            <a:r>
              <a:rPr lang="en-GB" dirty="0"/>
              <a:t> </a:t>
            </a:r>
            <a:r>
              <a:rPr lang="en-GB" dirty="0" err="1"/>
              <a:t>esistenti</a:t>
            </a:r>
            <a:r>
              <a:rPr lang="en-GB" dirty="0"/>
              <a:t>.</a:t>
            </a:r>
          </a:p>
          <a:p>
            <a:pPr marL="514350" indent="-514350">
              <a:buFont typeface="+mj-lt"/>
              <a:buAutoNum type="arabicPeriod"/>
            </a:pPr>
            <a:r>
              <a:rPr lang="en-GB" dirty="0" err="1"/>
              <a:t>Utilizzando</a:t>
            </a:r>
            <a:r>
              <a:rPr lang="en-GB" dirty="0"/>
              <a:t> </a:t>
            </a:r>
            <a:r>
              <a:rPr lang="en-GB" dirty="0" err="1"/>
              <a:t>questa</a:t>
            </a:r>
            <a:r>
              <a:rPr lang="en-GB" dirty="0"/>
              <a:t> </a:t>
            </a:r>
            <a:r>
              <a:rPr lang="en-GB" dirty="0" err="1"/>
              <a:t>interfaccia</a:t>
            </a:r>
            <a:r>
              <a:rPr lang="en-GB" dirty="0"/>
              <a:t>, </a:t>
            </a:r>
            <a:r>
              <a:rPr lang="en-GB" dirty="0" err="1"/>
              <a:t>l'oggetto</a:t>
            </a:r>
            <a:r>
              <a:rPr lang="en-GB" dirty="0"/>
              <a:t> </a:t>
            </a:r>
            <a:r>
              <a:rPr lang="en-GB" dirty="0" err="1"/>
              <a:t>esistente</a:t>
            </a:r>
            <a:r>
              <a:rPr lang="en-GB" dirty="0"/>
              <a:t> </a:t>
            </a:r>
            <a:r>
              <a:rPr lang="en-GB" dirty="0" err="1"/>
              <a:t>può</a:t>
            </a:r>
            <a:r>
              <a:rPr lang="en-GB" dirty="0"/>
              <a:t> </a:t>
            </a:r>
            <a:r>
              <a:rPr lang="en-GB" dirty="0" err="1"/>
              <a:t>chiamare</a:t>
            </a:r>
            <a:r>
              <a:rPr lang="en-GB" dirty="0"/>
              <a:t> in </a:t>
            </a:r>
            <a:r>
              <a:rPr lang="en-GB" dirty="0" err="1"/>
              <a:t>sicurezza</a:t>
            </a:r>
            <a:r>
              <a:rPr lang="en-GB" dirty="0"/>
              <a:t> </a:t>
            </a:r>
            <a:r>
              <a:rPr lang="en-GB" dirty="0" err="1"/>
              <a:t>i</a:t>
            </a:r>
            <a:r>
              <a:rPr lang="en-GB" dirty="0"/>
              <a:t> </a:t>
            </a:r>
            <a:r>
              <a:rPr lang="en-GB" dirty="0" err="1"/>
              <a:t>metodi</a:t>
            </a:r>
            <a:r>
              <a:rPr lang="en-GB" dirty="0"/>
              <a:t> </a:t>
            </a:r>
            <a:r>
              <a:rPr lang="en-GB" dirty="0" err="1"/>
              <a:t>dell'adattatore</a:t>
            </a:r>
            <a:r>
              <a:rPr lang="en-GB" dirty="0"/>
              <a:t>.</a:t>
            </a:r>
          </a:p>
          <a:p>
            <a:pPr marL="514350" indent="-514350">
              <a:buFont typeface="+mj-lt"/>
              <a:buAutoNum type="arabicPeriod"/>
            </a:pPr>
            <a:r>
              <a:rPr lang="en-GB" dirty="0"/>
              <a:t>Dopo aver </a:t>
            </a:r>
            <a:r>
              <a:rPr lang="en-GB" dirty="0" err="1"/>
              <a:t>ricevuto</a:t>
            </a:r>
            <a:r>
              <a:rPr lang="en-GB" dirty="0"/>
              <a:t> una </a:t>
            </a:r>
            <a:r>
              <a:rPr lang="en-GB" dirty="0" err="1"/>
              <a:t>chiamata</a:t>
            </a:r>
            <a:r>
              <a:rPr lang="en-GB" dirty="0"/>
              <a:t>, </a:t>
            </a:r>
            <a:r>
              <a:rPr lang="en-GB" dirty="0" err="1"/>
              <a:t>l'adattatore</a:t>
            </a:r>
            <a:r>
              <a:rPr lang="en-GB" dirty="0"/>
              <a:t> </a:t>
            </a:r>
            <a:r>
              <a:rPr lang="en-GB" dirty="0" err="1"/>
              <a:t>passa</a:t>
            </a:r>
            <a:r>
              <a:rPr lang="en-GB" dirty="0"/>
              <a:t> la </a:t>
            </a:r>
            <a:r>
              <a:rPr lang="en-GB" dirty="0" err="1"/>
              <a:t>richiesta</a:t>
            </a:r>
            <a:r>
              <a:rPr lang="en-GB" dirty="0"/>
              <a:t> al secondo </a:t>
            </a:r>
            <a:r>
              <a:rPr lang="en-GB" dirty="0" err="1"/>
              <a:t>oggetto</a:t>
            </a:r>
            <a:r>
              <a:rPr lang="en-GB" dirty="0"/>
              <a:t>, ma in un </a:t>
            </a:r>
            <a:r>
              <a:rPr lang="en-GB" dirty="0" err="1"/>
              <a:t>formato</a:t>
            </a:r>
            <a:r>
              <a:rPr lang="en-GB" dirty="0"/>
              <a:t> e </a:t>
            </a:r>
            <a:r>
              <a:rPr lang="en-GB" dirty="0" err="1"/>
              <a:t>nell'ordine</a:t>
            </a:r>
            <a:r>
              <a:rPr lang="en-GB" dirty="0"/>
              <a:t> </a:t>
            </a:r>
            <a:r>
              <a:rPr lang="en-GB" dirty="0" err="1"/>
              <a:t>previsti</a:t>
            </a:r>
            <a:r>
              <a:rPr lang="en-GB" dirty="0"/>
              <a:t> dal secondo </a:t>
            </a:r>
            <a:r>
              <a:rPr lang="en-GB" dirty="0" err="1"/>
              <a:t>oggetto</a:t>
            </a:r>
            <a:r>
              <a:rPr lang="en-GB" dirty="0"/>
              <a:t>.</a:t>
            </a:r>
          </a:p>
          <a:p>
            <a:pPr marL="0" indent="0">
              <a:buNone/>
            </a:pPr>
            <a:r>
              <a:rPr lang="en-GB" dirty="0"/>
              <a:t>A volte </a:t>
            </a:r>
            <a:r>
              <a:rPr lang="en-GB" dirty="0" err="1"/>
              <a:t>è</a:t>
            </a:r>
            <a:r>
              <a:rPr lang="en-GB" dirty="0"/>
              <a:t> </a:t>
            </a:r>
            <a:r>
              <a:rPr lang="en-GB" dirty="0" err="1"/>
              <a:t>anche</a:t>
            </a:r>
            <a:r>
              <a:rPr lang="en-GB" dirty="0"/>
              <a:t> </a:t>
            </a:r>
            <a:r>
              <a:rPr lang="en-GB" dirty="0" err="1"/>
              <a:t>possibile</a:t>
            </a:r>
            <a:r>
              <a:rPr lang="en-GB" dirty="0"/>
              <a:t> </a:t>
            </a:r>
            <a:r>
              <a:rPr lang="en-GB" dirty="0" err="1"/>
              <a:t>creare</a:t>
            </a:r>
            <a:r>
              <a:rPr lang="en-GB" dirty="0"/>
              <a:t> un </a:t>
            </a:r>
            <a:r>
              <a:rPr lang="en-GB" dirty="0" err="1"/>
              <a:t>adattatore</a:t>
            </a:r>
            <a:r>
              <a:rPr lang="en-GB" dirty="0"/>
              <a:t> a due vie in </a:t>
            </a:r>
            <a:r>
              <a:rPr lang="en-GB" dirty="0" err="1"/>
              <a:t>grado</a:t>
            </a:r>
            <a:r>
              <a:rPr lang="en-GB" dirty="0"/>
              <a:t> di </a:t>
            </a:r>
            <a:r>
              <a:rPr lang="en-GB" dirty="0" err="1"/>
              <a:t>convertire</a:t>
            </a:r>
            <a:r>
              <a:rPr lang="en-GB" dirty="0"/>
              <a:t> le </a:t>
            </a:r>
            <a:r>
              <a:rPr lang="en-GB" dirty="0" err="1"/>
              <a:t>chiamate</a:t>
            </a:r>
            <a:r>
              <a:rPr lang="en-GB" dirty="0"/>
              <a:t> in </a:t>
            </a:r>
            <a:r>
              <a:rPr lang="en-GB" dirty="0" err="1"/>
              <a:t>entrambe</a:t>
            </a:r>
            <a:r>
              <a:rPr lang="en-GB" dirty="0"/>
              <a:t> le </a:t>
            </a:r>
            <a:r>
              <a:rPr lang="en-GB" dirty="0" err="1"/>
              <a:t>direzioni</a:t>
            </a:r>
            <a:r>
              <a:rPr lang="en-GB" dirty="0"/>
              <a:t>.</a:t>
            </a:r>
            <a:endParaRPr lang="en-IT" dirty="0"/>
          </a:p>
        </p:txBody>
      </p:sp>
    </p:spTree>
    <p:extLst>
      <p:ext uri="{BB962C8B-B14F-4D97-AF65-F5344CB8AC3E}">
        <p14:creationId xmlns:p14="http://schemas.microsoft.com/office/powerpoint/2010/main" val="1939106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8919-E41D-8D41-8E59-9E7924951E81}"/>
              </a:ext>
            </a:extLst>
          </p:cNvPr>
          <p:cNvSpPr>
            <a:spLocks noGrp="1"/>
          </p:cNvSpPr>
          <p:nvPr>
            <p:ph type="title"/>
          </p:nvPr>
        </p:nvSpPr>
        <p:spPr/>
        <p:txBody>
          <a:bodyPr/>
          <a:lstStyle/>
          <a:p>
            <a:r>
              <a:rPr lang="en-IT" dirty="0"/>
              <a:t>Analogia col mondo reale</a:t>
            </a:r>
          </a:p>
        </p:txBody>
      </p:sp>
      <p:sp>
        <p:nvSpPr>
          <p:cNvPr id="3" name="Content Placeholder 2">
            <a:extLst>
              <a:ext uri="{FF2B5EF4-FFF2-40B4-BE49-F238E27FC236}">
                <a16:creationId xmlns:a16="http://schemas.microsoft.com/office/drawing/2014/main" id="{E4479D2F-B4DC-4846-B4FC-22329FA9FA20}"/>
              </a:ext>
            </a:extLst>
          </p:cNvPr>
          <p:cNvSpPr>
            <a:spLocks noGrp="1"/>
          </p:cNvSpPr>
          <p:nvPr>
            <p:ph idx="1"/>
          </p:nvPr>
        </p:nvSpPr>
        <p:spPr/>
        <p:txBody>
          <a:bodyPr/>
          <a:lstStyle/>
          <a:p>
            <a:pPr marL="0" indent="0">
              <a:buNone/>
            </a:pPr>
            <a:r>
              <a:rPr lang="en-GB" dirty="0" err="1"/>
              <a:t>Viaggiando</a:t>
            </a:r>
            <a:r>
              <a:rPr lang="en-GB" dirty="0"/>
              <a:t> </a:t>
            </a:r>
            <a:r>
              <a:rPr lang="en-GB" dirty="0" err="1"/>
              <a:t>dagli</a:t>
            </a:r>
            <a:r>
              <a:rPr lang="en-GB" dirty="0"/>
              <a:t> </a:t>
            </a:r>
            <a:r>
              <a:rPr lang="en-GB" dirty="0" err="1"/>
              <a:t>Stati</a:t>
            </a:r>
            <a:r>
              <a:rPr lang="en-GB" dirty="0"/>
              <a:t> </a:t>
            </a:r>
            <a:r>
              <a:rPr lang="en-GB" dirty="0" err="1"/>
              <a:t>Uniti</a:t>
            </a:r>
            <a:r>
              <a:rPr lang="en-GB" dirty="0"/>
              <a:t> </a:t>
            </a:r>
            <a:r>
              <a:rPr lang="en-GB" dirty="0" err="1"/>
              <a:t>all'Europa</a:t>
            </a:r>
            <a:r>
              <a:rPr lang="en-GB" dirty="0"/>
              <a:t> per la prima volta, </a:t>
            </a:r>
            <a:r>
              <a:rPr lang="en-GB" dirty="0" err="1"/>
              <a:t>potremmo</a:t>
            </a:r>
            <a:r>
              <a:rPr lang="en-GB" dirty="0"/>
              <a:t> </a:t>
            </a:r>
            <a:r>
              <a:rPr lang="en-GB" dirty="0" err="1"/>
              <a:t>ricevere</a:t>
            </a:r>
            <a:r>
              <a:rPr lang="en-GB" dirty="0"/>
              <a:t> una </a:t>
            </a:r>
            <a:r>
              <a:rPr lang="en-GB" dirty="0" err="1"/>
              <a:t>sorpresa</a:t>
            </a:r>
            <a:r>
              <a:rPr lang="en-GB" dirty="0"/>
              <a:t> </a:t>
            </a:r>
            <a:r>
              <a:rPr lang="en-GB" dirty="0" err="1"/>
              <a:t>quando</a:t>
            </a:r>
            <a:r>
              <a:rPr lang="en-GB" dirty="0"/>
              <a:t> </a:t>
            </a:r>
            <a:r>
              <a:rPr lang="en-GB" dirty="0" err="1"/>
              <a:t>proviamo</a:t>
            </a:r>
            <a:r>
              <a:rPr lang="en-GB" dirty="0"/>
              <a:t> a </a:t>
            </a:r>
            <a:r>
              <a:rPr lang="en-GB" dirty="0" err="1"/>
              <a:t>caricare</a:t>
            </a:r>
            <a:r>
              <a:rPr lang="en-GB" dirty="0"/>
              <a:t> il nostro laptop. </a:t>
            </a:r>
            <a:r>
              <a:rPr lang="en-GB" dirty="0" err="1"/>
              <a:t>Gli</a:t>
            </a:r>
            <a:r>
              <a:rPr lang="en-GB" dirty="0"/>
              <a:t> standard di spine e prese di </a:t>
            </a:r>
            <a:r>
              <a:rPr lang="en-GB" dirty="0" err="1"/>
              <a:t>alimentazione</a:t>
            </a:r>
            <a:r>
              <a:rPr lang="en-GB" dirty="0"/>
              <a:t> </a:t>
            </a:r>
            <a:r>
              <a:rPr lang="en-GB" dirty="0" err="1"/>
              <a:t>sono</a:t>
            </a:r>
            <a:r>
              <a:rPr lang="en-GB" dirty="0"/>
              <a:t> </a:t>
            </a:r>
            <a:r>
              <a:rPr lang="en-GB" dirty="0" err="1"/>
              <a:t>diversi</a:t>
            </a:r>
            <a:r>
              <a:rPr lang="en-GB" dirty="0"/>
              <a:t> </a:t>
            </a:r>
            <a:r>
              <a:rPr lang="en-GB" dirty="0" err="1"/>
              <a:t>nei</a:t>
            </a:r>
            <a:r>
              <a:rPr lang="en-GB" dirty="0"/>
              <a:t> </a:t>
            </a:r>
            <a:r>
              <a:rPr lang="en-GB" dirty="0" err="1"/>
              <a:t>diversi</a:t>
            </a:r>
            <a:r>
              <a:rPr lang="en-GB" dirty="0"/>
              <a:t> </a:t>
            </a:r>
            <a:r>
              <a:rPr lang="en-GB" dirty="0" err="1"/>
              <a:t>paesi</a:t>
            </a:r>
            <a:r>
              <a:rPr lang="en-GB" dirty="0"/>
              <a:t>. Ecco </a:t>
            </a:r>
            <a:r>
              <a:rPr lang="en-GB" dirty="0" err="1"/>
              <a:t>perché</a:t>
            </a:r>
            <a:r>
              <a:rPr lang="en-GB" dirty="0"/>
              <a:t> la spina americana non </a:t>
            </a:r>
            <a:r>
              <a:rPr lang="en-GB" dirty="0" err="1"/>
              <a:t>si</a:t>
            </a:r>
            <a:r>
              <a:rPr lang="en-GB" dirty="0"/>
              <a:t> </a:t>
            </a:r>
            <a:r>
              <a:rPr lang="en-GB" dirty="0" err="1"/>
              <a:t>adatta</a:t>
            </a:r>
            <a:r>
              <a:rPr lang="en-GB" dirty="0"/>
              <a:t> a una presa </a:t>
            </a:r>
            <a:r>
              <a:rPr lang="en-GB" dirty="0" err="1"/>
              <a:t>tedesca</a:t>
            </a:r>
            <a:r>
              <a:rPr lang="en-GB" dirty="0"/>
              <a:t>. Il </a:t>
            </a:r>
            <a:r>
              <a:rPr lang="en-GB" dirty="0" err="1"/>
              <a:t>problema</a:t>
            </a:r>
            <a:r>
              <a:rPr lang="en-GB" dirty="0"/>
              <a:t> </a:t>
            </a:r>
            <a:r>
              <a:rPr lang="en-GB" dirty="0" err="1"/>
              <a:t>può</a:t>
            </a:r>
            <a:r>
              <a:rPr lang="en-GB" dirty="0"/>
              <a:t> </a:t>
            </a:r>
            <a:r>
              <a:rPr lang="en-GB" dirty="0" err="1"/>
              <a:t>essere</a:t>
            </a:r>
            <a:r>
              <a:rPr lang="en-GB" dirty="0"/>
              <a:t> </a:t>
            </a:r>
            <a:r>
              <a:rPr lang="en-GB" dirty="0" err="1"/>
              <a:t>risolto</a:t>
            </a:r>
            <a:r>
              <a:rPr lang="en-GB" dirty="0"/>
              <a:t> </a:t>
            </a:r>
            <a:r>
              <a:rPr lang="en-GB" dirty="0" err="1"/>
              <a:t>utilizzando</a:t>
            </a:r>
            <a:r>
              <a:rPr lang="en-GB" dirty="0"/>
              <a:t> un </a:t>
            </a:r>
            <a:r>
              <a:rPr lang="en-GB" dirty="0" err="1"/>
              <a:t>adattatore</a:t>
            </a:r>
            <a:r>
              <a:rPr lang="en-GB" dirty="0"/>
              <a:t> per la presa di </a:t>
            </a:r>
            <a:r>
              <a:rPr lang="en-GB" dirty="0" err="1"/>
              <a:t>corrente</a:t>
            </a:r>
            <a:r>
              <a:rPr lang="en-GB" dirty="0"/>
              <a:t> </a:t>
            </a:r>
            <a:r>
              <a:rPr lang="en-GB" dirty="0" err="1"/>
              <a:t>che</a:t>
            </a:r>
            <a:r>
              <a:rPr lang="en-GB" dirty="0"/>
              <a:t> </a:t>
            </a:r>
            <a:r>
              <a:rPr lang="en-GB" dirty="0" err="1"/>
              <a:t>abbia</a:t>
            </a:r>
            <a:r>
              <a:rPr lang="en-GB" dirty="0"/>
              <a:t> la presa di </a:t>
            </a:r>
            <a:r>
              <a:rPr lang="en-GB" dirty="0" err="1"/>
              <a:t>tipo</a:t>
            </a:r>
            <a:r>
              <a:rPr lang="en-GB" dirty="0"/>
              <a:t> americano e la presa di </a:t>
            </a:r>
            <a:r>
              <a:rPr lang="en-GB" dirty="0" err="1"/>
              <a:t>tipo</a:t>
            </a:r>
            <a:r>
              <a:rPr lang="en-GB" dirty="0"/>
              <a:t> </a:t>
            </a:r>
            <a:r>
              <a:rPr lang="en-GB" dirty="0" err="1"/>
              <a:t>europeo</a:t>
            </a:r>
            <a:r>
              <a:rPr lang="en-GB" dirty="0"/>
              <a:t>.</a:t>
            </a:r>
            <a:endParaRPr lang="en-IT" dirty="0"/>
          </a:p>
        </p:txBody>
      </p:sp>
    </p:spTree>
    <p:extLst>
      <p:ext uri="{BB962C8B-B14F-4D97-AF65-F5344CB8AC3E}">
        <p14:creationId xmlns:p14="http://schemas.microsoft.com/office/powerpoint/2010/main" val="2313356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7614-0985-5743-B234-B021B9425424}"/>
              </a:ext>
            </a:extLst>
          </p:cNvPr>
          <p:cNvSpPr>
            <a:spLocks noGrp="1"/>
          </p:cNvSpPr>
          <p:nvPr>
            <p:ph type="title"/>
          </p:nvPr>
        </p:nvSpPr>
        <p:spPr/>
        <p:txBody>
          <a:bodyPr/>
          <a:lstStyle/>
          <a:p>
            <a:r>
              <a:rPr lang="it-IT" dirty="0"/>
              <a:t>Esempio pratico</a:t>
            </a:r>
          </a:p>
        </p:txBody>
      </p:sp>
      <p:sp>
        <p:nvSpPr>
          <p:cNvPr id="3" name="Content Placeholder 2">
            <a:extLst>
              <a:ext uri="{FF2B5EF4-FFF2-40B4-BE49-F238E27FC236}">
                <a16:creationId xmlns:a16="http://schemas.microsoft.com/office/drawing/2014/main" id="{94E8482B-B655-0D4C-AA8D-2AAC960323AC}"/>
              </a:ext>
            </a:extLst>
          </p:cNvPr>
          <p:cNvSpPr>
            <a:spLocks noGrp="1"/>
          </p:cNvSpPr>
          <p:nvPr>
            <p:ph idx="1"/>
          </p:nvPr>
        </p:nvSpPr>
        <p:spPr/>
        <p:txBody>
          <a:bodyPr/>
          <a:lstStyle/>
          <a:p>
            <a:pPr marL="0" indent="0">
              <a:buNone/>
            </a:pPr>
            <a:r>
              <a:rPr lang="en-GB" dirty="0" err="1"/>
              <a:t>Questo</a:t>
            </a:r>
            <a:r>
              <a:rPr lang="en-GB" dirty="0"/>
              <a:t> semplice </a:t>
            </a:r>
            <a:r>
              <a:rPr lang="en-GB" dirty="0" err="1"/>
              <a:t>esempio</a:t>
            </a:r>
            <a:r>
              <a:rPr lang="en-GB" dirty="0"/>
              <a:t> </a:t>
            </a:r>
            <a:r>
              <a:rPr lang="en-GB" dirty="0" err="1"/>
              <a:t>mostra</a:t>
            </a:r>
            <a:r>
              <a:rPr lang="en-GB" dirty="0"/>
              <a:t> come un </a:t>
            </a:r>
            <a:r>
              <a:rPr lang="en-GB" dirty="0" err="1"/>
              <a:t>adpater</a:t>
            </a:r>
            <a:r>
              <a:rPr lang="en-GB" dirty="0"/>
              <a:t> </a:t>
            </a:r>
            <a:r>
              <a:rPr lang="en-GB" dirty="0" err="1"/>
              <a:t>può</a:t>
            </a:r>
            <a:r>
              <a:rPr lang="en-GB" dirty="0"/>
              <a:t> far </a:t>
            </a:r>
            <a:r>
              <a:rPr lang="en-GB" dirty="0" err="1"/>
              <a:t>lavorare</a:t>
            </a:r>
            <a:r>
              <a:rPr lang="en-GB" dirty="0"/>
              <a:t> </a:t>
            </a:r>
            <a:r>
              <a:rPr lang="en-GB" dirty="0" err="1"/>
              <a:t>insieme</a:t>
            </a:r>
            <a:r>
              <a:rPr lang="en-GB" dirty="0"/>
              <a:t> </a:t>
            </a:r>
            <a:r>
              <a:rPr lang="en-GB" dirty="0" err="1"/>
              <a:t>oggetti</a:t>
            </a:r>
            <a:r>
              <a:rPr lang="en-GB" dirty="0"/>
              <a:t> </a:t>
            </a:r>
            <a:r>
              <a:rPr lang="en-GB" dirty="0" err="1"/>
              <a:t>incompatibili</a:t>
            </a:r>
            <a:r>
              <a:rPr lang="en-GB" dirty="0"/>
              <a:t>. </a:t>
            </a:r>
            <a:r>
              <a:rPr lang="en-GB" dirty="0" err="1"/>
              <a:t>Potrebbe</a:t>
            </a:r>
            <a:r>
              <a:rPr lang="en-GB" dirty="0"/>
              <a:t> </a:t>
            </a:r>
            <a:r>
              <a:rPr lang="en-GB" dirty="0" err="1"/>
              <a:t>essere</a:t>
            </a:r>
            <a:r>
              <a:rPr lang="en-GB" dirty="0"/>
              <a:t> utile </a:t>
            </a:r>
            <a:r>
              <a:rPr lang="en-GB" dirty="0" err="1"/>
              <a:t>pensare</a:t>
            </a:r>
            <a:r>
              <a:rPr lang="en-GB" dirty="0"/>
              <a:t> ad un </a:t>
            </a:r>
            <a:r>
              <a:rPr lang="en-GB" dirty="0" err="1"/>
              <a:t>autovelox</a:t>
            </a:r>
            <a:r>
              <a:rPr lang="en-GB" dirty="0"/>
              <a:t> </a:t>
            </a:r>
            <a:r>
              <a:rPr lang="en-GB" dirty="0" err="1"/>
              <a:t>guardando</a:t>
            </a:r>
            <a:r>
              <a:rPr lang="en-GB" dirty="0"/>
              <a:t> </a:t>
            </a:r>
            <a:r>
              <a:rPr lang="en-GB" dirty="0" err="1"/>
              <a:t>questo</a:t>
            </a:r>
            <a:r>
              <a:rPr lang="en-GB" dirty="0"/>
              <a:t> </a:t>
            </a:r>
            <a:r>
              <a:rPr lang="en-GB" dirty="0" err="1"/>
              <a:t>esempio</a:t>
            </a:r>
            <a:r>
              <a:rPr lang="en-GB" dirty="0"/>
              <a:t>.</a:t>
            </a:r>
            <a:endParaRPr lang="it-IT" dirty="0"/>
          </a:p>
        </p:txBody>
      </p:sp>
    </p:spTree>
    <p:extLst>
      <p:ext uri="{BB962C8B-B14F-4D97-AF65-F5344CB8AC3E}">
        <p14:creationId xmlns:p14="http://schemas.microsoft.com/office/powerpoint/2010/main" val="1373687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D8CD-CABC-8449-985F-E7AAA608BDCD}"/>
              </a:ext>
            </a:extLst>
          </p:cNvPr>
          <p:cNvSpPr>
            <a:spLocks noGrp="1"/>
          </p:cNvSpPr>
          <p:nvPr>
            <p:ph type="title"/>
          </p:nvPr>
        </p:nvSpPr>
        <p:spPr/>
        <p:txBody>
          <a:bodyPr/>
          <a:lstStyle/>
          <a:p>
            <a:r>
              <a:rPr lang="en-IT" dirty="0"/>
              <a:t>Fa</a:t>
            </a:r>
            <a:r>
              <a:rPr lang="en-GB" dirty="0"/>
              <a:t>cade pattern	</a:t>
            </a:r>
            <a:endParaRPr lang="en-IT" dirty="0"/>
          </a:p>
        </p:txBody>
      </p:sp>
      <p:sp>
        <p:nvSpPr>
          <p:cNvPr id="3" name="Content Placeholder 2">
            <a:extLst>
              <a:ext uri="{FF2B5EF4-FFF2-40B4-BE49-F238E27FC236}">
                <a16:creationId xmlns:a16="http://schemas.microsoft.com/office/drawing/2014/main" id="{660AB3EE-0940-FD49-9C63-745A40E15D8E}"/>
              </a:ext>
            </a:extLst>
          </p:cNvPr>
          <p:cNvSpPr>
            <a:spLocks noGrp="1"/>
          </p:cNvSpPr>
          <p:nvPr>
            <p:ph idx="1"/>
          </p:nvPr>
        </p:nvSpPr>
        <p:spPr>
          <a:xfrm>
            <a:off x="838200" y="1561582"/>
            <a:ext cx="10515600" cy="1325563"/>
          </a:xfrm>
        </p:spPr>
        <p:txBody>
          <a:bodyPr/>
          <a:lstStyle/>
          <a:p>
            <a:pPr marL="0" indent="0">
              <a:buNone/>
            </a:pPr>
            <a:r>
              <a:rPr lang="en-GB" dirty="0"/>
              <a:t>Facade </a:t>
            </a:r>
            <a:r>
              <a:rPr lang="en-GB" dirty="0" err="1"/>
              <a:t>è</a:t>
            </a:r>
            <a:r>
              <a:rPr lang="en-GB" dirty="0"/>
              <a:t> un </a:t>
            </a:r>
            <a:r>
              <a:rPr lang="en-GB" dirty="0" err="1"/>
              <a:t>modello</a:t>
            </a:r>
            <a:r>
              <a:rPr lang="en-GB" dirty="0"/>
              <a:t> di </a:t>
            </a:r>
            <a:r>
              <a:rPr lang="en-GB" dirty="0" err="1"/>
              <a:t>progettazione</a:t>
            </a:r>
            <a:r>
              <a:rPr lang="en-GB" dirty="0"/>
              <a:t> </a:t>
            </a:r>
            <a:r>
              <a:rPr lang="en-GB" dirty="0" err="1"/>
              <a:t>strutturale</a:t>
            </a:r>
            <a:r>
              <a:rPr lang="en-GB" dirty="0"/>
              <a:t> </a:t>
            </a:r>
            <a:r>
              <a:rPr lang="en-GB" dirty="0" err="1"/>
              <a:t>che</a:t>
            </a:r>
            <a:r>
              <a:rPr lang="en-GB" dirty="0"/>
              <a:t> </a:t>
            </a:r>
            <a:r>
              <a:rPr lang="en-GB" dirty="0" err="1"/>
              <a:t>fornisce</a:t>
            </a:r>
            <a:r>
              <a:rPr lang="en-GB" dirty="0"/>
              <a:t> </a:t>
            </a:r>
            <a:r>
              <a:rPr lang="en-GB" dirty="0" err="1"/>
              <a:t>un'interfaccia</a:t>
            </a:r>
            <a:r>
              <a:rPr lang="en-GB" dirty="0"/>
              <a:t> </a:t>
            </a:r>
            <a:r>
              <a:rPr lang="en-GB" dirty="0" err="1"/>
              <a:t>semplificata</a:t>
            </a:r>
            <a:r>
              <a:rPr lang="en-GB" dirty="0"/>
              <a:t> a una </a:t>
            </a:r>
            <a:r>
              <a:rPr lang="en-GB" dirty="0" err="1"/>
              <a:t>libreria</a:t>
            </a:r>
            <a:r>
              <a:rPr lang="en-GB" dirty="0"/>
              <a:t>, un framework o </a:t>
            </a:r>
            <a:r>
              <a:rPr lang="en-GB" dirty="0" err="1"/>
              <a:t>qualsiasi</a:t>
            </a:r>
            <a:r>
              <a:rPr lang="en-GB" dirty="0"/>
              <a:t> </a:t>
            </a:r>
            <a:r>
              <a:rPr lang="en-GB" dirty="0" err="1"/>
              <a:t>altro</a:t>
            </a:r>
            <a:r>
              <a:rPr lang="en-GB" dirty="0"/>
              <a:t> </a:t>
            </a:r>
            <a:r>
              <a:rPr lang="en-GB" dirty="0" err="1"/>
              <a:t>insieme</a:t>
            </a:r>
            <a:r>
              <a:rPr lang="en-GB" dirty="0"/>
              <a:t> </a:t>
            </a:r>
            <a:r>
              <a:rPr lang="en-GB" dirty="0" err="1"/>
              <a:t>complesso</a:t>
            </a:r>
            <a:r>
              <a:rPr lang="en-GB" dirty="0"/>
              <a:t> di </a:t>
            </a:r>
            <a:r>
              <a:rPr lang="en-GB" dirty="0" err="1"/>
              <a:t>classi</a:t>
            </a:r>
            <a:r>
              <a:rPr lang="en-GB" dirty="0"/>
              <a:t>.</a:t>
            </a:r>
            <a:endParaRPr lang="en-IT" dirty="0"/>
          </a:p>
        </p:txBody>
      </p:sp>
      <p:pic>
        <p:nvPicPr>
          <p:cNvPr id="4" name="Picture 3">
            <a:extLst>
              <a:ext uri="{FF2B5EF4-FFF2-40B4-BE49-F238E27FC236}">
                <a16:creationId xmlns:a16="http://schemas.microsoft.com/office/drawing/2014/main" id="{8B785CD4-1438-AD44-9C1A-E260E7EF17E6}"/>
              </a:ext>
            </a:extLst>
          </p:cNvPr>
          <p:cNvPicPr>
            <a:picLocks noChangeAspect="1"/>
          </p:cNvPicPr>
          <p:nvPr/>
        </p:nvPicPr>
        <p:blipFill>
          <a:blip r:embed="rId2"/>
          <a:stretch>
            <a:fillRect/>
          </a:stretch>
        </p:blipFill>
        <p:spPr>
          <a:xfrm>
            <a:off x="3678147" y="2736208"/>
            <a:ext cx="6348288" cy="3967680"/>
          </a:xfrm>
          <a:prstGeom prst="rect">
            <a:avLst/>
          </a:prstGeom>
        </p:spPr>
      </p:pic>
    </p:spTree>
    <p:extLst>
      <p:ext uri="{BB962C8B-B14F-4D97-AF65-F5344CB8AC3E}">
        <p14:creationId xmlns:p14="http://schemas.microsoft.com/office/powerpoint/2010/main" val="1975657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7F33-9023-514C-9D39-0D9F4A500C95}"/>
              </a:ext>
            </a:extLst>
          </p:cNvPr>
          <p:cNvSpPr>
            <a:spLocks noGrp="1"/>
          </p:cNvSpPr>
          <p:nvPr>
            <p:ph type="title"/>
          </p:nvPr>
        </p:nvSpPr>
        <p:spPr/>
        <p:txBody>
          <a:bodyPr/>
          <a:lstStyle/>
          <a:p>
            <a:r>
              <a:rPr lang="en-IT" dirty="0"/>
              <a:t>Il singleton pattern…</a:t>
            </a:r>
          </a:p>
        </p:txBody>
      </p:sp>
      <p:sp>
        <p:nvSpPr>
          <p:cNvPr id="3" name="Content Placeholder 2">
            <a:extLst>
              <a:ext uri="{FF2B5EF4-FFF2-40B4-BE49-F238E27FC236}">
                <a16:creationId xmlns:a16="http://schemas.microsoft.com/office/drawing/2014/main" id="{A4C52828-63D7-8D4B-86F6-AB1227ACD22A}"/>
              </a:ext>
            </a:extLst>
          </p:cNvPr>
          <p:cNvSpPr>
            <a:spLocks noGrp="1"/>
          </p:cNvSpPr>
          <p:nvPr>
            <p:ph idx="1"/>
          </p:nvPr>
        </p:nvSpPr>
        <p:spPr/>
        <p:txBody>
          <a:bodyPr/>
          <a:lstStyle/>
          <a:p>
            <a:pPr marL="0" indent="0">
              <a:buNone/>
            </a:pPr>
            <a:r>
              <a:rPr lang="en-GB" dirty="0"/>
              <a:t>…</a:t>
            </a:r>
            <a:r>
              <a:rPr lang="en-GB" dirty="0" err="1"/>
              <a:t>è</a:t>
            </a:r>
            <a:r>
              <a:rPr lang="en-GB" dirty="0"/>
              <a:t> un </a:t>
            </a:r>
            <a:r>
              <a:rPr lang="en-GB" dirty="0" err="1"/>
              <a:t>modello</a:t>
            </a:r>
            <a:r>
              <a:rPr lang="en-GB" dirty="0"/>
              <a:t> di </a:t>
            </a:r>
            <a:r>
              <a:rPr lang="en-GB" dirty="0" err="1"/>
              <a:t>progettazione</a:t>
            </a:r>
            <a:r>
              <a:rPr lang="en-GB" dirty="0"/>
              <a:t> </a:t>
            </a:r>
            <a:r>
              <a:rPr lang="en-GB" dirty="0" err="1"/>
              <a:t>che</a:t>
            </a:r>
            <a:r>
              <a:rPr lang="en-GB" dirty="0"/>
              <a:t> </a:t>
            </a:r>
            <a:r>
              <a:rPr lang="en-GB" dirty="0" err="1"/>
              <a:t>consente</a:t>
            </a:r>
            <a:r>
              <a:rPr lang="en-GB" dirty="0"/>
              <a:t> di </a:t>
            </a:r>
            <a:r>
              <a:rPr lang="en-GB" dirty="0" err="1"/>
              <a:t>assicurarci</a:t>
            </a:r>
            <a:r>
              <a:rPr lang="en-GB" dirty="0"/>
              <a:t> </a:t>
            </a:r>
            <a:r>
              <a:rPr lang="en-GB" dirty="0" err="1"/>
              <a:t>che</a:t>
            </a:r>
            <a:r>
              <a:rPr lang="en-GB" dirty="0"/>
              <a:t> una </a:t>
            </a:r>
            <a:r>
              <a:rPr lang="en-GB" dirty="0" err="1"/>
              <a:t>classe</a:t>
            </a:r>
            <a:r>
              <a:rPr lang="en-GB" dirty="0"/>
              <a:t> </a:t>
            </a:r>
            <a:r>
              <a:rPr lang="en-GB" dirty="0" err="1"/>
              <a:t>abbia</a:t>
            </a:r>
            <a:r>
              <a:rPr lang="en-GB" dirty="0"/>
              <a:t> una ed una sola </a:t>
            </a:r>
            <a:r>
              <a:rPr lang="en-GB" dirty="0" err="1"/>
              <a:t>istanza</a:t>
            </a:r>
            <a:r>
              <a:rPr lang="en-GB" dirty="0"/>
              <a:t>, </a:t>
            </a:r>
            <a:r>
              <a:rPr lang="en-GB" dirty="0" err="1"/>
              <a:t>fornendo</a:t>
            </a:r>
            <a:r>
              <a:rPr lang="en-GB" dirty="0"/>
              <a:t> al </a:t>
            </a:r>
            <a:r>
              <a:rPr lang="en-GB" dirty="0" err="1"/>
              <a:t>contempo</a:t>
            </a:r>
            <a:r>
              <a:rPr lang="en-GB" dirty="0"/>
              <a:t> un punto di accesso </a:t>
            </a:r>
            <a:r>
              <a:rPr lang="en-GB" dirty="0" err="1"/>
              <a:t>globale</a:t>
            </a:r>
            <a:r>
              <a:rPr lang="en-GB" dirty="0"/>
              <a:t> a </a:t>
            </a:r>
            <a:r>
              <a:rPr lang="en-GB" dirty="0" err="1"/>
              <a:t>questa</a:t>
            </a:r>
            <a:r>
              <a:rPr lang="en-GB" dirty="0"/>
              <a:t> </a:t>
            </a:r>
            <a:r>
              <a:rPr lang="en-GB" dirty="0" err="1"/>
              <a:t>istanza</a:t>
            </a:r>
            <a:r>
              <a:rPr lang="en-GB" dirty="0"/>
              <a:t>.</a:t>
            </a:r>
            <a:endParaRPr lang="en-IT" dirty="0"/>
          </a:p>
        </p:txBody>
      </p:sp>
    </p:spTree>
    <p:extLst>
      <p:ext uri="{BB962C8B-B14F-4D97-AF65-F5344CB8AC3E}">
        <p14:creationId xmlns:p14="http://schemas.microsoft.com/office/powerpoint/2010/main" val="103865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62AF8-E50D-9A4C-BAD9-EEA5C39B674A}"/>
              </a:ext>
            </a:extLst>
          </p:cNvPr>
          <p:cNvSpPr>
            <a:spLocks noGrp="1"/>
          </p:cNvSpPr>
          <p:nvPr>
            <p:ph type="title"/>
          </p:nvPr>
        </p:nvSpPr>
        <p:spPr/>
        <p:txBody>
          <a:bodyPr/>
          <a:lstStyle/>
          <a:p>
            <a:r>
              <a:rPr lang="en-IT" dirty="0"/>
              <a:t>Che problema risolve?	</a:t>
            </a:r>
          </a:p>
        </p:txBody>
      </p:sp>
      <p:sp>
        <p:nvSpPr>
          <p:cNvPr id="3" name="Content Placeholder 2">
            <a:extLst>
              <a:ext uri="{FF2B5EF4-FFF2-40B4-BE49-F238E27FC236}">
                <a16:creationId xmlns:a16="http://schemas.microsoft.com/office/drawing/2014/main" id="{258F3BC8-1BDE-FD4D-BF3D-7250B4AA1521}"/>
              </a:ext>
            </a:extLst>
          </p:cNvPr>
          <p:cNvSpPr>
            <a:spLocks noGrp="1"/>
          </p:cNvSpPr>
          <p:nvPr>
            <p:ph idx="1"/>
          </p:nvPr>
        </p:nvSpPr>
        <p:spPr/>
        <p:txBody>
          <a:bodyPr/>
          <a:lstStyle/>
          <a:p>
            <a:pPr marL="0" indent="0">
              <a:buNone/>
            </a:pPr>
            <a:r>
              <a:rPr lang="en-GB" dirty="0" err="1"/>
              <a:t>Immaginiamo</a:t>
            </a:r>
            <a:r>
              <a:rPr lang="en-GB" dirty="0"/>
              <a:t> di dover far </a:t>
            </a:r>
            <a:r>
              <a:rPr lang="en-GB" dirty="0" err="1"/>
              <a:t>funzionare</a:t>
            </a:r>
            <a:r>
              <a:rPr lang="en-GB" dirty="0"/>
              <a:t> il nostro </a:t>
            </a:r>
            <a:r>
              <a:rPr lang="en-GB" dirty="0" err="1"/>
              <a:t>codice</a:t>
            </a:r>
            <a:r>
              <a:rPr lang="en-GB" dirty="0"/>
              <a:t> con un </a:t>
            </a:r>
            <a:r>
              <a:rPr lang="en-GB" dirty="0" err="1"/>
              <a:t>ampio</a:t>
            </a:r>
            <a:r>
              <a:rPr lang="en-GB" dirty="0"/>
              <a:t> set di </a:t>
            </a:r>
            <a:r>
              <a:rPr lang="en-GB" dirty="0" err="1"/>
              <a:t>oggetti</a:t>
            </a:r>
            <a:r>
              <a:rPr lang="en-GB" dirty="0"/>
              <a:t> </a:t>
            </a:r>
            <a:r>
              <a:rPr lang="en-GB" dirty="0" err="1"/>
              <a:t>che</a:t>
            </a:r>
            <a:r>
              <a:rPr lang="en-GB" dirty="0"/>
              <a:t> </a:t>
            </a:r>
            <a:r>
              <a:rPr lang="en-GB" dirty="0" err="1"/>
              <a:t>appartengono</a:t>
            </a:r>
            <a:r>
              <a:rPr lang="en-GB" dirty="0"/>
              <a:t> a una </a:t>
            </a:r>
            <a:r>
              <a:rPr lang="en-GB" dirty="0" err="1"/>
              <a:t>libreria</a:t>
            </a:r>
            <a:r>
              <a:rPr lang="en-GB" dirty="0"/>
              <a:t> o un framework </a:t>
            </a:r>
            <a:r>
              <a:rPr lang="en-GB" dirty="0" err="1"/>
              <a:t>sofisticato</a:t>
            </a:r>
            <a:r>
              <a:rPr lang="en-GB" dirty="0"/>
              <a:t>. </a:t>
            </a:r>
            <a:r>
              <a:rPr lang="en-GB" dirty="0" err="1"/>
              <a:t>Normalmente</a:t>
            </a:r>
            <a:r>
              <a:rPr lang="en-GB" dirty="0"/>
              <a:t>, </a:t>
            </a:r>
            <a:r>
              <a:rPr lang="en-GB" dirty="0" err="1"/>
              <a:t>dovremmo</a:t>
            </a:r>
            <a:r>
              <a:rPr lang="en-GB" dirty="0"/>
              <a:t> </a:t>
            </a:r>
            <a:r>
              <a:rPr lang="en-GB" dirty="0" err="1"/>
              <a:t>inizializzare</a:t>
            </a:r>
            <a:r>
              <a:rPr lang="en-GB" dirty="0"/>
              <a:t> tutti </a:t>
            </a:r>
            <a:r>
              <a:rPr lang="en-GB" dirty="0" err="1"/>
              <a:t>quegli</a:t>
            </a:r>
            <a:r>
              <a:rPr lang="en-GB" dirty="0"/>
              <a:t> </a:t>
            </a:r>
            <a:r>
              <a:rPr lang="en-GB" dirty="0" err="1"/>
              <a:t>oggetti</a:t>
            </a:r>
            <a:r>
              <a:rPr lang="en-GB" dirty="0"/>
              <a:t>, </a:t>
            </a:r>
            <a:r>
              <a:rPr lang="en-GB" dirty="0" err="1"/>
              <a:t>tenere</a:t>
            </a:r>
            <a:r>
              <a:rPr lang="en-GB" dirty="0"/>
              <a:t> </a:t>
            </a:r>
            <a:r>
              <a:rPr lang="en-GB" dirty="0" err="1"/>
              <a:t>traccia</a:t>
            </a:r>
            <a:r>
              <a:rPr lang="en-GB" dirty="0"/>
              <a:t> </a:t>
            </a:r>
            <a:r>
              <a:rPr lang="en-GB" dirty="0" err="1"/>
              <a:t>delle</a:t>
            </a:r>
            <a:r>
              <a:rPr lang="en-GB" dirty="0"/>
              <a:t> </a:t>
            </a:r>
            <a:r>
              <a:rPr lang="en-GB" dirty="0" err="1"/>
              <a:t>dipendenze</a:t>
            </a:r>
            <a:r>
              <a:rPr lang="en-GB" dirty="0"/>
              <a:t>, </a:t>
            </a:r>
            <a:r>
              <a:rPr lang="en-GB" dirty="0" err="1"/>
              <a:t>eseguire</a:t>
            </a:r>
            <a:r>
              <a:rPr lang="en-GB" dirty="0"/>
              <a:t> </a:t>
            </a:r>
            <a:r>
              <a:rPr lang="en-GB" dirty="0" err="1"/>
              <a:t>metodi</a:t>
            </a:r>
            <a:r>
              <a:rPr lang="en-GB" dirty="0"/>
              <a:t> </a:t>
            </a:r>
            <a:r>
              <a:rPr lang="en-GB" dirty="0" err="1"/>
              <a:t>nell'ordine</a:t>
            </a:r>
            <a:r>
              <a:rPr lang="en-GB" dirty="0"/>
              <a:t> </a:t>
            </a:r>
            <a:r>
              <a:rPr lang="en-GB" dirty="0" err="1"/>
              <a:t>corretto</a:t>
            </a:r>
            <a:r>
              <a:rPr lang="en-GB" dirty="0"/>
              <a:t> e </a:t>
            </a:r>
            <a:r>
              <a:rPr lang="en-GB" dirty="0" err="1"/>
              <a:t>così</a:t>
            </a:r>
            <a:r>
              <a:rPr lang="en-GB" dirty="0"/>
              <a:t> via.</a:t>
            </a:r>
          </a:p>
          <a:p>
            <a:pPr marL="0" indent="0">
              <a:buNone/>
            </a:pPr>
            <a:endParaRPr lang="en-GB" dirty="0"/>
          </a:p>
          <a:p>
            <a:pPr marL="0" indent="0">
              <a:buNone/>
            </a:pPr>
            <a:r>
              <a:rPr lang="en-GB" dirty="0"/>
              <a:t>Di </a:t>
            </a:r>
            <a:r>
              <a:rPr lang="en-GB" dirty="0" err="1"/>
              <a:t>conseguenza</a:t>
            </a:r>
            <a:r>
              <a:rPr lang="en-GB" dirty="0"/>
              <a:t>, la business logic </a:t>
            </a:r>
            <a:r>
              <a:rPr lang="en-GB" dirty="0" err="1"/>
              <a:t>delle</a:t>
            </a:r>
            <a:r>
              <a:rPr lang="en-GB" dirty="0"/>
              <a:t> </a:t>
            </a:r>
            <a:r>
              <a:rPr lang="en-GB" dirty="0" err="1"/>
              <a:t>classi</a:t>
            </a:r>
            <a:r>
              <a:rPr lang="en-GB" dirty="0"/>
              <a:t> </a:t>
            </a:r>
            <a:r>
              <a:rPr lang="en-GB" dirty="0" err="1"/>
              <a:t>diventerebbe</a:t>
            </a:r>
            <a:r>
              <a:rPr lang="en-GB" dirty="0"/>
              <a:t> </a:t>
            </a:r>
            <a:r>
              <a:rPr lang="en-GB" dirty="0" err="1"/>
              <a:t>strettamente</a:t>
            </a:r>
            <a:r>
              <a:rPr lang="en-GB" dirty="0"/>
              <a:t> </a:t>
            </a:r>
            <a:r>
              <a:rPr lang="en-GB" dirty="0" err="1"/>
              <a:t>collegata</a:t>
            </a:r>
            <a:r>
              <a:rPr lang="en-GB" dirty="0"/>
              <a:t> ai </a:t>
            </a:r>
            <a:r>
              <a:rPr lang="en-GB" dirty="0" err="1"/>
              <a:t>dettagli</a:t>
            </a:r>
            <a:r>
              <a:rPr lang="en-GB" dirty="0"/>
              <a:t> di </a:t>
            </a:r>
            <a:r>
              <a:rPr lang="en-GB" dirty="0" err="1"/>
              <a:t>implementazione</a:t>
            </a:r>
            <a:r>
              <a:rPr lang="en-GB" dirty="0"/>
              <a:t> </a:t>
            </a:r>
            <a:r>
              <a:rPr lang="en-GB" dirty="0" err="1"/>
              <a:t>delle</a:t>
            </a:r>
            <a:r>
              <a:rPr lang="en-GB" dirty="0"/>
              <a:t> </a:t>
            </a:r>
            <a:r>
              <a:rPr lang="en-GB" dirty="0" err="1"/>
              <a:t>classi</a:t>
            </a:r>
            <a:r>
              <a:rPr lang="en-GB" dirty="0"/>
              <a:t> di </a:t>
            </a:r>
            <a:r>
              <a:rPr lang="en-GB" dirty="0" err="1"/>
              <a:t>terze</a:t>
            </a:r>
            <a:r>
              <a:rPr lang="en-GB" dirty="0"/>
              <a:t> parti, </a:t>
            </a:r>
            <a:r>
              <a:rPr lang="en-GB" dirty="0" err="1"/>
              <a:t>rendendo</a:t>
            </a:r>
            <a:r>
              <a:rPr lang="en-GB" dirty="0"/>
              <a:t> difficile la </a:t>
            </a:r>
            <a:r>
              <a:rPr lang="en-GB" dirty="0" err="1"/>
              <a:t>comprensione</a:t>
            </a:r>
            <a:r>
              <a:rPr lang="en-GB" dirty="0"/>
              <a:t> e la </a:t>
            </a:r>
            <a:r>
              <a:rPr lang="en-GB" dirty="0" err="1"/>
              <a:t>gestione</a:t>
            </a:r>
            <a:r>
              <a:rPr lang="en-GB" dirty="0"/>
              <a:t>.</a:t>
            </a:r>
            <a:endParaRPr lang="en-IT" dirty="0"/>
          </a:p>
        </p:txBody>
      </p:sp>
    </p:spTree>
    <p:extLst>
      <p:ext uri="{BB962C8B-B14F-4D97-AF65-F5344CB8AC3E}">
        <p14:creationId xmlns:p14="http://schemas.microsoft.com/office/powerpoint/2010/main" val="2315945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62AF8-E50D-9A4C-BAD9-EEA5C39B674A}"/>
              </a:ext>
            </a:extLst>
          </p:cNvPr>
          <p:cNvSpPr>
            <a:spLocks noGrp="1"/>
          </p:cNvSpPr>
          <p:nvPr>
            <p:ph type="title"/>
          </p:nvPr>
        </p:nvSpPr>
        <p:spPr/>
        <p:txBody>
          <a:bodyPr/>
          <a:lstStyle/>
          <a:p>
            <a:r>
              <a:rPr lang="en-US" dirty="0"/>
              <a:t>Ma </a:t>
            </a:r>
            <a:r>
              <a:rPr lang="en-US" dirty="0" err="1"/>
              <a:t>quindi</a:t>
            </a:r>
            <a:r>
              <a:rPr lang="en-US" dirty="0"/>
              <a:t> di </a:t>
            </a:r>
            <a:r>
              <a:rPr lang="en-US" dirty="0" err="1"/>
              <a:t>cosa</a:t>
            </a:r>
            <a:r>
              <a:rPr lang="en-US" dirty="0"/>
              <a:t> </a:t>
            </a:r>
            <a:r>
              <a:rPr lang="en-US" dirty="0" err="1"/>
              <a:t>stiamo</a:t>
            </a:r>
            <a:r>
              <a:rPr lang="en-US" dirty="0"/>
              <a:t> parlando?</a:t>
            </a:r>
            <a:endParaRPr lang="en-IT" dirty="0"/>
          </a:p>
        </p:txBody>
      </p:sp>
      <p:sp>
        <p:nvSpPr>
          <p:cNvPr id="3" name="Content Placeholder 2">
            <a:extLst>
              <a:ext uri="{FF2B5EF4-FFF2-40B4-BE49-F238E27FC236}">
                <a16:creationId xmlns:a16="http://schemas.microsoft.com/office/drawing/2014/main" id="{258F3BC8-1BDE-FD4D-BF3D-7250B4AA1521}"/>
              </a:ext>
            </a:extLst>
          </p:cNvPr>
          <p:cNvSpPr>
            <a:spLocks noGrp="1"/>
          </p:cNvSpPr>
          <p:nvPr>
            <p:ph idx="1"/>
          </p:nvPr>
        </p:nvSpPr>
        <p:spPr/>
        <p:txBody>
          <a:bodyPr>
            <a:normAutofit/>
          </a:bodyPr>
          <a:lstStyle/>
          <a:p>
            <a:pPr marL="0" indent="0">
              <a:buNone/>
            </a:pPr>
            <a:r>
              <a:rPr lang="en-GB" dirty="0"/>
              <a:t>Una facade </a:t>
            </a:r>
            <a:r>
              <a:rPr lang="en-GB" dirty="0" err="1"/>
              <a:t>è</a:t>
            </a:r>
            <a:r>
              <a:rPr lang="en-GB" dirty="0"/>
              <a:t> una </a:t>
            </a:r>
            <a:r>
              <a:rPr lang="en-GB" dirty="0" err="1"/>
              <a:t>classe</a:t>
            </a:r>
            <a:r>
              <a:rPr lang="en-GB" dirty="0"/>
              <a:t> </a:t>
            </a:r>
            <a:r>
              <a:rPr lang="en-GB" dirty="0" err="1"/>
              <a:t>che</a:t>
            </a:r>
            <a:r>
              <a:rPr lang="en-GB" dirty="0"/>
              <a:t> </a:t>
            </a:r>
            <a:r>
              <a:rPr lang="en-GB" dirty="0" err="1"/>
              <a:t>fornisce</a:t>
            </a:r>
            <a:r>
              <a:rPr lang="en-GB" dirty="0"/>
              <a:t> </a:t>
            </a:r>
            <a:r>
              <a:rPr lang="en-GB" dirty="0" err="1"/>
              <a:t>un'interfaccia</a:t>
            </a:r>
            <a:r>
              <a:rPr lang="en-GB" dirty="0"/>
              <a:t> semplice a un </a:t>
            </a:r>
            <a:r>
              <a:rPr lang="en-GB" dirty="0" err="1"/>
              <a:t>sottosistema</a:t>
            </a:r>
            <a:r>
              <a:rPr lang="en-GB" dirty="0"/>
              <a:t> </a:t>
            </a:r>
            <a:r>
              <a:rPr lang="en-GB" dirty="0" err="1"/>
              <a:t>complesso</a:t>
            </a:r>
            <a:r>
              <a:rPr lang="en-GB" dirty="0"/>
              <a:t> </a:t>
            </a:r>
            <a:r>
              <a:rPr lang="en-GB" dirty="0" err="1"/>
              <a:t>che</a:t>
            </a:r>
            <a:r>
              <a:rPr lang="en-GB" dirty="0"/>
              <a:t> </a:t>
            </a:r>
            <a:r>
              <a:rPr lang="en-GB" dirty="0" err="1"/>
              <a:t>contiene</a:t>
            </a:r>
            <a:r>
              <a:rPr lang="en-GB" dirty="0"/>
              <a:t> </a:t>
            </a:r>
            <a:r>
              <a:rPr lang="en-GB" dirty="0" err="1"/>
              <a:t>molte</a:t>
            </a:r>
            <a:r>
              <a:rPr lang="en-GB" dirty="0"/>
              <a:t> parti </a:t>
            </a:r>
            <a:r>
              <a:rPr lang="en-GB" dirty="0" err="1"/>
              <a:t>mobili</a:t>
            </a:r>
            <a:r>
              <a:rPr lang="en-GB" dirty="0"/>
              <a:t>. </a:t>
            </a:r>
          </a:p>
          <a:p>
            <a:pPr marL="0" indent="0">
              <a:buNone/>
            </a:pPr>
            <a:endParaRPr lang="en-GB" dirty="0"/>
          </a:p>
          <a:p>
            <a:pPr marL="0" indent="0">
              <a:buNone/>
            </a:pPr>
            <a:r>
              <a:rPr lang="en-GB" dirty="0"/>
              <a:t>Una facade </a:t>
            </a:r>
            <a:r>
              <a:rPr lang="en-GB" dirty="0" err="1"/>
              <a:t>potrebbe</a:t>
            </a:r>
            <a:r>
              <a:rPr lang="en-GB" dirty="0"/>
              <a:t> </a:t>
            </a:r>
            <a:r>
              <a:rPr lang="en-GB" dirty="0" err="1"/>
              <a:t>fornire</a:t>
            </a:r>
            <a:r>
              <a:rPr lang="en-GB" dirty="0"/>
              <a:t> </a:t>
            </a:r>
            <a:r>
              <a:rPr lang="en-GB" dirty="0" err="1"/>
              <a:t>funzionalità</a:t>
            </a:r>
            <a:r>
              <a:rPr lang="en-GB" dirty="0"/>
              <a:t> </a:t>
            </a:r>
            <a:r>
              <a:rPr lang="en-GB" dirty="0" err="1"/>
              <a:t>limitate</a:t>
            </a:r>
            <a:r>
              <a:rPr lang="en-GB" dirty="0"/>
              <a:t> rispetto </a:t>
            </a:r>
            <a:r>
              <a:rPr lang="en-GB" dirty="0" err="1"/>
              <a:t>all'utilizzo</a:t>
            </a:r>
            <a:r>
              <a:rPr lang="en-GB" dirty="0"/>
              <a:t> </a:t>
            </a:r>
            <a:r>
              <a:rPr lang="en-GB" dirty="0" err="1"/>
              <a:t>diretto</a:t>
            </a:r>
            <a:r>
              <a:rPr lang="en-GB" dirty="0"/>
              <a:t> del </a:t>
            </a:r>
            <a:r>
              <a:rPr lang="en-GB" dirty="0" err="1"/>
              <a:t>sottosistema</a:t>
            </a:r>
            <a:r>
              <a:rPr lang="en-GB" dirty="0"/>
              <a:t>. </a:t>
            </a:r>
            <a:r>
              <a:rPr lang="en-GB" dirty="0" err="1"/>
              <a:t>Tuttavia</a:t>
            </a:r>
            <a:r>
              <a:rPr lang="en-GB" dirty="0"/>
              <a:t>, include solo quelle </a:t>
            </a:r>
            <a:r>
              <a:rPr lang="en-GB" dirty="0" err="1"/>
              <a:t>funzionalità</a:t>
            </a:r>
            <a:r>
              <a:rPr lang="en-GB" dirty="0"/>
              <a:t> </a:t>
            </a:r>
            <a:r>
              <a:rPr lang="en-GB" dirty="0" err="1"/>
              <a:t>che</a:t>
            </a:r>
            <a:r>
              <a:rPr lang="en-GB" dirty="0"/>
              <a:t> </a:t>
            </a:r>
            <a:r>
              <a:rPr lang="en-GB" dirty="0" err="1"/>
              <a:t>interessano</a:t>
            </a:r>
            <a:r>
              <a:rPr lang="en-GB" dirty="0"/>
              <a:t> </a:t>
            </a:r>
            <a:r>
              <a:rPr lang="en-GB" dirty="0" err="1"/>
              <a:t>davvero</a:t>
            </a:r>
            <a:r>
              <a:rPr lang="en-GB" dirty="0"/>
              <a:t> ai </a:t>
            </a:r>
            <a:r>
              <a:rPr lang="en-GB" dirty="0" err="1"/>
              <a:t>clienti</a:t>
            </a:r>
            <a:r>
              <a:rPr lang="en-GB" dirty="0"/>
              <a:t>.</a:t>
            </a:r>
          </a:p>
          <a:p>
            <a:pPr marL="0" indent="0">
              <a:buNone/>
            </a:pPr>
            <a:endParaRPr lang="en-GB" dirty="0"/>
          </a:p>
        </p:txBody>
      </p:sp>
    </p:spTree>
    <p:extLst>
      <p:ext uri="{BB962C8B-B14F-4D97-AF65-F5344CB8AC3E}">
        <p14:creationId xmlns:p14="http://schemas.microsoft.com/office/powerpoint/2010/main" val="2441106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D86495-9F45-AA43-8785-BDBEE0C2BAB9}"/>
              </a:ext>
            </a:extLst>
          </p:cNvPr>
          <p:cNvSpPr>
            <a:spLocks noGrp="1"/>
          </p:cNvSpPr>
          <p:nvPr>
            <p:ph idx="1"/>
          </p:nvPr>
        </p:nvSpPr>
        <p:spPr>
          <a:xfrm>
            <a:off x="838200" y="1253331"/>
            <a:ext cx="10515600" cy="4351338"/>
          </a:xfrm>
        </p:spPr>
        <p:txBody>
          <a:bodyPr/>
          <a:lstStyle/>
          <a:p>
            <a:pPr marL="0" indent="0">
              <a:buNone/>
            </a:pPr>
            <a:r>
              <a:rPr lang="en-GB" dirty="0" err="1"/>
              <a:t>Avere</a:t>
            </a:r>
            <a:r>
              <a:rPr lang="en-GB" dirty="0"/>
              <a:t> una facade </a:t>
            </a:r>
            <a:r>
              <a:rPr lang="en-GB" dirty="0" err="1"/>
              <a:t>è</a:t>
            </a:r>
            <a:r>
              <a:rPr lang="en-GB" dirty="0"/>
              <a:t> utile </a:t>
            </a:r>
            <a:r>
              <a:rPr lang="en-GB" dirty="0" err="1"/>
              <a:t>quando</a:t>
            </a:r>
            <a:r>
              <a:rPr lang="en-GB" dirty="0"/>
              <a:t> </a:t>
            </a:r>
            <a:r>
              <a:rPr lang="en-GB" dirty="0" err="1"/>
              <a:t>bisogna</a:t>
            </a:r>
            <a:r>
              <a:rPr lang="en-GB" dirty="0"/>
              <a:t> </a:t>
            </a:r>
            <a:r>
              <a:rPr lang="en-GB" dirty="0" err="1"/>
              <a:t>integrare</a:t>
            </a:r>
            <a:r>
              <a:rPr lang="en-GB" dirty="0"/>
              <a:t> </a:t>
            </a:r>
            <a:r>
              <a:rPr lang="en-GB" dirty="0" err="1"/>
              <a:t>un’app</a:t>
            </a:r>
            <a:r>
              <a:rPr lang="en-GB" dirty="0"/>
              <a:t> con una </a:t>
            </a:r>
            <a:r>
              <a:rPr lang="en-GB" dirty="0" err="1"/>
              <a:t>libreria</a:t>
            </a:r>
            <a:r>
              <a:rPr lang="en-GB" dirty="0"/>
              <a:t> </a:t>
            </a:r>
            <a:r>
              <a:rPr lang="en-GB" dirty="0" err="1"/>
              <a:t>sofisticata</a:t>
            </a:r>
            <a:r>
              <a:rPr lang="en-GB" dirty="0"/>
              <a:t> </a:t>
            </a:r>
            <a:r>
              <a:rPr lang="en-GB" dirty="0" err="1"/>
              <a:t>che</a:t>
            </a:r>
            <a:r>
              <a:rPr lang="en-GB" dirty="0"/>
              <a:t> ha </a:t>
            </a:r>
            <a:r>
              <a:rPr lang="en-GB" dirty="0" err="1"/>
              <a:t>dozzine</a:t>
            </a:r>
            <a:r>
              <a:rPr lang="en-GB" dirty="0"/>
              <a:t> di </a:t>
            </a:r>
            <a:r>
              <a:rPr lang="en-GB" dirty="0" err="1"/>
              <a:t>funzionalità</a:t>
            </a:r>
            <a:r>
              <a:rPr lang="en-GB" dirty="0"/>
              <a:t>, ma </a:t>
            </a:r>
            <a:r>
              <a:rPr lang="en-GB" dirty="0" err="1"/>
              <a:t>si</a:t>
            </a:r>
            <a:r>
              <a:rPr lang="en-GB" dirty="0"/>
              <a:t> </a:t>
            </a:r>
            <a:r>
              <a:rPr lang="en-GB" dirty="0" err="1"/>
              <a:t>necessita</a:t>
            </a:r>
            <a:r>
              <a:rPr lang="en-GB" dirty="0"/>
              <a:t> solo di una </a:t>
            </a:r>
            <a:r>
              <a:rPr lang="en-GB" dirty="0" err="1"/>
              <a:t>piccola</a:t>
            </a:r>
            <a:r>
              <a:rPr lang="en-GB" dirty="0"/>
              <a:t> </a:t>
            </a:r>
            <a:r>
              <a:rPr lang="en-GB" dirty="0" err="1"/>
              <a:t>parte</a:t>
            </a:r>
            <a:r>
              <a:rPr lang="en-GB" dirty="0"/>
              <a:t> </a:t>
            </a:r>
            <a:r>
              <a:rPr lang="en-GB" dirty="0" err="1"/>
              <a:t>delle</a:t>
            </a:r>
            <a:r>
              <a:rPr lang="en-GB" dirty="0"/>
              <a:t> sue </a:t>
            </a:r>
            <a:r>
              <a:rPr lang="en-GB" dirty="0" err="1"/>
              <a:t>funzionalità</a:t>
            </a:r>
            <a:r>
              <a:rPr lang="en-GB" dirty="0"/>
              <a:t>.</a:t>
            </a:r>
          </a:p>
          <a:p>
            <a:endParaRPr lang="en-GB" dirty="0"/>
          </a:p>
          <a:p>
            <a:pPr marL="0" indent="0">
              <a:buNone/>
            </a:pPr>
            <a:r>
              <a:rPr lang="en-GB" dirty="0"/>
              <a:t>Ad </a:t>
            </a:r>
            <a:r>
              <a:rPr lang="en-GB" dirty="0" err="1"/>
              <a:t>esempio</a:t>
            </a:r>
            <a:r>
              <a:rPr lang="en-GB" dirty="0"/>
              <a:t>, </a:t>
            </a:r>
            <a:r>
              <a:rPr lang="en-GB" dirty="0" err="1"/>
              <a:t>un'app</a:t>
            </a:r>
            <a:r>
              <a:rPr lang="en-GB" dirty="0"/>
              <a:t> </a:t>
            </a:r>
            <a:r>
              <a:rPr lang="en-GB" dirty="0" err="1"/>
              <a:t>che</a:t>
            </a:r>
            <a:r>
              <a:rPr lang="en-GB" dirty="0"/>
              <a:t> </a:t>
            </a:r>
            <a:r>
              <a:rPr lang="en-GB" dirty="0" err="1"/>
              <a:t>carica</a:t>
            </a:r>
            <a:r>
              <a:rPr lang="en-GB" dirty="0"/>
              <a:t> </a:t>
            </a:r>
            <a:r>
              <a:rPr lang="en-GB" dirty="0" err="1"/>
              <a:t>brevi</a:t>
            </a:r>
            <a:r>
              <a:rPr lang="en-GB" dirty="0"/>
              <a:t> video </a:t>
            </a:r>
            <a:r>
              <a:rPr lang="en-GB" dirty="0" err="1"/>
              <a:t>divertenti</a:t>
            </a:r>
            <a:r>
              <a:rPr lang="en-GB" dirty="0"/>
              <a:t> con </a:t>
            </a:r>
            <a:r>
              <a:rPr lang="en-GB" dirty="0" err="1"/>
              <a:t>gatti</a:t>
            </a:r>
            <a:r>
              <a:rPr lang="en-GB" dirty="0"/>
              <a:t> sui social media </a:t>
            </a:r>
            <a:r>
              <a:rPr lang="en-GB" dirty="0" err="1"/>
              <a:t>potrebbe</a:t>
            </a:r>
            <a:r>
              <a:rPr lang="en-GB" dirty="0"/>
              <a:t> </a:t>
            </a:r>
            <a:r>
              <a:rPr lang="en-GB" dirty="0" err="1"/>
              <a:t>potenzialmente</a:t>
            </a:r>
            <a:r>
              <a:rPr lang="en-GB" dirty="0"/>
              <a:t> </a:t>
            </a:r>
            <a:r>
              <a:rPr lang="en-GB" dirty="0" err="1"/>
              <a:t>utilizzare</a:t>
            </a:r>
            <a:r>
              <a:rPr lang="en-GB" dirty="0"/>
              <a:t> una </a:t>
            </a:r>
            <a:r>
              <a:rPr lang="en-GB" dirty="0" err="1"/>
              <a:t>libreria</a:t>
            </a:r>
            <a:r>
              <a:rPr lang="en-GB" dirty="0"/>
              <a:t> di </a:t>
            </a:r>
            <a:r>
              <a:rPr lang="en-GB" dirty="0" err="1"/>
              <a:t>conversione</a:t>
            </a:r>
            <a:r>
              <a:rPr lang="en-GB" dirty="0"/>
              <a:t> video </a:t>
            </a:r>
            <a:r>
              <a:rPr lang="en-GB" dirty="0" err="1"/>
              <a:t>professionale</a:t>
            </a:r>
            <a:r>
              <a:rPr lang="en-GB" dirty="0"/>
              <a:t>. </a:t>
            </a:r>
            <a:r>
              <a:rPr lang="en-GB" dirty="0" err="1"/>
              <a:t>Tuttavia</a:t>
            </a:r>
            <a:r>
              <a:rPr lang="en-GB" dirty="0"/>
              <a:t>, </a:t>
            </a:r>
            <a:r>
              <a:rPr lang="en-GB" dirty="0" err="1"/>
              <a:t>tutto</a:t>
            </a:r>
            <a:r>
              <a:rPr lang="en-GB" dirty="0"/>
              <a:t> </a:t>
            </a:r>
            <a:r>
              <a:rPr lang="en-GB" dirty="0" err="1"/>
              <a:t>ciò</a:t>
            </a:r>
            <a:r>
              <a:rPr lang="en-GB" dirty="0"/>
              <a:t> di cui ha </a:t>
            </a:r>
            <a:r>
              <a:rPr lang="en-GB" dirty="0" err="1"/>
              <a:t>veramente</a:t>
            </a:r>
            <a:r>
              <a:rPr lang="en-GB" dirty="0"/>
              <a:t> </a:t>
            </a:r>
            <a:r>
              <a:rPr lang="en-GB" dirty="0" err="1"/>
              <a:t>bisogno</a:t>
            </a:r>
            <a:r>
              <a:rPr lang="en-GB" dirty="0"/>
              <a:t> </a:t>
            </a:r>
            <a:r>
              <a:rPr lang="en-GB" dirty="0" err="1"/>
              <a:t>è</a:t>
            </a:r>
            <a:r>
              <a:rPr lang="en-GB" dirty="0"/>
              <a:t> una </a:t>
            </a:r>
            <a:r>
              <a:rPr lang="en-GB" dirty="0" err="1"/>
              <a:t>classe</a:t>
            </a:r>
            <a:r>
              <a:rPr lang="en-GB" dirty="0"/>
              <a:t> con il </a:t>
            </a:r>
            <a:r>
              <a:rPr lang="en-GB" dirty="0" err="1"/>
              <a:t>metodo</a:t>
            </a:r>
            <a:r>
              <a:rPr lang="en-GB" dirty="0"/>
              <a:t> </a:t>
            </a:r>
            <a:r>
              <a:rPr lang="en-GB" dirty="0" err="1"/>
              <a:t>singolo</a:t>
            </a:r>
            <a:r>
              <a:rPr lang="en-GB" dirty="0"/>
              <a:t> encode(filename, format)</a:t>
            </a:r>
            <a:endParaRPr lang="en-IT" dirty="0"/>
          </a:p>
          <a:p>
            <a:pPr marL="0" indent="0">
              <a:buNone/>
            </a:pPr>
            <a:endParaRPr lang="en-IT" dirty="0"/>
          </a:p>
        </p:txBody>
      </p:sp>
    </p:spTree>
    <p:extLst>
      <p:ext uri="{BB962C8B-B14F-4D97-AF65-F5344CB8AC3E}">
        <p14:creationId xmlns:p14="http://schemas.microsoft.com/office/powerpoint/2010/main" val="189806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8919-E41D-8D41-8E59-9E7924951E81}"/>
              </a:ext>
            </a:extLst>
          </p:cNvPr>
          <p:cNvSpPr>
            <a:spLocks noGrp="1"/>
          </p:cNvSpPr>
          <p:nvPr>
            <p:ph type="title"/>
          </p:nvPr>
        </p:nvSpPr>
        <p:spPr/>
        <p:txBody>
          <a:bodyPr/>
          <a:lstStyle/>
          <a:p>
            <a:r>
              <a:rPr lang="en-IT" dirty="0"/>
              <a:t>Analogia col mondo reale</a:t>
            </a:r>
          </a:p>
        </p:txBody>
      </p:sp>
      <p:sp>
        <p:nvSpPr>
          <p:cNvPr id="3" name="Content Placeholder 2">
            <a:extLst>
              <a:ext uri="{FF2B5EF4-FFF2-40B4-BE49-F238E27FC236}">
                <a16:creationId xmlns:a16="http://schemas.microsoft.com/office/drawing/2014/main" id="{E4479D2F-B4DC-4846-B4FC-22329FA9FA20}"/>
              </a:ext>
            </a:extLst>
          </p:cNvPr>
          <p:cNvSpPr>
            <a:spLocks noGrp="1"/>
          </p:cNvSpPr>
          <p:nvPr>
            <p:ph idx="1"/>
          </p:nvPr>
        </p:nvSpPr>
        <p:spPr>
          <a:xfrm>
            <a:off x="838200" y="1825625"/>
            <a:ext cx="10515600" cy="1801153"/>
          </a:xfrm>
        </p:spPr>
        <p:txBody>
          <a:bodyPr/>
          <a:lstStyle/>
          <a:p>
            <a:pPr marL="0" indent="0">
              <a:buNone/>
            </a:pPr>
            <a:r>
              <a:rPr lang="en-GB" dirty="0" err="1"/>
              <a:t>Quando</a:t>
            </a:r>
            <a:r>
              <a:rPr lang="en-GB" dirty="0"/>
              <a:t> </a:t>
            </a:r>
            <a:r>
              <a:rPr lang="en-GB" dirty="0" err="1"/>
              <a:t>si</a:t>
            </a:r>
            <a:r>
              <a:rPr lang="en-GB" dirty="0"/>
              <a:t> </a:t>
            </a:r>
            <a:r>
              <a:rPr lang="en-GB" dirty="0" err="1"/>
              <a:t>chiama</a:t>
            </a:r>
            <a:r>
              <a:rPr lang="en-GB" dirty="0"/>
              <a:t> un </a:t>
            </a:r>
            <a:r>
              <a:rPr lang="en-GB" dirty="0" err="1"/>
              <a:t>negozio</a:t>
            </a:r>
            <a:r>
              <a:rPr lang="en-GB" dirty="0"/>
              <a:t> per </a:t>
            </a:r>
            <a:r>
              <a:rPr lang="en-GB" dirty="0" err="1"/>
              <a:t>effettuare</a:t>
            </a:r>
            <a:r>
              <a:rPr lang="en-GB" dirty="0"/>
              <a:t> un </a:t>
            </a:r>
            <a:r>
              <a:rPr lang="en-GB" dirty="0" err="1"/>
              <a:t>ordine</a:t>
            </a:r>
            <a:r>
              <a:rPr lang="en-GB" dirty="0"/>
              <a:t> </a:t>
            </a:r>
            <a:r>
              <a:rPr lang="en-GB" dirty="0" err="1"/>
              <a:t>telefonico</a:t>
            </a:r>
            <a:r>
              <a:rPr lang="en-GB" dirty="0"/>
              <a:t>, un </a:t>
            </a:r>
            <a:r>
              <a:rPr lang="en-GB" dirty="0" err="1"/>
              <a:t>operatore</a:t>
            </a:r>
            <a:r>
              <a:rPr lang="en-GB" dirty="0"/>
              <a:t> </a:t>
            </a:r>
            <a:r>
              <a:rPr lang="en-GB" dirty="0" err="1"/>
              <a:t>è</a:t>
            </a:r>
            <a:r>
              <a:rPr lang="en-GB" dirty="0"/>
              <a:t> la nostra façade per tutti </a:t>
            </a:r>
            <a:r>
              <a:rPr lang="en-GB" dirty="0" err="1"/>
              <a:t>i</a:t>
            </a:r>
            <a:r>
              <a:rPr lang="en-GB" dirty="0"/>
              <a:t> </a:t>
            </a:r>
            <a:r>
              <a:rPr lang="en-GB" dirty="0" err="1"/>
              <a:t>servizi</a:t>
            </a:r>
            <a:r>
              <a:rPr lang="en-GB" dirty="0"/>
              <a:t> e </a:t>
            </a:r>
            <a:r>
              <a:rPr lang="en-GB" dirty="0" err="1"/>
              <a:t>i</a:t>
            </a:r>
            <a:r>
              <a:rPr lang="en-GB" dirty="0"/>
              <a:t> </a:t>
            </a:r>
            <a:r>
              <a:rPr lang="en-GB" dirty="0" err="1"/>
              <a:t>reparti</a:t>
            </a:r>
            <a:r>
              <a:rPr lang="en-GB" dirty="0"/>
              <a:t> del </a:t>
            </a:r>
            <a:r>
              <a:rPr lang="en-GB" dirty="0" err="1"/>
              <a:t>negozio</a:t>
            </a:r>
            <a:r>
              <a:rPr lang="en-GB" dirty="0"/>
              <a:t>. </a:t>
            </a:r>
            <a:r>
              <a:rPr lang="en-GB" dirty="0" err="1"/>
              <a:t>L'operatore</a:t>
            </a:r>
            <a:r>
              <a:rPr lang="en-GB" dirty="0"/>
              <a:t> </a:t>
            </a:r>
            <a:r>
              <a:rPr lang="en-GB" dirty="0" err="1"/>
              <a:t>fornisce</a:t>
            </a:r>
            <a:r>
              <a:rPr lang="en-GB" dirty="0"/>
              <a:t> una semplice </a:t>
            </a:r>
            <a:r>
              <a:rPr lang="en-GB" dirty="0" err="1"/>
              <a:t>interfaccia</a:t>
            </a:r>
            <a:r>
              <a:rPr lang="en-GB" dirty="0"/>
              <a:t> </a:t>
            </a:r>
            <a:r>
              <a:rPr lang="en-GB" dirty="0" err="1"/>
              <a:t>vocale</a:t>
            </a:r>
            <a:r>
              <a:rPr lang="en-GB" dirty="0"/>
              <a:t> per il </a:t>
            </a:r>
            <a:r>
              <a:rPr lang="en-GB" dirty="0" err="1"/>
              <a:t>sistema</a:t>
            </a:r>
            <a:r>
              <a:rPr lang="en-GB" dirty="0"/>
              <a:t> di </a:t>
            </a:r>
            <a:r>
              <a:rPr lang="en-GB" dirty="0" err="1"/>
              <a:t>ordinazione</a:t>
            </a:r>
            <a:r>
              <a:rPr lang="en-GB" dirty="0"/>
              <a:t>, </a:t>
            </a:r>
            <a:r>
              <a:rPr lang="en-GB" dirty="0" err="1"/>
              <a:t>i</a:t>
            </a:r>
            <a:r>
              <a:rPr lang="en-GB" dirty="0"/>
              <a:t> gateway di </a:t>
            </a:r>
            <a:r>
              <a:rPr lang="en-GB" dirty="0" err="1"/>
              <a:t>pagamento</a:t>
            </a:r>
            <a:r>
              <a:rPr lang="en-GB" dirty="0"/>
              <a:t> e </a:t>
            </a:r>
            <a:r>
              <a:rPr lang="en-GB" dirty="0" err="1"/>
              <a:t>vari</a:t>
            </a:r>
            <a:r>
              <a:rPr lang="en-GB" dirty="0"/>
              <a:t> </a:t>
            </a:r>
            <a:r>
              <a:rPr lang="en-GB" dirty="0" err="1"/>
              <a:t>servizi</a:t>
            </a:r>
            <a:r>
              <a:rPr lang="en-GB" dirty="0"/>
              <a:t> di </a:t>
            </a:r>
            <a:r>
              <a:rPr lang="en-GB" dirty="0" err="1"/>
              <a:t>consegna</a:t>
            </a:r>
            <a:r>
              <a:rPr lang="en-GB" dirty="0"/>
              <a:t>.</a:t>
            </a:r>
            <a:endParaRPr lang="en-IT" dirty="0"/>
          </a:p>
        </p:txBody>
      </p:sp>
      <p:pic>
        <p:nvPicPr>
          <p:cNvPr id="4" name="Picture 3">
            <a:extLst>
              <a:ext uri="{FF2B5EF4-FFF2-40B4-BE49-F238E27FC236}">
                <a16:creationId xmlns:a16="http://schemas.microsoft.com/office/drawing/2014/main" id="{1D4A95CE-E8A9-604A-B8B8-95EA0FAD81B3}"/>
              </a:ext>
            </a:extLst>
          </p:cNvPr>
          <p:cNvPicPr>
            <a:picLocks noChangeAspect="1"/>
          </p:cNvPicPr>
          <p:nvPr/>
        </p:nvPicPr>
        <p:blipFill>
          <a:blip r:embed="rId2"/>
          <a:stretch>
            <a:fillRect/>
          </a:stretch>
        </p:blipFill>
        <p:spPr>
          <a:xfrm>
            <a:off x="2594082" y="3761715"/>
            <a:ext cx="6223000" cy="2413000"/>
          </a:xfrm>
          <a:prstGeom prst="rect">
            <a:avLst/>
          </a:prstGeom>
        </p:spPr>
      </p:pic>
    </p:spTree>
    <p:extLst>
      <p:ext uri="{BB962C8B-B14F-4D97-AF65-F5344CB8AC3E}">
        <p14:creationId xmlns:p14="http://schemas.microsoft.com/office/powerpoint/2010/main" val="712193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9F01-EBC9-F34D-9F75-9B415F51EEA7}"/>
              </a:ext>
            </a:extLst>
          </p:cNvPr>
          <p:cNvSpPr>
            <a:spLocks noGrp="1"/>
          </p:cNvSpPr>
          <p:nvPr>
            <p:ph type="title"/>
          </p:nvPr>
        </p:nvSpPr>
        <p:spPr/>
        <p:txBody>
          <a:bodyPr/>
          <a:lstStyle/>
          <a:p>
            <a:r>
              <a:rPr lang="it-IT" dirty="0"/>
              <a:t>Esempio pratico</a:t>
            </a:r>
          </a:p>
        </p:txBody>
      </p:sp>
      <p:sp>
        <p:nvSpPr>
          <p:cNvPr id="3" name="Content Placeholder 2">
            <a:extLst>
              <a:ext uri="{FF2B5EF4-FFF2-40B4-BE49-F238E27FC236}">
                <a16:creationId xmlns:a16="http://schemas.microsoft.com/office/drawing/2014/main" id="{25D20B9A-8DA6-A04D-A72E-8E2B856DB52D}"/>
              </a:ext>
            </a:extLst>
          </p:cNvPr>
          <p:cNvSpPr>
            <a:spLocks noGrp="1"/>
          </p:cNvSpPr>
          <p:nvPr>
            <p:ph idx="1"/>
          </p:nvPr>
        </p:nvSpPr>
        <p:spPr/>
        <p:txBody>
          <a:bodyPr/>
          <a:lstStyle/>
          <a:p>
            <a:pPr marL="0" indent="0">
              <a:buNone/>
            </a:pPr>
            <a:r>
              <a:rPr lang="it-IT" dirty="0"/>
              <a:t>In questo esempio, il </a:t>
            </a:r>
            <a:r>
              <a:rPr lang="it-IT" dirty="0" err="1"/>
              <a:t>Facade</a:t>
            </a:r>
            <a:r>
              <a:rPr lang="it-IT" dirty="0"/>
              <a:t> pattern semplifica la comunicazione con un complesso </a:t>
            </a:r>
            <a:r>
              <a:rPr lang="it-IT" dirty="0" err="1"/>
              <a:t>framework</a:t>
            </a:r>
            <a:r>
              <a:rPr lang="it-IT" dirty="0"/>
              <a:t> di conversione video.</a:t>
            </a:r>
          </a:p>
          <a:p>
            <a:pPr marL="0" indent="0">
              <a:buNone/>
            </a:pPr>
            <a:endParaRPr lang="it-IT" dirty="0"/>
          </a:p>
          <a:p>
            <a:pPr marL="0" indent="0">
              <a:buNone/>
            </a:pPr>
            <a:r>
              <a:rPr lang="it-IT" dirty="0"/>
              <a:t>The </a:t>
            </a:r>
            <a:r>
              <a:rPr lang="it-IT" dirty="0" err="1"/>
              <a:t>Facade</a:t>
            </a:r>
            <a:r>
              <a:rPr lang="it-IT" dirty="0"/>
              <a:t> fornisce una singola classe con un unico metodo che gestisce tutta la complessità della configurazione delle classi giuste del </a:t>
            </a:r>
            <a:r>
              <a:rPr lang="it-IT" dirty="0" err="1"/>
              <a:t>framework</a:t>
            </a:r>
            <a:r>
              <a:rPr lang="it-IT" dirty="0"/>
              <a:t> e il recupero del risultato in un formato corretto.</a:t>
            </a:r>
          </a:p>
        </p:txBody>
      </p:sp>
    </p:spTree>
    <p:extLst>
      <p:ext uri="{BB962C8B-B14F-4D97-AF65-F5344CB8AC3E}">
        <p14:creationId xmlns:p14="http://schemas.microsoft.com/office/powerpoint/2010/main" val="1698056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80BAF-3E25-6248-B167-FF0D599991F2}"/>
              </a:ext>
            </a:extLst>
          </p:cNvPr>
          <p:cNvSpPr>
            <a:spLocks noGrp="1"/>
          </p:cNvSpPr>
          <p:nvPr>
            <p:ph type="title"/>
          </p:nvPr>
        </p:nvSpPr>
        <p:spPr/>
        <p:txBody>
          <a:bodyPr/>
          <a:lstStyle/>
          <a:p>
            <a:r>
              <a:rPr lang="en-IT" dirty="0"/>
              <a:t>Proxy pattern</a:t>
            </a:r>
          </a:p>
        </p:txBody>
      </p:sp>
      <p:sp>
        <p:nvSpPr>
          <p:cNvPr id="3" name="Content Placeholder 2">
            <a:extLst>
              <a:ext uri="{FF2B5EF4-FFF2-40B4-BE49-F238E27FC236}">
                <a16:creationId xmlns:a16="http://schemas.microsoft.com/office/drawing/2014/main" id="{FDDC4497-A205-2E4D-92B1-A985715E9374}"/>
              </a:ext>
            </a:extLst>
          </p:cNvPr>
          <p:cNvSpPr>
            <a:spLocks noGrp="1"/>
          </p:cNvSpPr>
          <p:nvPr>
            <p:ph idx="1"/>
          </p:nvPr>
        </p:nvSpPr>
        <p:spPr/>
        <p:txBody>
          <a:bodyPr/>
          <a:lstStyle/>
          <a:p>
            <a:pPr marL="0" indent="0">
              <a:buNone/>
            </a:pPr>
            <a:r>
              <a:rPr lang="en-GB" dirty="0"/>
              <a:t>Il proxy </a:t>
            </a:r>
            <a:r>
              <a:rPr lang="en-GB" dirty="0" err="1"/>
              <a:t>è</a:t>
            </a:r>
            <a:r>
              <a:rPr lang="en-GB" dirty="0"/>
              <a:t> un </a:t>
            </a:r>
            <a:r>
              <a:rPr lang="en-GB" dirty="0" err="1"/>
              <a:t>modello</a:t>
            </a:r>
            <a:r>
              <a:rPr lang="en-GB" dirty="0"/>
              <a:t> di </a:t>
            </a:r>
            <a:r>
              <a:rPr lang="en-GB" dirty="0" err="1"/>
              <a:t>progettazione</a:t>
            </a:r>
            <a:r>
              <a:rPr lang="en-GB" dirty="0"/>
              <a:t> </a:t>
            </a:r>
            <a:r>
              <a:rPr lang="en-GB" dirty="0" err="1"/>
              <a:t>strutturale</a:t>
            </a:r>
            <a:r>
              <a:rPr lang="en-GB" dirty="0"/>
              <a:t> </a:t>
            </a:r>
            <a:r>
              <a:rPr lang="en-GB" dirty="0" err="1"/>
              <a:t>che</a:t>
            </a:r>
            <a:r>
              <a:rPr lang="en-GB" dirty="0"/>
              <a:t> </a:t>
            </a:r>
            <a:r>
              <a:rPr lang="en-GB" dirty="0" err="1"/>
              <a:t>consente</a:t>
            </a:r>
            <a:r>
              <a:rPr lang="en-GB" dirty="0"/>
              <a:t> di </a:t>
            </a:r>
            <a:r>
              <a:rPr lang="en-GB" dirty="0" err="1"/>
              <a:t>fornire</a:t>
            </a:r>
            <a:r>
              <a:rPr lang="en-GB" dirty="0"/>
              <a:t> un </a:t>
            </a:r>
            <a:r>
              <a:rPr lang="en-GB" dirty="0" err="1"/>
              <a:t>sostituto</a:t>
            </a:r>
            <a:r>
              <a:rPr lang="en-GB" dirty="0"/>
              <a:t> o un </a:t>
            </a:r>
            <a:r>
              <a:rPr lang="en-GB" dirty="0" err="1"/>
              <a:t>segnaposto</a:t>
            </a:r>
            <a:r>
              <a:rPr lang="en-GB" dirty="0"/>
              <a:t> per un </a:t>
            </a:r>
            <a:r>
              <a:rPr lang="en-GB" dirty="0" err="1"/>
              <a:t>altro</a:t>
            </a:r>
            <a:r>
              <a:rPr lang="en-GB" dirty="0"/>
              <a:t> </a:t>
            </a:r>
            <a:r>
              <a:rPr lang="en-GB" dirty="0" err="1"/>
              <a:t>oggetto</a:t>
            </a:r>
            <a:r>
              <a:rPr lang="en-GB" dirty="0"/>
              <a:t>. </a:t>
            </a:r>
          </a:p>
          <a:p>
            <a:pPr marL="0" indent="0">
              <a:buNone/>
            </a:pPr>
            <a:r>
              <a:rPr lang="en-GB" dirty="0"/>
              <a:t>Un proxy </a:t>
            </a:r>
            <a:r>
              <a:rPr lang="en-GB" dirty="0" err="1"/>
              <a:t>controlla</a:t>
            </a:r>
            <a:r>
              <a:rPr lang="en-GB" dirty="0"/>
              <a:t> </a:t>
            </a:r>
            <a:r>
              <a:rPr lang="en-GB" dirty="0" err="1"/>
              <a:t>l'accesso</a:t>
            </a:r>
            <a:r>
              <a:rPr lang="en-GB" dirty="0"/>
              <a:t> </a:t>
            </a:r>
            <a:r>
              <a:rPr lang="en-GB" dirty="0" err="1"/>
              <a:t>all'oggetto</a:t>
            </a:r>
            <a:r>
              <a:rPr lang="en-GB" dirty="0"/>
              <a:t> </a:t>
            </a:r>
            <a:r>
              <a:rPr lang="en-GB" dirty="0" err="1"/>
              <a:t>originale</a:t>
            </a:r>
            <a:r>
              <a:rPr lang="en-GB" dirty="0"/>
              <a:t>, </a:t>
            </a:r>
            <a:r>
              <a:rPr lang="en-GB" dirty="0" err="1"/>
              <a:t>consentendo</a:t>
            </a:r>
            <a:r>
              <a:rPr lang="en-GB" dirty="0"/>
              <a:t> di </a:t>
            </a:r>
            <a:r>
              <a:rPr lang="en-GB" dirty="0" err="1"/>
              <a:t>eseguire</a:t>
            </a:r>
            <a:r>
              <a:rPr lang="en-GB" dirty="0"/>
              <a:t> </a:t>
            </a:r>
            <a:r>
              <a:rPr lang="en-GB" dirty="0" err="1"/>
              <a:t>qualcosa</a:t>
            </a:r>
            <a:r>
              <a:rPr lang="en-GB" dirty="0"/>
              <a:t> prima o dopo </a:t>
            </a:r>
            <a:r>
              <a:rPr lang="en-GB" dirty="0" err="1"/>
              <a:t>che</a:t>
            </a:r>
            <a:r>
              <a:rPr lang="en-GB" dirty="0"/>
              <a:t> la </a:t>
            </a:r>
            <a:r>
              <a:rPr lang="en-GB" dirty="0" err="1"/>
              <a:t>richiesta</a:t>
            </a:r>
            <a:r>
              <a:rPr lang="en-GB" dirty="0"/>
              <a:t> </a:t>
            </a:r>
            <a:r>
              <a:rPr lang="en-GB" dirty="0" err="1"/>
              <a:t>sia</a:t>
            </a:r>
            <a:r>
              <a:rPr lang="en-GB" dirty="0"/>
              <a:t> </a:t>
            </a:r>
            <a:r>
              <a:rPr lang="en-GB" dirty="0" err="1"/>
              <a:t>arrivata</a:t>
            </a:r>
            <a:r>
              <a:rPr lang="en-GB" dirty="0"/>
              <a:t> </a:t>
            </a:r>
            <a:r>
              <a:rPr lang="en-GB" dirty="0" err="1"/>
              <a:t>all'oggetto</a:t>
            </a:r>
            <a:r>
              <a:rPr lang="en-GB" dirty="0"/>
              <a:t> </a:t>
            </a:r>
            <a:r>
              <a:rPr lang="en-GB" dirty="0" err="1"/>
              <a:t>originale</a:t>
            </a:r>
            <a:r>
              <a:rPr lang="en-GB" dirty="0"/>
              <a:t>.</a:t>
            </a:r>
            <a:endParaRPr lang="en-IT" dirty="0"/>
          </a:p>
        </p:txBody>
      </p:sp>
    </p:spTree>
    <p:extLst>
      <p:ext uri="{BB962C8B-B14F-4D97-AF65-F5344CB8AC3E}">
        <p14:creationId xmlns:p14="http://schemas.microsoft.com/office/powerpoint/2010/main" val="1678908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F361-9866-8F45-BC9E-7BC74D9200CB}"/>
              </a:ext>
            </a:extLst>
          </p:cNvPr>
          <p:cNvSpPr>
            <a:spLocks noGrp="1"/>
          </p:cNvSpPr>
          <p:nvPr>
            <p:ph type="title"/>
          </p:nvPr>
        </p:nvSpPr>
        <p:spPr/>
        <p:txBody>
          <a:bodyPr/>
          <a:lstStyle/>
          <a:p>
            <a:r>
              <a:rPr lang="en-IT" dirty="0"/>
              <a:t>Che problema risolve?</a:t>
            </a:r>
          </a:p>
        </p:txBody>
      </p:sp>
      <p:sp>
        <p:nvSpPr>
          <p:cNvPr id="3" name="Content Placeholder 2">
            <a:extLst>
              <a:ext uri="{FF2B5EF4-FFF2-40B4-BE49-F238E27FC236}">
                <a16:creationId xmlns:a16="http://schemas.microsoft.com/office/drawing/2014/main" id="{E3722F14-9A7B-3E43-BCD2-3A95C5EDA05D}"/>
              </a:ext>
            </a:extLst>
          </p:cNvPr>
          <p:cNvSpPr>
            <a:spLocks noGrp="1"/>
          </p:cNvSpPr>
          <p:nvPr>
            <p:ph idx="1"/>
          </p:nvPr>
        </p:nvSpPr>
        <p:spPr/>
        <p:txBody>
          <a:bodyPr>
            <a:normAutofit/>
          </a:bodyPr>
          <a:lstStyle/>
          <a:p>
            <a:pPr marL="0" indent="0">
              <a:buNone/>
            </a:pPr>
            <a:r>
              <a:rPr lang="en-GB" dirty="0" err="1"/>
              <a:t>Perché</a:t>
            </a:r>
            <a:r>
              <a:rPr lang="en-GB" dirty="0"/>
              <a:t> </a:t>
            </a:r>
            <a:r>
              <a:rPr lang="en-GB" dirty="0" err="1"/>
              <a:t>dovremmo</a:t>
            </a:r>
            <a:r>
              <a:rPr lang="en-GB" dirty="0"/>
              <a:t> </a:t>
            </a:r>
            <a:r>
              <a:rPr lang="en-GB" dirty="0" err="1"/>
              <a:t>voler</a:t>
            </a:r>
            <a:r>
              <a:rPr lang="en-GB" dirty="0"/>
              <a:t> </a:t>
            </a:r>
            <a:r>
              <a:rPr lang="en-GB" dirty="0" err="1"/>
              <a:t>controllare</a:t>
            </a:r>
            <a:r>
              <a:rPr lang="en-GB" dirty="0"/>
              <a:t> </a:t>
            </a:r>
            <a:r>
              <a:rPr lang="en-GB" dirty="0" err="1"/>
              <a:t>l'accesso</a:t>
            </a:r>
            <a:r>
              <a:rPr lang="en-GB" dirty="0"/>
              <a:t> a un </a:t>
            </a:r>
            <a:r>
              <a:rPr lang="en-GB" dirty="0" err="1"/>
              <a:t>oggetto</a:t>
            </a:r>
            <a:r>
              <a:rPr lang="en-GB" dirty="0"/>
              <a:t>? Ecco un </a:t>
            </a:r>
            <a:r>
              <a:rPr lang="en-GB" dirty="0" err="1"/>
              <a:t>esempio</a:t>
            </a:r>
            <a:r>
              <a:rPr lang="en-GB" dirty="0"/>
              <a:t>: </a:t>
            </a:r>
            <a:r>
              <a:rPr lang="en-GB" dirty="0" err="1"/>
              <a:t>abbiamo</a:t>
            </a:r>
            <a:r>
              <a:rPr lang="en-GB" dirty="0"/>
              <a:t> un </a:t>
            </a:r>
            <a:r>
              <a:rPr lang="en-GB" dirty="0" err="1"/>
              <a:t>oggetto</a:t>
            </a:r>
            <a:r>
              <a:rPr lang="en-GB" dirty="0"/>
              <a:t> </a:t>
            </a:r>
            <a:r>
              <a:rPr lang="en-GB" dirty="0" err="1"/>
              <a:t>enorme</a:t>
            </a:r>
            <a:r>
              <a:rPr lang="en-GB" dirty="0"/>
              <a:t> </a:t>
            </a:r>
            <a:r>
              <a:rPr lang="en-GB" dirty="0" err="1"/>
              <a:t>che</a:t>
            </a:r>
            <a:r>
              <a:rPr lang="en-GB" dirty="0"/>
              <a:t> </a:t>
            </a:r>
            <a:r>
              <a:rPr lang="en-GB" dirty="0" err="1"/>
              <a:t>consuma</a:t>
            </a:r>
            <a:r>
              <a:rPr lang="en-GB" dirty="0"/>
              <a:t> una </a:t>
            </a:r>
            <a:r>
              <a:rPr lang="en-GB" dirty="0" err="1"/>
              <a:t>grande</a:t>
            </a:r>
            <a:r>
              <a:rPr lang="en-GB" dirty="0"/>
              <a:t> </a:t>
            </a:r>
            <a:r>
              <a:rPr lang="en-GB" dirty="0" err="1"/>
              <a:t>quantità</a:t>
            </a:r>
            <a:r>
              <a:rPr lang="en-GB" dirty="0"/>
              <a:t> di </a:t>
            </a:r>
            <a:r>
              <a:rPr lang="en-GB" dirty="0" err="1"/>
              <a:t>risorse</a:t>
            </a:r>
            <a:r>
              <a:rPr lang="en-GB" dirty="0"/>
              <a:t> di </a:t>
            </a:r>
            <a:r>
              <a:rPr lang="en-GB" dirty="0" err="1"/>
              <a:t>sistema</a:t>
            </a:r>
            <a:r>
              <a:rPr lang="en-GB" dirty="0"/>
              <a:t>. Ne </a:t>
            </a:r>
            <a:r>
              <a:rPr lang="en-GB" dirty="0" err="1"/>
              <a:t>abbiamo</a:t>
            </a:r>
            <a:r>
              <a:rPr lang="en-GB" dirty="0"/>
              <a:t> </a:t>
            </a:r>
            <a:r>
              <a:rPr lang="en-GB" dirty="0" err="1"/>
              <a:t>bisogno</a:t>
            </a:r>
            <a:r>
              <a:rPr lang="en-GB" dirty="0"/>
              <a:t> di tanto in tanto, ma non sempre.</a:t>
            </a:r>
          </a:p>
          <a:p>
            <a:pPr marL="0" indent="0">
              <a:buNone/>
            </a:pPr>
            <a:endParaRPr lang="en-GB" dirty="0"/>
          </a:p>
          <a:p>
            <a:pPr marL="0" indent="0">
              <a:buNone/>
            </a:pPr>
            <a:r>
              <a:rPr lang="en-GB" dirty="0" err="1"/>
              <a:t>Potremmo</a:t>
            </a:r>
            <a:r>
              <a:rPr lang="en-GB" dirty="0"/>
              <a:t> </a:t>
            </a:r>
            <a:r>
              <a:rPr lang="en-GB" dirty="0" err="1"/>
              <a:t>implementare</a:t>
            </a:r>
            <a:r>
              <a:rPr lang="en-GB" dirty="0"/>
              <a:t> un lazy </a:t>
            </a:r>
            <a:r>
              <a:rPr lang="en-GB" dirty="0" err="1"/>
              <a:t>init</a:t>
            </a:r>
            <a:r>
              <a:rPr lang="en-GB" dirty="0"/>
              <a:t>: </a:t>
            </a:r>
            <a:r>
              <a:rPr lang="en-GB" dirty="0" err="1"/>
              <a:t>ovvero</a:t>
            </a:r>
            <a:r>
              <a:rPr lang="en-GB" dirty="0"/>
              <a:t> </a:t>
            </a:r>
            <a:r>
              <a:rPr lang="en-GB" dirty="0" err="1"/>
              <a:t>creare</a:t>
            </a:r>
            <a:r>
              <a:rPr lang="en-GB" dirty="0"/>
              <a:t> </a:t>
            </a:r>
            <a:r>
              <a:rPr lang="en-GB" dirty="0" err="1"/>
              <a:t>questo</a:t>
            </a:r>
            <a:r>
              <a:rPr lang="en-GB" dirty="0"/>
              <a:t> </a:t>
            </a:r>
            <a:r>
              <a:rPr lang="en-GB" dirty="0" err="1"/>
              <a:t>oggetto</a:t>
            </a:r>
            <a:r>
              <a:rPr lang="en-GB" dirty="0"/>
              <a:t> solo </a:t>
            </a:r>
            <a:r>
              <a:rPr lang="en-GB" dirty="0" err="1"/>
              <a:t>quando</a:t>
            </a:r>
            <a:r>
              <a:rPr lang="en-GB" dirty="0"/>
              <a:t> </a:t>
            </a:r>
            <a:r>
              <a:rPr lang="en-GB" dirty="0" err="1"/>
              <a:t>è</a:t>
            </a:r>
            <a:r>
              <a:rPr lang="en-GB" dirty="0"/>
              <a:t> </a:t>
            </a:r>
            <a:r>
              <a:rPr lang="en-GB" dirty="0" err="1"/>
              <a:t>effettivamente</a:t>
            </a:r>
            <a:r>
              <a:rPr lang="en-GB" dirty="0"/>
              <a:t> </a:t>
            </a:r>
            <a:r>
              <a:rPr lang="en-GB" dirty="0" err="1"/>
              <a:t>necessario</a:t>
            </a:r>
            <a:r>
              <a:rPr lang="en-GB" dirty="0"/>
              <a:t>. Tutti </a:t>
            </a:r>
            <a:r>
              <a:rPr lang="en-GB" dirty="0" err="1"/>
              <a:t>i</a:t>
            </a:r>
            <a:r>
              <a:rPr lang="en-GB" dirty="0"/>
              <a:t> client </a:t>
            </a:r>
            <a:r>
              <a:rPr lang="en-GB" dirty="0" err="1"/>
              <a:t>dell'oggetto</a:t>
            </a:r>
            <a:r>
              <a:rPr lang="en-GB" dirty="0"/>
              <a:t> </a:t>
            </a:r>
            <a:r>
              <a:rPr lang="en-GB" dirty="0" err="1"/>
              <a:t>dovrebbero</a:t>
            </a:r>
            <a:r>
              <a:rPr lang="en-GB" dirty="0"/>
              <a:t> </a:t>
            </a:r>
            <a:r>
              <a:rPr lang="en-GB" dirty="0" err="1"/>
              <a:t>eseguire</a:t>
            </a:r>
            <a:r>
              <a:rPr lang="en-GB" dirty="0"/>
              <a:t> un </a:t>
            </a:r>
            <a:r>
              <a:rPr lang="en-GB" dirty="0" err="1"/>
              <a:t>codice</a:t>
            </a:r>
            <a:r>
              <a:rPr lang="en-GB" dirty="0"/>
              <a:t> di </a:t>
            </a:r>
            <a:r>
              <a:rPr lang="en-GB" dirty="0" err="1"/>
              <a:t>inizializzazione</a:t>
            </a:r>
            <a:r>
              <a:rPr lang="en-GB" dirty="0"/>
              <a:t> </a:t>
            </a:r>
            <a:r>
              <a:rPr lang="en-GB" dirty="0" err="1"/>
              <a:t>posticipato</a:t>
            </a:r>
            <a:r>
              <a:rPr lang="en-GB" dirty="0"/>
              <a:t>. </a:t>
            </a:r>
            <a:r>
              <a:rPr lang="en-GB" dirty="0" err="1"/>
              <a:t>Sfortunatamente</a:t>
            </a:r>
            <a:r>
              <a:rPr lang="en-GB" dirty="0"/>
              <a:t>, </a:t>
            </a:r>
            <a:r>
              <a:rPr lang="en-GB" dirty="0" err="1"/>
              <a:t>questo</a:t>
            </a:r>
            <a:r>
              <a:rPr lang="en-GB" dirty="0"/>
              <a:t> </a:t>
            </a:r>
            <a:r>
              <a:rPr lang="en-GB" dirty="0" err="1"/>
              <a:t>probabilmente</a:t>
            </a:r>
            <a:r>
              <a:rPr lang="en-GB" dirty="0"/>
              <a:t> </a:t>
            </a:r>
            <a:r>
              <a:rPr lang="en-GB" dirty="0" err="1"/>
              <a:t>causerebbe</a:t>
            </a:r>
            <a:r>
              <a:rPr lang="en-GB" dirty="0"/>
              <a:t> </a:t>
            </a:r>
            <a:r>
              <a:rPr lang="en-GB" dirty="0" err="1"/>
              <a:t>molta</a:t>
            </a:r>
            <a:r>
              <a:rPr lang="en-GB" dirty="0"/>
              <a:t> </a:t>
            </a:r>
            <a:r>
              <a:rPr lang="en-GB" dirty="0" err="1"/>
              <a:t>duplicazione</a:t>
            </a:r>
            <a:r>
              <a:rPr lang="en-GB" dirty="0"/>
              <a:t> del </a:t>
            </a:r>
            <a:r>
              <a:rPr lang="en-GB" dirty="0" err="1"/>
              <a:t>codice</a:t>
            </a:r>
            <a:r>
              <a:rPr lang="en-GB" dirty="0"/>
              <a:t>.</a:t>
            </a:r>
            <a:endParaRPr lang="en-IT" dirty="0"/>
          </a:p>
        </p:txBody>
      </p:sp>
    </p:spTree>
    <p:extLst>
      <p:ext uri="{BB962C8B-B14F-4D97-AF65-F5344CB8AC3E}">
        <p14:creationId xmlns:p14="http://schemas.microsoft.com/office/powerpoint/2010/main" val="1770172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A111-77B1-374B-A7A1-144E1E252886}"/>
              </a:ext>
            </a:extLst>
          </p:cNvPr>
          <p:cNvSpPr>
            <a:spLocks noGrp="1"/>
          </p:cNvSpPr>
          <p:nvPr>
            <p:ph type="title"/>
          </p:nvPr>
        </p:nvSpPr>
        <p:spPr/>
        <p:txBody>
          <a:bodyPr/>
          <a:lstStyle/>
          <a:p>
            <a:r>
              <a:rPr lang="en-IT" dirty="0"/>
              <a:t>Come si risolve?</a:t>
            </a:r>
          </a:p>
        </p:txBody>
      </p:sp>
      <p:sp>
        <p:nvSpPr>
          <p:cNvPr id="3" name="Content Placeholder 2">
            <a:extLst>
              <a:ext uri="{FF2B5EF4-FFF2-40B4-BE49-F238E27FC236}">
                <a16:creationId xmlns:a16="http://schemas.microsoft.com/office/drawing/2014/main" id="{D963429D-1759-6045-B961-77DDBAAC2D6F}"/>
              </a:ext>
            </a:extLst>
          </p:cNvPr>
          <p:cNvSpPr>
            <a:spLocks noGrp="1"/>
          </p:cNvSpPr>
          <p:nvPr>
            <p:ph idx="1"/>
          </p:nvPr>
        </p:nvSpPr>
        <p:spPr/>
        <p:txBody>
          <a:bodyPr>
            <a:normAutofit fontScale="92500" lnSpcReduction="10000"/>
          </a:bodyPr>
          <a:lstStyle/>
          <a:p>
            <a:pPr marL="0" indent="0">
              <a:buNone/>
            </a:pPr>
            <a:r>
              <a:rPr lang="en-GB" dirty="0"/>
              <a:t>Il Proxy pattern </a:t>
            </a:r>
            <a:r>
              <a:rPr lang="en-GB" dirty="0" err="1"/>
              <a:t>suggerisce</a:t>
            </a:r>
            <a:r>
              <a:rPr lang="en-GB" dirty="0"/>
              <a:t> di </a:t>
            </a:r>
            <a:r>
              <a:rPr lang="en-GB" dirty="0" err="1"/>
              <a:t>creare</a:t>
            </a:r>
            <a:r>
              <a:rPr lang="en-GB" dirty="0"/>
              <a:t> una </a:t>
            </a:r>
            <a:r>
              <a:rPr lang="en-GB" dirty="0" err="1"/>
              <a:t>nuova</a:t>
            </a:r>
            <a:r>
              <a:rPr lang="en-GB" dirty="0"/>
              <a:t> </a:t>
            </a:r>
            <a:r>
              <a:rPr lang="en-GB" dirty="0" err="1"/>
              <a:t>classe</a:t>
            </a:r>
            <a:r>
              <a:rPr lang="en-GB" dirty="0"/>
              <a:t> proxy con la </a:t>
            </a:r>
            <a:r>
              <a:rPr lang="en-GB" dirty="0" err="1"/>
              <a:t>stessa</a:t>
            </a:r>
            <a:r>
              <a:rPr lang="en-GB" dirty="0"/>
              <a:t> </a:t>
            </a:r>
            <a:r>
              <a:rPr lang="en-GB" dirty="0" err="1"/>
              <a:t>interfaccia</a:t>
            </a:r>
            <a:r>
              <a:rPr lang="en-GB" dirty="0"/>
              <a:t> di un </a:t>
            </a:r>
            <a:r>
              <a:rPr lang="en-GB" dirty="0" err="1"/>
              <a:t>oggetto</a:t>
            </a:r>
            <a:r>
              <a:rPr lang="en-GB" dirty="0"/>
              <a:t> di </a:t>
            </a:r>
            <a:r>
              <a:rPr lang="en-GB" dirty="0" err="1"/>
              <a:t>servizio</a:t>
            </a:r>
            <a:r>
              <a:rPr lang="en-GB" dirty="0"/>
              <a:t> </a:t>
            </a:r>
            <a:r>
              <a:rPr lang="en-GB" dirty="0" err="1"/>
              <a:t>originale</a:t>
            </a:r>
            <a:r>
              <a:rPr lang="en-GB" dirty="0"/>
              <a:t>. </a:t>
            </a:r>
            <a:r>
              <a:rPr lang="en-GB" dirty="0" err="1"/>
              <a:t>Quindi</a:t>
            </a:r>
            <a:r>
              <a:rPr lang="en-GB" dirty="0"/>
              <a:t> </a:t>
            </a:r>
            <a:r>
              <a:rPr lang="en-GB" dirty="0" err="1"/>
              <a:t>l’app</a:t>
            </a:r>
            <a:r>
              <a:rPr lang="en-GB" dirty="0"/>
              <a:t> fa in modo </a:t>
            </a:r>
            <a:r>
              <a:rPr lang="en-GB" dirty="0" err="1"/>
              <a:t>che</a:t>
            </a:r>
            <a:r>
              <a:rPr lang="en-GB" dirty="0"/>
              <a:t> </a:t>
            </a:r>
            <a:r>
              <a:rPr lang="en-GB" dirty="0" err="1"/>
              <a:t>passi</a:t>
            </a:r>
            <a:r>
              <a:rPr lang="en-GB" dirty="0"/>
              <a:t> </a:t>
            </a:r>
            <a:r>
              <a:rPr lang="en-GB" dirty="0" err="1"/>
              <a:t>l'oggetto</a:t>
            </a:r>
            <a:r>
              <a:rPr lang="en-GB" dirty="0"/>
              <a:t> proxy a tutti </a:t>
            </a:r>
            <a:r>
              <a:rPr lang="en-GB" dirty="0" err="1"/>
              <a:t>i</a:t>
            </a:r>
            <a:r>
              <a:rPr lang="en-GB" dirty="0"/>
              <a:t> client </a:t>
            </a:r>
            <a:r>
              <a:rPr lang="en-GB" dirty="0" err="1"/>
              <a:t>dell'oggetto</a:t>
            </a:r>
            <a:r>
              <a:rPr lang="en-GB" dirty="0"/>
              <a:t> </a:t>
            </a:r>
            <a:r>
              <a:rPr lang="en-GB" dirty="0" err="1"/>
              <a:t>originale</a:t>
            </a:r>
            <a:r>
              <a:rPr lang="en-GB" dirty="0"/>
              <a:t>.</a:t>
            </a:r>
          </a:p>
          <a:p>
            <a:pPr marL="0" indent="0">
              <a:buNone/>
            </a:pPr>
            <a:r>
              <a:rPr lang="en-GB" dirty="0"/>
              <a:t> Dopo aver </a:t>
            </a:r>
            <a:r>
              <a:rPr lang="en-GB" dirty="0" err="1"/>
              <a:t>ricevuto</a:t>
            </a:r>
            <a:r>
              <a:rPr lang="en-GB" dirty="0"/>
              <a:t> una </a:t>
            </a:r>
            <a:r>
              <a:rPr lang="en-GB" dirty="0" err="1"/>
              <a:t>richiesta</a:t>
            </a:r>
            <a:r>
              <a:rPr lang="en-GB" dirty="0"/>
              <a:t> da un client, il proxy </a:t>
            </a:r>
            <a:r>
              <a:rPr lang="en-GB" dirty="0" err="1"/>
              <a:t>crea</a:t>
            </a:r>
            <a:r>
              <a:rPr lang="en-GB" dirty="0"/>
              <a:t> un </a:t>
            </a:r>
            <a:r>
              <a:rPr lang="en-GB" dirty="0" err="1"/>
              <a:t>vero</a:t>
            </a:r>
            <a:r>
              <a:rPr lang="en-GB" dirty="0"/>
              <a:t> </a:t>
            </a:r>
            <a:r>
              <a:rPr lang="en-GB" dirty="0" err="1"/>
              <a:t>oggetto</a:t>
            </a:r>
            <a:r>
              <a:rPr lang="en-GB" dirty="0"/>
              <a:t> di </a:t>
            </a:r>
            <a:r>
              <a:rPr lang="en-GB" dirty="0" err="1"/>
              <a:t>servizio</a:t>
            </a:r>
            <a:r>
              <a:rPr lang="en-GB" dirty="0"/>
              <a:t> e </a:t>
            </a:r>
            <a:r>
              <a:rPr lang="en-GB" dirty="0" err="1"/>
              <a:t>gli</a:t>
            </a:r>
            <a:r>
              <a:rPr lang="en-GB" dirty="0"/>
              <a:t> </a:t>
            </a:r>
            <a:r>
              <a:rPr lang="en-GB" dirty="0" err="1"/>
              <a:t>delega</a:t>
            </a:r>
            <a:r>
              <a:rPr lang="en-GB" dirty="0"/>
              <a:t> </a:t>
            </a:r>
            <a:r>
              <a:rPr lang="it-IT" dirty="0"/>
              <a:t>tutto</a:t>
            </a:r>
            <a:r>
              <a:rPr lang="en-GB" dirty="0"/>
              <a:t> il </a:t>
            </a:r>
            <a:r>
              <a:rPr lang="en-GB" dirty="0" err="1"/>
              <a:t>lavoro</a:t>
            </a:r>
            <a:r>
              <a:rPr lang="en-GB" dirty="0"/>
              <a:t>.</a:t>
            </a:r>
          </a:p>
          <a:p>
            <a:pPr marL="0" indent="0">
              <a:buNone/>
            </a:pPr>
            <a:endParaRPr lang="en-GB" dirty="0"/>
          </a:p>
          <a:p>
            <a:pPr marL="0" indent="0">
              <a:buNone/>
            </a:pPr>
            <a:r>
              <a:rPr lang="en-GB" dirty="0"/>
              <a:t>Ma </a:t>
            </a:r>
            <a:r>
              <a:rPr lang="en-GB" dirty="0" err="1"/>
              <a:t>quali</a:t>
            </a:r>
            <a:r>
              <a:rPr lang="en-GB" dirty="0"/>
              <a:t> </a:t>
            </a:r>
            <a:r>
              <a:rPr lang="en-GB" dirty="0" err="1"/>
              <a:t>sono</a:t>
            </a:r>
            <a:r>
              <a:rPr lang="en-GB" dirty="0"/>
              <a:t> </a:t>
            </a:r>
            <a:r>
              <a:rPr lang="en-GB" dirty="0" err="1"/>
              <a:t>i</a:t>
            </a:r>
            <a:r>
              <a:rPr lang="en-GB" dirty="0"/>
              <a:t> </a:t>
            </a:r>
            <a:r>
              <a:rPr lang="en-GB" dirty="0" err="1"/>
              <a:t>vantaggi</a:t>
            </a:r>
            <a:r>
              <a:rPr lang="en-GB" dirty="0"/>
              <a:t>? </a:t>
            </a:r>
          </a:p>
          <a:p>
            <a:pPr marL="0" indent="0">
              <a:buNone/>
            </a:pPr>
            <a:r>
              <a:rPr lang="en-GB" dirty="0"/>
              <a:t>Se </a:t>
            </a:r>
            <a:r>
              <a:rPr lang="en-GB" dirty="0" err="1"/>
              <a:t>bisogna</a:t>
            </a:r>
            <a:r>
              <a:rPr lang="en-GB" dirty="0"/>
              <a:t> </a:t>
            </a:r>
            <a:r>
              <a:rPr lang="en-GB" dirty="0" err="1"/>
              <a:t>eseguire</a:t>
            </a:r>
            <a:r>
              <a:rPr lang="en-GB" dirty="0"/>
              <a:t> </a:t>
            </a:r>
            <a:r>
              <a:rPr lang="en-GB" dirty="0" err="1"/>
              <a:t>qualcosa</a:t>
            </a:r>
            <a:r>
              <a:rPr lang="en-GB" dirty="0"/>
              <a:t> prima o dopo la </a:t>
            </a:r>
            <a:r>
              <a:rPr lang="en-GB" dirty="0" err="1"/>
              <a:t>logica</a:t>
            </a:r>
            <a:r>
              <a:rPr lang="en-GB" dirty="0"/>
              <a:t> </a:t>
            </a:r>
            <a:r>
              <a:rPr lang="en-GB" dirty="0" err="1"/>
              <a:t>primaria</a:t>
            </a:r>
            <a:r>
              <a:rPr lang="en-GB" dirty="0"/>
              <a:t> </a:t>
            </a:r>
            <a:r>
              <a:rPr lang="en-GB" dirty="0" err="1"/>
              <a:t>della</a:t>
            </a:r>
            <a:r>
              <a:rPr lang="en-GB" dirty="0"/>
              <a:t> </a:t>
            </a:r>
            <a:r>
              <a:rPr lang="it-IT" dirty="0"/>
              <a:t>classe</a:t>
            </a:r>
            <a:r>
              <a:rPr lang="en-GB" dirty="0"/>
              <a:t>, il proxy </a:t>
            </a:r>
            <a:r>
              <a:rPr lang="en-GB" dirty="0" err="1"/>
              <a:t>consente</a:t>
            </a:r>
            <a:r>
              <a:rPr lang="en-GB" dirty="0"/>
              <a:t> di </a:t>
            </a:r>
            <a:r>
              <a:rPr lang="en-GB" dirty="0" err="1"/>
              <a:t>farlo</a:t>
            </a:r>
            <a:r>
              <a:rPr lang="en-GB" dirty="0"/>
              <a:t> senza </a:t>
            </a:r>
            <a:r>
              <a:rPr lang="en-GB" dirty="0" err="1"/>
              <a:t>cambiare</a:t>
            </a:r>
            <a:r>
              <a:rPr lang="en-GB" dirty="0"/>
              <a:t> </a:t>
            </a:r>
            <a:r>
              <a:rPr lang="en-GB" dirty="0" err="1"/>
              <a:t>quella</a:t>
            </a:r>
            <a:r>
              <a:rPr lang="en-GB" dirty="0"/>
              <a:t> </a:t>
            </a:r>
            <a:r>
              <a:rPr lang="en-GB" dirty="0" err="1"/>
              <a:t>classe</a:t>
            </a:r>
            <a:r>
              <a:rPr lang="en-GB" dirty="0"/>
              <a:t>. </a:t>
            </a:r>
            <a:r>
              <a:rPr lang="en-GB" dirty="0" err="1"/>
              <a:t>Poiché</a:t>
            </a:r>
            <a:r>
              <a:rPr lang="en-GB" dirty="0"/>
              <a:t> il proxy </a:t>
            </a:r>
            <a:r>
              <a:rPr lang="en-GB" dirty="0" err="1"/>
              <a:t>implementa</a:t>
            </a:r>
            <a:r>
              <a:rPr lang="en-GB" dirty="0"/>
              <a:t> la </a:t>
            </a:r>
            <a:r>
              <a:rPr lang="en-GB" dirty="0" err="1"/>
              <a:t>stessa</a:t>
            </a:r>
            <a:r>
              <a:rPr lang="en-GB" dirty="0"/>
              <a:t> </a:t>
            </a:r>
            <a:r>
              <a:rPr lang="en-GB" dirty="0" err="1"/>
              <a:t>interfaccia</a:t>
            </a:r>
            <a:r>
              <a:rPr lang="en-GB" dirty="0"/>
              <a:t> </a:t>
            </a:r>
            <a:r>
              <a:rPr lang="en-GB" dirty="0" err="1"/>
              <a:t>della</a:t>
            </a:r>
            <a:r>
              <a:rPr lang="en-GB" dirty="0"/>
              <a:t> </a:t>
            </a:r>
            <a:r>
              <a:rPr lang="en-GB" dirty="0" err="1"/>
              <a:t>classe</a:t>
            </a:r>
            <a:r>
              <a:rPr lang="en-GB" dirty="0"/>
              <a:t> </a:t>
            </a:r>
            <a:r>
              <a:rPr lang="en-GB" dirty="0" err="1"/>
              <a:t>originale</a:t>
            </a:r>
            <a:r>
              <a:rPr lang="en-GB" dirty="0"/>
              <a:t>, </a:t>
            </a:r>
            <a:r>
              <a:rPr lang="en-GB" dirty="0" err="1"/>
              <a:t>può</a:t>
            </a:r>
            <a:r>
              <a:rPr lang="en-GB" dirty="0"/>
              <a:t> </a:t>
            </a:r>
            <a:r>
              <a:rPr lang="en-GB" dirty="0" err="1"/>
              <a:t>essere</a:t>
            </a:r>
            <a:r>
              <a:rPr lang="en-GB" dirty="0"/>
              <a:t> </a:t>
            </a:r>
            <a:r>
              <a:rPr lang="en-GB" dirty="0" err="1"/>
              <a:t>passato</a:t>
            </a:r>
            <a:r>
              <a:rPr lang="en-GB" dirty="0"/>
              <a:t> a </a:t>
            </a:r>
            <a:r>
              <a:rPr lang="en-GB" dirty="0" err="1"/>
              <a:t>qualsiasi</a:t>
            </a:r>
            <a:r>
              <a:rPr lang="en-GB" dirty="0"/>
              <a:t> client </a:t>
            </a:r>
            <a:r>
              <a:rPr lang="en-GB" dirty="0" err="1"/>
              <a:t>che</a:t>
            </a:r>
            <a:r>
              <a:rPr lang="en-GB" dirty="0"/>
              <a:t> </a:t>
            </a:r>
            <a:r>
              <a:rPr lang="en-GB" dirty="0" err="1"/>
              <a:t>si</a:t>
            </a:r>
            <a:r>
              <a:rPr lang="en-GB" dirty="0"/>
              <a:t> </a:t>
            </a:r>
            <a:r>
              <a:rPr lang="en-GB" dirty="0" err="1"/>
              <a:t>aspetta</a:t>
            </a:r>
            <a:r>
              <a:rPr lang="en-GB" dirty="0"/>
              <a:t> un </a:t>
            </a:r>
            <a:r>
              <a:rPr lang="en-GB" dirty="0" err="1"/>
              <a:t>oggetto</a:t>
            </a:r>
            <a:r>
              <a:rPr lang="en-GB" dirty="0"/>
              <a:t> di </a:t>
            </a:r>
            <a:r>
              <a:rPr lang="en-GB" dirty="0" err="1"/>
              <a:t>servizio</a:t>
            </a:r>
            <a:r>
              <a:rPr lang="en-GB" dirty="0"/>
              <a:t> </a:t>
            </a:r>
            <a:r>
              <a:rPr lang="en-GB" dirty="0" err="1"/>
              <a:t>reale</a:t>
            </a:r>
            <a:r>
              <a:rPr lang="en-GB" dirty="0"/>
              <a:t>.</a:t>
            </a:r>
            <a:endParaRPr lang="en-IT" dirty="0"/>
          </a:p>
        </p:txBody>
      </p:sp>
    </p:spTree>
    <p:extLst>
      <p:ext uri="{BB962C8B-B14F-4D97-AF65-F5344CB8AC3E}">
        <p14:creationId xmlns:p14="http://schemas.microsoft.com/office/powerpoint/2010/main" val="3973413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71BF8-794D-2D41-8E4F-7FEF2B3791C4}"/>
              </a:ext>
            </a:extLst>
          </p:cNvPr>
          <p:cNvSpPr>
            <a:spLocks noGrp="1"/>
          </p:cNvSpPr>
          <p:nvPr>
            <p:ph type="title"/>
          </p:nvPr>
        </p:nvSpPr>
        <p:spPr/>
        <p:txBody>
          <a:bodyPr/>
          <a:lstStyle/>
          <a:p>
            <a:r>
              <a:rPr lang="it-IT" dirty="0"/>
              <a:t>L’idea sarebbe questa</a:t>
            </a:r>
          </a:p>
        </p:txBody>
      </p:sp>
      <p:pic>
        <p:nvPicPr>
          <p:cNvPr id="4" name="Picture 3">
            <a:extLst>
              <a:ext uri="{FF2B5EF4-FFF2-40B4-BE49-F238E27FC236}">
                <a16:creationId xmlns:a16="http://schemas.microsoft.com/office/drawing/2014/main" id="{034FA08A-5DD2-1C40-8153-B68EBFAA0036}"/>
              </a:ext>
            </a:extLst>
          </p:cNvPr>
          <p:cNvPicPr>
            <a:picLocks noChangeAspect="1"/>
          </p:cNvPicPr>
          <p:nvPr/>
        </p:nvPicPr>
        <p:blipFill>
          <a:blip r:embed="rId2"/>
          <a:stretch>
            <a:fillRect/>
          </a:stretch>
        </p:blipFill>
        <p:spPr>
          <a:xfrm>
            <a:off x="838200" y="1690688"/>
            <a:ext cx="6477000" cy="2032000"/>
          </a:xfrm>
          <a:prstGeom prst="rect">
            <a:avLst/>
          </a:prstGeom>
        </p:spPr>
      </p:pic>
      <p:pic>
        <p:nvPicPr>
          <p:cNvPr id="5" name="Picture 4">
            <a:extLst>
              <a:ext uri="{FF2B5EF4-FFF2-40B4-BE49-F238E27FC236}">
                <a16:creationId xmlns:a16="http://schemas.microsoft.com/office/drawing/2014/main" id="{7B4DBE84-1C78-A446-8469-1C2E936FF078}"/>
              </a:ext>
            </a:extLst>
          </p:cNvPr>
          <p:cNvPicPr>
            <a:picLocks noChangeAspect="1"/>
          </p:cNvPicPr>
          <p:nvPr/>
        </p:nvPicPr>
        <p:blipFill>
          <a:blip r:embed="rId3"/>
          <a:stretch>
            <a:fillRect/>
          </a:stretch>
        </p:blipFill>
        <p:spPr>
          <a:xfrm>
            <a:off x="4316431" y="4231526"/>
            <a:ext cx="6477000" cy="2032000"/>
          </a:xfrm>
          <a:prstGeom prst="rect">
            <a:avLst/>
          </a:prstGeom>
        </p:spPr>
      </p:pic>
    </p:spTree>
    <p:extLst>
      <p:ext uri="{BB962C8B-B14F-4D97-AF65-F5344CB8AC3E}">
        <p14:creationId xmlns:p14="http://schemas.microsoft.com/office/powerpoint/2010/main" val="911296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2F803-2907-0E43-8CA0-F46395117D27}"/>
              </a:ext>
            </a:extLst>
          </p:cNvPr>
          <p:cNvSpPr>
            <a:spLocks noGrp="1"/>
          </p:cNvSpPr>
          <p:nvPr>
            <p:ph type="title"/>
          </p:nvPr>
        </p:nvSpPr>
        <p:spPr/>
        <p:txBody>
          <a:bodyPr/>
          <a:lstStyle/>
          <a:p>
            <a:r>
              <a:rPr lang="it-IT" dirty="0"/>
              <a:t>Esempio pratico</a:t>
            </a:r>
          </a:p>
        </p:txBody>
      </p:sp>
      <p:sp>
        <p:nvSpPr>
          <p:cNvPr id="3" name="Content Placeholder 2">
            <a:extLst>
              <a:ext uri="{FF2B5EF4-FFF2-40B4-BE49-F238E27FC236}">
                <a16:creationId xmlns:a16="http://schemas.microsoft.com/office/drawing/2014/main" id="{66A2750A-D9D4-854D-9310-4B77C2E5959A}"/>
              </a:ext>
            </a:extLst>
          </p:cNvPr>
          <p:cNvSpPr>
            <a:spLocks noGrp="1"/>
          </p:cNvSpPr>
          <p:nvPr>
            <p:ph idx="1"/>
          </p:nvPr>
        </p:nvSpPr>
        <p:spPr/>
        <p:txBody>
          <a:bodyPr/>
          <a:lstStyle/>
          <a:p>
            <a:pPr marL="0" indent="0">
              <a:buNone/>
            </a:pPr>
            <a:r>
              <a:rPr lang="it-IT" dirty="0"/>
              <a:t>In questo esempio, il modello </a:t>
            </a:r>
            <a:r>
              <a:rPr lang="it-IT" dirty="0" err="1"/>
              <a:t>proxy</a:t>
            </a:r>
            <a:r>
              <a:rPr lang="it-IT" dirty="0"/>
              <a:t> aiuta a implementare il </a:t>
            </a:r>
            <a:r>
              <a:rPr lang="it-IT" dirty="0" err="1"/>
              <a:t>lazy</a:t>
            </a:r>
            <a:r>
              <a:rPr lang="it-IT" dirty="0"/>
              <a:t> </a:t>
            </a:r>
            <a:r>
              <a:rPr lang="it-IT" dirty="0" err="1"/>
              <a:t>init</a:t>
            </a:r>
            <a:r>
              <a:rPr lang="it-IT" dirty="0"/>
              <a:t> e la memorizzazione nella cache in una libreria di integrazione </a:t>
            </a:r>
            <a:r>
              <a:rPr lang="it-IT" dirty="0" err="1"/>
              <a:t>YouTube</a:t>
            </a:r>
            <a:r>
              <a:rPr lang="it-IT" dirty="0"/>
              <a:t> di terze parti inefficiente.</a:t>
            </a:r>
          </a:p>
          <a:p>
            <a:pPr marL="0" indent="0">
              <a:buNone/>
            </a:pPr>
            <a:endParaRPr lang="it-IT" dirty="0"/>
          </a:p>
          <a:p>
            <a:pPr marL="0" indent="0">
              <a:buNone/>
            </a:pPr>
            <a:r>
              <a:rPr lang="it-IT" dirty="0"/>
              <a:t>Il </a:t>
            </a:r>
            <a:r>
              <a:rPr lang="it-IT" dirty="0" err="1"/>
              <a:t>proxy</a:t>
            </a:r>
            <a:r>
              <a:rPr lang="it-IT" dirty="0"/>
              <a:t> ha un valore inestimabile quando bisogna aggiungere alcune </a:t>
            </a:r>
            <a:r>
              <a:rPr lang="it-IT" dirty="0" err="1"/>
              <a:t>funzionalitá</a:t>
            </a:r>
            <a:r>
              <a:rPr lang="it-IT" dirty="0"/>
              <a:t> aggiuntive ad una classe il cui codice non </a:t>
            </a:r>
            <a:r>
              <a:rPr lang="it-IT" dirty="0" err="1"/>
              <a:t>puó</a:t>
            </a:r>
            <a:r>
              <a:rPr lang="it-IT" dirty="0"/>
              <a:t> essere modificato.</a:t>
            </a:r>
          </a:p>
        </p:txBody>
      </p:sp>
    </p:spTree>
    <p:extLst>
      <p:ext uri="{BB962C8B-B14F-4D97-AF65-F5344CB8AC3E}">
        <p14:creationId xmlns:p14="http://schemas.microsoft.com/office/powerpoint/2010/main" val="222397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FFE3-6130-914E-92BC-A7CB1E8F019C}"/>
              </a:ext>
            </a:extLst>
          </p:cNvPr>
          <p:cNvSpPr>
            <a:spLocks noGrp="1"/>
          </p:cNvSpPr>
          <p:nvPr>
            <p:ph type="title"/>
          </p:nvPr>
        </p:nvSpPr>
        <p:spPr/>
        <p:txBody>
          <a:bodyPr/>
          <a:lstStyle/>
          <a:p>
            <a:r>
              <a:rPr lang="en-GB" dirty="0"/>
              <a:t>Q</a:t>
            </a:r>
            <a:r>
              <a:rPr lang="en-IT" dirty="0"/>
              <a:t>uali problemi risolve?</a:t>
            </a:r>
          </a:p>
        </p:txBody>
      </p:sp>
      <p:sp>
        <p:nvSpPr>
          <p:cNvPr id="3" name="Content Placeholder 2">
            <a:extLst>
              <a:ext uri="{FF2B5EF4-FFF2-40B4-BE49-F238E27FC236}">
                <a16:creationId xmlns:a16="http://schemas.microsoft.com/office/drawing/2014/main" id="{1B74F337-8FC9-5F47-BA28-AF9FF48588D5}"/>
              </a:ext>
            </a:extLst>
          </p:cNvPr>
          <p:cNvSpPr>
            <a:spLocks noGrp="1"/>
          </p:cNvSpPr>
          <p:nvPr>
            <p:ph idx="1"/>
          </p:nvPr>
        </p:nvSpPr>
        <p:spPr/>
        <p:txBody>
          <a:bodyPr/>
          <a:lstStyle/>
          <a:p>
            <a:r>
              <a:rPr lang="en-GB" dirty="0" err="1"/>
              <a:t>Assicurarsi</a:t>
            </a:r>
            <a:r>
              <a:rPr lang="en-GB" dirty="0"/>
              <a:t> </a:t>
            </a:r>
            <a:r>
              <a:rPr lang="en-GB" dirty="0" err="1"/>
              <a:t>che</a:t>
            </a:r>
            <a:r>
              <a:rPr lang="en-GB" dirty="0"/>
              <a:t> una </a:t>
            </a:r>
            <a:r>
              <a:rPr lang="en-GB" dirty="0" err="1"/>
              <a:t>classe</a:t>
            </a:r>
            <a:r>
              <a:rPr lang="en-GB" dirty="0"/>
              <a:t> </a:t>
            </a:r>
            <a:r>
              <a:rPr lang="en-GB" dirty="0" err="1"/>
              <a:t>abbia</a:t>
            </a:r>
            <a:r>
              <a:rPr lang="en-GB" dirty="0"/>
              <a:t> solo una </a:t>
            </a:r>
            <a:r>
              <a:rPr lang="en-GB" dirty="0" err="1"/>
              <a:t>singola</a:t>
            </a:r>
            <a:r>
              <a:rPr lang="en-GB" dirty="0"/>
              <a:t> </a:t>
            </a:r>
            <a:r>
              <a:rPr lang="en-GB" dirty="0" err="1"/>
              <a:t>istanza</a:t>
            </a:r>
            <a:r>
              <a:rPr lang="en-GB" dirty="0"/>
              <a:t>. Ma </a:t>
            </a:r>
            <a:r>
              <a:rPr lang="en-GB" dirty="0" err="1"/>
              <a:t>perché</a:t>
            </a:r>
            <a:r>
              <a:rPr lang="en-GB" dirty="0"/>
              <a:t> </a:t>
            </a:r>
            <a:r>
              <a:rPr lang="en-GB" dirty="0" err="1"/>
              <a:t>qualcuno</a:t>
            </a:r>
            <a:r>
              <a:rPr lang="en-GB" dirty="0"/>
              <a:t> </a:t>
            </a:r>
            <a:r>
              <a:rPr lang="en-GB" dirty="0" err="1"/>
              <a:t>dovrebbe</a:t>
            </a:r>
            <a:r>
              <a:rPr lang="en-GB" dirty="0"/>
              <a:t> </a:t>
            </a:r>
            <a:r>
              <a:rPr lang="en-GB" dirty="0" err="1"/>
              <a:t>voler</a:t>
            </a:r>
            <a:r>
              <a:rPr lang="en-GB" dirty="0"/>
              <a:t> </a:t>
            </a:r>
            <a:r>
              <a:rPr lang="en-GB" dirty="0" err="1"/>
              <a:t>controllare</a:t>
            </a:r>
            <a:r>
              <a:rPr lang="en-GB" dirty="0"/>
              <a:t> </a:t>
            </a:r>
            <a:r>
              <a:rPr lang="en-GB" dirty="0" err="1"/>
              <a:t>quante</a:t>
            </a:r>
            <a:r>
              <a:rPr lang="en-GB" dirty="0"/>
              <a:t> </a:t>
            </a:r>
            <a:r>
              <a:rPr lang="en-GB" dirty="0" err="1"/>
              <a:t>istanze</a:t>
            </a:r>
            <a:r>
              <a:rPr lang="en-GB" dirty="0"/>
              <a:t> ha una </a:t>
            </a:r>
            <a:r>
              <a:rPr lang="en-GB" dirty="0" err="1"/>
              <a:t>classe</a:t>
            </a:r>
            <a:r>
              <a:rPr lang="en-GB" dirty="0"/>
              <a:t>? Il </a:t>
            </a:r>
            <a:r>
              <a:rPr lang="en-GB" dirty="0" err="1"/>
              <a:t>motivo</a:t>
            </a:r>
            <a:r>
              <a:rPr lang="en-GB" dirty="0"/>
              <a:t> </a:t>
            </a:r>
            <a:r>
              <a:rPr lang="en-GB" dirty="0" err="1"/>
              <a:t>più</a:t>
            </a:r>
            <a:r>
              <a:rPr lang="en-GB" dirty="0"/>
              <a:t> </a:t>
            </a:r>
            <a:r>
              <a:rPr lang="en-GB" dirty="0" err="1"/>
              <a:t>comune</a:t>
            </a:r>
            <a:r>
              <a:rPr lang="en-GB" dirty="0"/>
              <a:t> </a:t>
            </a:r>
            <a:r>
              <a:rPr lang="en-GB" dirty="0" err="1"/>
              <a:t>è</a:t>
            </a:r>
            <a:r>
              <a:rPr lang="en-GB" dirty="0"/>
              <a:t> </a:t>
            </a:r>
            <a:r>
              <a:rPr lang="en-GB" dirty="0" err="1"/>
              <a:t>controllare</a:t>
            </a:r>
            <a:r>
              <a:rPr lang="en-GB" dirty="0"/>
              <a:t> </a:t>
            </a:r>
            <a:r>
              <a:rPr lang="en-GB" dirty="0" err="1"/>
              <a:t>l'accesso</a:t>
            </a:r>
            <a:r>
              <a:rPr lang="en-GB" dirty="0"/>
              <a:t> a una </a:t>
            </a:r>
            <a:r>
              <a:rPr lang="en-GB" dirty="0" err="1"/>
              <a:t>risorsa</a:t>
            </a:r>
            <a:r>
              <a:rPr lang="en-GB" dirty="0"/>
              <a:t> </a:t>
            </a:r>
            <a:r>
              <a:rPr lang="en-GB" dirty="0" err="1"/>
              <a:t>condivisa</a:t>
            </a:r>
            <a:r>
              <a:rPr lang="en-GB" dirty="0"/>
              <a:t>, ad </a:t>
            </a:r>
            <a:r>
              <a:rPr lang="en-GB" dirty="0" err="1"/>
              <a:t>esempio</a:t>
            </a:r>
            <a:r>
              <a:rPr lang="en-GB" dirty="0"/>
              <a:t> un database o un file.</a:t>
            </a:r>
          </a:p>
          <a:p>
            <a:r>
              <a:rPr lang="en-GB" dirty="0" err="1"/>
              <a:t>Fornire</a:t>
            </a:r>
            <a:r>
              <a:rPr lang="en-GB" dirty="0"/>
              <a:t> un punto di accesso </a:t>
            </a:r>
            <a:r>
              <a:rPr lang="en-GB" dirty="0" err="1"/>
              <a:t>globale</a:t>
            </a:r>
            <a:r>
              <a:rPr lang="en-GB" dirty="0"/>
              <a:t> a </a:t>
            </a:r>
            <a:r>
              <a:rPr lang="en-GB" dirty="0" err="1"/>
              <a:t>quell'istanza</a:t>
            </a:r>
            <a:r>
              <a:rPr lang="en-GB" dirty="0"/>
              <a:t>. </a:t>
            </a:r>
            <a:r>
              <a:rPr lang="en-GB" dirty="0" err="1"/>
              <a:t>Sostituendo</a:t>
            </a:r>
            <a:r>
              <a:rPr lang="en-GB" dirty="0"/>
              <a:t> quelle </a:t>
            </a:r>
            <a:r>
              <a:rPr lang="en-GB" dirty="0" err="1"/>
              <a:t>variabili</a:t>
            </a:r>
            <a:r>
              <a:rPr lang="en-GB" dirty="0"/>
              <a:t> </a:t>
            </a:r>
            <a:r>
              <a:rPr lang="en-GB" dirty="0" err="1"/>
              <a:t>globali</a:t>
            </a:r>
            <a:r>
              <a:rPr lang="en-GB" dirty="0"/>
              <a:t> </a:t>
            </a:r>
            <a:r>
              <a:rPr lang="en-GB" dirty="0" err="1"/>
              <a:t>utilizzate</a:t>
            </a:r>
            <a:r>
              <a:rPr lang="en-GB" dirty="0"/>
              <a:t> per </a:t>
            </a:r>
            <a:r>
              <a:rPr lang="en-GB" dirty="0" err="1"/>
              <a:t>memorizzare</a:t>
            </a:r>
            <a:r>
              <a:rPr lang="en-GB" dirty="0"/>
              <a:t> </a:t>
            </a:r>
            <a:r>
              <a:rPr lang="en-GB" dirty="0" err="1"/>
              <a:t>dati</a:t>
            </a:r>
            <a:r>
              <a:rPr lang="en-GB" dirty="0"/>
              <a:t> </a:t>
            </a:r>
            <a:r>
              <a:rPr lang="en-GB" dirty="0" err="1"/>
              <a:t>essenziali</a:t>
            </a:r>
            <a:r>
              <a:rPr lang="en-GB" dirty="0"/>
              <a:t>? </a:t>
            </a:r>
            <a:r>
              <a:rPr lang="en-GB" dirty="0" err="1"/>
              <a:t>Sebbene</a:t>
            </a:r>
            <a:r>
              <a:rPr lang="en-GB" dirty="0"/>
              <a:t> </a:t>
            </a:r>
            <a:r>
              <a:rPr lang="en-GB" dirty="0" err="1"/>
              <a:t>siano</a:t>
            </a:r>
            <a:r>
              <a:rPr lang="en-GB" dirty="0"/>
              <a:t> </a:t>
            </a:r>
            <a:r>
              <a:rPr lang="en-GB" dirty="0" err="1"/>
              <a:t>molto</a:t>
            </a:r>
            <a:r>
              <a:rPr lang="en-GB" dirty="0"/>
              <a:t> </a:t>
            </a:r>
            <a:r>
              <a:rPr lang="en-GB" dirty="0" err="1"/>
              <a:t>utili</a:t>
            </a:r>
            <a:r>
              <a:rPr lang="en-GB" dirty="0"/>
              <a:t>, </a:t>
            </a:r>
            <a:r>
              <a:rPr lang="en-GB" dirty="0" err="1"/>
              <a:t>sono</a:t>
            </a:r>
            <a:r>
              <a:rPr lang="en-GB" dirty="0"/>
              <a:t> </a:t>
            </a:r>
            <a:r>
              <a:rPr lang="en-GB" dirty="0" err="1"/>
              <a:t>anche</a:t>
            </a:r>
            <a:r>
              <a:rPr lang="en-GB" dirty="0"/>
              <a:t> </a:t>
            </a:r>
            <a:r>
              <a:rPr lang="en-GB" dirty="0" err="1"/>
              <a:t>molto</a:t>
            </a:r>
            <a:r>
              <a:rPr lang="en-GB" dirty="0"/>
              <a:t> </a:t>
            </a:r>
            <a:r>
              <a:rPr lang="en-GB" dirty="0" err="1"/>
              <a:t>pericolose</a:t>
            </a:r>
            <a:r>
              <a:rPr lang="en-GB" dirty="0"/>
              <a:t> </a:t>
            </a:r>
            <a:r>
              <a:rPr lang="en-GB" dirty="0" err="1"/>
              <a:t>poiché</a:t>
            </a:r>
            <a:r>
              <a:rPr lang="en-GB" dirty="0"/>
              <a:t> </a:t>
            </a:r>
            <a:r>
              <a:rPr lang="en-GB" dirty="0" err="1"/>
              <a:t>qualsiasi</a:t>
            </a:r>
            <a:r>
              <a:rPr lang="en-GB" dirty="0"/>
              <a:t> </a:t>
            </a:r>
            <a:r>
              <a:rPr lang="en-GB" dirty="0" err="1"/>
              <a:t>codice</a:t>
            </a:r>
            <a:r>
              <a:rPr lang="en-GB" dirty="0"/>
              <a:t> </a:t>
            </a:r>
            <a:r>
              <a:rPr lang="en-GB" dirty="0" err="1"/>
              <a:t>può</a:t>
            </a:r>
            <a:r>
              <a:rPr lang="en-GB" dirty="0"/>
              <a:t> </a:t>
            </a:r>
            <a:r>
              <a:rPr lang="en-GB" dirty="0" err="1"/>
              <a:t>potenzialmente</a:t>
            </a:r>
            <a:r>
              <a:rPr lang="en-GB" dirty="0"/>
              <a:t> </a:t>
            </a:r>
            <a:r>
              <a:rPr lang="en-GB" dirty="0" err="1"/>
              <a:t>sovrascrivere</a:t>
            </a:r>
            <a:r>
              <a:rPr lang="en-GB" dirty="0"/>
              <a:t> il </a:t>
            </a:r>
            <a:r>
              <a:rPr lang="en-GB" dirty="0" err="1"/>
              <a:t>contenuto</a:t>
            </a:r>
            <a:r>
              <a:rPr lang="en-GB" dirty="0"/>
              <a:t> di </a:t>
            </a:r>
            <a:r>
              <a:rPr lang="en-GB" dirty="0" err="1"/>
              <a:t>tali</a:t>
            </a:r>
            <a:r>
              <a:rPr lang="en-GB" dirty="0"/>
              <a:t> </a:t>
            </a:r>
            <a:r>
              <a:rPr lang="en-GB" dirty="0" err="1"/>
              <a:t>variabili</a:t>
            </a:r>
            <a:r>
              <a:rPr lang="en-GB" dirty="0"/>
              <a:t> e </a:t>
            </a:r>
            <a:r>
              <a:rPr lang="en-GB" dirty="0" err="1"/>
              <a:t>causare</a:t>
            </a:r>
            <a:r>
              <a:rPr lang="en-GB" dirty="0"/>
              <a:t> il crash </a:t>
            </a:r>
            <a:r>
              <a:rPr lang="en-GB" dirty="0" err="1"/>
              <a:t>dell'app</a:t>
            </a:r>
            <a:r>
              <a:rPr lang="en-GB" dirty="0"/>
              <a:t>.</a:t>
            </a:r>
            <a:endParaRPr lang="en-IT" dirty="0"/>
          </a:p>
        </p:txBody>
      </p:sp>
    </p:spTree>
    <p:extLst>
      <p:ext uri="{BB962C8B-B14F-4D97-AF65-F5344CB8AC3E}">
        <p14:creationId xmlns:p14="http://schemas.microsoft.com/office/powerpoint/2010/main" val="282379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536B-D2F3-EA46-A410-A0A17F0EE85C}"/>
              </a:ext>
            </a:extLst>
          </p:cNvPr>
          <p:cNvSpPr>
            <a:spLocks noGrp="1"/>
          </p:cNvSpPr>
          <p:nvPr>
            <p:ph type="title"/>
          </p:nvPr>
        </p:nvSpPr>
        <p:spPr/>
        <p:txBody>
          <a:bodyPr/>
          <a:lstStyle/>
          <a:p>
            <a:r>
              <a:rPr lang="it-IT" dirty="0"/>
              <a:t>Pattern architetturali</a:t>
            </a:r>
          </a:p>
        </p:txBody>
      </p:sp>
      <p:sp>
        <p:nvSpPr>
          <p:cNvPr id="3" name="Content Placeholder 2">
            <a:extLst>
              <a:ext uri="{FF2B5EF4-FFF2-40B4-BE49-F238E27FC236}">
                <a16:creationId xmlns:a16="http://schemas.microsoft.com/office/drawing/2014/main" id="{628A3899-3FE8-8F44-A5D3-7479D7CCA024}"/>
              </a:ext>
            </a:extLst>
          </p:cNvPr>
          <p:cNvSpPr>
            <a:spLocks noGrp="1"/>
          </p:cNvSpPr>
          <p:nvPr>
            <p:ph idx="1"/>
          </p:nvPr>
        </p:nvSpPr>
        <p:spPr/>
        <p:txBody>
          <a:bodyPr/>
          <a:lstStyle/>
          <a:p>
            <a:pPr marL="0" indent="0">
              <a:buNone/>
            </a:pPr>
            <a:r>
              <a:rPr lang="en-GB" dirty="0"/>
              <a:t>I pattern </a:t>
            </a:r>
            <a:r>
              <a:rPr lang="en-GB" dirty="0" err="1"/>
              <a:t>architetturali</a:t>
            </a:r>
            <a:r>
              <a:rPr lang="en-GB" dirty="0"/>
              <a:t> </a:t>
            </a:r>
            <a:r>
              <a:rPr lang="en-GB" dirty="0" err="1"/>
              <a:t>operano</a:t>
            </a:r>
            <a:r>
              <a:rPr lang="en-GB" dirty="0"/>
              <a:t> ad un </a:t>
            </a:r>
            <a:r>
              <a:rPr lang="en-GB" dirty="0" err="1"/>
              <a:t>livello</a:t>
            </a:r>
            <a:r>
              <a:rPr lang="en-GB" dirty="0"/>
              <a:t> </a:t>
            </a:r>
            <a:r>
              <a:rPr lang="en-GB" dirty="0" err="1"/>
              <a:t>diverso</a:t>
            </a:r>
            <a:r>
              <a:rPr lang="en-GB" dirty="0"/>
              <a:t> (e </a:t>
            </a:r>
            <a:r>
              <a:rPr lang="en-GB" dirty="0" err="1"/>
              <a:t>più</a:t>
            </a:r>
            <a:r>
              <a:rPr lang="en-GB" dirty="0"/>
              <a:t> </a:t>
            </a:r>
            <a:r>
              <a:rPr lang="en-GB" dirty="0" err="1"/>
              <a:t>ampio</a:t>
            </a:r>
            <a:r>
              <a:rPr lang="en-GB" dirty="0"/>
              <a:t>) rispetto ai design pattern, ed </a:t>
            </a:r>
            <a:r>
              <a:rPr lang="en-GB" dirty="0" err="1"/>
              <a:t>esprimono</a:t>
            </a:r>
            <a:r>
              <a:rPr lang="en-GB" dirty="0"/>
              <a:t> </a:t>
            </a:r>
            <a:r>
              <a:rPr lang="en-GB" dirty="0" err="1"/>
              <a:t>schemi</a:t>
            </a:r>
            <a:r>
              <a:rPr lang="en-GB" dirty="0"/>
              <a:t> di base per </a:t>
            </a:r>
            <a:r>
              <a:rPr lang="en-GB" dirty="0" err="1"/>
              <a:t>impostare</a:t>
            </a:r>
            <a:r>
              <a:rPr lang="en-GB" dirty="0"/>
              <a:t> </a:t>
            </a:r>
            <a:r>
              <a:rPr lang="en-GB" dirty="0" err="1"/>
              <a:t>l'organizzazione</a:t>
            </a:r>
            <a:r>
              <a:rPr lang="en-GB" dirty="0"/>
              <a:t> </a:t>
            </a:r>
            <a:r>
              <a:rPr lang="en-GB" dirty="0" err="1"/>
              <a:t>strutturale</a:t>
            </a:r>
            <a:r>
              <a:rPr lang="en-GB" dirty="0"/>
              <a:t> di un </a:t>
            </a:r>
            <a:r>
              <a:rPr lang="en-GB" dirty="0" err="1"/>
              <a:t>sistema</a:t>
            </a:r>
            <a:r>
              <a:rPr lang="en-GB" dirty="0"/>
              <a:t> software. In </a:t>
            </a:r>
            <a:r>
              <a:rPr lang="en-GB" dirty="0" err="1"/>
              <a:t>questi</a:t>
            </a:r>
            <a:r>
              <a:rPr lang="en-GB" dirty="0"/>
              <a:t> </a:t>
            </a:r>
            <a:r>
              <a:rPr lang="en-GB" dirty="0" err="1"/>
              <a:t>schemi</a:t>
            </a:r>
            <a:r>
              <a:rPr lang="en-GB" dirty="0"/>
              <a:t> </a:t>
            </a:r>
            <a:r>
              <a:rPr lang="en-GB" dirty="0" err="1"/>
              <a:t>si</a:t>
            </a:r>
            <a:r>
              <a:rPr lang="en-GB" dirty="0"/>
              <a:t> </a:t>
            </a:r>
            <a:r>
              <a:rPr lang="en-GB" dirty="0" err="1"/>
              <a:t>descrivono</a:t>
            </a:r>
            <a:r>
              <a:rPr lang="en-GB" dirty="0"/>
              <a:t> </a:t>
            </a:r>
            <a:r>
              <a:rPr lang="en-GB" dirty="0" err="1"/>
              <a:t>sottosistemi</a:t>
            </a:r>
            <a:r>
              <a:rPr lang="en-GB" dirty="0"/>
              <a:t> </a:t>
            </a:r>
            <a:r>
              <a:rPr lang="en-GB" dirty="0" err="1"/>
              <a:t>predefiniti</a:t>
            </a:r>
            <a:r>
              <a:rPr lang="en-GB" dirty="0"/>
              <a:t> </a:t>
            </a:r>
            <a:r>
              <a:rPr lang="en-GB" dirty="0" err="1"/>
              <a:t>insieme</a:t>
            </a:r>
            <a:r>
              <a:rPr lang="en-GB" dirty="0"/>
              <a:t> con </a:t>
            </a:r>
            <a:r>
              <a:rPr lang="en-GB" dirty="0" err="1"/>
              <a:t>i</a:t>
            </a:r>
            <a:r>
              <a:rPr lang="en-GB" dirty="0"/>
              <a:t> </a:t>
            </a:r>
            <a:r>
              <a:rPr lang="en-GB" dirty="0" err="1"/>
              <a:t>ruoli</a:t>
            </a:r>
            <a:r>
              <a:rPr lang="en-GB" dirty="0"/>
              <a:t> </a:t>
            </a:r>
            <a:r>
              <a:rPr lang="en-GB" dirty="0" err="1"/>
              <a:t>che</a:t>
            </a:r>
            <a:r>
              <a:rPr lang="en-GB" dirty="0"/>
              <a:t> </a:t>
            </a:r>
            <a:r>
              <a:rPr lang="en-GB" dirty="0" err="1"/>
              <a:t>essi</a:t>
            </a:r>
            <a:r>
              <a:rPr lang="en-GB" dirty="0"/>
              <a:t> </a:t>
            </a:r>
            <a:r>
              <a:rPr lang="en-GB" dirty="0" err="1"/>
              <a:t>assumono</a:t>
            </a:r>
            <a:r>
              <a:rPr lang="en-GB" dirty="0"/>
              <a:t> e le </a:t>
            </a:r>
            <a:r>
              <a:rPr lang="en-GB" dirty="0" err="1"/>
              <a:t>relazioni</a:t>
            </a:r>
            <a:r>
              <a:rPr lang="en-GB" dirty="0"/>
              <a:t> </a:t>
            </a:r>
            <a:r>
              <a:rPr lang="en-GB" dirty="0" err="1"/>
              <a:t>reciproche</a:t>
            </a:r>
            <a:r>
              <a:rPr lang="en-GB" dirty="0"/>
              <a:t>.</a:t>
            </a:r>
            <a:endParaRPr lang="it-IT" dirty="0"/>
          </a:p>
        </p:txBody>
      </p:sp>
    </p:spTree>
    <p:extLst>
      <p:ext uri="{BB962C8B-B14F-4D97-AF65-F5344CB8AC3E}">
        <p14:creationId xmlns:p14="http://schemas.microsoft.com/office/powerpoint/2010/main" val="2393949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7F0A7-FF1F-5A4C-B007-5BF7AD5E0861}"/>
              </a:ext>
            </a:extLst>
          </p:cNvPr>
          <p:cNvSpPr>
            <a:spLocks noGrp="1"/>
          </p:cNvSpPr>
          <p:nvPr>
            <p:ph type="title"/>
          </p:nvPr>
        </p:nvSpPr>
        <p:spPr/>
        <p:txBody>
          <a:bodyPr/>
          <a:lstStyle/>
          <a:p>
            <a:r>
              <a:rPr lang="it-IT" dirty="0"/>
              <a:t>Il mondo è pieno di pattern architetturali….</a:t>
            </a:r>
          </a:p>
        </p:txBody>
      </p:sp>
      <p:sp>
        <p:nvSpPr>
          <p:cNvPr id="3" name="Content Placeholder 2">
            <a:extLst>
              <a:ext uri="{FF2B5EF4-FFF2-40B4-BE49-F238E27FC236}">
                <a16:creationId xmlns:a16="http://schemas.microsoft.com/office/drawing/2014/main" id="{D574A5F6-A76E-1D46-B3A8-BC3206D69BD6}"/>
              </a:ext>
            </a:extLst>
          </p:cNvPr>
          <p:cNvSpPr>
            <a:spLocks noGrp="1"/>
          </p:cNvSpPr>
          <p:nvPr>
            <p:ph idx="1"/>
          </p:nvPr>
        </p:nvSpPr>
        <p:spPr/>
        <p:txBody>
          <a:bodyPr>
            <a:normAutofit/>
          </a:bodyPr>
          <a:lstStyle/>
          <a:p>
            <a:pPr marL="0" indent="0">
              <a:buNone/>
            </a:pPr>
            <a:r>
              <a:rPr lang="it-IT" dirty="0"/>
              <a:t>…ma quelli che andremo a vedere sono:</a:t>
            </a:r>
          </a:p>
          <a:p>
            <a:pPr lvl="1"/>
            <a:r>
              <a:rPr lang="it-IT" dirty="0"/>
              <a:t>Model </a:t>
            </a:r>
            <a:r>
              <a:rPr lang="it-IT" dirty="0" err="1"/>
              <a:t>View</a:t>
            </a:r>
            <a:r>
              <a:rPr lang="it-IT" dirty="0"/>
              <a:t> Control (MVC)</a:t>
            </a:r>
          </a:p>
          <a:p>
            <a:pPr lvl="1"/>
            <a:r>
              <a:rPr lang="it-IT" dirty="0" err="1"/>
              <a:t>Repository</a:t>
            </a:r>
            <a:r>
              <a:rPr lang="it-IT" dirty="0"/>
              <a:t> (lo vedremo insieme a </a:t>
            </a:r>
            <a:r>
              <a:rPr lang="it-IT" dirty="0" err="1"/>
              <a:t>Springboot</a:t>
            </a:r>
            <a:r>
              <a:rPr lang="it-IT" dirty="0"/>
              <a:t>)</a:t>
            </a:r>
          </a:p>
          <a:p>
            <a:pPr lvl="1"/>
            <a:r>
              <a:rPr lang="it-IT" dirty="0" err="1"/>
              <a:t>Microservices</a:t>
            </a:r>
            <a:endParaRPr lang="it-IT" dirty="0"/>
          </a:p>
          <a:p>
            <a:pPr lvl="1"/>
            <a:endParaRPr lang="it-IT" dirty="0"/>
          </a:p>
          <a:p>
            <a:pPr marL="0" indent="0">
              <a:buNone/>
            </a:pPr>
            <a:r>
              <a:rPr lang="it-IT" dirty="0"/>
              <a:t>Anche se ce ne sono molti altri…</a:t>
            </a:r>
          </a:p>
        </p:txBody>
      </p:sp>
    </p:spTree>
    <p:extLst>
      <p:ext uri="{BB962C8B-B14F-4D97-AF65-F5344CB8AC3E}">
        <p14:creationId xmlns:p14="http://schemas.microsoft.com/office/powerpoint/2010/main" val="32227493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F17A-339C-264D-BD0E-4DAFB12745A4}"/>
              </a:ext>
            </a:extLst>
          </p:cNvPr>
          <p:cNvSpPr>
            <a:spLocks noGrp="1"/>
          </p:cNvSpPr>
          <p:nvPr>
            <p:ph type="title"/>
          </p:nvPr>
        </p:nvSpPr>
        <p:spPr/>
        <p:txBody>
          <a:bodyPr/>
          <a:lstStyle/>
          <a:p>
            <a:r>
              <a:rPr lang="it-IT" dirty="0"/>
              <a:t>Model </a:t>
            </a:r>
            <a:r>
              <a:rPr lang="it-IT" dirty="0" err="1"/>
              <a:t>View</a:t>
            </a:r>
            <a:r>
              <a:rPr lang="it-IT" dirty="0"/>
              <a:t> Control</a:t>
            </a:r>
          </a:p>
        </p:txBody>
      </p:sp>
      <p:sp>
        <p:nvSpPr>
          <p:cNvPr id="3" name="Content Placeholder 2">
            <a:extLst>
              <a:ext uri="{FF2B5EF4-FFF2-40B4-BE49-F238E27FC236}">
                <a16:creationId xmlns:a16="http://schemas.microsoft.com/office/drawing/2014/main" id="{F851E15E-FBFD-4D42-876D-96F9C93AEA04}"/>
              </a:ext>
            </a:extLst>
          </p:cNvPr>
          <p:cNvSpPr>
            <a:spLocks noGrp="1"/>
          </p:cNvSpPr>
          <p:nvPr>
            <p:ph idx="1"/>
          </p:nvPr>
        </p:nvSpPr>
        <p:spPr/>
        <p:txBody>
          <a:bodyPr/>
          <a:lstStyle/>
          <a:p>
            <a:pPr marL="0" indent="0">
              <a:buNone/>
            </a:pPr>
            <a:r>
              <a:rPr lang="en-GB" dirty="0"/>
              <a:t>Il pattern MVC </a:t>
            </a:r>
            <a:r>
              <a:rPr lang="en-GB" dirty="0" err="1"/>
              <a:t>è</a:t>
            </a:r>
            <a:r>
              <a:rPr lang="en-GB" dirty="0"/>
              <a:t> </a:t>
            </a:r>
            <a:r>
              <a:rPr lang="en-GB" dirty="0" err="1"/>
              <a:t>utilizzato</a:t>
            </a:r>
            <a:r>
              <a:rPr lang="en-GB" dirty="0"/>
              <a:t> in </a:t>
            </a:r>
            <a:r>
              <a:rPr lang="en-GB" dirty="0" err="1"/>
              <a:t>programmazione</a:t>
            </a:r>
            <a:r>
              <a:rPr lang="en-GB" dirty="0"/>
              <a:t> per </a:t>
            </a:r>
            <a:r>
              <a:rPr lang="en-GB" dirty="0" err="1"/>
              <a:t>dividere</a:t>
            </a:r>
            <a:r>
              <a:rPr lang="en-GB" dirty="0"/>
              <a:t> il </a:t>
            </a:r>
            <a:r>
              <a:rPr lang="en-GB" dirty="0" err="1"/>
              <a:t>codice</a:t>
            </a:r>
            <a:r>
              <a:rPr lang="en-GB" dirty="0"/>
              <a:t> in </a:t>
            </a:r>
            <a:r>
              <a:rPr lang="en-GB" dirty="0" err="1"/>
              <a:t>blocchi</a:t>
            </a:r>
            <a:r>
              <a:rPr lang="en-GB" dirty="0"/>
              <a:t> </a:t>
            </a:r>
            <a:r>
              <a:rPr lang="en-GB" dirty="0" err="1"/>
              <a:t>dalle</a:t>
            </a:r>
            <a:r>
              <a:rPr lang="en-GB" dirty="0"/>
              <a:t> </a:t>
            </a:r>
            <a:r>
              <a:rPr lang="en-GB" dirty="0" err="1"/>
              <a:t>funzionalità</a:t>
            </a:r>
            <a:r>
              <a:rPr lang="en-GB" dirty="0"/>
              <a:t> ben </a:t>
            </a:r>
            <a:r>
              <a:rPr lang="en-GB" dirty="0" err="1"/>
              <a:t>distinte</a:t>
            </a:r>
            <a:r>
              <a:rPr lang="en-GB" dirty="0"/>
              <a:t>.</a:t>
            </a:r>
          </a:p>
          <a:p>
            <a:pPr marL="0" indent="0">
              <a:buNone/>
            </a:pPr>
            <a:r>
              <a:rPr lang="en-GB" dirty="0"/>
              <a:t>Per </a:t>
            </a:r>
            <a:r>
              <a:rPr lang="en-GB" dirty="0" err="1"/>
              <a:t>capire</a:t>
            </a:r>
            <a:r>
              <a:rPr lang="en-GB" dirty="0"/>
              <a:t> come </a:t>
            </a:r>
            <a:r>
              <a:rPr lang="en-GB" dirty="0" err="1"/>
              <a:t>questo</a:t>
            </a:r>
            <a:r>
              <a:rPr lang="en-GB" dirty="0"/>
              <a:t> </a:t>
            </a:r>
            <a:r>
              <a:rPr lang="en-GB" dirty="0" err="1"/>
              <a:t>approccio</a:t>
            </a:r>
            <a:r>
              <a:rPr lang="en-GB" dirty="0"/>
              <a:t> </a:t>
            </a:r>
            <a:r>
              <a:rPr lang="en-GB" dirty="0" err="1"/>
              <a:t>si</a:t>
            </a:r>
            <a:r>
              <a:rPr lang="en-GB" dirty="0"/>
              <a:t> </a:t>
            </a:r>
            <a:r>
              <a:rPr lang="en-GB" dirty="0" err="1"/>
              <a:t>possa</a:t>
            </a:r>
            <a:r>
              <a:rPr lang="en-GB" dirty="0"/>
              <a:t> </a:t>
            </a:r>
            <a:r>
              <a:rPr lang="en-GB" dirty="0" err="1"/>
              <a:t>adattare</a:t>
            </a:r>
            <a:r>
              <a:rPr lang="en-GB" dirty="0"/>
              <a:t> </a:t>
            </a:r>
            <a:r>
              <a:rPr lang="en-GB" dirty="0" err="1"/>
              <a:t>allo</a:t>
            </a:r>
            <a:r>
              <a:rPr lang="en-GB" dirty="0"/>
              <a:t> </a:t>
            </a:r>
            <a:r>
              <a:rPr lang="en-GB" dirty="0" err="1"/>
              <a:t>sviluppo</a:t>
            </a:r>
            <a:r>
              <a:rPr lang="en-GB" dirty="0"/>
              <a:t> Web, </a:t>
            </a:r>
            <a:r>
              <a:rPr lang="en-GB" dirty="0" err="1"/>
              <a:t>pensiamo</a:t>
            </a:r>
            <a:r>
              <a:rPr lang="en-GB" dirty="0"/>
              <a:t> al </a:t>
            </a:r>
            <a:r>
              <a:rPr lang="en-GB" b="1" dirty="0"/>
              <a:t>classico </a:t>
            </a:r>
            <a:r>
              <a:rPr lang="en-GB" b="1" dirty="0" err="1"/>
              <a:t>funzionamento</a:t>
            </a:r>
            <a:r>
              <a:rPr lang="en-GB" b="1" dirty="0"/>
              <a:t> di una </a:t>
            </a:r>
            <a:r>
              <a:rPr lang="en-GB" b="1" dirty="0" err="1"/>
              <a:t>applicazione</a:t>
            </a:r>
            <a:r>
              <a:rPr lang="en-GB" dirty="0"/>
              <a:t> internet.</a:t>
            </a:r>
          </a:p>
          <a:p>
            <a:pPr marL="0" indent="0">
              <a:buNone/>
            </a:pPr>
            <a:r>
              <a:rPr lang="en-GB" dirty="0"/>
              <a:t>Un client, </a:t>
            </a:r>
            <a:r>
              <a:rPr lang="en-GB" dirty="0" err="1"/>
              <a:t>tipicamente</a:t>
            </a:r>
            <a:r>
              <a:rPr lang="en-GB" dirty="0"/>
              <a:t> un browser, </a:t>
            </a:r>
            <a:r>
              <a:rPr lang="en-GB" dirty="0" err="1"/>
              <a:t>inoltra</a:t>
            </a:r>
            <a:r>
              <a:rPr lang="en-GB" dirty="0"/>
              <a:t> la </a:t>
            </a:r>
            <a:r>
              <a:rPr lang="en-GB" dirty="0" err="1"/>
              <a:t>richiesta</a:t>
            </a:r>
            <a:r>
              <a:rPr lang="en-GB" dirty="0"/>
              <a:t> ad un server per una </a:t>
            </a:r>
            <a:r>
              <a:rPr lang="en-GB" dirty="0" err="1"/>
              <a:t>pagina</a:t>
            </a:r>
            <a:r>
              <a:rPr lang="en-GB" dirty="0"/>
              <a:t> HTML o </a:t>
            </a:r>
            <a:r>
              <a:rPr lang="en-GB" dirty="0" err="1"/>
              <a:t>dei</a:t>
            </a:r>
            <a:r>
              <a:rPr lang="en-GB" dirty="0"/>
              <a:t> </a:t>
            </a:r>
            <a:r>
              <a:rPr lang="en-GB" dirty="0" err="1"/>
              <a:t>dati</a:t>
            </a:r>
            <a:r>
              <a:rPr lang="en-GB" dirty="0"/>
              <a:t>. Il server </a:t>
            </a:r>
            <a:r>
              <a:rPr lang="en-GB" dirty="0" err="1"/>
              <a:t>ospita</a:t>
            </a:r>
            <a:r>
              <a:rPr lang="en-GB" dirty="0"/>
              <a:t> </a:t>
            </a:r>
            <a:r>
              <a:rPr lang="en-GB" dirty="0" err="1"/>
              <a:t>un'applicazione</a:t>
            </a:r>
            <a:r>
              <a:rPr lang="en-GB" dirty="0"/>
              <a:t> </a:t>
            </a:r>
            <a:r>
              <a:rPr lang="en-GB" dirty="0" err="1"/>
              <a:t>scritta</a:t>
            </a:r>
            <a:r>
              <a:rPr lang="en-GB" dirty="0"/>
              <a:t> in un </a:t>
            </a:r>
            <a:r>
              <a:rPr lang="en-GB" dirty="0" err="1"/>
              <a:t>linguaggio</a:t>
            </a:r>
            <a:r>
              <a:rPr lang="en-GB" dirty="0"/>
              <a:t> di </a:t>
            </a:r>
            <a:r>
              <a:rPr lang="en-GB" dirty="0" err="1"/>
              <a:t>programmazione</a:t>
            </a:r>
            <a:r>
              <a:rPr lang="en-GB" dirty="0"/>
              <a:t> </a:t>
            </a:r>
            <a:r>
              <a:rPr lang="en-GB" dirty="0" err="1"/>
              <a:t>lato</a:t>
            </a:r>
            <a:r>
              <a:rPr lang="en-GB" dirty="0"/>
              <a:t> server (come Java) </a:t>
            </a:r>
            <a:r>
              <a:rPr lang="en-GB" dirty="0" err="1"/>
              <a:t>che</a:t>
            </a:r>
            <a:r>
              <a:rPr lang="en-GB" dirty="0"/>
              <a:t> </a:t>
            </a:r>
            <a:r>
              <a:rPr lang="en-GB" dirty="0" err="1"/>
              <a:t>preleva</a:t>
            </a:r>
            <a:r>
              <a:rPr lang="en-GB" dirty="0"/>
              <a:t> </a:t>
            </a:r>
            <a:r>
              <a:rPr lang="en-GB" dirty="0" err="1"/>
              <a:t>i</a:t>
            </a:r>
            <a:r>
              <a:rPr lang="en-GB" dirty="0"/>
              <a:t> </a:t>
            </a:r>
            <a:r>
              <a:rPr lang="en-GB" dirty="0" err="1"/>
              <a:t>dati</a:t>
            </a:r>
            <a:r>
              <a:rPr lang="en-GB" dirty="0"/>
              <a:t> da un database, li </a:t>
            </a:r>
            <a:r>
              <a:rPr lang="en-GB" dirty="0" err="1"/>
              <a:t>elabora</a:t>
            </a:r>
            <a:r>
              <a:rPr lang="en-GB" dirty="0"/>
              <a:t> e li </a:t>
            </a:r>
            <a:r>
              <a:rPr lang="en-GB" dirty="0" err="1"/>
              <a:t>restituisce</a:t>
            </a:r>
            <a:r>
              <a:rPr lang="en-GB" dirty="0"/>
              <a:t> al client in </a:t>
            </a:r>
            <a:r>
              <a:rPr lang="en-GB" dirty="0" err="1"/>
              <a:t>formato</a:t>
            </a:r>
            <a:r>
              <a:rPr lang="en-GB" dirty="0"/>
              <a:t> HTML (in </a:t>
            </a:r>
            <a:r>
              <a:rPr lang="en-GB" dirty="0" err="1"/>
              <a:t>caso</a:t>
            </a:r>
            <a:r>
              <a:rPr lang="en-GB" dirty="0"/>
              <a:t> di Server Side rendering) o in </a:t>
            </a:r>
            <a:r>
              <a:rPr lang="en-GB" dirty="0" err="1"/>
              <a:t>formato</a:t>
            </a:r>
            <a:r>
              <a:rPr lang="en-GB" dirty="0"/>
              <a:t> JSON/XML per poi </a:t>
            </a:r>
            <a:r>
              <a:rPr lang="en-GB" dirty="0" err="1"/>
              <a:t>essere</a:t>
            </a:r>
            <a:r>
              <a:rPr lang="en-GB" dirty="0"/>
              <a:t> </a:t>
            </a:r>
            <a:r>
              <a:rPr lang="en-GB" dirty="0" err="1"/>
              <a:t>manipolati</a:t>
            </a:r>
            <a:r>
              <a:rPr lang="en-GB" dirty="0"/>
              <a:t> </a:t>
            </a:r>
            <a:r>
              <a:rPr lang="en-GB" dirty="0" err="1"/>
              <a:t>dalla</a:t>
            </a:r>
            <a:r>
              <a:rPr lang="en-GB" dirty="0"/>
              <a:t> </a:t>
            </a:r>
            <a:r>
              <a:rPr lang="en-GB" dirty="0" err="1"/>
              <a:t>pagina</a:t>
            </a:r>
            <a:r>
              <a:rPr lang="en-GB" dirty="0"/>
              <a:t> web.</a:t>
            </a:r>
          </a:p>
          <a:p>
            <a:pPr marL="0" indent="0">
              <a:buNone/>
            </a:pPr>
            <a:endParaRPr lang="it-IT" dirty="0"/>
          </a:p>
        </p:txBody>
      </p:sp>
    </p:spTree>
    <p:extLst>
      <p:ext uri="{BB962C8B-B14F-4D97-AF65-F5344CB8AC3E}">
        <p14:creationId xmlns:p14="http://schemas.microsoft.com/office/powerpoint/2010/main" val="3068691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5E2C29-DF16-C44C-A8D0-7920EB81CE96}"/>
              </a:ext>
            </a:extLst>
          </p:cNvPr>
          <p:cNvPicPr>
            <a:picLocks noChangeAspect="1"/>
          </p:cNvPicPr>
          <p:nvPr/>
        </p:nvPicPr>
        <p:blipFill>
          <a:blip r:embed="rId2"/>
          <a:stretch>
            <a:fillRect/>
          </a:stretch>
        </p:blipFill>
        <p:spPr>
          <a:xfrm>
            <a:off x="1103585" y="2108886"/>
            <a:ext cx="9544531" cy="2767914"/>
          </a:xfrm>
          <a:prstGeom prst="rect">
            <a:avLst/>
          </a:prstGeom>
        </p:spPr>
      </p:pic>
    </p:spTree>
    <p:extLst>
      <p:ext uri="{BB962C8B-B14F-4D97-AF65-F5344CB8AC3E}">
        <p14:creationId xmlns:p14="http://schemas.microsoft.com/office/powerpoint/2010/main" val="1882197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D999-06BD-3646-82B6-138BB614B20E}"/>
              </a:ext>
            </a:extLst>
          </p:cNvPr>
          <p:cNvSpPr>
            <a:spLocks noGrp="1"/>
          </p:cNvSpPr>
          <p:nvPr>
            <p:ph type="title"/>
          </p:nvPr>
        </p:nvSpPr>
        <p:spPr/>
        <p:txBody>
          <a:bodyPr/>
          <a:lstStyle/>
          <a:p>
            <a:r>
              <a:rPr lang="it-IT" dirty="0"/>
              <a:t>Un esempio teorico</a:t>
            </a:r>
          </a:p>
        </p:txBody>
      </p:sp>
      <p:sp>
        <p:nvSpPr>
          <p:cNvPr id="3" name="Content Placeholder 2">
            <a:extLst>
              <a:ext uri="{FF2B5EF4-FFF2-40B4-BE49-F238E27FC236}">
                <a16:creationId xmlns:a16="http://schemas.microsoft.com/office/drawing/2014/main" id="{7D6AD9E3-33D4-1B45-A445-7A18C3EAD923}"/>
              </a:ext>
            </a:extLst>
          </p:cNvPr>
          <p:cNvSpPr>
            <a:spLocks noGrp="1"/>
          </p:cNvSpPr>
          <p:nvPr>
            <p:ph idx="1"/>
          </p:nvPr>
        </p:nvSpPr>
        <p:spPr/>
        <p:txBody>
          <a:bodyPr>
            <a:normAutofit/>
          </a:bodyPr>
          <a:lstStyle/>
          <a:p>
            <a:pPr marL="0" indent="0">
              <a:buNone/>
            </a:pPr>
            <a:r>
              <a:rPr lang="en-GB" dirty="0" err="1"/>
              <a:t>Immaginiamo</a:t>
            </a:r>
            <a:r>
              <a:rPr lang="en-GB" dirty="0"/>
              <a:t> di </a:t>
            </a:r>
            <a:r>
              <a:rPr lang="en-GB" dirty="0" err="1"/>
              <a:t>scrivere</a:t>
            </a:r>
            <a:r>
              <a:rPr lang="en-GB" dirty="0"/>
              <a:t> una </a:t>
            </a:r>
            <a:r>
              <a:rPr lang="en-GB" dirty="0" err="1"/>
              <a:t>applicazione</a:t>
            </a:r>
            <a:r>
              <a:rPr lang="en-GB" dirty="0"/>
              <a:t> </a:t>
            </a:r>
            <a:r>
              <a:rPr lang="en-GB" dirty="0" err="1"/>
              <a:t>consistente</a:t>
            </a:r>
            <a:r>
              <a:rPr lang="en-GB" dirty="0"/>
              <a:t> in </a:t>
            </a:r>
            <a:r>
              <a:rPr lang="en-GB" b="1" dirty="0"/>
              <a:t>una </a:t>
            </a:r>
            <a:r>
              <a:rPr lang="en-GB" b="1" dirty="0" err="1"/>
              <a:t>singola</a:t>
            </a:r>
            <a:r>
              <a:rPr lang="en-GB" b="1" dirty="0"/>
              <a:t> </a:t>
            </a:r>
            <a:r>
              <a:rPr lang="en-GB" b="1" dirty="0" err="1"/>
              <a:t>pagina</a:t>
            </a:r>
            <a:r>
              <a:rPr lang="en-GB" b="1" dirty="0"/>
              <a:t> Web </a:t>
            </a:r>
            <a:r>
              <a:rPr lang="en-GB" b="1" dirty="0" err="1"/>
              <a:t>che</a:t>
            </a:r>
            <a:r>
              <a:rPr lang="en-GB" b="1" dirty="0"/>
              <a:t> </a:t>
            </a:r>
            <a:r>
              <a:rPr lang="en-GB" b="1" dirty="0" err="1"/>
              <a:t>svolga</a:t>
            </a:r>
            <a:r>
              <a:rPr lang="en-GB" b="1" dirty="0"/>
              <a:t> tutti </a:t>
            </a:r>
            <a:r>
              <a:rPr lang="en-GB" b="1" dirty="0" err="1"/>
              <a:t>i</a:t>
            </a:r>
            <a:r>
              <a:rPr lang="en-GB" b="1" dirty="0"/>
              <a:t> </a:t>
            </a:r>
            <a:r>
              <a:rPr lang="en-GB" b="1" dirty="0" err="1"/>
              <a:t>compiti</a:t>
            </a:r>
            <a:r>
              <a:rPr lang="en-GB" dirty="0"/>
              <a:t> </a:t>
            </a:r>
            <a:r>
              <a:rPr lang="en-GB" dirty="0" err="1"/>
              <a:t>descritti</a:t>
            </a:r>
            <a:r>
              <a:rPr lang="en-GB" dirty="0"/>
              <a:t> in </a:t>
            </a:r>
            <a:r>
              <a:rPr lang="en-GB" dirty="0" err="1"/>
              <a:t>precedenza</a:t>
            </a:r>
            <a:r>
              <a:rPr lang="en-GB" dirty="0"/>
              <a:t> (</a:t>
            </a:r>
            <a:r>
              <a:rPr lang="en-GB" dirty="0" err="1"/>
              <a:t>estrarre</a:t>
            </a:r>
            <a:r>
              <a:rPr lang="en-GB" dirty="0"/>
              <a:t> </a:t>
            </a:r>
            <a:r>
              <a:rPr lang="en-GB" dirty="0" err="1"/>
              <a:t>dati</a:t>
            </a:r>
            <a:r>
              <a:rPr lang="en-GB" dirty="0"/>
              <a:t> dal database, </a:t>
            </a:r>
            <a:r>
              <a:rPr lang="en-GB" dirty="0" err="1"/>
              <a:t>manipolare</a:t>
            </a:r>
            <a:r>
              <a:rPr lang="en-GB" dirty="0"/>
              <a:t> </a:t>
            </a:r>
            <a:r>
              <a:rPr lang="en-GB" dirty="0" err="1"/>
              <a:t>quei</a:t>
            </a:r>
            <a:r>
              <a:rPr lang="en-GB" dirty="0"/>
              <a:t> </a:t>
            </a:r>
            <a:r>
              <a:rPr lang="en-GB" dirty="0" err="1"/>
              <a:t>dati</a:t>
            </a:r>
            <a:r>
              <a:rPr lang="en-GB" dirty="0"/>
              <a:t> e </a:t>
            </a:r>
            <a:r>
              <a:rPr lang="en-GB" dirty="0" err="1"/>
              <a:t>renderizzarli</a:t>
            </a:r>
            <a:r>
              <a:rPr lang="en-GB" dirty="0"/>
              <a:t>). </a:t>
            </a:r>
          </a:p>
          <a:p>
            <a:pPr marL="0" indent="0">
              <a:buNone/>
            </a:pPr>
            <a:r>
              <a:rPr lang="en-GB" dirty="0" err="1"/>
              <a:t>È</a:t>
            </a:r>
            <a:r>
              <a:rPr lang="en-GB" dirty="0"/>
              <a:t> </a:t>
            </a:r>
            <a:r>
              <a:rPr lang="en-GB" dirty="0" err="1"/>
              <a:t>evidente</a:t>
            </a:r>
            <a:r>
              <a:rPr lang="en-GB" dirty="0"/>
              <a:t> </a:t>
            </a:r>
            <a:r>
              <a:rPr lang="en-GB" dirty="0" err="1"/>
              <a:t>che</a:t>
            </a:r>
            <a:r>
              <a:rPr lang="en-GB" dirty="0"/>
              <a:t> </a:t>
            </a:r>
            <a:r>
              <a:rPr lang="en-GB" dirty="0" err="1"/>
              <a:t>riunire</a:t>
            </a:r>
            <a:r>
              <a:rPr lang="en-GB" dirty="0"/>
              <a:t> </a:t>
            </a:r>
            <a:r>
              <a:rPr lang="en-GB" dirty="0" err="1"/>
              <a:t>tutte</a:t>
            </a:r>
            <a:r>
              <a:rPr lang="en-GB" dirty="0"/>
              <a:t> </a:t>
            </a:r>
            <a:r>
              <a:rPr lang="en-GB" dirty="0" err="1"/>
              <a:t>queste</a:t>
            </a:r>
            <a:r>
              <a:rPr lang="en-GB" dirty="0"/>
              <a:t> </a:t>
            </a:r>
            <a:r>
              <a:rPr lang="en-GB" dirty="0" err="1"/>
              <a:t>operazioni</a:t>
            </a:r>
            <a:r>
              <a:rPr lang="en-GB" dirty="0"/>
              <a:t> in un </a:t>
            </a:r>
            <a:r>
              <a:rPr lang="en-GB" dirty="0" err="1"/>
              <a:t>unico</a:t>
            </a:r>
            <a:r>
              <a:rPr lang="en-GB" dirty="0"/>
              <a:t> </a:t>
            </a:r>
            <a:r>
              <a:rPr lang="en-GB" dirty="0" err="1"/>
              <a:t>blocco</a:t>
            </a:r>
            <a:r>
              <a:rPr lang="en-GB" dirty="0"/>
              <a:t> di </a:t>
            </a:r>
            <a:r>
              <a:rPr lang="en-GB" dirty="0" err="1"/>
              <a:t>codice</a:t>
            </a:r>
            <a:r>
              <a:rPr lang="en-GB" dirty="0"/>
              <a:t> </a:t>
            </a:r>
            <a:r>
              <a:rPr lang="en-GB" dirty="0" err="1"/>
              <a:t>creerà</a:t>
            </a:r>
            <a:r>
              <a:rPr lang="en-GB" dirty="0"/>
              <a:t> presto </a:t>
            </a:r>
            <a:r>
              <a:rPr lang="en-GB" dirty="0" err="1"/>
              <a:t>molta</a:t>
            </a:r>
            <a:r>
              <a:rPr lang="en-GB" dirty="0"/>
              <a:t> </a:t>
            </a:r>
            <a:r>
              <a:rPr lang="en-GB" dirty="0" err="1"/>
              <a:t>confusione</a:t>
            </a:r>
            <a:r>
              <a:rPr lang="en-GB" dirty="0"/>
              <a:t>, </a:t>
            </a:r>
            <a:r>
              <a:rPr lang="en-GB" dirty="0" err="1"/>
              <a:t>oltre</a:t>
            </a:r>
            <a:r>
              <a:rPr lang="en-GB" dirty="0"/>
              <a:t> a </a:t>
            </a:r>
            <a:r>
              <a:rPr lang="en-GB" dirty="0" err="1"/>
              <a:t>portare</a:t>
            </a:r>
            <a:r>
              <a:rPr lang="en-GB" dirty="0"/>
              <a:t> </a:t>
            </a:r>
            <a:r>
              <a:rPr lang="en-GB" dirty="0" err="1"/>
              <a:t>problemi</a:t>
            </a:r>
            <a:r>
              <a:rPr lang="en-GB" dirty="0"/>
              <a:t> di </a:t>
            </a:r>
            <a:r>
              <a:rPr lang="en-GB" dirty="0" err="1"/>
              <a:t>manutenzione</a:t>
            </a:r>
            <a:r>
              <a:rPr lang="en-GB" dirty="0"/>
              <a:t> e infinite </a:t>
            </a:r>
            <a:r>
              <a:rPr lang="en-GB" dirty="0" err="1"/>
              <a:t>sessioni</a:t>
            </a:r>
            <a:r>
              <a:rPr lang="en-GB" dirty="0"/>
              <a:t> di debug per </a:t>
            </a:r>
            <a:r>
              <a:rPr lang="en-GB" dirty="0" err="1"/>
              <a:t>risolvere</a:t>
            </a:r>
            <a:r>
              <a:rPr lang="en-GB" dirty="0"/>
              <a:t> </a:t>
            </a:r>
            <a:r>
              <a:rPr lang="en-GB" dirty="0" err="1"/>
              <a:t>i</a:t>
            </a:r>
            <a:r>
              <a:rPr lang="en-GB" dirty="0"/>
              <a:t> </a:t>
            </a:r>
            <a:r>
              <a:rPr lang="en-GB" dirty="0" err="1"/>
              <a:t>problemi</a:t>
            </a:r>
            <a:r>
              <a:rPr lang="en-GB" dirty="0"/>
              <a:t>.</a:t>
            </a:r>
          </a:p>
          <a:p>
            <a:pPr marL="0" indent="0">
              <a:buNone/>
            </a:pPr>
            <a:br>
              <a:rPr lang="en-GB" dirty="0"/>
            </a:br>
            <a:endParaRPr lang="it-IT" dirty="0"/>
          </a:p>
        </p:txBody>
      </p:sp>
    </p:spTree>
    <p:extLst>
      <p:ext uri="{BB962C8B-B14F-4D97-AF65-F5344CB8AC3E}">
        <p14:creationId xmlns:p14="http://schemas.microsoft.com/office/powerpoint/2010/main" val="9047526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95764-8E19-9A46-92CF-549AF2D98C1E}"/>
              </a:ext>
            </a:extLst>
          </p:cNvPr>
          <p:cNvSpPr>
            <a:spLocks noGrp="1"/>
          </p:cNvSpPr>
          <p:nvPr>
            <p:ph idx="1"/>
          </p:nvPr>
        </p:nvSpPr>
        <p:spPr>
          <a:xfrm>
            <a:off x="838200" y="356050"/>
            <a:ext cx="10515600" cy="5820913"/>
          </a:xfrm>
        </p:spPr>
        <p:txBody>
          <a:bodyPr/>
          <a:lstStyle/>
          <a:p>
            <a:pPr marL="0" indent="0">
              <a:buNone/>
            </a:pPr>
            <a:r>
              <a:rPr lang="en-GB" dirty="0" err="1"/>
              <a:t>Proviamo</a:t>
            </a:r>
            <a:r>
              <a:rPr lang="en-GB" dirty="0"/>
              <a:t> </a:t>
            </a:r>
            <a:r>
              <a:rPr lang="en-GB" dirty="0" err="1"/>
              <a:t>ora</a:t>
            </a:r>
            <a:r>
              <a:rPr lang="en-GB" dirty="0"/>
              <a:t> ad </a:t>
            </a:r>
            <a:r>
              <a:rPr lang="en-GB" b="1" dirty="0" err="1"/>
              <a:t>organizzare</a:t>
            </a:r>
            <a:r>
              <a:rPr lang="en-GB" b="1" dirty="0"/>
              <a:t> il </a:t>
            </a:r>
            <a:r>
              <a:rPr lang="en-GB" b="1" dirty="0" err="1"/>
              <a:t>codice</a:t>
            </a:r>
            <a:r>
              <a:rPr lang="en-GB" b="1" dirty="0"/>
              <a:t> in modo </a:t>
            </a:r>
            <a:r>
              <a:rPr lang="en-GB" b="1" dirty="0" err="1"/>
              <a:t>più</a:t>
            </a:r>
            <a:r>
              <a:rPr lang="en-GB" b="1" dirty="0"/>
              <a:t> </a:t>
            </a:r>
            <a:r>
              <a:rPr lang="en-GB" b="1" dirty="0" err="1"/>
              <a:t>logico</a:t>
            </a:r>
            <a:r>
              <a:rPr lang="en-GB" dirty="0"/>
              <a:t>, </a:t>
            </a:r>
            <a:r>
              <a:rPr lang="en-GB" dirty="0" err="1"/>
              <a:t>dividendolo</a:t>
            </a:r>
            <a:r>
              <a:rPr lang="en-GB" dirty="0"/>
              <a:t> in </a:t>
            </a:r>
            <a:r>
              <a:rPr lang="en-GB" dirty="0" err="1"/>
              <a:t>tre</a:t>
            </a:r>
            <a:r>
              <a:rPr lang="en-GB" dirty="0"/>
              <a:t> parti: la prima </a:t>
            </a:r>
            <a:r>
              <a:rPr lang="en-GB" dirty="0" err="1"/>
              <a:t>si</a:t>
            </a:r>
            <a:r>
              <a:rPr lang="en-GB" dirty="0"/>
              <a:t> </a:t>
            </a:r>
            <a:r>
              <a:rPr lang="en-GB" dirty="0" err="1"/>
              <a:t>occuperà</a:t>
            </a:r>
            <a:r>
              <a:rPr lang="en-GB" dirty="0"/>
              <a:t> </a:t>
            </a:r>
            <a:r>
              <a:rPr lang="en-GB" dirty="0" err="1"/>
              <a:t>dei</a:t>
            </a:r>
            <a:r>
              <a:rPr lang="en-GB" dirty="0"/>
              <a:t> </a:t>
            </a:r>
            <a:r>
              <a:rPr lang="en-GB" dirty="0" err="1"/>
              <a:t>dati</a:t>
            </a:r>
            <a:r>
              <a:rPr lang="en-GB" dirty="0"/>
              <a:t> e </a:t>
            </a:r>
            <a:r>
              <a:rPr lang="en-GB" dirty="0" err="1"/>
              <a:t>fornirà</a:t>
            </a:r>
            <a:r>
              <a:rPr lang="en-GB" dirty="0"/>
              <a:t> </a:t>
            </a:r>
            <a:r>
              <a:rPr lang="en-GB" dirty="0" err="1"/>
              <a:t>quindi</a:t>
            </a:r>
            <a:r>
              <a:rPr lang="en-GB" dirty="0"/>
              <a:t> </a:t>
            </a:r>
            <a:r>
              <a:rPr lang="en-GB" dirty="0" err="1"/>
              <a:t>i</a:t>
            </a:r>
            <a:r>
              <a:rPr lang="en-GB" dirty="0"/>
              <a:t> </a:t>
            </a:r>
            <a:r>
              <a:rPr lang="en-GB" dirty="0" err="1"/>
              <a:t>metodi</a:t>
            </a:r>
            <a:r>
              <a:rPr lang="en-GB" dirty="0"/>
              <a:t> per </a:t>
            </a:r>
            <a:r>
              <a:rPr lang="en-GB" dirty="0" err="1"/>
              <a:t>accedere</a:t>
            </a:r>
            <a:r>
              <a:rPr lang="en-GB" dirty="0"/>
              <a:t> al database, la </a:t>
            </a:r>
            <a:r>
              <a:rPr lang="en-GB" dirty="0" err="1"/>
              <a:t>seconda</a:t>
            </a:r>
            <a:r>
              <a:rPr lang="en-GB" dirty="0"/>
              <a:t> </a:t>
            </a:r>
            <a:r>
              <a:rPr lang="en-GB" dirty="0" err="1"/>
              <a:t>sarà</a:t>
            </a:r>
            <a:r>
              <a:rPr lang="en-GB" dirty="0"/>
              <a:t> </a:t>
            </a:r>
            <a:r>
              <a:rPr lang="en-GB" dirty="0" err="1"/>
              <a:t>responsabile</a:t>
            </a:r>
            <a:r>
              <a:rPr lang="en-GB" dirty="0"/>
              <a:t> </a:t>
            </a:r>
            <a:r>
              <a:rPr lang="en-GB" dirty="0" err="1"/>
              <a:t>della</a:t>
            </a:r>
            <a:r>
              <a:rPr lang="en-GB" dirty="0"/>
              <a:t> </a:t>
            </a:r>
            <a:r>
              <a:rPr lang="en-GB" dirty="0" err="1"/>
              <a:t>creazione</a:t>
            </a:r>
            <a:r>
              <a:rPr lang="en-GB" dirty="0"/>
              <a:t> del </a:t>
            </a:r>
            <a:r>
              <a:rPr lang="en-GB" dirty="0" err="1"/>
              <a:t>codice</a:t>
            </a:r>
            <a:r>
              <a:rPr lang="en-GB" dirty="0"/>
              <a:t> HTML, </a:t>
            </a:r>
            <a:r>
              <a:rPr lang="en-GB" dirty="0" err="1"/>
              <a:t>mentre</a:t>
            </a:r>
            <a:r>
              <a:rPr lang="en-GB" dirty="0"/>
              <a:t> la terza </a:t>
            </a:r>
            <a:r>
              <a:rPr lang="en-GB" dirty="0" err="1"/>
              <a:t>farà</a:t>
            </a:r>
            <a:r>
              <a:rPr lang="en-GB" dirty="0"/>
              <a:t> da </a:t>
            </a:r>
            <a:r>
              <a:rPr lang="en-GB" dirty="0" err="1"/>
              <a:t>intermediario</a:t>
            </a:r>
            <a:r>
              <a:rPr lang="en-GB" dirty="0"/>
              <a:t> </a:t>
            </a:r>
            <a:r>
              <a:rPr lang="en-GB" dirty="0" err="1"/>
              <a:t>fra</a:t>
            </a:r>
            <a:r>
              <a:rPr lang="en-GB" dirty="0"/>
              <a:t> le prime due.</a:t>
            </a:r>
          </a:p>
          <a:p>
            <a:pPr marL="0" indent="0">
              <a:buNone/>
            </a:pPr>
            <a:endParaRPr lang="en-GB" dirty="0"/>
          </a:p>
          <a:p>
            <a:pPr marL="0" indent="0">
              <a:buNone/>
            </a:pPr>
            <a:r>
              <a:rPr lang="en-GB" dirty="0"/>
              <a:t>Lo </a:t>
            </a:r>
            <a:r>
              <a:rPr lang="en-GB" dirty="0" err="1"/>
              <a:t>sviluppatore</a:t>
            </a:r>
            <a:r>
              <a:rPr lang="en-GB" dirty="0"/>
              <a:t>, </a:t>
            </a:r>
            <a:r>
              <a:rPr lang="en-GB" dirty="0" err="1"/>
              <a:t>organizzando</a:t>
            </a:r>
            <a:r>
              <a:rPr lang="en-GB" dirty="0"/>
              <a:t> il </a:t>
            </a:r>
            <a:r>
              <a:rPr lang="en-GB" dirty="0" err="1"/>
              <a:t>codice</a:t>
            </a:r>
            <a:r>
              <a:rPr lang="en-GB" dirty="0"/>
              <a:t> secondo </a:t>
            </a:r>
            <a:r>
              <a:rPr lang="en-GB" dirty="0" err="1"/>
              <a:t>questo</a:t>
            </a:r>
            <a:r>
              <a:rPr lang="en-GB" dirty="0"/>
              <a:t> schema, </a:t>
            </a:r>
            <a:r>
              <a:rPr lang="en-GB" b="1" dirty="0" err="1"/>
              <a:t>potrà</a:t>
            </a:r>
            <a:r>
              <a:rPr lang="en-GB" b="1" dirty="0"/>
              <a:t> </a:t>
            </a:r>
            <a:r>
              <a:rPr lang="en-GB" b="1" dirty="0" err="1"/>
              <a:t>concentrarsi</a:t>
            </a:r>
            <a:r>
              <a:rPr lang="en-GB" b="1" dirty="0"/>
              <a:t> </a:t>
            </a:r>
            <a:r>
              <a:rPr lang="en-GB" b="1" dirty="0" err="1"/>
              <a:t>su</a:t>
            </a:r>
            <a:r>
              <a:rPr lang="en-GB" b="1" dirty="0"/>
              <a:t> un </a:t>
            </a:r>
            <a:r>
              <a:rPr lang="en-GB" b="1" dirty="0" err="1"/>
              <a:t>problema</a:t>
            </a:r>
            <a:r>
              <a:rPr lang="en-GB" b="1" dirty="0"/>
              <a:t> </a:t>
            </a:r>
            <a:r>
              <a:rPr lang="en-GB" b="1" dirty="0" err="1"/>
              <a:t>specifico</a:t>
            </a:r>
            <a:r>
              <a:rPr lang="en-GB" dirty="0"/>
              <a:t> ed </a:t>
            </a:r>
            <a:r>
              <a:rPr lang="en-GB" dirty="0" err="1"/>
              <a:t>avere</a:t>
            </a:r>
            <a:r>
              <a:rPr lang="en-GB" dirty="0"/>
              <a:t> la </a:t>
            </a:r>
            <a:r>
              <a:rPr lang="en-GB" dirty="0" err="1"/>
              <a:t>sicurezza</a:t>
            </a:r>
            <a:r>
              <a:rPr lang="en-GB" dirty="0"/>
              <a:t> </a:t>
            </a:r>
            <a:r>
              <a:rPr lang="en-GB" dirty="0" err="1"/>
              <a:t>che</a:t>
            </a:r>
            <a:r>
              <a:rPr lang="en-GB" dirty="0"/>
              <a:t> </a:t>
            </a:r>
            <a:r>
              <a:rPr lang="en-GB" dirty="0" err="1"/>
              <a:t>l'intervento</a:t>
            </a:r>
            <a:r>
              <a:rPr lang="en-GB" dirty="0"/>
              <a:t> </a:t>
            </a:r>
            <a:r>
              <a:rPr lang="en-GB" dirty="0" err="1"/>
              <a:t>rimanga</a:t>
            </a:r>
            <a:r>
              <a:rPr lang="en-GB" dirty="0"/>
              <a:t> </a:t>
            </a:r>
            <a:r>
              <a:rPr lang="en-GB" dirty="0" err="1"/>
              <a:t>circoscritto</a:t>
            </a:r>
            <a:r>
              <a:rPr lang="en-GB" dirty="0"/>
              <a:t> al </a:t>
            </a:r>
            <a:r>
              <a:rPr lang="en-GB" dirty="0" err="1"/>
              <a:t>blocco</a:t>
            </a:r>
            <a:r>
              <a:rPr lang="en-GB" dirty="0"/>
              <a:t> di </a:t>
            </a:r>
            <a:r>
              <a:rPr lang="en-GB" dirty="0" err="1"/>
              <a:t>codice</a:t>
            </a:r>
            <a:r>
              <a:rPr lang="en-GB" dirty="0"/>
              <a:t> di cui </a:t>
            </a:r>
            <a:r>
              <a:rPr lang="en-GB" dirty="0" err="1"/>
              <a:t>si</a:t>
            </a:r>
            <a:r>
              <a:rPr lang="en-GB" dirty="0"/>
              <a:t> </a:t>
            </a:r>
            <a:r>
              <a:rPr lang="en-GB" dirty="0" err="1"/>
              <a:t>sta</a:t>
            </a:r>
            <a:r>
              <a:rPr lang="en-GB" dirty="0"/>
              <a:t> </a:t>
            </a:r>
            <a:r>
              <a:rPr lang="en-GB" dirty="0" err="1"/>
              <a:t>occupando</a:t>
            </a:r>
            <a:r>
              <a:rPr lang="en-GB" dirty="0"/>
              <a:t>, </a:t>
            </a:r>
            <a:r>
              <a:rPr lang="en-GB" dirty="0" err="1"/>
              <a:t>lasciando</a:t>
            </a:r>
            <a:r>
              <a:rPr lang="en-GB" dirty="0"/>
              <a:t> </a:t>
            </a:r>
            <a:r>
              <a:rPr lang="en-GB" dirty="0" err="1"/>
              <a:t>intatti</a:t>
            </a:r>
            <a:r>
              <a:rPr lang="en-GB" dirty="0"/>
              <a:t> </a:t>
            </a:r>
            <a:r>
              <a:rPr lang="en-GB" dirty="0" err="1"/>
              <a:t>gli</a:t>
            </a:r>
            <a:r>
              <a:rPr lang="en-GB" dirty="0"/>
              <a:t> </a:t>
            </a:r>
            <a:r>
              <a:rPr lang="en-GB" dirty="0" err="1"/>
              <a:t>altri</a:t>
            </a:r>
            <a:r>
              <a:rPr lang="en-GB" dirty="0"/>
              <a:t>. Se </a:t>
            </a:r>
            <a:r>
              <a:rPr lang="en-GB" dirty="0" err="1"/>
              <a:t>pensiamo</a:t>
            </a:r>
            <a:r>
              <a:rPr lang="en-GB" dirty="0"/>
              <a:t> poi ad un </a:t>
            </a:r>
            <a:r>
              <a:rPr lang="en-GB" dirty="0" err="1"/>
              <a:t>progetto</a:t>
            </a:r>
            <a:r>
              <a:rPr lang="en-GB" dirty="0"/>
              <a:t> di </a:t>
            </a:r>
            <a:r>
              <a:rPr lang="en-GB" dirty="0" err="1"/>
              <a:t>grandi</a:t>
            </a:r>
            <a:r>
              <a:rPr lang="en-GB" dirty="0"/>
              <a:t> </a:t>
            </a:r>
            <a:r>
              <a:rPr lang="en-GB" dirty="0" err="1"/>
              <a:t>dimensioni</a:t>
            </a:r>
            <a:r>
              <a:rPr lang="en-GB" dirty="0"/>
              <a:t>, in cui </a:t>
            </a:r>
            <a:r>
              <a:rPr lang="en-GB" dirty="0" err="1"/>
              <a:t>presumibilmente</a:t>
            </a:r>
            <a:r>
              <a:rPr lang="en-GB" dirty="0"/>
              <a:t> </a:t>
            </a:r>
            <a:r>
              <a:rPr lang="en-GB" dirty="0" err="1"/>
              <a:t>ogni</a:t>
            </a:r>
            <a:r>
              <a:rPr lang="en-GB" dirty="0"/>
              <a:t> </a:t>
            </a:r>
            <a:r>
              <a:rPr lang="en-GB" dirty="0" err="1"/>
              <a:t>parte</a:t>
            </a:r>
            <a:r>
              <a:rPr lang="en-GB" dirty="0"/>
              <a:t> </a:t>
            </a:r>
            <a:r>
              <a:rPr lang="en-GB" dirty="0" err="1"/>
              <a:t>sarà</a:t>
            </a:r>
            <a:r>
              <a:rPr lang="en-GB" dirty="0"/>
              <a:t> </a:t>
            </a:r>
            <a:r>
              <a:rPr lang="en-GB" dirty="0" err="1"/>
              <a:t>creata</a:t>
            </a:r>
            <a:r>
              <a:rPr lang="en-GB" dirty="0"/>
              <a:t> e </a:t>
            </a:r>
            <a:r>
              <a:rPr lang="en-GB" dirty="0" err="1"/>
              <a:t>mantenuta</a:t>
            </a:r>
            <a:r>
              <a:rPr lang="en-GB" dirty="0"/>
              <a:t> da </a:t>
            </a:r>
            <a:r>
              <a:rPr lang="en-GB" dirty="0" err="1"/>
              <a:t>persone</a:t>
            </a:r>
            <a:r>
              <a:rPr lang="en-GB" dirty="0"/>
              <a:t> diverse, </a:t>
            </a:r>
            <a:r>
              <a:rPr lang="en-GB" dirty="0" err="1"/>
              <a:t>diventa</a:t>
            </a:r>
            <a:r>
              <a:rPr lang="en-GB" dirty="0"/>
              <a:t> </a:t>
            </a:r>
            <a:r>
              <a:rPr lang="en-GB" dirty="0" err="1"/>
              <a:t>evidente</a:t>
            </a:r>
            <a:r>
              <a:rPr lang="en-GB" dirty="0"/>
              <a:t> come la </a:t>
            </a:r>
            <a:r>
              <a:rPr lang="en-GB" dirty="0" err="1"/>
              <a:t>divisione</a:t>
            </a:r>
            <a:r>
              <a:rPr lang="en-GB" dirty="0"/>
              <a:t> </a:t>
            </a:r>
            <a:r>
              <a:rPr lang="en-GB" dirty="0" err="1"/>
              <a:t>logica</a:t>
            </a:r>
            <a:r>
              <a:rPr lang="en-GB" dirty="0"/>
              <a:t> del </a:t>
            </a:r>
            <a:r>
              <a:rPr lang="en-GB" dirty="0" err="1"/>
              <a:t>codice</a:t>
            </a:r>
            <a:r>
              <a:rPr lang="en-GB" dirty="0"/>
              <a:t> in zone </a:t>
            </a:r>
            <a:r>
              <a:rPr lang="en-GB" dirty="0" err="1"/>
              <a:t>distinte</a:t>
            </a:r>
            <a:r>
              <a:rPr lang="en-GB" dirty="0"/>
              <a:t> </a:t>
            </a:r>
            <a:r>
              <a:rPr lang="en-GB" dirty="0" err="1"/>
              <a:t>aumenti</a:t>
            </a:r>
            <a:r>
              <a:rPr lang="en-GB" dirty="0"/>
              <a:t> </a:t>
            </a:r>
            <a:r>
              <a:rPr lang="en-GB" dirty="0" err="1"/>
              <a:t>l'efficienza</a:t>
            </a:r>
            <a:r>
              <a:rPr lang="en-GB" dirty="0"/>
              <a:t> </a:t>
            </a:r>
            <a:r>
              <a:rPr lang="en-GB" dirty="0" err="1"/>
              <a:t>complessiva</a:t>
            </a:r>
            <a:r>
              <a:rPr lang="en-GB" dirty="0"/>
              <a:t>.</a:t>
            </a:r>
          </a:p>
          <a:p>
            <a:pPr marL="0" indent="0">
              <a:buNone/>
            </a:pPr>
            <a:endParaRPr lang="it-IT" dirty="0"/>
          </a:p>
        </p:txBody>
      </p:sp>
    </p:spTree>
    <p:extLst>
      <p:ext uri="{BB962C8B-B14F-4D97-AF65-F5344CB8AC3E}">
        <p14:creationId xmlns:p14="http://schemas.microsoft.com/office/powerpoint/2010/main" val="1286575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692975-78C7-FE4F-8C7D-BF8E68451767}"/>
              </a:ext>
            </a:extLst>
          </p:cNvPr>
          <p:cNvSpPr>
            <a:spLocks noGrp="1"/>
          </p:cNvSpPr>
          <p:nvPr>
            <p:ph idx="1"/>
          </p:nvPr>
        </p:nvSpPr>
        <p:spPr>
          <a:xfrm>
            <a:off x="838200" y="573932"/>
            <a:ext cx="10515600" cy="5603031"/>
          </a:xfrm>
        </p:spPr>
        <p:txBody>
          <a:bodyPr>
            <a:normAutofit lnSpcReduction="10000"/>
          </a:bodyPr>
          <a:lstStyle/>
          <a:p>
            <a:pPr marL="0" indent="0">
              <a:buNone/>
            </a:pPr>
            <a:r>
              <a:rPr lang="en-GB" dirty="0"/>
              <a:t>Lo schema </a:t>
            </a:r>
            <a:r>
              <a:rPr lang="en-GB" dirty="0" err="1"/>
              <a:t>che</a:t>
            </a:r>
            <a:r>
              <a:rPr lang="en-GB" dirty="0"/>
              <a:t> </a:t>
            </a:r>
            <a:r>
              <a:rPr lang="en-GB" dirty="0" err="1"/>
              <a:t>abbiamo</a:t>
            </a:r>
            <a:r>
              <a:rPr lang="en-GB" dirty="0"/>
              <a:t> </a:t>
            </a:r>
            <a:r>
              <a:rPr lang="en-GB" dirty="0" err="1"/>
              <a:t>appena</a:t>
            </a:r>
            <a:r>
              <a:rPr lang="en-GB" dirty="0"/>
              <a:t> </a:t>
            </a:r>
            <a:r>
              <a:rPr lang="en-GB" dirty="0" err="1"/>
              <a:t>identificato</a:t>
            </a:r>
            <a:r>
              <a:rPr lang="en-GB" dirty="0"/>
              <a:t> </a:t>
            </a:r>
            <a:r>
              <a:rPr lang="en-GB" dirty="0" err="1"/>
              <a:t>è</a:t>
            </a:r>
            <a:r>
              <a:rPr lang="en-GB" dirty="0"/>
              <a:t> </a:t>
            </a:r>
            <a:r>
              <a:rPr lang="en-GB" dirty="0" err="1"/>
              <a:t>esattamente</a:t>
            </a:r>
            <a:r>
              <a:rPr lang="en-GB" dirty="0"/>
              <a:t> </a:t>
            </a:r>
            <a:r>
              <a:rPr lang="en-GB" dirty="0" err="1"/>
              <a:t>quello</a:t>
            </a:r>
            <a:r>
              <a:rPr lang="en-GB" dirty="0"/>
              <a:t> </a:t>
            </a:r>
            <a:r>
              <a:rPr lang="en-GB" dirty="0" err="1"/>
              <a:t>proposto</a:t>
            </a:r>
            <a:r>
              <a:rPr lang="en-GB" dirty="0"/>
              <a:t> dal </a:t>
            </a:r>
            <a:r>
              <a:rPr lang="en-GB" b="1" dirty="0"/>
              <a:t>pattern MVC</a:t>
            </a:r>
            <a:r>
              <a:rPr lang="en-GB" dirty="0"/>
              <a:t>. </a:t>
            </a:r>
          </a:p>
          <a:p>
            <a:pPr marL="0" indent="0">
              <a:buNone/>
            </a:pPr>
            <a:r>
              <a:rPr lang="en-GB" dirty="0"/>
              <a:t>In </a:t>
            </a:r>
            <a:r>
              <a:rPr lang="en-GB" dirty="0" err="1"/>
              <a:t>particolare</a:t>
            </a:r>
            <a:r>
              <a:rPr lang="en-GB" dirty="0"/>
              <a:t>:</a:t>
            </a:r>
            <a:endParaRPr lang="en-GB" b="1" dirty="0"/>
          </a:p>
          <a:p>
            <a:pPr lvl="1"/>
            <a:r>
              <a:rPr lang="en-GB" b="1" dirty="0"/>
              <a:t>Model</a:t>
            </a:r>
            <a:r>
              <a:rPr lang="en-GB" dirty="0"/>
              <a:t>: </a:t>
            </a:r>
            <a:r>
              <a:rPr lang="en-GB" dirty="0" err="1"/>
              <a:t>contiene</a:t>
            </a:r>
            <a:r>
              <a:rPr lang="en-GB" dirty="0"/>
              <a:t> </a:t>
            </a:r>
            <a:r>
              <a:rPr lang="en-GB" dirty="0" err="1"/>
              <a:t>i</a:t>
            </a:r>
            <a:r>
              <a:rPr lang="en-GB" dirty="0"/>
              <a:t> </a:t>
            </a:r>
            <a:r>
              <a:rPr lang="en-GB" dirty="0" err="1"/>
              <a:t>metodi</a:t>
            </a:r>
            <a:r>
              <a:rPr lang="en-GB" dirty="0"/>
              <a:t> di accesso ai </a:t>
            </a:r>
            <a:r>
              <a:rPr lang="en-GB" dirty="0" err="1"/>
              <a:t>dati</a:t>
            </a:r>
            <a:r>
              <a:rPr lang="en-GB" dirty="0"/>
              <a:t>.</a:t>
            </a:r>
          </a:p>
          <a:p>
            <a:pPr lvl="1"/>
            <a:r>
              <a:rPr lang="en-GB" b="1" dirty="0"/>
              <a:t>View</a:t>
            </a:r>
            <a:r>
              <a:rPr lang="en-GB" dirty="0"/>
              <a:t>: </a:t>
            </a:r>
            <a:r>
              <a:rPr lang="en-GB" dirty="0" err="1"/>
              <a:t>si</a:t>
            </a:r>
            <a:r>
              <a:rPr lang="en-GB" dirty="0"/>
              <a:t> </a:t>
            </a:r>
            <a:r>
              <a:rPr lang="en-GB" dirty="0" err="1"/>
              <a:t>occupa</a:t>
            </a:r>
            <a:r>
              <a:rPr lang="en-GB" dirty="0"/>
              <a:t> di </a:t>
            </a:r>
            <a:r>
              <a:rPr lang="en-GB" dirty="0" err="1"/>
              <a:t>visualizzare</a:t>
            </a:r>
            <a:r>
              <a:rPr lang="en-GB" dirty="0"/>
              <a:t> </a:t>
            </a:r>
            <a:r>
              <a:rPr lang="en-GB" dirty="0" err="1"/>
              <a:t>i</a:t>
            </a:r>
            <a:r>
              <a:rPr lang="en-GB" dirty="0"/>
              <a:t> </a:t>
            </a:r>
            <a:r>
              <a:rPr lang="en-GB" dirty="0" err="1"/>
              <a:t>dati</a:t>
            </a:r>
            <a:r>
              <a:rPr lang="en-GB" dirty="0"/>
              <a:t> </a:t>
            </a:r>
            <a:r>
              <a:rPr lang="en-GB" dirty="0" err="1"/>
              <a:t>all'utente</a:t>
            </a:r>
            <a:r>
              <a:rPr lang="en-GB" dirty="0"/>
              <a:t> e </a:t>
            </a:r>
          </a:p>
          <a:p>
            <a:pPr marL="457200" lvl="1" indent="0">
              <a:buNone/>
            </a:pPr>
            <a:r>
              <a:rPr lang="en-GB" dirty="0"/>
              <a:t>	</a:t>
            </a:r>
            <a:r>
              <a:rPr lang="en-GB" dirty="0" err="1"/>
              <a:t>gestisce</a:t>
            </a:r>
            <a:r>
              <a:rPr lang="en-GB" dirty="0"/>
              <a:t> </a:t>
            </a:r>
            <a:r>
              <a:rPr lang="en-GB" dirty="0" err="1"/>
              <a:t>l'interazione</a:t>
            </a:r>
            <a:r>
              <a:rPr lang="en-GB" dirty="0"/>
              <a:t> </a:t>
            </a:r>
            <a:r>
              <a:rPr lang="en-GB" dirty="0" err="1"/>
              <a:t>fra</a:t>
            </a:r>
            <a:r>
              <a:rPr lang="en-GB" dirty="0"/>
              <a:t> </a:t>
            </a:r>
            <a:r>
              <a:rPr lang="en-GB" dirty="0" err="1"/>
              <a:t>quest'ultimo</a:t>
            </a:r>
            <a:r>
              <a:rPr lang="en-GB" dirty="0"/>
              <a:t> e </a:t>
            </a:r>
          </a:p>
          <a:p>
            <a:pPr marL="457200" lvl="1" indent="0">
              <a:buNone/>
            </a:pPr>
            <a:r>
              <a:rPr lang="en-GB" dirty="0"/>
              <a:t>	</a:t>
            </a:r>
            <a:r>
              <a:rPr lang="en-GB" dirty="0" err="1"/>
              <a:t>l'infrastruttura</a:t>
            </a:r>
            <a:r>
              <a:rPr lang="en-GB" dirty="0"/>
              <a:t> </a:t>
            </a:r>
            <a:r>
              <a:rPr lang="en-GB" dirty="0" err="1"/>
              <a:t>sottostante</a:t>
            </a:r>
            <a:r>
              <a:rPr lang="en-GB" dirty="0"/>
              <a:t>.</a:t>
            </a:r>
          </a:p>
          <a:p>
            <a:pPr lvl="1"/>
            <a:r>
              <a:rPr lang="en-GB" b="1" dirty="0"/>
              <a:t>Controller</a:t>
            </a:r>
            <a:r>
              <a:rPr lang="en-GB" dirty="0"/>
              <a:t>: </a:t>
            </a:r>
            <a:r>
              <a:rPr lang="en-GB" dirty="0" err="1"/>
              <a:t>riceve</a:t>
            </a:r>
            <a:r>
              <a:rPr lang="en-GB" dirty="0"/>
              <a:t> </a:t>
            </a:r>
            <a:r>
              <a:rPr lang="en-GB" dirty="0" err="1"/>
              <a:t>i</a:t>
            </a:r>
            <a:r>
              <a:rPr lang="en-GB" dirty="0"/>
              <a:t> </a:t>
            </a:r>
            <a:r>
              <a:rPr lang="en-GB" dirty="0" err="1"/>
              <a:t>comandi</a:t>
            </a:r>
            <a:r>
              <a:rPr lang="en-GB" dirty="0"/>
              <a:t> </a:t>
            </a:r>
            <a:r>
              <a:rPr lang="en-GB" dirty="0" err="1"/>
              <a:t>dell'utente</a:t>
            </a:r>
            <a:r>
              <a:rPr lang="en-GB" dirty="0"/>
              <a:t> </a:t>
            </a:r>
          </a:p>
          <a:p>
            <a:pPr marL="457200" lvl="1" indent="0">
              <a:buNone/>
            </a:pPr>
            <a:r>
              <a:rPr lang="en-GB" dirty="0"/>
              <a:t>	</a:t>
            </a:r>
            <a:r>
              <a:rPr lang="en-GB" dirty="0" err="1"/>
              <a:t>attraverso</a:t>
            </a:r>
            <a:r>
              <a:rPr lang="en-GB" dirty="0"/>
              <a:t> il View e </a:t>
            </a:r>
            <a:r>
              <a:rPr lang="en-GB" dirty="0" err="1"/>
              <a:t>reagisce</a:t>
            </a:r>
            <a:r>
              <a:rPr lang="en-GB" dirty="0"/>
              <a:t> </a:t>
            </a:r>
            <a:r>
              <a:rPr lang="en-GB" dirty="0" err="1"/>
              <a:t>eseguendo</a:t>
            </a:r>
            <a:r>
              <a:rPr lang="en-GB" dirty="0"/>
              <a:t> </a:t>
            </a:r>
          </a:p>
          <a:p>
            <a:pPr marL="457200" lvl="1" indent="0">
              <a:buNone/>
            </a:pPr>
            <a:r>
              <a:rPr lang="en-GB" dirty="0"/>
              <a:t>	</a:t>
            </a:r>
            <a:r>
              <a:rPr lang="en-GB" dirty="0" err="1"/>
              <a:t>delle</a:t>
            </a:r>
            <a:r>
              <a:rPr lang="en-GB" dirty="0"/>
              <a:t> </a:t>
            </a:r>
            <a:r>
              <a:rPr lang="en-GB" dirty="0" err="1"/>
              <a:t>operazioni</a:t>
            </a:r>
            <a:r>
              <a:rPr lang="en-GB" dirty="0"/>
              <a:t> </a:t>
            </a:r>
            <a:r>
              <a:rPr lang="en-GB" dirty="0" err="1"/>
              <a:t>che</a:t>
            </a:r>
            <a:r>
              <a:rPr lang="en-GB" dirty="0"/>
              <a:t> </a:t>
            </a:r>
            <a:r>
              <a:rPr lang="en-GB" dirty="0" err="1"/>
              <a:t>possono</a:t>
            </a:r>
            <a:r>
              <a:rPr lang="en-GB" dirty="0"/>
              <a:t> </a:t>
            </a:r>
            <a:r>
              <a:rPr lang="en-GB" dirty="0" err="1"/>
              <a:t>interessare</a:t>
            </a:r>
            <a:r>
              <a:rPr lang="en-GB" dirty="0"/>
              <a:t> </a:t>
            </a:r>
          </a:p>
          <a:p>
            <a:pPr marL="457200" lvl="1" indent="0">
              <a:buNone/>
            </a:pPr>
            <a:r>
              <a:rPr lang="en-GB" dirty="0"/>
              <a:t>	il Model e </a:t>
            </a:r>
            <a:r>
              <a:rPr lang="en-GB" dirty="0" err="1"/>
              <a:t>che</a:t>
            </a:r>
            <a:r>
              <a:rPr lang="en-GB" dirty="0"/>
              <a:t> </a:t>
            </a:r>
            <a:r>
              <a:rPr lang="en-GB" dirty="0" err="1"/>
              <a:t>portano</a:t>
            </a:r>
            <a:r>
              <a:rPr lang="en-GB" dirty="0"/>
              <a:t> </a:t>
            </a:r>
            <a:r>
              <a:rPr lang="en-GB" dirty="0" err="1"/>
              <a:t>generalmente</a:t>
            </a:r>
            <a:r>
              <a:rPr lang="en-GB" dirty="0"/>
              <a:t> </a:t>
            </a:r>
          </a:p>
          <a:p>
            <a:pPr marL="457200" lvl="1" indent="0">
              <a:buNone/>
            </a:pPr>
            <a:r>
              <a:rPr lang="en-GB" dirty="0"/>
              <a:t>	ad un </a:t>
            </a:r>
            <a:r>
              <a:rPr lang="en-GB" dirty="0" err="1"/>
              <a:t>cambiamento</a:t>
            </a:r>
            <a:r>
              <a:rPr lang="en-GB" dirty="0"/>
              <a:t> di </a:t>
            </a:r>
            <a:r>
              <a:rPr lang="en-GB" dirty="0" err="1"/>
              <a:t>stato</a:t>
            </a:r>
            <a:r>
              <a:rPr lang="en-GB" dirty="0"/>
              <a:t> del View.</a:t>
            </a:r>
          </a:p>
          <a:p>
            <a:pPr marL="0" indent="0">
              <a:buNone/>
            </a:pPr>
            <a:br>
              <a:rPr lang="en-GB" dirty="0"/>
            </a:br>
            <a:endParaRPr lang="en-GB" dirty="0"/>
          </a:p>
          <a:p>
            <a:endParaRPr lang="it-IT" dirty="0"/>
          </a:p>
        </p:txBody>
      </p:sp>
      <p:pic>
        <p:nvPicPr>
          <p:cNvPr id="4" name="Picture 3">
            <a:extLst>
              <a:ext uri="{FF2B5EF4-FFF2-40B4-BE49-F238E27FC236}">
                <a16:creationId xmlns:a16="http://schemas.microsoft.com/office/drawing/2014/main" id="{4257C50B-5CB4-8E41-9B97-805A6B82340A}"/>
              </a:ext>
            </a:extLst>
          </p:cNvPr>
          <p:cNvPicPr>
            <a:picLocks noChangeAspect="1"/>
          </p:cNvPicPr>
          <p:nvPr/>
        </p:nvPicPr>
        <p:blipFill>
          <a:blip r:embed="rId2"/>
          <a:stretch>
            <a:fillRect/>
          </a:stretch>
        </p:blipFill>
        <p:spPr>
          <a:xfrm>
            <a:off x="7693899" y="1872305"/>
            <a:ext cx="4081567" cy="3823240"/>
          </a:xfrm>
          <a:prstGeom prst="rect">
            <a:avLst/>
          </a:prstGeom>
        </p:spPr>
      </p:pic>
    </p:spTree>
    <p:extLst>
      <p:ext uri="{BB962C8B-B14F-4D97-AF65-F5344CB8AC3E}">
        <p14:creationId xmlns:p14="http://schemas.microsoft.com/office/powerpoint/2010/main" val="18852793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3200-3CB0-F644-9CE8-ED9AD92B7EF2}"/>
              </a:ext>
            </a:extLst>
          </p:cNvPr>
          <p:cNvSpPr>
            <a:spLocks noGrp="1"/>
          </p:cNvSpPr>
          <p:nvPr>
            <p:ph type="title"/>
          </p:nvPr>
        </p:nvSpPr>
        <p:spPr/>
        <p:txBody>
          <a:bodyPr/>
          <a:lstStyle/>
          <a:p>
            <a:r>
              <a:rPr lang="it-IT" dirty="0"/>
              <a:t>Riepiloghiamo</a:t>
            </a:r>
          </a:p>
        </p:txBody>
      </p:sp>
      <p:sp>
        <p:nvSpPr>
          <p:cNvPr id="3" name="Content Placeholder 2">
            <a:extLst>
              <a:ext uri="{FF2B5EF4-FFF2-40B4-BE49-F238E27FC236}">
                <a16:creationId xmlns:a16="http://schemas.microsoft.com/office/drawing/2014/main" id="{39B395F5-05C4-1B44-9C65-1E192CEB9BB2}"/>
              </a:ext>
            </a:extLst>
          </p:cNvPr>
          <p:cNvSpPr>
            <a:spLocks noGrp="1"/>
          </p:cNvSpPr>
          <p:nvPr>
            <p:ph idx="1"/>
          </p:nvPr>
        </p:nvSpPr>
        <p:spPr/>
        <p:txBody>
          <a:bodyPr>
            <a:normAutofit fontScale="70000" lnSpcReduction="20000"/>
          </a:bodyPr>
          <a:lstStyle/>
          <a:p>
            <a:r>
              <a:rPr lang="en-GB" dirty="0" err="1"/>
              <a:t>L’indipendenza</a:t>
            </a:r>
            <a:r>
              <a:rPr lang="en-GB" dirty="0"/>
              <a:t> </a:t>
            </a:r>
            <a:r>
              <a:rPr lang="en-GB" dirty="0" err="1"/>
              <a:t>delle</a:t>
            </a:r>
            <a:r>
              <a:rPr lang="en-GB" dirty="0"/>
              <a:t> </a:t>
            </a:r>
            <a:r>
              <a:rPr lang="en-GB" dirty="0" err="1"/>
              <a:t>varie</a:t>
            </a:r>
            <a:r>
              <a:rPr lang="en-GB" dirty="0"/>
              <a:t> </a:t>
            </a:r>
            <a:r>
              <a:rPr lang="en-GB" dirty="0" err="1"/>
              <a:t>componenti</a:t>
            </a:r>
            <a:r>
              <a:rPr lang="en-GB" dirty="0"/>
              <a:t> </a:t>
            </a:r>
            <a:r>
              <a:rPr lang="en-GB" dirty="0" err="1"/>
              <a:t>permette</a:t>
            </a:r>
            <a:r>
              <a:rPr lang="en-GB" dirty="0"/>
              <a:t> la </a:t>
            </a:r>
            <a:r>
              <a:rPr lang="en-GB" dirty="0" err="1"/>
              <a:t>suddivisione</a:t>
            </a:r>
            <a:r>
              <a:rPr lang="en-GB" dirty="0"/>
              <a:t> del </a:t>
            </a:r>
            <a:r>
              <a:rPr lang="en-GB" dirty="0" err="1"/>
              <a:t>lavoro</a:t>
            </a:r>
            <a:r>
              <a:rPr lang="en-GB" dirty="0"/>
              <a:t> </a:t>
            </a:r>
            <a:r>
              <a:rPr lang="en-GB" dirty="0" err="1"/>
              <a:t>nel</a:t>
            </a:r>
            <a:r>
              <a:rPr lang="en-GB" dirty="0"/>
              <a:t> </a:t>
            </a:r>
            <a:r>
              <a:rPr lang="en-GB" dirty="0" err="1"/>
              <a:t>caso</a:t>
            </a:r>
            <a:r>
              <a:rPr lang="en-GB" dirty="0"/>
              <a:t> ci </a:t>
            </a:r>
            <a:r>
              <a:rPr lang="en-GB" dirty="0" err="1"/>
              <a:t>debbano</a:t>
            </a:r>
            <a:r>
              <a:rPr lang="en-GB" dirty="0"/>
              <a:t> </a:t>
            </a:r>
            <a:r>
              <a:rPr lang="en-GB" dirty="0" err="1"/>
              <a:t>lavorare</a:t>
            </a:r>
            <a:r>
              <a:rPr lang="en-GB" dirty="0"/>
              <a:t> </a:t>
            </a:r>
            <a:r>
              <a:rPr lang="en-GB" dirty="0" err="1"/>
              <a:t>più</a:t>
            </a:r>
            <a:r>
              <a:rPr lang="en-GB" dirty="0"/>
              <a:t> </a:t>
            </a:r>
            <a:r>
              <a:rPr lang="en-GB" dirty="0" err="1"/>
              <a:t>persone</a:t>
            </a:r>
            <a:r>
              <a:rPr lang="en-GB" dirty="0"/>
              <a:t> (o </a:t>
            </a:r>
            <a:r>
              <a:rPr lang="en-GB" dirty="0" err="1"/>
              <a:t>gruppi</a:t>
            </a:r>
            <a:r>
              <a:rPr lang="en-GB" dirty="0"/>
              <a:t> di </a:t>
            </a:r>
            <a:r>
              <a:rPr lang="en-GB" dirty="0" err="1"/>
              <a:t>persone</a:t>
            </a:r>
            <a:r>
              <a:rPr lang="en-GB" dirty="0"/>
              <a:t>) con </a:t>
            </a:r>
            <a:r>
              <a:rPr lang="en-GB" dirty="0" err="1"/>
              <a:t>competenze</a:t>
            </a:r>
            <a:r>
              <a:rPr lang="en-GB" dirty="0"/>
              <a:t> diverse.</a:t>
            </a:r>
          </a:p>
          <a:p>
            <a:r>
              <a:rPr lang="en-GB" dirty="0" err="1"/>
              <a:t>Esiste</a:t>
            </a:r>
            <a:r>
              <a:rPr lang="en-GB" dirty="0"/>
              <a:t> la </a:t>
            </a:r>
            <a:r>
              <a:rPr lang="en-GB" dirty="0" err="1"/>
              <a:t>possibilità</a:t>
            </a:r>
            <a:r>
              <a:rPr lang="en-GB" dirty="0"/>
              <a:t> di </a:t>
            </a:r>
            <a:r>
              <a:rPr lang="en-GB" dirty="0" err="1"/>
              <a:t>scrivere</a:t>
            </a:r>
            <a:r>
              <a:rPr lang="en-GB" dirty="0"/>
              <a:t> view e controller </a:t>
            </a:r>
            <a:r>
              <a:rPr lang="en-GB" dirty="0" err="1"/>
              <a:t>diversi</a:t>
            </a:r>
            <a:r>
              <a:rPr lang="en-GB" dirty="0"/>
              <a:t>, </a:t>
            </a:r>
            <a:r>
              <a:rPr lang="en-GB" dirty="0" err="1"/>
              <a:t>utilizzando</a:t>
            </a:r>
            <a:r>
              <a:rPr lang="en-GB" dirty="0"/>
              <a:t> lo </a:t>
            </a:r>
            <a:r>
              <a:rPr lang="en-GB" dirty="0" err="1"/>
              <a:t>stesso</a:t>
            </a:r>
            <a:r>
              <a:rPr lang="en-GB" dirty="0"/>
              <a:t> </a:t>
            </a:r>
            <a:r>
              <a:rPr lang="en-GB" dirty="0" err="1"/>
              <a:t>modello</a:t>
            </a:r>
            <a:r>
              <a:rPr lang="en-GB" dirty="0"/>
              <a:t> di accesso ai </a:t>
            </a:r>
            <a:r>
              <a:rPr lang="en-GB" dirty="0" err="1"/>
              <a:t>dati</a:t>
            </a:r>
            <a:r>
              <a:rPr lang="en-GB" dirty="0"/>
              <a:t> e </a:t>
            </a:r>
            <a:r>
              <a:rPr lang="en-GB" dirty="0" err="1"/>
              <a:t>quindi</a:t>
            </a:r>
            <a:r>
              <a:rPr lang="en-GB" dirty="0"/>
              <a:t>, come </a:t>
            </a:r>
            <a:r>
              <a:rPr lang="en-GB" dirty="0" err="1"/>
              <a:t>già</a:t>
            </a:r>
            <a:r>
              <a:rPr lang="en-GB" dirty="0"/>
              <a:t> </a:t>
            </a:r>
            <a:r>
              <a:rPr lang="en-GB" dirty="0" err="1"/>
              <a:t>accennato</a:t>
            </a:r>
            <a:r>
              <a:rPr lang="en-GB" dirty="0"/>
              <a:t>, </a:t>
            </a:r>
            <a:r>
              <a:rPr lang="en-GB" dirty="0" err="1"/>
              <a:t>riutilizzare</a:t>
            </a:r>
            <a:r>
              <a:rPr lang="en-GB" dirty="0"/>
              <a:t> </a:t>
            </a:r>
            <a:r>
              <a:rPr lang="en-GB" dirty="0" err="1"/>
              <a:t>parte</a:t>
            </a:r>
            <a:r>
              <a:rPr lang="en-GB" dirty="0"/>
              <a:t> del </a:t>
            </a:r>
            <a:r>
              <a:rPr lang="en-GB" dirty="0" err="1"/>
              <a:t>codice</a:t>
            </a:r>
            <a:r>
              <a:rPr lang="en-GB" dirty="0"/>
              <a:t> </a:t>
            </a:r>
            <a:r>
              <a:rPr lang="en-GB" dirty="0" err="1"/>
              <a:t>già</a:t>
            </a:r>
            <a:r>
              <a:rPr lang="en-GB" dirty="0"/>
              <a:t> </a:t>
            </a:r>
            <a:r>
              <a:rPr lang="en-GB" dirty="0" err="1"/>
              <a:t>steso</a:t>
            </a:r>
            <a:r>
              <a:rPr lang="en-GB" dirty="0"/>
              <a:t> in </a:t>
            </a:r>
            <a:r>
              <a:rPr lang="en-GB" dirty="0" err="1"/>
              <a:t>precedenza</a:t>
            </a:r>
            <a:r>
              <a:rPr lang="en-GB" dirty="0"/>
              <a:t>. </a:t>
            </a:r>
            <a:r>
              <a:rPr lang="en-GB" dirty="0" err="1"/>
              <a:t>Infatti</a:t>
            </a:r>
            <a:r>
              <a:rPr lang="en-GB" dirty="0"/>
              <a:t>, la </a:t>
            </a:r>
            <a:r>
              <a:rPr lang="en-GB" dirty="0" err="1"/>
              <a:t>separazione</a:t>
            </a:r>
            <a:r>
              <a:rPr lang="en-GB" dirty="0"/>
              <a:t> di model e view </a:t>
            </a:r>
            <a:r>
              <a:rPr lang="en-GB" dirty="0" err="1"/>
              <a:t>permette</a:t>
            </a:r>
            <a:r>
              <a:rPr lang="en-GB" dirty="0"/>
              <a:t> a </a:t>
            </a:r>
            <a:r>
              <a:rPr lang="en-GB" dirty="0" err="1"/>
              <a:t>molte</a:t>
            </a:r>
            <a:r>
              <a:rPr lang="en-GB" dirty="0"/>
              <a:t> view di </a:t>
            </a:r>
            <a:r>
              <a:rPr lang="en-GB" dirty="0" err="1"/>
              <a:t>usare</a:t>
            </a:r>
            <a:r>
              <a:rPr lang="en-GB" dirty="0"/>
              <a:t> </a:t>
            </a:r>
            <a:r>
              <a:rPr lang="en-GB" dirty="0" err="1"/>
              <a:t>gli</a:t>
            </a:r>
            <a:r>
              <a:rPr lang="en-GB" dirty="0"/>
              <a:t> </a:t>
            </a:r>
            <a:r>
              <a:rPr lang="en-GB" dirty="0" err="1"/>
              <a:t>stessi</a:t>
            </a:r>
            <a:r>
              <a:rPr lang="en-GB" dirty="0"/>
              <a:t> </a:t>
            </a:r>
            <a:r>
              <a:rPr lang="en-GB" dirty="0" err="1"/>
              <a:t>oggetti</a:t>
            </a:r>
            <a:r>
              <a:rPr lang="en-GB" dirty="0"/>
              <a:t> del </a:t>
            </a:r>
            <a:r>
              <a:rPr lang="en-GB" dirty="0" err="1"/>
              <a:t>modello</a:t>
            </a:r>
            <a:r>
              <a:rPr lang="en-GB" dirty="0"/>
              <a:t>.</a:t>
            </a:r>
          </a:p>
          <a:p>
            <a:r>
              <a:rPr lang="en-GB" dirty="0" err="1"/>
              <a:t>È</a:t>
            </a:r>
            <a:r>
              <a:rPr lang="en-GB" dirty="0"/>
              <a:t> di facile </a:t>
            </a:r>
            <a:r>
              <a:rPr lang="en-GB" dirty="0" err="1"/>
              <a:t>supporto</a:t>
            </a:r>
            <a:r>
              <a:rPr lang="en-GB" dirty="0"/>
              <a:t> per </a:t>
            </a:r>
            <a:r>
              <a:rPr lang="en-GB" dirty="0" err="1"/>
              <a:t>nuovi</a:t>
            </a:r>
            <a:r>
              <a:rPr lang="en-GB" dirty="0"/>
              <a:t> tipi di client </a:t>
            </a:r>
            <a:r>
              <a:rPr lang="en-GB" dirty="0" err="1"/>
              <a:t>poiché</a:t>
            </a:r>
            <a:r>
              <a:rPr lang="en-GB" dirty="0"/>
              <a:t> </a:t>
            </a:r>
            <a:r>
              <a:rPr lang="en-GB" dirty="0" err="1"/>
              <a:t>è</a:t>
            </a:r>
            <a:r>
              <a:rPr lang="en-GB" dirty="0"/>
              <a:t> </a:t>
            </a:r>
            <a:r>
              <a:rPr lang="en-GB" dirty="0" err="1"/>
              <a:t>sufficiente</a:t>
            </a:r>
            <a:r>
              <a:rPr lang="en-GB" dirty="0"/>
              <a:t> </a:t>
            </a:r>
            <a:r>
              <a:rPr lang="en-GB" dirty="0" err="1"/>
              <a:t>scrivere</a:t>
            </a:r>
            <a:r>
              <a:rPr lang="en-GB" dirty="0"/>
              <a:t> </a:t>
            </a:r>
            <a:r>
              <a:rPr lang="en-GB" dirty="0" err="1"/>
              <a:t>nuove</a:t>
            </a:r>
            <a:r>
              <a:rPr lang="en-GB" dirty="0"/>
              <a:t> view e </a:t>
            </a:r>
            <a:r>
              <a:rPr lang="en-GB" dirty="0" err="1"/>
              <a:t>alcuni</a:t>
            </a:r>
            <a:r>
              <a:rPr lang="en-GB" dirty="0"/>
              <a:t> controller e </a:t>
            </a:r>
            <a:r>
              <a:rPr lang="en-GB" dirty="0" err="1"/>
              <a:t>utilizzare</a:t>
            </a:r>
            <a:r>
              <a:rPr lang="en-GB" dirty="0"/>
              <a:t> </a:t>
            </a:r>
            <a:r>
              <a:rPr lang="en-GB" dirty="0" err="1"/>
              <a:t>i</a:t>
            </a:r>
            <a:r>
              <a:rPr lang="en-GB" dirty="0"/>
              <a:t> </a:t>
            </a:r>
            <a:r>
              <a:rPr lang="en-GB" dirty="0" err="1"/>
              <a:t>soliti</a:t>
            </a:r>
            <a:r>
              <a:rPr lang="en-GB" dirty="0"/>
              <a:t> </a:t>
            </a:r>
            <a:r>
              <a:rPr lang="en-GB" dirty="0" err="1"/>
              <a:t>oggetti</a:t>
            </a:r>
            <a:r>
              <a:rPr lang="en-GB" dirty="0"/>
              <a:t> del model.</a:t>
            </a:r>
          </a:p>
          <a:p>
            <a:r>
              <a:rPr lang="en-GB" dirty="0" err="1"/>
              <a:t>L’utilizzo</a:t>
            </a:r>
            <a:r>
              <a:rPr lang="en-GB" dirty="0"/>
              <a:t> di un </a:t>
            </a:r>
            <a:r>
              <a:rPr lang="en-GB" dirty="0" err="1"/>
              <a:t>modello</a:t>
            </a:r>
            <a:r>
              <a:rPr lang="en-GB" dirty="0"/>
              <a:t> </a:t>
            </a:r>
            <a:r>
              <a:rPr lang="en-GB" dirty="0" err="1"/>
              <a:t>rigido</a:t>
            </a:r>
            <a:r>
              <a:rPr lang="en-GB" dirty="0"/>
              <a:t> e di </a:t>
            </a:r>
            <a:r>
              <a:rPr lang="en-GB" dirty="0" err="1"/>
              <a:t>regole</a:t>
            </a:r>
            <a:r>
              <a:rPr lang="en-GB" dirty="0"/>
              <a:t> standard </a:t>
            </a:r>
            <a:r>
              <a:rPr lang="en-GB" dirty="0" err="1"/>
              <a:t>nella</a:t>
            </a:r>
            <a:r>
              <a:rPr lang="en-GB" dirty="0"/>
              <a:t> </a:t>
            </a:r>
            <a:r>
              <a:rPr lang="en-GB" dirty="0" err="1"/>
              <a:t>stesura</a:t>
            </a:r>
            <a:r>
              <a:rPr lang="en-GB" dirty="0"/>
              <a:t> del </a:t>
            </a:r>
            <a:r>
              <a:rPr lang="en-GB" dirty="0" err="1"/>
              <a:t>progetto</a:t>
            </a:r>
            <a:r>
              <a:rPr lang="en-GB" dirty="0"/>
              <a:t> </a:t>
            </a:r>
            <a:r>
              <a:rPr lang="en-GB" dirty="0" err="1"/>
              <a:t>facilita</a:t>
            </a:r>
            <a:r>
              <a:rPr lang="en-GB" dirty="0"/>
              <a:t> un </a:t>
            </a:r>
            <a:r>
              <a:rPr lang="en-GB" dirty="0" err="1"/>
              <a:t>eventuale</a:t>
            </a:r>
            <a:r>
              <a:rPr lang="en-GB" dirty="0"/>
              <a:t> </a:t>
            </a:r>
            <a:r>
              <a:rPr lang="en-GB" dirty="0" err="1"/>
              <a:t>lavoro</a:t>
            </a:r>
            <a:r>
              <a:rPr lang="en-GB" dirty="0"/>
              <a:t> di </a:t>
            </a:r>
            <a:r>
              <a:rPr lang="en-GB" dirty="0" err="1"/>
              <a:t>manutenzione</a:t>
            </a:r>
            <a:r>
              <a:rPr lang="en-GB" dirty="0"/>
              <a:t> e </a:t>
            </a:r>
            <a:r>
              <a:rPr lang="en-GB" dirty="0" err="1"/>
              <a:t>si</a:t>
            </a:r>
            <a:r>
              <a:rPr lang="en-GB" dirty="0"/>
              <a:t> </a:t>
            </a:r>
            <a:r>
              <a:rPr lang="en-GB" dirty="0" err="1"/>
              <a:t>agevola</a:t>
            </a:r>
            <a:r>
              <a:rPr lang="en-GB" dirty="0"/>
              <a:t> la </a:t>
            </a:r>
            <a:r>
              <a:rPr lang="en-GB" dirty="0" err="1"/>
              <a:t>comprensione</a:t>
            </a:r>
            <a:r>
              <a:rPr lang="en-GB" dirty="0"/>
              <a:t> </a:t>
            </a:r>
            <a:r>
              <a:rPr lang="en-GB" dirty="0" err="1"/>
              <a:t>anche</a:t>
            </a:r>
            <a:r>
              <a:rPr lang="en-GB" dirty="0"/>
              <a:t> da </a:t>
            </a:r>
            <a:r>
              <a:rPr lang="en-GB" dirty="0" err="1"/>
              <a:t>parte</a:t>
            </a:r>
            <a:r>
              <a:rPr lang="en-GB" dirty="0"/>
              <a:t> di </a:t>
            </a:r>
            <a:r>
              <a:rPr lang="en-GB" dirty="0" err="1"/>
              <a:t>altri</a:t>
            </a:r>
            <a:r>
              <a:rPr lang="en-GB" dirty="0"/>
              <a:t> </a:t>
            </a:r>
            <a:r>
              <a:rPr lang="en-GB" dirty="0" err="1"/>
              <a:t>programmatori</a:t>
            </a:r>
            <a:r>
              <a:rPr lang="en-GB" dirty="0"/>
              <a:t>.</a:t>
            </a:r>
          </a:p>
          <a:p>
            <a:r>
              <a:rPr lang="en-GB" dirty="0"/>
              <a:t>Si ha </a:t>
            </a:r>
            <a:r>
              <a:rPr lang="en-GB" dirty="0" err="1"/>
              <a:t>maggiore</a:t>
            </a:r>
            <a:r>
              <a:rPr lang="en-GB" dirty="0"/>
              <a:t> </a:t>
            </a:r>
            <a:r>
              <a:rPr lang="en-GB" dirty="0" err="1"/>
              <a:t>flessibilità</a:t>
            </a:r>
            <a:r>
              <a:rPr lang="en-GB" dirty="0"/>
              <a:t> </a:t>
            </a:r>
            <a:r>
              <a:rPr lang="en-GB" dirty="0" err="1"/>
              <a:t>perché</a:t>
            </a:r>
            <a:r>
              <a:rPr lang="en-GB" dirty="0"/>
              <a:t> </a:t>
            </a:r>
            <a:r>
              <a:rPr lang="en-GB" dirty="0" err="1"/>
              <a:t>nel</a:t>
            </a:r>
            <a:r>
              <a:rPr lang="en-GB" dirty="0"/>
              <a:t> </a:t>
            </a:r>
            <a:r>
              <a:rPr lang="en-GB" dirty="0" err="1"/>
              <a:t>caso</a:t>
            </a:r>
            <a:r>
              <a:rPr lang="en-GB" dirty="0"/>
              <a:t> </a:t>
            </a:r>
            <a:r>
              <a:rPr lang="en-GB" dirty="0" err="1"/>
              <a:t>si</a:t>
            </a:r>
            <a:r>
              <a:rPr lang="en-GB" dirty="0"/>
              <a:t> </a:t>
            </a:r>
            <a:r>
              <a:rPr lang="en-GB" dirty="0" err="1"/>
              <a:t>cambi</a:t>
            </a:r>
            <a:r>
              <a:rPr lang="en-GB" dirty="0"/>
              <a:t> </a:t>
            </a:r>
            <a:r>
              <a:rPr lang="en-GB" dirty="0" err="1"/>
              <a:t>tipo</a:t>
            </a:r>
            <a:r>
              <a:rPr lang="en-GB" dirty="0"/>
              <a:t> di database, </a:t>
            </a:r>
            <a:r>
              <a:rPr lang="en-GB" dirty="0" err="1"/>
              <a:t>sarà</a:t>
            </a:r>
            <a:r>
              <a:rPr lang="en-GB" dirty="0"/>
              <a:t> </a:t>
            </a:r>
            <a:r>
              <a:rPr lang="en-GB" dirty="0" err="1"/>
              <a:t>possibile</a:t>
            </a:r>
            <a:r>
              <a:rPr lang="en-GB" dirty="0"/>
              <a:t> </a:t>
            </a:r>
            <a:r>
              <a:rPr lang="en-GB" dirty="0" err="1"/>
              <a:t>adattare</a:t>
            </a:r>
            <a:r>
              <a:rPr lang="en-GB" dirty="0"/>
              <a:t> </a:t>
            </a:r>
            <a:r>
              <a:rPr lang="en-GB" dirty="0" err="1"/>
              <a:t>l’applicazione</a:t>
            </a:r>
            <a:r>
              <a:rPr lang="en-GB" dirty="0"/>
              <a:t> senza dover </a:t>
            </a:r>
            <a:r>
              <a:rPr lang="en-GB" dirty="0" err="1"/>
              <a:t>modificare</a:t>
            </a:r>
            <a:r>
              <a:rPr lang="en-GB" dirty="0"/>
              <a:t> </a:t>
            </a:r>
            <a:r>
              <a:rPr lang="en-GB" dirty="0" err="1"/>
              <a:t>tutto</a:t>
            </a:r>
            <a:r>
              <a:rPr lang="en-GB" dirty="0"/>
              <a:t> il </a:t>
            </a:r>
            <a:r>
              <a:rPr lang="en-GB" dirty="0" err="1"/>
              <a:t>codice</a:t>
            </a:r>
            <a:r>
              <a:rPr lang="en-GB" dirty="0"/>
              <a:t>, ma solo il </a:t>
            </a:r>
            <a:r>
              <a:rPr lang="en-GB" dirty="0" err="1"/>
              <a:t>modello</a:t>
            </a:r>
            <a:r>
              <a:rPr lang="en-GB" dirty="0"/>
              <a:t>.</a:t>
            </a:r>
          </a:p>
          <a:p>
            <a:r>
              <a:rPr lang="en-GB" dirty="0"/>
              <a:t>La </a:t>
            </a:r>
            <a:r>
              <a:rPr lang="en-GB" dirty="0" err="1"/>
              <a:t>possibilità</a:t>
            </a:r>
            <a:r>
              <a:rPr lang="en-GB" dirty="0"/>
              <a:t> di </a:t>
            </a:r>
            <a:r>
              <a:rPr lang="en-GB" dirty="0" err="1"/>
              <a:t>avere</a:t>
            </a:r>
            <a:r>
              <a:rPr lang="en-GB" dirty="0"/>
              <a:t> un </a:t>
            </a:r>
            <a:r>
              <a:rPr lang="en-GB" dirty="0" err="1"/>
              <a:t>controllore</a:t>
            </a:r>
            <a:r>
              <a:rPr lang="en-GB" dirty="0"/>
              <a:t> </a:t>
            </a:r>
            <a:r>
              <a:rPr lang="en-GB" dirty="0" err="1"/>
              <a:t>separato</a:t>
            </a:r>
            <a:r>
              <a:rPr lang="en-GB" dirty="0"/>
              <a:t> dal resto </a:t>
            </a:r>
            <a:r>
              <a:rPr lang="en-GB" dirty="0" err="1"/>
              <a:t>dell’applicazione</a:t>
            </a:r>
            <a:r>
              <a:rPr lang="en-GB" dirty="0"/>
              <a:t>, </a:t>
            </a:r>
            <a:r>
              <a:rPr lang="en-GB" dirty="0" err="1"/>
              <a:t>rende</a:t>
            </a:r>
            <a:r>
              <a:rPr lang="en-GB" dirty="0"/>
              <a:t> la </a:t>
            </a:r>
            <a:r>
              <a:rPr lang="en-GB" dirty="0" err="1"/>
              <a:t>progettazione</a:t>
            </a:r>
            <a:r>
              <a:rPr lang="en-GB" dirty="0"/>
              <a:t> </a:t>
            </a:r>
            <a:r>
              <a:rPr lang="en-GB" dirty="0" err="1"/>
              <a:t>più</a:t>
            </a:r>
            <a:r>
              <a:rPr lang="en-GB" dirty="0"/>
              <a:t> semplice e </a:t>
            </a:r>
            <a:r>
              <a:rPr lang="en-GB" dirty="0" err="1"/>
              <a:t>permette</a:t>
            </a:r>
            <a:r>
              <a:rPr lang="en-GB" dirty="0"/>
              <a:t> di </a:t>
            </a:r>
            <a:r>
              <a:rPr lang="en-GB" dirty="0" err="1"/>
              <a:t>concentrare</a:t>
            </a:r>
            <a:r>
              <a:rPr lang="en-GB" dirty="0"/>
              <a:t> </a:t>
            </a:r>
            <a:r>
              <a:rPr lang="en-GB" dirty="0" err="1"/>
              <a:t>gli</a:t>
            </a:r>
            <a:r>
              <a:rPr lang="en-GB" dirty="0"/>
              <a:t> </a:t>
            </a:r>
            <a:r>
              <a:rPr lang="en-GB" dirty="0" err="1"/>
              <a:t>sforzi</a:t>
            </a:r>
            <a:r>
              <a:rPr lang="en-GB" dirty="0"/>
              <a:t> </a:t>
            </a:r>
            <a:r>
              <a:rPr lang="en-GB" dirty="0" err="1"/>
              <a:t>sulla</a:t>
            </a:r>
            <a:r>
              <a:rPr lang="en-GB" dirty="0"/>
              <a:t> </a:t>
            </a:r>
            <a:r>
              <a:rPr lang="en-GB" dirty="0" err="1"/>
              <a:t>logica</a:t>
            </a:r>
            <a:r>
              <a:rPr lang="en-GB" dirty="0"/>
              <a:t> del </a:t>
            </a:r>
            <a:r>
              <a:rPr lang="en-GB" dirty="0" err="1"/>
              <a:t>funzionamento</a:t>
            </a:r>
            <a:r>
              <a:rPr lang="en-GB" dirty="0"/>
              <a:t>.</a:t>
            </a:r>
          </a:p>
        </p:txBody>
      </p:sp>
    </p:spTree>
    <p:extLst>
      <p:ext uri="{BB962C8B-B14F-4D97-AF65-F5344CB8AC3E}">
        <p14:creationId xmlns:p14="http://schemas.microsoft.com/office/powerpoint/2010/main" val="13940782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7220-91A0-C74E-A827-0F6B02F4451E}"/>
              </a:ext>
            </a:extLst>
          </p:cNvPr>
          <p:cNvSpPr>
            <a:spLocks noGrp="1"/>
          </p:cNvSpPr>
          <p:nvPr>
            <p:ph type="title"/>
          </p:nvPr>
        </p:nvSpPr>
        <p:spPr/>
        <p:txBody>
          <a:bodyPr/>
          <a:lstStyle/>
          <a:p>
            <a:r>
              <a:rPr lang="it-IT" dirty="0"/>
              <a:t>Anche se…</a:t>
            </a:r>
          </a:p>
        </p:txBody>
      </p:sp>
      <p:sp>
        <p:nvSpPr>
          <p:cNvPr id="3" name="Content Placeholder 2">
            <a:extLst>
              <a:ext uri="{FF2B5EF4-FFF2-40B4-BE49-F238E27FC236}">
                <a16:creationId xmlns:a16="http://schemas.microsoft.com/office/drawing/2014/main" id="{8DDD47FB-C89C-4E45-94E7-F6580DAB9D76}"/>
              </a:ext>
            </a:extLst>
          </p:cNvPr>
          <p:cNvSpPr>
            <a:spLocks noGrp="1"/>
          </p:cNvSpPr>
          <p:nvPr>
            <p:ph idx="1"/>
          </p:nvPr>
        </p:nvSpPr>
        <p:spPr/>
        <p:txBody>
          <a:bodyPr/>
          <a:lstStyle/>
          <a:p>
            <a:pPr marL="0" indent="0">
              <a:buNone/>
            </a:pPr>
            <a:r>
              <a:rPr lang="it-IT" dirty="0"/>
              <a:t>Il pattern MVC inizia ad essere un po’ obsoleto, ma come mai?</a:t>
            </a:r>
          </a:p>
          <a:p>
            <a:pPr marL="0" indent="0">
              <a:buNone/>
            </a:pPr>
            <a:r>
              <a:rPr lang="it-IT" dirty="0"/>
              <a:t>Beh, bisogna considera che col passare del tempo, il front end (la </a:t>
            </a:r>
            <a:r>
              <a:rPr lang="it-IT" dirty="0" err="1"/>
              <a:t>view</a:t>
            </a:r>
            <a:r>
              <a:rPr lang="it-IT" dirty="0"/>
              <a:t>) è sempre </a:t>
            </a:r>
            <a:r>
              <a:rPr lang="it-IT" dirty="0" err="1"/>
              <a:t>piú</a:t>
            </a:r>
            <a:r>
              <a:rPr lang="it-IT" dirty="0"/>
              <a:t> complesso e sempre </a:t>
            </a:r>
            <a:r>
              <a:rPr lang="it-IT" dirty="0" err="1"/>
              <a:t>piú</a:t>
            </a:r>
            <a:r>
              <a:rPr lang="it-IT" dirty="0"/>
              <a:t> spesso lo sviluppo del front end è delegato ad un altro team. Limitando quindi il rapporto </a:t>
            </a:r>
            <a:r>
              <a:rPr lang="it-IT" dirty="0" err="1"/>
              <a:t>view</a:t>
            </a:r>
            <a:r>
              <a:rPr lang="it-IT" dirty="0"/>
              <a:t>-controller ad una semplice comunicazione sul come gestire le risorse ed i dati. Proprio per questo pattern MVC inizia a puzzare di vecchio…</a:t>
            </a:r>
          </a:p>
        </p:txBody>
      </p:sp>
    </p:spTree>
    <p:extLst>
      <p:ext uri="{BB962C8B-B14F-4D97-AF65-F5344CB8AC3E}">
        <p14:creationId xmlns:p14="http://schemas.microsoft.com/office/powerpoint/2010/main" val="793906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0C24-A09C-F24D-BEA2-84BCB113BFA6}"/>
              </a:ext>
            </a:extLst>
          </p:cNvPr>
          <p:cNvSpPr>
            <a:spLocks noGrp="1"/>
          </p:cNvSpPr>
          <p:nvPr>
            <p:ph type="title"/>
          </p:nvPr>
        </p:nvSpPr>
        <p:spPr/>
        <p:txBody>
          <a:bodyPr/>
          <a:lstStyle/>
          <a:p>
            <a:r>
              <a:rPr lang="it-IT" dirty="0"/>
              <a:t>Il meraviglioso mondo dei </a:t>
            </a:r>
            <a:r>
              <a:rPr lang="it-IT" dirty="0" err="1"/>
              <a:t>microservizi</a:t>
            </a:r>
            <a:endParaRPr lang="it-IT" dirty="0"/>
          </a:p>
        </p:txBody>
      </p:sp>
      <p:sp>
        <p:nvSpPr>
          <p:cNvPr id="3" name="Content Placeholder 2">
            <a:extLst>
              <a:ext uri="{FF2B5EF4-FFF2-40B4-BE49-F238E27FC236}">
                <a16:creationId xmlns:a16="http://schemas.microsoft.com/office/drawing/2014/main" id="{2958F764-9ABE-3A49-9B00-42CE2281148B}"/>
              </a:ext>
            </a:extLst>
          </p:cNvPr>
          <p:cNvSpPr>
            <a:spLocks noGrp="1"/>
          </p:cNvSpPr>
          <p:nvPr>
            <p:ph idx="1"/>
          </p:nvPr>
        </p:nvSpPr>
        <p:spPr/>
        <p:txBody>
          <a:bodyPr/>
          <a:lstStyle/>
          <a:p>
            <a:pPr marL="0" indent="0">
              <a:buNone/>
            </a:pPr>
            <a:r>
              <a:rPr lang="it-IT" dirty="0"/>
              <a:t>Nell'ambito dell'informatica, con la locuzione inglese di Service-</a:t>
            </a:r>
            <a:r>
              <a:rPr lang="it-IT" dirty="0" err="1"/>
              <a:t>Oriented</a:t>
            </a:r>
            <a:r>
              <a:rPr lang="it-IT" dirty="0"/>
              <a:t> Architecture (SOA) si indica generalmente un'architettura software adatta a supportare l'uso di servizi Web per garantire l'interoperabilità tra diversi sistemi così da consentire l'utilizzo delle singole applicazioni come componenti del processo di business e soddisfare le richieste degli utenti in modo integrato e trasparente.</a:t>
            </a:r>
          </a:p>
        </p:txBody>
      </p:sp>
    </p:spTree>
    <p:extLst>
      <p:ext uri="{BB962C8B-B14F-4D97-AF65-F5344CB8AC3E}">
        <p14:creationId xmlns:p14="http://schemas.microsoft.com/office/powerpoint/2010/main" val="859577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7CD773-EAD6-7E49-92E5-2A488C8CCFEE}"/>
              </a:ext>
            </a:extLst>
          </p:cNvPr>
          <p:cNvPicPr>
            <a:picLocks noChangeAspect="1"/>
          </p:cNvPicPr>
          <p:nvPr/>
        </p:nvPicPr>
        <p:blipFill>
          <a:blip r:embed="rId2"/>
          <a:stretch>
            <a:fillRect/>
          </a:stretch>
        </p:blipFill>
        <p:spPr>
          <a:xfrm>
            <a:off x="224320" y="493160"/>
            <a:ext cx="11774184" cy="5887092"/>
          </a:xfrm>
          <a:prstGeom prst="rect">
            <a:avLst/>
          </a:prstGeom>
        </p:spPr>
      </p:pic>
    </p:spTree>
    <p:extLst>
      <p:ext uri="{BB962C8B-B14F-4D97-AF65-F5344CB8AC3E}">
        <p14:creationId xmlns:p14="http://schemas.microsoft.com/office/powerpoint/2010/main" val="100627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7F57-3A08-9B4F-8D3E-3CBA2BC08C0E}"/>
              </a:ext>
            </a:extLst>
          </p:cNvPr>
          <p:cNvSpPr>
            <a:spLocks noGrp="1"/>
          </p:cNvSpPr>
          <p:nvPr>
            <p:ph type="title"/>
          </p:nvPr>
        </p:nvSpPr>
        <p:spPr/>
        <p:txBody>
          <a:bodyPr/>
          <a:lstStyle/>
          <a:p>
            <a:r>
              <a:rPr lang="it-IT" dirty="0"/>
              <a:t>L’era “monolitica”</a:t>
            </a:r>
          </a:p>
        </p:txBody>
      </p:sp>
      <p:sp>
        <p:nvSpPr>
          <p:cNvPr id="3" name="Content Placeholder 2">
            <a:extLst>
              <a:ext uri="{FF2B5EF4-FFF2-40B4-BE49-F238E27FC236}">
                <a16:creationId xmlns:a16="http://schemas.microsoft.com/office/drawing/2014/main" id="{54462A28-8AEE-FF40-A423-8E0DFD77DD08}"/>
              </a:ext>
            </a:extLst>
          </p:cNvPr>
          <p:cNvSpPr>
            <a:spLocks noGrp="1"/>
          </p:cNvSpPr>
          <p:nvPr>
            <p:ph idx="1"/>
          </p:nvPr>
        </p:nvSpPr>
        <p:spPr/>
        <p:txBody>
          <a:bodyPr>
            <a:normAutofit/>
          </a:bodyPr>
          <a:lstStyle/>
          <a:p>
            <a:pPr marL="0" indent="0">
              <a:buNone/>
            </a:pPr>
            <a:r>
              <a:rPr lang="en-GB" dirty="0"/>
              <a:t>In principio, </a:t>
            </a:r>
            <a:r>
              <a:rPr lang="en-GB" dirty="0" err="1"/>
              <a:t>c’era</a:t>
            </a:r>
            <a:r>
              <a:rPr lang="en-GB" dirty="0"/>
              <a:t> il “</a:t>
            </a:r>
            <a:r>
              <a:rPr lang="en-GB" dirty="0" err="1"/>
              <a:t>monolite</a:t>
            </a:r>
            <a:r>
              <a:rPr lang="en-GB" dirty="0"/>
              <a:t>”: </a:t>
            </a:r>
            <a:r>
              <a:rPr lang="en-GB" dirty="0" err="1"/>
              <a:t>applicazioni</a:t>
            </a:r>
            <a:r>
              <a:rPr lang="en-GB" dirty="0"/>
              <a:t> </a:t>
            </a:r>
            <a:r>
              <a:rPr lang="en-GB" dirty="0" err="1"/>
              <a:t>sviluppate</a:t>
            </a:r>
            <a:r>
              <a:rPr lang="en-GB" dirty="0"/>
              <a:t> e </a:t>
            </a:r>
            <a:r>
              <a:rPr lang="en-GB" dirty="0" err="1"/>
              <a:t>distribuite</a:t>
            </a:r>
            <a:r>
              <a:rPr lang="en-GB" dirty="0"/>
              <a:t> come una </a:t>
            </a:r>
            <a:r>
              <a:rPr lang="en-GB" dirty="0" err="1"/>
              <a:t>singola</a:t>
            </a:r>
            <a:r>
              <a:rPr lang="en-GB" dirty="0"/>
              <a:t> </a:t>
            </a:r>
            <a:r>
              <a:rPr lang="en-GB" dirty="0" err="1"/>
              <a:t>entità</a:t>
            </a:r>
            <a:r>
              <a:rPr lang="en-GB" dirty="0"/>
              <a:t>. </a:t>
            </a:r>
            <a:r>
              <a:rPr lang="en-GB" dirty="0" err="1"/>
              <a:t>Queste</a:t>
            </a:r>
            <a:r>
              <a:rPr lang="en-GB" dirty="0"/>
              <a:t> </a:t>
            </a:r>
            <a:r>
              <a:rPr lang="en-GB" dirty="0" err="1"/>
              <a:t>applicazioni</a:t>
            </a:r>
            <a:r>
              <a:rPr lang="en-GB" dirty="0"/>
              <a:t> </a:t>
            </a:r>
            <a:r>
              <a:rPr lang="en-GB" dirty="0" err="1"/>
              <a:t>monolitiche</a:t>
            </a:r>
            <a:r>
              <a:rPr lang="en-GB" dirty="0"/>
              <a:t> </a:t>
            </a:r>
            <a:r>
              <a:rPr lang="en-GB" dirty="0" err="1"/>
              <a:t>sono</a:t>
            </a:r>
            <a:r>
              <a:rPr lang="en-GB" dirty="0"/>
              <a:t> </a:t>
            </a:r>
            <a:r>
              <a:rPr lang="en-GB" dirty="0" err="1"/>
              <a:t>facili</a:t>
            </a:r>
            <a:r>
              <a:rPr lang="en-GB" dirty="0"/>
              <a:t> da </a:t>
            </a:r>
            <a:r>
              <a:rPr lang="en-GB" dirty="0" err="1"/>
              <a:t>implementare</a:t>
            </a:r>
            <a:r>
              <a:rPr lang="en-GB" dirty="0"/>
              <a:t>, </a:t>
            </a:r>
            <a:r>
              <a:rPr lang="en-GB" dirty="0" err="1"/>
              <a:t>poiché</a:t>
            </a:r>
            <a:r>
              <a:rPr lang="en-GB" dirty="0"/>
              <a:t> </a:t>
            </a:r>
            <a:r>
              <a:rPr lang="en-GB" dirty="0" err="1"/>
              <a:t>hanno</a:t>
            </a:r>
            <a:r>
              <a:rPr lang="en-GB" dirty="0"/>
              <a:t> una sola base di </a:t>
            </a:r>
            <a:r>
              <a:rPr lang="en-GB" dirty="0" err="1"/>
              <a:t>codice</a:t>
            </a:r>
            <a:r>
              <a:rPr lang="en-GB" dirty="0"/>
              <a:t>, </a:t>
            </a:r>
            <a:r>
              <a:rPr lang="en-GB" dirty="0" err="1"/>
              <a:t>tipicamente</a:t>
            </a:r>
            <a:r>
              <a:rPr lang="en-GB" dirty="0"/>
              <a:t> </a:t>
            </a:r>
            <a:r>
              <a:rPr lang="en-GB" dirty="0" err="1"/>
              <a:t>raccolte</a:t>
            </a:r>
            <a:r>
              <a:rPr lang="en-GB" dirty="0"/>
              <a:t> in un </a:t>
            </a:r>
            <a:r>
              <a:rPr lang="en-GB" dirty="0" err="1"/>
              <a:t>unico</a:t>
            </a:r>
            <a:r>
              <a:rPr lang="en-GB" dirty="0"/>
              <a:t> </a:t>
            </a:r>
            <a:r>
              <a:rPr lang="en-GB" dirty="0" err="1"/>
              <a:t>progetto</a:t>
            </a:r>
            <a:r>
              <a:rPr lang="en-GB" dirty="0"/>
              <a:t> </a:t>
            </a:r>
            <a:r>
              <a:rPr lang="en-GB" dirty="0" err="1"/>
              <a:t>che</a:t>
            </a:r>
            <a:r>
              <a:rPr lang="en-GB" dirty="0"/>
              <a:t> </a:t>
            </a:r>
            <a:r>
              <a:rPr lang="en-GB" dirty="0" err="1"/>
              <a:t>vengono</a:t>
            </a:r>
            <a:r>
              <a:rPr lang="en-GB" dirty="0"/>
              <a:t> </a:t>
            </a:r>
            <a:r>
              <a:rPr lang="en-GB" dirty="0" err="1"/>
              <a:t>distribuite</a:t>
            </a:r>
            <a:r>
              <a:rPr lang="en-GB" dirty="0"/>
              <a:t> </a:t>
            </a:r>
            <a:r>
              <a:rPr lang="en-GB" dirty="0" err="1"/>
              <a:t>all’interno</a:t>
            </a:r>
            <a:r>
              <a:rPr lang="en-GB" dirty="0"/>
              <a:t> di un </a:t>
            </a:r>
            <a:r>
              <a:rPr lang="en-GB" dirty="0" err="1"/>
              <a:t>unico</a:t>
            </a:r>
            <a:r>
              <a:rPr lang="en-GB" dirty="0"/>
              <a:t> </a:t>
            </a:r>
            <a:r>
              <a:rPr lang="en-GB" dirty="0" err="1"/>
              <a:t>pacchetto</a:t>
            </a:r>
            <a:r>
              <a:rPr lang="en-GB" dirty="0"/>
              <a:t>.  </a:t>
            </a:r>
            <a:r>
              <a:rPr lang="en-GB" dirty="0" err="1"/>
              <a:t>Questo</a:t>
            </a:r>
            <a:r>
              <a:rPr lang="en-GB" dirty="0"/>
              <a:t> </a:t>
            </a:r>
            <a:r>
              <a:rPr lang="en-GB" dirty="0" err="1"/>
              <a:t>tipo</a:t>
            </a:r>
            <a:r>
              <a:rPr lang="en-GB" dirty="0"/>
              <a:t> di </a:t>
            </a:r>
            <a:r>
              <a:rPr lang="en-GB" dirty="0" err="1"/>
              <a:t>architettura</a:t>
            </a:r>
            <a:r>
              <a:rPr lang="en-GB" dirty="0"/>
              <a:t> </a:t>
            </a:r>
            <a:r>
              <a:rPr lang="en-GB" dirty="0" err="1"/>
              <a:t>si</a:t>
            </a:r>
            <a:r>
              <a:rPr lang="en-GB" dirty="0"/>
              <a:t> </a:t>
            </a:r>
            <a:r>
              <a:rPr lang="en-GB" dirty="0" err="1"/>
              <a:t>presta</a:t>
            </a:r>
            <a:r>
              <a:rPr lang="en-GB" dirty="0"/>
              <a:t> bene per </a:t>
            </a:r>
            <a:r>
              <a:rPr lang="en-GB" dirty="0" err="1"/>
              <a:t>applicazioni</a:t>
            </a:r>
            <a:r>
              <a:rPr lang="en-GB" dirty="0"/>
              <a:t> </a:t>
            </a:r>
            <a:r>
              <a:rPr lang="en-GB" dirty="0" err="1"/>
              <a:t>piccole</a:t>
            </a:r>
            <a:r>
              <a:rPr lang="en-GB" dirty="0"/>
              <a:t> o </a:t>
            </a:r>
            <a:r>
              <a:rPr lang="en-GB" dirty="0" err="1"/>
              <a:t>comunque</a:t>
            </a:r>
            <a:r>
              <a:rPr lang="en-GB" dirty="0"/>
              <a:t> poco </a:t>
            </a:r>
            <a:r>
              <a:rPr lang="en-GB" dirty="0" err="1"/>
              <a:t>soggette</a:t>
            </a:r>
            <a:r>
              <a:rPr lang="en-GB" dirty="0"/>
              <a:t> a </a:t>
            </a:r>
            <a:r>
              <a:rPr lang="en-GB" dirty="0" err="1"/>
              <a:t>cambiamenti</a:t>
            </a:r>
            <a:r>
              <a:rPr lang="en-GB" dirty="0"/>
              <a:t>, ma la </a:t>
            </a:r>
            <a:r>
              <a:rPr lang="en-GB" dirty="0" err="1"/>
              <a:t>cosa</a:t>
            </a:r>
            <a:r>
              <a:rPr lang="en-GB" dirty="0"/>
              <a:t> cambia </a:t>
            </a:r>
            <a:r>
              <a:rPr lang="en-GB" dirty="0" err="1"/>
              <a:t>quando</a:t>
            </a:r>
            <a:r>
              <a:rPr lang="en-GB" dirty="0"/>
              <a:t> ci </a:t>
            </a:r>
            <a:r>
              <a:rPr lang="en-GB" dirty="0" err="1"/>
              <a:t>troviamo</a:t>
            </a:r>
            <a:r>
              <a:rPr lang="en-GB" dirty="0"/>
              <a:t> a </a:t>
            </a:r>
            <a:r>
              <a:rPr lang="en-GB" dirty="0" err="1"/>
              <a:t>sviluppare</a:t>
            </a:r>
            <a:r>
              <a:rPr lang="en-GB" dirty="0"/>
              <a:t> </a:t>
            </a:r>
            <a:r>
              <a:rPr lang="en-GB" dirty="0" err="1"/>
              <a:t>applicazioni</a:t>
            </a:r>
            <a:r>
              <a:rPr lang="en-GB" dirty="0"/>
              <a:t> </a:t>
            </a:r>
            <a:r>
              <a:rPr lang="en-GB" dirty="0" err="1"/>
              <a:t>complesse</a:t>
            </a:r>
            <a:r>
              <a:rPr lang="en-GB" dirty="0"/>
              <a:t>  e </a:t>
            </a:r>
            <a:r>
              <a:rPr lang="en-GB" dirty="0" err="1"/>
              <a:t>che</a:t>
            </a:r>
            <a:r>
              <a:rPr lang="en-GB" dirty="0"/>
              <a:t> </a:t>
            </a:r>
            <a:r>
              <a:rPr lang="en-GB" dirty="0" err="1"/>
              <a:t>evolvono</a:t>
            </a:r>
            <a:r>
              <a:rPr lang="en-GB" dirty="0"/>
              <a:t> </a:t>
            </a:r>
            <a:r>
              <a:rPr lang="en-GB" dirty="0" err="1"/>
              <a:t>rapidamente</a:t>
            </a:r>
            <a:r>
              <a:rPr lang="en-GB" dirty="0"/>
              <a:t>. </a:t>
            </a:r>
            <a:endParaRPr lang="it-IT" dirty="0"/>
          </a:p>
        </p:txBody>
      </p:sp>
    </p:spTree>
    <p:extLst>
      <p:ext uri="{BB962C8B-B14F-4D97-AF65-F5344CB8AC3E}">
        <p14:creationId xmlns:p14="http://schemas.microsoft.com/office/powerpoint/2010/main" val="30447494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0C440-63C5-E048-8EF6-56F39E77348B}"/>
              </a:ext>
            </a:extLst>
          </p:cNvPr>
          <p:cNvSpPr>
            <a:spLocks noGrp="1"/>
          </p:cNvSpPr>
          <p:nvPr>
            <p:ph idx="1"/>
          </p:nvPr>
        </p:nvSpPr>
        <p:spPr>
          <a:xfrm>
            <a:off x="770106" y="778213"/>
            <a:ext cx="10515600" cy="4883184"/>
          </a:xfrm>
        </p:spPr>
        <p:txBody>
          <a:bodyPr>
            <a:normAutofit lnSpcReduction="10000"/>
          </a:bodyPr>
          <a:lstStyle/>
          <a:p>
            <a:pPr marL="0" indent="0">
              <a:buNone/>
            </a:pPr>
            <a:r>
              <a:rPr lang="en-GB" dirty="0"/>
              <a:t>In </a:t>
            </a:r>
            <a:r>
              <a:rPr lang="en-GB" dirty="0" err="1"/>
              <a:t>queste</a:t>
            </a:r>
            <a:r>
              <a:rPr lang="en-GB" dirty="0"/>
              <a:t> </a:t>
            </a:r>
            <a:r>
              <a:rPr lang="en-GB" dirty="0" err="1"/>
              <a:t>situazioni</a:t>
            </a:r>
            <a:r>
              <a:rPr lang="en-GB" dirty="0"/>
              <a:t> le </a:t>
            </a:r>
            <a:r>
              <a:rPr lang="en-GB" dirty="0" err="1"/>
              <a:t>applicazioni</a:t>
            </a:r>
            <a:r>
              <a:rPr lang="en-GB" dirty="0"/>
              <a:t> </a:t>
            </a:r>
            <a:r>
              <a:rPr lang="en-GB" dirty="0" err="1"/>
              <a:t>monolitiche</a:t>
            </a:r>
            <a:r>
              <a:rPr lang="en-GB" dirty="0"/>
              <a:t> </a:t>
            </a:r>
            <a:r>
              <a:rPr lang="en-GB" dirty="0" err="1"/>
              <a:t>possono</a:t>
            </a:r>
            <a:r>
              <a:rPr lang="en-GB" dirty="0"/>
              <a:t> </a:t>
            </a:r>
            <a:r>
              <a:rPr lang="en-GB" dirty="0" err="1"/>
              <a:t>facilmente</a:t>
            </a:r>
            <a:r>
              <a:rPr lang="en-GB" dirty="0"/>
              <a:t> </a:t>
            </a:r>
            <a:r>
              <a:rPr lang="en-GB" dirty="0" err="1"/>
              <a:t>diventare</a:t>
            </a:r>
            <a:r>
              <a:rPr lang="en-GB" dirty="0"/>
              <a:t> </a:t>
            </a:r>
            <a:r>
              <a:rPr lang="en-GB" dirty="0" err="1"/>
              <a:t>mastodontiche</a:t>
            </a:r>
            <a:r>
              <a:rPr lang="en-GB" dirty="0"/>
              <a:t> in </a:t>
            </a:r>
            <a:r>
              <a:rPr lang="en-GB" dirty="0" err="1"/>
              <a:t>dimensioni</a:t>
            </a:r>
            <a:r>
              <a:rPr lang="en-GB" dirty="0"/>
              <a:t> e </a:t>
            </a:r>
            <a:r>
              <a:rPr lang="en-GB" dirty="0" err="1"/>
              <a:t>complessità</a:t>
            </a:r>
            <a:r>
              <a:rPr lang="en-GB" dirty="0"/>
              <a:t>, il </a:t>
            </a:r>
            <a:r>
              <a:rPr lang="en-GB" dirty="0" err="1"/>
              <a:t>che</a:t>
            </a:r>
            <a:r>
              <a:rPr lang="en-GB" dirty="0"/>
              <a:t> </a:t>
            </a:r>
            <a:r>
              <a:rPr lang="en-GB" dirty="0" err="1"/>
              <a:t>rende</a:t>
            </a:r>
            <a:r>
              <a:rPr lang="en-GB" dirty="0"/>
              <a:t> difficile </a:t>
            </a:r>
            <a:r>
              <a:rPr lang="en-GB" dirty="0" err="1"/>
              <a:t>muoversi</a:t>
            </a:r>
            <a:r>
              <a:rPr lang="en-GB" dirty="0"/>
              <a:t> </a:t>
            </a:r>
            <a:r>
              <a:rPr lang="en-GB" dirty="0" err="1"/>
              <a:t>rapidamente</a:t>
            </a:r>
            <a:r>
              <a:rPr lang="en-GB" dirty="0"/>
              <a:t> in </a:t>
            </a:r>
            <a:r>
              <a:rPr lang="en-GB" dirty="0" err="1"/>
              <a:t>fase</a:t>
            </a:r>
            <a:r>
              <a:rPr lang="en-GB" dirty="0"/>
              <a:t> di </a:t>
            </a:r>
            <a:r>
              <a:rPr lang="en-GB" dirty="0" err="1"/>
              <a:t>sviluppo</a:t>
            </a:r>
            <a:r>
              <a:rPr lang="en-GB" dirty="0"/>
              <a:t>, test e </a:t>
            </a:r>
            <a:r>
              <a:rPr lang="en-GB" dirty="0" err="1"/>
              <a:t>implementazione</a:t>
            </a:r>
            <a:r>
              <a:rPr lang="en-GB" dirty="0"/>
              <a:t>. </a:t>
            </a:r>
          </a:p>
          <a:p>
            <a:pPr marL="0" indent="0">
              <a:buNone/>
            </a:pPr>
            <a:r>
              <a:rPr lang="en-GB" dirty="0"/>
              <a:t>Un nuovo </a:t>
            </a:r>
            <a:r>
              <a:rPr lang="en-GB" dirty="0" err="1"/>
              <a:t>sviluppatore</a:t>
            </a:r>
            <a:r>
              <a:rPr lang="en-GB" dirty="0"/>
              <a:t> </a:t>
            </a:r>
            <a:r>
              <a:rPr lang="en-GB" dirty="0" err="1"/>
              <a:t>che</a:t>
            </a:r>
            <a:r>
              <a:rPr lang="en-GB" dirty="0"/>
              <a:t> </a:t>
            </a:r>
            <a:r>
              <a:rPr lang="en-GB" dirty="0" err="1"/>
              <a:t>entra</a:t>
            </a:r>
            <a:r>
              <a:rPr lang="en-GB" dirty="0"/>
              <a:t> </a:t>
            </a:r>
            <a:r>
              <a:rPr lang="en-GB" dirty="0" err="1"/>
              <a:t>nel</a:t>
            </a:r>
            <a:r>
              <a:rPr lang="en-GB" dirty="0"/>
              <a:t> team ha </a:t>
            </a:r>
            <a:r>
              <a:rPr lang="en-GB" dirty="0" err="1"/>
              <a:t>bisogno</a:t>
            </a:r>
            <a:r>
              <a:rPr lang="en-GB" dirty="0"/>
              <a:t> di </a:t>
            </a:r>
            <a:r>
              <a:rPr lang="en-GB" dirty="0" err="1"/>
              <a:t>imparare</a:t>
            </a:r>
            <a:r>
              <a:rPr lang="en-GB" dirty="0"/>
              <a:t> il </a:t>
            </a:r>
            <a:r>
              <a:rPr lang="en-GB" dirty="0" err="1"/>
              <a:t>funzionamento</a:t>
            </a:r>
            <a:r>
              <a:rPr lang="en-GB" dirty="0"/>
              <a:t> </a:t>
            </a:r>
            <a:r>
              <a:rPr lang="en-GB" dirty="0" err="1"/>
              <a:t>dell’intera</a:t>
            </a:r>
            <a:r>
              <a:rPr lang="en-GB" dirty="0"/>
              <a:t> </a:t>
            </a:r>
            <a:r>
              <a:rPr lang="en-GB" dirty="0" err="1"/>
              <a:t>applicazione</a:t>
            </a:r>
            <a:r>
              <a:rPr lang="en-GB" dirty="0"/>
              <a:t>, </a:t>
            </a:r>
            <a:r>
              <a:rPr lang="en-GB" dirty="0" err="1"/>
              <a:t>indipendentemente</a:t>
            </a:r>
            <a:r>
              <a:rPr lang="en-GB" dirty="0"/>
              <a:t> da </a:t>
            </a:r>
            <a:r>
              <a:rPr lang="en-GB" dirty="0" err="1"/>
              <a:t>quello</a:t>
            </a:r>
            <a:r>
              <a:rPr lang="en-GB" dirty="0"/>
              <a:t> </a:t>
            </a:r>
            <a:r>
              <a:rPr lang="en-GB" dirty="0" err="1"/>
              <a:t>che</a:t>
            </a:r>
            <a:r>
              <a:rPr lang="en-GB" dirty="0"/>
              <a:t> </a:t>
            </a:r>
            <a:r>
              <a:rPr lang="en-GB" dirty="0" err="1"/>
              <a:t>deve</a:t>
            </a:r>
            <a:r>
              <a:rPr lang="en-GB" dirty="0"/>
              <a:t> </a:t>
            </a:r>
            <a:r>
              <a:rPr lang="en-GB" dirty="0" err="1"/>
              <a:t>sviluppare</a:t>
            </a:r>
            <a:r>
              <a:rPr lang="en-GB" dirty="0"/>
              <a:t>, ed </a:t>
            </a:r>
            <a:r>
              <a:rPr lang="en-GB" dirty="0" err="1"/>
              <a:t>ogni</a:t>
            </a:r>
            <a:r>
              <a:rPr lang="en-GB" dirty="0"/>
              <a:t> </a:t>
            </a:r>
            <a:r>
              <a:rPr lang="en-GB" dirty="0" err="1"/>
              <a:t>piccola</a:t>
            </a:r>
            <a:r>
              <a:rPr lang="en-GB" dirty="0"/>
              <a:t> </a:t>
            </a:r>
            <a:r>
              <a:rPr lang="en-GB" dirty="0" err="1"/>
              <a:t>modifica</a:t>
            </a:r>
            <a:r>
              <a:rPr lang="en-GB" dirty="0"/>
              <a:t> </a:t>
            </a:r>
            <a:r>
              <a:rPr lang="en-GB" dirty="0" err="1"/>
              <a:t>deve</a:t>
            </a:r>
            <a:r>
              <a:rPr lang="en-GB" dirty="0"/>
              <a:t> </a:t>
            </a:r>
            <a:r>
              <a:rPr lang="en-GB" dirty="0" err="1"/>
              <a:t>passare</a:t>
            </a:r>
            <a:r>
              <a:rPr lang="en-GB" dirty="0"/>
              <a:t> </a:t>
            </a:r>
            <a:r>
              <a:rPr lang="en-GB" dirty="0" err="1"/>
              <a:t>attraverso</a:t>
            </a:r>
            <a:r>
              <a:rPr lang="en-GB" dirty="0"/>
              <a:t> un test </a:t>
            </a:r>
            <a:r>
              <a:rPr lang="en-GB" dirty="0" err="1"/>
              <a:t>completo</a:t>
            </a:r>
            <a:r>
              <a:rPr lang="en-GB" dirty="0"/>
              <a:t> </a:t>
            </a:r>
            <a:r>
              <a:rPr lang="en-GB" dirty="0" err="1"/>
              <a:t>dell’intera</a:t>
            </a:r>
            <a:r>
              <a:rPr lang="en-GB" dirty="0"/>
              <a:t> </a:t>
            </a:r>
            <a:r>
              <a:rPr lang="en-GB" dirty="0" err="1"/>
              <a:t>applicazione</a:t>
            </a:r>
            <a:r>
              <a:rPr lang="en-GB" dirty="0"/>
              <a:t> prima di </a:t>
            </a:r>
            <a:r>
              <a:rPr lang="en-GB" dirty="0" err="1"/>
              <a:t>essere</a:t>
            </a:r>
            <a:r>
              <a:rPr lang="en-GB" dirty="0"/>
              <a:t> </a:t>
            </a:r>
            <a:r>
              <a:rPr lang="en-GB" dirty="0" err="1"/>
              <a:t>distribuita</a:t>
            </a:r>
            <a:r>
              <a:rPr lang="en-GB" dirty="0"/>
              <a:t> in </a:t>
            </a:r>
            <a:r>
              <a:rPr lang="en-GB" dirty="0" err="1"/>
              <a:t>produzione</a:t>
            </a:r>
            <a:r>
              <a:rPr lang="en-GB" dirty="0"/>
              <a:t>.</a:t>
            </a:r>
          </a:p>
          <a:p>
            <a:pPr marL="0" indent="0">
              <a:buNone/>
            </a:pPr>
            <a:r>
              <a:rPr lang="en-GB" dirty="0" err="1"/>
              <a:t>Inoltre</a:t>
            </a:r>
            <a:r>
              <a:rPr lang="en-GB" dirty="0"/>
              <a:t> </a:t>
            </a:r>
            <a:r>
              <a:rPr lang="en-GB" dirty="0" err="1"/>
              <a:t>l’unico</a:t>
            </a:r>
            <a:r>
              <a:rPr lang="en-GB" dirty="0"/>
              <a:t> modo di </a:t>
            </a:r>
            <a:r>
              <a:rPr lang="en-GB" dirty="0" err="1"/>
              <a:t>poter</a:t>
            </a:r>
            <a:r>
              <a:rPr lang="en-GB" dirty="0"/>
              <a:t> </a:t>
            </a:r>
            <a:r>
              <a:rPr lang="en-GB" dirty="0" err="1"/>
              <a:t>scalare</a:t>
            </a:r>
            <a:r>
              <a:rPr lang="en-GB" dirty="0"/>
              <a:t> </a:t>
            </a:r>
            <a:r>
              <a:rPr lang="en-GB" dirty="0" err="1"/>
              <a:t>un’applicazione</a:t>
            </a:r>
            <a:r>
              <a:rPr lang="en-GB" dirty="0"/>
              <a:t> </a:t>
            </a:r>
            <a:r>
              <a:rPr lang="en-GB" dirty="0" err="1"/>
              <a:t>monolitica</a:t>
            </a:r>
            <a:r>
              <a:rPr lang="en-GB" dirty="0"/>
              <a:t> </a:t>
            </a:r>
            <a:r>
              <a:rPr lang="en-GB" dirty="0" err="1"/>
              <a:t>è</a:t>
            </a:r>
            <a:r>
              <a:rPr lang="en-GB" dirty="0"/>
              <a:t> </a:t>
            </a:r>
            <a:r>
              <a:rPr lang="en-GB" dirty="0" err="1"/>
              <a:t>quello</a:t>
            </a:r>
            <a:r>
              <a:rPr lang="en-GB" dirty="0"/>
              <a:t> di </a:t>
            </a:r>
            <a:r>
              <a:rPr lang="en-GB" dirty="0" err="1"/>
              <a:t>replicare</a:t>
            </a:r>
            <a:r>
              <a:rPr lang="en-GB" dirty="0"/>
              <a:t> </a:t>
            </a:r>
            <a:r>
              <a:rPr lang="en-GB" dirty="0" err="1"/>
              <a:t>l’intera</a:t>
            </a:r>
            <a:r>
              <a:rPr lang="en-GB" dirty="0"/>
              <a:t> </a:t>
            </a:r>
            <a:r>
              <a:rPr lang="en-GB" dirty="0" err="1"/>
              <a:t>applicazione</a:t>
            </a:r>
            <a:r>
              <a:rPr lang="en-GB" dirty="0"/>
              <a:t> con </a:t>
            </a:r>
            <a:r>
              <a:rPr lang="en-GB" dirty="0" err="1"/>
              <a:t>conseguente</a:t>
            </a:r>
            <a:r>
              <a:rPr lang="en-GB" dirty="0"/>
              <a:t> </a:t>
            </a:r>
            <a:r>
              <a:rPr lang="en-GB" dirty="0" err="1"/>
              <a:t>aumento</a:t>
            </a:r>
            <a:r>
              <a:rPr lang="en-GB" dirty="0"/>
              <a:t> di </a:t>
            </a:r>
            <a:r>
              <a:rPr lang="en-GB" dirty="0" err="1"/>
              <a:t>costi</a:t>
            </a:r>
            <a:r>
              <a:rPr lang="en-GB" dirty="0"/>
              <a:t> e </a:t>
            </a:r>
            <a:r>
              <a:rPr lang="en-GB" dirty="0" err="1"/>
              <a:t>risorse</a:t>
            </a:r>
            <a:r>
              <a:rPr lang="en-GB" dirty="0"/>
              <a:t> </a:t>
            </a:r>
            <a:r>
              <a:rPr lang="en-GB" dirty="0" err="1"/>
              <a:t>necessarie</a:t>
            </a:r>
            <a:r>
              <a:rPr lang="en-GB" dirty="0"/>
              <a:t>. </a:t>
            </a:r>
            <a:endParaRPr lang="it-IT" dirty="0"/>
          </a:p>
        </p:txBody>
      </p:sp>
    </p:spTree>
    <p:extLst>
      <p:ext uri="{BB962C8B-B14F-4D97-AF65-F5344CB8AC3E}">
        <p14:creationId xmlns:p14="http://schemas.microsoft.com/office/powerpoint/2010/main" val="27107252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95368D-009A-2146-9271-BF5E97A03286}"/>
              </a:ext>
            </a:extLst>
          </p:cNvPr>
          <p:cNvPicPr>
            <a:picLocks noChangeAspect="1"/>
          </p:cNvPicPr>
          <p:nvPr/>
        </p:nvPicPr>
        <p:blipFill>
          <a:blip r:embed="rId2"/>
          <a:stretch>
            <a:fillRect/>
          </a:stretch>
        </p:blipFill>
        <p:spPr>
          <a:xfrm>
            <a:off x="1560614" y="926694"/>
            <a:ext cx="9246816" cy="5513522"/>
          </a:xfrm>
          <a:prstGeom prst="rect">
            <a:avLst/>
          </a:prstGeom>
        </p:spPr>
      </p:pic>
      <p:sp>
        <p:nvSpPr>
          <p:cNvPr id="5" name="TextBox 4">
            <a:extLst>
              <a:ext uri="{FF2B5EF4-FFF2-40B4-BE49-F238E27FC236}">
                <a16:creationId xmlns:a16="http://schemas.microsoft.com/office/drawing/2014/main" id="{1007FB72-DC0D-0340-A2BD-149A55764A49}"/>
              </a:ext>
            </a:extLst>
          </p:cNvPr>
          <p:cNvSpPr txBox="1"/>
          <p:nvPr/>
        </p:nvSpPr>
        <p:spPr>
          <a:xfrm>
            <a:off x="729575" y="557362"/>
            <a:ext cx="3107389" cy="369332"/>
          </a:xfrm>
          <a:prstGeom prst="rect">
            <a:avLst/>
          </a:prstGeom>
          <a:noFill/>
        </p:spPr>
        <p:txBody>
          <a:bodyPr wrap="none" rtlCol="0">
            <a:spAutoFit/>
          </a:bodyPr>
          <a:lstStyle/>
          <a:p>
            <a:r>
              <a:rPr lang="it-IT" dirty="0"/>
              <a:t>Esempio di </a:t>
            </a:r>
            <a:r>
              <a:rPr lang="it-IT" dirty="0" err="1"/>
              <a:t>app</a:t>
            </a:r>
            <a:r>
              <a:rPr lang="it-IT" dirty="0"/>
              <a:t> monolitica Java</a:t>
            </a:r>
          </a:p>
        </p:txBody>
      </p:sp>
    </p:spTree>
    <p:extLst>
      <p:ext uri="{BB962C8B-B14F-4D97-AF65-F5344CB8AC3E}">
        <p14:creationId xmlns:p14="http://schemas.microsoft.com/office/powerpoint/2010/main" val="31068613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06311B-9271-A54E-B2B9-6DBFA7607440}"/>
              </a:ext>
            </a:extLst>
          </p:cNvPr>
          <p:cNvSpPr>
            <a:spLocks noGrp="1"/>
          </p:cNvSpPr>
          <p:nvPr>
            <p:ph idx="1"/>
          </p:nvPr>
        </p:nvSpPr>
        <p:spPr>
          <a:xfrm>
            <a:off x="838200" y="1253331"/>
            <a:ext cx="10515600" cy="4351338"/>
          </a:xfrm>
        </p:spPr>
        <p:txBody>
          <a:bodyPr>
            <a:normAutofit/>
          </a:bodyPr>
          <a:lstStyle/>
          <a:p>
            <a:pPr marL="0" indent="0">
              <a:buNone/>
            </a:pPr>
            <a:r>
              <a:rPr lang="en-GB" dirty="0" err="1"/>
              <a:t>Gli</a:t>
            </a:r>
            <a:r>
              <a:rPr lang="en-GB" dirty="0"/>
              <a:t> </a:t>
            </a:r>
            <a:r>
              <a:rPr lang="en-GB" dirty="0" err="1"/>
              <a:t>svantaggi</a:t>
            </a:r>
            <a:r>
              <a:rPr lang="en-GB" dirty="0"/>
              <a:t> di </a:t>
            </a:r>
            <a:r>
              <a:rPr lang="en-GB" dirty="0" err="1"/>
              <a:t>applicazioni</a:t>
            </a:r>
            <a:r>
              <a:rPr lang="en-GB" dirty="0"/>
              <a:t> </a:t>
            </a:r>
            <a:r>
              <a:rPr lang="en-GB" dirty="0" err="1"/>
              <a:t>monolitiche</a:t>
            </a:r>
            <a:r>
              <a:rPr lang="en-GB" dirty="0"/>
              <a:t> </a:t>
            </a:r>
            <a:r>
              <a:rPr lang="en-GB" dirty="0" err="1"/>
              <a:t>sono</a:t>
            </a:r>
            <a:r>
              <a:rPr lang="en-GB" dirty="0"/>
              <a:t> </a:t>
            </a:r>
            <a:r>
              <a:rPr lang="en-GB" dirty="0" err="1"/>
              <a:t>diventate</a:t>
            </a:r>
            <a:r>
              <a:rPr lang="en-GB" dirty="0"/>
              <a:t> subito </a:t>
            </a:r>
            <a:r>
              <a:rPr lang="en-GB" dirty="0" err="1"/>
              <a:t>chiare</a:t>
            </a:r>
            <a:r>
              <a:rPr lang="en-GB" dirty="0"/>
              <a:t> per </a:t>
            </a:r>
            <a:r>
              <a:rPr lang="en-GB" dirty="0" err="1"/>
              <a:t>gli</a:t>
            </a:r>
            <a:r>
              <a:rPr lang="en-GB" dirty="0"/>
              <a:t> </a:t>
            </a:r>
            <a:r>
              <a:rPr lang="en-GB" dirty="0" err="1"/>
              <a:t>sviluppatori</a:t>
            </a:r>
            <a:r>
              <a:rPr lang="en-GB" dirty="0"/>
              <a:t>; e </a:t>
            </a:r>
            <a:r>
              <a:rPr lang="en-GB" dirty="0" err="1"/>
              <a:t>si</a:t>
            </a:r>
            <a:r>
              <a:rPr lang="en-GB" dirty="0"/>
              <a:t> </a:t>
            </a:r>
            <a:r>
              <a:rPr lang="en-GB" dirty="0" err="1"/>
              <a:t>è</a:t>
            </a:r>
            <a:r>
              <a:rPr lang="en-GB" dirty="0"/>
              <a:t> </a:t>
            </a:r>
            <a:r>
              <a:rPr lang="en-GB" dirty="0" err="1"/>
              <a:t>cominciato</a:t>
            </a:r>
            <a:r>
              <a:rPr lang="en-GB" dirty="0"/>
              <a:t> col principio </a:t>
            </a:r>
            <a:r>
              <a:rPr lang="en-GB" dirty="0" err="1"/>
              <a:t>della</a:t>
            </a:r>
            <a:r>
              <a:rPr lang="en-GB" dirty="0"/>
              <a:t> </a:t>
            </a:r>
            <a:r>
              <a:rPr lang="en-GB" dirty="0" err="1"/>
              <a:t>scomposizione</a:t>
            </a:r>
            <a:r>
              <a:rPr lang="en-GB" dirty="0"/>
              <a:t> ed in </a:t>
            </a:r>
            <a:r>
              <a:rPr lang="en-GB" dirty="0" err="1"/>
              <a:t>particolare</a:t>
            </a:r>
            <a:r>
              <a:rPr lang="en-GB" dirty="0"/>
              <a:t> con la </a:t>
            </a:r>
            <a:r>
              <a:rPr lang="en-GB" dirty="0" err="1"/>
              <a:t>scomposizione</a:t>
            </a:r>
            <a:r>
              <a:rPr lang="en-GB" dirty="0"/>
              <a:t> </a:t>
            </a:r>
            <a:r>
              <a:rPr lang="en-GB" dirty="0" err="1"/>
              <a:t>logica</a:t>
            </a:r>
            <a:r>
              <a:rPr lang="en-GB" dirty="0"/>
              <a:t> </a:t>
            </a:r>
            <a:r>
              <a:rPr lang="en-GB" dirty="0" err="1"/>
              <a:t>che</a:t>
            </a:r>
            <a:r>
              <a:rPr lang="en-GB" dirty="0"/>
              <a:t> </a:t>
            </a:r>
            <a:r>
              <a:rPr lang="en-GB" dirty="0" err="1"/>
              <a:t>già</a:t>
            </a:r>
            <a:r>
              <a:rPr lang="en-GB" dirty="0"/>
              <a:t> </a:t>
            </a:r>
            <a:r>
              <a:rPr lang="en-GB" dirty="0" err="1"/>
              <a:t>permetteva</a:t>
            </a:r>
            <a:r>
              <a:rPr lang="en-GB" dirty="0"/>
              <a:t> </a:t>
            </a:r>
            <a:r>
              <a:rPr lang="en-GB" dirty="0" err="1"/>
              <a:t>scalabilità</a:t>
            </a:r>
            <a:r>
              <a:rPr lang="en-GB" dirty="0"/>
              <a:t> </a:t>
            </a:r>
            <a:r>
              <a:rPr lang="en-GB" dirty="0" err="1"/>
              <a:t>più</a:t>
            </a:r>
            <a:r>
              <a:rPr lang="en-GB" dirty="0"/>
              <a:t> </a:t>
            </a:r>
            <a:r>
              <a:rPr lang="en-GB" dirty="0" err="1"/>
              <a:t>efficiente</a:t>
            </a:r>
            <a:r>
              <a:rPr lang="en-GB" dirty="0"/>
              <a:t>. </a:t>
            </a:r>
            <a:r>
              <a:rPr lang="en-GB" dirty="0" err="1"/>
              <a:t>Questo</a:t>
            </a:r>
            <a:r>
              <a:rPr lang="en-GB" dirty="0"/>
              <a:t> </a:t>
            </a:r>
            <a:r>
              <a:rPr lang="en-GB" dirty="0" err="1"/>
              <a:t>approccio</a:t>
            </a:r>
            <a:r>
              <a:rPr lang="en-GB" dirty="0"/>
              <a:t> multi-tier </a:t>
            </a:r>
            <a:r>
              <a:rPr lang="en-GB" dirty="0" err="1"/>
              <a:t>è</a:t>
            </a:r>
            <a:r>
              <a:rPr lang="en-GB" dirty="0"/>
              <a:t> </a:t>
            </a:r>
            <a:r>
              <a:rPr lang="en-GB" dirty="0" err="1"/>
              <a:t>generalmente</a:t>
            </a:r>
            <a:r>
              <a:rPr lang="en-GB" dirty="0"/>
              <a:t> </a:t>
            </a:r>
            <a:r>
              <a:rPr lang="en-GB" dirty="0" err="1"/>
              <a:t>costituito</a:t>
            </a:r>
            <a:r>
              <a:rPr lang="en-GB" dirty="0"/>
              <a:t> da uno </a:t>
            </a:r>
            <a:r>
              <a:rPr lang="en-GB" dirty="0" err="1"/>
              <a:t>strato</a:t>
            </a:r>
            <a:r>
              <a:rPr lang="en-GB" dirty="0"/>
              <a:t> di </a:t>
            </a:r>
            <a:r>
              <a:rPr lang="en-GB" dirty="0" err="1"/>
              <a:t>dati</a:t>
            </a:r>
            <a:r>
              <a:rPr lang="en-GB" dirty="0"/>
              <a:t>,</a:t>
            </a:r>
            <a:br>
              <a:rPr lang="en-GB" dirty="0"/>
            </a:br>
            <a:r>
              <a:rPr lang="en-GB" dirty="0"/>
              <a:t>uno </a:t>
            </a:r>
            <a:r>
              <a:rPr lang="en-GB" dirty="0" err="1"/>
              <a:t>strato</a:t>
            </a:r>
            <a:r>
              <a:rPr lang="en-GB" dirty="0"/>
              <a:t> di </a:t>
            </a:r>
            <a:r>
              <a:rPr lang="en-GB" dirty="0" err="1"/>
              <a:t>logica</a:t>
            </a:r>
            <a:r>
              <a:rPr lang="en-GB" dirty="0"/>
              <a:t> di business, e un </a:t>
            </a:r>
            <a:r>
              <a:rPr lang="en-GB" dirty="0" err="1"/>
              <a:t>livello</a:t>
            </a:r>
            <a:r>
              <a:rPr lang="en-GB" dirty="0"/>
              <a:t> di </a:t>
            </a:r>
            <a:r>
              <a:rPr lang="en-GB" dirty="0" err="1"/>
              <a:t>presentazione</a:t>
            </a:r>
            <a:r>
              <a:rPr lang="en-GB" dirty="0"/>
              <a:t>. </a:t>
            </a:r>
            <a:r>
              <a:rPr lang="en-GB" dirty="0" err="1"/>
              <a:t>Scalare</a:t>
            </a:r>
            <a:r>
              <a:rPr lang="en-GB" dirty="0"/>
              <a:t> un </a:t>
            </a:r>
            <a:r>
              <a:rPr lang="en-GB" dirty="0" err="1"/>
              <a:t>processo</a:t>
            </a:r>
            <a:r>
              <a:rPr lang="en-GB" dirty="0"/>
              <a:t> </a:t>
            </a:r>
            <a:r>
              <a:rPr lang="en-GB" dirty="0" err="1"/>
              <a:t>specifico</a:t>
            </a:r>
            <a:r>
              <a:rPr lang="en-GB" dirty="0"/>
              <a:t>, ad </a:t>
            </a:r>
            <a:r>
              <a:rPr lang="en-GB" dirty="0" err="1"/>
              <a:t>esempio</a:t>
            </a:r>
            <a:r>
              <a:rPr lang="en-GB" dirty="0"/>
              <a:t> a causa di un </a:t>
            </a:r>
            <a:r>
              <a:rPr lang="en-GB" dirty="0" err="1"/>
              <a:t>aumento</a:t>
            </a:r>
            <a:r>
              <a:rPr lang="en-GB" dirty="0"/>
              <a:t> del </a:t>
            </a:r>
            <a:r>
              <a:rPr lang="en-GB" dirty="0" err="1"/>
              <a:t>carico</a:t>
            </a:r>
            <a:r>
              <a:rPr lang="en-GB" dirty="0"/>
              <a:t>, </a:t>
            </a:r>
            <a:r>
              <a:rPr lang="en-GB" dirty="0" err="1"/>
              <a:t>significa</a:t>
            </a:r>
            <a:r>
              <a:rPr lang="en-GB" dirty="0"/>
              <a:t> </a:t>
            </a:r>
            <a:r>
              <a:rPr lang="en-GB" dirty="0" err="1"/>
              <a:t>scalare</a:t>
            </a:r>
            <a:r>
              <a:rPr lang="en-GB" dirty="0"/>
              <a:t> solo il </a:t>
            </a:r>
            <a:r>
              <a:rPr lang="en-GB" dirty="0" err="1"/>
              <a:t>livello</a:t>
            </a:r>
            <a:r>
              <a:rPr lang="en-GB" dirty="0"/>
              <a:t> di </a:t>
            </a:r>
            <a:r>
              <a:rPr lang="en-GB" dirty="0" err="1"/>
              <a:t>logica</a:t>
            </a:r>
            <a:r>
              <a:rPr lang="en-GB" dirty="0"/>
              <a:t> business.</a:t>
            </a:r>
          </a:p>
        </p:txBody>
      </p:sp>
    </p:spTree>
    <p:extLst>
      <p:ext uri="{BB962C8B-B14F-4D97-AF65-F5344CB8AC3E}">
        <p14:creationId xmlns:p14="http://schemas.microsoft.com/office/powerpoint/2010/main" val="3976299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06311B-9271-A54E-B2B9-6DBFA7607440}"/>
              </a:ext>
            </a:extLst>
          </p:cNvPr>
          <p:cNvSpPr>
            <a:spLocks noGrp="1"/>
          </p:cNvSpPr>
          <p:nvPr>
            <p:ph idx="1"/>
          </p:nvPr>
        </p:nvSpPr>
        <p:spPr>
          <a:xfrm>
            <a:off x="838200" y="1253331"/>
            <a:ext cx="10515600" cy="4351338"/>
          </a:xfrm>
        </p:spPr>
        <p:txBody>
          <a:bodyPr>
            <a:normAutofit/>
          </a:bodyPr>
          <a:lstStyle/>
          <a:p>
            <a:pPr marL="0" indent="0">
              <a:buNone/>
            </a:pPr>
            <a:r>
              <a:rPr lang="en-GB" dirty="0"/>
              <a:t>I database </a:t>
            </a:r>
            <a:r>
              <a:rPr lang="en-GB" dirty="0" err="1"/>
              <a:t>possono</a:t>
            </a:r>
            <a:r>
              <a:rPr lang="en-GB" dirty="0"/>
              <a:t> </a:t>
            </a:r>
            <a:r>
              <a:rPr lang="en-GB" dirty="0" err="1"/>
              <a:t>essere</a:t>
            </a:r>
            <a:r>
              <a:rPr lang="en-GB" dirty="0"/>
              <a:t> </a:t>
            </a:r>
            <a:r>
              <a:rPr lang="en-GB" dirty="0" err="1"/>
              <a:t>replicati</a:t>
            </a:r>
            <a:r>
              <a:rPr lang="en-GB" dirty="0"/>
              <a:t> </a:t>
            </a:r>
            <a:r>
              <a:rPr lang="en-GB" dirty="0" err="1"/>
              <a:t>indipendentemente</a:t>
            </a:r>
            <a:r>
              <a:rPr lang="en-GB" dirty="0"/>
              <a:t>, </a:t>
            </a:r>
            <a:r>
              <a:rPr lang="en-GB" dirty="0" err="1"/>
              <a:t>mentre</a:t>
            </a:r>
            <a:r>
              <a:rPr lang="en-GB" dirty="0"/>
              <a:t> lo </a:t>
            </a:r>
            <a:r>
              <a:rPr lang="en-GB" dirty="0" err="1"/>
              <a:t>strato</a:t>
            </a:r>
            <a:r>
              <a:rPr lang="en-GB" dirty="0"/>
              <a:t> client </a:t>
            </a:r>
            <a:r>
              <a:rPr lang="en-GB" dirty="0" err="1"/>
              <a:t>può</a:t>
            </a:r>
            <a:r>
              <a:rPr lang="en-GB" dirty="0"/>
              <a:t> </a:t>
            </a:r>
            <a:r>
              <a:rPr lang="en-GB" dirty="0" err="1"/>
              <a:t>rimanere</a:t>
            </a:r>
            <a:r>
              <a:rPr lang="en-GB" dirty="0"/>
              <a:t> </a:t>
            </a:r>
            <a:r>
              <a:rPr lang="en-GB" dirty="0" err="1"/>
              <a:t>sottile</a:t>
            </a:r>
            <a:r>
              <a:rPr lang="en-GB" dirty="0"/>
              <a:t> e cross-platform.</a:t>
            </a:r>
            <a:br>
              <a:rPr lang="en-GB" dirty="0"/>
            </a:br>
            <a:r>
              <a:rPr lang="en-GB" dirty="0"/>
              <a:t>Le </a:t>
            </a:r>
            <a:r>
              <a:rPr lang="en-GB" dirty="0" err="1"/>
              <a:t>applicazioni</a:t>
            </a:r>
            <a:r>
              <a:rPr lang="en-GB" dirty="0"/>
              <a:t> di </a:t>
            </a:r>
            <a:r>
              <a:rPr lang="en-GB" dirty="0" err="1"/>
              <a:t>questo</a:t>
            </a:r>
            <a:r>
              <a:rPr lang="en-GB" dirty="0"/>
              <a:t> </a:t>
            </a:r>
            <a:r>
              <a:rPr lang="en-GB" dirty="0" err="1"/>
              <a:t>tipo</a:t>
            </a:r>
            <a:r>
              <a:rPr lang="en-GB" dirty="0"/>
              <a:t>, se </a:t>
            </a:r>
            <a:r>
              <a:rPr lang="en-GB" dirty="0" err="1"/>
              <a:t>diventano</a:t>
            </a:r>
            <a:r>
              <a:rPr lang="en-GB" dirty="0"/>
              <a:t> </a:t>
            </a:r>
            <a:r>
              <a:rPr lang="en-GB" dirty="0" err="1"/>
              <a:t>troppo</a:t>
            </a:r>
            <a:r>
              <a:rPr lang="en-GB" dirty="0"/>
              <a:t> </a:t>
            </a:r>
            <a:r>
              <a:rPr lang="en-GB" dirty="0" err="1"/>
              <a:t>grandi</a:t>
            </a:r>
            <a:r>
              <a:rPr lang="en-GB" dirty="0"/>
              <a:t>, </a:t>
            </a:r>
            <a:r>
              <a:rPr lang="en-GB" dirty="0" err="1"/>
              <a:t>presentano</a:t>
            </a:r>
            <a:r>
              <a:rPr lang="en-GB" dirty="0"/>
              <a:t> </a:t>
            </a:r>
            <a:r>
              <a:rPr lang="en-GB" dirty="0" err="1"/>
              <a:t>però</a:t>
            </a:r>
            <a:r>
              <a:rPr lang="en-GB" dirty="0"/>
              <a:t> </a:t>
            </a:r>
            <a:r>
              <a:rPr lang="en-GB" dirty="0" err="1"/>
              <a:t>gli</a:t>
            </a:r>
            <a:r>
              <a:rPr lang="en-GB" dirty="0"/>
              <a:t> </a:t>
            </a:r>
            <a:r>
              <a:rPr lang="en-GB" dirty="0" err="1"/>
              <a:t>stessi</a:t>
            </a:r>
            <a:r>
              <a:rPr lang="en-GB" dirty="0"/>
              <a:t> </a:t>
            </a:r>
            <a:r>
              <a:rPr lang="en-GB" dirty="0" err="1"/>
              <a:t>svantaggi</a:t>
            </a:r>
            <a:r>
              <a:rPr lang="en-GB" dirty="0"/>
              <a:t> </a:t>
            </a:r>
            <a:r>
              <a:rPr lang="en-GB" dirty="0" err="1"/>
              <a:t>dei</a:t>
            </a:r>
            <a:r>
              <a:rPr lang="en-GB" dirty="0"/>
              <a:t> </a:t>
            </a:r>
            <a:r>
              <a:rPr lang="en-GB" dirty="0" err="1"/>
              <a:t>monoliti</a:t>
            </a:r>
            <a:r>
              <a:rPr lang="en-GB" dirty="0"/>
              <a:t> con la </a:t>
            </a:r>
            <a:r>
              <a:rPr lang="en-GB" dirty="0" err="1"/>
              <a:t>differenza</a:t>
            </a:r>
            <a:r>
              <a:rPr lang="en-GB" dirty="0"/>
              <a:t> </a:t>
            </a:r>
            <a:r>
              <a:rPr lang="en-GB" dirty="0" err="1"/>
              <a:t>che</a:t>
            </a:r>
            <a:r>
              <a:rPr lang="en-GB" dirty="0"/>
              <a:t> </a:t>
            </a:r>
            <a:r>
              <a:rPr lang="en-GB" dirty="0" err="1"/>
              <a:t>tutto</a:t>
            </a:r>
            <a:r>
              <a:rPr lang="en-GB" dirty="0"/>
              <a:t> il “</a:t>
            </a:r>
            <a:r>
              <a:rPr lang="en-GB" dirty="0" err="1"/>
              <a:t>carico</a:t>
            </a:r>
            <a:r>
              <a:rPr lang="en-GB" dirty="0"/>
              <a:t>” </a:t>
            </a:r>
            <a:r>
              <a:rPr lang="en-GB" dirty="0" err="1"/>
              <a:t>si</a:t>
            </a:r>
            <a:r>
              <a:rPr lang="en-GB" dirty="0"/>
              <a:t> </a:t>
            </a:r>
            <a:r>
              <a:rPr lang="en-GB" dirty="0" err="1"/>
              <a:t>sposta</a:t>
            </a:r>
            <a:r>
              <a:rPr lang="en-GB" dirty="0"/>
              <a:t> </a:t>
            </a:r>
            <a:r>
              <a:rPr lang="en-GB" dirty="0" err="1"/>
              <a:t>nella</a:t>
            </a:r>
            <a:r>
              <a:rPr lang="en-GB" dirty="0"/>
              <a:t> </a:t>
            </a:r>
            <a:r>
              <a:rPr lang="en-GB" dirty="0" err="1"/>
              <a:t>parte</a:t>
            </a:r>
            <a:r>
              <a:rPr lang="en-GB" dirty="0"/>
              <a:t> </a:t>
            </a:r>
            <a:r>
              <a:rPr lang="en-GB" dirty="0" err="1"/>
              <a:t>della</a:t>
            </a:r>
            <a:r>
              <a:rPr lang="en-GB" dirty="0"/>
              <a:t> business logic. </a:t>
            </a:r>
            <a:r>
              <a:rPr lang="en-GB" dirty="0" err="1"/>
              <a:t>Questo</a:t>
            </a:r>
            <a:r>
              <a:rPr lang="en-GB" dirty="0"/>
              <a:t> </a:t>
            </a:r>
            <a:r>
              <a:rPr lang="en-GB" dirty="0" err="1"/>
              <a:t>modello</a:t>
            </a:r>
            <a:r>
              <a:rPr lang="en-GB" dirty="0"/>
              <a:t> ha </a:t>
            </a:r>
            <a:r>
              <a:rPr lang="en-GB" dirty="0" err="1"/>
              <a:t>fatto</a:t>
            </a:r>
            <a:r>
              <a:rPr lang="en-GB" dirty="0"/>
              <a:t> </a:t>
            </a:r>
            <a:r>
              <a:rPr lang="en-GB" dirty="0" err="1"/>
              <a:t>iniziare</a:t>
            </a:r>
            <a:r>
              <a:rPr lang="en-GB" dirty="0"/>
              <a:t> la </a:t>
            </a:r>
            <a:r>
              <a:rPr lang="en-GB" dirty="0" err="1"/>
              <a:t>tendenza</a:t>
            </a:r>
            <a:r>
              <a:rPr lang="en-GB" dirty="0"/>
              <a:t> del </a:t>
            </a:r>
            <a:r>
              <a:rPr lang="en-GB" dirty="0" err="1"/>
              <a:t>disaccoppiamento</a:t>
            </a:r>
            <a:r>
              <a:rPr lang="en-GB" dirty="0"/>
              <a:t> </a:t>
            </a:r>
            <a:r>
              <a:rPr lang="en-GB" dirty="0" err="1"/>
              <a:t>dei</a:t>
            </a:r>
            <a:r>
              <a:rPr lang="en-GB" dirty="0"/>
              <a:t> </a:t>
            </a:r>
            <a:r>
              <a:rPr lang="en-GB" dirty="0" err="1"/>
              <a:t>componenti</a:t>
            </a:r>
            <a:r>
              <a:rPr lang="en-GB" dirty="0"/>
              <a:t>; </a:t>
            </a:r>
            <a:r>
              <a:rPr lang="en-GB" dirty="0" err="1"/>
              <a:t>tuttavia</a:t>
            </a:r>
            <a:r>
              <a:rPr lang="en-GB" dirty="0"/>
              <a:t>, non </a:t>
            </a:r>
            <a:r>
              <a:rPr lang="en-GB" dirty="0" err="1"/>
              <a:t>fornisce</a:t>
            </a:r>
            <a:r>
              <a:rPr lang="en-GB" dirty="0"/>
              <a:t> </a:t>
            </a:r>
            <a:r>
              <a:rPr lang="en-GB" dirty="0" err="1"/>
              <a:t>sufficienti</a:t>
            </a:r>
            <a:r>
              <a:rPr lang="en-GB" dirty="0"/>
              <a:t> </a:t>
            </a:r>
            <a:r>
              <a:rPr lang="en-GB" dirty="0" err="1"/>
              <a:t>prestazioni</a:t>
            </a:r>
            <a:r>
              <a:rPr lang="en-GB" dirty="0"/>
              <a:t> per le </a:t>
            </a:r>
            <a:r>
              <a:rPr lang="en-GB" dirty="0" err="1"/>
              <a:t>applicazioni</a:t>
            </a:r>
            <a:r>
              <a:rPr lang="en-GB" dirty="0"/>
              <a:t> </a:t>
            </a:r>
            <a:r>
              <a:rPr lang="en-GB" dirty="0" err="1"/>
              <a:t>moderne</a:t>
            </a:r>
            <a:r>
              <a:rPr lang="en-GB" dirty="0"/>
              <a:t>.</a:t>
            </a:r>
          </a:p>
        </p:txBody>
      </p:sp>
    </p:spTree>
    <p:extLst>
      <p:ext uri="{BB962C8B-B14F-4D97-AF65-F5344CB8AC3E}">
        <p14:creationId xmlns:p14="http://schemas.microsoft.com/office/powerpoint/2010/main" val="20474806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7AD94-A09B-EE42-9D99-16BB19BE5828}"/>
              </a:ext>
            </a:extLst>
          </p:cNvPr>
          <p:cNvSpPr>
            <a:spLocks noGrp="1"/>
          </p:cNvSpPr>
          <p:nvPr>
            <p:ph type="title"/>
          </p:nvPr>
        </p:nvSpPr>
        <p:spPr/>
        <p:txBody>
          <a:bodyPr>
            <a:normAutofit/>
          </a:bodyPr>
          <a:lstStyle/>
          <a:p>
            <a:r>
              <a:rPr lang="it-IT" sz="3600" dirty="0"/>
              <a:t>E si arriva quindi al </a:t>
            </a:r>
            <a:r>
              <a:rPr lang="en-GB" sz="3600" dirty="0"/>
              <a:t>Service Oriented Architecture (SOA)</a:t>
            </a:r>
            <a:endParaRPr lang="it-IT" sz="3600" dirty="0"/>
          </a:p>
        </p:txBody>
      </p:sp>
      <p:sp>
        <p:nvSpPr>
          <p:cNvPr id="3" name="Content Placeholder 2">
            <a:extLst>
              <a:ext uri="{FF2B5EF4-FFF2-40B4-BE49-F238E27FC236}">
                <a16:creationId xmlns:a16="http://schemas.microsoft.com/office/drawing/2014/main" id="{7148E8D1-2863-5B47-B457-BBF0E5B9119B}"/>
              </a:ext>
            </a:extLst>
          </p:cNvPr>
          <p:cNvSpPr>
            <a:spLocks noGrp="1"/>
          </p:cNvSpPr>
          <p:nvPr>
            <p:ph idx="1"/>
          </p:nvPr>
        </p:nvSpPr>
        <p:spPr/>
        <p:txBody>
          <a:bodyPr>
            <a:normAutofit/>
          </a:bodyPr>
          <a:lstStyle/>
          <a:p>
            <a:pPr marL="0" indent="0" fontAlgn="base">
              <a:buNone/>
            </a:pPr>
            <a:r>
              <a:rPr lang="it-IT" dirty="0"/>
              <a:t>Il passo successivo che è stato fatto è stato quella di scomporre le applicazioni in base alle funzionalità di business più che una divisione a livello di </a:t>
            </a:r>
            <a:r>
              <a:rPr lang="it-IT" dirty="0" err="1"/>
              <a:t>stack</a:t>
            </a:r>
            <a:r>
              <a:rPr lang="it-IT" dirty="0"/>
              <a:t> come nel multi-</a:t>
            </a:r>
            <a:r>
              <a:rPr lang="it-IT" dirty="0" err="1"/>
              <a:t>tier</a:t>
            </a:r>
            <a:r>
              <a:rPr lang="it-IT" dirty="0"/>
              <a:t>. Una applicazione diventa così una sorta di collezione di servizi. Ad esempio, in un’applicazione di </a:t>
            </a:r>
            <a:r>
              <a:rPr lang="it-IT" dirty="0" err="1"/>
              <a:t>ecommerce</a:t>
            </a:r>
            <a:r>
              <a:rPr lang="it-IT" dirty="0"/>
              <a:t> potremmo avere uno User Service che si occupa della gestione dell’autenticazione, un Order Service per la gestione degli ordini e un Notification Service per la gestione delle notifiche via email. </a:t>
            </a:r>
          </a:p>
        </p:txBody>
      </p:sp>
    </p:spTree>
    <p:extLst>
      <p:ext uri="{BB962C8B-B14F-4D97-AF65-F5344CB8AC3E}">
        <p14:creationId xmlns:p14="http://schemas.microsoft.com/office/powerpoint/2010/main" val="42629209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06311B-9271-A54E-B2B9-6DBFA7607440}"/>
              </a:ext>
            </a:extLst>
          </p:cNvPr>
          <p:cNvSpPr>
            <a:spLocks noGrp="1"/>
          </p:cNvSpPr>
          <p:nvPr>
            <p:ph idx="1"/>
          </p:nvPr>
        </p:nvSpPr>
        <p:spPr>
          <a:xfrm>
            <a:off x="838200" y="1253331"/>
            <a:ext cx="10515600" cy="4351338"/>
          </a:xfrm>
        </p:spPr>
        <p:txBody>
          <a:bodyPr>
            <a:normAutofit/>
          </a:bodyPr>
          <a:lstStyle/>
          <a:p>
            <a:pPr marL="0" indent="0" fontAlgn="base">
              <a:buNone/>
            </a:pPr>
            <a:r>
              <a:rPr lang="it-IT" dirty="0"/>
              <a:t>Già con questo tipo di architettura abbiamo i vantaggi in termini di scalabilità e di una maggiore semplicità in quanto abbiamo servizi separati e quindi potenzialmente più piccoli e facili da gestire.</a:t>
            </a:r>
            <a:br>
              <a:rPr lang="it-IT" dirty="0"/>
            </a:br>
            <a:r>
              <a:rPr lang="it-IT" dirty="0"/>
              <a:t>Nonostante questo modello abbia fornito un notevole miglioramento nella costruzione di architetture più efficaci, nella pratica  è stata generalmente inefficace a causa di inutili astrazioni e protocolli </a:t>
            </a:r>
            <a:r>
              <a:rPr lang="it-IT" dirty="0" err="1"/>
              <a:t>legacy</a:t>
            </a:r>
            <a:r>
              <a:rPr lang="it-IT" dirty="0"/>
              <a:t> complessi. Gli sviluppatori si sono trovati ad utilizzare SOA per collegare una vasta gamma di applicazioni che parlavano una lingua diversa, e che hanno richiesto l’implementazione di un ulteriore livello.</a:t>
            </a:r>
          </a:p>
        </p:txBody>
      </p:sp>
    </p:spTree>
    <p:extLst>
      <p:ext uri="{BB962C8B-B14F-4D97-AF65-F5344CB8AC3E}">
        <p14:creationId xmlns:p14="http://schemas.microsoft.com/office/powerpoint/2010/main" val="5818491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7FB970-05BD-C546-9BCA-49F1F53AFF41}"/>
              </a:ext>
            </a:extLst>
          </p:cNvPr>
          <p:cNvPicPr>
            <a:picLocks noChangeAspect="1"/>
          </p:cNvPicPr>
          <p:nvPr/>
        </p:nvPicPr>
        <p:blipFill>
          <a:blip r:embed="rId2"/>
          <a:stretch>
            <a:fillRect/>
          </a:stretch>
        </p:blipFill>
        <p:spPr>
          <a:xfrm>
            <a:off x="1077552" y="1861282"/>
            <a:ext cx="10036895" cy="3135435"/>
          </a:xfrm>
          <a:prstGeom prst="rect">
            <a:avLst/>
          </a:prstGeom>
        </p:spPr>
      </p:pic>
    </p:spTree>
    <p:extLst>
      <p:ext uri="{BB962C8B-B14F-4D97-AF65-F5344CB8AC3E}">
        <p14:creationId xmlns:p14="http://schemas.microsoft.com/office/powerpoint/2010/main" val="19547498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B7788-7113-2144-A00C-A101CE2CAEF8}"/>
              </a:ext>
            </a:extLst>
          </p:cNvPr>
          <p:cNvSpPr>
            <a:spLocks noGrp="1"/>
          </p:cNvSpPr>
          <p:nvPr>
            <p:ph type="title"/>
          </p:nvPr>
        </p:nvSpPr>
        <p:spPr/>
        <p:txBody>
          <a:bodyPr/>
          <a:lstStyle/>
          <a:p>
            <a:r>
              <a:rPr lang="en-GB" dirty="0"/>
              <a:t>La </a:t>
            </a:r>
            <a:r>
              <a:rPr lang="en-GB" dirty="0" err="1"/>
              <a:t>scomposizione</a:t>
            </a:r>
            <a:r>
              <a:rPr lang="en-GB" dirty="0"/>
              <a:t> </a:t>
            </a:r>
            <a:r>
              <a:rPr lang="en-GB" dirty="0" err="1"/>
              <a:t>delle</a:t>
            </a:r>
            <a:r>
              <a:rPr lang="en-GB" dirty="0"/>
              <a:t> </a:t>
            </a:r>
            <a:r>
              <a:rPr lang="en-GB" dirty="0" err="1"/>
              <a:t>applicazioni</a:t>
            </a:r>
            <a:r>
              <a:rPr lang="en-GB" dirty="0"/>
              <a:t> in </a:t>
            </a:r>
            <a:r>
              <a:rPr lang="en-GB" dirty="0" err="1"/>
              <a:t>servizi</a:t>
            </a:r>
            <a:endParaRPr lang="it-IT" dirty="0"/>
          </a:p>
        </p:txBody>
      </p:sp>
      <p:sp>
        <p:nvSpPr>
          <p:cNvPr id="3" name="Content Placeholder 2">
            <a:extLst>
              <a:ext uri="{FF2B5EF4-FFF2-40B4-BE49-F238E27FC236}">
                <a16:creationId xmlns:a16="http://schemas.microsoft.com/office/drawing/2014/main" id="{4F522751-A6A5-B44A-9EFE-7537498946D5}"/>
              </a:ext>
            </a:extLst>
          </p:cNvPr>
          <p:cNvSpPr>
            <a:spLocks noGrp="1"/>
          </p:cNvSpPr>
          <p:nvPr>
            <p:ph idx="1"/>
          </p:nvPr>
        </p:nvSpPr>
        <p:spPr>
          <a:xfrm>
            <a:off x="838201" y="1825625"/>
            <a:ext cx="4261338" cy="4351338"/>
          </a:xfrm>
        </p:spPr>
        <p:txBody>
          <a:bodyPr/>
          <a:lstStyle/>
          <a:p>
            <a:pPr marL="0" indent="0">
              <a:buNone/>
            </a:pPr>
            <a:r>
              <a:rPr lang="en-GB" dirty="0"/>
              <a:t>Prima di </a:t>
            </a:r>
            <a:r>
              <a:rPr lang="en-GB" dirty="0" err="1"/>
              <a:t>passare</a:t>
            </a:r>
            <a:r>
              <a:rPr lang="en-GB" dirty="0"/>
              <a:t> ai </a:t>
            </a:r>
            <a:r>
              <a:rPr lang="en-GB" dirty="0" err="1"/>
              <a:t>microservizi</a:t>
            </a:r>
            <a:r>
              <a:rPr lang="en-GB" dirty="0"/>
              <a:t> </a:t>
            </a:r>
            <a:r>
              <a:rPr lang="en-GB" dirty="0" err="1"/>
              <a:t>è</a:t>
            </a:r>
            <a:r>
              <a:rPr lang="en-GB" dirty="0"/>
              <a:t> utile </a:t>
            </a:r>
            <a:r>
              <a:rPr lang="en-GB" dirty="0" err="1"/>
              <a:t>vedere</a:t>
            </a:r>
            <a:r>
              <a:rPr lang="en-GB" dirty="0"/>
              <a:t> le </a:t>
            </a:r>
            <a:r>
              <a:rPr lang="en-GB" dirty="0" err="1"/>
              <a:t>varie</a:t>
            </a:r>
            <a:r>
              <a:rPr lang="en-GB" dirty="0"/>
              <a:t> </a:t>
            </a:r>
            <a:r>
              <a:rPr lang="en-GB" dirty="0" err="1"/>
              <a:t>modalità</a:t>
            </a:r>
            <a:r>
              <a:rPr lang="en-GB" dirty="0"/>
              <a:t> di </a:t>
            </a:r>
            <a:r>
              <a:rPr lang="en-GB" dirty="0" err="1"/>
              <a:t>scalare</a:t>
            </a:r>
            <a:r>
              <a:rPr lang="en-GB" dirty="0"/>
              <a:t> un </a:t>
            </a:r>
            <a:r>
              <a:rPr lang="en-GB" dirty="0" err="1"/>
              <a:t>applicazione</a:t>
            </a:r>
            <a:r>
              <a:rPr lang="en-GB" dirty="0"/>
              <a:t> e </a:t>
            </a:r>
            <a:r>
              <a:rPr lang="en-GB" dirty="0" err="1"/>
              <a:t>capire</a:t>
            </a:r>
            <a:r>
              <a:rPr lang="en-GB" dirty="0"/>
              <a:t> come da qui </a:t>
            </a:r>
            <a:r>
              <a:rPr lang="en-GB" dirty="0" err="1"/>
              <a:t>si</a:t>
            </a:r>
            <a:r>
              <a:rPr lang="en-GB" dirty="0"/>
              <a:t> </a:t>
            </a:r>
            <a:r>
              <a:rPr lang="en-GB" dirty="0" err="1"/>
              <a:t>arriva</a:t>
            </a:r>
            <a:r>
              <a:rPr lang="en-GB" dirty="0"/>
              <a:t> </a:t>
            </a:r>
            <a:r>
              <a:rPr lang="en-GB" dirty="0" err="1"/>
              <a:t>all’architettura</a:t>
            </a:r>
            <a:r>
              <a:rPr lang="en-GB" dirty="0"/>
              <a:t> a </a:t>
            </a:r>
            <a:r>
              <a:rPr lang="en-GB" dirty="0" err="1"/>
              <a:t>microservizi</a:t>
            </a:r>
            <a:r>
              <a:rPr lang="en-GB" dirty="0"/>
              <a:t>. Per </a:t>
            </a:r>
            <a:r>
              <a:rPr lang="en-GB" dirty="0" err="1"/>
              <a:t>questo</a:t>
            </a:r>
            <a:r>
              <a:rPr lang="en-GB" dirty="0"/>
              <a:t> ci </a:t>
            </a:r>
            <a:r>
              <a:rPr lang="en-GB" dirty="0" err="1"/>
              <a:t>viene</a:t>
            </a:r>
            <a:r>
              <a:rPr lang="en-GB" dirty="0"/>
              <a:t> in </a:t>
            </a:r>
            <a:r>
              <a:rPr lang="en-GB" dirty="0" err="1"/>
              <a:t>aiuto</a:t>
            </a:r>
            <a:r>
              <a:rPr lang="en-GB" dirty="0"/>
              <a:t> un </a:t>
            </a:r>
            <a:r>
              <a:rPr lang="en-GB" dirty="0" err="1"/>
              <a:t>modello</a:t>
            </a:r>
            <a:r>
              <a:rPr lang="en-GB" dirty="0"/>
              <a:t> </a:t>
            </a:r>
            <a:r>
              <a:rPr lang="en-GB" dirty="0" err="1"/>
              <a:t>tridimensionale</a:t>
            </a:r>
            <a:r>
              <a:rPr lang="en-GB" dirty="0"/>
              <a:t> </a:t>
            </a:r>
            <a:r>
              <a:rPr lang="en-GB" dirty="0" err="1"/>
              <a:t>chiamato</a:t>
            </a:r>
            <a:r>
              <a:rPr lang="en-GB" dirty="0"/>
              <a:t> scale cube:</a:t>
            </a:r>
            <a:endParaRPr lang="it-IT" dirty="0"/>
          </a:p>
        </p:txBody>
      </p:sp>
      <p:pic>
        <p:nvPicPr>
          <p:cNvPr id="4" name="Picture 3">
            <a:extLst>
              <a:ext uri="{FF2B5EF4-FFF2-40B4-BE49-F238E27FC236}">
                <a16:creationId xmlns:a16="http://schemas.microsoft.com/office/drawing/2014/main" id="{9CFD4161-7AC2-D243-BB31-1F811E0FCA62}"/>
              </a:ext>
            </a:extLst>
          </p:cNvPr>
          <p:cNvPicPr>
            <a:picLocks noChangeAspect="1"/>
          </p:cNvPicPr>
          <p:nvPr/>
        </p:nvPicPr>
        <p:blipFill>
          <a:blip r:embed="rId2"/>
          <a:stretch>
            <a:fillRect/>
          </a:stretch>
        </p:blipFill>
        <p:spPr>
          <a:xfrm>
            <a:off x="4847493" y="1410067"/>
            <a:ext cx="7473462" cy="4907573"/>
          </a:xfrm>
          <a:prstGeom prst="rect">
            <a:avLst/>
          </a:prstGeom>
        </p:spPr>
      </p:pic>
    </p:spTree>
    <p:extLst>
      <p:ext uri="{BB962C8B-B14F-4D97-AF65-F5344CB8AC3E}">
        <p14:creationId xmlns:p14="http://schemas.microsoft.com/office/powerpoint/2010/main" val="6549891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69E1C5-64E0-1E47-B189-7904606E846E}"/>
              </a:ext>
            </a:extLst>
          </p:cNvPr>
          <p:cNvSpPr>
            <a:spLocks noGrp="1"/>
          </p:cNvSpPr>
          <p:nvPr>
            <p:ph idx="1"/>
          </p:nvPr>
        </p:nvSpPr>
        <p:spPr>
          <a:xfrm>
            <a:off x="838200" y="480646"/>
            <a:ext cx="10515600" cy="5696317"/>
          </a:xfrm>
        </p:spPr>
        <p:txBody>
          <a:bodyPr>
            <a:normAutofit/>
          </a:bodyPr>
          <a:lstStyle/>
          <a:p>
            <a:pPr marL="0" indent="0" fontAlgn="base">
              <a:buNone/>
            </a:pPr>
            <a:r>
              <a:rPr lang="en-GB" dirty="0"/>
              <a:t>In </a:t>
            </a:r>
            <a:r>
              <a:rPr lang="en-GB" dirty="0" err="1"/>
              <a:t>questo</a:t>
            </a:r>
            <a:r>
              <a:rPr lang="en-GB" dirty="0"/>
              <a:t> </a:t>
            </a:r>
            <a:r>
              <a:rPr lang="en-GB" dirty="0" err="1"/>
              <a:t>modello</a:t>
            </a:r>
            <a:r>
              <a:rPr lang="en-GB" dirty="0"/>
              <a:t>, </a:t>
            </a:r>
            <a:r>
              <a:rPr lang="en-GB" dirty="0" err="1"/>
              <a:t>l’approccio</a:t>
            </a:r>
            <a:r>
              <a:rPr lang="en-GB" dirty="0"/>
              <a:t> </a:t>
            </a:r>
            <a:r>
              <a:rPr lang="en-GB" dirty="0" err="1"/>
              <a:t>più</a:t>
            </a:r>
            <a:r>
              <a:rPr lang="en-GB" dirty="0"/>
              <a:t> </a:t>
            </a:r>
            <a:r>
              <a:rPr lang="en-GB" dirty="0" err="1"/>
              <a:t>comune</a:t>
            </a:r>
            <a:r>
              <a:rPr lang="en-GB" dirty="0"/>
              <a:t> per far </a:t>
            </a:r>
            <a:r>
              <a:rPr lang="en-GB" dirty="0" err="1"/>
              <a:t>scalare</a:t>
            </a:r>
            <a:r>
              <a:rPr lang="en-GB" dirty="0"/>
              <a:t> </a:t>
            </a:r>
            <a:r>
              <a:rPr lang="en-GB" dirty="0" err="1"/>
              <a:t>un’applicazione</a:t>
            </a:r>
            <a:r>
              <a:rPr lang="en-GB" dirty="0"/>
              <a:t> </a:t>
            </a:r>
            <a:r>
              <a:rPr lang="en-GB" dirty="0" err="1"/>
              <a:t>è</a:t>
            </a:r>
            <a:r>
              <a:rPr lang="en-GB" dirty="0"/>
              <a:t> </a:t>
            </a:r>
            <a:r>
              <a:rPr lang="en-GB" dirty="0" err="1"/>
              <a:t>quello</a:t>
            </a:r>
            <a:r>
              <a:rPr lang="en-GB" dirty="0"/>
              <a:t> </a:t>
            </a:r>
            <a:r>
              <a:rPr lang="en-GB" dirty="0" err="1"/>
              <a:t>replicare</a:t>
            </a:r>
            <a:r>
              <a:rPr lang="en-GB" dirty="0"/>
              <a:t> </a:t>
            </a:r>
            <a:r>
              <a:rPr lang="en-GB" dirty="0" err="1"/>
              <a:t>eseguendo</a:t>
            </a:r>
            <a:r>
              <a:rPr lang="en-GB" dirty="0"/>
              <a:t> </a:t>
            </a:r>
            <a:r>
              <a:rPr lang="en-GB" dirty="0" err="1"/>
              <a:t>molteplici</a:t>
            </a:r>
            <a:r>
              <a:rPr lang="en-GB" dirty="0"/>
              <a:t> </a:t>
            </a:r>
            <a:r>
              <a:rPr lang="en-GB" dirty="0" err="1"/>
              <a:t>copie</a:t>
            </a:r>
            <a:r>
              <a:rPr lang="en-GB" dirty="0"/>
              <a:t> </a:t>
            </a:r>
            <a:r>
              <a:rPr lang="en-GB" dirty="0" err="1"/>
              <a:t>identiche</a:t>
            </a:r>
            <a:r>
              <a:rPr lang="en-GB" dirty="0"/>
              <a:t> </a:t>
            </a:r>
            <a:r>
              <a:rPr lang="en-GB" dirty="0" err="1"/>
              <a:t>dell’applicazione</a:t>
            </a:r>
            <a:r>
              <a:rPr lang="en-GB" dirty="0"/>
              <a:t> </a:t>
            </a:r>
            <a:r>
              <a:rPr lang="en-GB" dirty="0" err="1"/>
              <a:t>dietro</a:t>
            </a:r>
            <a:r>
              <a:rPr lang="en-GB" dirty="0"/>
              <a:t> un </a:t>
            </a:r>
            <a:r>
              <a:rPr lang="en-GB" dirty="0" err="1"/>
              <a:t>bilanciatore</a:t>
            </a:r>
            <a:r>
              <a:rPr lang="en-GB" dirty="0"/>
              <a:t> del </a:t>
            </a:r>
            <a:r>
              <a:rPr lang="en-GB" dirty="0" err="1"/>
              <a:t>carico</a:t>
            </a:r>
            <a:r>
              <a:rPr lang="en-GB" dirty="0"/>
              <a:t> ed  </a:t>
            </a:r>
            <a:r>
              <a:rPr lang="en-GB" dirty="0" err="1"/>
              <a:t>è</a:t>
            </a:r>
            <a:r>
              <a:rPr lang="en-GB" dirty="0"/>
              <a:t> </a:t>
            </a:r>
            <a:r>
              <a:rPr lang="en-GB" dirty="0" err="1"/>
              <a:t>noto</a:t>
            </a:r>
            <a:r>
              <a:rPr lang="en-GB" dirty="0"/>
              <a:t> come </a:t>
            </a:r>
            <a:r>
              <a:rPr lang="en-GB" dirty="0" err="1"/>
              <a:t>scalatura</a:t>
            </a:r>
            <a:r>
              <a:rPr lang="en-GB" dirty="0"/>
              <a:t> </a:t>
            </a:r>
            <a:r>
              <a:rPr lang="en-GB" dirty="0" err="1"/>
              <a:t>sull’asse</a:t>
            </a:r>
            <a:r>
              <a:rPr lang="en-GB" dirty="0"/>
              <a:t> X. </a:t>
            </a:r>
            <a:r>
              <a:rPr lang="en-GB" dirty="0" err="1"/>
              <a:t>Questo</a:t>
            </a:r>
            <a:r>
              <a:rPr lang="en-GB" dirty="0"/>
              <a:t> </a:t>
            </a:r>
            <a:r>
              <a:rPr lang="en-GB" dirty="0" err="1"/>
              <a:t>è</a:t>
            </a:r>
            <a:r>
              <a:rPr lang="en-GB" dirty="0"/>
              <a:t> un modo per </a:t>
            </a:r>
            <a:r>
              <a:rPr lang="en-GB" dirty="0" err="1"/>
              <a:t>migliorare</a:t>
            </a:r>
            <a:r>
              <a:rPr lang="en-GB" dirty="0"/>
              <a:t> la </a:t>
            </a:r>
            <a:r>
              <a:rPr lang="en-GB" dirty="0" err="1"/>
              <a:t>capacità</a:t>
            </a:r>
            <a:r>
              <a:rPr lang="en-GB" dirty="0"/>
              <a:t> e la </a:t>
            </a:r>
            <a:r>
              <a:rPr lang="en-GB" dirty="0" err="1"/>
              <a:t>disponibilità</a:t>
            </a:r>
            <a:r>
              <a:rPr lang="en-GB" dirty="0"/>
              <a:t> di </a:t>
            </a:r>
            <a:r>
              <a:rPr lang="en-GB" dirty="0" err="1"/>
              <a:t>un’applicazione</a:t>
            </a:r>
            <a:r>
              <a:rPr lang="en-GB" dirty="0"/>
              <a:t>.</a:t>
            </a:r>
          </a:p>
          <a:p>
            <a:pPr marL="0" indent="0" fontAlgn="base">
              <a:buNone/>
            </a:pPr>
            <a:r>
              <a:rPr lang="en-GB" dirty="0" err="1"/>
              <a:t>Similmente</a:t>
            </a:r>
            <a:r>
              <a:rPr lang="en-GB" dirty="0"/>
              <a:t> </a:t>
            </a:r>
            <a:r>
              <a:rPr lang="en-GB" dirty="0" err="1"/>
              <a:t>alla</a:t>
            </a:r>
            <a:r>
              <a:rPr lang="en-GB" dirty="0"/>
              <a:t> scale X </a:t>
            </a:r>
            <a:r>
              <a:rPr lang="en-GB" dirty="0" err="1"/>
              <a:t>abbiamo</a:t>
            </a:r>
            <a:r>
              <a:rPr lang="en-GB" dirty="0"/>
              <a:t> </a:t>
            </a:r>
            <a:r>
              <a:rPr lang="en-GB" dirty="0" err="1"/>
              <a:t>quella</a:t>
            </a:r>
            <a:r>
              <a:rPr lang="en-GB" dirty="0"/>
              <a:t> </a:t>
            </a:r>
            <a:r>
              <a:rPr lang="en-GB" dirty="0" err="1"/>
              <a:t>lungo</a:t>
            </a:r>
            <a:r>
              <a:rPr lang="en-GB" dirty="0"/>
              <a:t> </a:t>
            </a:r>
            <a:r>
              <a:rPr lang="en-GB" dirty="0" err="1"/>
              <a:t>l’asse</a:t>
            </a:r>
            <a:r>
              <a:rPr lang="en-GB" dirty="0"/>
              <a:t> Z dove </a:t>
            </a:r>
            <a:r>
              <a:rPr lang="en-GB" dirty="0" err="1"/>
              <a:t>ciascun</a:t>
            </a:r>
            <a:r>
              <a:rPr lang="en-GB" dirty="0"/>
              <a:t> server </a:t>
            </a:r>
            <a:r>
              <a:rPr lang="en-GB" dirty="0" err="1"/>
              <a:t>esegue</a:t>
            </a:r>
            <a:r>
              <a:rPr lang="en-GB" dirty="0"/>
              <a:t> una </a:t>
            </a:r>
            <a:r>
              <a:rPr lang="en-GB" dirty="0" err="1"/>
              <a:t>copia</a:t>
            </a:r>
            <a:r>
              <a:rPr lang="en-GB" dirty="0"/>
              <a:t> </a:t>
            </a:r>
            <a:r>
              <a:rPr lang="en-GB" dirty="0" err="1"/>
              <a:t>identica</a:t>
            </a:r>
            <a:r>
              <a:rPr lang="en-GB" dirty="0"/>
              <a:t> del </a:t>
            </a:r>
            <a:r>
              <a:rPr lang="en-GB" dirty="0" err="1"/>
              <a:t>codice</a:t>
            </a:r>
            <a:r>
              <a:rPr lang="en-GB" dirty="0"/>
              <a:t> con la </a:t>
            </a:r>
            <a:r>
              <a:rPr lang="en-GB" dirty="0" err="1"/>
              <a:t>differenza</a:t>
            </a:r>
            <a:r>
              <a:rPr lang="en-GB" dirty="0"/>
              <a:t> </a:t>
            </a:r>
            <a:r>
              <a:rPr lang="en-GB" dirty="0" err="1"/>
              <a:t>che</a:t>
            </a:r>
            <a:r>
              <a:rPr lang="en-GB" dirty="0"/>
              <a:t> </a:t>
            </a:r>
            <a:r>
              <a:rPr lang="en-GB" dirty="0" err="1"/>
              <a:t>ogni</a:t>
            </a:r>
            <a:r>
              <a:rPr lang="en-GB" dirty="0"/>
              <a:t> server </a:t>
            </a:r>
            <a:r>
              <a:rPr lang="en-GB" dirty="0" err="1"/>
              <a:t>è</a:t>
            </a:r>
            <a:r>
              <a:rPr lang="en-GB" dirty="0"/>
              <a:t> </a:t>
            </a:r>
            <a:r>
              <a:rPr lang="en-GB" dirty="0" err="1"/>
              <a:t>responsabile</a:t>
            </a:r>
            <a:r>
              <a:rPr lang="en-GB" dirty="0"/>
              <a:t> per solo un </a:t>
            </a:r>
            <a:r>
              <a:rPr lang="en-GB" dirty="0" err="1"/>
              <a:t>sottoinsieme</a:t>
            </a:r>
            <a:r>
              <a:rPr lang="en-GB" dirty="0"/>
              <a:t> </a:t>
            </a:r>
            <a:r>
              <a:rPr lang="en-GB" dirty="0" err="1"/>
              <a:t>dei</a:t>
            </a:r>
            <a:r>
              <a:rPr lang="en-GB" dirty="0"/>
              <a:t> </a:t>
            </a:r>
            <a:r>
              <a:rPr lang="en-GB" dirty="0" err="1"/>
              <a:t>dati</a:t>
            </a:r>
            <a:r>
              <a:rPr lang="en-GB" dirty="0"/>
              <a:t>. Ci </a:t>
            </a:r>
            <a:r>
              <a:rPr lang="en-GB" dirty="0" err="1"/>
              <a:t>sono</a:t>
            </a:r>
            <a:r>
              <a:rPr lang="en-GB" dirty="0"/>
              <a:t> in </a:t>
            </a:r>
            <a:r>
              <a:rPr lang="en-GB" dirty="0" err="1"/>
              <a:t>questo</a:t>
            </a:r>
            <a:r>
              <a:rPr lang="en-GB" dirty="0"/>
              <a:t> </a:t>
            </a:r>
            <a:r>
              <a:rPr lang="en-GB" dirty="0" err="1"/>
              <a:t>caso</a:t>
            </a:r>
            <a:r>
              <a:rPr lang="en-GB" dirty="0"/>
              <a:t> </a:t>
            </a:r>
            <a:r>
              <a:rPr lang="en-GB" dirty="0" err="1"/>
              <a:t>dei</a:t>
            </a:r>
            <a:r>
              <a:rPr lang="en-GB" dirty="0"/>
              <a:t> </a:t>
            </a:r>
            <a:r>
              <a:rPr lang="en-GB" dirty="0" err="1"/>
              <a:t>componenti</a:t>
            </a:r>
            <a:r>
              <a:rPr lang="en-GB" dirty="0"/>
              <a:t> del </a:t>
            </a:r>
            <a:r>
              <a:rPr lang="en-GB" dirty="0" err="1"/>
              <a:t>sistema</a:t>
            </a:r>
            <a:r>
              <a:rPr lang="en-GB" dirty="0"/>
              <a:t> </a:t>
            </a:r>
            <a:r>
              <a:rPr lang="en-GB" dirty="0" err="1"/>
              <a:t>che</a:t>
            </a:r>
            <a:r>
              <a:rPr lang="en-GB" dirty="0"/>
              <a:t> </a:t>
            </a:r>
            <a:r>
              <a:rPr lang="en-GB" dirty="0" err="1"/>
              <a:t>sono</a:t>
            </a:r>
            <a:r>
              <a:rPr lang="en-GB" dirty="0"/>
              <a:t> </a:t>
            </a:r>
            <a:r>
              <a:rPr lang="en-GB" dirty="0" err="1"/>
              <a:t>responsabili</a:t>
            </a:r>
            <a:r>
              <a:rPr lang="en-GB" dirty="0"/>
              <a:t> </a:t>
            </a:r>
            <a:r>
              <a:rPr lang="en-GB" dirty="0" err="1"/>
              <a:t>dell’instradamento</a:t>
            </a:r>
            <a:r>
              <a:rPr lang="en-GB" dirty="0"/>
              <a:t> di </a:t>
            </a:r>
            <a:r>
              <a:rPr lang="en-GB" dirty="0" err="1"/>
              <a:t>ogni</a:t>
            </a:r>
            <a:r>
              <a:rPr lang="en-GB" dirty="0"/>
              <a:t> </a:t>
            </a:r>
            <a:r>
              <a:rPr lang="en-GB" dirty="0" err="1"/>
              <a:t>richiesta</a:t>
            </a:r>
            <a:r>
              <a:rPr lang="en-GB" dirty="0"/>
              <a:t> al server </a:t>
            </a:r>
            <a:r>
              <a:rPr lang="en-GB" dirty="0" err="1"/>
              <a:t>appropriato</a:t>
            </a:r>
            <a:r>
              <a:rPr lang="en-GB" dirty="0"/>
              <a:t>. Uno </a:t>
            </a:r>
            <a:r>
              <a:rPr lang="en-GB" dirty="0" err="1"/>
              <a:t>dei</a:t>
            </a:r>
            <a:r>
              <a:rPr lang="en-GB" dirty="0"/>
              <a:t> </a:t>
            </a:r>
            <a:r>
              <a:rPr lang="en-GB" dirty="0" err="1"/>
              <a:t>criteri</a:t>
            </a:r>
            <a:r>
              <a:rPr lang="en-GB" dirty="0"/>
              <a:t> di routing di </a:t>
            </a:r>
            <a:r>
              <a:rPr lang="en-GB" dirty="0" err="1"/>
              <a:t>uso</a:t>
            </a:r>
            <a:r>
              <a:rPr lang="en-GB" dirty="0"/>
              <a:t> </a:t>
            </a:r>
            <a:r>
              <a:rPr lang="en-GB" dirty="0" err="1"/>
              <a:t>comune</a:t>
            </a:r>
            <a:r>
              <a:rPr lang="en-GB" dirty="0"/>
              <a:t> </a:t>
            </a:r>
            <a:r>
              <a:rPr lang="en-GB" dirty="0" err="1"/>
              <a:t>è</a:t>
            </a:r>
            <a:r>
              <a:rPr lang="en-GB" dirty="0"/>
              <a:t> un </a:t>
            </a:r>
            <a:r>
              <a:rPr lang="en-GB" dirty="0" err="1"/>
              <a:t>attributo</a:t>
            </a:r>
            <a:r>
              <a:rPr lang="en-GB" dirty="0"/>
              <a:t> </a:t>
            </a:r>
            <a:r>
              <a:rPr lang="en-GB" dirty="0" err="1"/>
              <a:t>della</a:t>
            </a:r>
            <a:r>
              <a:rPr lang="en-GB" dirty="0"/>
              <a:t> </a:t>
            </a:r>
            <a:r>
              <a:rPr lang="en-GB" dirty="0" err="1"/>
              <a:t>richiesta</a:t>
            </a:r>
            <a:r>
              <a:rPr lang="en-GB" dirty="0"/>
              <a:t>, come la </a:t>
            </a:r>
            <a:r>
              <a:rPr lang="en-GB" dirty="0" err="1"/>
              <a:t>chiave</a:t>
            </a:r>
            <a:r>
              <a:rPr lang="en-GB" dirty="0"/>
              <a:t> </a:t>
            </a:r>
            <a:r>
              <a:rPr lang="en-GB" dirty="0" err="1"/>
              <a:t>principale</a:t>
            </a:r>
            <a:r>
              <a:rPr lang="en-GB" dirty="0"/>
              <a:t> del </a:t>
            </a:r>
            <a:r>
              <a:rPr lang="en-GB" dirty="0" err="1"/>
              <a:t>soggetto</a:t>
            </a:r>
            <a:r>
              <a:rPr lang="en-GB" dirty="0"/>
              <a:t> a cui </a:t>
            </a:r>
            <a:r>
              <a:rPr lang="en-GB" dirty="0" err="1"/>
              <a:t>si</a:t>
            </a:r>
            <a:r>
              <a:rPr lang="en-GB" dirty="0"/>
              <a:t> accede (</a:t>
            </a:r>
            <a:r>
              <a:rPr lang="en-GB" dirty="0" err="1"/>
              <a:t>sharding</a:t>
            </a:r>
            <a:r>
              <a:rPr lang="en-GB" dirty="0"/>
              <a:t>).</a:t>
            </a:r>
          </a:p>
        </p:txBody>
      </p:sp>
    </p:spTree>
    <p:extLst>
      <p:ext uri="{BB962C8B-B14F-4D97-AF65-F5344CB8AC3E}">
        <p14:creationId xmlns:p14="http://schemas.microsoft.com/office/powerpoint/2010/main" val="2941120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8919-E41D-8D41-8E59-9E7924951E81}"/>
              </a:ext>
            </a:extLst>
          </p:cNvPr>
          <p:cNvSpPr>
            <a:spLocks noGrp="1"/>
          </p:cNvSpPr>
          <p:nvPr>
            <p:ph type="title"/>
          </p:nvPr>
        </p:nvSpPr>
        <p:spPr/>
        <p:txBody>
          <a:bodyPr/>
          <a:lstStyle/>
          <a:p>
            <a:r>
              <a:rPr lang="en-IT" dirty="0"/>
              <a:t>Analogia col mondo reale</a:t>
            </a:r>
          </a:p>
        </p:txBody>
      </p:sp>
      <p:sp>
        <p:nvSpPr>
          <p:cNvPr id="3" name="Content Placeholder 2">
            <a:extLst>
              <a:ext uri="{FF2B5EF4-FFF2-40B4-BE49-F238E27FC236}">
                <a16:creationId xmlns:a16="http://schemas.microsoft.com/office/drawing/2014/main" id="{E4479D2F-B4DC-4846-B4FC-22329FA9FA20}"/>
              </a:ext>
            </a:extLst>
          </p:cNvPr>
          <p:cNvSpPr>
            <a:spLocks noGrp="1"/>
          </p:cNvSpPr>
          <p:nvPr>
            <p:ph idx="1"/>
          </p:nvPr>
        </p:nvSpPr>
        <p:spPr/>
        <p:txBody>
          <a:bodyPr/>
          <a:lstStyle/>
          <a:p>
            <a:pPr marL="0" indent="0">
              <a:buNone/>
            </a:pPr>
            <a:r>
              <a:rPr lang="en-GB" dirty="0"/>
              <a:t>Il </a:t>
            </a:r>
            <a:r>
              <a:rPr lang="en-GB" dirty="0" err="1"/>
              <a:t>governo</a:t>
            </a:r>
            <a:r>
              <a:rPr lang="en-GB" dirty="0"/>
              <a:t> </a:t>
            </a:r>
            <a:r>
              <a:rPr lang="en-GB" dirty="0" err="1"/>
              <a:t>è</a:t>
            </a:r>
            <a:r>
              <a:rPr lang="en-GB" dirty="0"/>
              <a:t> un </a:t>
            </a:r>
            <a:r>
              <a:rPr lang="en-GB" dirty="0" err="1"/>
              <a:t>eccellente</a:t>
            </a:r>
            <a:r>
              <a:rPr lang="en-GB" dirty="0"/>
              <a:t> </a:t>
            </a:r>
            <a:r>
              <a:rPr lang="en-GB" dirty="0" err="1"/>
              <a:t>esempio</a:t>
            </a:r>
            <a:r>
              <a:rPr lang="en-GB" dirty="0"/>
              <a:t> del </a:t>
            </a:r>
            <a:r>
              <a:rPr lang="en-GB" dirty="0" err="1"/>
              <a:t>modello</a:t>
            </a:r>
            <a:r>
              <a:rPr lang="en-GB" dirty="0"/>
              <a:t> Singleton. </a:t>
            </a:r>
          </a:p>
          <a:p>
            <a:pPr marL="0" indent="0">
              <a:buNone/>
            </a:pPr>
            <a:r>
              <a:rPr lang="en-GB" dirty="0"/>
              <a:t>Un </a:t>
            </a:r>
            <a:r>
              <a:rPr lang="en-GB" dirty="0" err="1"/>
              <a:t>paese</a:t>
            </a:r>
            <a:r>
              <a:rPr lang="en-GB" dirty="0"/>
              <a:t> </a:t>
            </a:r>
            <a:r>
              <a:rPr lang="en-GB" dirty="0" err="1"/>
              <a:t>può</a:t>
            </a:r>
            <a:r>
              <a:rPr lang="en-GB" dirty="0"/>
              <a:t> </a:t>
            </a:r>
            <a:r>
              <a:rPr lang="en-GB" dirty="0" err="1"/>
              <a:t>avere</a:t>
            </a:r>
            <a:r>
              <a:rPr lang="en-GB" dirty="0"/>
              <a:t> un solo </a:t>
            </a:r>
            <a:r>
              <a:rPr lang="en-GB" dirty="0" err="1"/>
              <a:t>governo</a:t>
            </a:r>
            <a:r>
              <a:rPr lang="en-GB" dirty="0"/>
              <a:t> </a:t>
            </a:r>
            <a:r>
              <a:rPr lang="en-GB" dirty="0" err="1"/>
              <a:t>ufficiale</a:t>
            </a:r>
            <a:r>
              <a:rPr lang="en-GB" dirty="0"/>
              <a:t>. </a:t>
            </a:r>
            <a:r>
              <a:rPr lang="en-GB" dirty="0" err="1"/>
              <a:t>Indipendentemente</a:t>
            </a:r>
            <a:r>
              <a:rPr lang="en-GB" dirty="0"/>
              <a:t> </a:t>
            </a:r>
            <a:r>
              <a:rPr lang="en-GB" dirty="0" err="1"/>
              <a:t>dalle</a:t>
            </a:r>
            <a:r>
              <a:rPr lang="en-GB" dirty="0"/>
              <a:t> </a:t>
            </a:r>
            <a:r>
              <a:rPr lang="en-GB" dirty="0" err="1"/>
              <a:t>identità</a:t>
            </a:r>
            <a:r>
              <a:rPr lang="en-GB" dirty="0"/>
              <a:t> </a:t>
            </a:r>
            <a:r>
              <a:rPr lang="en-GB" dirty="0" err="1"/>
              <a:t>personali</a:t>
            </a:r>
            <a:r>
              <a:rPr lang="en-GB" dirty="0"/>
              <a:t> </a:t>
            </a:r>
            <a:r>
              <a:rPr lang="en-GB" dirty="0" err="1"/>
              <a:t>degli</a:t>
            </a:r>
            <a:r>
              <a:rPr lang="en-GB" dirty="0"/>
              <a:t> </a:t>
            </a:r>
            <a:r>
              <a:rPr lang="en-GB" dirty="0" err="1"/>
              <a:t>individui</a:t>
            </a:r>
            <a:r>
              <a:rPr lang="en-GB" dirty="0"/>
              <a:t> </a:t>
            </a:r>
            <a:r>
              <a:rPr lang="en-GB" dirty="0" err="1"/>
              <a:t>che</a:t>
            </a:r>
            <a:r>
              <a:rPr lang="en-GB" dirty="0"/>
              <a:t> </a:t>
            </a:r>
            <a:r>
              <a:rPr lang="en-GB" dirty="0" err="1"/>
              <a:t>formano</a:t>
            </a:r>
            <a:r>
              <a:rPr lang="en-GB" dirty="0"/>
              <a:t> </a:t>
            </a:r>
            <a:r>
              <a:rPr lang="en-GB" dirty="0" err="1"/>
              <a:t>i</a:t>
            </a:r>
            <a:r>
              <a:rPr lang="en-GB" dirty="0"/>
              <a:t> </a:t>
            </a:r>
            <a:r>
              <a:rPr lang="en-GB" dirty="0" err="1"/>
              <a:t>governi</a:t>
            </a:r>
            <a:r>
              <a:rPr lang="en-GB" dirty="0"/>
              <a:t>, il </a:t>
            </a:r>
            <a:r>
              <a:rPr lang="en-GB" dirty="0" err="1"/>
              <a:t>titolo</a:t>
            </a:r>
            <a:r>
              <a:rPr lang="en-GB" dirty="0"/>
              <a:t>, "Il </a:t>
            </a:r>
            <a:r>
              <a:rPr lang="en-GB" dirty="0" err="1"/>
              <a:t>governo</a:t>
            </a:r>
            <a:r>
              <a:rPr lang="en-GB" dirty="0"/>
              <a:t> di X", </a:t>
            </a:r>
            <a:r>
              <a:rPr lang="en-GB" dirty="0" err="1"/>
              <a:t>è</a:t>
            </a:r>
            <a:r>
              <a:rPr lang="en-GB" dirty="0"/>
              <a:t> un punto di accesso </a:t>
            </a:r>
            <a:r>
              <a:rPr lang="en-GB" dirty="0" err="1"/>
              <a:t>globale</a:t>
            </a:r>
            <a:r>
              <a:rPr lang="en-GB" dirty="0"/>
              <a:t> </a:t>
            </a:r>
            <a:r>
              <a:rPr lang="en-GB" dirty="0" err="1"/>
              <a:t>che</a:t>
            </a:r>
            <a:r>
              <a:rPr lang="en-GB" dirty="0"/>
              <a:t> </a:t>
            </a:r>
            <a:r>
              <a:rPr lang="en-GB" dirty="0" err="1"/>
              <a:t>identifica</a:t>
            </a:r>
            <a:r>
              <a:rPr lang="en-GB" dirty="0"/>
              <a:t> il </a:t>
            </a:r>
            <a:r>
              <a:rPr lang="en-GB" dirty="0" err="1"/>
              <a:t>gruppo</a:t>
            </a:r>
            <a:r>
              <a:rPr lang="en-GB" dirty="0"/>
              <a:t> di </a:t>
            </a:r>
            <a:r>
              <a:rPr lang="en-GB" dirty="0" err="1"/>
              <a:t>responsabili</a:t>
            </a:r>
            <a:r>
              <a:rPr lang="en-GB" dirty="0"/>
              <a:t>.</a:t>
            </a:r>
            <a:endParaRPr lang="en-IT" dirty="0"/>
          </a:p>
        </p:txBody>
      </p:sp>
    </p:spTree>
    <p:extLst>
      <p:ext uri="{BB962C8B-B14F-4D97-AF65-F5344CB8AC3E}">
        <p14:creationId xmlns:p14="http://schemas.microsoft.com/office/powerpoint/2010/main" val="37680197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69E1C5-64E0-1E47-B189-7904606E846E}"/>
              </a:ext>
            </a:extLst>
          </p:cNvPr>
          <p:cNvSpPr>
            <a:spLocks noGrp="1"/>
          </p:cNvSpPr>
          <p:nvPr>
            <p:ph idx="1"/>
          </p:nvPr>
        </p:nvSpPr>
        <p:spPr>
          <a:xfrm>
            <a:off x="838200" y="480646"/>
            <a:ext cx="10515600" cy="5696317"/>
          </a:xfrm>
        </p:spPr>
        <p:txBody>
          <a:bodyPr>
            <a:normAutofit/>
          </a:bodyPr>
          <a:lstStyle/>
          <a:p>
            <a:pPr marL="0" indent="0" fontAlgn="base">
              <a:buNone/>
            </a:pPr>
            <a:r>
              <a:rPr lang="en-GB" dirty="0" err="1"/>
              <a:t>Scalare</a:t>
            </a:r>
            <a:r>
              <a:rPr lang="en-GB" dirty="0"/>
              <a:t> </a:t>
            </a:r>
            <a:r>
              <a:rPr lang="en-GB" dirty="0" err="1"/>
              <a:t>lungo</a:t>
            </a:r>
            <a:r>
              <a:rPr lang="en-GB" dirty="0"/>
              <a:t> </a:t>
            </a:r>
            <a:r>
              <a:rPr lang="en-GB" dirty="0" err="1"/>
              <a:t>l’asse</a:t>
            </a:r>
            <a:r>
              <a:rPr lang="en-GB" dirty="0"/>
              <a:t> Z, come </a:t>
            </a:r>
            <a:r>
              <a:rPr lang="en-GB" dirty="0" err="1"/>
              <a:t>lungo</a:t>
            </a:r>
            <a:r>
              <a:rPr lang="en-GB" dirty="0"/>
              <a:t> </a:t>
            </a:r>
            <a:r>
              <a:rPr lang="en-GB" dirty="0" err="1"/>
              <a:t>l’asse</a:t>
            </a:r>
            <a:r>
              <a:rPr lang="en-GB" dirty="0"/>
              <a:t> X, </a:t>
            </a:r>
            <a:r>
              <a:rPr lang="en-GB" dirty="0" err="1"/>
              <a:t>migliora</a:t>
            </a:r>
            <a:r>
              <a:rPr lang="en-GB" dirty="0"/>
              <a:t> la </a:t>
            </a:r>
            <a:r>
              <a:rPr lang="en-GB" dirty="0" err="1"/>
              <a:t>capacità</a:t>
            </a:r>
            <a:r>
              <a:rPr lang="en-GB" dirty="0"/>
              <a:t> </a:t>
            </a:r>
            <a:r>
              <a:rPr lang="en-GB" dirty="0" err="1"/>
              <a:t>dell’applicazione</a:t>
            </a:r>
            <a:r>
              <a:rPr lang="en-GB" dirty="0"/>
              <a:t> e la </a:t>
            </a:r>
            <a:r>
              <a:rPr lang="en-GB" dirty="0" err="1"/>
              <a:t>disponibilità</a:t>
            </a:r>
            <a:r>
              <a:rPr lang="en-GB" dirty="0"/>
              <a:t>. </a:t>
            </a:r>
            <a:r>
              <a:rPr lang="en-GB" dirty="0" err="1"/>
              <a:t>Tuttavia</a:t>
            </a:r>
            <a:r>
              <a:rPr lang="en-GB" dirty="0"/>
              <a:t>, </a:t>
            </a:r>
            <a:r>
              <a:rPr lang="en-GB" dirty="0" err="1"/>
              <a:t>questi</a:t>
            </a:r>
            <a:r>
              <a:rPr lang="en-GB" dirty="0"/>
              <a:t> </a:t>
            </a:r>
            <a:r>
              <a:rPr lang="en-GB" dirty="0" err="1"/>
              <a:t>approcci</a:t>
            </a:r>
            <a:r>
              <a:rPr lang="en-GB" dirty="0"/>
              <a:t> non </a:t>
            </a:r>
            <a:r>
              <a:rPr lang="en-GB" dirty="0" err="1"/>
              <a:t>risolvono</a:t>
            </a:r>
            <a:r>
              <a:rPr lang="en-GB" dirty="0"/>
              <a:t> </a:t>
            </a:r>
            <a:r>
              <a:rPr lang="en-GB" dirty="0" err="1"/>
              <a:t>i</a:t>
            </a:r>
            <a:r>
              <a:rPr lang="en-GB" dirty="0"/>
              <a:t> </a:t>
            </a:r>
            <a:r>
              <a:rPr lang="en-GB" dirty="0" err="1"/>
              <a:t>problemi</a:t>
            </a:r>
            <a:r>
              <a:rPr lang="en-GB" dirty="0"/>
              <a:t> </a:t>
            </a:r>
            <a:r>
              <a:rPr lang="en-GB" dirty="0" err="1"/>
              <a:t>legati</a:t>
            </a:r>
            <a:r>
              <a:rPr lang="en-GB" dirty="0"/>
              <a:t> </a:t>
            </a:r>
            <a:r>
              <a:rPr lang="en-GB" dirty="0" err="1"/>
              <a:t>alla</a:t>
            </a:r>
            <a:r>
              <a:rPr lang="en-GB" dirty="0"/>
              <a:t> </a:t>
            </a:r>
            <a:r>
              <a:rPr lang="en-GB" dirty="0" err="1"/>
              <a:t>crescita</a:t>
            </a:r>
            <a:r>
              <a:rPr lang="en-GB" dirty="0"/>
              <a:t> </a:t>
            </a:r>
            <a:r>
              <a:rPr lang="en-GB" dirty="0" err="1"/>
              <a:t>delle</a:t>
            </a:r>
            <a:r>
              <a:rPr lang="en-GB" dirty="0"/>
              <a:t> </a:t>
            </a:r>
            <a:r>
              <a:rPr lang="en-GB" dirty="0" err="1"/>
              <a:t>dimensioni</a:t>
            </a:r>
            <a:r>
              <a:rPr lang="en-GB" dirty="0"/>
              <a:t> e </a:t>
            </a:r>
            <a:r>
              <a:rPr lang="en-GB" dirty="0" err="1"/>
              <a:t>della</a:t>
            </a:r>
            <a:r>
              <a:rPr lang="en-GB" dirty="0"/>
              <a:t> </a:t>
            </a:r>
            <a:r>
              <a:rPr lang="en-GB" dirty="0" err="1"/>
              <a:t>complessità</a:t>
            </a:r>
            <a:r>
              <a:rPr lang="en-GB" dirty="0"/>
              <a:t> </a:t>
            </a:r>
            <a:r>
              <a:rPr lang="en-GB" dirty="0" err="1"/>
              <a:t>dell’applicazione</a:t>
            </a:r>
            <a:r>
              <a:rPr lang="en-GB" dirty="0"/>
              <a:t>. Per </a:t>
            </a:r>
            <a:r>
              <a:rPr lang="en-GB" dirty="0" err="1"/>
              <a:t>risolvere</a:t>
            </a:r>
            <a:r>
              <a:rPr lang="en-GB" dirty="0"/>
              <a:t> </a:t>
            </a:r>
            <a:r>
              <a:rPr lang="en-GB" dirty="0" err="1"/>
              <a:t>questi</a:t>
            </a:r>
            <a:r>
              <a:rPr lang="en-GB" dirty="0"/>
              <a:t> </a:t>
            </a:r>
            <a:r>
              <a:rPr lang="en-GB" dirty="0" err="1"/>
              <a:t>problemi</a:t>
            </a:r>
            <a:r>
              <a:rPr lang="en-GB" dirty="0"/>
              <a:t> </a:t>
            </a:r>
            <a:r>
              <a:rPr lang="en-GB" dirty="0" err="1"/>
              <a:t>abbiamo</a:t>
            </a:r>
            <a:r>
              <a:rPr lang="en-GB" dirty="0"/>
              <a:t> </a:t>
            </a:r>
            <a:r>
              <a:rPr lang="en-GB" dirty="0" err="1"/>
              <a:t>bisogno</a:t>
            </a:r>
            <a:r>
              <a:rPr lang="en-GB" dirty="0"/>
              <a:t> di </a:t>
            </a:r>
            <a:r>
              <a:rPr lang="en-GB" dirty="0" err="1"/>
              <a:t>scalare</a:t>
            </a:r>
            <a:r>
              <a:rPr lang="en-GB" dirty="0"/>
              <a:t> </a:t>
            </a:r>
            <a:r>
              <a:rPr lang="en-GB" dirty="0" err="1"/>
              <a:t>lungo</a:t>
            </a:r>
            <a:r>
              <a:rPr lang="en-GB" dirty="0"/>
              <a:t> </a:t>
            </a:r>
            <a:r>
              <a:rPr lang="en-GB" dirty="0" err="1"/>
              <a:t>l’asse</a:t>
            </a:r>
            <a:r>
              <a:rPr lang="en-GB" dirty="0"/>
              <a:t> Y.</a:t>
            </a:r>
          </a:p>
          <a:p>
            <a:pPr marL="0" indent="0" fontAlgn="base">
              <a:buNone/>
            </a:pPr>
            <a:r>
              <a:rPr lang="en-GB" dirty="0"/>
              <a:t>La terza </a:t>
            </a:r>
            <a:r>
              <a:rPr lang="en-GB" dirty="0" err="1"/>
              <a:t>dimensione</a:t>
            </a:r>
            <a:r>
              <a:rPr lang="en-GB" dirty="0"/>
              <a:t> di </a:t>
            </a:r>
            <a:r>
              <a:rPr lang="en-GB" dirty="0" err="1"/>
              <a:t>questo</a:t>
            </a:r>
            <a:r>
              <a:rPr lang="en-GB" dirty="0"/>
              <a:t> </a:t>
            </a:r>
            <a:r>
              <a:rPr lang="en-GB" dirty="0" err="1"/>
              <a:t>modello</a:t>
            </a:r>
            <a:r>
              <a:rPr lang="en-GB" dirty="0"/>
              <a:t> </a:t>
            </a:r>
            <a:r>
              <a:rPr lang="en-GB" dirty="0" err="1"/>
              <a:t>è</a:t>
            </a:r>
            <a:r>
              <a:rPr lang="en-GB" dirty="0"/>
              <a:t> </a:t>
            </a:r>
            <a:r>
              <a:rPr lang="en-GB" dirty="0" err="1"/>
              <a:t>l’asse</a:t>
            </a:r>
            <a:r>
              <a:rPr lang="en-GB" dirty="0"/>
              <a:t> Y o asse </a:t>
            </a:r>
            <a:r>
              <a:rPr lang="en-GB" dirty="0" err="1"/>
              <a:t>della</a:t>
            </a:r>
            <a:r>
              <a:rPr lang="en-GB" dirty="0"/>
              <a:t> </a:t>
            </a:r>
            <a:r>
              <a:rPr lang="en-GB" dirty="0" err="1"/>
              <a:t>decomposizione</a:t>
            </a:r>
            <a:r>
              <a:rPr lang="en-GB" dirty="0"/>
              <a:t> </a:t>
            </a:r>
            <a:r>
              <a:rPr lang="en-GB" dirty="0" err="1"/>
              <a:t>funzionale</a:t>
            </a:r>
            <a:r>
              <a:rPr lang="en-GB" dirty="0"/>
              <a:t>, </a:t>
            </a:r>
            <a:r>
              <a:rPr lang="en-GB" dirty="0" err="1"/>
              <a:t>che</a:t>
            </a:r>
            <a:r>
              <a:rPr lang="en-GB" dirty="0"/>
              <a:t> </a:t>
            </a:r>
            <a:r>
              <a:rPr lang="en-GB" dirty="0" err="1"/>
              <a:t>è</a:t>
            </a:r>
            <a:r>
              <a:rPr lang="en-GB" dirty="0"/>
              <a:t> </a:t>
            </a:r>
            <a:r>
              <a:rPr lang="en-GB" dirty="0" err="1"/>
              <a:t>l’approccio</a:t>
            </a:r>
            <a:r>
              <a:rPr lang="en-GB" dirty="0"/>
              <a:t> </a:t>
            </a:r>
            <a:r>
              <a:rPr lang="en-GB" dirty="0" err="1"/>
              <a:t>usato</a:t>
            </a:r>
            <a:r>
              <a:rPr lang="en-GB" dirty="0"/>
              <a:t> </a:t>
            </a:r>
            <a:r>
              <a:rPr lang="en-GB" dirty="0" err="1"/>
              <a:t>nei</a:t>
            </a:r>
            <a:r>
              <a:rPr lang="en-GB" dirty="0"/>
              <a:t> microservices. Se </a:t>
            </a:r>
            <a:r>
              <a:rPr lang="en-GB" dirty="0" err="1"/>
              <a:t>scalare</a:t>
            </a:r>
            <a:r>
              <a:rPr lang="en-GB" dirty="0"/>
              <a:t> </a:t>
            </a:r>
            <a:r>
              <a:rPr lang="en-GB" dirty="0" err="1"/>
              <a:t>lungo</a:t>
            </a:r>
            <a:r>
              <a:rPr lang="en-GB" dirty="0"/>
              <a:t> </a:t>
            </a:r>
            <a:r>
              <a:rPr lang="en-GB" dirty="0" err="1"/>
              <a:t>l’asse</a:t>
            </a:r>
            <a:r>
              <a:rPr lang="en-GB" dirty="0"/>
              <a:t> Z </a:t>
            </a:r>
            <a:r>
              <a:rPr lang="en-GB" dirty="0" err="1"/>
              <a:t>vuol</a:t>
            </a:r>
            <a:r>
              <a:rPr lang="en-GB" dirty="0"/>
              <a:t> dire </a:t>
            </a:r>
            <a:r>
              <a:rPr lang="en-GB" dirty="0" err="1"/>
              <a:t>dividere</a:t>
            </a:r>
            <a:r>
              <a:rPr lang="en-GB" dirty="0"/>
              <a:t> le </a:t>
            </a:r>
            <a:r>
              <a:rPr lang="en-GB" dirty="0" err="1"/>
              <a:t>cose</a:t>
            </a:r>
            <a:r>
              <a:rPr lang="en-GB" dirty="0"/>
              <a:t> </a:t>
            </a:r>
            <a:r>
              <a:rPr lang="en-GB" dirty="0" err="1"/>
              <a:t>che</a:t>
            </a:r>
            <a:r>
              <a:rPr lang="en-GB" dirty="0"/>
              <a:t> </a:t>
            </a:r>
            <a:r>
              <a:rPr lang="en-GB" dirty="0" err="1"/>
              <a:t>sono</a:t>
            </a:r>
            <a:r>
              <a:rPr lang="en-GB" dirty="0"/>
              <a:t> </a:t>
            </a:r>
            <a:r>
              <a:rPr lang="en-GB" dirty="0" err="1"/>
              <a:t>simili</a:t>
            </a:r>
            <a:r>
              <a:rPr lang="en-GB" dirty="0"/>
              <a:t>, </a:t>
            </a:r>
            <a:r>
              <a:rPr lang="en-GB" dirty="0" err="1"/>
              <a:t>scalare</a:t>
            </a:r>
            <a:r>
              <a:rPr lang="en-GB" dirty="0"/>
              <a:t> </a:t>
            </a:r>
            <a:r>
              <a:rPr lang="en-GB" dirty="0" err="1"/>
              <a:t>lungo</a:t>
            </a:r>
            <a:r>
              <a:rPr lang="en-GB" dirty="0"/>
              <a:t> </a:t>
            </a:r>
            <a:r>
              <a:rPr lang="en-GB" dirty="0" err="1"/>
              <a:t>l’asse</a:t>
            </a:r>
            <a:r>
              <a:rPr lang="en-GB" dirty="0"/>
              <a:t> Y </a:t>
            </a:r>
            <a:r>
              <a:rPr lang="en-GB" dirty="0" err="1"/>
              <a:t>vuol</a:t>
            </a:r>
            <a:r>
              <a:rPr lang="en-GB" dirty="0"/>
              <a:t> dire </a:t>
            </a:r>
            <a:r>
              <a:rPr lang="en-GB" dirty="0" err="1"/>
              <a:t>invece</a:t>
            </a:r>
            <a:r>
              <a:rPr lang="en-GB" dirty="0"/>
              <a:t> </a:t>
            </a:r>
            <a:r>
              <a:rPr lang="en-GB" dirty="0" err="1"/>
              <a:t>dividere</a:t>
            </a:r>
            <a:r>
              <a:rPr lang="en-GB" dirty="0"/>
              <a:t> le </a:t>
            </a:r>
            <a:r>
              <a:rPr lang="en-GB" dirty="0" err="1"/>
              <a:t>cose</a:t>
            </a:r>
            <a:r>
              <a:rPr lang="en-GB" dirty="0"/>
              <a:t> </a:t>
            </a:r>
            <a:r>
              <a:rPr lang="en-GB" dirty="0" err="1"/>
              <a:t>che</a:t>
            </a:r>
            <a:r>
              <a:rPr lang="en-GB" dirty="0"/>
              <a:t> </a:t>
            </a:r>
            <a:r>
              <a:rPr lang="en-GB" dirty="0" err="1"/>
              <a:t>sono</a:t>
            </a:r>
            <a:r>
              <a:rPr lang="en-GB" dirty="0"/>
              <a:t> diverse. A </a:t>
            </a:r>
            <a:r>
              <a:rPr lang="en-GB" dirty="0" err="1"/>
              <a:t>livello</a:t>
            </a:r>
            <a:r>
              <a:rPr lang="en-GB" dirty="0"/>
              <a:t> </a:t>
            </a:r>
            <a:r>
              <a:rPr lang="en-GB" dirty="0" err="1"/>
              <a:t>applicativo</a:t>
            </a:r>
            <a:r>
              <a:rPr lang="en-GB" dirty="0"/>
              <a:t>, </a:t>
            </a:r>
            <a:r>
              <a:rPr lang="en-GB" dirty="0" err="1"/>
              <a:t>scalare</a:t>
            </a:r>
            <a:r>
              <a:rPr lang="en-GB" dirty="0"/>
              <a:t> </a:t>
            </a:r>
            <a:r>
              <a:rPr lang="en-GB" dirty="0" err="1"/>
              <a:t>lungo</a:t>
            </a:r>
            <a:r>
              <a:rPr lang="en-GB" dirty="0"/>
              <a:t> </a:t>
            </a:r>
            <a:r>
              <a:rPr lang="en-GB" dirty="0" err="1"/>
              <a:t>l’asse</a:t>
            </a:r>
            <a:r>
              <a:rPr lang="en-GB" dirty="0"/>
              <a:t> Y </a:t>
            </a:r>
            <a:r>
              <a:rPr lang="en-GB" dirty="0" err="1"/>
              <a:t>vuol</a:t>
            </a:r>
            <a:r>
              <a:rPr lang="en-GB" dirty="0"/>
              <a:t> dire </a:t>
            </a:r>
            <a:r>
              <a:rPr lang="en-GB" dirty="0" err="1"/>
              <a:t>dividere</a:t>
            </a:r>
            <a:r>
              <a:rPr lang="en-GB" dirty="0"/>
              <a:t> </a:t>
            </a:r>
            <a:r>
              <a:rPr lang="en-GB" dirty="0" err="1"/>
              <a:t>un’applicazione</a:t>
            </a:r>
            <a:r>
              <a:rPr lang="en-GB" dirty="0"/>
              <a:t> </a:t>
            </a:r>
            <a:r>
              <a:rPr lang="en-GB" dirty="0" err="1"/>
              <a:t>monolitica</a:t>
            </a:r>
            <a:r>
              <a:rPr lang="en-GB" dirty="0"/>
              <a:t> in un </a:t>
            </a:r>
            <a:r>
              <a:rPr lang="en-GB" dirty="0" err="1"/>
              <a:t>insieme</a:t>
            </a:r>
            <a:r>
              <a:rPr lang="en-GB" dirty="0"/>
              <a:t> di </a:t>
            </a:r>
            <a:r>
              <a:rPr lang="en-GB" dirty="0" err="1"/>
              <a:t>servizi</a:t>
            </a:r>
            <a:r>
              <a:rPr lang="en-GB" dirty="0"/>
              <a:t>. </a:t>
            </a:r>
            <a:r>
              <a:rPr lang="en-GB" dirty="0" err="1"/>
              <a:t>Ogni</a:t>
            </a:r>
            <a:r>
              <a:rPr lang="en-GB" dirty="0"/>
              <a:t> </a:t>
            </a:r>
            <a:r>
              <a:rPr lang="en-GB" dirty="0" err="1"/>
              <a:t>servizio</a:t>
            </a:r>
            <a:r>
              <a:rPr lang="en-GB" dirty="0"/>
              <a:t> </a:t>
            </a:r>
            <a:r>
              <a:rPr lang="en-GB" dirty="0" err="1"/>
              <a:t>implementa</a:t>
            </a:r>
            <a:r>
              <a:rPr lang="en-GB" dirty="0"/>
              <a:t> una </a:t>
            </a:r>
            <a:r>
              <a:rPr lang="en-GB" dirty="0" err="1"/>
              <a:t>serie</a:t>
            </a:r>
            <a:r>
              <a:rPr lang="en-GB" dirty="0"/>
              <a:t> di </a:t>
            </a:r>
            <a:r>
              <a:rPr lang="en-GB" dirty="0" err="1"/>
              <a:t>funzionalità</a:t>
            </a:r>
            <a:r>
              <a:rPr lang="en-GB" dirty="0"/>
              <a:t> correlate, come ad </a:t>
            </a:r>
            <a:r>
              <a:rPr lang="en-GB" dirty="0" err="1"/>
              <a:t>esempio</a:t>
            </a:r>
            <a:r>
              <a:rPr lang="en-GB" dirty="0"/>
              <a:t> la </a:t>
            </a:r>
            <a:r>
              <a:rPr lang="en-GB" dirty="0" err="1"/>
              <a:t>gestione</a:t>
            </a:r>
            <a:r>
              <a:rPr lang="en-GB" dirty="0"/>
              <a:t> </a:t>
            </a:r>
            <a:r>
              <a:rPr lang="en-GB" dirty="0" err="1"/>
              <a:t>degli</a:t>
            </a:r>
            <a:r>
              <a:rPr lang="en-GB" dirty="0"/>
              <a:t> </a:t>
            </a:r>
            <a:r>
              <a:rPr lang="en-GB" dirty="0" err="1"/>
              <a:t>ordini</a:t>
            </a:r>
            <a:r>
              <a:rPr lang="en-GB" dirty="0"/>
              <a:t>, la </a:t>
            </a:r>
            <a:r>
              <a:rPr lang="en-GB" dirty="0" err="1"/>
              <a:t>gestione</a:t>
            </a:r>
            <a:r>
              <a:rPr lang="en-GB" dirty="0"/>
              <a:t> </a:t>
            </a:r>
            <a:r>
              <a:rPr lang="en-GB" dirty="0" err="1"/>
              <a:t>dei</a:t>
            </a:r>
            <a:r>
              <a:rPr lang="en-GB" dirty="0"/>
              <a:t> </a:t>
            </a:r>
            <a:r>
              <a:rPr lang="en-GB" dirty="0" err="1"/>
              <a:t>clienti</a:t>
            </a:r>
            <a:r>
              <a:rPr lang="en-GB" dirty="0"/>
              <a:t> etc.</a:t>
            </a:r>
          </a:p>
        </p:txBody>
      </p:sp>
    </p:spTree>
    <p:extLst>
      <p:ext uri="{BB962C8B-B14F-4D97-AF65-F5344CB8AC3E}">
        <p14:creationId xmlns:p14="http://schemas.microsoft.com/office/powerpoint/2010/main" val="21141509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69E1C5-64E0-1E47-B189-7904606E846E}"/>
              </a:ext>
            </a:extLst>
          </p:cNvPr>
          <p:cNvSpPr>
            <a:spLocks noGrp="1"/>
          </p:cNvSpPr>
          <p:nvPr>
            <p:ph idx="1"/>
          </p:nvPr>
        </p:nvSpPr>
        <p:spPr>
          <a:xfrm>
            <a:off x="838200" y="480646"/>
            <a:ext cx="10515600" cy="5696317"/>
          </a:xfrm>
        </p:spPr>
        <p:txBody>
          <a:bodyPr>
            <a:normAutofit fontScale="92500" lnSpcReduction="10000"/>
          </a:bodyPr>
          <a:lstStyle/>
          <a:p>
            <a:pPr marL="0" indent="0" fontAlgn="base">
              <a:buNone/>
            </a:pPr>
            <a:r>
              <a:rPr lang="en-GB" dirty="0" err="1"/>
              <a:t>Decidere</a:t>
            </a:r>
            <a:r>
              <a:rPr lang="en-GB" dirty="0"/>
              <a:t> come </a:t>
            </a:r>
            <a:r>
              <a:rPr lang="en-GB" dirty="0" err="1"/>
              <a:t>partizionare</a:t>
            </a:r>
            <a:r>
              <a:rPr lang="en-GB" dirty="0"/>
              <a:t> un </a:t>
            </a:r>
            <a:r>
              <a:rPr lang="en-GB" dirty="0" err="1"/>
              <a:t>sistema</a:t>
            </a:r>
            <a:r>
              <a:rPr lang="en-GB" dirty="0"/>
              <a:t> in una </a:t>
            </a:r>
            <a:r>
              <a:rPr lang="en-GB" dirty="0" err="1"/>
              <a:t>serie</a:t>
            </a:r>
            <a:r>
              <a:rPr lang="en-GB" dirty="0"/>
              <a:t> di </a:t>
            </a:r>
            <a:r>
              <a:rPr lang="en-GB" dirty="0" err="1"/>
              <a:t>servizi</a:t>
            </a:r>
            <a:r>
              <a:rPr lang="en-GB" dirty="0"/>
              <a:t> </a:t>
            </a:r>
            <a:r>
              <a:rPr lang="en-GB" dirty="0" err="1"/>
              <a:t>è</a:t>
            </a:r>
            <a:r>
              <a:rPr lang="en-GB" dirty="0"/>
              <a:t> </a:t>
            </a:r>
            <a:r>
              <a:rPr lang="en-GB" dirty="0" err="1"/>
              <a:t>un’arte</a:t>
            </a:r>
            <a:r>
              <a:rPr lang="en-GB" dirty="0"/>
              <a:t>, ma ci </a:t>
            </a:r>
            <a:r>
              <a:rPr lang="en-GB" dirty="0" err="1"/>
              <a:t>sono</a:t>
            </a:r>
            <a:r>
              <a:rPr lang="en-GB" dirty="0"/>
              <a:t> una </a:t>
            </a:r>
            <a:r>
              <a:rPr lang="en-GB" dirty="0" err="1"/>
              <a:t>serie</a:t>
            </a:r>
            <a:r>
              <a:rPr lang="en-GB" dirty="0"/>
              <a:t> di </a:t>
            </a:r>
            <a:r>
              <a:rPr lang="en-GB" dirty="0" err="1"/>
              <a:t>strategie</a:t>
            </a:r>
            <a:r>
              <a:rPr lang="en-GB" dirty="0"/>
              <a:t> </a:t>
            </a:r>
            <a:r>
              <a:rPr lang="en-GB" dirty="0" err="1"/>
              <a:t>che</a:t>
            </a:r>
            <a:r>
              <a:rPr lang="en-GB" dirty="0"/>
              <a:t> </a:t>
            </a:r>
            <a:r>
              <a:rPr lang="en-GB" dirty="0" err="1"/>
              <a:t>possono</a:t>
            </a:r>
            <a:r>
              <a:rPr lang="en-GB" dirty="0"/>
              <a:t> </a:t>
            </a:r>
            <a:r>
              <a:rPr lang="en-GB" dirty="0" err="1"/>
              <a:t>aiutare</a:t>
            </a:r>
            <a:r>
              <a:rPr lang="en-GB" dirty="0"/>
              <a:t>. Un </a:t>
            </a:r>
            <a:r>
              <a:rPr lang="en-GB" dirty="0" err="1"/>
              <a:t>approccio</a:t>
            </a:r>
            <a:r>
              <a:rPr lang="en-GB" dirty="0"/>
              <a:t> </a:t>
            </a:r>
            <a:r>
              <a:rPr lang="en-GB" dirty="0" err="1"/>
              <a:t>è</a:t>
            </a:r>
            <a:r>
              <a:rPr lang="en-GB" dirty="0"/>
              <a:t> </a:t>
            </a:r>
            <a:r>
              <a:rPr lang="en-GB" dirty="0" err="1"/>
              <a:t>quello</a:t>
            </a:r>
            <a:r>
              <a:rPr lang="en-GB" dirty="0"/>
              <a:t> di </a:t>
            </a:r>
            <a:r>
              <a:rPr lang="en-GB" dirty="0" err="1"/>
              <a:t>suddividere</a:t>
            </a:r>
            <a:r>
              <a:rPr lang="en-GB" dirty="0"/>
              <a:t> </a:t>
            </a:r>
            <a:r>
              <a:rPr lang="en-GB" dirty="0" err="1"/>
              <a:t>i</a:t>
            </a:r>
            <a:r>
              <a:rPr lang="en-GB" dirty="0"/>
              <a:t> </a:t>
            </a:r>
            <a:r>
              <a:rPr lang="en-GB" dirty="0" err="1"/>
              <a:t>servizi</a:t>
            </a:r>
            <a:r>
              <a:rPr lang="en-GB" dirty="0"/>
              <a:t> </a:t>
            </a:r>
            <a:r>
              <a:rPr lang="en-GB" dirty="0" err="1"/>
              <a:t>mediante</a:t>
            </a:r>
            <a:r>
              <a:rPr lang="en-GB" dirty="0"/>
              <a:t> </a:t>
            </a:r>
            <a:r>
              <a:rPr lang="en-GB" dirty="0" err="1"/>
              <a:t>i</a:t>
            </a:r>
            <a:r>
              <a:rPr lang="en-GB" dirty="0"/>
              <a:t> </a:t>
            </a:r>
            <a:r>
              <a:rPr lang="en-GB" dirty="0" err="1"/>
              <a:t>verbi</a:t>
            </a:r>
            <a:r>
              <a:rPr lang="en-GB" dirty="0"/>
              <a:t> (</a:t>
            </a:r>
            <a:r>
              <a:rPr lang="en-GB" dirty="0" err="1"/>
              <a:t>azioni</a:t>
            </a:r>
            <a:r>
              <a:rPr lang="en-GB" dirty="0"/>
              <a:t> da fare) </a:t>
            </a:r>
            <a:r>
              <a:rPr lang="en-GB" dirty="0" err="1"/>
              <a:t>quindi</a:t>
            </a:r>
            <a:r>
              <a:rPr lang="en-GB" dirty="0"/>
              <a:t> in </a:t>
            </a:r>
            <a:r>
              <a:rPr lang="en-GB" dirty="0" err="1"/>
              <a:t>pratica</a:t>
            </a:r>
            <a:r>
              <a:rPr lang="en-GB" dirty="0"/>
              <a:t> </a:t>
            </a:r>
            <a:r>
              <a:rPr lang="en-GB" dirty="0" err="1"/>
              <a:t>i</a:t>
            </a:r>
            <a:r>
              <a:rPr lang="en-GB" dirty="0"/>
              <a:t> </a:t>
            </a:r>
            <a:r>
              <a:rPr lang="en-GB" dirty="0" err="1"/>
              <a:t>vari</a:t>
            </a:r>
            <a:r>
              <a:rPr lang="en-GB" dirty="0"/>
              <a:t> </a:t>
            </a:r>
            <a:r>
              <a:rPr lang="en-GB" dirty="0" err="1"/>
              <a:t>casi</a:t>
            </a:r>
            <a:r>
              <a:rPr lang="en-GB" dirty="0"/>
              <a:t> </a:t>
            </a:r>
            <a:r>
              <a:rPr lang="en-GB" dirty="0" err="1"/>
              <a:t>d’uso</a:t>
            </a:r>
            <a:r>
              <a:rPr lang="en-GB" dirty="0"/>
              <a:t>. </a:t>
            </a:r>
          </a:p>
          <a:p>
            <a:pPr marL="0" indent="0" fontAlgn="base">
              <a:buNone/>
            </a:pPr>
            <a:endParaRPr lang="en-GB" dirty="0"/>
          </a:p>
          <a:p>
            <a:pPr marL="0" indent="0" fontAlgn="base">
              <a:buNone/>
            </a:pPr>
            <a:r>
              <a:rPr lang="en-GB" dirty="0"/>
              <a:t>Ad </a:t>
            </a:r>
            <a:r>
              <a:rPr lang="en-GB" dirty="0" err="1"/>
              <a:t>esempio</a:t>
            </a:r>
            <a:r>
              <a:rPr lang="en-GB" dirty="0"/>
              <a:t>, in un </a:t>
            </a:r>
            <a:r>
              <a:rPr lang="en-GB" dirty="0" err="1"/>
              <a:t>ipotetico</a:t>
            </a:r>
            <a:r>
              <a:rPr lang="en-GB" dirty="0"/>
              <a:t> </a:t>
            </a:r>
            <a:r>
              <a:rPr lang="en-GB" dirty="0" err="1"/>
              <a:t>negozio</a:t>
            </a:r>
            <a:r>
              <a:rPr lang="en-GB" dirty="0"/>
              <a:t> online </a:t>
            </a:r>
            <a:r>
              <a:rPr lang="en-GB" dirty="0" err="1"/>
              <a:t>partizionato</a:t>
            </a:r>
            <a:r>
              <a:rPr lang="en-GB" dirty="0"/>
              <a:t> </a:t>
            </a:r>
            <a:r>
              <a:rPr lang="en-GB" dirty="0" err="1"/>
              <a:t>così</a:t>
            </a:r>
            <a:r>
              <a:rPr lang="en-GB" dirty="0"/>
              <a:t> </a:t>
            </a:r>
            <a:r>
              <a:rPr lang="en-GB" dirty="0" err="1"/>
              <a:t>avremo</a:t>
            </a:r>
            <a:r>
              <a:rPr lang="en-GB" dirty="0"/>
              <a:t> ad </a:t>
            </a:r>
            <a:r>
              <a:rPr lang="en-GB" dirty="0" err="1"/>
              <a:t>esempio</a:t>
            </a:r>
            <a:r>
              <a:rPr lang="en-GB" dirty="0"/>
              <a:t> il </a:t>
            </a:r>
            <a:r>
              <a:rPr lang="en-GB" dirty="0" err="1"/>
              <a:t>servizio</a:t>
            </a:r>
            <a:r>
              <a:rPr lang="en-GB" dirty="0"/>
              <a:t> Checkout, </a:t>
            </a:r>
            <a:r>
              <a:rPr lang="en-GB" dirty="0" err="1"/>
              <a:t>che</a:t>
            </a:r>
            <a:r>
              <a:rPr lang="en-GB" dirty="0"/>
              <a:t> </a:t>
            </a:r>
            <a:r>
              <a:rPr lang="en-GB" dirty="0" err="1"/>
              <a:t>implementa</a:t>
            </a:r>
            <a:r>
              <a:rPr lang="en-GB" dirty="0"/>
              <a:t> </a:t>
            </a:r>
            <a:r>
              <a:rPr lang="en-GB" dirty="0" err="1"/>
              <a:t>l’interfaccia</a:t>
            </a:r>
            <a:r>
              <a:rPr lang="en-GB" dirty="0"/>
              <a:t> </a:t>
            </a:r>
            <a:r>
              <a:rPr lang="en-GB" dirty="0" err="1"/>
              <a:t>utente</a:t>
            </a:r>
            <a:r>
              <a:rPr lang="en-GB" dirty="0"/>
              <a:t> per il </a:t>
            </a:r>
            <a:r>
              <a:rPr lang="en-GB" dirty="0" err="1"/>
              <a:t>caso</a:t>
            </a:r>
            <a:r>
              <a:rPr lang="en-GB" dirty="0"/>
              <a:t> </a:t>
            </a:r>
            <a:r>
              <a:rPr lang="en-GB" dirty="0" err="1"/>
              <a:t>d’uso</a:t>
            </a:r>
            <a:r>
              <a:rPr lang="en-GB" dirty="0"/>
              <a:t> di checkout.</a:t>
            </a:r>
          </a:p>
          <a:p>
            <a:pPr marL="0" indent="0" fontAlgn="base">
              <a:buNone/>
            </a:pPr>
            <a:endParaRPr lang="en-GB" dirty="0"/>
          </a:p>
          <a:p>
            <a:pPr marL="0" indent="0" fontAlgn="base">
              <a:buNone/>
            </a:pPr>
            <a:r>
              <a:rPr lang="en-GB" dirty="0"/>
              <a:t>Un </a:t>
            </a:r>
            <a:r>
              <a:rPr lang="en-GB" dirty="0" err="1"/>
              <a:t>altro</a:t>
            </a:r>
            <a:r>
              <a:rPr lang="en-GB" dirty="0"/>
              <a:t> </a:t>
            </a:r>
            <a:r>
              <a:rPr lang="en-GB" dirty="0" err="1"/>
              <a:t>approccio</a:t>
            </a:r>
            <a:r>
              <a:rPr lang="en-GB" dirty="0"/>
              <a:t> di </a:t>
            </a:r>
            <a:r>
              <a:rPr lang="en-GB" dirty="0" err="1"/>
              <a:t>partizionamento</a:t>
            </a:r>
            <a:r>
              <a:rPr lang="en-GB" dirty="0"/>
              <a:t> </a:t>
            </a:r>
            <a:r>
              <a:rPr lang="en-GB" dirty="0" err="1"/>
              <a:t>è</a:t>
            </a:r>
            <a:r>
              <a:rPr lang="en-GB" dirty="0"/>
              <a:t> di </a:t>
            </a:r>
            <a:r>
              <a:rPr lang="en-GB" dirty="0" err="1"/>
              <a:t>suddividere</a:t>
            </a:r>
            <a:r>
              <a:rPr lang="en-GB" dirty="0"/>
              <a:t> il </a:t>
            </a:r>
            <a:r>
              <a:rPr lang="en-GB" dirty="0" err="1"/>
              <a:t>sistema</a:t>
            </a:r>
            <a:r>
              <a:rPr lang="en-GB" dirty="0"/>
              <a:t> in base ai </a:t>
            </a:r>
            <a:r>
              <a:rPr lang="en-GB" dirty="0" err="1"/>
              <a:t>sostantivi</a:t>
            </a:r>
            <a:r>
              <a:rPr lang="en-GB" dirty="0"/>
              <a:t> o </a:t>
            </a:r>
            <a:r>
              <a:rPr lang="en-GB" dirty="0" err="1"/>
              <a:t>risorse</a:t>
            </a:r>
            <a:r>
              <a:rPr lang="en-GB" dirty="0"/>
              <a:t> (</a:t>
            </a:r>
            <a:r>
              <a:rPr lang="en-GB" dirty="0" err="1"/>
              <a:t>entità</a:t>
            </a:r>
            <a:r>
              <a:rPr lang="en-GB" dirty="0"/>
              <a:t>). </a:t>
            </a:r>
            <a:r>
              <a:rPr lang="en-GB" dirty="0" err="1"/>
              <a:t>Questo</a:t>
            </a:r>
            <a:r>
              <a:rPr lang="en-GB" dirty="0"/>
              <a:t> </a:t>
            </a:r>
            <a:r>
              <a:rPr lang="en-GB" dirty="0" err="1"/>
              <a:t>tipo</a:t>
            </a:r>
            <a:r>
              <a:rPr lang="en-GB" dirty="0"/>
              <a:t> di </a:t>
            </a:r>
            <a:r>
              <a:rPr lang="en-GB" dirty="0" err="1"/>
              <a:t>servizio</a:t>
            </a:r>
            <a:r>
              <a:rPr lang="en-GB" dirty="0"/>
              <a:t> </a:t>
            </a:r>
            <a:r>
              <a:rPr lang="en-GB" dirty="0" err="1"/>
              <a:t>è</a:t>
            </a:r>
            <a:r>
              <a:rPr lang="en-GB" dirty="0"/>
              <a:t> </a:t>
            </a:r>
            <a:r>
              <a:rPr lang="en-GB" dirty="0" err="1"/>
              <a:t>responsabile</a:t>
            </a:r>
            <a:r>
              <a:rPr lang="en-GB" dirty="0"/>
              <a:t> di </a:t>
            </a:r>
            <a:r>
              <a:rPr lang="en-GB" dirty="0" err="1"/>
              <a:t>tutte</a:t>
            </a:r>
            <a:r>
              <a:rPr lang="en-GB" dirty="0"/>
              <a:t> le </a:t>
            </a:r>
            <a:r>
              <a:rPr lang="en-GB" dirty="0" err="1"/>
              <a:t>operazioni</a:t>
            </a:r>
            <a:r>
              <a:rPr lang="en-GB" dirty="0"/>
              <a:t> </a:t>
            </a:r>
            <a:r>
              <a:rPr lang="en-GB" dirty="0" err="1"/>
              <a:t>che</a:t>
            </a:r>
            <a:r>
              <a:rPr lang="en-GB" dirty="0"/>
              <a:t> </a:t>
            </a:r>
            <a:r>
              <a:rPr lang="en-GB" dirty="0" err="1"/>
              <a:t>operano</a:t>
            </a:r>
            <a:r>
              <a:rPr lang="en-GB" dirty="0"/>
              <a:t> </a:t>
            </a:r>
            <a:r>
              <a:rPr lang="en-GB" dirty="0" err="1"/>
              <a:t>su</a:t>
            </a:r>
            <a:r>
              <a:rPr lang="en-GB" dirty="0"/>
              <a:t> </a:t>
            </a:r>
            <a:r>
              <a:rPr lang="en-GB" dirty="0" err="1"/>
              <a:t>entità</a:t>
            </a:r>
            <a:r>
              <a:rPr lang="en-GB" dirty="0"/>
              <a:t> / </a:t>
            </a:r>
            <a:r>
              <a:rPr lang="en-GB" dirty="0" err="1"/>
              <a:t>risorse</a:t>
            </a:r>
            <a:r>
              <a:rPr lang="en-GB" dirty="0"/>
              <a:t> di un </a:t>
            </a:r>
            <a:r>
              <a:rPr lang="en-GB" dirty="0" err="1"/>
              <a:t>determinato</a:t>
            </a:r>
            <a:r>
              <a:rPr lang="en-GB" dirty="0"/>
              <a:t> </a:t>
            </a:r>
            <a:r>
              <a:rPr lang="en-GB" dirty="0" err="1"/>
              <a:t>tipo</a:t>
            </a:r>
            <a:r>
              <a:rPr lang="en-GB" dirty="0"/>
              <a:t>. </a:t>
            </a:r>
          </a:p>
          <a:p>
            <a:pPr marL="0" indent="0" fontAlgn="base">
              <a:buNone/>
            </a:pPr>
            <a:endParaRPr lang="en-GB" dirty="0"/>
          </a:p>
          <a:p>
            <a:pPr marL="0" indent="0" fontAlgn="base">
              <a:buNone/>
            </a:pPr>
            <a:r>
              <a:rPr lang="en-GB" dirty="0"/>
              <a:t>Ad </a:t>
            </a:r>
            <a:r>
              <a:rPr lang="en-GB" dirty="0" err="1"/>
              <a:t>esempio</a:t>
            </a:r>
            <a:r>
              <a:rPr lang="en-GB" dirty="0"/>
              <a:t>, </a:t>
            </a:r>
            <a:r>
              <a:rPr lang="en-GB" dirty="0" err="1"/>
              <a:t>considerando</a:t>
            </a:r>
            <a:r>
              <a:rPr lang="en-GB" dirty="0"/>
              <a:t> sempre il </a:t>
            </a:r>
            <a:r>
              <a:rPr lang="en-GB" dirty="0" err="1"/>
              <a:t>caso</a:t>
            </a:r>
            <a:r>
              <a:rPr lang="en-GB" dirty="0"/>
              <a:t> di un </a:t>
            </a:r>
            <a:r>
              <a:rPr lang="en-GB" dirty="0" err="1"/>
              <a:t>negozio</a:t>
            </a:r>
            <a:r>
              <a:rPr lang="en-GB" dirty="0"/>
              <a:t> online </a:t>
            </a:r>
            <a:r>
              <a:rPr lang="en-GB" dirty="0" err="1"/>
              <a:t>potremmo</a:t>
            </a:r>
            <a:r>
              <a:rPr lang="en-GB" dirty="0"/>
              <a:t> </a:t>
            </a:r>
            <a:r>
              <a:rPr lang="en-GB" dirty="0" err="1"/>
              <a:t>avere</a:t>
            </a:r>
            <a:r>
              <a:rPr lang="en-GB" dirty="0"/>
              <a:t> un </a:t>
            </a:r>
            <a:r>
              <a:rPr lang="en-GB" dirty="0" err="1"/>
              <a:t>servizio</a:t>
            </a:r>
            <a:r>
              <a:rPr lang="en-GB" dirty="0"/>
              <a:t> di </a:t>
            </a:r>
            <a:r>
              <a:rPr lang="en-GB" dirty="0" err="1"/>
              <a:t>Catalogo</a:t>
            </a:r>
            <a:r>
              <a:rPr lang="en-GB" dirty="0"/>
              <a:t>, </a:t>
            </a:r>
            <a:r>
              <a:rPr lang="en-GB" dirty="0" err="1"/>
              <a:t>che</a:t>
            </a:r>
            <a:r>
              <a:rPr lang="en-GB" dirty="0"/>
              <a:t> </a:t>
            </a:r>
            <a:r>
              <a:rPr lang="en-GB" dirty="0" err="1"/>
              <a:t>gestisce</a:t>
            </a:r>
            <a:r>
              <a:rPr lang="en-GB" dirty="0"/>
              <a:t> il </a:t>
            </a:r>
            <a:r>
              <a:rPr lang="en-GB" dirty="0" err="1"/>
              <a:t>catalogo</a:t>
            </a:r>
            <a:r>
              <a:rPr lang="en-GB" dirty="0"/>
              <a:t> </a:t>
            </a:r>
            <a:r>
              <a:rPr lang="en-GB" dirty="0" err="1"/>
              <a:t>dei</a:t>
            </a:r>
            <a:r>
              <a:rPr lang="en-GB" dirty="0"/>
              <a:t> </a:t>
            </a:r>
            <a:r>
              <a:rPr lang="en-GB" dirty="0" err="1"/>
              <a:t>prodotti</a:t>
            </a:r>
            <a:r>
              <a:rPr lang="en-GB" dirty="0"/>
              <a:t>.</a:t>
            </a:r>
          </a:p>
          <a:p>
            <a:pPr marL="0" indent="0" fontAlgn="base">
              <a:buNone/>
            </a:pPr>
            <a:endParaRPr lang="en-GB" dirty="0"/>
          </a:p>
          <a:p>
            <a:pPr marL="0" indent="0" fontAlgn="base">
              <a:buNone/>
            </a:pPr>
            <a:endParaRPr lang="en-GB" dirty="0"/>
          </a:p>
        </p:txBody>
      </p:sp>
    </p:spTree>
    <p:extLst>
      <p:ext uri="{BB962C8B-B14F-4D97-AF65-F5344CB8AC3E}">
        <p14:creationId xmlns:p14="http://schemas.microsoft.com/office/powerpoint/2010/main" val="5839982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69E1C5-64E0-1E47-B189-7904606E846E}"/>
              </a:ext>
            </a:extLst>
          </p:cNvPr>
          <p:cNvSpPr>
            <a:spLocks noGrp="1"/>
          </p:cNvSpPr>
          <p:nvPr>
            <p:ph idx="1"/>
          </p:nvPr>
        </p:nvSpPr>
        <p:spPr>
          <a:xfrm>
            <a:off x="838200" y="2309446"/>
            <a:ext cx="10515600" cy="2239108"/>
          </a:xfrm>
        </p:spPr>
        <p:txBody>
          <a:bodyPr>
            <a:normAutofit/>
          </a:bodyPr>
          <a:lstStyle/>
          <a:p>
            <a:pPr marL="0" indent="0" fontAlgn="base">
              <a:buNone/>
            </a:pPr>
            <a:r>
              <a:rPr lang="en-GB" dirty="0" err="1"/>
              <a:t>Idealmente</a:t>
            </a:r>
            <a:r>
              <a:rPr lang="en-GB" dirty="0"/>
              <a:t>, </a:t>
            </a:r>
            <a:r>
              <a:rPr lang="en-GB" dirty="0" err="1"/>
              <a:t>ogni</a:t>
            </a:r>
            <a:r>
              <a:rPr lang="en-GB" dirty="0"/>
              <a:t> </a:t>
            </a:r>
            <a:r>
              <a:rPr lang="en-GB" dirty="0" err="1"/>
              <a:t>servizio</a:t>
            </a:r>
            <a:r>
              <a:rPr lang="en-GB" dirty="0"/>
              <a:t> </a:t>
            </a:r>
            <a:r>
              <a:rPr lang="en-GB" dirty="0" err="1"/>
              <a:t>dovrebbe</a:t>
            </a:r>
            <a:r>
              <a:rPr lang="en-GB" dirty="0"/>
              <a:t> </a:t>
            </a:r>
            <a:r>
              <a:rPr lang="en-GB" dirty="0" err="1"/>
              <a:t>avere</a:t>
            </a:r>
            <a:r>
              <a:rPr lang="en-GB" dirty="0"/>
              <a:t> solo un piccolo </a:t>
            </a:r>
            <a:r>
              <a:rPr lang="en-GB" dirty="0" err="1"/>
              <a:t>insieme</a:t>
            </a:r>
            <a:r>
              <a:rPr lang="en-GB" dirty="0"/>
              <a:t> di </a:t>
            </a:r>
            <a:r>
              <a:rPr lang="en-GB" dirty="0" err="1"/>
              <a:t>responsabilità</a:t>
            </a:r>
            <a:r>
              <a:rPr lang="en-GB" dirty="0"/>
              <a:t>, </a:t>
            </a:r>
            <a:r>
              <a:rPr lang="en-GB" dirty="0" err="1"/>
              <a:t>rispondendo</a:t>
            </a:r>
            <a:r>
              <a:rPr lang="en-GB" dirty="0"/>
              <a:t> al principio di design </a:t>
            </a:r>
            <a:r>
              <a:rPr lang="en-GB" dirty="0" err="1"/>
              <a:t>della</a:t>
            </a:r>
            <a:r>
              <a:rPr lang="en-GB" dirty="0"/>
              <a:t> </a:t>
            </a:r>
            <a:r>
              <a:rPr lang="en-GB" dirty="0" err="1"/>
              <a:t>singola</a:t>
            </a:r>
            <a:r>
              <a:rPr lang="en-GB" dirty="0"/>
              <a:t> </a:t>
            </a:r>
            <a:r>
              <a:rPr lang="en-GB" dirty="0" err="1"/>
              <a:t>responsabilità</a:t>
            </a:r>
            <a:r>
              <a:rPr lang="en-GB" dirty="0"/>
              <a:t> (SRP). L’SRP </a:t>
            </a:r>
            <a:r>
              <a:rPr lang="en-GB" dirty="0" err="1"/>
              <a:t>definisce</a:t>
            </a:r>
            <a:r>
              <a:rPr lang="en-GB" dirty="0"/>
              <a:t> </a:t>
            </a:r>
            <a:r>
              <a:rPr lang="en-GB" dirty="0" err="1"/>
              <a:t>che</a:t>
            </a:r>
            <a:r>
              <a:rPr lang="en-GB" dirty="0"/>
              <a:t> una </a:t>
            </a:r>
            <a:r>
              <a:rPr lang="en-GB" dirty="0" err="1"/>
              <a:t>classe</a:t>
            </a:r>
            <a:r>
              <a:rPr lang="en-GB" dirty="0"/>
              <a:t> </a:t>
            </a:r>
            <a:r>
              <a:rPr lang="en-GB" dirty="0" err="1"/>
              <a:t>dovrebbe</a:t>
            </a:r>
            <a:r>
              <a:rPr lang="en-GB" dirty="0"/>
              <a:t> </a:t>
            </a:r>
            <a:r>
              <a:rPr lang="en-GB" dirty="0" err="1"/>
              <a:t>avere</a:t>
            </a:r>
            <a:r>
              <a:rPr lang="en-GB" dirty="0"/>
              <a:t> un solo </a:t>
            </a:r>
            <a:r>
              <a:rPr lang="en-GB" dirty="0" err="1"/>
              <a:t>motivo</a:t>
            </a:r>
            <a:r>
              <a:rPr lang="en-GB" dirty="0"/>
              <a:t> di </a:t>
            </a:r>
            <a:r>
              <a:rPr lang="en-GB" dirty="0" err="1"/>
              <a:t>cambiare</a:t>
            </a:r>
            <a:r>
              <a:rPr lang="en-GB" dirty="0"/>
              <a:t> e </a:t>
            </a:r>
            <a:r>
              <a:rPr lang="en-GB" dirty="0" err="1"/>
              <a:t>questo</a:t>
            </a:r>
            <a:r>
              <a:rPr lang="en-GB" dirty="0"/>
              <a:t> </a:t>
            </a:r>
            <a:r>
              <a:rPr lang="en-GB" dirty="0" err="1"/>
              <a:t>principo</a:t>
            </a:r>
            <a:r>
              <a:rPr lang="en-GB" dirty="0"/>
              <a:t> ha senso </a:t>
            </a:r>
            <a:r>
              <a:rPr lang="en-GB" dirty="0" err="1"/>
              <a:t>anche</a:t>
            </a:r>
            <a:r>
              <a:rPr lang="en-GB" dirty="0"/>
              <a:t> a </a:t>
            </a:r>
            <a:r>
              <a:rPr lang="en-GB" dirty="0" err="1"/>
              <a:t>livello</a:t>
            </a:r>
            <a:r>
              <a:rPr lang="en-GB" dirty="0"/>
              <a:t> di </a:t>
            </a:r>
            <a:r>
              <a:rPr lang="en-GB" dirty="0" err="1"/>
              <a:t>servizio</a:t>
            </a:r>
            <a:r>
              <a:rPr lang="en-GB" dirty="0"/>
              <a:t>.</a:t>
            </a:r>
          </a:p>
        </p:txBody>
      </p:sp>
    </p:spTree>
    <p:extLst>
      <p:ext uri="{BB962C8B-B14F-4D97-AF65-F5344CB8AC3E}">
        <p14:creationId xmlns:p14="http://schemas.microsoft.com/office/powerpoint/2010/main" val="18839703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B98172-6676-1948-A251-8B70263F2915}"/>
              </a:ext>
            </a:extLst>
          </p:cNvPr>
          <p:cNvPicPr>
            <a:picLocks noChangeAspect="1"/>
          </p:cNvPicPr>
          <p:nvPr/>
        </p:nvPicPr>
        <p:blipFill>
          <a:blip r:embed="rId2"/>
          <a:stretch>
            <a:fillRect/>
          </a:stretch>
        </p:blipFill>
        <p:spPr>
          <a:xfrm>
            <a:off x="2361465" y="1228995"/>
            <a:ext cx="6662127" cy="5111077"/>
          </a:xfrm>
          <a:prstGeom prst="rect">
            <a:avLst/>
          </a:prstGeom>
        </p:spPr>
      </p:pic>
      <p:sp>
        <p:nvSpPr>
          <p:cNvPr id="6" name="TextBox 5">
            <a:extLst>
              <a:ext uri="{FF2B5EF4-FFF2-40B4-BE49-F238E27FC236}">
                <a16:creationId xmlns:a16="http://schemas.microsoft.com/office/drawing/2014/main" id="{BFD1138E-EEF5-0843-9099-A045960D7D40}"/>
              </a:ext>
            </a:extLst>
          </p:cNvPr>
          <p:cNvSpPr txBox="1"/>
          <p:nvPr/>
        </p:nvSpPr>
        <p:spPr>
          <a:xfrm>
            <a:off x="621324" y="517928"/>
            <a:ext cx="7816114" cy="369332"/>
          </a:xfrm>
          <a:prstGeom prst="rect">
            <a:avLst/>
          </a:prstGeom>
          <a:noFill/>
        </p:spPr>
        <p:txBody>
          <a:bodyPr wrap="none" rtlCol="0">
            <a:spAutoFit/>
          </a:bodyPr>
          <a:lstStyle/>
          <a:p>
            <a:r>
              <a:rPr lang="en-GB" dirty="0"/>
              <a:t>Ecco la </a:t>
            </a:r>
            <a:r>
              <a:rPr lang="en-GB" dirty="0" err="1"/>
              <a:t>stessa</a:t>
            </a:r>
            <a:r>
              <a:rPr lang="en-GB" dirty="0"/>
              <a:t> </a:t>
            </a:r>
            <a:r>
              <a:rPr lang="en-GB" dirty="0" err="1"/>
              <a:t>applicazione</a:t>
            </a:r>
            <a:r>
              <a:rPr lang="en-GB" dirty="0"/>
              <a:t> java vista prima ma </a:t>
            </a:r>
            <a:r>
              <a:rPr lang="en-GB" dirty="0" err="1"/>
              <a:t>nella</a:t>
            </a:r>
            <a:r>
              <a:rPr lang="en-GB" dirty="0"/>
              <a:t> </a:t>
            </a:r>
            <a:r>
              <a:rPr lang="en-GB" dirty="0" err="1"/>
              <a:t>sua</a:t>
            </a:r>
            <a:r>
              <a:rPr lang="en-GB" dirty="0"/>
              <a:t> </a:t>
            </a:r>
            <a:r>
              <a:rPr lang="en-GB" dirty="0" err="1"/>
              <a:t>versione</a:t>
            </a:r>
            <a:r>
              <a:rPr lang="en-GB" dirty="0"/>
              <a:t> a microservices:</a:t>
            </a:r>
            <a:endParaRPr lang="it-IT" dirty="0"/>
          </a:p>
        </p:txBody>
      </p:sp>
    </p:spTree>
    <p:extLst>
      <p:ext uri="{BB962C8B-B14F-4D97-AF65-F5344CB8AC3E}">
        <p14:creationId xmlns:p14="http://schemas.microsoft.com/office/powerpoint/2010/main" val="23834005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BB9D-3B3F-FF4E-BF92-4AA81F46D474}"/>
              </a:ext>
            </a:extLst>
          </p:cNvPr>
          <p:cNvSpPr>
            <a:spLocks noGrp="1"/>
          </p:cNvSpPr>
          <p:nvPr>
            <p:ph type="title"/>
          </p:nvPr>
        </p:nvSpPr>
        <p:spPr/>
        <p:txBody>
          <a:bodyPr>
            <a:normAutofit/>
          </a:bodyPr>
          <a:lstStyle/>
          <a:p>
            <a:pPr fontAlgn="base"/>
            <a:r>
              <a:rPr lang="en-GB" dirty="0"/>
              <a:t>SOA vs Microservices</a:t>
            </a:r>
            <a:endParaRPr lang="it-IT" dirty="0"/>
          </a:p>
        </p:txBody>
      </p:sp>
      <p:sp>
        <p:nvSpPr>
          <p:cNvPr id="3" name="Content Placeholder 2">
            <a:extLst>
              <a:ext uri="{FF2B5EF4-FFF2-40B4-BE49-F238E27FC236}">
                <a16:creationId xmlns:a16="http://schemas.microsoft.com/office/drawing/2014/main" id="{C0373ACA-0AE5-F646-8CCE-FCF66CE1CDEB}"/>
              </a:ext>
            </a:extLst>
          </p:cNvPr>
          <p:cNvSpPr>
            <a:spLocks noGrp="1"/>
          </p:cNvSpPr>
          <p:nvPr>
            <p:ph idx="1"/>
          </p:nvPr>
        </p:nvSpPr>
        <p:spPr/>
        <p:txBody>
          <a:bodyPr>
            <a:normAutofit/>
          </a:bodyPr>
          <a:lstStyle/>
          <a:p>
            <a:pPr marL="0" indent="0">
              <a:buNone/>
            </a:pPr>
            <a:r>
              <a:rPr lang="it-IT" dirty="0"/>
              <a:t>Entrambi gli approcci si basano sulla partizione funzionale anche se SOA tende far interagire </a:t>
            </a:r>
            <a:r>
              <a:rPr lang="it-IT" dirty="0" err="1"/>
              <a:t>n</a:t>
            </a:r>
            <a:r>
              <a:rPr lang="it-IT" dirty="0"/>
              <a:t> applicazioni, mentre l’approccio a </a:t>
            </a:r>
            <a:r>
              <a:rPr lang="it-IT" dirty="0" err="1"/>
              <a:t>microservizi</a:t>
            </a:r>
            <a:r>
              <a:rPr lang="it-IT" dirty="0"/>
              <a:t> tende alla realizzazione di una singola applicazione composta da </a:t>
            </a:r>
            <a:r>
              <a:rPr lang="it-IT" dirty="0" err="1"/>
              <a:t>n</a:t>
            </a:r>
            <a:r>
              <a:rPr lang="it-IT" dirty="0"/>
              <a:t> servizi sviluppati e implementati in maniera indipendente secondo il principio della Singola responsabilità (SRP). Il termine Micro può portare a confusione, in quanto un servizio può essere anche complesso e di una certa dimensione, la cosa invece importante nell’architettura a </a:t>
            </a:r>
            <a:r>
              <a:rPr lang="it-IT" dirty="0" err="1"/>
              <a:t>microservizi</a:t>
            </a:r>
            <a:r>
              <a:rPr lang="it-IT" dirty="0"/>
              <a:t> è che ogni servizio deve </a:t>
            </a:r>
            <a:r>
              <a:rPr lang="it-IT" b="1" dirty="0"/>
              <a:t>poter essere sviluppato e distribuito in maniera indipendente dagli altri</a:t>
            </a:r>
            <a:r>
              <a:rPr lang="it-IT" dirty="0"/>
              <a:t>.</a:t>
            </a:r>
          </a:p>
          <a:p>
            <a:pPr marL="0" indent="0">
              <a:buNone/>
            </a:pPr>
            <a:endParaRPr lang="it-IT" dirty="0"/>
          </a:p>
        </p:txBody>
      </p:sp>
    </p:spTree>
    <p:extLst>
      <p:ext uri="{BB962C8B-B14F-4D97-AF65-F5344CB8AC3E}">
        <p14:creationId xmlns:p14="http://schemas.microsoft.com/office/powerpoint/2010/main" val="551122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0D8E7-031B-6649-BC5E-5B34CE2ED40D}"/>
              </a:ext>
            </a:extLst>
          </p:cNvPr>
          <p:cNvSpPr>
            <a:spLocks noGrp="1"/>
          </p:cNvSpPr>
          <p:nvPr>
            <p:ph idx="1"/>
          </p:nvPr>
        </p:nvSpPr>
        <p:spPr>
          <a:xfrm>
            <a:off x="838200" y="574431"/>
            <a:ext cx="10515600" cy="5602532"/>
          </a:xfrm>
        </p:spPr>
        <p:txBody>
          <a:bodyPr/>
          <a:lstStyle/>
          <a:p>
            <a:pPr marL="0" indent="0">
              <a:buNone/>
            </a:pPr>
            <a:r>
              <a:rPr lang="it-IT" dirty="0"/>
              <a:t>Nell’architettura a </a:t>
            </a:r>
            <a:r>
              <a:rPr lang="it-IT" dirty="0" err="1"/>
              <a:t>microservizi</a:t>
            </a:r>
            <a:r>
              <a:rPr lang="it-IT" dirty="0"/>
              <a:t> la comunicazione tra i servizi è basata su HTTP tramite le API </a:t>
            </a:r>
            <a:r>
              <a:rPr lang="it-IT" dirty="0" err="1"/>
              <a:t>RESTful</a:t>
            </a:r>
            <a:r>
              <a:rPr lang="it-IT" dirty="0"/>
              <a:t>, passando i dati in formato JSON, spesso attraverso una coda di messaggi, quando è necessario garantire l’affidabilità. I singoli </a:t>
            </a:r>
            <a:r>
              <a:rPr lang="it-IT" dirty="0" err="1"/>
              <a:t>Microservices</a:t>
            </a:r>
            <a:r>
              <a:rPr lang="it-IT" dirty="0"/>
              <a:t> sono generalmente trattati in modo asincrono, innescati da un evento come una chiamata ad una API o un inserimento di un dato in coda. Questo tipo di comunicazione basata su un protocollo “leggero” quale è l’HTTP è un ulteriore differenza tra </a:t>
            </a:r>
            <a:r>
              <a:rPr lang="it-IT" dirty="0" err="1"/>
              <a:t>microservices</a:t>
            </a:r>
            <a:r>
              <a:rPr lang="it-IT" dirty="0"/>
              <a:t> e SOA.</a:t>
            </a:r>
          </a:p>
        </p:txBody>
      </p:sp>
    </p:spTree>
    <p:extLst>
      <p:ext uri="{BB962C8B-B14F-4D97-AF65-F5344CB8AC3E}">
        <p14:creationId xmlns:p14="http://schemas.microsoft.com/office/powerpoint/2010/main" val="12250406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AE4C-EA88-6242-AB0F-64AAA3FF90C8}"/>
              </a:ext>
            </a:extLst>
          </p:cNvPr>
          <p:cNvSpPr>
            <a:spLocks noGrp="1"/>
          </p:cNvSpPr>
          <p:nvPr>
            <p:ph type="title"/>
          </p:nvPr>
        </p:nvSpPr>
        <p:spPr/>
        <p:txBody>
          <a:bodyPr/>
          <a:lstStyle/>
          <a:p>
            <a:r>
              <a:rPr lang="it-IT" dirty="0"/>
              <a:t>Benefici dell’architettura </a:t>
            </a:r>
            <a:r>
              <a:rPr lang="it-IT" dirty="0" err="1"/>
              <a:t>Microservices</a:t>
            </a:r>
            <a:endParaRPr lang="it-IT" dirty="0"/>
          </a:p>
        </p:txBody>
      </p:sp>
      <p:sp>
        <p:nvSpPr>
          <p:cNvPr id="3" name="Content Placeholder 2">
            <a:extLst>
              <a:ext uri="{FF2B5EF4-FFF2-40B4-BE49-F238E27FC236}">
                <a16:creationId xmlns:a16="http://schemas.microsoft.com/office/drawing/2014/main" id="{48C870F8-BE2F-F342-9C99-5976664E7F5A}"/>
              </a:ext>
            </a:extLst>
          </p:cNvPr>
          <p:cNvSpPr>
            <a:spLocks noGrp="1"/>
          </p:cNvSpPr>
          <p:nvPr>
            <p:ph idx="1"/>
          </p:nvPr>
        </p:nvSpPr>
        <p:spPr/>
        <p:txBody>
          <a:bodyPr/>
          <a:lstStyle/>
          <a:p>
            <a:pPr marL="0" indent="0">
              <a:buNone/>
            </a:pPr>
            <a:r>
              <a:rPr lang="en-GB" dirty="0"/>
              <a:t>La </a:t>
            </a:r>
            <a:r>
              <a:rPr lang="en-GB" dirty="0" err="1"/>
              <a:t>separazione</a:t>
            </a:r>
            <a:r>
              <a:rPr lang="en-GB" dirty="0"/>
              <a:t> </a:t>
            </a:r>
            <a:r>
              <a:rPr lang="en-GB" dirty="0" err="1"/>
              <a:t>dei</a:t>
            </a:r>
            <a:r>
              <a:rPr lang="en-GB" dirty="0"/>
              <a:t> </a:t>
            </a:r>
            <a:r>
              <a:rPr lang="en-GB" dirty="0" err="1"/>
              <a:t>componenti</a:t>
            </a:r>
            <a:r>
              <a:rPr lang="en-GB" dirty="0"/>
              <a:t> </a:t>
            </a:r>
            <a:r>
              <a:rPr lang="en-GB" dirty="0" err="1"/>
              <a:t>sicuramente</a:t>
            </a:r>
            <a:r>
              <a:rPr lang="en-GB" dirty="0"/>
              <a:t> </a:t>
            </a:r>
            <a:r>
              <a:rPr lang="en-GB" dirty="0" err="1"/>
              <a:t>crea</a:t>
            </a:r>
            <a:r>
              <a:rPr lang="en-GB" dirty="0"/>
              <a:t> un </a:t>
            </a:r>
            <a:r>
              <a:rPr lang="en-GB" dirty="0" err="1"/>
              <a:t>ambiente</a:t>
            </a:r>
            <a:r>
              <a:rPr lang="en-GB" dirty="0"/>
              <a:t> </a:t>
            </a:r>
            <a:r>
              <a:rPr lang="en-GB" dirty="0" err="1"/>
              <a:t>più</a:t>
            </a:r>
            <a:r>
              <a:rPr lang="en-GB" dirty="0"/>
              <a:t> </a:t>
            </a:r>
            <a:r>
              <a:rPr lang="en-GB" dirty="0" err="1"/>
              <a:t>efficace</a:t>
            </a:r>
            <a:r>
              <a:rPr lang="en-GB" dirty="0"/>
              <a:t> per la build e il </a:t>
            </a:r>
            <a:r>
              <a:rPr lang="en-GB" dirty="0" err="1"/>
              <a:t>mantenimento</a:t>
            </a:r>
            <a:r>
              <a:rPr lang="en-GB" dirty="0"/>
              <a:t> di </a:t>
            </a:r>
            <a:r>
              <a:rPr lang="en-GB" dirty="0" err="1"/>
              <a:t>applicazioni</a:t>
            </a:r>
            <a:r>
              <a:rPr lang="en-GB" dirty="0"/>
              <a:t> </a:t>
            </a:r>
            <a:r>
              <a:rPr lang="en-GB" dirty="0" err="1"/>
              <a:t>altamente</a:t>
            </a:r>
            <a:r>
              <a:rPr lang="en-GB" dirty="0"/>
              <a:t> </a:t>
            </a:r>
            <a:r>
              <a:rPr lang="en-GB" dirty="0" err="1"/>
              <a:t>scalabili</a:t>
            </a:r>
            <a:r>
              <a:rPr lang="en-GB" dirty="0"/>
              <a:t>. I </a:t>
            </a:r>
            <a:r>
              <a:rPr lang="en-GB" dirty="0" err="1"/>
              <a:t>servizi</a:t>
            </a:r>
            <a:r>
              <a:rPr lang="en-GB" dirty="0"/>
              <a:t>  </a:t>
            </a:r>
            <a:r>
              <a:rPr lang="en-GB" dirty="0" err="1"/>
              <a:t>si</a:t>
            </a:r>
            <a:r>
              <a:rPr lang="en-GB" dirty="0"/>
              <a:t> </a:t>
            </a:r>
            <a:r>
              <a:rPr lang="en-GB" dirty="0" err="1"/>
              <a:t>sviluppano</a:t>
            </a:r>
            <a:r>
              <a:rPr lang="en-GB" dirty="0"/>
              <a:t> e </a:t>
            </a:r>
            <a:r>
              <a:rPr lang="en-GB" dirty="0" err="1"/>
              <a:t>distribuiscono</a:t>
            </a:r>
            <a:r>
              <a:rPr lang="en-GB" dirty="0"/>
              <a:t> in modo </a:t>
            </a:r>
            <a:r>
              <a:rPr lang="en-GB" dirty="0" err="1"/>
              <a:t>indipendente</a:t>
            </a:r>
            <a:r>
              <a:rPr lang="en-GB" dirty="0"/>
              <a:t> </a:t>
            </a:r>
            <a:r>
              <a:rPr lang="en-GB" dirty="0" err="1"/>
              <a:t>sono</a:t>
            </a:r>
            <a:r>
              <a:rPr lang="en-GB" dirty="0"/>
              <a:t> </a:t>
            </a:r>
            <a:r>
              <a:rPr lang="en-GB" dirty="0" err="1"/>
              <a:t>più</a:t>
            </a:r>
            <a:r>
              <a:rPr lang="en-GB" dirty="0"/>
              <a:t> </a:t>
            </a:r>
            <a:r>
              <a:rPr lang="en-GB" dirty="0" err="1"/>
              <a:t>facili</a:t>
            </a:r>
            <a:r>
              <a:rPr lang="en-GB" dirty="0"/>
              <a:t> da </a:t>
            </a:r>
            <a:r>
              <a:rPr lang="en-GB" dirty="0" err="1"/>
              <a:t>mantenere</a:t>
            </a:r>
            <a:r>
              <a:rPr lang="en-GB" dirty="0"/>
              <a:t>, </a:t>
            </a:r>
            <a:r>
              <a:rPr lang="en-GB" dirty="0" err="1"/>
              <a:t>correggere</a:t>
            </a:r>
            <a:r>
              <a:rPr lang="en-GB" dirty="0"/>
              <a:t> e </a:t>
            </a:r>
            <a:r>
              <a:rPr lang="en-GB" dirty="0" err="1"/>
              <a:t>aggiornare</a:t>
            </a:r>
            <a:r>
              <a:rPr lang="en-GB" dirty="0"/>
              <a:t>, </a:t>
            </a:r>
            <a:r>
              <a:rPr lang="en-GB" dirty="0" err="1"/>
              <a:t>portando</a:t>
            </a:r>
            <a:r>
              <a:rPr lang="en-GB" dirty="0"/>
              <a:t> a </a:t>
            </a:r>
            <a:r>
              <a:rPr lang="en-GB" dirty="0" err="1"/>
              <a:t>funzionalità</a:t>
            </a:r>
            <a:r>
              <a:rPr lang="en-GB" dirty="0"/>
              <a:t> </a:t>
            </a:r>
            <a:r>
              <a:rPr lang="en-GB" dirty="0" err="1"/>
              <a:t>più</a:t>
            </a:r>
            <a:r>
              <a:rPr lang="en-GB" dirty="0"/>
              <a:t> </a:t>
            </a:r>
            <a:r>
              <a:rPr lang="en-GB" dirty="0" err="1"/>
              <a:t>agili</a:t>
            </a:r>
            <a:r>
              <a:rPr lang="en-GB" dirty="0"/>
              <a:t> per </a:t>
            </a:r>
            <a:r>
              <a:rPr lang="en-GB" dirty="0" err="1"/>
              <a:t>rispondere</a:t>
            </a:r>
            <a:r>
              <a:rPr lang="en-GB" dirty="0"/>
              <a:t> ai </a:t>
            </a:r>
            <a:r>
              <a:rPr lang="en-GB" dirty="0" err="1"/>
              <a:t>cambiamenti</a:t>
            </a:r>
            <a:r>
              <a:rPr lang="en-GB" dirty="0"/>
              <a:t> </a:t>
            </a:r>
            <a:r>
              <a:rPr lang="en-GB" dirty="0" err="1"/>
              <a:t>ambientali</a:t>
            </a:r>
            <a:r>
              <a:rPr lang="en-GB" dirty="0"/>
              <a:t> </a:t>
            </a:r>
            <a:r>
              <a:rPr lang="en-GB" dirty="0" err="1"/>
              <a:t>odierni</a:t>
            </a:r>
            <a:r>
              <a:rPr lang="en-GB" dirty="0"/>
              <a:t>. Ma ci </a:t>
            </a:r>
            <a:r>
              <a:rPr lang="en-GB" dirty="0" err="1"/>
              <a:t>sono</a:t>
            </a:r>
            <a:r>
              <a:rPr lang="en-GB" dirty="0"/>
              <a:t> </a:t>
            </a:r>
            <a:r>
              <a:rPr lang="en-GB" dirty="0" err="1"/>
              <a:t>anche</a:t>
            </a:r>
            <a:r>
              <a:rPr lang="en-GB" dirty="0"/>
              <a:t> </a:t>
            </a:r>
            <a:r>
              <a:rPr lang="en-GB" dirty="0" err="1"/>
              <a:t>altri</a:t>
            </a:r>
            <a:r>
              <a:rPr lang="en-GB" dirty="0"/>
              <a:t> </a:t>
            </a:r>
            <a:r>
              <a:rPr lang="en-GB" dirty="0" err="1"/>
              <a:t>vantaggi</a:t>
            </a:r>
            <a:r>
              <a:rPr lang="en-GB" dirty="0"/>
              <a:t>, </a:t>
            </a:r>
            <a:r>
              <a:rPr lang="en-GB" dirty="0" err="1"/>
              <a:t>vediamoli</a:t>
            </a:r>
            <a:r>
              <a:rPr lang="en-GB" dirty="0"/>
              <a:t> </a:t>
            </a:r>
            <a:r>
              <a:rPr lang="en-GB" dirty="0" err="1"/>
              <a:t>singolarmente</a:t>
            </a:r>
            <a:r>
              <a:rPr lang="en-GB" dirty="0"/>
              <a:t>:</a:t>
            </a:r>
            <a:endParaRPr lang="it-IT" dirty="0"/>
          </a:p>
        </p:txBody>
      </p:sp>
    </p:spTree>
    <p:extLst>
      <p:ext uri="{BB962C8B-B14F-4D97-AF65-F5344CB8AC3E}">
        <p14:creationId xmlns:p14="http://schemas.microsoft.com/office/powerpoint/2010/main" val="32233309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CDBF-C530-BA46-83D3-314A480710AE}"/>
              </a:ext>
            </a:extLst>
          </p:cNvPr>
          <p:cNvSpPr>
            <a:spLocks noGrp="1"/>
          </p:cNvSpPr>
          <p:nvPr>
            <p:ph type="title"/>
          </p:nvPr>
        </p:nvSpPr>
        <p:spPr/>
        <p:txBody>
          <a:bodyPr/>
          <a:lstStyle/>
          <a:p>
            <a:r>
              <a:rPr lang="it-IT" dirty="0"/>
              <a:t>Eliminazione di singoli punti di guasto</a:t>
            </a:r>
          </a:p>
        </p:txBody>
      </p:sp>
      <p:sp>
        <p:nvSpPr>
          <p:cNvPr id="3" name="Content Placeholder 2">
            <a:extLst>
              <a:ext uri="{FF2B5EF4-FFF2-40B4-BE49-F238E27FC236}">
                <a16:creationId xmlns:a16="http://schemas.microsoft.com/office/drawing/2014/main" id="{F8957A7C-581D-514E-8C99-6F3492104C9F}"/>
              </a:ext>
            </a:extLst>
          </p:cNvPr>
          <p:cNvSpPr>
            <a:spLocks noGrp="1"/>
          </p:cNvSpPr>
          <p:nvPr>
            <p:ph idx="1"/>
          </p:nvPr>
        </p:nvSpPr>
        <p:spPr/>
        <p:txBody>
          <a:bodyPr/>
          <a:lstStyle/>
          <a:p>
            <a:pPr marL="0" indent="0">
              <a:buNone/>
            </a:pPr>
            <a:r>
              <a:rPr lang="en-GB" dirty="0"/>
              <a:t>La </a:t>
            </a:r>
            <a:r>
              <a:rPr lang="en-GB" dirty="0" err="1"/>
              <a:t>separazione</a:t>
            </a:r>
            <a:r>
              <a:rPr lang="en-GB" dirty="0"/>
              <a:t> </a:t>
            </a:r>
            <a:r>
              <a:rPr lang="en-GB" dirty="0" err="1"/>
              <a:t>dei</a:t>
            </a:r>
            <a:r>
              <a:rPr lang="en-GB" dirty="0"/>
              <a:t> </a:t>
            </a:r>
            <a:r>
              <a:rPr lang="en-GB" dirty="0" err="1"/>
              <a:t>componenti</a:t>
            </a:r>
            <a:r>
              <a:rPr lang="en-GB" dirty="0"/>
              <a:t> di </a:t>
            </a:r>
            <a:r>
              <a:rPr lang="en-GB" dirty="0" err="1"/>
              <a:t>un’applicazione</a:t>
            </a:r>
            <a:r>
              <a:rPr lang="en-GB" dirty="0"/>
              <a:t> </a:t>
            </a:r>
            <a:r>
              <a:rPr lang="en-GB" dirty="0" err="1"/>
              <a:t>rende</a:t>
            </a:r>
            <a:r>
              <a:rPr lang="en-GB" dirty="0"/>
              <a:t> </a:t>
            </a:r>
            <a:r>
              <a:rPr lang="en-GB" dirty="0" err="1"/>
              <a:t>molto</a:t>
            </a:r>
            <a:r>
              <a:rPr lang="en-GB" dirty="0"/>
              <a:t> </a:t>
            </a:r>
            <a:r>
              <a:rPr lang="en-GB" dirty="0" err="1"/>
              <a:t>meno</a:t>
            </a:r>
            <a:r>
              <a:rPr lang="en-GB" dirty="0"/>
              <a:t> </a:t>
            </a:r>
            <a:r>
              <a:rPr lang="en-GB" dirty="0" err="1"/>
              <a:t>probabile</a:t>
            </a:r>
            <a:r>
              <a:rPr lang="en-GB" dirty="0"/>
              <a:t> </a:t>
            </a:r>
            <a:r>
              <a:rPr lang="en-GB" dirty="0" err="1"/>
              <a:t>che</a:t>
            </a:r>
            <a:r>
              <a:rPr lang="en-GB" dirty="0"/>
              <a:t> un bug o un </a:t>
            </a:r>
            <a:r>
              <a:rPr lang="en-GB" dirty="0" err="1"/>
              <a:t>problema</a:t>
            </a:r>
            <a:r>
              <a:rPr lang="en-GB" dirty="0"/>
              <a:t> </a:t>
            </a:r>
            <a:r>
              <a:rPr lang="en-GB" dirty="0" err="1"/>
              <a:t>si</a:t>
            </a:r>
            <a:r>
              <a:rPr lang="en-GB" dirty="0"/>
              <a:t> </a:t>
            </a:r>
            <a:r>
              <a:rPr lang="en-GB" dirty="0" err="1"/>
              <a:t>rifletta</a:t>
            </a:r>
            <a:r>
              <a:rPr lang="en-GB" dirty="0"/>
              <a:t> </a:t>
            </a:r>
            <a:r>
              <a:rPr lang="en-GB" dirty="0" err="1"/>
              <a:t>sull’intero</a:t>
            </a:r>
            <a:r>
              <a:rPr lang="en-GB" dirty="0"/>
              <a:t> </a:t>
            </a:r>
            <a:r>
              <a:rPr lang="en-GB" dirty="0" err="1"/>
              <a:t>sistema</a:t>
            </a:r>
            <a:r>
              <a:rPr lang="en-GB" dirty="0"/>
              <a:t>. </a:t>
            </a:r>
            <a:r>
              <a:rPr lang="en-GB" dirty="0" err="1"/>
              <a:t>Eventuali</a:t>
            </a:r>
            <a:r>
              <a:rPr lang="en-GB" dirty="0"/>
              <a:t> </a:t>
            </a:r>
            <a:r>
              <a:rPr lang="en-GB" dirty="0" err="1"/>
              <a:t>servizi</a:t>
            </a:r>
            <a:r>
              <a:rPr lang="en-GB" dirty="0"/>
              <a:t> “</a:t>
            </a:r>
            <a:r>
              <a:rPr lang="en-GB" dirty="0" err="1"/>
              <a:t>difettosi</a:t>
            </a:r>
            <a:r>
              <a:rPr lang="en-GB" dirty="0"/>
              <a:t>” </a:t>
            </a:r>
            <a:r>
              <a:rPr lang="en-GB" dirty="0" err="1"/>
              <a:t>possono</a:t>
            </a:r>
            <a:r>
              <a:rPr lang="en-GB" dirty="0"/>
              <a:t> </a:t>
            </a:r>
            <a:r>
              <a:rPr lang="en-GB" dirty="0" err="1"/>
              <a:t>essere</a:t>
            </a:r>
            <a:r>
              <a:rPr lang="en-GB" dirty="0"/>
              <a:t> </a:t>
            </a:r>
            <a:r>
              <a:rPr lang="en-GB" dirty="0" err="1"/>
              <a:t>isolati</a:t>
            </a:r>
            <a:r>
              <a:rPr lang="en-GB" dirty="0"/>
              <a:t> </a:t>
            </a:r>
            <a:r>
              <a:rPr lang="en-GB" dirty="0" err="1"/>
              <a:t>singolarmente</a:t>
            </a:r>
            <a:r>
              <a:rPr lang="en-GB" dirty="0"/>
              <a:t>, </a:t>
            </a:r>
            <a:r>
              <a:rPr lang="en-GB" dirty="0" err="1"/>
              <a:t>riparati</a:t>
            </a:r>
            <a:r>
              <a:rPr lang="en-GB" dirty="0"/>
              <a:t> e </a:t>
            </a:r>
            <a:r>
              <a:rPr lang="en-GB" dirty="0" err="1"/>
              <a:t>rimessi</a:t>
            </a:r>
            <a:r>
              <a:rPr lang="en-GB" dirty="0"/>
              <a:t> in </a:t>
            </a:r>
            <a:r>
              <a:rPr lang="en-GB" dirty="0" err="1"/>
              <a:t>funzione</a:t>
            </a:r>
            <a:r>
              <a:rPr lang="en-GB" dirty="0"/>
              <a:t> senza </a:t>
            </a:r>
            <a:r>
              <a:rPr lang="en-GB" dirty="0" err="1"/>
              <a:t>necessariamente</a:t>
            </a:r>
            <a:r>
              <a:rPr lang="en-GB" dirty="0"/>
              <a:t> </a:t>
            </a:r>
            <a:r>
              <a:rPr lang="en-GB" dirty="0" err="1"/>
              <a:t>interrompere</a:t>
            </a:r>
            <a:r>
              <a:rPr lang="en-GB" dirty="0"/>
              <a:t> le </a:t>
            </a:r>
            <a:r>
              <a:rPr lang="en-GB" dirty="0" err="1"/>
              <a:t>funzionalità</a:t>
            </a:r>
            <a:r>
              <a:rPr lang="en-GB" dirty="0"/>
              <a:t> </a:t>
            </a:r>
            <a:r>
              <a:rPr lang="en-GB" dirty="0" err="1"/>
              <a:t>dell’intera</a:t>
            </a:r>
            <a:r>
              <a:rPr lang="en-GB" dirty="0"/>
              <a:t> </a:t>
            </a:r>
            <a:r>
              <a:rPr lang="en-GB" dirty="0" err="1"/>
              <a:t>applicazione</a:t>
            </a:r>
            <a:r>
              <a:rPr lang="en-GB" dirty="0"/>
              <a:t>.</a:t>
            </a:r>
            <a:endParaRPr lang="it-IT" dirty="0"/>
          </a:p>
        </p:txBody>
      </p:sp>
    </p:spTree>
    <p:extLst>
      <p:ext uri="{BB962C8B-B14F-4D97-AF65-F5344CB8AC3E}">
        <p14:creationId xmlns:p14="http://schemas.microsoft.com/office/powerpoint/2010/main" val="20616551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4C298-256F-964D-8C79-4D5A3BD20D6F}"/>
              </a:ext>
            </a:extLst>
          </p:cNvPr>
          <p:cNvSpPr>
            <a:spLocks noGrp="1"/>
          </p:cNvSpPr>
          <p:nvPr>
            <p:ph type="title"/>
          </p:nvPr>
        </p:nvSpPr>
        <p:spPr/>
        <p:txBody>
          <a:bodyPr/>
          <a:lstStyle/>
          <a:p>
            <a:r>
              <a:rPr lang="en-GB" dirty="0" err="1"/>
              <a:t>Orchestrazione</a:t>
            </a:r>
            <a:r>
              <a:rPr lang="en-GB" dirty="0"/>
              <a:t> </a:t>
            </a:r>
            <a:r>
              <a:rPr lang="en-GB" dirty="0" err="1"/>
              <a:t>più</a:t>
            </a:r>
            <a:r>
              <a:rPr lang="en-GB" dirty="0"/>
              <a:t> “</a:t>
            </a:r>
            <a:r>
              <a:rPr lang="en-GB" dirty="0" err="1"/>
              <a:t>snella</a:t>
            </a:r>
            <a:r>
              <a:rPr lang="en-GB" dirty="0"/>
              <a:t>”</a:t>
            </a:r>
            <a:endParaRPr lang="it-IT" dirty="0"/>
          </a:p>
        </p:txBody>
      </p:sp>
      <p:sp>
        <p:nvSpPr>
          <p:cNvPr id="3" name="Content Placeholder 2">
            <a:extLst>
              <a:ext uri="{FF2B5EF4-FFF2-40B4-BE49-F238E27FC236}">
                <a16:creationId xmlns:a16="http://schemas.microsoft.com/office/drawing/2014/main" id="{7EDA2FC5-ECCA-5142-AF7C-BFBE95057DEE}"/>
              </a:ext>
            </a:extLst>
          </p:cNvPr>
          <p:cNvSpPr>
            <a:spLocks noGrp="1"/>
          </p:cNvSpPr>
          <p:nvPr>
            <p:ph idx="1"/>
          </p:nvPr>
        </p:nvSpPr>
        <p:spPr/>
        <p:txBody>
          <a:bodyPr/>
          <a:lstStyle/>
          <a:p>
            <a:pPr marL="0" indent="0">
              <a:buNone/>
            </a:pPr>
            <a:r>
              <a:rPr lang="it-IT" dirty="0"/>
              <a:t>L’automazione dei processi (</a:t>
            </a:r>
            <a:r>
              <a:rPr lang="it-IT" dirty="0" err="1"/>
              <a:t>build</a:t>
            </a:r>
            <a:r>
              <a:rPr lang="it-IT" dirty="0"/>
              <a:t>, test , </a:t>
            </a:r>
            <a:r>
              <a:rPr lang="it-IT" dirty="0" err="1"/>
              <a:t>deploy</a:t>
            </a:r>
            <a:r>
              <a:rPr lang="it-IT" dirty="0"/>
              <a:t>) può essere gestita molto più facilmente avendo servizi “snelli”. Gli ambienti possono più facilmente rimanere coerenti e allineati tra sviluppo, collaudo e produzione e sono in generale necessarie meno configurazioni.</a:t>
            </a:r>
          </a:p>
        </p:txBody>
      </p:sp>
    </p:spTree>
    <p:extLst>
      <p:ext uri="{BB962C8B-B14F-4D97-AF65-F5344CB8AC3E}">
        <p14:creationId xmlns:p14="http://schemas.microsoft.com/office/powerpoint/2010/main" val="15586533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B010-06FC-D141-993F-DB62D13E7C63}"/>
              </a:ext>
            </a:extLst>
          </p:cNvPr>
          <p:cNvSpPr>
            <a:spLocks noGrp="1"/>
          </p:cNvSpPr>
          <p:nvPr>
            <p:ph type="title"/>
          </p:nvPr>
        </p:nvSpPr>
        <p:spPr/>
        <p:txBody>
          <a:bodyPr/>
          <a:lstStyle/>
          <a:p>
            <a:r>
              <a:rPr lang="en-GB" dirty="0" err="1"/>
              <a:t>Iterazioni</a:t>
            </a:r>
            <a:r>
              <a:rPr lang="en-GB" dirty="0"/>
              <a:t> </a:t>
            </a:r>
            <a:r>
              <a:rPr lang="en-GB" dirty="0" err="1"/>
              <a:t>più</a:t>
            </a:r>
            <a:r>
              <a:rPr lang="en-GB" dirty="0"/>
              <a:t> </a:t>
            </a:r>
            <a:r>
              <a:rPr lang="en-GB" dirty="0" err="1"/>
              <a:t>veloci</a:t>
            </a:r>
            <a:endParaRPr lang="it-IT" dirty="0"/>
          </a:p>
        </p:txBody>
      </p:sp>
      <p:sp>
        <p:nvSpPr>
          <p:cNvPr id="3" name="Content Placeholder 2">
            <a:extLst>
              <a:ext uri="{FF2B5EF4-FFF2-40B4-BE49-F238E27FC236}">
                <a16:creationId xmlns:a16="http://schemas.microsoft.com/office/drawing/2014/main" id="{B3A8CC6F-480B-D448-98AB-FC35E92514A1}"/>
              </a:ext>
            </a:extLst>
          </p:cNvPr>
          <p:cNvSpPr>
            <a:spLocks noGrp="1"/>
          </p:cNvSpPr>
          <p:nvPr>
            <p:ph idx="1"/>
          </p:nvPr>
        </p:nvSpPr>
        <p:spPr/>
        <p:txBody>
          <a:bodyPr/>
          <a:lstStyle/>
          <a:p>
            <a:pPr marL="0" indent="0">
              <a:buNone/>
            </a:pPr>
            <a:r>
              <a:rPr lang="it-IT" dirty="0"/>
              <a:t>Il codice risulta più semplice da capire per gli sviluppatori i quali si possono concentrare su compiti specifici senza impattare sul resto dell’applicazione e senza la necessità di doversi coordinare con gli altri programmatori. Eventuali aggiornamenti riguardano quello specifico servizio e il processo di distribuzione risulta quindi semplificato. Un architettura a </a:t>
            </a:r>
            <a:r>
              <a:rPr lang="it-IT" dirty="0" err="1"/>
              <a:t>microservizi</a:t>
            </a:r>
            <a:r>
              <a:rPr lang="it-IT" dirty="0"/>
              <a:t> rende fattibile il </a:t>
            </a:r>
            <a:r>
              <a:rPr lang="it-IT" dirty="0" err="1"/>
              <a:t>continuous</a:t>
            </a:r>
            <a:r>
              <a:rPr lang="it-IT" dirty="0"/>
              <a:t> delivery.</a:t>
            </a:r>
          </a:p>
        </p:txBody>
      </p:sp>
    </p:spTree>
    <p:extLst>
      <p:ext uri="{BB962C8B-B14F-4D97-AF65-F5344CB8AC3E}">
        <p14:creationId xmlns:p14="http://schemas.microsoft.com/office/powerpoint/2010/main" val="236830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C759-B115-394C-B9F5-565274D70E7B}"/>
              </a:ext>
            </a:extLst>
          </p:cNvPr>
          <p:cNvSpPr>
            <a:spLocks noGrp="1"/>
          </p:cNvSpPr>
          <p:nvPr>
            <p:ph type="title"/>
          </p:nvPr>
        </p:nvSpPr>
        <p:spPr/>
        <p:txBody>
          <a:bodyPr/>
          <a:lstStyle/>
          <a:p>
            <a:r>
              <a:rPr lang="en-IT" dirty="0"/>
              <a:t>Il builder pattern…</a:t>
            </a:r>
          </a:p>
        </p:txBody>
      </p:sp>
      <p:sp>
        <p:nvSpPr>
          <p:cNvPr id="3" name="Content Placeholder 2">
            <a:extLst>
              <a:ext uri="{FF2B5EF4-FFF2-40B4-BE49-F238E27FC236}">
                <a16:creationId xmlns:a16="http://schemas.microsoft.com/office/drawing/2014/main" id="{51AB88CD-FDC6-2B47-A7E7-0242C7B7A2C0}"/>
              </a:ext>
            </a:extLst>
          </p:cNvPr>
          <p:cNvSpPr>
            <a:spLocks noGrp="1"/>
          </p:cNvSpPr>
          <p:nvPr>
            <p:ph idx="1"/>
          </p:nvPr>
        </p:nvSpPr>
        <p:spPr/>
        <p:txBody>
          <a:bodyPr/>
          <a:lstStyle/>
          <a:p>
            <a:pPr marL="0" indent="0">
              <a:buNone/>
            </a:pPr>
            <a:r>
              <a:rPr lang="en-GB" dirty="0"/>
              <a:t>…</a:t>
            </a:r>
            <a:r>
              <a:rPr lang="en-GB" dirty="0" err="1"/>
              <a:t>è</a:t>
            </a:r>
            <a:r>
              <a:rPr lang="en-GB" dirty="0"/>
              <a:t> un </a:t>
            </a:r>
            <a:r>
              <a:rPr lang="en-GB" dirty="0" err="1"/>
              <a:t>modello</a:t>
            </a:r>
            <a:r>
              <a:rPr lang="en-GB" dirty="0"/>
              <a:t> di </a:t>
            </a:r>
            <a:r>
              <a:rPr lang="en-GB" dirty="0" err="1"/>
              <a:t>progettazione</a:t>
            </a:r>
            <a:r>
              <a:rPr lang="en-GB" dirty="0"/>
              <a:t> </a:t>
            </a:r>
            <a:r>
              <a:rPr lang="en-GB" dirty="0" err="1"/>
              <a:t>che</a:t>
            </a:r>
            <a:r>
              <a:rPr lang="en-GB" dirty="0"/>
              <a:t> </a:t>
            </a:r>
            <a:r>
              <a:rPr lang="en-GB" dirty="0" err="1"/>
              <a:t>consente</a:t>
            </a:r>
            <a:r>
              <a:rPr lang="en-GB" dirty="0"/>
              <a:t> di </a:t>
            </a:r>
            <a:r>
              <a:rPr lang="en-GB" dirty="0" err="1"/>
              <a:t>costruire</a:t>
            </a:r>
            <a:r>
              <a:rPr lang="en-GB" dirty="0"/>
              <a:t> </a:t>
            </a:r>
            <a:r>
              <a:rPr lang="en-GB" dirty="0" err="1"/>
              <a:t>oggetti</a:t>
            </a:r>
            <a:r>
              <a:rPr lang="en-GB" dirty="0"/>
              <a:t> </a:t>
            </a:r>
            <a:r>
              <a:rPr lang="en-GB" dirty="0" err="1"/>
              <a:t>complessi</a:t>
            </a:r>
            <a:r>
              <a:rPr lang="en-GB" dirty="0"/>
              <a:t> </a:t>
            </a:r>
            <a:r>
              <a:rPr lang="en-GB" dirty="0" err="1"/>
              <a:t>passo</a:t>
            </a:r>
            <a:r>
              <a:rPr lang="en-GB" dirty="0"/>
              <a:t> dopo </a:t>
            </a:r>
            <a:r>
              <a:rPr lang="en-GB" dirty="0" err="1"/>
              <a:t>passo</a:t>
            </a:r>
            <a:r>
              <a:rPr lang="en-GB" dirty="0"/>
              <a:t>. Il </a:t>
            </a:r>
            <a:r>
              <a:rPr lang="en-GB" dirty="0" err="1"/>
              <a:t>modello</a:t>
            </a:r>
            <a:r>
              <a:rPr lang="en-GB" dirty="0"/>
              <a:t> </a:t>
            </a:r>
            <a:r>
              <a:rPr lang="en-GB" dirty="0" err="1"/>
              <a:t>consente</a:t>
            </a:r>
            <a:r>
              <a:rPr lang="en-GB" dirty="0"/>
              <a:t> di </a:t>
            </a:r>
            <a:r>
              <a:rPr lang="en-GB" dirty="0" err="1"/>
              <a:t>produrre</a:t>
            </a:r>
            <a:r>
              <a:rPr lang="en-GB" dirty="0"/>
              <a:t> </a:t>
            </a:r>
            <a:r>
              <a:rPr lang="en-GB" dirty="0" err="1"/>
              <a:t>diversi</a:t>
            </a:r>
            <a:r>
              <a:rPr lang="en-GB" dirty="0"/>
              <a:t> tipi e </a:t>
            </a:r>
            <a:r>
              <a:rPr lang="en-GB" dirty="0" err="1"/>
              <a:t>rappresentazioni</a:t>
            </a:r>
            <a:r>
              <a:rPr lang="en-GB" dirty="0"/>
              <a:t> di un </a:t>
            </a:r>
            <a:r>
              <a:rPr lang="en-GB" dirty="0" err="1"/>
              <a:t>oggetto</a:t>
            </a:r>
            <a:r>
              <a:rPr lang="en-GB" dirty="0"/>
              <a:t> </a:t>
            </a:r>
            <a:r>
              <a:rPr lang="en-GB" dirty="0" err="1"/>
              <a:t>utilizzando</a:t>
            </a:r>
            <a:r>
              <a:rPr lang="en-GB" dirty="0"/>
              <a:t> lo </a:t>
            </a:r>
            <a:r>
              <a:rPr lang="en-GB" dirty="0" err="1"/>
              <a:t>stesso</a:t>
            </a:r>
            <a:r>
              <a:rPr lang="en-GB" dirty="0"/>
              <a:t> </a:t>
            </a:r>
            <a:r>
              <a:rPr lang="en-GB" dirty="0" err="1"/>
              <a:t>codice</a:t>
            </a:r>
            <a:r>
              <a:rPr lang="en-GB" dirty="0"/>
              <a:t> di </a:t>
            </a:r>
            <a:r>
              <a:rPr lang="en-GB" dirty="0" err="1"/>
              <a:t>costruzione</a:t>
            </a:r>
            <a:r>
              <a:rPr lang="en-GB" dirty="0"/>
              <a:t>.</a:t>
            </a:r>
            <a:endParaRPr lang="en-IT" dirty="0"/>
          </a:p>
        </p:txBody>
      </p:sp>
    </p:spTree>
    <p:extLst>
      <p:ext uri="{BB962C8B-B14F-4D97-AF65-F5344CB8AC3E}">
        <p14:creationId xmlns:p14="http://schemas.microsoft.com/office/powerpoint/2010/main" val="22569506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A5B1-F319-6748-AE83-7A4CAD5B56C7}"/>
              </a:ext>
            </a:extLst>
          </p:cNvPr>
          <p:cNvSpPr>
            <a:spLocks noGrp="1"/>
          </p:cNvSpPr>
          <p:nvPr>
            <p:ph type="title"/>
          </p:nvPr>
        </p:nvSpPr>
        <p:spPr/>
        <p:txBody>
          <a:bodyPr/>
          <a:lstStyle/>
          <a:p>
            <a:r>
              <a:rPr lang="en-GB" dirty="0" err="1"/>
              <a:t>Scalabilità</a:t>
            </a:r>
            <a:r>
              <a:rPr lang="en-GB" dirty="0"/>
              <a:t> </a:t>
            </a:r>
            <a:r>
              <a:rPr lang="en-GB" dirty="0" err="1"/>
              <a:t>efficace</a:t>
            </a:r>
            <a:endParaRPr lang="it-IT" dirty="0"/>
          </a:p>
        </p:txBody>
      </p:sp>
      <p:sp>
        <p:nvSpPr>
          <p:cNvPr id="3" name="Content Placeholder 2">
            <a:extLst>
              <a:ext uri="{FF2B5EF4-FFF2-40B4-BE49-F238E27FC236}">
                <a16:creationId xmlns:a16="http://schemas.microsoft.com/office/drawing/2014/main" id="{BF2C0D9E-769D-9446-B733-5FBC732181C1}"/>
              </a:ext>
            </a:extLst>
          </p:cNvPr>
          <p:cNvSpPr>
            <a:spLocks noGrp="1"/>
          </p:cNvSpPr>
          <p:nvPr>
            <p:ph idx="1"/>
          </p:nvPr>
        </p:nvSpPr>
        <p:spPr/>
        <p:txBody>
          <a:bodyPr/>
          <a:lstStyle/>
          <a:p>
            <a:pPr marL="0" indent="0">
              <a:buNone/>
            </a:pPr>
            <a:r>
              <a:rPr lang="it-IT" dirty="0"/>
              <a:t>La scalabilità a livello di servizio individuale diventa più conveniente e può essere fatta “su richiesta” (on </a:t>
            </a:r>
            <a:r>
              <a:rPr lang="it-IT" dirty="0" err="1"/>
              <a:t>demand</a:t>
            </a:r>
            <a:r>
              <a:rPr lang="it-IT" dirty="0"/>
              <a:t>) in maniera “elastica”.  Inoltre, ogni servizio può essere distribuito su hardware che è più adatto alle esigenze specifiche del servizio in termini di risorse. Questo è molto diverso rispetto a quando si utilizza un’architettura monolitica in cui i componenti vengono distribuiti tutti insieme con lo stesso tipo di risorse, tipicamente “abbondanti” per adattarsi a tutte le esigenze del sistema.</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2433618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E99F-5E42-C445-88BC-0F74748D417D}"/>
              </a:ext>
            </a:extLst>
          </p:cNvPr>
          <p:cNvSpPr>
            <a:spLocks noGrp="1"/>
          </p:cNvSpPr>
          <p:nvPr>
            <p:ph type="title"/>
          </p:nvPr>
        </p:nvSpPr>
        <p:spPr/>
        <p:txBody>
          <a:bodyPr/>
          <a:lstStyle/>
          <a:p>
            <a:r>
              <a:rPr lang="en-GB" dirty="0" err="1"/>
              <a:t>Versionamento</a:t>
            </a:r>
            <a:endParaRPr lang="it-IT" dirty="0"/>
          </a:p>
        </p:txBody>
      </p:sp>
      <p:sp>
        <p:nvSpPr>
          <p:cNvPr id="3" name="Content Placeholder 2">
            <a:extLst>
              <a:ext uri="{FF2B5EF4-FFF2-40B4-BE49-F238E27FC236}">
                <a16:creationId xmlns:a16="http://schemas.microsoft.com/office/drawing/2014/main" id="{FD393089-67D5-0C44-9C10-C9BAEDFD478B}"/>
              </a:ext>
            </a:extLst>
          </p:cNvPr>
          <p:cNvSpPr>
            <a:spLocks noGrp="1"/>
          </p:cNvSpPr>
          <p:nvPr>
            <p:ph idx="1"/>
          </p:nvPr>
        </p:nvSpPr>
        <p:spPr/>
        <p:txBody>
          <a:bodyPr/>
          <a:lstStyle/>
          <a:p>
            <a:pPr marL="0" indent="0">
              <a:buNone/>
            </a:pPr>
            <a:r>
              <a:rPr lang="en-GB" dirty="0"/>
              <a:t>Le API </a:t>
            </a:r>
            <a:r>
              <a:rPr lang="en-GB" dirty="0" err="1"/>
              <a:t>possono</a:t>
            </a:r>
            <a:r>
              <a:rPr lang="en-GB" dirty="0"/>
              <a:t> </a:t>
            </a:r>
            <a:r>
              <a:rPr lang="en-GB" dirty="0" err="1"/>
              <a:t>essere</a:t>
            </a:r>
            <a:r>
              <a:rPr lang="en-GB" dirty="0"/>
              <a:t> </a:t>
            </a:r>
            <a:r>
              <a:rPr lang="en-GB" dirty="0" err="1"/>
              <a:t>versionate</a:t>
            </a:r>
            <a:r>
              <a:rPr lang="en-GB" dirty="0"/>
              <a:t> in modo </a:t>
            </a:r>
            <a:r>
              <a:rPr lang="en-GB" dirty="0" err="1"/>
              <a:t>più</a:t>
            </a:r>
            <a:r>
              <a:rPr lang="en-GB" dirty="0"/>
              <a:t> </a:t>
            </a:r>
            <a:r>
              <a:rPr lang="en-GB" dirty="0" err="1"/>
              <a:t>efficace</a:t>
            </a:r>
            <a:r>
              <a:rPr lang="en-GB" dirty="0"/>
              <a:t> in </a:t>
            </a:r>
            <a:r>
              <a:rPr lang="en-GB" dirty="0" err="1"/>
              <a:t>quanto</a:t>
            </a:r>
            <a:r>
              <a:rPr lang="en-GB" dirty="0"/>
              <a:t> </a:t>
            </a:r>
            <a:r>
              <a:rPr lang="en-GB" dirty="0" err="1"/>
              <a:t>i</a:t>
            </a:r>
            <a:r>
              <a:rPr lang="en-GB" dirty="0"/>
              <a:t> </a:t>
            </a:r>
            <a:r>
              <a:rPr lang="en-GB" dirty="0" err="1"/>
              <a:t>singoli</a:t>
            </a:r>
            <a:r>
              <a:rPr lang="en-GB" dirty="0"/>
              <a:t> </a:t>
            </a:r>
            <a:r>
              <a:rPr lang="en-GB" dirty="0" err="1"/>
              <a:t>servizi</a:t>
            </a:r>
            <a:r>
              <a:rPr lang="en-GB" dirty="0"/>
              <a:t> </a:t>
            </a:r>
            <a:r>
              <a:rPr lang="en-GB" dirty="0" err="1"/>
              <a:t>possono</a:t>
            </a:r>
            <a:r>
              <a:rPr lang="en-GB" dirty="0"/>
              <a:t> </a:t>
            </a:r>
            <a:r>
              <a:rPr lang="en-GB" dirty="0" err="1"/>
              <a:t>seguire</a:t>
            </a:r>
            <a:r>
              <a:rPr lang="en-GB" dirty="0"/>
              <a:t> il proprio</a:t>
            </a:r>
            <a:br>
              <a:rPr lang="en-GB" dirty="0"/>
            </a:br>
            <a:r>
              <a:rPr lang="en-GB" dirty="0"/>
              <a:t>schema. Major release </a:t>
            </a:r>
            <a:r>
              <a:rPr lang="en-GB" dirty="0" err="1"/>
              <a:t>possono</a:t>
            </a:r>
            <a:r>
              <a:rPr lang="en-GB" dirty="0"/>
              <a:t> </a:t>
            </a:r>
            <a:r>
              <a:rPr lang="en-GB" dirty="0" err="1"/>
              <a:t>essere</a:t>
            </a:r>
            <a:r>
              <a:rPr lang="en-GB" dirty="0"/>
              <a:t> </a:t>
            </a:r>
            <a:r>
              <a:rPr lang="en-GB" dirty="0" err="1"/>
              <a:t>fatte</a:t>
            </a:r>
            <a:r>
              <a:rPr lang="en-GB" dirty="0"/>
              <a:t> a </a:t>
            </a:r>
            <a:r>
              <a:rPr lang="en-GB" dirty="0" err="1"/>
              <a:t>livello</a:t>
            </a:r>
            <a:r>
              <a:rPr lang="en-GB" dirty="0"/>
              <a:t> di </a:t>
            </a:r>
            <a:r>
              <a:rPr lang="en-GB" dirty="0" err="1"/>
              <a:t>applicazione</a:t>
            </a:r>
            <a:r>
              <a:rPr lang="en-GB" dirty="0"/>
              <a:t>, </a:t>
            </a:r>
            <a:r>
              <a:rPr lang="en-GB" dirty="0" err="1"/>
              <a:t>mentre</a:t>
            </a:r>
            <a:r>
              <a:rPr lang="en-GB" dirty="0"/>
              <a:t> </a:t>
            </a:r>
            <a:r>
              <a:rPr lang="en-GB" dirty="0" err="1"/>
              <a:t>i</a:t>
            </a:r>
            <a:r>
              <a:rPr lang="en-GB" dirty="0"/>
              <a:t> </a:t>
            </a:r>
            <a:r>
              <a:rPr lang="en-GB" dirty="0" err="1"/>
              <a:t>servizi</a:t>
            </a:r>
            <a:r>
              <a:rPr lang="en-GB" dirty="0"/>
              <a:t> </a:t>
            </a:r>
            <a:r>
              <a:rPr lang="en-GB" dirty="0" err="1"/>
              <a:t>possono</a:t>
            </a:r>
            <a:r>
              <a:rPr lang="en-GB" dirty="0"/>
              <a:t> </a:t>
            </a:r>
            <a:r>
              <a:rPr lang="en-GB" dirty="0" err="1"/>
              <a:t>essere</a:t>
            </a:r>
            <a:r>
              <a:rPr lang="en-GB" dirty="0"/>
              <a:t> </a:t>
            </a:r>
            <a:r>
              <a:rPr lang="en-GB" dirty="0" err="1"/>
              <a:t>aggiornati</a:t>
            </a:r>
            <a:r>
              <a:rPr lang="en-GB" dirty="0"/>
              <a:t> </a:t>
            </a:r>
            <a:r>
              <a:rPr lang="en-GB" dirty="0" err="1"/>
              <a:t>su</a:t>
            </a:r>
            <a:r>
              <a:rPr lang="en-GB" dirty="0"/>
              <a:t> </a:t>
            </a:r>
            <a:r>
              <a:rPr lang="en-GB" dirty="0" err="1"/>
              <a:t>richiesta</a:t>
            </a:r>
            <a:r>
              <a:rPr lang="en-GB" dirty="0"/>
              <a:t>.</a:t>
            </a:r>
            <a:endParaRPr lang="it-IT" dirty="0"/>
          </a:p>
        </p:txBody>
      </p:sp>
    </p:spTree>
    <p:extLst>
      <p:ext uri="{BB962C8B-B14F-4D97-AF65-F5344CB8AC3E}">
        <p14:creationId xmlns:p14="http://schemas.microsoft.com/office/powerpoint/2010/main" val="6735749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5E122-F041-C847-A35B-6F893714FC46}"/>
              </a:ext>
            </a:extLst>
          </p:cNvPr>
          <p:cNvSpPr>
            <a:spLocks noGrp="1"/>
          </p:cNvSpPr>
          <p:nvPr>
            <p:ph type="title"/>
          </p:nvPr>
        </p:nvSpPr>
        <p:spPr/>
        <p:txBody>
          <a:bodyPr>
            <a:normAutofit/>
          </a:bodyPr>
          <a:lstStyle/>
          <a:p>
            <a:pPr fontAlgn="base"/>
            <a:r>
              <a:rPr lang="en-GB" dirty="0" err="1"/>
              <a:t>Flessibilità</a:t>
            </a:r>
            <a:r>
              <a:rPr lang="en-GB" dirty="0"/>
              <a:t> del </a:t>
            </a:r>
            <a:r>
              <a:rPr lang="en-GB" dirty="0" err="1"/>
              <a:t>linguaggio</a:t>
            </a:r>
            <a:r>
              <a:rPr lang="en-GB" dirty="0"/>
              <a:t> di </a:t>
            </a:r>
            <a:r>
              <a:rPr lang="en-GB" dirty="0" err="1"/>
              <a:t>sviluppo</a:t>
            </a:r>
            <a:endParaRPr lang="it-IT" dirty="0"/>
          </a:p>
        </p:txBody>
      </p:sp>
      <p:sp>
        <p:nvSpPr>
          <p:cNvPr id="3" name="Content Placeholder 2">
            <a:extLst>
              <a:ext uri="{FF2B5EF4-FFF2-40B4-BE49-F238E27FC236}">
                <a16:creationId xmlns:a16="http://schemas.microsoft.com/office/drawing/2014/main" id="{DA1B9F5E-F8E9-E544-BF52-76CB013AAE92}"/>
              </a:ext>
            </a:extLst>
          </p:cNvPr>
          <p:cNvSpPr>
            <a:spLocks noGrp="1"/>
          </p:cNvSpPr>
          <p:nvPr>
            <p:ph idx="1"/>
          </p:nvPr>
        </p:nvSpPr>
        <p:spPr/>
        <p:txBody>
          <a:bodyPr>
            <a:normAutofit fontScale="92500" lnSpcReduction="10000"/>
          </a:bodyPr>
          <a:lstStyle/>
          <a:p>
            <a:pPr marL="0" indent="0">
              <a:buNone/>
            </a:pPr>
            <a:r>
              <a:rPr lang="en-GB" dirty="0" err="1"/>
              <a:t>L’architettura</a:t>
            </a:r>
            <a:r>
              <a:rPr lang="en-GB" dirty="0"/>
              <a:t> Microservice </a:t>
            </a:r>
            <a:r>
              <a:rPr lang="en-GB" dirty="0" err="1"/>
              <a:t>elimina</a:t>
            </a:r>
            <a:r>
              <a:rPr lang="en-GB" dirty="0"/>
              <a:t> </a:t>
            </a:r>
            <a:r>
              <a:rPr lang="en-GB" dirty="0" err="1"/>
              <a:t>ogni</a:t>
            </a:r>
            <a:r>
              <a:rPr lang="en-GB" dirty="0"/>
              <a:t> </a:t>
            </a:r>
            <a:r>
              <a:rPr lang="en-GB" dirty="0" err="1"/>
              <a:t>impegno</a:t>
            </a:r>
            <a:r>
              <a:rPr lang="en-GB" dirty="0"/>
              <a:t> a </a:t>
            </a:r>
            <a:r>
              <a:rPr lang="en-GB" dirty="0" err="1"/>
              <a:t>lungo</a:t>
            </a:r>
            <a:r>
              <a:rPr lang="en-GB" dirty="0"/>
              <a:t> </a:t>
            </a:r>
            <a:r>
              <a:rPr lang="en-GB" dirty="0" err="1"/>
              <a:t>termine</a:t>
            </a:r>
            <a:r>
              <a:rPr lang="en-GB" dirty="0"/>
              <a:t> </a:t>
            </a:r>
            <a:r>
              <a:rPr lang="en-GB" dirty="0" err="1"/>
              <a:t>sullo</a:t>
            </a:r>
            <a:r>
              <a:rPr lang="en-GB" dirty="0"/>
              <a:t> stack </a:t>
            </a:r>
            <a:r>
              <a:rPr lang="en-GB" dirty="0" err="1"/>
              <a:t>tecnologico</a:t>
            </a:r>
            <a:r>
              <a:rPr lang="en-GB" dirty="0"/>
              <a:t>. In </a:t>
            </a:r>
            <a:r>
              <a:rPr lang="en-GB" dirty="0" err="1"/>
              <a:t>linea</a:t>
            </a:r>
            <a:r>
              <a:rPr lang="en-GB" dirty="0"/>
              <a:t> di principio, </a:t>
            </a:r>
            <a:r>
              <a:rPr lang="en-GB" dirty="0" err="1"/>
              <a:t>quando</a:t>
            </a:r>
            <a:r>
              <a:rPr lang="en-GB" dirty="0"/>
              <a:t> </a:t>
            </a:r>
            <a:r>
              <a:rPr lang="en-GB" dirty="0" err="1"/>
              <a:t>si</a:t>
            </a:r>
            <a:r>
              <a:rPr lang="en-GB" dirty="0"/>
              <a:t> </a:t>
            </a:r>
            <a:r>
              <a:rPr lang="en-GB" dirty="0" err="1"/>
              <a:t>sviluppa</a:t>
            </a:r>
            <a:r>
              <a:rPr lang="en-GB" dirty="0"/>
              <a:t> un nuovo </a:t>
            </a:r>
            <a:r>
              <a:rPr lang="en-GB" dirty="0" err="1"/>
              <a:t>servizio</a:t>
            </a:r>
            <a:r>
              <a:rPr lang="en-GB" dirty="0"/>
              <a:t> </a:t>
            </a:r>
            <a:r>
              <a:rPr lang="en-GB" dirty="0" err="1"/>
              <a:t>gli</a:t>
            </a:r>
            <a:r>
              <a:rPr lang="en-GB" dirty="0"/>
              <a:t> </a:t>
            </a:r>
            <a:r>
              <a:rPr lang="en-GB" dirty="0" err="1"/>
              <a:t>sviluppatori</a:t>
            </a:r>
            <a:r>
              <a:rPr lang="en-GB" dirty="0"/>
              <a:t> </a:t>
            </a:r>
            <a:r>
              <a:rPr lang="en-GB" dirty="0" err="1"/>
              <a:t>sono</a:t>
            </a:r>
            <a:r>
              <a:rPr lang="en-GB" dirty="0"/>
              <a:t> </a:t>
            </a:r>
            <a:r>
              <a:rPr lang="en-GB" dirty="0" err="1"/>
              <a:t>liberi</a:t>
            </a:r>
            <a:r>
              <a:rPr lang="en-GB" dirty="0"/>
              <a:t> di </a:t>
            </a:r>
            <a:r>
              <a:rPr lang="en-GB" dirty="0" err="1"/>
              <a:t>scegliere</a:t>
            </a:r>
            <a:r>
              <a:rPr lang="en-GB" dirty="0"/>
              <a:t> </a:t>
            </a:r>
            <a:r>
              <a:rPr lang="en-GB" dirty="0" err="1"/>
              <a:t>qualsiasi</a:t>
            </a:r>
            <a:r>
              <a:rPr lang="en-GB" dirty="0"/>
              <a:t> </a:t>
            </a:r>
            <a:r>
              <a:rPr lang="en-GB" dirty="0" err="1"/>
              <a:t>linguaggio</a:t>
            </a:r>
            <a:r>
              <a:rPr lang="en-GB" dirty="0"/>
              <a:t> di </a:t>
            </a:r>
            <a:r>
              <a:rPr lang="en-GB" dirty="0" err="1"/>
              <a:t>programmazione</a:t>
            </a:r>
            <a:r>
              <a:rPr lang="en-GB" dirty="0"/>
              <a:t> e framework </a:t>
            </a:r>
            <a:r>
              <a:rPr lang="en-GB" dirty="0" err="1"/>
              <a:t>magari</a:t>
            </a:r>
            <a:r>
              <a:rPr lang="en-GB" dirty="0"/>
              <a:t> </a:t>
            </a:r>
            <a:r>
              <a:rPr lang="en-GB" dirty="0" err="1"/>
              <a:t>i</a:t>
            </a:r>
            <a:r>
              <a:rPr lang="en-GB" dirty="0"/>
              <a:t> </a:t>
            </a:r>
            <a:r>
              <a:rPr lang="en-GB" dirty="0" err="1"/>
              <a:t>più</a:t>
            </a:r>
            <a:r>
              <a:rPr lang="en-GB" dirty="0"/>
              <a:t> </a:t>
            </a:r>
            <a:r>
              <a:rPr lang="en-GB" dirty="0" err="1"/>
              <a:t>adatti</a:t>
            </a:r>
            <a:r>
              <a:rPr lang="en-GB" dirty="0"/>
              <a:t> per </a:t>
            </a:r>
            <a:r>
              <a:rPr lang="en-GB" dirty="0" err="1"/>
              <a:t>quel</a:t>
            </a:r>
            <a:r>
              <a:rPr lang="en-GB" dirty="0"/>
              <a:t> </a:t>
            </a:r>
            <a:r>
              <a:rPr lang="en-GB" dirty="0" err="1"/>
              <a:t>servizio</a:t>
            </a:r>
            <a:r>
              <a:rPr lang="en-GB" dirty="0"/>
              <a:t>. </a:t>
            </a:r>
            <a:r>
              <a:rPr lang="en-GB" dirty="0" err="1"/>
              <a:t>Naturalmente</a:t>
            </a:r>
            <a:r>
              <a:rPr lang="en-GB" dirty="0"/>
              <a:t>, in </a:t>
            </a:r>
            <a:r>
              <a:rPr lang="en-GB" dirty="0" err="1"/>
              <a:t>molte</a:t>
            </a:r>
            <a:r>
              <a:rPr lang="en-GB" dirty="0"/>
              <a:t> </a:t>
            </a:r>
            <a:r>
              <a:rPr lang="en-GB" dirty="0" err="1"/>
              <a:t>organizzazioni</a:t>
            </a:r>
            <a:r>
              <a:rPr lang="en-GB" dirty="0"/>
              <a:t> ha senso </a:t>
            </a:r>
            <a:r>
              <a:rPr lang="en-GB" dirty="0" err="1"/>
              <a:t>limitare</a:t>
            </a:r>
            <a:r>
              <a:rPr lang="en-GB" dirty="0"/>
              <a:t> le </a:t>
            </a:r>
            <a:r>
              <a:rPr lang="en-GB" dirty="0" err="1"/>
              <a:t>scelte</a:t>
            </a:r>
            <a:r>
              <a:rPr lang="en-GB" dirty="0"/>
              <a:t>, ma il punto </a:t>
            </a:r>
            <a:r>
              <a:rPr lang="en-GB" dirty="0" err="1"/>
              <a:t>chiave</a:t>
            </a:r>
            <a:r>
              <a:rPr lang="en-GB" dirty="0"/>
              <a:t> </a:t>
            </a:r>
            <a:r>
              <a:rPr lang="en-GB" dirty="0" err="1"/>
              <a:t>è</a:t>
            </a:r>
            <a:r>
              <a:rPr lang="en-GB" dirty="0"/>
              <a:t> </a:t>
            </a:r>
            <a:r>
              <a:rPr lang="en-GB" dirty="0" err="1"/>
              <a:t>che</a:t>
            </a:r>
            <a:r>
              <a:rPr lang="en-GB" dirty="0"/>
              <a:t> non </a:t>
            </a:r>
            <a:r>
              <a:rPr lang="en-GB" dirty="0" err="1"/>
              <a:t>si</a:t>
            </a:r>
            <a:r>
              <a:rPr lang="en-GB" dirty="0"/>
              <a:t> </a:t>
            </a:r>
            <a:r>
              <a:rPr lang="en-GB" dirty="0" err="1"/>
              <a:t>è</a:t>
            </a:r>
            <a:r>
              <a:rPr lang="en-GB" dirty="0"/>
              <a:t> </a:t>
            </a:r>
            <a:r>
              <a:rPr lang="en-GB" dirty="0" err="1"/>
              <a:t>vincolati</a:t>
            </a:r>
            <a:r>
              <a:rPr lang="en-GB" dirty="0"/>
              <a:t> da </a:t>
            </a:r>
            <a:r>
              <a:rPr lang="en-GB" dirty="0" err="1"/>
              <a:t>decisioni</a:t>
            </a:r>
            <a:r>
              <a:rPr lang="en-GB" dirty="0"/>
              <a:t> prese in </a:t>
            </a:r>
            <a:r>
              <a:rPr lang="en-GB" dirty="0" err="1"/>
              <a:t>passato</a:t>
            </a:r>
            <a:r>
              <a:rPr lang="en-GB" dirty="0"/>
              <a:t>. </a:t>
            </a:r>
            <a:r>
              <a:rPr lang="en-GB" dirty="0" err="1"/>
              <a:t>Inoltre</a:t>
            </a:r>
            <a:r>
              <a:rPr lang="en-GB" dirty="0"/>
              <a:t>, </a:t>
            </a:r>
            <a:r>
              <a:rPr lang="en-GB" dirty="0" err="1"/>
              <a:t>poiché</a:t>
            </a:r>
            <a:r>
              <a:rPr lang="en-GB" dirty="0"/>
              <a:t> </a:t>
            </a:r>
            <a:r>
              <a:rPr lang="en-GB" dirty="0" err="1"/>
              <a:t>i</a:t>
            </a:r>
            <a:r>
              <a:rPr lang="en-GB" dirty="0"/>
              <a:t> </a:t>
            </a:r>
            <a:r>
              <a:rPr lang="en-GB" dirty="0" err="1"/>
              <a:t>servizi</a:t>
            </a:r>
            <a:r>
              <a:rPr lang="en-GB" dirty="0"/>
              <a:t> </a:t>
            </a:r>
            <a:r>
              <a:rPr lang="en-GB" dirty="0" err="1"/>
              <a:t>sono</a:t>
            </a:r>
            <a:r>
              <a:rPr lang="en-GB" dirty="0"/>
              <a:t> di </a:t>
            </a:r>
            <a:r>
              <a:rPr lang="en-GB" dirty="0" err="1"/>
              <a:t>piccole</a:t>
            </a:r>
            <a:r>
              <a:rPr lang="en-GB" dirty="0"/>
              <a:t> </a:t>
            </a:r>
            <a:r>
              <a:rPr lang="en-GB" dirty="0" err="1"/>
              <a:t>dimensioni</a:t>
            </a:r>
            <a:r>
              <a:rPr lang="en-GB" dirty="0"/>
              <a:t>, </a:t>
            </a:r>
            <a:r>
              <a:rPr lang="en-GB" dirty="0" err="1"/>
              <a:t>diventa</a:t>
            </a:r>
            <a:r>
              <a:rPr lang="en-GB" dirty="0"/>
              <a:t> </a:t>
            </a:r>
            <a:r>
              <a:rPr lang="en-GB" dirty="0" err="1"/>
              <a:t>pratico</a:t>
            </a:r>
            <a:r>
              <a:rPr lang="en-GB" dirty="0"/>
              <a:t> </a:t>
            </a:r>
            <a:r>
              <a:rPr lang="en-GB" dirty="0" err="1"/>
              <a:t>riscrivere</a:t>
            </a:r>
            <a:r>
              <a:rPr lang="en-GB" dirty="0"/>
              <a:t> </a:t>
            </a:r>
            <a:r>
              <a:rPr lang="en-GB" dirty="0" err="1"/>
              <a:t>usando</a:t>
            </a:r>
            <a:r>
              <a:rPr lang="en-GB" dirty="0"/>
              <a:t> </a:t>
            </a:r>
            <a:r>
              <a:rPr lang="en-GB" dirty="0" err="1"/>
              <a:t>linguaggi</a:t>
            </a:r>
            <a:r>
              <a:rPr lang="en-GB" dirty="0"/>
              <a:t> e </a:t>
            </a:r>
            <a:r>
              <a:rPr lang="en-GB" dirty="0" err="1"/>
              <a:t>tecnologie</a:t>
            </a:r>
            <a:r>
              <a:rPr lang="en-GB" dirty="0"/>
              <a:t> </a:t>
            </a:r>
            <a:r>
              <a:rPr lang="en-GB" dirty="0" err="1"/>
              <a:t>migliori</a:t>
            </a:r>
            <a:r>
              <a:rPr lang="en-GB" dirty="0"/>
              <a:t>. </a:t>
            </a:r>
            <a:r>
              <a:rPr lang="en-GB" dirty="0" err="1"/>
              <a:t>Significa</a:t>
            </a:r>
            <a:r>
              <a:rPr lang="en-GB" dirty="0"/>
              <a:t> </a:t>
            </a:r>
            <a:r>
              <a:rPr lang="en-GB" dirty="0" err="1"/>
              <a:t>anche</a:t>
            </a:r>
            <a:r>
              <a:rPr lang="en-GB" dirty="0"/>
              <a:t> </a:t>
            </a:r>
            <a:r>
              <a:rPr lang="en-GB" dirty="0" err="1"/>
              <a:t>che</a:t>
            </a:r>
            <a:r>
              <a:rPr lang="en-GB" dirty="0"/>
              <a:t> se un </a:t>
            </a:r>
            <a:r>
              <a:rPr lang="en-GB" dirty="0" err="1"/>
              <a:t>servizio</a:t>
            </a:r>
            <a:r>
              <a:rPr lang="en-GB" dirty="0"/>
              <a:t> </a:t>
            </a:r>
            <a:r>
              <a:rPr lang="en-GB" dirty="0" err="1"/>
              <a:t>si</a:t>
            </a:r>
            <a:r>
              <a:rPr lang="en-GB" dirty="0"/>
              <a:t> </a:t>
            </a:r>
            <a:r>
              <a:rPr lang="en-GB" dirty="0" err="1"/>
              <a:t>dovesse</a:t>
            </a:r>
            <a:r>
              <a:rPr lang="en-GB" dirty="0"/>
              <a:t> </a:t>
            </a:r>
            <a:r>
              <a:rPr lang="en-GB" dirty="0" err="1"/>
              <a:t>riscrivere</a:t>
            </a:r>
            <a:r>
              <a:rPr lang="en-GB" dirty="0"/>
              <a:t> per un </a:t>
            </a:r>
            <a:r>
              <a:rPr lang="en-GB" dirty="0" err="1"/>
              <a:t>qualche</a:t>
            </a:r>
            <a:r>
              <a:rPr lang="en-GB" dirty="0"/>
              <a:t> </a:t>
            </a:r>
            <a:r>
              <a:rPr lang="en-GB" dirty="0" err="1"/>
              <a:t>motivo</a:t>
            </a:r>
            <a:r>
              <a:rPr lang="en-GB" dirty="0"/>
              <a:t> non </a:t>
            </a:r>
            <a:r>
              <a:rPr lang="en-GB" dirty="0" err="1"/>
              <a:t>è</a:t>
            </a:r>
            <a:r>
              <a:rPr lang="en-GB" dirty="0"/>
              <a:t> </a:t>
            </a:r>
            <a:r>
              <a:rPr lang="en-GB" dirty="0" err="1"/>
              <a:t>necessario</a:t>
            </a:r>
            <a:r>
              <a:rPr lang="en-GB" dirty="0"/>
              <a:t> “</a:t>
            </a:r>
            <a:r>
              <a:rPr lang="en-GB" dirty="0" err="1"/>
              <a:t>buttare</a:t>
            </a:r>
            <a:r>
              <a:rPr lang="en-GB" dirty="0"/>
              <a:t> via” </a:t>
            </a:r>
            <a:r>
              <a:rPr lang="en-GB" dirty="0" err="1"/>
              <a:t>l’intera</a:t>
            </a:r>
            <a:r>
              <a:rPr lang="en-GB" dirty="0"/>
              <a:t> </a:t>
            </a:r>
            <a:r>
              <a:rPr lang="en-GB" dirty="0" err="1"/>
              <a:t>applicazione</a:t>
            </a:r>
            <a:r>
              <a:rPr lang="en-GB" dirty="0"/>
              <a:t>, </a:t>
            </a:r>
            <a:r>
              <a:rPr lang="en-GB" dirty="0" err="1"/>
              <a:t>diversamente</a:t>
            </a:r>
            <a:r>
              <a:rPr lang="en-GB" dirty="0"/>
              <a:t> da </a:t>
            </a:r>
            <a:r>
              <a:rPr lang="en-GB" dirty="0" err="1"/>
              <a:t>quando</a:t>
            </a:r>
            <a:r>
              <a:rPr lang="en-GB" dirty="0"/>
              <a:t> </a:t>
            </a:r>
            <a:r>
              <a:rPr lang="en-GB" dirty="0" err="1"/>
              <a:t>si</a:t>
            </a:r>
            <a:r>
              <a:rPr lang="en-GB" dirty="0"/>
              <a:t> </a:t>
            </a:r>
            <a:r>
              <a:rPr lang="en-GB" dirty="0" err="1"/>
              <a:t>utilizza</a:t>
            </a:r>
            <a:r>
              <a:rPr lang="en-GB" dirty="0"/>
              <a:t> </a:t>
            </a:r>
            <a:r>
              <a:rPr lang="en-GB" dirty="0" err="1"/>
              <a:t>un’architettura</a:t>
            </a:r>
            <a:r>
              <a:rPr lang="en-GB" dirty="0"/>
              <a:t> </a:t>
            </a:r>
            <a:r>
              <a:rPr lang="en-GB" dirty="0" err="1"/>
              <a:t>monolitica</a:t>
            </a:r>
            <a:r>
              <a:rPr lang="en-GB" dirty="0"/>
              <a:t>, dove le </a:t>
            </a:r>
            <a:r>
              <a:rPr lang="en-GB" dirty="0" err="1"/>
              <a:t>scelte</a:t>
            </a:r>
            <a:r>
              <a:rPr lang="en-GB" dirty="0"/>
              <a:t> </a:t>
            </a:r>
            <a:r>
              <a:rPr lang="en-GB" dirty="0" err="1"/>
              <a:t>tecnologiche</a:t>
            </a:r>
            <a:r>
              <a:rPr lang="en-GB" dirty="0"/>
              <a:t> </a:t>
            </a:r>
            <a:r>
              <a:rPr lang="en-GB" dirty="0" err="1"/>
              <a:t>iniziali</a:t>
            </a:r>
            <a:r>
              <a:rPr lang="en-GB" dirty="0"/>
              <a:t> </a:t>
            </a:r>
            <a:r>
              <a:rPr lang="en-GB" dirty="0" err="1"/>
              <a:t>pesano</a:t>
            </a:r>
            <a:r>
              <a:rPr lang="en-GB" dirty="0"/>
              <a:t> </a:t>
            </a:r>
            <a:r>
              <a:rPr lang="en-GB" dirty="0" err="1"/>
              <a:t>molto</a:t>
            </a:r>
            <a:r>
              <a:rPr lang="en-GB" dirty="0"/>
              <a:t> e </a:t>
            </a:r>
            <a:r>
              <a:rPr lang="en-GB" dirty="0" err="1"/>
              <a:t>limitano</a:t>
            </a:r>
            <a:r>
              <a:rPr lang="en-GB" dirty="0"/>
              <a:t> la </a:t>
            </a:r>
            <a:r>
              <a:rPr lang="en-GB" dirty="0" err="1"/>
              <a:t>possibilità</a:t>
            </a:r>
            <a:r>
              <a:rPr lang="en-GB" dirty="0"/>
              <a:t> di </a:t>
            </a:r>
            <a:r>
              <a:rPr lang="en-GB" dirty="0" err="1"/>
              <a:t>utilizzare</a:t>
            </a:r>
            <a:r>
              <a:rPr lang="en-GB" dirty="0"/>
              <a:t> </a:t>
            </a:r>
            <a:r>
              <a:rPr lang="en-GB" dirty="0" err="1"/>
              <a:t>diversi</a:t>
            </a:r>
            <a:r>
              <a:rPr lang="en-GB" dirty="0"/>
              <a:t> </a:t>
            </a:r>
            <a:r>
              <a:rPr lang="en-GB" dirty="0" err="1"/>
              <a:t>linguaggi</a:t>
            </a:r>
            <a:r>
              <a:rPr lang="en-GB" dirty="0"/>
              <a:t> e </a:t>
            </a:r>
            <a:r>
              <a:rPr lang="en-GB" dirty="0" err="1"/>
              <a:t>strutture</a:t>
            </a:r>
            <a:r>
              <a:rPr lang="en-GB" dirty="0"/>
              <a:t> per </a:t>
            </a:r>
            <a:r>
              <a:rPr lang="en-GB" dirty="0" err="1"/>
              <a:t>sviluppi</a:t>
            </a:r>
            <a:r>
              <a:rPr lang="en-GB" dirty="0"/>
              <a:t> </a:t>
            </a:r>
            <a:r>
              <a:rPr lang="en-GB" dirty="0" err="1"/>
              <a:t>futuri</a:t>
            </a:r>
            <a:r>
              <a:rPr lang="en-GB" dirty="0"/>
              <a:t>.</a:t>
            </a:r>
            <a:endParaRPr lang="it-IT" dirty="0"/>
          </a:p>
        </p:txBody>
      </p:sp>
    </p:spTree>
    <p:extLst>
      <p:ext uri="{BB962C8B-B14F-4D97-AF65-F5344CB8AC3E}">
        <p14:creationId xmlns:p14="http://schemas.microsoft.com/office/powerpoint/2010/main" val="19971905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89AB-A62E-3940-AF6B-2C0F9EF2ADF5}"/>
              </a:ext>
            </a:extLst>
          </p:cNvPr>
          <p:cNvSpPr>
            <a:spLocks noGrp="1"/>
          </p:cNvSpPr>
          <p:nvPr>
            <p:ph type="title"/>
          </p:nvPr>
        </p:nvSpPr>
        <p:spPr/>
        <p:txBody>
          <a:bodyPr/>
          <a:lstStyle/>
          <a:p>
            <a:r>
              <a:rPr lang="en-GB" dirty="0" err="1"/>
              <a:t>Svantaggi</a:t>
            </a:r>
            <a:r>
              <a:rPr lang="en-GB" dirty="0"/>
              <a:t> </a:t>
            </a:r>
            <a:r>
              <a:rPr lang="en-GB" dirty="0" err="1"/>
              <a:t>dell’architettura</a:t>
            </a:r>
            <a:r>
              <a:rPr lang="en-GB" dirty="0"/>
              <a:t> Microservices</a:t>
            </a:r>
            <a:endParaRPr lang="it-IT" dirty="0"/>
          </a:p>
        </p:txBody>
      </p:sp>
      <p:sp>
        <p:nvSpPr>
          <p:cNvPr id="3" name="Content Placeholder 2">
            <a:extLst>
              <a:ext uri="{FF2B5EF4-FFF2-40B4-BE49-F238E27FC236}">
                <a16:creationId xmlns:a16="http://schemas.microsoft.com/office/drawing/2014/main" id="{649C015F-6DB6-EA4F-9F39-BF1D09C45B11}"/>
              </a:ext>
            </a:extLst>
          </p:cNvPr>
          <p:cNvSpPr>
            <a:spLocks noGrp="1"/>
          </p:cNvSpPr>
          <p:nvPr>
            <p:ph idx="1"/>
          </p:nvPr>
        </p:nvSpPr>
        <p:spPr/>
        <p:txBody>
          <a:bodyPr/>
          <a:lstStyle/>
          <a:p>
            <a:pPr marL="0" indent="0">
              <a:buNone/>
            </a:pPr>
            <a:r>
              <a:rPr lang="it-IT" dirty="0"/>
              <a:t>Naturalmente nessuna architettura è esule da svantaggi e in genere ogni architettura applicativa che tenta di risolvere i problemi di scalabilità ha una serie di problemi da affrontare, data la natura complessa dei sistemi distribuiti. </a:t>
            </a:r>
          </a:p>
          <a:p>
            <a:pPr marL="0" indent="0">
              <a:buNone/>
            </a:pPr>
            <a:r>
              <a:rPr lang="it-IT" dirty="0"/>
              <a:t>Il partizionamento di un’applicazione in servizi indipendenti significa anche che ci sono più parti in movimento da mantenere. Questo chiaramente è abbastanza palese in questo tipo di sistemi ma ci sono di conseguenza  nuovi fattori da tenere in considerazione.</a:t>
            </a:r>
          </a:p>
        </p:txBody>
      </p:sp>
    </p:spTree>
    <p:extLst>
      <p:ext uri="{BB962C8B-B14F-4D97-AF65-F5344CB8AC3E}">
        <p14:creationId xmlns:p14="http://schemas.microsoft.com/office/powerpoint/2010/main" val="1471081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42C0-C24F-514B-A447-286DE597A502}"/>
              </a:ext>
            </a:extLst>
          </p:cNvPr>
          <p:cNvSpPr>
            <a:spLocks noGrp="1"/>
          </p:cNvSpPr>
          <p:nvPr>
            <p:ph type="title"/>
          </p:nvPr>
        </p:nvSpPr>
        <p:spPr/>
        <p:txBody>
          <a:bodyPr/>
          <a:lstStyle/>
          <a:p>
            <a:r>
              <a:rPr lang="en-GB" dirty="0" err="1"/>
              <a:t>Orchestrazione</a:t>
            </a:r>
            <a:r>
              <a:rPr lang="en-GB" dirty="0"/>
              <a:t> </a:t>
            </a:r>
            <a:r>
              <a:rPr lang="en-GB" dirty="0" err="1"/>
              <a:t>più</a:t>
            </a:r>
            <a:r>
              <a:rPr lang="en-GB" dirty="0"/>
              <a:t> </a:t>
            </a:r>
            <a:r>
              <a:rPr lang="en-GB" dirty="0" err="1"/>
              <a:t>complessa</a:t>
            </a:r>
            <a:endParaRPr lang="it-IT" dirty="0"/>
          </a:p>
        </p:txBody>
      </p:sp>
      <p:sp>
        <p:nvSpPr>
          <p:cNvPr id="3" name="Content Placeholder 2">
            <a:extLst>
              <a:ext uri="{FF2B5EF4-FFF2-40B4-BE49-F238E27FC236}">
                <a16:creationId xmlns:a16="http://schemas.microsoft.com/office/drawing/2014/main" id="{B1105CAE-C575-574D-A20E-002D85A5E0B8}"/>
              </a:ext>
            </a:extLst>
          </p:cNvPr>
          <p:cNvSpPr>
            <a:spLocks noGrp="1"/>
          </p:cNvSpPr>
          <p:nvPr>
            <p:ph idx="1"/>
          </p:nvPr>
        </p:nvSpPr>
        <p:spPr/>
        <p:txBody>
          <a:bodyPr/>
          <a:lstStyle/>
          <a:p>
            <a:pPr marL="0" indent="0">
              <a:buNone/>
            </a:pPr>
            <a:r>
              <a:rPr lang="en-GB" dirty="0" err="1"/>
              <a:t>Mentre</a:t>
            </a:r>
            <a:r>
              <a:rPr lang="en-GB" dirty="0"/>
              <a:t> un </a:t>
            </a:r>
            <a:r>
              <a:rPr lang="en-GB" dirty="0" err="1"/>
              <a:t>vantaggio</a:t>
            </a:r>
            <a:r>
              <a:rPr lang="en-GB" dirty="0"/>
              <a:t> </a:t>
            </a:r>
            <a:r>
              <a:rPr lang="en-GB" dirty="0" err="1"/>
              <a:t>chiave</a:t>
            </a:r>
            <a:r>
              <a:rPr lang="en-GB" dirty="0"/>
              <a:t> di microservices </a:t>
            </a:r>
            <a:r>
              <a:rPr lang="en-GB" dirty="0" err="1"/>
              <a:t>è</a:t>
            </a:r>
            <a:r>
              <a:rPr lang="en-GB" dirty="0"/>
              <a:t> la </a:t>
            </a:r>
            <a:r>
              <a:rPr lang="en-GB" dirty="0" err="1"/>
              <a:t>sua</a:t>
            </a:r>
            <a:r>
              <a:rPr lang="en-GB" dirty="0"/>
              <a:t> </a:t>
            </a:r>
            <a:r>
              <a:rPr lang="en-GB" dirty="0" err="1"/>
              <a:t>capacità</a:t>
            </a:r>
            <a:r>
              <a:rPr lang="en-GB" dirty="0"/>
              <a:t> di </a:t>
            </a:r>
            <a:r>
              <a:rPr lang="en-GB" dirty="0" err="1"/>
              <a:t>orchestrazione</a:t>
            </a:r>
            <a:r>
              <a:rPr lang="en-GB" dirty="0"/>
              <a:t> </a:t>
            </a:r>
            <a:r>
              <a:rPr lang="en-GB" dirty="0" err="1"/>
              <a:t>snella</a:t>
            </a:r>
            <a:r>
              <a:rPr lang="en-GB" dirty="0"/>
              <a:t>, </a:t>
            </a:r>
            <a:r>
              <a:rPr lang="en-GB" dirty="0" err="1"/>
              <a:t>avere</a:t>
            </a:r>
            <a:r>
              <a:rPr lang="en-GB" dirty="0"/>
              <a:t> </a:t>
            </a:r>
            <a:r>
              <a:rPr lang="en-GB" dirty="0" err="1"/>
              <a:t>più</a:t>
            </a:r>
            <a:br>
              <a:rPr lang="en-GB" dirty="0"/>
            </a:br>
            <a:r>
              <a:rPr lang="en-GB" dirty="0" err="1"/>
              <a:t>servizi</a:t>
            </a:r>
            <a:r>
              <a:rPr lang="en-GB" dirty="0"/>
              <a:t> </a:t>
            </a:r>
            <a:r>
              <a:rPr lang="en-GB" dirty="0" err="1"/>
              <a:t>significa</a:t>
            </a:r>
            <a:r>
              <a:rPr lang="en-GB" dirty="0"/>
              <a:t> </a:t>
            </a:r>
            <a:r>
              <a:rPr lang="en-GB" dirty="0" err="1"/>
              <a:t>anche</a:t>
            </a:r>
            <a:r>
              <a:rPr lang="en-GB" dirty="0"/>
              <a:t> </a:t>
            </a:r>
            <a:r>
              <a:rPr lang="en-GB" dirty="0" err="1"/>
              <a:t>mantenere</a:t>
            </a:r>
            <a:r>
              <a:rPr lang="en-GB" dirty="0"/>
              <a:t> </a:t>
            </a:r>
            <a:r>
              <a:rPr lang="en-GB" dirty="0" err="1"/>
              <a:t>più</a:t>
            </a:r>
            <a:r>
              <a:rPr lang="en-GB" dirty="0"/>
              <a:t> </a:t>
            </a:r>
            <a:r>
              <a:rPr lang="en-GB" dirty="0" err="1"/>
              <a:t>flussi</a:t>
            </a:r>
            <a:r>
              <a:rPr lang="en-GB" dirty="0"/>
              <a:t> di </a:t>
            </a:r>
            <a:r>
              <a:rPr lang="en-GB" dirty="0" err="1"/>
              <a:t>distribuzione</a:t>
            </a:r>
            <a:r>
              <a:rPr lang="en-GB" dirty="0"/>
              <a:t> </a:t>
            </a:r>
            <a:r>
              <a:rPr lang="en-GB" dirty="0" err="1"/>
              <a:t>che</a:t>
            </a:r>
            <a:r>
              <a:rPr lang="en-GB" dirty="0"/>
              <a:t> </a:t>
            </a:r>
            <a:r>
              <a:rPr lang="en-GB" dirty="0" err="1"/>
              <a:t>vanno</a:t>
            </a:r>
            <a:r>
              <a:rPr lang="en-GB" dirty="0"/>
              <a:t> </a:t>
            </a:r>
            <a:r>
              <a:rPr lang="en-GB" dirty="0" err="1"/>
              <a:t>mantenuti</a:t>
            </a:r>
            <a:r>
              <a:rPr lang="en-GB" dirty="0"/>
              <a:t> </a:t>
            </a:r>
            <a:r>
              <a:rPr lang="en-GB" dirty="0" err="1"/>
              <a:t>corretti</a:t>
            </a:r>
            <a:r>
              <a:rPr lang="en-GB" dirty="0"/>
              <a:t> e </a:t>
            </a:r>
            <a:r>
              <a:rPr lang="en-GB" dirty="0" err="1"/>
              <a:t>coerenti</a:t>
            </a:r>
            <a:r>
              <a:rPr lang="en-GB" dirty="0"/>
              <a:t> per </a:t>
            </a:r>
            <a:r>
              <a:rPr lang="en-GB" dirty="0" err="1"/>
              <a:t>tutto</a:t>
            </a:r>
            <a:r>
              <a:rPr lang="en-GB" dirty="0"/>
              <a:t> il </a:t>
            </a:r>
            <a:r>
              <a:rPr lang="en-GB" dirty="0" err="1"/>
              <a:t>ciclo</a:t>
            </a:r>
            <a:r>
              <a:rPr lang="en-GB" dirty="0"/>
              <a:t> di vita </a:t>
            </a:r>
            <a:r>
              <a:rPr lang="en-GB" dirty="0" err="1"/>
              <a:t>dell’applicazione</a:t>
            </a:r>
            <a:r>
              <a:rPr lang="en-GB" dirty="0"/>
              <a:t>. Per </a:t>
            </a:r>
            <a:r>
              <a:rPr lang="en-GB" dirty="0" err="1"/>
              <a:t>questo</a:t>
            </a:r>
            <a:r>
              <a:rPr lang="en-GB" dirty="0"/>
              <a:t> </a:t>
            </a:r>
            <a:r>
              <a:rPr lang="en-GB" dirty="0" err="1"/>
              <a:t>è</a:t>
            </a:r>
            <a:r>
              <a:rPr lang="en-GB" dirty="0"/>
              <a:t> </a:t>
            </a:r>
            <a:r>
              <a:rPr lang="en-GB" dirty="0" err="1"/>
              <a:t>necessario</a:t>
            </a:r>
            <a:r>
              <a:rPr lang="en-GB" dirty="0"/>
              <a:t> </a:t>
            </a:r>
            <a:r>
              <a:rPr lang="en-GB" dirty="0" err="1"/>
              <a:t>implementare</a:t>
            </a:r>
            <a:r>
              <a:rPr lang="en-GB" dirty="0"/>
              <a:t> un alto </a:t>
            </a:r>
            <a:r>
              <a:rPr lang="en-GB" dirty="0" err="1"/>
              <a:t>livello</a:t>
            </a:r>
            <a:r>
              <a:rPr lang="en-GB" dirty="0"/>
              <a:t> di </a:t>
            </a:r>
            <a:r>
              <a:rPr lang="en-GB" dirty="0" err="1"/>
              <a:t>automazione</a:t>
            </a:r>
            <a:r>
              <a:rPr lang="en-GB" dirty="0"/>
              <a:t> di tutti </a:t>
            </a:r>
            <a:r>
              <a:rPr lang="en-GB" dirty="0" err="1"/>
              <a:t>i</a:t>
            </a:r>
            <a:r>
              <a:rPr lang="en-GB" dirty="0"/>
              <a:t> </a:t>
            </a:r>
            <a:r>
              <a:rPr lang="en-GB" dirty="0" err="1"/>
              <a:t>processi</a:t>
            </a:r>
            <a:r>
              <a:rPr lang="en-GB" dirty="0"/>
              <a:t>.</a:t>
            </a:r>
            <a:endParaRPr lang="it-IT" dirty="0"/>
          </a:p>
        </p:txBody>
      </p:sp>
    </p:spTree>
    <p:extLst>
      <p:ext uri="{BB962C8B-B14F-4D97-AF65-F5344CB8AC3E}">
        <p14:creationId xmlns:p14="http://schemas.microsoft.com/office/powerpoint/2010/main" val="40370296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1D99-71F5-EB41-80B0-9FFB169F52C3}"/>
              </a:ext>
            </a:extLst>
          </p:cNvPr>
          <p:cNvSpPr>
            <a:spLocks noGrp="1"/>
          </p:cNvSpPr>
          <p:nvPr>
            <p:ph type="title"/>
          </p:nvPr>
        </p:nvSpPr>
        <p:spPr/>
        <p:txBody>
          <a:bodyPr/>
          <a:lstStyle/>
          <a:p>
            <a:r>
              <a:rPr lang="en-GB" dirty="0" err="1"/>
              <a:t>Comunicazione</a:t>
            </a:r>
            <a:r>
              <a:rPr lang="en-GB" dirty="0"/>
              <a:t> </a:t>
            </a:r>
            <a:r>
              <a:rPr lang="en-GB" dirty="0" err="1"/>
              <a:t>tra</a:t>
            </a:r>
            <a:r>
              <a:rPr lang="en-GB" dirty="0"/>
              <a:t> </a:t>
            </a:r>
            <a:r>
              <a:rPr lang="en-GB" dirty="0" err="1"/>
              <a:t>i</a:t>
            </a:r>
            <a:r>
              <a:rPr lang="en-GB" dirty="0"/>
              <a:t> </a:t>
            </a:r>
            <a:r>
              <a:rPr lang="en-GB" dirty="0" err="1"/>
              <a:t>servizi</a:t>
            </a:r>
            <a:endParaRPr lang="it-IT" dirty="0"/>
          </a:p>
        </p:txBody>
      </p:sp>
      <p:sp>
        <p:nvSpPr>
          <p:cNvPr id="3" name="Content Placeholder 2">
            <a:extLst>
              <a:ext uri="{FF2B5EF4-FFF2-40B4-BE49-F238E27FC236}">
                <a16:creationId xmlns:a16="http://schemas.microsoft.com/office/drawing/2014/main" id="{82C800E9-7855-0945-8C8E-2707E189D895}"/>
              </a:ext>
            </a:extLst>
          </p:cNvPr>
          <p:cNvSpPr>
            <a:spLocks noGrp="1"/>
          </p:cNvSpPr>
          <p:nvPr>
            <p:ph idx="1"/>
          </p:nvPr>
        </p:nvSpPr>
        <p:spPr/>
        <p:txBody>
          <a:bodyPr/>
          <a:lstStyle/>
          <a:p>
            <a:pPr marL="0" indent="0">
              <a:buNone/>
            </a:pPr>
            <a:r>
              <a:rPr lang="it-IT" dirty="0"/>
              <a:t>I servizi disaccoppiati hanno bisogno di un modo efficace per comunicare senza rallentare l’intera applicazione. </a:t>
            </a:r>
          </a:p>
          <a:p>
            <a:pPr marL="0" indent="0">
              <a:buNone/>
            </a:pPr>
            <a:r>
              <a:rPr lang="it-IT" dirty="0"/>
              <a:t>Scambiarsi dati sulla rete introduce latenza e potenziali fallimenti, che possono interferire con l’esperienza dell’utente. Un approccio comune per ovviare a questo tipo di problemi e rendere più affidabili le comunicazioni, è quello di introdurre un coda di messaggi come un ulteriore livello di trasporto.</a:t>
            </a:r>
          </a:p>
        </p:txBody>
      </p:sp>
    </p:spTree>
    <p:extLst>
      <p:ext uri="{BB962C8B-B14F-4D97-AF65-F5344CB8AC3E}">
        <p14:creationId xmlns:p14="http://schemas.microsoft.com/office/powerpoint/2010/main" val="1517438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5E662-B9C9-5C4B-8670-2E1DC527C387}"/>
              </a:ext>
            </a:extLst>
          </p:cNvPr>
          <p:cNvSpPr>
            <a:spLocks noGrp="1"/>
          </p:cNvSpPr>
          <p:nvPr>
            <p:ph type="title"/>
          </p:nvPr>
        </p:nvSpPr>
        <p:spPr/>
        <p:txBody>
          <a:bodyPr/>
          <a:lstStyle/>
          <a:p>
            <a:r>
              <a:rPr lang="it-IT" dirty="0"/>
              <a:t>Coerenza dei dati</a:t>
            </a:r>
          </a:p>
        </p:txBody>
      </p:sp>
      <p:sp>
        <p:nvSpPr>
          <p:cNvPr id="3" name="Content Placeholder 2">
            <a:extLst>
              <a:ext uri="{FF2B5EF4-FFF2-40B4-BE49-F238E27FC236}">
                <a16:creationId xmlns:a16="http://schemas.microsoft.com/office/drawing/2014/main" id="{07A12093-E798-1842-B4B5-8485F3A8407C}"/>
              </a:ext>
            </a:extLst>
          </p:cNvPr>
          <p:cNvSpPr>
            <a:spLocks noGrp="1"/>
          </p:cNvSpPr>
          <p:nvPr>
            <p:ph idx="1"/>
          </p:nvPr>
        </p:nvSpPr>
        <p:spPr/>
        <p:txBody>
          <a:bodyPr/>
          <a:lstStyle/>
          <a:p>
            <a:pPr marL="0" indent="0">
              <a:buNone/>
            </a:pPr>
            <a:r>
              <a:rPr lang="it-IT" dirty="0"/>
              <a:t>Come per una qualsiasi architettura distribuita, garantire la coerenza dei dati è una sfida, sia per lo </a:t>
            </a:r>
            <a:r>
              <a:rPr lang="it-IT" dirty="0" err="1"/>
              <a:t>store</a:t>
            </a:r>
            <a:r>
              <a:rPr lang="it-IT" dirty="0"/>
              <a:t> dei dati che per i dati in transito sulla rete. Più database replicati e lo scambio costante di dati può facilmente portare a incoerenze, senza l’uso meccanismi adeguati. </a:t>
            </a:r>
          </a:p>
          <a:p>
            <a:pPr marL="0" indent="0">
              <a:buNone/>
            </a:pPr>
            <a:r>
              <a:rPr lang="it-IT" dirty="0"/>
              <a:t>Implementare meccanismi di comunicazione tra processi per i casi d’uso che si estendono su più servizi senza l’utilizzo di transazioni distribuite è difficile.</a:t>
            </a:r>
          </a:p>
        </p:txBody>
      </p:sp>
    </p:spTree>
    <p:extLst>
      <p:ext uri="{BB962C8B-B14F-4D97-AF65-F5344CB8AC3E}">
        <p14:creationId xmlns:p14="http://schemas.microsoft.com/office/powerpoint/2010/main" val="33327595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D7E6-8E3D-D043-987F-54C2BDCF3F5F}"/>
              </a:ext>
            </a:extLst>
          </p:cNvPr>
          <p:cNvSpPr>
            <a:spLocks noGrp="1"/>
          </p:cNvSpPr>
          <p:nvPr>
            <p:ph type="title"/>
          </p:nvPr>
        </p:nvSpPr>
        <p:spPr/>
        <p:txBody>
          <a:bodyPr>
            <a:normAutofit/>
          </a:bodyPr>
          <a:lstStyle/>
          <a:p>
            <a:pPr fontAlgn="base"/>
            <a:r>
              <a:rPr lang="en-GB" dirty="0" err="1"/>
              <a:t>Manatenere</a:t>
            </a:r>
            <a:r>
              <a:rPr lang="en-GB" dirty="0"/>
              <a:t> una </a:t>
            </a:r>
            <a:r>
              <a:rPr lang="en-GB" dirty="0" err="1"/>
              <a:t>alta</a:t>
            </a:r>
            <a:r>
              <a:rPr lang="en-GB" dirty="0"/>
              <a:t> </a:t>
            </a:r>
            <a:r>
              <a:rPr lang="en-GB" dirty="0" err="1"/>
              <a:t>disponibiltà</a:t>
            </a:r>
            <a:endParaRPr lang="it-IT" dirty="0"/>
          </a:p>
        </p:txBody>
      </p:sp>
      <p:sp>
        <p:nvSpPr>
          <p:cNvPr id="3" name="Content Placeholder 2">
            <a:extLst>
              <a:ext uri="{FF2B5EF4-FFF2-40B4-BE49-F238E27FC236}">
                <a16:creationId xmlns:a16="http://schemas.microsoft.com/office/drawing/2014/main" id="{87EB1CC3-4ECB-874A-AEF5-C039A17DECA3}"/>
              </a:ext>
            </a:extLst>
          </p:cNvPr>
          <p:cNvSpPr>
            <a:spLocks noGrp="1"/>
          </p:cNvSpPr>
          <p:nvPr>
            <p:ph idx="1"/>
          </p:nvPr>
        </p:nvSpPr>
        <p:spPr/>
        <p:txBody>
          <a:bodyPr/>
          <a:lstStyle/>
          <a:p>
            <a:pPr marL="0" indent="0">
              <a:buNone/>
            </a:pPr>
            <a:r>
              <a:rPr lang="it-IT" dirty="0"/>
              <a:t>Garantire un’alta disponibilità è un requisito in qualsiasi sistema di produzione. </a:t>
            </a:r>
          </a:p>
          <a:p>
            <a:pPr marL="0" indent="0">
              <a:buNone/>
            </a:pPr>
            <a:r>
              <a:rPr lang="it-IT" dirty="0"/>
              <a:t>I </a:t>
            </a:r>
            <a:r>
              <a:rPr lang="it-IT" dirty="0" err="1"/>
              <a:t>Microservices</a:t>
            </a:r>
            <a:r>
              <a:rPr lang="it-IT" dirty="0"/>
              <a:t> forniscono un’ isolamento e una  scalabilità più efficace; tuttavia, il tempo di attività di ogni servizio contribuisce alla disponibilità complessiva dell’intera applicazione.</a:t>
            </a:r>
          </a:p>
          <a:p>
            <a:pPr marL="0" indent="0">
              <a:buNone/>
            </a:pPr>
            <a:r>
              <a:rPr lang="it-IT" dirty="0"/>
              <a:t>Ogni servizio deve quindi avere un proprio sistema di misure distribuite per garantire all’applicazione un ampia disponibilità.</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32816830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495F3-5605-AF4B-9329-039AC4E30BD9}"/>
              </a:ext>
            </a:extLst>
          </p:cNvPr>
          <p:cNvSpPr>
            <a:spLocks noGrp="1"/>
          </p:cNvSpPr>
          <p:nvPr>
            <p:ph type="title"/>
          </p:nvPr>
        </p:nvSpPr>
        <p:spPr/>
        <p:txBody>
          <a:bodyPr/>
          <a:lstStyle/>
          <a:p>
            <a:r>
              <a:rPr lang="en-GB" dirty="0"/>
              <a:t>Test</a:t>
            </a:r>
            <a:endParaRPr lang="it-IT" dirty="0"/>
          </a:p>
        </p:txBody>
      </p:sp>
      <p:sp>
        <p:nvSpPr>
          <p:cNvPr id="3" name="Content Placeholder 2">
            <a:extLst>
              <a:ext uri="{FF2B5EF4-FFF2-40B4-BE49-F238E27FC236}">
                <a16:creationId xmlns:a16="http://schemas.microsoft.com/office/drawing/2014/main" id="{BFE2FD08-40AA-074E-86B7-82B1FF772550}"/>
              </a:ext>
            </a:extLst>
          </p:cNvPr>
          <p:cNvSpPr>
            <a:spLocks noGrp="1"/>
          </p:cNvSpPr>
          <p:nvPr>
            <p:ph idx="1"/>
          </p:nvPr>
        </p:nvSpPr>
        <p:spPr/>
        <p:txBody>
          <a:bodyPr/>
          <a:lstStyle/>
          <a:p>
            <a:pPr marL="0" indent="0">
              <a:buNone/>
            </a:pPr>
            <a:r>
              <a:rPr lang="it-IT" dirty="0"/>
              <a:t>Mentre testare un singolo servizio diventa una cosa semplice, non è altrettanto semplice implementare i test di integrazione. Anche qui è necessario automatizzare il più possibile e questo richiede un impegno non indifferente.</a:t>
            </a:r>
          </a:p>
        </p:txBody>
      </p:sp>
    </p:spTree>
    <p:extLst>
      <p:ext uri="{BB962C8B-B14F-4D97-AF65-F5344CB8AC3E}">
        <p14:creationId xmlns:p14="http://schemas.microsoft.com/office/powerpoint/2010/main" val="34257764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9074-6CC2-084B-8BA9-3A763535F331}"/>
              </a:ext>
            </a:extLst>
          </p:cNvPr>
          <p:cNvSpPr>
            <a:spLocks noGrp="1"/>
          </p:cNvSpPr>
          <p:nvPr>
            <p:ph type="title"/>
          </p:nvPr>
        </p:nvSpPr>
        <p:spPr/>
        <p:txBody>
          <a:bodyPr/>
          <a:lstStyle/>
          <a:p>
            <a:r>
              <a:rPr lang="en-GB" dirty="0" err="1"/>
              <a:t>Creare</a:t>
            </a:r>
            <a:r>
              <a:rPr lang="en-GB" dirty="0"/>
              <a:t> un </a:t>
            </a:r>
            <a:r>
              <a:rPr lang="en-GB" dirty="0" err="1"/>
              <a:t>architettura</a:t>
            </a:r>
            <a:r>
              <a:rPr lang="en-GB" dirty="0"/>
              <a:t> Microservices</a:t>
            </a:r>
            <a:endParaRPr lang="it-IT" dirty="0"/>
          </a:p>
        </p:txBody>
      </p:sp>
      <p:sp>
        <p:nvSpPr>
          <p:cNvPr id="3" name="Content Placeholder 2">
            <a:extLst>
              <a:ext uri="{FF2B5EF4-FFF2-40B4-BE49-F238E27FC236}">
                <a16:creationId xmlns:a16="http://schemas.microsoft.com/office/drawing/2014/main" id="{9BACA971-B9A9-0842-8635-024A72A0A4FE}"/>
              </a:ext>
            </a:extLst>
          </p:cNvPr>
          <p:cNvSpPr>
            <a:spLocks noGrp="1"/>
          </p:cNvSpPr>
          <p:nvPr>
            <p:ph idx="1"/>
          </p:nvPr>
        </p:nvSpPr>
        <p:spPr/>
        <p:txBody>
          <a:bodyPr/>
          <a:lstStyle/>
          <a:p>
            <a:pPr marL="0" indent="0">
              <a:buNone/>
            </a:pPr>
            <a:r>
              <a:rPr lang="it-IT" dirty="0"/>
              <a:t>Una cosa da tenere sempre a mente quando si costruisce una architettura </a:t>
            </a:r>
            <a:r>
              <a:rPr lang="it-IT" dirty="0" err="1"/>
              <a:t>microservizi</a:t>
            </a:r>
            <a:r>
              <a:rPr lang="it-IT" dirty="0"/>
              <a:t> è che il risultato finale è una singola applicazione, sia per come funziona sia per come è percepita dagli utenti finali. </a:t>
            </a:r>
          </a:p>
          <a:p>
            <a:pPr marL="0" indent="0">
              <a:buNone/>
            </a:pPr>
            <a:r>
              <a:rPr lang="it-IT" dirty="0"/>
              <a:t>Ciò significa che, ci deve essere una forte coesione tra i servizi, su come vengono mantenuti e distribuiti e questo al fine di preservare la </a:t>
            </a:r>
            <a:r>
              <a:rPr lang="it-IT" dirty="0" err="1"/>
              <a:t>user</a:t>
            </a:r>
            <a:r>
              <a:rPr lang="it-IT" dirty="0"/>
              <a:t> </a:t>
            </a:r>
            <a:r>
              <a:rPr lang="it-IT" dirty="0" err="1"/>
              <a:t>experience</a:t>
            </a:r>
            <a:r>
              <a:rPr lang="it-IT" dirty="0"/>
              <a:t> che l’applicazione si è preposta. </a:t>
            </a:r>
          </a:p>
          <a:p>
            <a:pPr marL="0" indent="0">
              <a:buNone/>
            </a:pPr>
            <a:r>
              <a:rPr lang="it-IT" dirty="0"/>
              <a:t>Vediamo ora alcuni aspetti importanti da considerare quando ci si appresta a costruire una architettura in </a:t>
            </a:r>
            <a:r>
              <a:rPr lang="it-IT" dirty="0" err="1"/>
              <a:t>Microservizi</a:t>
            </a:r>
            <a:endParaRPr lang="it-IT" dirty="0"/>
          </a:p>
        </p:txBody>
      </p:sp>
    </p:spTree>
    <p:extLst>
      <p:ext uri="{BB962C8B-B14F-4D97-AF65-F5344CB8AC3E}">
        <p14:creationId xmlns:p14="http://schemas.microsoft.com/office/powerpoint/2010/main" val="1986268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376A48-026E-3E4E-AA90-51EAA521CC68}"/>
              </a:ext>
            </a:extLst>
          </p:cNvPr>
          <p:cNvPicPr>
            <a:picLocks noChangeAspect="1"/>
          </p:cNvPicPr>
          <p:nvPr/>
        </p:nvPicPr>
        <p:blipFill>
          <a:blip r:embed="rId2"/>
          <a:stretch>
            <a:fillRect/>
          </a:stretch>
        </p:blipFill>
        <p:spPr>
          <a:xfrm>
            <a:off x="348342" y="555171"/>
            <a:ext cx="11217730" cy="5608865"/>
          </a:xfrm>
          <a:prstGeom prst="rect">
            <a:avLst/>
          </a:prstGeom>
        </p:spPr>
      </p:pic>
    </p:spTree>
    <p:extLst>
      <p:ext uri="{BB962C8B-B14F-4D97-AF65-F5344CB8AC3E}">
        <p14:creationId xmlns:p14="http://schemas.microsoft.com/office/powerpoint/2010/main" val="34645856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3249-D86D-0343-B3D7-E8D4979B3AB8}"/>
              </a:ext>
            </a:extLst>
          </p:cNvPr>
          <p:cNvSpPr>
            <a:spLocks noGrp="1"/>
          </p:cNvSpPr>
          <p:nvPr>
            <p:ph type="title"/>
          </p:nvPr>
        </p:nvSpPr>
        <p:spPr/>
        <p:txBody>
          <a:bodyPr/>
          <a:lstStyle/>
          <a:p>
            <a:r>
              <a:rPr lang="en-GB" dirty="0" err="1"/>
              <a:t>Configurazione</a:t>
            </a:r>
            <a:endParaRPr lang="it-IT" dirty="0"/>
          </a:p>
        </p:txBody>
      </p:sp>
      <p:sp>
        <p:nvSpPr>
          <p:cNvPr id="3" name="Content Placeholder 2">
            <a:extLst>
              <a:ext uri="{FF2B5EF4-FFF2-40B4-BE49-F238E27FC236}">
                <a16:creationId xmlns:a16="http://schemas.microsoft.com/office/drawing/2014/main" id="{AEE52FB2-2100-874F-AA26-9A0629AB8D94}"/>
              </a:ext>
            </a:extLst>
          </p:cNvPr>
          <p:cNvSpPr>
            <a:spLocks noGrp="1"/>
          </p:cNvSpPr>
          <p:nvPr>
            <p:ph idx="1"/>
          </p:nvPr>
        </p:nvSpPr>
        <p:spPr/>
        <p:txBody>
          <a:bodyPr>
            <a:normAutofit/>
          </a:bodyPr>
          <a:lstStyle/>
          <a:p>
            <a:pPr marL="0" indent="0">
              <a:buNone/>
            </a:pPr>
            <a:r>
              <a:rPr lang="it-IT" dirty="0"/>
              <a:t>Avere un buon sistema di gestione delle configurazioni, per i test, l’integrazione e il delivery, diventa una cosa importante in questo tipo di sistemi </a:t>
            </a:r>
            <a:r>
              <a:rPr lang="it-IT" dirty="0" err="1"/>
              <a:t>soprattuto</a:t>
            </a:r>
            <a:r>
              <a:rPr lang="it-IT" dirty="0"/>
              <a:t> in prospettiva di un aumento del numero di servizi. Maggiormente si riesce ad automatizzare maggiore è la </a:t>
            </a:r>
            <a:r>
              <a:rPr lang="it-IT" dirty="0" err="1"/>
              <a:t>probailità</a:t>
            </a:r>
            <a:r>
              <a:rPr lang="it-IT" dirty="0"/>
              <a:t> di avere </a:t>
            </a:r>
            <a:r>
              <a:rPr lang="it-IT" dirty="0" err="1"/>
              <a:t>prcessi</a:t>
            </a:r>
            <a:r>
              <a:rPr lang="it-IT" dirty="0"/>
              <a:t> ben testati e correttamente monitorati. </a:t>
            </a:r>
          </a:p>
        </p:txBody>
      </p:sp>
    </p:spTree>
    <p:extLst>
      <p:ext uri="{BB962C8B-B14F-4D97-AF65-F5344CB8AC3E}">
        <p14:creationId xmlns:p14="http://schemas.microsoft.com/office/powerpoint/2010/main" val="26551537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E52FB2-2100-874F-AA26-9A0629AB8D94}"/>
              </a:ext>
            </a:extLst>
          </p:cNvPr>
          <p:cNvSpPr>
            <a:spLocks noGrp="1"/>
          </p:cNvSpPr>
          <p:nvPr>
            <p:ph idx="1"/>
          </p:nvPr>
        </p:nvSpPr>
        <p:spPr>
          <a:xfrm>
            <a:off x="838200" y="1403594"/>
            <a:ext cx="10515600" cy="4351338"/>
          </a:xfrm>
        </p:spPr>
        <p:txBody>
          <a:bodyPr>
            <a:normAutofit/>
          </a:bodyPr>
          <a:lstStyle/>
          <a:p>
            <a:pPr marL="0" indent="0">
              <a:buNone/>
            </a:pPr>
            <a:r>
              <a:rPr lang="it-IT" dirty="0"/>
              <a:t>Esistono vari sistemi sul mercato per la gestione delle configurazioni e la distribuzione: Chef, </a:t>
            </a:r>
            <a:r>
              <a:rPr lang="it-IT" dirty="0" err="1"/>
              <a:t>Puppet</a:t>
            </a:r>
            <a:r>
              <a:rPr lang="it-IT" dirty="0"/>
              <a:t>, </a:t>
            </a:r>
            <a:r>
              <a:rPr lang="it-IT" dirty="0" err="1"/>
              <a:t>Ansible</a:t>
            </a:r>
            <a:r>
              <a:rPr lang="it-IT" dirty="0"/>
              <a:t>, </a:t>
            </a:r>
            <a:r>
              <a:rPr lang="it-IT" dirty="0" err="1"/>
              <a:t>CircleCI</a:t>
            </a:r>
            <a:r>
              <a:rPr lang="it-IT" dirty="0"/>
              <a:t>, Jenkins, giusto per citarne alcuni, che aiutano nell’implementazione di </a:t>
            </a:r>
            <a:r>
              <a:rPr lang="it-IT" dirty="0" err="1"/>
              <a:t>workflow</a:t>
            </a:r>
            <a:r>
              <a:rPr lang="it-IT" dirty="0"/>
              <a:t> ottimizzati.</a:t>
            </a:r>
          </a:p>
          <a:p>
            <a:pPr marL="0" indent="0">
              <a:buNone/>
            </a:pPr>
            <a:r>
              <a:rPr lang="it-IT" dirty="0"/>
              <a:t>Un’architettura a </a:t>
            </a:r>
            <a:r>
              <a:rPr lang="it-IT" dirty="0" err="1"/>
              <a:t>microservizi</a:t>
            </a:r>
            <a:r>
              <a:rPr lang="it-IT" dirty="0"/>
              <a:t> ben configurata consente agli sviluppatori di concentrarsi solo sul proprio codice, massimizzando efficienza e soddisfazione personale.</a:t>
            </a:r>
          </a:p>
        </p:txBody>
      </p:sp>
    </p:spTree>
    <p:extLst>
      <p:ext uri="{BB962C8B-B14F-4D97-AF65-F5344CB8AC3E}">
        <p14:creationId xmlns:p14="http://schemas.microsoft.com/office/powerpoint/2010/main" val="38272754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7036-1E9A-ED42-B4F4-3E2956080A1E}"/>
              </a:ext>
            </a:extLst>
          </p:cNvPr>
          <p:cNvSpPr>
            <a:spLocks noGrp="1"/>
          </p:cNvSpPr>
          <p:nvPr>
            <p:ph type="title"/>
          </p:nvPr>
        </p:nvSpPr>
        <p:spPr/>
        <p:txBody>
          <a:bodyPr>
            <a:normAutofit/>
          </a:bodyPr>
          <a:lstStyle/>
          <a:p>
            <a:r>
              <a:rPr lang="en-GB" sz="4000" dirty="0" err="1"/>
              <a:t>Meccanismi</a:t>
            </a:r>
            <a:r>
              <a:rPr lang="en-GB" sz="4000" dirty="0"/>
              <a:t> di </a:t>
            </a:r>
            <a:r>
              <a:rPr lang="en-GB" sz="4000" dirty="0" err="1"/>
              <a:t>comunicazione</a:t>
            </a:r>
            <a:r>
              <a:rPr lang="en-GB" sz="4000" dirty="0"/>
              <a:t> in una </a:t>
            </a:r>
            <a:r>
              <a:rPr lang="en-GB" sz="4000" dirty="0" err="1"/>
              <a:t>architettura</a:t>
            </a:r>
            <a:r>
              <a:rPr lang="en-GB" sz="4000" dirty="0"/>
              <a:t> microservices</a:t>
            </a:r>
            <a:endParaRPr lang="it-IT" sz="4000" dirty="0"/>
          </a:p>
        </p:txBody>
      </p:sp>
      <p:sp>
        <p:nvSpPr>
          <p:cNvPr id="3" name="Content Placeholder 2">
            <a:extLst>
              <a:ext uri="{FF2B5EF4-FFF2-40B4-BE49-F238E27FC236}">
                <a16:creationId xmlns:a16="http://schemas.microsoft.com/office/drawing/2014/main" id="{E0A97B27-9670-5547-8325-C9A54A911ECC}"/>
              </a:ext>
            </a:extLst>
          </p:cNvPr>
          <p:cNvSpPr>
            <a:spLocks noGrp="1"/>
          </p:cNvSpPr>
          <p:nvPr>
            <p:ph idx="1"/>
          </p:nvPr>
        </p:nvSpPr>
        <p:spPr/>
        <p:txBody>
          <a:bodyPr/>
          <a:lstStyle/>
          <a:p>
            <a:pPr marL="0" indent="0">
              <a:buNone/>
            </a:pPr>
            <a:r>
              <a:rPr lang="it-IT" dirty="0"/>
              <a:t>In un’architettura </a:t>
            </a:r>
            <a:r>
              <a:rPr lang="it-IT" dirty="0" err="1"/>
              <a:t>Microservice</a:t>
            </a:r>
            <a:r>
              <a:rPr lang="it-IT" dirty="0"/>
              <a:t>, i modelli di comunicazione tra i client e l’applicazione, nonché tra i componenti dell’applicazione, sono diverse da quelle in un’applicazione monolitica. </a:t>
            </a:r>
          </a:p>
          <a:p>
            <a:pPr marL="0" indent="0">
              <a:buNone/>
            </a:pPr>
            <a:endParaRPr lang="it-IT" dirty="0"/>
          </a:p>
          <a:p>
            <a:pPr marL="0" indent="0">
              <a:buNone/>
            </a:pPr>
            <a:r>
              <a:rPr lang="it-IT" dirty="0"/>
              <a:t>Diamo prima un’occhiata alla questione di come i client dell’applicazione interagiscono con i </a:t>
            </a:r>
            <a:r>
              <a:rPr lang="it-IT" dirty="0" err="1"/>
              <a:t>microservizi</a:t>
            </a:r>
            <a:r>
              <a:rPr lang="it-IT" dirty="0"/>
              <a:t>. Dopo di che vedremo i meccanismi di comunicazione all’interno dell’applicazione.</a:t>
            </a:r>
          </a:p>
        </p:txBody>
      </p:sp>
    </p:spTree>
    <p:extLst>
      <p:ext uri="{BB962C8B-B14F-4D97-AF65-F5344CB8AC3E}">
        <p14:creationId xmlns:p14="http://schemas.microsoft.com/office/powerpoint/2010/main" val="28748886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46A1-2D59-7E4D-9011-CFFAB61B955B}"/>
              </a:ext>
            </a:extLst>
          </p:cNvPr>
          <p:cNvSpPr>
            <a:spLocks noGrp="1"/>
          </p:cNvSpPr>
          <p:nvPr>
            <p:ph type="title"/>
          </p:nvPr>
        </p:nvSpPr>
        <p:spPr/>
        <p:txBody>
          <a:bodyPr/>
          <a:lstStyle/>
          <a:p>
            <a:r>
              <a:rPr lang="it-IT" dirty="0"/>
              <a:t>API gate	way</a:t>
            </a:r>
          </a:p>
        </p:txBody>
      </p:sp>
      <p:sp>
        <p:nvSpPr>
          <p:cNvPr id="3" name="Content Placeholder 2">
            <a:extLst>
              <a:ext uri="{FF2B5EF4-FFF2-40B4-BE49-F238E27FC236}">
                <a16:creationId xmlns:a16="http://schemas.microsoft.com/office/drawing/2014/main" id="{24581C19-71E9-5A4B-8212-44B3AB852515}"/>
              </a:ext>
            </a:extLst>
          </p:cNvPr>
          <p:cNvSpPr>
            <a:spLocks noGrp="1"/>
          </p:cNvSpPr>
          <p:nvPr>
            <p:ph idx="1"/>
          </p:nvPr>
        </p:nvSpPr>
        <p:spPr/>
        <p:txBody>
          <a:bodyPr>
            <a:normAutofit lnSpcReduction="10000"/>
          </a:bodyPr>
          <a:lstStyle/>
          <a:p>
            <a:pPr marL="0" indent="0">
              <a:buNone/>
            </a:pPr>
            <a:r>
              <a:rPr lang="it-IT" dirty="0"/>
              <a:t>In una applicazione composta da </a:t>
            </a:r>
            <a:r>
              <a:rPr lang="it-IT" dirty="0" err="1"/>
              <a:t>n</a:t>
            </a:r>
            <a:r>
              <a:rPr lang="it-IT" dirty="0"/>
              <a:t> servizi potrebbe sembrare naturale che i client chiamino direttamente i servizi che servono per realizzare una determinata funzionalità. Ma questa cosa non sempre risulta essere una buona cosa, in quanto, di norma siamo in presenza di diverse tipologie di client ognuna con le proprie caratteristiche e limitazioni ma anche </a:t>
            </a:r>
            <a:r>
              <a:rPr lang="it-IT" dirty="0" err="1"/>
              <a:t>perchè</a:t>
            </a:r>
            <a:r>
              <a:rPr lang="it-IT" dirty="0"/>
              <a:t> la logica diventa troppo legata al client. Ad esempio una pagina web di uno </a:t>
            </a:r>
            <a:r>
              <a:rPr lang="it-IT" dirty="0" err="1"/>
              <a:t>store</a:t>
            </a:r>
            <a:r>
              <a:rPr lang="it-IT" dirty="0"/>
              <a:t> online chiamata da un PC desktop chiamerà sicuramente un numero di </a:t>
            </a:r>
            <a:r>
              <a:rPr lang="it-IT" dirty="0" err="1"/>
              <a:t>serivizi</a:t>
            </a:r>
            <a:r>
              <a:rPr lang="it-IT" dirty="0"/>
              <a:t> superiore rispetto alla stessa pagina chiamata da un </a:t>
            </a:r>
            <a:r>
              <a:rPr lang="it-IT" dirty="0" err="1"/>
              <a:t>app</a:t>
            </a:r>
            <a:r>
              <a:rPr lang="it-IT" dirty="0"/>
              <a:t> nativa di un dispositivo mobile. Ecco che si è reso necessario introdurre </a:t>
            </a:r>
            <a:r>
              <a:rPr lang="it-IT" dirty="0" err="1"/>
              <a:t>un’altro</a:t>
            </a:r>
            <a:r>
              <a:rPr lang="it-IT" dirty="0"/>
              <a:t> componente con lo scopo di gestire le richieste e per fare da router verso i servizi necessari, appunto l’API Gateway.</a:t>
            </a:r>
          </a:p>
        </p:txBody>
      </p:sp>
    </p:spTree>
    <p:extLst>
      <p:ext uri="{BB962C8B-B14F-4D97-AF65-F5344CB8AC3E}">
        <p14:creationId xmlns:p14="http://schemas.microsoft.com/office/powerpoint/2010/main" val="12104173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B56CDD-7FD2-A04E-8829-2C0C557180E3}"/>
              </a:ext>
            </a:extLst>
          </p:cNvPr>
          <p:cNvSpPr>
            <a:spLocks noGrp="1"/>
          </p:cNvSpPr>
          <p:nvPr>
            <p:ph idx="1"/>
          </p:nvPr>
        </p:nvSpPr>
        <p:spPr>
          <a:xfrm>
            <a:off x="838200" y="937846"/>
            <a:ext cx="10515600" cy="5239117"/>
          </a:xfrm>
        </p:spPr>
        <p:txBody>
          <a:bodyPr/>
          <a:lstStyle/>
          <a:p>
            <a:pPr marL="0" indent="0">
              <a:buNone/>
            </a:pPr>
            <a:r>
              <a:rPr lang="it-IT" dirty="0"/>
              <a:t>L’API Gateway espone un interfaccia verso i client e si preoccupa di realizzare la logica in maniera trasparente al client: </a:t>
            </a:r>
          </a:p>
          <a:p>
            <a:pPr marL="0" indent="0">
              <a:buNone/>
            </a:pPr>
            <a:r>
              <a:rPr lang="it-IT" dirty="0"/>
              <a:t>Un client chiama ad esempio un unico servizio (via internet) e l’API gateway lo realizza chiamando gli </a:t>
            </a:r>
            <a:r>
              <a:rPr lang="it-IT" dirty="0" err="1"/>
              <a:t>n</a:t>
            </a:r>
            <a:r>
              <a:rPr lang="it-IT" dirty="0"/>
              <a:t> servizi necessari e invia l’output al client. </a:t>
            </a:r>
          </a:p>
          <a:p>
            <a:pPr marL="0" indent="0">
              <a:buNone/>
            </a:pPr>
            <a:r>
              <a:rPr lang="it-IT" dirty="0"/>
              <a:t>Questo non solo ottimizza la comunicazione tra il client e l’applicazione limitando di fatto il numero di servizi chiamati direttamente dal client (via internet, quindi soggetta a latenza), ma eventuali cambi di implementazione di un servizio o l’aggiunta di uno nuovo può avvenire in maniera trasparente per i client. </a:t>
            </a:r>
          </a:p>
        </p:txBody>
      </p:sp>
    </p:spTree>
    <p:extLst>
      <p:ext uri="{BB962C8B-B14F-4D97-AF65-F5344CB8AC3E}">
        <p14:creationId xmlns:p14="http://schemas.microsoft.com/office/powerpoint/2010/main" val="31422398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441E42-30B8-9945-B0EF-22549D068C2A}"/>
              </a:ext>
            </a:extLst>
          </p:cNvPr>
          <p:cNvSpPr txBox="1"/>
          <p:nvPr/>
        </p:nvSpPr>
        <p:spPr>
          <a:xfrm>
            <a:off x="4969289" y="832339"/>
            <a:ext cx="5874557" cy="369332"/>
          </a:xfrm>
          <a:prstGeom prst="rect">
            <a:avLst/>
          </a:prstGeom>
          <a:noFill/>
        </p:spPr>
        <p:txBody>
          <a:bodyPr wrap="none" rtlCol="0">
            <a:spAutoFit/>
          </a:bodyPr>
          <a:lstStyle/>
          <a:p>
            <a:r>
              <a:rPr lang="it-IT" dirty="0"/>
              <a:t>Ecco una ipotetica struttura di un applicazione di questo tipo:</a:t>
            </a:r>
          </a:p>
        </p:txBody>
      </p:sp>
      <p:pic>
        <p:nvPicPr>
          <p:cNvPr id="5" name="Picture 4">
            <a:extLst>
              <a:ext uri="{FF2B5EF4-FFF2-40B4-BE49-F238E27FC236}">
                <a16:creationId xmlns:a16="http://schemas.microsoft.com/office/drawing/2014/main" id="{93631B7D-D73E-D645-91D4-680AAE14C8BF}"/>
              </a:ext>
            </a:extLst>
          </p:cNvPr>
          <p:cNvPicPr>
            <a:picLocks noChangeAspect="1"/>
          </p:cNvPicPr>
          <p:nvPr/>
        </p:nvPicPr>
        <p:blipFill>
          <a:blip r:embed="rId2"/>
          <a:stretch>
            <a:fillRect/>
          </a:stretch>
        </p:blipFill>
        <p:spPr>
          <a:xfrm>
            <a:off x="5928946" y="1426685"/>
            <a:ext cx="4914900" cy="3260217"/>
          </a:xfrm>
          <a:prstGeom prst="rect">
            <a:avLst/>
          </a:prstGeom>
        </p:spPr>
      </p:pic>
      <p:sp>
        <p:nvSpPr>
          <p:cNvPr id="6" name="TextBox 5">
            <a:extLst>
              <a:ext uri="{FF2B5EF4-FFF2-40B4-BE49-F238E27FC236}">
                <a16:creationId xmlns:a16="http://schemas.microsoft.com/office/drawing/2014/main" id="{C771E495-0656-DC4E-8728-0E4EA962040A}"/>
              </a:ext>
            </a:extLst>
          </p:cNvPr>
          <p:cNvSpPr txBox="1"/>
          <p:nvPr/>
        </p:nvSpPr>
        <p:spPr>
          <a:xfrm>
            <a:off x="393533" y="3717337"/>
            <a:ext cx="5268714" cy="1477328"/>
          </a:xfrm>
          <a:prstGeom prst="rect">
            <a:avLst/>
          </a:prstGeom>
          <a:noFill/>
        </p:spPr>
        <p:txBody>
          <a:bodyPr wrap="square" rtlCol="0">
            <a:spAutoFit/>
          </a:bodyPr>
          <a:lstStyle/>
          <a:p>
            <a:r>
              <a:rPr lang="en-GB" dirty="0"/>
              <a:t>L’API gateway non </a:t>
            </a:r>
            <a:r>
              <a:rPr lang="en-GB" dirty="0" err="1"/>
              <a:t>è</a:t>
            </a:r>
            <a:r>
              <a:rPr lang="en-GB" dirty="0"/>
              <a:t> </a:t>
            </a:r>
            <a:r>
              <a:rPr lang="en-GB" dirty="0" err="1"/>
              <a:t>considerato</a:t>
            </a:r>
            <a:r>
              <a:rPr lang="en-GB" dirty="0"/>
              <a:t> di per se un </a:t>
            </a:r>
            <a:r>
              <a:rPr lang="en-GB" dirty="0" err="1"/>
              <a:t>servizio</a:t>
            </a:r>
            <a:r>
              <a:rPr lang="en-GB" dirty="0"/>
              <a:t> </a:t>
            </a:r>
            <a:r>
              <a:rPr lang="en-GB" dirty="0" err="1"/>
              <a:t>anche</a:t>
            </a:r>
            <a:r>
              <a:rPr lang="en-GB" dirty="0"/>
              <a:t> se </a:t>
            </a:r>
            <a:r>
              <a:rPr lang="en-GB" dirty="0" err="1"/>
              <a:t>è</a:t>
            </a:r>
            <a:r>
              <a:rPr lang="en-GB" dirty="0"/>
              <a:t> </a:t>
            </a:r>
            <a:r>
              <a:rPr lang="en-GB" dirty="0" err="1"/>
              <a:t>buona</a:t>
            </a:r>
            <a:r>
              <a:rPr lang="en-GB" dirty="0"/>
              <a:t> </a:t>
            </a:r>
            <a:r>
              <a:rPr lang="en-GB" dirty="0" err="1"/>
              <a:t>norma</a:t>
            </a:r>
            <a:r>
              <a:rPr lang="en-GB" dirty="0"/>
              <a:t> </a:t>
            </a:r>
            <a:r>
              <a:rPr lang="en-GB" dirty="0" err="1"/>
              <a:t>che</a:t>
            </a:r>
            <a:r>
              <a:rPr lang="en-GB" dirty="0"/>
              <a:t> </a:t>
            </a:r>
            <a:r>
              <a:rPr lang="en-GB" dirty="0" err="1"/>
              <a:t>questo</a:t>
            </a:r>
            <a:r>
              <a:rPr lang="en-GB" dirty="0"/>
              <a:t> </a:t>
            </a:r>
            <a:r>
              <a:rPr lang="en-GB" dirty="0" err="1"/>
              <a:t>componente</a:t>
            </a:r>
            <a:r>
              <a:rPr lang="en-GB" dirty="0"/>
              <a:t> </a:t>
            </a:r>
            <a:r>
              <a:rPr lang="en-GB" dirty="0" err="1"/>
              <a:t>risulti</a:t>
            </a:r>
            <a:r>
              <a:rPr lang="en-GB" dirty="0"/>
              <a:t> il </a:t>
            </a:r>
            <a:r>
              <a:rPr lang="en-GB" dirty="0" err="1"/>
              <a:t>più</a:t>
            </a:r>
            <a:r>
              <a:rPr lang="en-GB" dirty="0"/>
              <a:t> leggero </a:t>
            </a:r>
            <a:r>
              <a:rPr lang="en-GB" dirty="0" err="1"/>
              <a:t>possibile</a:t>
            </a:r>
            <a:r>
              <a:rPr lang="en-GB" dirty="0"/>
              <a:t> </a:t>
            </a:r>
            <a:r>
              <a:rPr lang="en-GB" dirty="0" err="1"/>
              <a:t>che</a:t>
            </a:r>
            <a:r>
              <a:rPr lang="en-GB" dirty="0"/>
              <a:t> </a:t>
            </a:r>
            <a:r>
              <a:rPr lang="en-GB" dirty="0" err="1"/>
              <a:t>garantisca</a:t>
            </a:r>
            <a:r>
              <a:rPr lang="en-GB" dirty="0"/>
              <a:t> una </a:t>
            </a:r>
            <a:r>
              <a:rPr lang="en-GB" dirty="0" err="1"/>
              <a:t>alta</a:t>
            </a:r>
            <a:r>
              <a:rPr lang="en-GB" dirty="0"/>
              <a:t> </a:t>
            </a:r>
            <a:r>
              <a:rPr lang="en-GB" dirty="0" err="1"/>
              <a:t>disponibilità</a:t>
            </a:r>
            <a:r>
              <a:rPr lang="en-GB" dirty="0"/>
              <a:t> e </a:t>
            </a:r>
            <a:r>
              <a:rPr lang="en-GB" dirty="0" err="1"/>
              <a:t>che</a:t>
            </a:r>
            <a:r>
              <a:rPr lang="en-GB" dirty="0"/>
              <a:t> </a:t>
            </a:r>
            <a:r>
              <a:rPr lang="en-GB" dirty="0" err="1"/>
              <a:t>siano</a:t>
            </a:r>
            <a:r>
              <a:rPr lang="en-GB" dirty="0"/>
              <a:t> </a:t>
            </a:r>
            <a:r>
              <a:rPr lang="en-GB" dirty="0" err="1"/>
              <a:t>scalabile</a:t>
            </a:r>
            <a:r>
              <a:rPr lang="en-GB" dirty="0"/>
              <a:t> “on demand” in base al </a:t>
            </a:r>
            <a:r>
              <a:rPr lang="en-GB" dirty="0" err="1"/>
              <a:t>carico</a:t>
            </a:r>
            <a:r>
              <a:rPr lang="en-GB" dirty="0"/>
              <a:t>. </a:t>
            </a:r>
          </a:p>
        </p:txBody>
      </p:sp>
    </p:spTree>
    <p:extLst>
      <p:ext uri="{BB962C8B-B14F-4D97-AF65-F5344CB8AC3E}">
        <p14:creationId xmlns:p14="http://schemas.microsoft.com/office/powerpoint/2010/main" val="8033507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57BB-4E71-634D-96E1-FF23DEF33AC5}"/>
              </a:ext>
            </a:extLst>
          </p:cNvPr>
          <p:cNvSpPr>
            <a:spLocks noGrp="1"/>
          </p:cNvSpPr>
          <p:nvPr>
            <p:ph type="title"/>
          </p:nvPr>
        </p:nvSpPr>
        <p:spPr/>
        <p:txBody>
          <a:bodyPr>
            <a:normAutofit/>
          </a:bodyPr>
          <a:lstStyle/>
          <a:p>
            <a:pPr fontAlgn="base"/>
            <a:r>
              <a:rPr lang="en-GB" dirty="0" err="1"/>
              <a:t>Comunicazione</a:t>
            </a:r>
            <a:r>
              <a:rPr lang="en-GB" dirty="0"/>
              <a:t> </a:t>
            </a:r>
            <a:r>
              <a:rPr lang="en-GB" dirty="0" err="1"/>
              <a:t>tra</a:t>
            </a:r>
            <a:r>
              <a:rPr lang="en-GB" dirty="0"/>
              <a:t> </a:t>
            </a:r>
            <a:r>
              <a:rPr lang="en-GB" dirty="0" err="1"/>
              <a:t>servizi</a:t>
            </a:r>
            <a:endParaRPr lang="it-IT" dirty="0"/>
          </a:p>
        </p:txBody>
      </p:sp>
      <p:sp>
        <p:nvSpPr>
          <p:cNvPr id="3" name="Content Placeholder 2">
            <a:extLst>
              <a:ext uri="{FF2B5EF4-FFF2-40B4-BE49-F238E27FC236}">
                <a16:creationId xmlns:a16="http://schemas.microsoft.com/office/drawing/2014/main" id="{08EF35E9-DF75-5344-9D26-8B168FB2522A}"/>
              </a:ext>
            </a:extLst>
          </p:cNvPr>
          <p:cNvSpPr>
            <a:spLocks noGrp="1"/>
          </p:cNvSpPr>
          <p:nvPr>
            <p:ph idx="1"/>
          </p:nvPr>
        </p:nvSpPr>
        <p:spPr/>
        <p:txBody>
          <a:bodyPr/>
          <a:lstStyle/>
          <a:p>
            <a:pPr marL="0" indent="0">
              <a:buNone/>
            </a:pPr>
            <a:r>
              <a:rPr lang="it-IT" dirty="0"/>
              <a:t>Un’altra importante differenza tra l’architettura </a:t>
            </a:r>
            <a:r>
              <a:rPr lang="it-IT" dirty="0" err="1"/>
              <a:t>Microservice</a:t>
            </a:r>
            <a:r>
              <a:rPr lang="it-IT" dirty="0"/>
              <a:t> e un applicazione monolitica è il modo come i diversi componenti dell’applicazione interagiscono. In un’applicazione monolitica, i componenti si chiamano l’un l’altro attraverso normali chiamate di metodi. Ma in un’architettura </a:t>
            </a:r>
            <a:r>
              <a:rPr lang="it-IT" dirty="0" err="1"/>
              <a:t>Microservice</a:t>
            </a:r>
            <a:r>
              <a:rPr lang="it-IT" dirty="0"/>
              <a:t>, i vari servizi vengono eseguiti in diversi processi. Di conseguenza, i servizi devono utilizzare una comunicazione tra processi (IPC) per comunicare. I </a:t>
            </a:r>
            <a:r>
              <a:rPr lang="it-IT" dirty="0" err="1"/>
              <a:t>meccansimi</a:t>
            </a:r>
            <a:r>
              <a:rPr lang="it-IT" dirty="0"/>
              <a:t> principali di comunicazione tra i sevizi avvengono sempre tramite </a:t>
            </a:r>
            <a:r>
              <a:rPr lang="it-IT" dirty="0" err="1"/>
              <a:t>l’http</a:t>
            </a:r>
            <a:r>
              <a:rPr lang="it-IT" dirty="0"/>
              <a:t> in maniera sincrona o asincrona, in quest’ultimo caso mediante l’uso di broker di messaggi (AMQP).</a:t>
            </a:r>
          </a:p>
        </p:txBody>
      </p:sp>
    </p:spTree>
    <p:extLst>
      <p:ext uri="{BB962C8B-B14F-4D97-AF65-F5344CB8AC3E}">
        <p14:creationId xmlns:p14="http://schemas.microsoft.com/office/powerpoint/2010/main" val="7763429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5EC8E-35B5-ED45-8E20-9A92427036E9}"/>
              </a:ext>
            </a:extLst>
          </p:cNvPr>
          <p:cNvSpPr>
            <a:spLocks noGrp="1"/>
          </p:cNvSpPr>
          <p:nvPr>
            <p:ph type="title"/>
          </p:nvPr>
        </p:nvSpPr>
        <p:spPr/>
        <p:txBody>
          <a:bodyPr/>
          <a:lstStyle/>
          <a:p>
            <a:r>
              <a:rPr lang="en-GB" dirty="0" err="1"/>
              <a:t>Gestione</a:t>
            </a:r>
            <a:r>
              <a:rPr lang="en-GB" dirty="0"/>
              <a:t> </a:t>
            </a:r>
            <a:r>
              <a:rPr lang="en-GB" dirty="0" err="1"/>
              <a:t>decentralizzata</a:t>
            </a:r>
            <a:r>
              <a:rPr lang="en-GB" dirty="0"/>
              <a:t> </a:t>
            </a:r>
            <a:r>
              <a:rPr lang="en-GB" dirty="0" err="1"/>
              <a:t>dei</a:t>
            </a:r>
            <a:r>
              <a:rPr lang="en-GB" dirty="0"/>
              <a:t> </a:t>
            </a:r>
            <a:r>
              <a:rPr lang="en-GB" dirty="0" err="1"/>
              <a:t>dati</a:t>
            </a:r>
            <a:endParaRPr lang="it-IT" dirty="0"/>
          </a:p>
        </p:txBody>
      </p:sp>
      <p:sp>
        <p:nvSpPr>
          <p:cNvPr id="3" name="Content Placeholder 2">
            <a:extLst>
              <a:ext uri="{FF2B5EF4-FFF2-40B4-BE49-F238E27FC236}">
                <a16:creationId xmlns:a16="http://schemas.microsoft.com/office/drawing/2014/main" id="{50541769-A94A-6F40-887E-431EEE4C6496}"/>
              </a:ext>
            </a:extLst>
          </p:cNvPr>
          <p:cNvSpPr>
            <a:spLocks noGrp="1"/>
          </p:cNvSpPr>
          <p:nvPr>
            <p:ph idx="1"/>
          </p:nvPr>
        </p:nvSpPr>
        <p:spPr/>
        <p:txBody>
          <a:bodyPr/>
          <a:lstStyle/>
          <a:p>
            <a:pPr marL="0" indent="0">
              <a:buNone/>
            </a:pPr>
            <a:r>
              <a:rPr lang="it-IT" dirty="0"/>
              <a:t>Una conseguenza di decomporre l’applicazione in servizi è che il database è anche partizionato. Per garantire un accoppiamento, ogni servizio ha un proprio DB (un proprio schema). </a:t>
            </a:r>
          </a:p>
          <a:p>
            <a:pPr marL="0" indent="0">
              <a:buNone/>
            </a:pPr>
            <a:r>
              <a:rPr lang="it-IT" dirty="0"/>
              <a:t>Inoltre, servizi diversi possono utilizzare diversi tipi di database venendo a creare la cosiddetta architettura di persistenza poliglotta. </a:t>
            </a:r>
          </a:p>
          <a:p>
            <a:pPr marL="0" indent="0">
              <a:buNone/>
            </a:pPr>
            <a:r>
              <a:rPr lang="it-IT" dirty="0"/>
              <a:t>Ad esempio, un servizio potrebbe utilizzare un database relazionale, mentre un altro tipo di servizio, (gestire un social network ) potrebbe utilizzare un database </a:t>
            </a:r>
            <a:r>
              <a:rPr lang="it-IT" dirty="0" err="1"/>
              <a:t>NoSQL</a:t>
            </a:r>
            <a:r>
              <a:rPr lang="it-IT" dirty="0"/>
              <a:t> a grafi. </a:t>
            </a:r>
          </a:p>
        </p:txBody>
      </p:sp>
    </p:spTree>
    <p:extLst>
      <p:ext uri="{BB962C8B-B14F-4D97-AF65-F5344CB8AC3E}">
        <p14:creationId xmlns:p14="http://schemas.microsoft.com/office/powerpoint/2010/main" val="27160309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C2F7-CEA9-5D46-AE65-632B32E2FC70}"/>
              </a:ext>
            </a:extLst>
          </p:cNvPr>
          <p:cNvSpPr>
            <a:spLocks noGrp="1"/>
          </p:cNvSpPr>
          <p:nvPr>
            <p:ph type="title"/>
          </p:nvPr>
        </p:nvSpPr>
        <p:spPr/>
        <p:txBody>
          <a:bodyPr/>
          <a:lstStyle/>
          <a:p>
            <a:r>
              <a:rPr lang="en-GB" dirty="0"/>
              <a:t>REST, </a:t>
            </a:r>
            <a:r>
              <a:rPr lang="en-GB" dirty="0" err="1"/>
              <a:t>i</a:t>
            </a:r>
            <a:r>
              <a:rPr lang="en-GB" dirty="0"/>
              <a:t> </a:t>
            </a:r>
            <a:r>
              <a:rPr lang="en-GB" dirty="0" err="1"/>
              <a:t>principi</a:t>
            </a:r>
            <a:r>
              <a:rPr lang="en-GB" dirty="0"/>
              <a:t> </a:t>
            </a:r>
            <a:r>
              <a:rPr lang="en-GB" dirty="0" err="1"/>
              <a:t>dell'architettura</a:t>
            </a:r>
            <a:endParaRPr lang="en-GB" dirty="0"/>
          </a:p>
        </p:txBody>
      </p:sp>
      <p:sp>
        <p:nvSpPr>
          <p:cNvPr id="3" name="Content Placeholder 2">
            <a:extLst>
              <a:ext uri="{FF2B5EF4-FFF2-40B4-BE49-F238E27FC236}">
                <a16:creationId xmlns:a16="http://schemas.microsoft.com/office/drawing/2014/main" id="{9FD00C4B-C2CB-534A-B215-A4242007FA07}"/>
              </a:ext>
            </a:extLst>
          </p:cNvPr>
          <p:cNvSpPr>
            <a:spLocks noGrp="1"/>
          </p:cNvSpPr>
          <p:nvPr>
            <p:ph idx="1"/>
          </p:nvPr>
        </p:nvSpPr>
        <p:spPr/>
        <p:txBody>
          <a:bodyPr>
            <a:normAutofit fontScale="92500"/>
          </a:bodyPr>
          <a:lstStyle/>
          <a:p>
            <a:pPr marL="0" indent="0">
              <a:buNone/>
            </a:pPr>
            <a:r>
              <a:rPr lang="it-IT" dirty="0"/>
              <a:t>Volendo essere formali, REST definisce un insieme di principi architetturali per la progettazione di un sistema. Rappresenta uno stile architetturale, cioè non si riferisce ad un sistema concreto e ben definito.</a:t>
            </a:r>
          </a:p>
          <a:p>
            <a:pPr marL="0" indent="0">
              <a:buNone/>
            </a:pPr>
            <a:endParaRPr lang="it-IT" dirty="0"/>
          </a:p>
          <a:p>
            <a:pPr marL="0" indent="0">
              <a:buNone/>
            </a:pPr>
            <a:r>
              <a:rPr lang="it-IT" dirty="0"/>
              <a:t>La sua definizione è apparsa per la prima volta nel 2000 nella tesi di </a:t>
            </a:r>
            <a:r>
              <a:rPr lang="it-IT" dirty="0" err="1"/>
              <a:t>Roy</a:t>
            </a:r>
            <a:r>
              <a:rPr lang="it-IT" dirty="0"/>
              <a:t> </a:t>
            </a:r>
            <a:r>
              <a:rPr lang="it-IT" dirty="0" err="1"/>
              <a:t>Fielding</a:t>
            </a:r>
            <a:r>
              <a:rPr lang="it-IT" dirty="0"/>
              <a:t>, </a:t>
            </a:r>
            <a:r>
              <a:rPr lang="it-IT" dirty="0" err="1"/>
              <a:t>Architectural</a:t>
            </a:r>
            <a:r>
              <a:rPr lang="it-IT" dirty="0"/>
              <a:t> </a:t>
            </a:r>
            <a:r>
              <a:rPr lang="it-IT" dirty="0" err="1"/>
              <a:t>Styles</a:t>
            </a:r>
            <a:r>
              <a:rPr lang="it-IT" dirty="0"/>
              <a:t> and the Design of Network-</a:t>
            </a:r>
            <a:r>
              <a:rPr lang="it-IT" dirty="0" err="1"/>
              <a:t>based</a:t>
            </a:r>
            <a:r>
              <a:rPr lang="it-IT" dirty="0"/>
              <a:t> Software </a:t>
            </a:r>
            <a:r>
              <a:rPr lang="it-IT" dirty="0" err="1"/>
              <a:t>Architectures</a:t>
            </a:r>
            <a:r>
              <a:rPr lang="it-IT" dirty="0"/>
              <a:t>, discussa presso l'Università della California, ad Irvine. In questa tesi si analizzavano alcuni principi alla base di diverse architetture software, tra cui appunto i principi di un'architettura software che consentisse di vedere il Web come una piattaforma per l'elaborazione distribuita.</a:t>
            </a:r>
          </a:p>
          <a:p>
            <a:pPr marL="0" indent="0">
              <a:buNone/>
            </a:pPr>
            <a:endParaRPr lang="it-IT" dirty="0"/>
          </a:p>
        </p:txBody>
      </p:sp>
    </p:spTree>
    <p:extLst>
      <p:ext uri="{BB962C8B-B14F-4D97-AF65-F5344CB8AC3E}">
        <p14:creationId xmlns:p14="http://schemas.microsoft.com/office/powerpoint/2010/main" val="18856536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76371A-14EF-8A42-9FE7-F554AEBDD428}"/>
              </a:ext>
            </a:extLst>
          </p:cNvPr>
          <p:cNvSpPr>
            <a:spLocks noGrp="1"/>
          </p:cNvSpPr>
          <p:nvPr>
            <p:ph idx="1"/>
          </p:nvPr>
        </p:nvSpPr>
        <p:spPr>
          <a:xfrm>
            <a:off x="838200" y="515815"/>
            <a:ext cx="10515600" cy="5661148"/>
          </a:xfrm>
        </p:spPr>
        <p:txBody>
          <a:bodyPr>
            <a:normAutofit/>
          </a:bodyPr>
          <a:lstStyle/>
          <a:p>
            <a:pPr marL="0" indent="0">
              <a:buNone/>
            </a:pPr>
            <a:r>
              <a:rPr lang="it-IT" dirty="0"/>
              <a:t>È bene precisare che i principi REST non sono necessariamente legati al Web, nel senso che si tratta di principi astratti di cui il World Wide Web ne risulta essere un esempio concreto.</a:t>
            </a:r>
          </a:p>
          <a:p>
            <a:pPr marL="0" indent="0">
              <a:buNone/>
            </a:pPr>
            <a:endParaRPr lang="it-IT" dirty="0"/>
          </a:p>
          <a:p>
            <a:pPr marL="0" indent="0">
              <a:buNone/>
            </a:pPr>
            <a:r>
              <a:rPr lang="it-IT" dirty="0"/>
              <a:t>All'epoca questa visione del Web passò un po' in sordina, ma negli ultimi anni l'approccio REST è venuto alla ribalta come metodo per la realizzazione di Web Service altamente efficienti e scalabili ed ha al suo attivo un significativo numero di applicazioni.</a:t>
            </a:r>
          </a:p>
        </p:txBody>
      </p:sp>
    </p:spTree>
    <p:extLst>
      <p:ext uri="{BB962C8B-B14F-4D97-AF65-F5344CB8AC3E}">
        <p14:creationId xmlns:p14="http://schemas.microsoft.com/office/powerpoint/2010/main" val="3446407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4681-85E3-654D-8991-118DC1348E35}"/>
              </a:ext>
            </a:extLst>
          </p:cNvPr>
          <p:cNvSpPr>
            <a:spLocks noGrp="1"/>
          </p:cNvSpPr>
          <p:nvPr>
            <p:ph type="title"/>
          </p:nvPr>
        </p:nvSpPr>
        <p:spPr/>
        <p:txBody>
          <a:bodyPr/>
          <a:lstStyle/>
          <a:p>
            <a:r>
              <a:rPr lang="en-IT" dirty="0"/>
              <a:t>Che problemi risolve?</a:t>
            </a:r>
          </a:p>
        </p:txBody>
      </p:sp>
      <p:sp>
        <p:nvSpPr>
          <p:cNvPr id="3" name="Content Placeholder 2">
            <a:extLst>
              <a:ext uri="{FF2B5EF4-FFF2-40B4-BE49-F238E27FC236}">
                <a16:creationId xmlns:a16="http://schemas.microsoft.com/office/drawing/2014/main" id="{4D10DF43-0A42-F042-B1C8-2FC6C81407E2}"/>
              </a:ext>
            </a:extLst>
          </p:cNvPr>
          <p:cNvSpPr>
            <a:spLocks noGrp="1"/>
          </p:cNvSpPr>
          <p:nvPr>
            <p:ph idx="1"/>
          </p:nvPr>
        </p:nvSpPr>
        <p:spPr/>
        <p:txBody>
          <a:bodyPr/>
          <a:lstStyle/>
          <a:p>
            <a:pPr marL="0" indent="0">
              <a:buNone/>
            </a:pPr>
            <a:r>
              <a:rPr lang="en-GB" dirty="0" err="1"/>
              <a:t>Immaginate</a:t>
            </a:r>
            <a:r>
              <a:rPr lang="en-GB" dirty="0"/>
              <a:t> un </a:t>
            </a:r>
            <a:r>
              <a:rPr lang="en-GB" dirty="0" err="1"/>
              <a:t>oggetto</a:t>
            </a:r>
            <a:r>
              <a:rPr lang="en-GB" dirty="0"/>
              <a:t> </a:t>
            </a:r>
            <a:r>
              <a:rPr lang="en-GB" dirty="0" err="1"/>
              <a:t>complesso</a:t>
            </a:r>
            <a:r>
              <a:rPr lang="en-GB" dirty="0"/>
              <a:t> </a:t>
            </a:r>
            <a:r>
              <a:rPr lang="en-GB" dirty="0" err="1"/>
              <a:t>che</a:t>
            </a:r>
            <a:r>
              <a:rPr lang="en-GB" dirty="0"/>
              <a:t> </a:t>
            </a:r>
            <a:r>
              <a:rPr lang="en-GB" dirty="0" err="1"/>
              <a:t>richiede</a:t>
            </a:r>
            <a:r>
              <a:rPr lang="en-GB" dirty="0"/>
              <a:t> </a:t>
            </a:r>
            <a:r>
              <a:rPr lang="en-GB" dirty="0" err="1"/>
              <a:t>un'inizializzazione</a:t>
            </a:r>
            <a:r>
              <a:rPr lang="en-GB" dirty="0"/>
              <a:t> </a:t>
            </a:r>
            <a:r>
              <a:rPr lang="en-GB" dirty="0" err="1"/>
              <a:t>laboriosa</a:t>
            </a:r>
            <a:r>
              <a:rPr lang="en-GB" dirty="0"/>
              <a:t> e </a:t>
            </a:r>
            <a:r>
              <a:rPr lang="en-GB" dirty="0" err="1"/>
              <a:t>dettagliata</a:t>
            </a:r>
            <a:r>
              <a:rPr lang="en-GB" dirty="0"/>
              <a:t> di </a:t>
            </a:r>
            <a:r>
              <a:rPr lang="en-GB" dirty="0" err="1"/>
              <a:t>molti</a:t>
            </a:r>
            <a:r>
              <a:rPr lang="en-GB" dirty="0"/>
              <a:t> </a:t>
            </a:r>
            <a:r>
              <a:rPr lang="en-GB" dirty="0" err="1"/>
              <a:t>campi</a:t>
            </a:r>
            <a:r>
              <a:rPr lang="en-GB" dirty="0"/>
              <a:t> e </a:t>
            </a:r>
            <a:r>
              <a:rPr lang="en-GB" dirty="0" err="1"/>
              <a:t>oggetti</a:t>
            </a:r>
            <a:r>
              <a:rPr lang="en-GB" dirty="0"/>
              <a:t> </a:t>
            </a:r>
            <a:r>
              <a:rPr lang="en-GB" dirty="0" err="1"/>
              <a:t>nidificati</a:t>
            </a:r>
            <a:r>
              <a:rPr lang="en-GB" dirty="0"/>
              <a:t>. Tale </a:t>
            </a:r>
            <a:r>
              <a:rPr lang="en-GB" dirty="0" err="1"/>
              <a:t>codice</a:t>
            </a:r>
            <a:r>
              <a:rPr lang="en-GB" dirty="0"/>
              <a:t> di </a:t>
            </a:r>
            <a:r>
              <a:rPr lang="en-GB" dirty="0" err="1"/>
              <a:t>inizializzazione</a:t>
            </a:r>
            <a:r>
              <a:rPr lang="en-GB" dirty="0"/>
              <a:t> </a:t>
            </a:r>
            <a:r>
              <a:rPr lang="en-GB" dirty="0" err="1"/>
              <a:t>è</a:t>
            </a:r>
            <a:r>
              <a:rPr lang="en-GB" dirty="0"/>
              <a:t> </a:t>
            </a:r>
            <a:r>
              <a:rPr lang="en-GB" dirty="0" err="1"/>
              <a:t>solitamente</a:t>
            </a:r>
            <a:r>
              <a:rPr lang="en-GB" dirty="0"/>
              <a:t> </a:t>
            </a:r>
            <a:r>
              <a:rPr lang="en-GB" dirty="0" err="1"/>
              <a:t>sepolto</a:t>
            </a:r>
            <a:r>
              <a:rPr lang="en-GB" dirty="0"/>
              <a:t> </a:t>
            </a:r>
            <a:r>
              <a:rPr lang="en-GB" dirty="0" err="1"/>
              <a:t>all'interno</a:t>
            </a:r>
            <a:r>
              <a:rPr lang="en-GB" dirty="0"/>
              <a:t> di un </a:t>
            </a:r>
            <a:r>
              <a:rPr lang="en-GB" dirty="0" err="1"/>
              <a:t>mostruoso</a:t>
            </a:r>
            <a:r>
              <a:rPr lang="en-GB" dirty="0"/>
              <a:t> </a:t>
            </a:r>
            <a:r>
              <a:rPr lang="en-GB" dirty="0" err="1"/>
              <a:t>costruttore</a:t>
            </a:r>
            <a:r>
              <a:rPr lang="en-GB" dirty="0"/>
              <a:t> con </a:t>
            </a:r>
            <a:r>
              <a:rPr lang="en-GB" dirty="0" err="1"/>
              <a:t>molti</a:t>
            </a:r>
            <a:r>
              <a:rPr lang="en-GB" dirty="0"/>
              <a:t> </a:t>
            </a:r>
            <a:r>
              <a:rPr lang="en-GB" dirty="0" err="1"/>
              <a:t>parametri</a:t>
            </a:r>
            <a:r>
              <a:rPr lang="en-GB" dirty="0"/>
              <a:t>. O </a:t>
            </a:r>
            <a:r>
              <a:rPr lang="en-GB" dirty="0" err="1"/>
              <a:t>peggio</a:t>
            </a:r>
            <a:r>
              <a:rPr lang="en-GB" dirty="0"/>
              <a:t> </a:t>
            </a:r>
            <a:r>
              <a:rPr lang="en-GB" dirty="0" err="1"/>
              <a:t>ancora</a:t>
            </a:r>
            <a:r>
              <a:rPr lang="en-GB" dirty="0"/>
              <a:t>: </a:t>
            </a:r>
            <a:r>
              <a:rPr lang="en-GB" dirty="0" err="1"/>
              <a:t>sparsi</a:t>
            </a:r>
            <a:r>
              <a:rPr lang="en-GB" dirty="0"/>
              <a:t> </a:t>
            </a:r>
            <a:r>
              <a:rPr lang="en-GB" dirty="0" err="1"/>
              <a:t>su</a:t>
            </a:r>
            <a:r>
              <a:rPr lang="en-GB" dirty="0"/>
              <a:t> </a:t>
            </a:r>
            <a:r>
              <a:rPr lang="en-GB" dirty="0" err="1"/>
              <a:t>tutto</a:t>
            </a:r>
            <a:r>
              <a:rPr lang="en-GB" dirty="0"/>
              <a:t> il </a:t>
            </a:r>
            <a:r>
              <a:rPr lang="en-GB" dirty="0" err="1"/>
              <a:t>codice</a:t>
            </a:r>
            <a:r>
              <a:rPr lang="en-GB" dirty="0"/>
              <a:t> </a:t>
            </a:r>
            <a:r>
              <a:rPr lang="en-GB" dirty="0" err="1"/>
              <a:t>dell’app</a:t>
            </a:r>
            <a:r>
              <a:rPr lang="en-GB" dirty="0"/>
              <a:t>.</a:t>
            </a:r>
            <a:endParaRPr lang="en-IT" dirty="0"/>
          </a:p>
        </p:txBody>
      </p:sp>
    </p:spTree>
    <p:extLst>
      <p:ext uri="{BB962C8B-B14F-4D97-AF65-F5344CB8AC3E}">
        <p14:creationId xmlns:p14="http://schemas.microsoft.com/office/powerpoint/2010/main" val="31419997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76371A-14EF-8A42-9FE7-F554AEBDD428}"/>
              </a:ext>
            </a:extLst>
          </p:cNvPr>
          <p:cNvSpPr>
            <a:spLocks noGrp="1"/>
          </p:cNvSpPr>
          <p:nvPr>
            <p:ph idx="1"/>
          </p:nvPr>
        </p:nvSpPr>
        <p:spPr>
          <a:xfrm>
            <a:off x="838200" y="1957753"/>
            <a:ext cx="10515600" cy="2754924"/>
          </a:xfrm>
        </p:spPr>
        <p:txBody>
          <a:bodyPr>
            <a:normAutofit/>
          </a:bodyPr>
          <a:lstStyle/>
          <a:p>
            <a:pPr marL="0" indent="0">
              <a:buNone/>
            </a:pPr>
            <a:r>
              <a:rPr lang="it-IT" dirty="0"/>
              <a:t>Il motivo è semplice: dal momento che il Web ha tutto quello che serve per essere considerata una piattaforma di elaborazione distribuita secondo i principi REST, non sono necessarie altre sovrastrutture per realizzare quello che è il Web programmabile. Il che è una dichiarazione di aperto antagonismo ai Web Service basati su SOAP.</a:t>
            </a:r>
          </a:p>
        </p:txBody>
      </p:sp>
    </p:spTree>
    <p:extLst>
      <p:ext uri="{BB962C8B-B14F-4D97-AF65-F5344CB8AC3E}">
        <p14:creationId xmlns:p14="http://schemas.microsoft.com/office/powerpoint/2010/main" val="35368378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E5302-DF7A-0B4C-A115-7F3F39C66FAE}"/>
              </a:ext>
            </a:extLst>
          </p:cNvPr>
          <p:cNvSpPr>
            <a:spLocks noGrp="1"/>
          </p:cNvSpPr>
          <p:nvPr>
            <p:ph type="title"/>
          </p:nvPr>
        </p:nvSpPr>
        <p:spPr/>
        <p:txBody>
          <a:bodyPr/>
          <a:lstStyle/>
          <a:p>
            <a:r>
              <a:rPr lang="it-IT" dirty="0"/>
              <a:t>Ok, ma cos’è REST?</a:t>
            </a:r>
          </a:p>
        </p:txBody>
      </p:sp>
      <p:sp>
        <p:nvSpPr>
          <p:cNvPr id="3" name="Content Placeholder 2">
            <a:extLst>
              <a:ext uri="{FF2B5EF4-FFF2-40B4-BE49-F238E27FC236}">
                <a16:creationId xmlns:a16="http://schemas.microsoft.com/office/drawing/2014/main" id="{038CC368-D6E3-3540-822A-FCC2C8855F2C}"/>
              </a:ext>
            </a:extLst>
          </p:cNvPr>
          <p:cNvSpPr>
            <a:spLocks noGrp="1"/>
          </p:cNvSpPr>
          <p:nvPr>
            <p:ph idx="1"/>
          </p:nvPr>
        </p:nvSpPr>
        <p:spPr/>
        <p:txBody>
          <a:bodyPr>
            <a:normAutofit/>
          </a:bodyPr>
          <a:lstStyle/>
          <a:p>
            <a:pPr marL="0" indent="0">
              <a:buNone/>
            </a:pPr>
            <a:r>
              <a:rPr lang="it-IT" dirty="0"/>
              <a:t>Abbiamo detto che REST non è un'architettura né uno standard, ma un insieme di linee guida per la realizzazione di una "architettura di sistema". </a:t>
            </a:r>
          </a:p>
          <a:p>
            <a:pPr marL="0" indent="0">
              <a:buNone/>
            </a:pPr>
            <a:r>
              <a:rPr lang="it-IT" dirty="0"/>
              <a:t>Ma quali sono questi principi che rendono il Web adatto a realizzare Web Service secondo l'approccio REST?</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33068952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57C4-AC88-E346-B00D-A4B9194E4015}"/>
              </a:ext>
            </a:extLst>
          </p:cNvPr>
          <p:cNvSpPr>
            <a:spLocks noGrp="1"/>
          </p:cNvSpPr>
          <p:nvPr>
            <p:ph type="title"/>
          </p:nvPr>
        </p:nvSpPr>
        <p:spPr/>
        <p:txBody>
          <a:bodyPr>
            <a:normAutofit/>
          </a:bodyPr>
          <a:lstStyle/>
          <a:p>
            <a:r>
              <a:rPr lang="it-IT" sz="3200" dirty="0"/>
              <a:t>Il tutto può essere riassunto nei seguenti cinque principi:</a:t>
            </a:r>
          </a:p>
        </p:txBody>
      </p:sp>
      <p:sp>
        <p:nvSpPr>
          <p:cNvPr id="3" name="Content Placeholder 2">
            <a:extLst>
              <a:ext uri="{FF2B5EF4-FFF2-40B4-BE49-F238E27FC236}">
                <a16:creationId xmlns:a16="http://schemas.microsoft.com/office/drawing/2014/main" id="{8E088EA2-7434-5648-BBB1-5BC11C8D0EEA}"/>
              </a:ext>
            </a:extLst>
          </p:cNvPr>
          <p:cNvSpPr>
            <a:spLocks noGrp="1"/>
          </p:cNvSpPr>
          <p:nvPr>
            <p:ph idx="1"/>
          </p:nvPr>
        </p:nvSpPr>
        <p:spPr/>
        <p:txBody>
          <a:bodyPr>
            <a:normAutofit fontScale="85000" lnSpcReduction="20000"/>
          </a:bodyPr>
          <a:lstStyle/>
          <a:p>
            <a:pPr marL="0" indent="0">
              <a:buNone/>
            </a:pPr>
            <a:endParaRPr lang="it-IT" dirty="0"/>
          </a:p>
          <a:p>
            <a:r>
              <a:rPr lang="it-IT" dirty="0"/>
              <a:t>Identificazione delle risorse</a:t>
            </a:r>
          </a:p>
          <a:p>
            <a:r>
              <a:rPr lang="it-IT" dirty="0"/>
              <a:t>Utilizzo esplicito dei metodi HTTP</a:t>
            </a:r>
          </a:p>
          <a:p>
            <a:r>
              <a:rPr lang="it-IT" dirty="0"/>
              <a:t>Risorse autodescrittive</a:t>
            </a:r>
          </a:p>
          <a:p>
            <a:r>
              <a:rPr lang="it-IT" dirty="0"/>
              <a:t>Collegamenti tra risorse</a:t>
            </a:r>
          </a:p>
          <a:p>
            <a:r>
              <a:rPr lang="it-IT" dirty="0"/>
              <a:t>Comunicazione senza stato (</a:t>
            </a:r>
            <a:r>
              <a:rPr lang="it-IT" dirty="0" err="1"/>
              <a:t>stateless</a:t>
            </a:r>
            <a:r>
              <a:rPr lang="it-IT" dirty="0"/>
              <a:t> come il protocollo HTTP)</a:t>
            </a:r>
          </a:p>
          <a:p>
            <a:pPr marL="0" indent="0">
              <a:buNone/>
            </a:pPr>
            <a:endParaRPr lang="it-IT" dirty="0"/>
          </a:p>
          <a:p>
            <a:pPr marL="0" indent="0">
              <a:buNone/>
            </a:pPr>
            <a:r>
              <a:rPr lang="it-IT" dirty="0"/>
              <a:t>Questi principi rappresentano non solo concetti ben noti perché ormai insiti nel Web che conosciamo, ma anche </a:t>
            </a:r>
            <a:r>
              <a:rPr lang="it-IT" dirty="0" err="1"/>
              <a:t>ció</a:t>
            </a:r>
            <a:r>
              <a:rPr lang="it-IT" dirty="0"/>
              <a:t> che è conosciuto come </a:t>
            </a:r>
            <a:r>
              <a:rPr lang="it-IT" b="1" dirty="0"/>
              <a:t>specifica REST</a:t>
            </a:r>
            <a:r>
              <a:rPr lang="it-IT" dirty="0"/>
              <a:t>, oppure </a:t>
            </a:r>
            <a:r>
              <a:rPr lang="it-IT" b="1" dirty="0" err="1"/>
              <a:t>RESTful</a:t>
            </a:r>
            <a:r>
              <a:rPr lang="it-IT" dirty="0"/>
              <a:t>. </a:t>
            </a:r>
          </a:p>
          <a:p>
            <a:pPr marL="0" indent="0">
              <a:buNone/>
            </a:pPr>
            <a:r>
              <a:rPr lang="it-IT" dirty="0"/>
              <a:t>Li analizzeremo tuttavia sotto una prospettiva diversa, quella della realizzazione di Web Service.</a:t>
            </a:r>
          </a:p>
          <a:p>
            <a:endParaRPr lang="it-IT" dirty="0"/>
          </a:p>
        </p:txBody>
      </p:sp>
    </p:spTree>
    <p:extLst>
      <p:ext uri="{BB962C8B-B14F-4D97-AF65-F5344CB8AC3E}">
        <p14:creationId xmlns:p14="http://schemas.microsoft.com/office/powerpoint/2010/main" val="10623067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95262-E7C3-D046-A3EB-4793A46A3145}"/>
              </a:ext>
            </a:extLst>
          </p:cNvPr>
          <p:cNvSpPr>
            <a:spLocks noGrp="1"/>
          </p:cNvSpPr>
          <p:nvPr>
            <p:ph type="title"/>
          </p:nvPr>
        </p:nvSpPr>
        <p:spPr/>
        <p:txBody>
          <a:bodyPr>
            <a:normAutofit/>
          </a:bodyPr>
          <a:lstStyle/>
          <a:p>
            <a:r>
              <a:rPr lang="en-GB" b="1" dirty="0" err="1"/>
              <a:t>Identificazione</a:t>
            </a:r>
            <a:r>
              <a:rPr lang="en-GB" b="1" dirty="0"/>
              <a:t> </a:t>
            </a:r>
            <a:r>
              <a:rPr lang="en-GB" b="1" dirty="0" err="1"/>
              <a:t>delle</a:t>
            </a:r>
            <a:r>
              <a:rPr lang="en-GB" b="1" dirty="0"/>
              <a:t> </a:t>
            </a:r>
            <a:r>
              <a:rPr lang="en-GB" b="1" dirty="0" err="1"/>
              <a:t>risorse</a:t>
            </a:r>
            <a:endParaRPr lang="it-IT" dirty="0"/>
          </a:p>
        </p:txBody>
      </p:sp>
      <p:sp>
        <p:nvSpPr>
          <p:cNvPr id="3" name="Content Placeholder 2">
            <a:extLst>
              <a:ext uri="{FF2B5EF4-FFF2-40B4-BE49-F238E27FC236}">
                <a16:creationId xmlns:a16="http://schemas.microsoft.com/office/drawing/2014/main" id="{8311B821-3AF7-7748-AF50-DD92C0524462}"/>
              </a:ext>
            </a:extLst>
          </p:cNvPr>
          <p:cNvSpPr>
            <a:spLocks noGrp="1"/>
          </p:cNvSpPr>
          <p:nvPr>
            <p:ph idx="1"/>
          </p:nvPr>
        </p:nvSpPr>
        <p:spPr/>
        <p:txBody>
          <a:bodyPr>
            <a:normAutofit/>
          </a:bodyPr>
          <a:lstStyle/>
          <a:p>
            <a:pPr marL="0" indent="0">
              <a:buNone/>
            </a:pPr>
            <a:r>
              <a:rPr lang="it-IT" dirty="0"/>
              <a:t>Le risorse sono gli elementi fondamentali su cui si basano i Web Service REST.</a:t>
            </a:r>
          </a:p>
          <a:p>
            <a:pPr marL="0" indent="0">
              <a:buNone/>
            </a:pPr>
            <a:endParaRPr lang="it-IT" dirty="0"/>
          </a:p>
          <a:p>
            <a:pPr marL="0" indent="0">
              <a:buNone/>
            </a:pPr>
            <a:r>
              <a:rPr lang="it-IT" dirty="0"/>
              <a:t>Per risorsa si intende un qualsiasi elemento oggetto di elaborazione. Per fare qualche esempio concreto, una risorsa può essere un cliente, un libro, un articolo, un qualsiasi oggetto su cui</a:t>
            </a:r>
          </a:p>
          <a:p>
            <a:pPr marL="0" indent="0">
              <a:buNone/>
            </a:pPr>
            <a:r>
              <a:rPr lang="it-IT" dirty="0"/>
              <a:t>è possibile effettuare operazioni. </a:t>
            </a:r>
          </a:p>
          <a:p>
            <a:pPr marL="0" indent="0">
              <a:buNone/>
            </a:pPr>
            <a:r>
              <a:rPr lang="it-IT" dirty="0"/>
              <a:t>Per fare un parallelo con la programmazione ad oggetti possiamo dire che una risorsa può essere assimilata ad una istanza di una classe.</a:t>
            </a:r>
          </a:p>
          <a:p>
            <a:pPr marL="0" indent="0">
              <a:buNone/>
            </a:pPr>
            <a:endParaRPr lang="it-IT" dirty="0"/>
          </a:p>
        </p:txBody>
      </p:sp>
    </p:spTree>
    <p:extLst>
      <p:ext uri="{BB962C8B-B14F-4D97-AF65-F5344CB8AC3E}">
        <p14:creationId xmlns:p14="http://schemas.microsoft.com/office/powerpoint/2010/main" val="29190392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76371A-14EF-8A42-9FE7-F554AEBDD428}"/>
              </a:ext>
            </a:extLst>
          </p:cNvPr>
          <p:cNvSpPr>
            <a:spLocks noGrp="1"/>
          </p:cNvSpPr>
          <p:nvPr>
            <p:ph idx="1"/>
          </p:nvPr>
        </p:nvSpPr>
        <p:spPr>
          <a:xfrm>
            <a:off x="838200" y="515815"/>
            <a:ext cx="10515600" cy="5661148"/>
          </a:xfrm>
        </p:spPr>
        <p:txBody>
          <a:bodyPr>
            <a:normAutofit/>
          </a:bodyPr>
          <a:lstStyle/>
          <a:p>
            <a:pPr marL="0" indent="0">
              <a:buNone/>
            </a:pPr>
            <a:r>
              <a:rPr lang="it-IT" dirty="0"/>
              <a:t>Il principio che stiamo analizzando stabilisce che ciascuna risorsa deve essere identificata univocamente. Essendo in ambito Web, il meccanismo più naturale per individuare una risorsa è dato dal concetto di URI.</a:t>
            </a:r>
          </a:p>
          <a:p>
            <a:pPr marL="0" indent="0">
              <a:buNone/>
            </a:pPr>
            <a:endParaRPr lang="it-IT" dirty="0"/>
          </a:p>
          <a:p>
            <a:pPr marL="0" indent="0">
              <a:buNone/>
            </a:pPr>
            <a:r>
              <a:rPr lang="it-IT" dirty="0"/>
              <a:t>Il principale beneficio nell'adottare lo schema URI per identificare le risorse consiste nel fatto che esiste già, è ben definito e collaudato e non occorre pertanto inventarsene uno nuovo.</a:t>
            </a:r>
          </a:p>
        </p:txBody>
      </p:sp>
    </p:spTree>
    <p:extLst>
      <p:ext uri="{BB962C8B-B14F-4D97-AF65-F5344CB8AC3E}">
        <p14:creationId xmlns:p14="http://schemas.microsoft.com/office/powerpoint/2010/main" val="15901314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4C561-B771-6B41-BDF3-E2DBDE56A99E}"/>
              </a:ext>
            </a:extLst>
          </p:cNvPr>
          <p:cNvSpPr>
            <a:spLocks noGrp="1"/>
          </p:cNvSpPr>
          <p:nvPr>
            <p:ph idx="1"/>
          </p:nvPr>
        </p:nvSpPr>
        <p:spPr>
          <a:xfrm>
            <a:off x="838200" y="703385"/>
            <a:ext cx="10515600" cy="5473578"/>
          </a:xfrm>
        </p:spPr>
        <p:txBody>
          <a:bodyPr>
            <a:normAutofit/>
          </a:bodyPr>
          <a:lstStyle/>
          <a:p>
            <a:pPr marL="0" indent="0">
              <a:buNone/>
            </a:pPr>
            <a:r>
              <a:rPr lang="en-GB" dirty="0"/>
              <a:t>I </a:t>
            </a:r>
            <a:r>
              <a:rPr lang="en-GB" dirty="0" err="1"/>
              <a:t>seguenti</a:t>
            </a:r>
            <a:r>
              <a:rPr lang="en-GB" dirty="0"/>
              <a:t> </a:t>
            </a:r>
            <a:r>
              <a:rPr lang="en-GB" dirty="0" err="1"/>
              <a:t>sono</a:t>
            </a:r>
            <a:r>
              <a:rPr lang="en-GB" dirty="0"/>
              <a:t> </a:t>
            </a:r>
            <a:r>
              <a:rPr lang="en-GB" dirty="0" err="1"/>
              <a:t>esempi</a:t>
            </a:r>
            <a:r>
              <a:rPr lang="en-GB" dirty="0"/>
              <a:t> di </a:t>
            </a:r>
            <a:r>
              <a:rPr lang="en-GB" dirty="0" err="1"/>
              <a:t>possibili</a:t>
            </a:r>
            <a:r>
              <a:rPr lang="en-GB" dirty="0"/>
              <a:t> </a:t>
            </a:r>
            <a:r>
              <a:rPr lang="en-GB" dirty="0" err="1"/>
              <a:t>identificatori</a:t>
            </a:r>
            <a:r>
              <a:rPr lang="en-GB" dirty="0"/>
              <a:t> di </a:t>
            </a:r>
            <a:r>
              <a:rPr lang="en-GB" dirty="0" err="1"/>
              <a:t>risorse</a:t>
            </a:r>
            <a:r>
              <a:rPr lang="en-GB" dirty="0"/>
              <a:t>:</a:t>
            </a:r>
          </a:p>
          <a:p>
            <a:pPr lvl="1"/>
            <a:r>
              <a:rPr lang="en-GB" dirty="0"/>
              <a:t>http://</a:t>
            </a:r>
            <a:r>
              <a:rPr lang="en-GB" dirty="0" err="1"/>
              <a:t>www.myapp.com</a:t>
            </a:r>
            <a:r>
              <a:rPr lang="en-GB" dirty="0"/>
              <a:t>/</a:t>
            </a:r>
            <a:r>
              <a:rPr lang="en-GB" dirty="0" err="1"/>
              <a:t>clienti</a:t>
            </a:r>
            <a:r>
              <a:rPr lang="en-GB" dirty="0"/>
              <a:t>/1234</a:t>
            </a:r>
          </a:p>
          <a:p>
            <a:pPr lvl="1"/>
            <a:r>
              <a:rPr lang="en-GB" dirty="0"/>
              <a:t>http://</a:t>
            </a:r>
            <a:r>
              <a:rPr lang="en-GB" dirty="0" err="1"/>
              <a:t>www.myapp.com</a:t>
            </a:r>
            <a:r>
              <a:rPr lang="en-GB" dirty="0"/>
              <a:t>/</a:t>
            </a:r>
            <a:r>
              <a:rPr lang="en-GB" dirty="0" err="1"/>
              <a:t>ordini</a:t>
            </a:r>
            <a:r>
              <a:rPr lang="en-GB" dirty="0"/>
              <a:t>/2011/98765</a:t>
            </a:r>
          </a:p>
          <a:p>
            <a:pPr lvl="1"/>
            <a:r>
              <a:rPr lang="en-GB" dirty="0"/>
              <a:t>http://</a:t>
            </a:r>
            <a:r>
              <a:rPr lang="en-GB" dirty="0" err="1"/>
              <a:t>www.myapp.com</a:t>
            </a:r>
            <a:r>
              <a:rPr lang="en-GB" dirty="0"/>
              <a:t>/</a:t>
            </a:r>
            <a:r>
              <a:rPr lang="en-GB" dirty="0" err="1"/>
              <a:t>prodotti</a:t>
            </a:r>
            <a:r>
              <a:rPr lang="en-GB" dirty="0"/>
              <a:t>/7654</a:t>
            </a:r>
          </a:p>
          <a:p>
            <a:pPr lvl="1"/>
            <a:r>
              <a:rPr lang="en-GB" dirty="0"/>
              <a:t>http://</a:t>
            </a:r>
            <a:r>
              <a:rPr lang="en-GB" dirty="0" err="1"/>
              <a:t>www.myapp.com</a:t>
            </a:r>
            <a:r>
              <a:rPr lang="en-GB" dirty="0"/>
              <a:t>/</a:t>
            </a:r>
            <a:r>
              <a:rPr lang="en-GB" dirty="0" err="1"/>
              <a:t>ordini</a:t>
            </a:r>
            <a:r>
              <a:rPr lang="en-GB" dirty="0"/>
              <a:t>/2011</a:t>
            </a:r>
          </a:p>
          <a:p>
            <a:pPr lvl="1"/>
            <a:r>
              <a:rPr lang="en-GB" dirty="0"/>
              <a:t>http://</a:t>
            </a:r>
            <a:r>
              <a:rPr lang="en-GB" dirty="0" err="1"/>
              <a:t>www.myapp.com</a:t>
            </a:r>
            <a:r>
              <a:rPr lang="en-GB" dirty="0"/>
              <a:t>/</a:t>
            </a:r>
            <a:r>
              <a:rPr lang="en-GB" dirty="0" err="1"/>
              <a:t>prodotti?colore</a:t>
            </a:r>
            <a:r>
              <a:rPr lang="en-GB" dirty="0"/>
              <a:t>=rosso</a:t>
            </a:r>
            <a:br>
              <a:rPr lang="en-GB" dirty="0"/>
            </a:br>
            <a:endParaRPr lang="en-GB" dirty="0"/>
          </a:p>
          <a:p>
            <a:pPr lvl="1"/>
            <a:endParaRPr lang="en-GB" dirty="0"/>
          </a:p>
          <a:p>
            <a:pPr marL="0" indent="0">
              <a:buNone/>
            </a:pPr>
            <a:r>
              <a:rPr lang="en-GB" dirty="0" err="1"/>
              <a:t>Questi</a:t>
            </a:r>
            <a:r>
              <a:rPr lang="en-GB" dirty="0"/>
              <a:t> URI </a:t>
            </a:r>
            <a:r>
              <a:rPr lang="en-GB" dirty="0" err="1"/>
              <a:t>sono</a:t>
            </a:r>
            <a:r>
              <a:rPr lang="en-GB" dirty="0"/>
              <a:t> </a:t>
            </a:r>
            <a:r>
              <a:rPr lang="en-GB" dirty="0" err="1"/>
              <a:t>abbastanza</a:t>
            </a:r>
            <a:r>
              <a:rPr lang="en-GB" dirty="0"/>
              <a:t> </a:t>
            </a:r>
            <a:r>
              <a:rPr lang="en-GB" dirty="0" err="1"/>
              <a:t>autoesplicativi</a:t>
            </a:r>
            <a:r>
              <a:rPr lang="en-GB" dirty="0"/>
              <a:t>: </a:t>
            </a:r>
            <a:r>
              <a:rPr lang="en-GB" dirty="0" err="1"/>
              <a:t>i</a:t>
            </a:r>
            <a:r>
              <a:rPr lang="en-GB" dirty="0"/>
              <a:t> </a:t>
            </a:r>
            <a:r>
              <a:rPr lang="en-GB" dirty="0" err="1"/>
              <a:t>primi</a:t>
            </a:r>
            <a:r>
              <a:rPr lang="en-GB" dirty="0"/>
              <a:t> </a:t>
            </a:r>
            <a:r>
              <a:rPr lang="en-GB" dirty="0" err="1"/>
              <a:t>tre</a:t>
            </a:r>
            <a:r>
              <a:rPr lang="en-GB" dirty="0"/>
              <a:t> </a:t>
            </a:r>
            <a:r>
              <a:rPr lang="en-GB" dirty="0" err="1"/>
              <a:t>identificano</a:t>
            </a:r>
            <a:r>
              <a:rPr lang="en-GB" dirty="0"/>
              <a:t> </a:t>
            </a:r>
            <a:r>
              <a:rPr lang="en-GB" dirty="0" err="1"/>
              <a:t>rispettivamente</a:t>
            </a:r>
            <a:r>
              <a:rPr lang="en-GB" dirty="0"/>
              <a:t> un </a:t>
            </a:r>
            <a:r>
              <a:rPr lang="en-GB" dirty="0" err="1"/>
              <a:t>determinato</a:t>
            </a:r>
            <a:r>
              <a:rPr lang="en-GB" dirty="0"/>
              <a:t> </a:t>
            </a:r>
            <a:r>
              <a:rPr lang="en-GB" dirty="0" err="1"/>
              <a:t>cliente</a:t>
            </a:r>
            <a:r>
              <a:rPr lang="en-GB" dirty="0"/>
              <a:t>, un </a:t>
            </a:r>
            <a:r>
              <a:rPr lang="en-GB" dirty="0" err="1"/>
              <a:t>ordine</a:t>
            </a:r>
            <a:r>
              <a:rPr lang="en-GB" dirty="0"/>
              <a:t> ed un </a:t>
            </a:r>
            <a:r>
              <a:rPr lang="en-GB" dirty="0" err="1"/>
              <a:t>prodotto</a:t>
            </a:r>
            <a:r>
              <a:rPr lang="en-GB" dirty="0"/>
              <a:t>. Il quarto URI </a:t>
            </a:r>
            <a:r>
              <a:rPr lang="en-GB" dirty="0" err="1"/>
              <a:t>identifica</a:t>
            </a:r>
            <a:r>
              <a:rPr lang="en-GB" dirty="0"/>
              <a:t> </a:t>
            </a:r>
            <a:r>
              <a:rPr lang="en-GB" dirty="0" err="1"/>
              <a:t>l'insieme</a:t>
            </a:r>
            <a:r>
              <a:rPr lang="en-GB" dirty="0"/>
              <a:t> </a:t>
            </a:r>
            <a:r>
              <a:rPr lang="en-GB" dirty="0" err="1"/>
              <a:t>degli</a:t>
            </a:r>
            <a:r>
              <a:rPr lang="en-GB" dirty="0"/>
              <a:t> </a:t>
            </a:r>
            <a:r>
              <a:rPr lang="en-GB" dirty="0" err="1"/>
              <a:t>ordini</a:t>
            </a:r>
            <a:r>
              <a:rPr lang="en-GB" dirty="0"/>
              <a:t> del 2011, </a:t>
            </a:r>
            <a:r>
              <a:rPr lang="en-GB" dirty="0" err="1"/>
              <a:t>mentre</a:t>
            </a:r>
            <a:r>
              <a:rPr lang="en-GB" dirty="0"/>
              <a:t> </a:t>
            </a:r>
            <a:r>
              <a:rPr lang="en-GB" dirty="0" err="1"/>
              <a:t>l'ultimo</a:t>
            </a:r>
            <a:r>
              <a:rPr lang="en-GB" dirty="0"/>
              <a:t> URI </a:t>
            </a:r>
            <a:r>
              <a:rPr lang="en-GB" dirty="0" err="1"/>
              <a:t>identifica</a:t>
            </a:r>
            <a:r>
              <a:rPr lang="en-GB" dirty="0"/>
              <a:t> </a:t>
            </a:r>
            <a:r>
              <a:rPr lang="en-GB" dirty="0" err="1"/>
              <a:t>l'insieme</a:t>
            </a:r>
            <a:r>
              <a:rPr lang="en-GB" dirty="0"/>
              <a:t> </a:t>
            </a:r>
            <a:r>
              <a:rPr lang="en-GB" dirty="0" err="1"/>
              <a:t>dei</a:t>
            </a:r>
            <a:r>
              <a:rPr lang="en-GB" dirty="0"/>
              <a:t> </a:t>
            </a:r>
            <a:r>
              <a:rPr lang="en-GB" dirty="0" err="1"/>
              <a:t>prodotti</a:t>
            </a:r>
            <a:r>
              <a:rPr lang="en-GB" dirty="0"/>
              <a:t> di </a:t>
            </a:r>
            <a:r>
              <a:rPr lang="en-GB" dirty="0" err="1"/>
              <a:t>colore</a:t>
            </a:r>
            <a:r>
              <a:rPr lang="en-GB" dirty="0"/>
              <a:t> rosso.</a:t>
            </a:r>
          </a:p>
          <a:p>
            <a:pPr marL="0" indent="0">
              <a:buNone/>
            </a:pPr>
            <a:endParaRPr lang="en-GB" dirty="0"/>
          </a:p>
        </p:txBody>
      </p:sp>
    </p:spTree>
    <p:extLst>
      <p:ext uri="{BB962C8B-B14F-4D97-AF65-F5344CB8AC3E}">
        <p14:creationId xmlns:p14="http://schemas.microsoft.com/office/powerpoint/2010/main" val="23027814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4BC9-9ED4-F840-8B3C-CAE5968513AC}"/>
              </a:ext>
            </a:extLst>
          </p:cNvPr>
          <p:cNvSpPr>
            <a:spLocks noGrp="1"/>
          </p:cNvSpPr>
          <p:nvPr>
            <p:ph type="title"/>
          </p:nvPr>
        </p:nvSpPr>
        <p:spPr/>
        <p:txBody>
          <a:bodyPr/>
          <a:lstStyle/>
          <a:p>
            <a:r>
              <a:rPr lang="it-IT" dirty="0"/>
              <a:t>Utilizzo esplicito dei metodi HTTP</a:t>
            </a:r>
          </a:p>
        </p:txBody>
      </p:sp>
      <p:sp>
        <p:nvSpPr>
          <p:cNvPr id="3" name="Content Placeholder 2">
            <a:extLst>
              <a:ext uri="{FF2B5EF4-FFF2-40B4-BE49-F238E27FC236}">
                <a16:creationId xmlns:a16="http://schemas.microsoft.com/office/drawing/2014/main" id="{A6FB944B-F5EF-2B4A-9ABE-2B89E396025D}"/>
              </a:ext>
            </a:extLst>
          </p:cNvPr>
          <p:cNvSpPr>
            <a:spLocks noGrp="1"/>
          </p:cNvSpPr>
          <p:nvPr>
            <p:ph idx="1"/>
          </p:nvPr>
        </p:nvSpPr>
        <p:spPr/>
        <p:txBody>
          <a:bodyPr>
            <a:normAutofit fontScale="92500"/>
          </a:bodyPr>
          <a:lstStyle/>
          <a:p>
            <a:pPr marL="0" indent="0">
              <a:buNone/>
            </a:pPr>
            <a:r>
              <a:rPr lang="it-IT" dirty="0"/>
              <a:t>Una volta spiegato come individuare una risorsa abbiamo bisogno di un meccanismo per indicare quali operazioni effettuare su di esse. Il principio dell'uso esplicito dei metodi HTTP ci indica di sfruttare i metodi (o verbi) predefiniti di questo protocollo, e cioè GET, POST, PUT e DELETE.</a:t>
            </a:r>
          </a:p>
          <a:p>
            <a:pPr marL="0" indent="0">
              <a:buNone/>
            </a:pPr>
            <a:endParaRPr lang="it-IT" dirty="0"/>
          </a:p>
          <a:p>
            <a:pPr marL="0" indent="0">
              <a:buNone/>
            </a:pPr>
            <a:r>
              <a:rPr lang="it-IT" dirty="0"/>
              <a:t>Facciamo un semplice esempio per provare a chiarire questo concetto. Quando inseriamo un URI nella barra degli indirizzi di un browser stiamo in realtà chiedendo al browser di eseguire un metodo HTTP sulla risorsa individuata dall'URI. Il metodo che implicitamente stiamo eseguendo è GET, il cui effetto è l'accesso ad una rappresentazione della risorsa identificata dall'URI.</a:t>
            </a:r>
          </a:p>
          <a:p>
            <a:pPr marL="0" indent="0">
              <a:buNone/>
            </a:pPr>
            <a:endParaRPr lang="it-IT" dirty="0"/>
          </a:p>
        </p:txBody>
      </p:sp>
    </p:spTree>
    <p:extLst>
      <p:ext uri="{BB962C8B-B14F-4D97-AF65-F5344CB8AC3E}">
        <p14:creationId xmlns:p14="http://schemas.microsoft.com/office/powerpoint/2010/main" val="22004740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4C561-B771-6B41-BDF3-E2DBDE56A99E}"/>
              </a:ext>
            </a:extLst>
          </p:cNvPr>
          <p:cNvSpPr>
            <a:spLocks noGrp="1"/>
          </p:cNvSpPr>
          <p:nvPr>
            <p:ph idx="1"/>
          </p:nvPr>
        </p:nvSpPr>
        <p:spPr>
          <a:xfrm>
            <a:off x="838200" y="703385"/>
            <a:ext cx="10515600" cy="5473578"/>
          </a:xfrm>
        </p:spPr>
        <p:txBody>
          <a:bodyPr>
            <a:normAutofit fontScale="92500" lnSpcReduction="20000"/>
          </a:bodyPr>
          <a:lstStyle/>
          <a:p>
            <a:pPr marL="0" indent="0">
              <a:buNone/>
            </a:pPr>
            <a:r>
              <a:rPr lang="it-IT" dirty="0"/>
              <a:t>Dal punto di vista del codice, non avremo bisogno di un metodo del tipo </a:t>
            </a:r>
            <a:r>
              <a:rPr lang="it-IT" dirty="0" err="1"/>
              <a:t>getCliente</a:t>
            </a:r>
            <a:r>
              <a:rPr lang="it-IT" dirty="0"/>
              <a:t>(1234) per ottenere la rappresentazione del cliente con codice 1234, sarà sufficiente sfruttare il metodo standard GET del protocollo HTTP sull'URI che identifica quel determinato cliente.</a:t>
            </a:r>
          </a:p>
          <a:p>
            <a:pPr marL="0" indent="0">
              <a:buNone/>
            </a:pPr>
            <a:endParaRPr lang="it-IT" dirty="0"/>
          </a:p>
          <a:p>
            <a:pPr marL="0" indent="0">
              <a:buNone/>
            </a:pPr>
            <a:r>
              <a:rPr lang="it-IT" dirty="0"/>
              <a:t>Questo rende uniforme l'invocazione di operazioni sulle risorse, cioè il client non ha bisogno di sapere qual è la specifica interfaccia da utilizzare per invocare il metodo che consente di ottenere la rappresentazione di un cliente. In un contesto non </a:t>
            </a:r>
            <a:r>
              <a:rPr lang="it-IT" dirty="0" err="1"/>
              <a:t>RESTful</a:t>
            </a:r>
            <a:r>
              <a:rPr lang="it-IT" dirty="0"/>
              <a:t> potremmo avere metodi come </a:t>
            </a:r>
            <a:r>
              <a:rPr lang="it-IT" dirty="0" err="1"/>
              <a:t>getCliente</a:t>
            </a:r>
            <a:r>
              <a:rPr lang="it-IT" dirty="0"/>
              <a:t>() o </a:t>
            </a:r>
            <a:r>
              <a:rPr lang="it-IT" dirty="0" err="1"/>
              <a:t>getCustomer</a:t>
            </a:r>
            <a:r>
              <a:rPr lang="it-IT" dirty="0"/>
              <a:t>() o altra specifica dipendente dalle scelte di chi ha sviluppato il Web Service.</a:t>
            </a:r>
          </a:p>
          <a:p>
            <a:pPr marL="0" indent="0">
              <a:buNone/>
            </a:pPr>
            <a:endParaRPr lang="it-IT" dirty="0"/>
          </a:p>
          <a:p>
            <a:pPr marL="0" indent="0">
              <a:buNone/>
            </a:pPr>
            <a:r>
              <a:rPr lang="it-IT" dirty="0"/>
              <a:t>In un contesto </a:t>
            </a:r>
            <a:r>
              <a:rPr lang="it-IT" dirty="0" err="1"/>
              <a:t>RESTful</a:t>
            </a:r>
            <a:r>
              <a:rPr lang="it-IT" dirty="0"/>
              <a:t> sappiamo già a priori come ottenere la rappresentazione di una risorsa. In altre parole, questo principio REST stabilisce una mappatura uno a uno tra le tipiche operazioni CRUD (creazione, lettura, aggiornamento, eliminazione di una risorsa) e i metodi HTTP.</a:t>
            </a:r>
          </a:p>
        </p:txBody>
      </p:sp>
    </p:spTree>
    <p:extLst>
      <p:ext uri="{BB962C8B-B14F-4D97-AF65-F5344CB8AC3E}">
        <p14:creationId xmlns:p14="http://schemas.microsoft.com/office/powerpoint/2010/main" val="28168944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F426-D654-F44A-9714-230FE12993D5}"/>
              </a:ext>
            </a:extLst>
          </p:cNvPr>
          <p:cNvSpPr>
            <a:spLocks noGrp="1"/>
          </p:cNvSpPr>
          <p:nvPr>
            <p:ph type="title"/>
          </p:nvPr>
        </p:nvSpPr>
        <p:spPr/>
        <p:txBody>
          <a:bodyPr/>
          <a:lstStyle/>
          <a:p>
            <a:r>
              <a:rPr lang="it-IT" dirty="0"/>
              <a:t>Mappatura REST/CRUD</a:t>
            </a:r>
          </a:p>
        </p:txBody>
      </p:sp>
      <p:graphicFrame>
        <p:nvGraphicFramePr>
          <p:cNvPr id="4" name="Content Placeholder 3">
            <a:extLst>
              <a:ext uri="{FF2B5EF4-FFF2-40B4-BE49-F238E27FC236}">
                <a16:creationId xmlns:a16="http://schemas.microsoft.com/office/drawing/2014/main" id="{63788DB5-9194-E24A-AA36-BBBFEFEE32B4}"/>
              </a:ext>
            </a:extLst>
          </p:cNvPr>
          <p:cNvGraphicFramePr>
            <a:graphicFrameLocks noGrp="1"/>
          </p:cNvGraphicFramePr>
          <p:nvPr>
            <p:ph idx="1"/>
            <p:extLst>
              <p:ext uri="{D42A27DB-BD31-4B8C-83A1-F6EECF244321}">
                <p14:modId xmlns:p14="http://schemas.microsoft.com/office/powerpoint/2010/main" val="1785289891"/>
              </p:ext>
            </p:extLst>
          </p:nvPr>
        </p:nvGraphicFramePr>
        <p:xfrm>
          <a:off x="1629507" y="2497015"/>
          <a:ext cx="8932986" cy="2997800"/>
        </p:xfrm>
        <a:graphic>
          <a:graphicData uri="http://schemas.openxmlformats.org/drawingml/2006/table">
            <a:tbl>
              <a:tblPr/>
              <a:tblGrid>
                <a:gridCol w="2977662">
                  <a:extLst>
                    <a:ext uri="{9D8B030D-6E8A-4147-A177-3AD203B41FA5}">
                      <a16:colId xmlns:a16="http://schemas.microsoft.com/office/drawing/2014/main" val="3954093624"/>
                    </a:ext>
                  </a:extLst>
                </a:gridCol>
                <a:gridCol w="2977662">
                  <a:extLst>
                    <a:ext uri="{9D8B030D-6E8A-4147-A177-3AD203B41FA5}">
                      <a16:colId xmlns:a16="http://schemas.microsoft.com/office/drawing/2014/main" val="3195247948"/>
                    </a:ext>
                  </a:extLst>
                </a:gridCol>
                <a:gridCol w="2977662">
                  <a:extLst>
                    <a:ext uri="{9D8B030D-6E8A-4147-A177-3AD203B41FA5}">
                      <a16:colId xmlns:a16="http://schemas.microsoft.com/office/drawing/2014/main" val="2785943681"/>
                    </a:ext>
                  </a:extLst>
                </a:gridCol>
              </a:tblGrid>
              <a:tr h="461200">
                <a:tc>
                  <a:txBody>
                    <a:bodyPr/>
                    <a:lstStyle/>
                    <a:p>
                      <a:r>
                        <a:rPr lang="en-GB" dirty="0" err="1">
                          <a:solidFill>
                            <a:schemeClr val="bg1"/>
                          </a:solidFill>
                          <a:effectLst/>
                        </a:rPr>
                        <a:t>Metodo</a:t>
                      </a:r>
                      <a:r>
                        <a:rPr lang="en-GB" dirty="0">
                          <a:solidFill>
                            <a:schemeClr val="bg1"/>
                          </a:solidFill>
                          <a:effectLst/>
                        </a:rPr>
                        <a:t> HTTP</a:t>
                      </a:r>
                    </a:p>
                  </a:txBody>
                  <a:tcPr anchor="ctr">
                    <a:lnL>
                      <a:noFill/>
                    </a:lnL>
                    <a:lnR>
                      <a:noFill/>
                    </a:lnR>
                    <a:lnT>
                      <a:noFill/>
                    </a:lnT>
                    <a:lnB>
                      <a:noFill/>
                    </a:lnB>
                    <a:solidFill>
                      <a:srgbClr val="303134"/>
                    </a:solidFill>
                  </a:tcPr>
                </a:tc>
                <a:tc>
                  <a:txBody>
                    <a:bodyPr/>
                    <a:lstStyle/>
                    <a:p>
                      <a:r>
                        <a:rPr lang="en-GB">
                          <a:solidFill>
                            <a:schemeClr val="bg1"/>
                          </a:solidFill>
                          <a:effectLst/>
                        </a:rPr>
                        <a:t>Operazione CRUD</a:t>
                      </a:r>
                    </a:p>
                  </a:txBody>
                  <a:tcPr anchor="ctr">
                    <a:lnL>
                      <a:noFill/>
                    </a:lnL>
                    <a:lnR>
                      <a:noFill/>
                    </a:lnR>
                    <a:lnT>
                      <a:noFill/>
                    </a:lnT>
                    <a:lnB>
                      <a:noFill/>
                    </a:lnB>
                    <a:solidFill>
                      <a:srgbClr val="303134"/>
                    </a:solidFill>
                  </a:tcPr>
                </a:tc>
                <a:tc>
                  <a:txBody>
                    <a:bodyPr/>
                    <a:lstStyle/>
                    <a:p>
                      <a:r>
                        <a:rPr lang="en-GB">
                          <a:solidFill>
                            <a:schemeClr val="bg1"/>
                          </a:solidFill>
                          <a:effectLst/>
                        </a:rPr>
                        <a:t>Descrizione</a:t>
                      </a:r>
                    </a:p>
                  </a:txBody>
                  <a:tcPr anchor="ctr">
                    <a:lnL>
                      <a:noFill/>
                    </a:lnL>
                    <a:lnR>
                      <a:noFill/>
                    </a:lnR>
                    <a:lnT>
                      <a:noFill/>
                    </a:lnT>
                    <a:lnB>
                      <a:noFill/>
                    </a:lnB>
                    <a:solidFill>
                      <a:srgbClr val="303134"/>
                    </a:solidFill>
                  </a:tcPr>
                </a:tc>
                <a:extLst>
                  <a:ext uri="{0D108BD9-81ED-4DB2-BD59-A6C34878D82A}">
                    <a16:rowId xmlns:a16="http://schemas.microsoft.com/office/drawing/2014/main" val="382381165"/>
                  </a:ext>
                </a:extLst>
              </a:tr>
              <a:tr h="461200">
                <a:tc>
                  <a:txBody>
                    <a:bodyPr/>
                    <a:lstStyle/>
                    <a:p>
                      <a:r>
                        <a:rPr lang="en-GB" dirty="0">
                          <a:solidFill>
                            <a:schemeClr val="bg1"/>
                          </a:solidFill>
                          <a:effectLst/>
                        </a:rPr>
                        <a:t>POST</a:t>
                      </a:r>
                    </a:p>
                  </a:txBody>
                  <a:tcPr anchor="ctr">
                    <a:lnL>
                      <a:noFill/>
                    </a:lnL>
                    <a:lnR>
                      <a:noFill/>
                    </a:lnR>
                    <a:lnT>
                      <a:noFill/>
                    </a:lnT>
                    <a:lnB>
                      <a:noFill/>
                    </a:lnB>
                    <a:solidFill>
                      <a:srgbClr val="202124"/>
                    </a:solidFill>
                  </a:tcPr>
                </a:tc>
                <a:tc>
                  <a:txBody>
                    <a:bodyPr/>
                    <a:lstStyle/>
                    <a:p>
                      <a:r>
                        <a:rPr lang="en-GB">
                          <a:solidFill>
                            <a:schemeClr val="bg1"/>
                          </a:solidFill>
                          <a:effectLst/>
                        </a:rPr>
                        <a:t>Create</a:t>
                      </a:r>
                    </a:p>
                  </a:txBody>
                  <a:tcPr anchor="ctr">
                    <a:lnL>
                      <a:noFill/>
                    </a:lnL>
                    <a:lnR>
                      <a:noFill/>
                    </a:lnR>
                    <a:lnT>
                      <a:noFill/>
                    </a:lnT>
                    <a:lnB>
                      <a:noFill/>
                    </a:lnB>
                    <a:solidFill>
                      <a:srgbClr val="202124"/>
                    </a:solidFill>
                  </a:tcPr>
                </a:tc>
                <a:tc>
                  <a:txBody>
                    <a:bodyPr/>
                    <a:lstStyle/>
                    <a:p>
                      <a:r>
                        <a:rPr lang="en-GB">
                          <a:solidFill>
                            <a:schemeClr val="bg1"/>
                          </a:solidFill>
                          <a:effectLst/>
                        </a:rPr>
                        <a:t>Crea una nuova risorsa</a:t>
                      </a:r>
                    </a:p>
                  </a:txBody>
                  <a:tcPr anchor="ctr">
                    <a:lnL>
                      <a:noFill/>
                    </a:lnL>
                    <a:lnR>
                      <a:noFill/>
                    </a:lnR>
                    <a:lnT>
                      <a:noFill/>
                    </a:lnT>
                    <a:lnB>
                      <a:noFill/>
                    </a:lnB>
                    <a:solidFill>
                      <a:srgbClr val="202124"/>
                    </a:solidFill>
                  </a:tcPr>
                </a:tc>
                <a:extLst>
                  <a:ext uri="{0D108BD9-81ED-4DB2-BD59-A6C34878D82A}">
                    <a16:rowId xmlns:a16="http://schemas.microsoft.com/office/drawing/2014/main" val="1947566618"/>
                  </a:ext>
                </a:extLst>
              </a:tr>
              <a:tr h="807100">
                <a:tc>
                  <a:txBody>
                    <a:bodyPr/>
                    <a:lstStyle/>
                    <a:p>
                      <a:r>
                        <a:rPr lang="en-GB">
                          <a:solidFill>
                            <a:schemeClr val="bg1"/>
                          </a:solidFill>
                          <a:effectLst/>
                        </a:rPr>
                        <a:t>GET</a:t>
                      </a:r>
                    </a:p>
                  </a:txBody>
                  <a:tcPr anchor="ctr">
                    <a:lnL>
                      <a:noFill/>
                    </a:lnL>
                    <a:lnR>
                      <a:noFill/>
                    </a:lnR>
                    <a:lnT>
                      <a:noFill/>
                    </a:lnT>
                    <a:lnB>
                      <a:noFill/>
                    </a:lnB>
                    <a:solidFill>
                      <a:srgbClr val="303134"/>
                    </a:solidFill>
                  </a:tcPr>
                </a:tc>
                <a:tc>
                  <a:txBody>
                    <a:bodyPr/>
                    <a:lstStyle/>
                    <a:p>
                      <a:r>
                        <a:rPr lang="en-GB">
                          <a:solidFill>
                            <a:schemeClr val="bg1"/>
                          </a:solidFill>
                          <a:effectLst/>
                        </a:rPr>
                        <a:t>Read</a:t>
                      </a:r>
                    </a:p>
                  </a:txBody>
                  <a:tcPr anchor="ctr">
                    <a:lnL>
                      <a:noFill/>
                    </a:lnL>
                    <a:lnR>
                      <a:noFill/>
                    </a:lnR>
                    <a:lnT>
                      <a:noFill/>
                    </a:lnT>
                    <a:lnB>
                      <a:noFill/>
                    </a:lnB>
                    <a:solidFill>
                      <a:srgbClr val="303134"/>
                    </a:solidFill>
                  </a:tcPr>
                </a:tc>
                <a:tc>
                  <a:txBody>
                    <a:bodyPr/>
                    <a:lstStyle/>
                    <a:p>
                      <a:r>
                        <a:rPr lang="en-GB">
                          <a:solidFill>
                            <a:schemeClr val="bg1"/>
                          </a:solidFill>
                          <a:effectLst/>
                        </a:rPr>
                        <a:t>Ottiene una risorsa esistente</a:t>
                      </a:r>
                    </a:p>
                  </a:txBody>
                  <a:tcPr anchor="ctr">
                    <a:lnL>
                      <a:noFill/>
                    </a:lnL>
                    <a:lnR>
                      <a:noFill/>
                    </a:lnR>
                    <a:lnT>
                      <a:noFill/>
                    </a:lnT>
                    <a:lnB>
                      <a:noFill/>
                    </a:lnB>
                    <a:solidFill>
                      <a:srgbClr val="303134"/>
                    </a:solidFill>
                  </a:tcPr>
                </a:tc>
                <a:extLst>
                  <a:ext uri="{0D108BD9-81ED-4DB2-BD59-A6C34878D82A}">
                    <a16:rowId xmlns:a16="http://schemas.microsoft.com/office/drawing/2014/main" val="3167875526"/>
                  </a:ext>
                </a:extLst>
              </a:tr>
              <a:tr h="807100">
                <a:tc>
                  <a:txBody>
                    <a:bodyPr/>
                    <a:lstStyle/>
                    <a:p>
                      <a:r>
                        <a:rPr lang="en-GB">
                          <a:solidFill>
                            <a:schemeClr val="bg1"/>
                          </a:solidFill>
                          <a:effectLst/>
                        </a:rPr>
                        <a:t>PUT</a:t>
                      </a:r>
                    </a:p>
                  </a:txBody>
                  <a:tcPr anchor="ctr">
                    <a:lnL>
                      <a:noFill/>
                    </a:lnL>
                    <a:lnR>
                      <a:noFill/>
                    </a:lnR>
                    <a:lnT>
                      <a:noFill/>
                    </a:lnT>
                    <a:lnB>
                      <a:noFill/>
                    </a:lnB>
                    <a:solidFill>
                      <a:srgbClr val="202124"/>
                    </a:solidFill>
                  </a:tcPr>
                </a:tc>
                <a:tc>
                  <a:txBody>
                    <a:bodyPr/>
                    <a:lstStyle/>
                    <a:p>
                      <a:r>
                        <a:rPr lang="en-GB">
                          <a:solidFill>
                            <a:schemeClr val="bg1"/>
                          </a:solidFill>
                          <a:effectLst/>
                        </a:rPr>
                        <a:t>Update</a:t>
                      </a:r>
                    </a:p>
                  </a:txBody>
                  <a:tcPr anchor="ctr">
                    <a:lnL>
                      <a:noFill/>
                    </a:lnL>
                    <a:lnR>
                      <a:noFill/>
                    </a:lnR>
                    <a:lnT>
                      <a:noFill/>
                    </a:lnT>
                    <a:lnB>
                      <a:noFill/>
                    </a:lnB>
                    <a:solidFill>
                      <a:srgbClr val="202124"/>
                    </a:solidFill>
                  </a:tcPr>
                </a:tc>
                <a:tc>
                  <a:txBody>
                    <a:bodyPr/>
                    <a:lstStyle/>
                    <a:p>
                      <a:r>
                        <a:rPr lang="en-GB">
                          <a:solidFill>
                            <a:schemeClr val="bg1"/>
                          </a:solidFill>
                          <a:effectLst/>
                        </a:rPr>
                        <a:t>Aggiorna una risorsa o ne modifica lo stato</a:t>
                      </a:r>
                    </a:p>
                  </a:txBody>
                  <a:tcPr anchor="ctr">
                    <a:lnL>
                      <a:noFill/>
                    </a:lnL>
                    <a:lnR>
                      <a:noFill/>
                    </a:lnR>
                    <a:lnT>
                      <a:noFill/>
                    </a:lnT>
                    <a:lnB>
                      <a:noFill/>
                    </a:lnB>
                    <a:solidFill>
                      <a:srgbClr val="202124"/>
                    </a:solidFill>
                  </a:tcPr>
                </a:tc>
                <a:extLst>
                  <a:ext uri="{0D108BD9-81ED-4DB2-BD59-A6C34878D82A}">
                    <a16:rowId xmlns:a16="http://schemas.microsoft.com/office/drawing/2014/main" val="4062430883"/>
                  </a:ext>
                </a:extLst>
              </a:tr>
              <a:tr h="461200">
                <a:tc>
                  <a:txBody>
                    <a:bodyPr/>
                    <a:lstStyle/>
                    <a:p>
                      <a:r>
                        <a:rPr lang="en-GB">
                          <a:solidFill>
                            <a:schemeClr val="bg1"/>
                          </a:solidFill>
                          <a:effectLst/>
                        </a:rPr>
                        <a:t>DELETE</a:t>
                      </a:r>
                    </a:p>
                  </a:txBody>
                  <a:tcPr anchor="ctr">
                    <a:lnL>
                      <a:noFill/>
                    </a:lnL>
                    <a:lnR>
                      <a:noFill/>
                    </a:lnR>
                    <a:lnT>
                      <a:noFill/>
                    </a:lnT>
                    <a:lnB>
                      <a:noFill/>
                    </a:lnB>
                    <a:solidFill>
                      <a:srgbClr val="303134"/>
                    </a:solidFill>
                  </a:tcPr>
                </a:tc>
                <a:tc>
                  <a:txBody>
                    <a:bodyPr/>
                    <a:lstStyle/>
                    <a:p>
                      <a:r>
                        <a:rPr lang="en-GB">
                          <a:solidFill>
                            <a:schemeClr val="bg1"/>
                          </a:solidFill>
                          <a:effectLst/>
                        </a:rPr>
                        <a:t>Delete</a:t>
                      </a:r>
                    </a:p>
                  </a:txBody>
                  <a:tcPr anchor="ctr">
                    <a:lnL>
                      <a:noFill/>
                    </a:lnL>
                    <a:lnR>
                      <a:noFill/>
                    </a:lnR>
                    <a:lnT>
                      <a:noFill/>
                    </a:lnT>
                    <a:lnB>
                      <a:noFill/>
                    </a:lnB>
                    <a:solidFill>
                      <a:srgbClr val="303134"/>
                    </a:solidFill>
                  </a:tcPr>
                </a:tc>
                <a:tc>
                  <a:txBody>
                    <a:bodyPr/>
                    <a:lstStyle/>
                    <a:p>
                      <a:r>
                        <a:rPr lang="en-GB" dirty="0" err="1">
                          <a:solidFill>
                            <a:schemeClr val="bg1"/>
                          </a:solidFill>
                          <a:effectLst/>
                        </a:rPr>
                        <a:t>Elimina</a:t>
                      </a:r>
                      <a:r>
                        <a:rPr lang="en-GB" dirty="0">
                          <a:solidFill>
                            <a:schemeClr val="bg1"/>
                          </a:solidFill>
                          <a:effectLst/>
                        </a:rPr>
                        <a:t> una </a:t>
                      </a:r>
                      <a:r>
                        <a:rPr lang="en-GB" dirty="0" err="1">
                          <a:solidFill>
                            <a:schemeClr val="bg1"/>
                          </a:solidFill>
                          <a:effectLst/>
                        </a:rPr>
                        <a:t>risorsa</a:t>
                      </a:r>
                      <a:endParaRPr lang="en-GB" dirty="0">
                        <a:solidFill>
                          <a:schemeClr val="bg1"/>
                        </a:solidFill>
                        <a:effectLst/>
                      </a:endParaRPr>
                    </a:p>
                  </a:txBody>
                  <a:tcPr anchor="ctr">
                    <a:lnL>
                      <a:noFill/>
                    </a:lnL>
                    <a:lnR>
                      <a:noFill/>
                    </a:lnR>
                    <a:lnT>
                      <a:noFill/>
                    </a:lnT>
                    <a:lnB>
                      <a:noFill/>
                    </a:lnB>
                    <a:solidFill>
                      <a:srgbClr val="303134"/>
                    </a:solidFill>
                  </a:tcPr>
                </a:tc>
                <a:extLst>
                  <a:ext uri="{0D108BD9-81ED-4DB2-BD59-A6C34878D82A}">
                    <a16:rowId xmlns:a16="http://schemas.microsoft.com/office/drawing/2014/main" val="3133332065"/>
                  </a:ext>
                </a:extLst>
              </a:tr>
            </a:tbl>
          </a:graphicData>
        </a:graphic>
      </p:graphicFrame>
    </p:spTree>
    <p:extLst>
      <p:ext uri="{BB962C8B-B14F-4D97-AF65-F5344CB8AC3E}">
        <p14:creationId xmlns:p14="http://schemas.microsoft.com/office/powerpoint/2010/main" val="250922180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E247C-8878-654C-9444-12C169EEB63A}"/>
              </a:ext>
            </a:extLst>
          </p:cNvPr>
          <p:cNvSpPr>
            <a:spLocks noGrp="1"/>
          </p:cNvSpPr>
          <p:nvPr>
            <p:ph type="title"/>
          </p:nvPr>
        </p:nvSpPr>
        <p:spPr/>
        <p:txBody>
          <a:bodyPr/>
          <a:lstStyle/>
          <a:p>
            <a:r>
              <a:rPr lang="it-IT" dirty="0"/>
              <a:t>Risorse autodescrittive</a:t>
            </a:r>
          </a:p>
        </p:txBody>
      </p:sp>
      <p:sp>
        <p:nvSpPr>
          <p:cNvPr id="3" name="Content Placeholder 2">
            <a:extLst>
              <a:ext uri="{FF2B5EF4-FFF2-40B4-BE49-F238E27FC236}">
                <a16:creationId xmlns:a16="http://schemas.microsoft.com/office/drawing/2014/main" id="{B99E34EB-12A5-A546-B7D1-355EC6DE3AE7}"/>
              </a:ext>
            </a:extLst>
          </p:cNvPr>
          <p:cNvSpPr>
            <a:spLocks noGrp="1"/>
          </p:cNvSpPr>
          <p:nvPr>
            <p:ph idx="1"/>
          </p:nvPr>
        </p:nvSpPr>
        <p:spPr/>
        <p:txBody>
          <a:bodyPr>
            <a:normAutofit/>
          </a:bodyPr>
          <a:lstStyle/>
          <a:p>
            <a:pPr marL="0" indent="0">
              <a:buNone/>
            </a:pPr>
            <a:r>
              <a:rPr lang="it-IT" dirty="0"/>
              <a:t>Le risorse di per </a:t>
            </a:r>
            <a:r>
              <a:rPr lang="it-IT" dirty="0" err="1"/>
              <a:t>sè</a:t>
            </a:r>
            <a:r>
              <a:rPr lang="it-IT" dirty="0"/>
              <a:t> sono concettualmente separate dalle rappresentazioni restituite al client. Ad esempio, un Web Service non invia al client direttamente un record del suo database, ma una sua rappresentazione in una codifica dipendente dalla richiesta del client e/o dall'implementazione del servizio.</a:t>
            </a:r>
          </a:p>
          <a:p>
            <a:pPr marL="0" indent="0">
              <a:buNone/>
            </a:pPr>
            <a:endParaRPr lang="it-IT" dirty="0"/>
          </a:p>
          <a:p>
            <a:pPr marL="0" indent="0">
              <a:buNone/>
            </a:pPr>
            <a:r>
              <a:rPr lang="it-IT" dirty="0"/>
              <a:t>I principi REST non pongono nessun vincolo sulle modalità di rappresentazione di una risorsa. Virtualmente possiamo utilizzare il formato che preferiamo senza essere obbligati a seguire uno standard. </a:t>
            </a:r>
          </a:p>
          <a:p>
            <a:pPr marL="0" indent="0">
              <a:buNone/>
            </a:pPr>
            <a:endParaRPr lang="it-IT" dirty="0"/>
          </a:p>
        </p:txBody>
      </p:sp>
    </p:spTree>
    <p:extLst>
      <p:ext uri="{BB962C8B-B14F-4D97-AF65-F5344CB8AC3E}">
        <p14:creationId xmlns:p14="http://schemas.microsoft.com/office/powerpoint/2010/main" val="957014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TotalTime>
  <Words>8385</Words>
  <Application>Microsoft Macintosh PowerPoint</Application>
  <PresentationFormat>Widescreen</PresentationFormat>
  <Paragraphs>393</Paragraphs>
  <Slides>117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117</vt:i4>
      </vt:variant>
    </vt:vector>
  </HeadingPairs>
  <TitlesOfParts>
    <vt:vector size="121" baseType="lpstr">
      <vt:lpstr>Arial</vt:lpstr>
      <vt:lpstr>Calibri</vt:lpstr>
      <vt:lpstr>Calibri Light</vt:lpstr>
      <vt:lpstr>Office Theme</vt:lpstr>
      <vt:lpstr>Design pattern</vt:lpstr>
      <vt:lpstr>Pattern creazionali</vt:lpstr>
      <vt:lpstr>Il singleton pattern…</vt:lpstr>
      <vt:lpstr>Quali problemi risolve?</vt:lpstr>
      <vt:lpstr>PowerPoint Presentation</vt:lpstr>
      <vt:lpstr>Analogia col mondo reale</vt:lpstr>
      <vt:lpstr>Il builder pattern…</vt:lpstr>
      <vt:lpstr>PowerPoint Presentation</vt:lpstr>
      <vt:lpstr>Che problemi risolve?</vt:lpstr>
      <vt:lpstr>PowerPoint Presentation</vt:lpstr>
      <vt:lpstr>PowerPoint Presentation</vt:lpstr>
      <vt:lpstr>PowerPoint Presentation</vt:lpstr>
      <vt:lpstr>PowerPoint Presentation</vt:lpstr>
      <vt:lpstr>Esempio pratico</vt:lpstr>
      <vt:lpstr>Factory pattern</vt:lpstr>
      <vt:lpstr>PowerPoint Presentation</vt:lpstr>
      <vt:lpstr>Che problemi risolve?</vt:lpstr>
      <vt:lpstr>Soluzione</vt:lpstr>
      <vt:lpstr>PowerPoint Presentation</vt:lpstr>
      <vt:lpstr>PowerPoint Presentation</vt:lpstr>
      <vt:lpstr>Esempio pratico</vt:lpstr>
      <vt:lpstr>Design strutturali</vt:lpstr>
      <vt:lpstr>Adapter</vt:lpstr>
      <vt:lpstr>Cosa risolve?</vt:lpstr>
      <vt:lpstr>PowerPoint Presentation</vt:lpstr>
      <vt:lpstr>PowerPoint Presentation</vt:lpstr>
      <vt:lpstr>Analogia col mondo reale</vt:lpstr>
      <vt:lpstr>Esempio pratico</vt:lpstr>
      <vt:lpstr>Facade pattern </vt:lpstr>
      <vt:lpstr>Che problema risolve? </vt:lpstr>
      <vt:lpstr>Ma quindi di cosa stiamo parlando?</vt:lpstr>
      <vt:lpstr>PowerPoint Presentation</vt:lpstr>
      <vt:lpstr>Analogia col mondo reale</vt:lpstr>
      <vt:lpstr>Esempio pratico</vt:lpstr>
      <vt:lpstr>Proxy pattern</vt:lpstr>
      <vt:lpstr>Che problema risolve?</vt:lpstr>
      <vt:lpstr>Come si risolve?</vt:lpstr>
      <vt:lpstr>L’idea sarebbe questa</vt:lpstr>
      <vt:lpstr>Esempio pratico</vt:lpstr>
      <vt:lpstr>Pattern architetturali</vt:lpstr>
      <vt:lpstr>Il mondo è pieno di pattern architetturali….</vt:lpstr>
      <vt:lpstr>Model View Control</vt:lpstr>
      <vt:lpstr>PowerPoint Presentation</vt:lpstr>
      <vt:lpstr>Un esempio teorico</vt:lpstr>
      <vt:lpstr>PowerPoint Presentation</vt:lpstr>
      <vt:lpstr>PowerPoint Presentation</vt:lpstr>
      <vt:lpstr>Riepiloghiamo</vt:lpstr>
      <vt:lpstr>Anche se…</vt:lpstr>
      <vt:lpstr>Il meraviglioso mondo dei microservizi</vt:lpstr>
      <vt:lpstr>L’era “monolitica”</vt:lpstr>
      <vt:lpstr>PowerPoint Presentation</vt:lpstr>
      <vt:lpstr>PowerPoint Presentation</vt:lpstr>
      <vt:lpstr>PowerPoint Presentation</vt:lpstr>
      <vt:lpstr>PowerPoint Presentation</vt:lpstr>
      <vt:lpstr>E si arriva quindi al Service Oriented Architecture (SOA)</vt:lpstr>
      <vt:lpstr>PowerPoint Presentation</vt:lpstr>
      <vt:lpstr>PowerPoint Presentation</vt:lpstr>
      <vt:lpstr>La scomposizione delle applicazioni in servizi</vt:lpstr>
      <vt:lpstr>PowerPoint Presentation</vt:lpstr>
      <vt:lpstr>PowerPoint Presentation</vt:lpstr>
      <vt:lpstr>PowerPoint Presentation</vt:lpstr>
      <vt:lpstr>PowerPoint Presentation</vt:lpstr>
      <vt:lpstr>PowerPoint Presentation</vt:lpstr>
      <vt:lpstr>SOA vs Microservices</vt:lpstr>
      <vt:lpstr>PowerPoint Presentation</vt:lpstr>
      <vt:lpstr>Benefici dell’architettura Microservices</vt:lpstr>
      <vt:lpstr>Eliminazione di singoli punti di guasto</vt:lpstr>
      <vt:lpstr>Orchestrazione più “snella”</vt:lpstr>
      <vt:lpstr>Iterazioni più veloci</vt:lpstr>
      <vt:lpstr>Scalabilità efficace</vt:lpstr>
      <vt:lpstr>Versionamento</vt:lpstr>
      <vt:lpstr>Flessibilità del linguaggio di sviluppo</vt:lpstr>
      <vt:lpstr>Svantaggi dell’architettura Microservices</vt:lpstr>
      <vt:lpstr>Orchestrazione più complessa</vt:lpstr>
      <vt:lpstr>Comunicazione tra i servizi</vt:lpstr>
      <vt:lpstr>Coerenza dei dati</vt:lpstr>
      <vt:lpstr>Manatenere una alta disponibiltà</vt:lpstr>
      <vt:lpstr>Test</vt:lpstr>
      <vt:lpstr>Creare un architettura Microservices</vt:lpstr>
      <vt:lpstr>Configurazione</vt:lpstr>
      <vt:lpstr>PowerPoint Presentation</vt:lpstr>
      <vt:lpstr>Meccanismi di comunicazione in una architettura microservices</vt:lpstr>
      <vt:lpstr>API gate way</vt:lpstr>
      <vt:lpstr>PowerPoint Presentation</vt:lpstr>
      <vt:lpstr>PowerPoint Presentation</vt:lpstr>
      <vt:lpstr>Comunicazione tra servizi</vt:lpstr>
      <vt:lpstr>Gestione decentralizzata dei dati</vt:lpstr>
      <vt:lpstr>REST, i principi dell'architettura</vt:lpstr>
      <vt:lpstr>PowerPoint Presentation</vt:lpstr>
      <vt:lpstr>PowerPoint Presentation</vt:lpstr>
      <vt:lpstr>Ok, ma cos’è REST?</vt:lpstr>
      <vt:lpstr>Il tutto può essere riassunto nei seguenti cinque principi:</vt:lpstr>
      <vt:lpstr>Identificazione delle risorse</vt:lpstr>
      <vt:lpstr>PowerPoint Presentation</vt:lpstr>
      <vt:lpstr>PowerPoint Presentation</vt:lpstr>
      <vt:lpstr>Utilizzo esplicito dei metodi HTTP</vt:lpstr>
      <vt:lpstr>PowerPoint Presentation</vt:lpstr>
      <vt:lpstr>Mappatura REST/CRUD</vt:lpstr>
      <vt:lpstr>Risorse autodescrittive</vt:lpstr>
      <vt:lpstr>PowerPoint Presentation</vt:lpstr>
      <vt:lpstr>Collegamenti tra risorse</vt:lpstr>
      <vt:lpstr>PowerPoint Presentation</vt:lpstr>
      <vt:lpstr>PowerPoint Presentation</vt:lpstr>
      <vt:lpstr>Comunicazione senza stato</vt:lpstr>
      <vt:lpstr>PowerPoint Presentation</vt:lpstr>
      <vt:lpstr>In poche parole…</vt:lpstr>
      <vt:lpstr>Scambio di dati, JSON vs XML</vt:lpstr>
      <vt:lpstr>PowerPoint Presentation</vt:lpstr>
      <vt:lpstr>PowerPoint Presentation</vt:lpstr>
      <vt:lpstr>XML, cos’è?</vt:lpstr>
      <vt:lpstr>Punti forti</vt:lpstr>
      <vt:lpstr>Pro e contro di XML</vt:lpstr>
      <vt:lpstr>JSON, di che si parla?</vt:lpstr>
      <vt:lpstr>Punti forti del JSON</vt:lpstr>
      <vt:lpstr>Pro e contro di JSON</vt:lpstr>
      <vt:lpstr>PowerPoint Presentation</vt:lpstr>
      <vt:lpstr>Risorse utili: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Microsoft Office User</dc:creator>
  <cp:lastModifiedBy>Microsoft Office User</cp:lastModifiedBy>
  <cp:revision>20</cp:revision>
  <dcterms:created xsi:type="dcterms:W3CDTF">2022-07-03T09:56:36Z</dcterms:created>
  <dcterms:modified xsi:type="dcterms:W3CDTF">2022-07-04T13:02:04Z</dcterms:modified>
</cp:coreProperties>
</file>