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4" r:id="rId4"/>
    <p:sldId id="261" r:id="rId5"/>
    <p:sldId id="256" r:id="rId6"/>
    <p:sldId id="258" r:id="rId7"/>
    <p:sldId id="259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5"/>
    <p:restoredTop sz="94645"/>
  </p:normalViewPr>
  <p:slideViewPr>
    <p:cSldViewPr snapToGrid="0" snapToObjects="1">
      <p:cViewPr>
        <p:scale>
          <a:sx n="156" d="100"/>
          <a:sy n="156" d="100"/>
        </p:scale>
        <p:origin x="4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DA82-7235-AC4F-A03E-4760A217B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12F88-DDA4-AA4A-8FBB-CAD1E8A83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EA3B-87E9-CF46-96B4-0A47CF7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D573-0EEC-744D-96A8-2BFCFE2B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7FF2-E013-084B-B1CD-F3426E27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62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AEE6-7F9F-834C-A8AE-F918BC4F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8D5-8CAF-7943-977A-C6E27D599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8E6B-71F3-F749-8EB9-257B3992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ECBC-6715-5A4A-BACF-9AF253B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D976-EDF0-3A40-89A8-7C108865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33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71A5-33FE-7343-9D3A-506A9A6B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35EA6-DFB4-7943-86D0-D4BC9BC65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E6C5-04E9-364E-9A0E-062997BB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7373-9CD6-174C-84CB-2BAD567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75D7-5FC0-7848-9B52-2F11C8DF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513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FBBF-0424-DE40-B7DF-40076357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8CD8-A789-F945-A05E-93DBB940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7F1-9013-3648-B14D-7B71CBFE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1158-15C1-2843-877E-D06971B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E3D-313F-7D4F-9AA0-BDF322CE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6940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D524-2B62-CA40-BF2B-43877205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D98E-F1E1-5149-9E96-62322827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F7C2-EE4F-F64A-BF95-6F08B3A8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AF24-1A9E-7448-9D69-F6D360FB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A237-901A-3647-A64A-941F0FDA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387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E2CB-68F8-F44D-A07F-7C1648AF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F90E-DE4C-504C-AC2A-8F80C72DC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5DB8D-8B4E-464A-9A74-82A82819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640E-B09C-2B4B-BBB6-FC328D87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7D697-1DAB-7D48-8FD2-364A0046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8691-4DA7-9E42-B733-18B0D2B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617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2B91-9C8B-5043-8609-3A5CC19B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321C2-211C-944E-831D-C75719E2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CB53-DB8B-F649-B536-B9453FE2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A2085-0485-B748-A8BE-DAB1B41D7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B1DC4-D380-854E-AF2D-9170DD760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CDD22-9609-A749-9774-9EABC30A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84572-45C9-EE4C-9022-9EC3F8F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E9B2E-8765-CA4C-93D0-A0EF9BAD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068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7F12-6E19-2842-9C15-C49B559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A0687-3B1D-0040-9B1F-06804E76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90D4E-BDE3-514F-86D0-C3221D57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FE36F-98D7-ED4B-A9A8-A8E96DE3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869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72B67-3C68-D34A-999B-93950E3D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15F9E-41D3-5F4A-8FD8-BAC74894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062-5BF7-3045-8F56-F3D62303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217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27B3-6FC9-5E42-B056-7C0108B6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8E42-55DE-C841-93AC-2E2AECE7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A251F-79E6-8844-9B9D-B8098A06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56BCA-194E-C949-AFDC-545BA017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BC79-519F-5546-AA2B-AD9B638A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287A-6EDC-8E40-8808-C31821F7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25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E608-7F0F-C344-B30D-0754ABFE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78DF6-C2BE-6F49-84A8-7727A1672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5AC6-9509-D044-AC99-8F88C794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5D303-93A2-F142-AA97-9295C30F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FD002-0204-3149-896B-E00EC277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28E68-650C-4944-A13C-15A8AAD2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401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6438E-ADF1-C94E-A920-E06B3826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F275-52AC-7D48-BBC2-C52C52AB9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5057-ACDA-F14C-B777-72EA9F40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08DD-FE0D-6D48-86A5-EE7CE29C9341}" type="datetimeFigureOut">
              <a:rPr lang="en-IT" smtClean="0"/>
              <a:t>29/06/22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3083-A536-2840-9E14-E61E46C76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9BAC-DA5A-AE49-94FA-6B3E88ED1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7527-89AD-434C-9E1F-6246542ED8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698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CED6-522C-BA4F-8174-8EC88AAC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64D8-98F8-B041-A435-2C1FBA146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 </a:t>
            </a:r>
            <a:r>
              <a:rPr lang="en-GB" dirty="0" err="1"/>
              <a:t>DataBase</a:t>
            </a:r>
            <a:r>
              <a:rPr lang="en-GB" dirty="0"/>
              <a:t> Connectivity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8981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6F98C-1ACD-D94F-8BDB-982CD8D4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718457"/>
            <a:ext cx="10866665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1DB4-7742-C740-BF7A-CCC6C802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Cos’é 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C519-4985-9F4D-948A-4436720E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T" dirty="0"/>
              <a:t>JDBC </a:t>
            </a:r>
            <a:r>
              <a:rPr lang="en-GB" dirty="0"/>
              <a:t> </a:t>
            </a:r>
            <a:r>
              <a:rPr lang="en-GB" dirty="0" err="1"/>
              <a:t>è</a:t>
            </a:r>
            <a:r>
              <a:rPr lang="en-GB" dirty="0"/>
              <a:t> una </a:t>
            </a:r>
            <a:r>
              <a:rPr lang="en-GB" dirty="0" err="1"/>
              <a:t>libreria</a:t>
            </a:r>
            <a:r>
              <a:rPr lang="en-GB" dirty="0"/>
              <a:t> Java, </a:t>
            </a:r>
            <a:r>
              <a:rPr lang="en-GB" dirty="0" err="1"/>
              <a:t>costituita</a:t>
            </a:r>
            <a:r>
              <a:rPr lang="en-GB" dirty="0"/>
              <a:t> da una </a:t>
            </a:r>
            <a:r>
              <a:rPr lang="en-GB" dirty="0" err="1"/>
              <a:t>serie</a:t>
            </a:r>
            <a:r>
              <a:rPr lang="en-GB" dirty="0"/>
              <a:t> di API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forniscono</a:t>
            </a:r>
            <a:r>
              <a:rPr lang="en-GB" dirty="0"/>
              <a:t> uno </a:t>
            </a:r>
            <a:r>
              <a:rPr lang="en-GB" dirty="0" err="1"/>
              <a:t>strato</a:t>
            </a:r>
            <a:r>
              <a:rPr lang="en-GB" dirty="0"/>
              <a:t> di accesso verso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svariati</a:t>
            </a:r>
            <a:r>
              <a:rPr lang="en-GB" dirty="0"/>
              <a:t> Database. La </a:t>
            </a:r>
            <a:r>
              <a:rPr lang="en-GB" dirty="0" err="1"/>
              <a:t>potenza</a:t>
            </a:r>
            <a:r>
              <a:rPr lang="en-GB" dirty="0"/>
              <a:t> di JDBC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incentrata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interfacciare</a:t>
            </a:r>
            <a:r>
              <a:rPr lang="en-GB" dirty="0"/>
              <a:t> </a:t>
            </a:r>
            <a:r>
              <a:rPr lang="en-GB" dirty="0" err="1"/>
              <a:t>qualunque</a:t>
            </a:r>
            <a:r>
              <a:rPr lang="en-GB" dirty="0"/>
              <a:t> </a:t>
            </a:r>
            <a:r>
              <a:rPr lang="en-GB" dirty="0" err="1"/>
              <a:t>DataBase</a:t>
            </a:r>
            <a:r>
              <a:rPr lang="en-GB" dirty="0"/>
              <a:t> (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abbia</a:t>
            </a:r>
            <a:r>
              <a:rPr lang="en-GB" dirty="0"/>
              <a:t>, </a:t>
            </a:r>
            <a:r>
              <a:rPr lang="en-GB" dirty="0" err="1"/>
              <a:t>naturalmente</a:t>
            </a:r>
            <a:r>
              <a:rPr lang="en-GB" dirty="0"/>
              <a:t>, il </a:t>
            </a:r>
            <a:r>
              <a:rPr lang="en-GB" dirty="0" err="1"/>
              <a:t>supporto</a:t>
            </a:r>
            <a:r>
              <a:rPr lang="en-GB" dirty="0"/>
              <a:t> di un driver JDBC) </a:t>
            </a:r>
            <a:r>
              <a:rPr lang="en-GB" dirty="0" err="1"/>
              <a:t>utilizzando</a:t>
            </a:r>
            <a:r>
              <a:rPr lang="en-GB" dirty="0"/>
              <a:t> lo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e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stessi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messi</a:t>
            </a:r>
            <a:r>
              <a:rPr lang="en-GB" dirty="0"/>
              <a:t> a </a:t>
            </a:r>
            <a:r>
              <a:rPr lang="en-GB" dirty="0" err="1"/>
              <a:t>disposizione</a:t>
            </a:r>
            <a:r>
              <a:rPr lang="en-GB" dirty="0"/>
              <a:t> </a:t>
            </a:r>
            <a:r>
              <a:rPr lang="en-GB" dirty="0" err="1"/>
              <a:t>dalle</a:t>
            </a:r>
            <a:r>
              <a:rPr lang="en-GB" dirty="0"/>
              <a:t> API.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738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CED6-522C-BA4F-8174-8EC88AAC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64D8-98F8-B041-A435-2C1FBA146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Data Access Object (Oggetti di Accesso Dati)</a:t>
            </a:r>
          </a:p>
        </p:txBody>
      </p:sp>
    </p:spTree>
    <p:extLst>
      <p:ext uri="{BB962C8B-B14F-4D97-AF65-F5344CB8AC3E}">
        <p14:creationId xmlns:p14="http://schemas.microsoft.com/office/powerpoint/2010/main" val="365353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940F-F216-A94C-BEF5-DADE576A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Cos’é un DAO?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40A-7A1C-5D44-BA9F-835377EA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informatica, </a:t>
            </a:r>
            <a:r>
              <a:rPr lang="en-GB" dirty="0" err="1"/>
              <a:t>nell'ambito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programmazione</a:t>
            </a:r>
            <a:r>
              <a:rPr lang="en-GB" dirty="0"/>
              <a:t> Web, il DAO (Data Access Object) </a:t>
            </a:r>
            <a:r>
              <a:rPr lang="en-GB" dirty="0" err="1"/>
              <a:t>è</a:t>
            </a:r>
            <a:r>
              <a:rPr lang="en-GB" dirty="0"/>
              <a:t> un pattern </a:t>
            </a:r>
            <a:r>
              <a:rPr lang="en-GB" dirty="0" err="1"/>
              <a:t>architetturale</a:t>
            </a:r>
            <a:r>
              <a:rPr lang="en-GB" dirty="0"/>
              <a:t> per la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persistenza</a:t>
            </a:r>
            <a:r>
              <a:rPr lang="en-GB" dirty="0"/>
              <a:t>: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</a:t>
            </a:r>
            <a:r>
              <a:rPr lang="en-GB" dirty="0" err="1"/>
              <a:t>fondamentalmente</a:t>
            </a:r>
            <a:r>
              <a:rPr lang="en-GB" dirty="0"/>
              <a:t> di una </a:t>
            </a:r>
            <a:r>
              <a:rPr lang="en-GB" dirty="0" err="1"/>
              <a:t>classe</a:t>
            </a:r>
            <a:r>
              <a:rPr lang="en-GB" dirty="0"/>
              <a:t> con </a:t>
            </a:r>
            <a:r>
              <a:rPr lang="en-GB" dirty="0" err="1"/>
              <a:t>relativi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una </a:t>
            </a:r>
            <a:r>
              <a:rPr lang="en-GB" dirty="0" err="1"/>
              <a:t>tabella</a:t>
            </a:r>
            <a:r>
              <a:rPr lang="en-GB" dirty="0"/>
              <a:t> di un database, </a:t>
            </a:r>
            <a:r>
              <a:rPr lang="en-GB" dirty="0" err="1"/>
              <a:t>usata</a:t>
            </a:r>
            <a:r>
              <a:rPr lang="en-GB" dirty="0"/>
              <a:t> </a:t>
            </a:r>
            <a:r>
              <a:rPr lang="en-GB" dirty="0" err="1"/>
              <a:t>principalmente</a:t>
            </a:r>
            <a:r>
              <a:rPr lang="en-GB" dirty="0"/>
              <a:t> in </a:t>
            </a:r>
            <a:r>
              <a:rPr lang="en-GB" dirty="0" err="1"/>
              <a:t>applicazioni</a:t>
            </a:r>
            <a:r>
              <a:rPr lang="en-GB" dirty="0"/>
              <a:t> web.</a:t>
            </a:r>
          </a:p>
          <a:p>
            <a:pPr marL="0" indent="0">
              <a:buNone/>
            </a:pPr>
            <a:r>
              <a:rPr lang="en-GB" dirty="0" err="1"/>
              <a:t>L’utilizzo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di </a:t>
            </a:r>
            <a:r>
              <a:rPr lang="en-GB" dirty="0" err="1"/>
              <a:t>stratificare</a:t>
            </a:r>
            <a:r>
              <a:rPr lang="en-GB" dirty="0"/>
              <a:t> e </a:t>
            </a:r>
            <a:r>
              <a:rPr lang="en-GB" dirty="0" err="1"/>
              <a:t>isolare</a:t>
            </a:r>
            <a:r>
              <a:rPr lang="en-GB" dirty="0"/>
              <a:t> </a:t>
            </a:r>
            <a:r>
              <a:rPr lang="en-GB" dirty="0" err="1"/>
              <a:t>l'accesso</a:t>
            </a:r>
            <a:r>
              <a:rPr lang="en-GB" dirty="0"/>
              <a:t> ad una </a:t>
            </a:r>
            <a:r>
              <a:rPr lang="en-GB" dirty="0" err="1"/>
              <a:t>tabella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query (poste </a:t>
            </a:r>
            <a:r>
              <a:rPr lang="en-GB" dirty="0" err="1"/>
              <a:t>all'interno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) </a:t>
            </a:r>
            <a:r>
              <a:rPr lang="en-GB" dirty="0" err="1"/>
              <a:t>ovvero</a:t>
            </a:r>
            <a:r>
              <a:rPr lang="en-GB" dirty="0"/>
              <a:t> al data layer da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business logic </a:t>
            </a:r>
            <a:r>
              <a:rPr lang="en-GB" dirty="0" err="1"/>
              <a:t>creando</a:t>
            </a:r>
            <a:r>
              <a:rPr lang="en-GB" dirty="0"/>
              <a:t> un </a:t>
            </a:r>
            <a:r>
              <a:rPr lang="en-GB" dirty="0" err="1"/>
              <a:t>maggiore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astrazione</a:t>
            </a:r>
            <a:r>
              <a:rPr lang="en-GB" dirty="0"/>
              <a:t> ed una </a:t>
            </a:r>
            <a:r>
              <a:rPr lang="en-GB" dirty="0" err="1"/>
              <a:t>più</a:t>
            </a:r>
            <a:r>
              <a:rPr lang="en-GB" dirty="0"/>
              <a:t> facile </a:t>
            </a:r>
            <a:r>
              <a:rPr lang="en-GB" dirty="0" err="1"/>
              <a:t>manutenibilità</a:t>
            </a:r>
            <a:r>
              <a:rPr lang="en-GB" dirty="0"/>
              <a:t>. I </a:t>
            </a:r>
            <a:r>
              <a:rPr lang="en-GB" dirty="0" err="1"/>
              <a:t>metodi</a:t>
            </a:r>
            <a:r>
              <a:rPr lang="en-GB" dirty="0"/>
              <a:t> del DAO con le </a:t>
            </a:r>
            <a:r>
              <a:rPr lang="en-GB" dirty="0" err="1"/>
              <a:t>rispettive</a:t>
            </a:r>
            <a:r>
              <a:rPr lang="en-GB" dirty="0"/>
              <a:t> query dentro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così</a:t>
            </a:r>
            <a:r>
              <a:rPr lang="en-GB" dirty="0"/>
              <a:t> </a:t>
            </a:r>
            <a:r>
              <a:rPr lang="en-GB" dirty="0" err="1"/>
              <a:t>richiamati</a:t>
            </a:r>
            <a:r>
              <a:rPr lang="en-GB" dirty="0"/>
              <a:t> </a:t>
            </a:r>
            <a:r>
              <a:rPr lang="en-GB" dirty="0" err="1"/>
              <a:t>dalle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business logic.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40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CED6-522C-BA4F-8174-8EC88AAC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64D8-98F8-B041-A435-2C1FBA146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Data Transfer Object (Oggetti di Trasferimento Dati)</a:t>
            </a:r>
          </a:p>
        </p:txBody>
      </p:sp>
    </p:spTree>
    <p:extLst>
      <p:ext uri="{BB962C8B-B14F-4D97-AF65-F5344CB8AC3E}">
        <p14:creationId xmlns:p14="http://schemas.microsoft.com/office/powerpoint/2010/main" val="275609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55D7-D0A0-6644-8FE2-42B66874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Cos’é un DTO?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B050-F5B6-A545-BF5B-690BE476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dirty="0"/>
              <a:t>Il pattern DTO (Data Transfer Object) </a:t>
            </a:r>
            <a:r>
              <a:rPr lang="en-GB" dirty="0" err="1"/>
              <a:t>suggerisce</a:t>
            </a:r>
            <a:r>
              <a:rPr lang="en-GB" dirty="0"/>
              <a:t> 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</a:t>
            </a:r>
            <a:r>
              <a:rPr lang="en-GB" dirty="0" err="1"/>
              <a:t>dominio</a:t>
            </a:r>
            <a:r>
              <a:rPr lang="en-GB" dirty="0"/>
              <a:t> per </a:t>
            </a:r>
            <a:r>
              <a:rPr lang="en-GB" dirty="0" err="1"/>
              <a:t>trasferire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da back-end a front-end.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utile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vuole</a:t>
            </a:r>
            <a:r>
              <a:rPr lang="en-GB" dirty="0"/>
              <a:t> </a:t>
            </a:r>
            <a:r>
              <a:rPr lang="en-GB" dirty="0" err="1"/>
              <a:t>alleggerire</a:t>
            </a:r>
            <a:r>
              <a:rPr lang="en-GB" dirty="0"/>
              <a:t> il </a:t>
            </a:r>
            <a:r>
              <a:rPr lang="en-GB" dirty="0" err="1"/>
              <a:t>carico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trasferiti</a:t>
            </a:r>
            <a:r>
              <a:rPr lang="en-GB" dirty="0"/>
              <a:t>, </a:t>
            </a:r>
            <a:r>
              <a:rPr lang="en-GB" dirty="0" err="1"/>
              <a:t>portando</a:t>
            </a:r>
            <a:r>
              <a:rPr lang="en-GB" dirty="0"/>
              <a:t> a front-end solo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realmente</a:t>
            </a:r>
            <a:r>
              <a:rPr lang="en-GB" dirty="0"/>
              <a:t> </a:t>
            </a:r>
            <a:r>
              <a:rPr lang="en-GB" dirty="0" err="1"/>
              <a:t>necessari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logica</a:t>
            </a:r>
            <a:r>
              <a:rPr lang="en-GB" dirty="0"/>
              <a:t> di business.</a:t>
            </a:r>
          </a:p>
          <a:p>
            <a:pPr fontAlgn="base"/>
            <a:r>
              <a:rPr lang="en-GB" dirty="0"/>
              <a:t>Un </a:t>
            </a:r>
            <a:r>
              <a:rPr lang="en-GB" dirty="0" err="1"/>
              <a:t>oggetto</a:t>
            </a:r>
            <a:r>
              <a:rPr lang="en-GB" dirty="0"/>
              <a:t> DTO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serializzabile</a:t>
            </a:r>
            <a:r>
              <a:rPr lang="en-GB" dirty="0"/>
              <a:t>, </a:t>
            </a:r>
            <a:r>
              <a:rPr lang="en-GB" dirty="0" err="1"/>
              <a:t>contiene</a:t>
            </a:r>
            <a:r>
              <a:rPr lang="en-GB" dirty="0"/>
              <a:t> solo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necessari</a:t>
            </a:r>
            <a:r>
              <a:rPr lang="en-GB" dirty="0"/>
              <a:t>,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riunire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da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business e ha come </a:t>
            </a:r>
            <a:r>
              <a:rPr lang="en-GB" dirty="0" err="1"/>
              <a:t>scopo</a:t>
            </a:r>
            <a:r>
              <a:rPr lang="en-GB" dirty="0"/>
              <a:t> il </a:t>
            </a:r>
            <a:r>
              <a:rPr lang="en-GB" dirty="0" err="1"/>
              <a:t>trasferimento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E’ </a:t>
            </a:r>
            <a:r>
              <a:rPr lang="en-GB" dirty="0" err="1"/>
              <a:t>buona</a:t>
            </a:r>
            <a:r>
              <a:rPr lang="en-GB" dirty="0"/>
              <a:t> </a:t>
            </a:r>
            <a:r>
              <a:rPr lang="en-GB" dirty="0" err="1"/>
              <a:t>pratica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una Factory o </a:t>
            </a:r>
            <a:r>
              <a:rPr lang="en-GB" dirty="0" err="1"/>
              <a:t>implementare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faccia</a:t>
            </a:r>
            <a:r>
              <a:rPr lang="en-GB" dirty="0"/>
              <a:t> da “</a:t>
            </a:r>
            <a:r>
              <a:rPr lang="en-GB" dirty="0" err="1"/>
              <a:t>assemblatore</a:t>
            </a:r>
            <a:r>
              <a:rPr lang="en-GB" dirty="0"/>
              <a:t>”,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contenga</a:t>
            </a:r>
            <a:r>
              <a:rPr lang="en-GB" dirty="0"/>
              <a:t> </a:t>
            </a:r>
            <a:r>
              <a:rPr lang="en-GB" dirty="0" err="1"/>
              <a:t>cioè</a:t>
            </a:r>
            <a:r>
              <a:rPr lang="en-GB" dirty="0"/>
              <a:t> la </a:t>
            </a:r>
            <a:r>
              <a:rPr lang="en-GB" dirty="0" err="1"/>
              <a:t>logica</a:t>
            </a:r>
            <a:r>
              <a:rPr lang="en-GB" dirty="0"/>
              <a:t> per le </a:t>
            </a:r>
            <a:r>
              <a:rPr lang="en-GB" dirty="0" err="1"/>
              <a:t>trasformazioni</a:t>
            </a:r>
            <a:r>
              <a:rPr lang="en-GB" dirty="0"/>
              <a:t> </a:t>
            </a:r>
            <a:r>
              <a:rPr lang="en-GB" dirty="0" err="1"/>
              <a:t>modello</a:t>
            </a:r>
            <a:r>
              <a:rPr lang="en-GB" dirty="0"/>
              <a:t>/</a:t>
            </a:r>
            <a:r>
              <a:rPr lang="en-GB" dirty="0" err="1"/>
              <a:t>dto</a:t>
            </a:r>
            <a:r>
              <a:rPr lang="en-GB" dirty="0"/>
              <a:t> e </a:t>
            </a:r>
            <a:r>
              <a:rPr lang="en-GB" dirty="0" err="1"/>
              <a:t>dto</a:t>
            </a:r>
            <a:r>
              <a:rPr lang="en-GB" dirty="0"/>
              <a:t>/</a:t>
            </a:r>
            <a:r>
              <a:rPr lang="en-GB" dirty="0" err="1"/>
              <a:t>modello</a:t>
            </a:r>
            <a:r>
              <a:rPr lang="en-GB" dirty="0"/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915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D74B-DFC3-8440-8DAE-45061524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Nel dettaglio: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03255-266B-9648-A28F-A4F10DE1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49" y="1825625"/>
            <a:ext cx="4617788" cy="46672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41AA9-9EC4-214E-BCEF-4C2171E6A5E8}"/>
              </a:ext>
            </a:extLst>
          </p:cNvPr>
          <p:cNvSpPr txBox="1"/>
          <p:nvPr/>
        </p:nvSpPr>
        <p:spPr>
          <a:xfrm>
            <a:off x="6709483" y="4020750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Layer opzionale</a:t>
            </a:r>
          </a:p>
        </p:txBody>
      </p:sp>
    </p:spTree>
    <p:extLst>
      <p:ext uri="{BB962C8B-B14F-4D97-AF65-F5344CB8AC3E}">
        <p14:creationId xmlns:p14="http://schemas.microsoft.com/office/powerpoint/2010/main" val="42350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CED6-522C-BA4F-8174-8EC88AAC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64D8-98F8-B041-A435-2C1FBA146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0984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98E8-E73F-D843-8ADD-6546762B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Cos’é JPA?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58FD-7735-0344-9BC4-F3CEB8EF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JPA </a:t>
            </a:r>
            <a:r>
              <a:rPr lang="en-GB" dirty="0" err="1"/>
              <a:t>è</a:t>
            </a:r>
            <a:r>
              <a:rPr lang="en-GB" dirty="0"/>
              <a:t> un framework e una </a:t>
            </a:r>
            <a:r>
              <a:rPr lang="en-GB" dirty="0" err="1"/>
              <a:t>specifica</a:t>
            </a:r>
            <a:r>
              <a:rPr lang="en-GB" dirty="0"/>
              <a:t> Java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per </a:t>
            </a:r>
            <a:r>
              <a:rPr lang="en-GB" b="1" dirty="0"/>
              <a:t>Java Persistence API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Come </a:t>
            </a:r>
            <a:r>
              <a:rPr lang="en-GB" dirty="0" err="1"/>
              <a:t>si</a:t>
            </a:r>
            <a:r>
              <a:rPr lang="en-GB" dirty="0"/>
              <a:t> evince dal </a:t>
            </a:r>
            <a:r>
              <a:rPr lang="en-GB" dirty="0" err="1"/>
              <a:t>nome</a:t>
            </a:r>
            <a:r>
              <a:rPr lang="en-GB" dirty="0"/>
              <a:t>, </a:t>
            </a:r>
            <a:r>
              <a:rPr lang="en-GB" dirty="0" err="1"/>
              <a:t>offre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API per </a:t>
            </a:r>
            <a:r>
              <a:rPr lang="en-GB" dirty="0" err="1"/>
              <a:t>aiutare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sviluppatori</a:t>
            </a:r>
            <a:r>
              <a:rPr lang="en-GB" dirty="0"/>
              <a:t> </a:t>
            </a:r>
            <a:r>
              <a:rPr lang="en-GB" dirty="0" err="1"/>
              <a:t>nelle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di </a:t>
            </a:r>
            <a:r>
              <a:rPr lang="en-GB" dirty="0" err="1"/>
              <a:t>persistenza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database </a:t>
            </a:r>
            <a:r>
              <a:rPr lang="en-GB" dirty="0" err="1"/>
              <a:t>relazionale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particolare</a:t>
            </a:r>
            <a:r>
              <a:rPr lang="en-GB" dirty="0"/>
              <a:t>:</a:t>
            </a:r>
          </a:p>
          <a:p>
            <a:r>
              <a:rPr lang="en-GB" dirty="0" err="1"/>
              <a:t>fornisce</a:t>
            </a:r>
            <a:r>
              <a:rPr lang="en-GB" dirty="0"/>
              <a:t> una </a:t>
            </a:r>
            <a:r>
              <a:rPr lang="en-GB" dirty="0" err="1"/>
              <a:t>mappatura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Java e </a:t>
            </a:r>
            <a:r>
              <a:rPr lang="en-GB" dirty="0" err="1"/>
              <a:t>tabelle</a:t>
            </a:r>
            <a:r>
              <a:rPr lang="en-GB" dirty="0"/>
              <a:t> del database</a:t>
            </a:r>
          </a:p>
          <a:p>
            <a:r>
              <a:rPr lang="en-GB" dirty="0" err="1"/>
              <a:t>fornisce</a:t>
            </a:r>
            <a:r>
              <a:rPr lang="en-GB" dirty="0"/>
              <a:t> un </a:t>
            </a:r>
            <a:r>
              <a:rPr lang="en-GB" dirty="0" err="1"/>
              <a:t>linguaggio</a:t>
            </a:r>
            <a:r>
              <a:rPr lang="en-GB" dirty="0"/>
              <a:t> per </a:t>
            </a:r>
            <a:r>
              <a:rPr lang="en-GB" dirty="0" err="1"/>
              <a:t>effettuare</a:t>
            </a:r>
            <a:r>
              <a:rPr lang="en-GB" dirty="0"/>
              <a:t> query SQL, </a:t>
            </a:r>
            <a:r>
              <a:rPr lang="en-GB" dirty="0" err="1"/>
              <a:t>chiamato</a:t>
            </a:r>
            <a:r>
              <a:rPr lang="en-GB" dirty="0"/>
              <a:t> </a:t>
            </a:r>
            <a:r>
              <a:rPr lang="en-GB" b="1" dirty="0"/>
              <a:t>JPQL</a:t>
            </a:r>
            <a:r>
              <a:rPr lang="en-GB" dirty="0"/>
              <a:t> (Java Persistence Query Language),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indipendente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DBMS </a:t>
            </a:r>
            <a:r>
              <a:rPr lang="en-GB" dirty="0" err="1"/>
              <a:t>utilizzato</a:t>
            </a:r>
            <a:endParaRPr lang="en-GB" dirty="0"/>
          </a:p>
          <a:p>
            <a:r>
              <a:rPr lang="en-GB" dirty="0" err="1"/>
              <a:t>fornisce</a:t>
            </a:r>
            <a:r>
              <a:rPr lang="en-GB" dirty="0"/>
              <a:t> </a:t>
            </a:r>
            <a:r>
              <a:rPr lang="en-GB" dirty="0" err="1"/>
              <a:t>varie</a:t>
            </a:r>
            <a:r>
              <a:rPr lang="en-GB" dirty="0"/>
              <a:t> API per la </a:t>
            </a:r>
            <a:r>
              <a:rPr lang="en-GB" dirty="0" err="1"/>
              <a:t>gestione</a:t>
            </a:r>
            <a:r>
              <a:rPr lang="en-GB" dirty="0"/>
              <a:t> e </a:t>
            </a:r>
            <a:r>
              <a:rPr lang="en-GB" dirty="0" err="1"/>
              <a:t>manipolazioni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Java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mappano</a:t>
            </a:r>
            <a:r>
              <a:rPr lang="en-GB" dirty="0"/>
              <a:t> le </a:t>
            </a:r>
            <a:r>
              <a:rPr lang="en-GB" dirty="0" err="1"/>
              <a:t>tabelle</a:t>
            </a:r>
            <a:r>
              <a:rPr lang="en-GB" dirty="0"/>
              <a:t> del database.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261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428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JDBC</vt:lpstr>
      <vt:lpstr>Cos’é JDBC?</vt:lpstr>
      <vt:lpstr>DAO</vt:lpstr>
      <vt:lpstr>Cos’é un DAO?</vt:lpstr>
      <vt:lpstr>DTO</vt:lpstr>
      <vt:lpstr>Cos’é un DTO?</vt:lpstr>
      <vt:lpstr>Nel dettaglio:</vt:lpstr>
      <vt:lpstr>JPA</vt:lpstr>
      <vt:lpstr>Cos’é JPA?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</dc:title>
  <dc:creator>Microsoft Office User</dc:creator>
  <cp:lastModifiedBy>Microsoft Office User</cp:lastModifiedBy>
  <cp:revision>3</cp:revision>
  <dcterms:created xsi:type="dcterms:W3CDTF">2022-06-27T16:08:40Z</dcterms:created>
  <dcterms:modified xsi:type="dcterms:W3CDTF">2022-06-29T16:07:03Z</dcterms:modified>
</cp:coreProperties>
</file>