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Organic" charset="1" panose="00000000000000000000"/>
      <p:regular r:id="rId22"/>
    </p:embeddedFont>
    <p:embeddedFont>
      <p:font typeface="Bebas Neue" charset="1" panose="00000500000000000000"/>
      <p:regular r:id="rId23"/>
    </p:embeddedFont>
    <p:embeddedFont>
      <p:font typeface="Exo 2" charset="1" panose="00000500000000000000"/>
      <p:regular r:id="rId24"/>
    </p:embeddedFont>
    <p:embeddedFont>
      <p:font typeface="Montserrat" charset="1" panose="00000500000000000000"/>
      <p:regular r:id="rId25"/>
    </p:embeddedFont>
    <p:embeddedFont>
      <p:font typeface="Exo 2 Bold" charset="1" panose="00000800000000000000"/>
      <p:regular r:id="rId26"/>
    </p:embeddedFont>
    <p:embeddedFont>
      <p:font typeface="IBM Plex Sans Bold" charset="1" panose="020B08030502030002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1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6.png" Type="http://schemas.openxmlformats.org/officeDocument/2006/relationships/image"/><Relationship Id="rId4" Target="../media/image1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6.png" Type="http://schemas.openxmlformats.org/officeDocument/2006/relationships/image"/><Relationship Id="rId4" Target="../media/image1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 Id="rId9" Target="../media/image1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B013F"/>
        </a:solidFill>
      </p:bgPr>
    </p:bg>
    <p:spTree>
      <p:nvGrpSpPr>
        <p:cNvPr id="1" name=""/>
        <p:cNvGrpSpPr/>
        <p:nvPr/>
      </p:nvGrpSpPr>
      <p:grpSpPr>
        <a:xfrm>
          <a:off x="0" y="0"/>
          <a:ext cx="0" cy="0"/>
          <a:chOff x="0" y="0"/>
          <a:chExt cx="0" cy="0"/>
        </a:xfrm>
      </p:grpSpPr>
      <p:sp>
        <p:nvSpPr>
          <p:cNvPr name="TextBox 2" id="2"/>
          <p:cNvSpPr txBox="true"/>
          <p:nvPr/>
        </p:nvSpPr>
        <p:spPr>
          <a:xfrm rot="0">
            <a:off x="2170917" y="4176113"/>
            <a:ext cx="13946165" cy="1959905"/>
          </a:xfrm>
          <a:prstGeom prst="rect">
            <a:avLst/>
          </a:prstGeom>
        </p:spPr>
        <p:txBody>
          <a:bodyPr anchor="t" rtlCol="false" tIns="0" lIns="0" bIns="0" rIns="0">
            <a:spAutoFit/>
          </a:bodyPr>
          <a:lstStyle/>
          <a:p>
            <a:pPr algn="ctr">
              <a:lnSpc>
                <a:spcPts val="15584"/>
              </a:lnSpc>
              <a:spcBef>
                <a:spcPct val="0"/>
              </a:spcBef>
            </a:pPr>
            <a:r>
              <a:rPr lang="en-US" sz="12527" spc="739">
                <a:solidFill>
                  <a:srgbClr val="38B6FF"/>
                </a:solidFill>
                <a:latin typeface="Organic"/>
                <a:ea typeface="Organic"/>
                <a:cs typeface="Organic"/>
                <a:sym typeface="Organic"/>
              </a:rPr>
              <a:t> AI IN EDUCATION</a:t>
            </a:r>
          </a:p>
        </p:txBody>
      </p:sp>
      <p:sp>
        <p:nvSpPr>
          <p:cNvPr name="TextBox 3" id="3"/>
          <p:cNvSpPr txBox="true"/>
          <p:nvPr/>
        </p:nvSpPr>
        <p:spPr>
          <a:xfrm rot="0">
            <a:off x="3610377" y="6116968"/>
            <a:ext cx="11067246" cy="634593"/>
          </a:xfrm>
          <a:prstGeom prst="rect">
            <a:avLst/>
          </a:prstGeom>
        </p:spPr>
        <p:txBody>
          <a:bodyPr anchor="t" rtlCol="false" tIns="0" lIns="0" bIns="0" rIns="0">
            <a:spAutoFit/>
          </a:bodyPr>
          <a:lstStyle/>
          <a:p>
            <a:pPr algn="ctr">
              <a:lnSpc>
                <a:spcPts val="5038"/>
              </a:lnSpc>
              <a:spcBef>
                <a:spcPct val="0"/>
              </a:spcBef>
            </a:pPr>
            <a:r>
              <a:rPr lang="en-US" sz="4050" spc="4">
                <a:solidFill>
                  <a:srgbClr val="FFFFFF"/>
                </a:solidFill>
                <a:latin typeface="Bebas Neue"/>
                <a:ea typeface="Bebas Neue"/>
                <a:cs typeface="Bebas Neue"/>
                <a:sym typeface="Bebas Neue"/>
              </a:rPr>
              <a:t> Revolutionizing Learning Using Technology</a:t>
            </a:r>
          </a:p>
        </p:txBody>
      </p:sp>
      <p:sp>
        <p:nvSpPr>
          <p:cNvPr name="Freeform 4" id="4"/>
          <p:cNvSpPr/>
          <p:nvPr/>
        </p:nvSpPr>
        <p:spPr>
          <a:xfrm flipH="false" flipV="false" rot="-5400000">
            <a:off x="8131782" y="923205"/>
            <a:ext cx="2024437" cy="2235427"/>
          </a:xfrm>
          <a:custGeom>
            <a:avLst/>
            <a:gdLst/>
            <a:ahLst/>
            <a:cxnLst/>
            <a:rect r="r" b="b" t="t" l="l"/>
            <a:pathLst>
              <a:path h="2235427" w="2024437">
                <a:moveTo>
                  <a:pt x="0" y="0"/>
                </a:moveTo>
                <a:lnTo>
                  <a:pt x="2024436" y="0"/>
                </a:lnTo>
                <a:lnTo>
                  <a:pt x="2024436" y="2235427"/>
                </a:lnTo>
                <a:lnTo>
                  <a:pt x="0" y="2235427"/>
                </a:lnTo>
                <a:lnTo>
                  <a:pt x="0" y="0"/>
                </a:lnTo>
                <a:close/>
              </a:path>
            </a:pathLst>
          </a:custGeom>
          <a:blipFill>
            <a:blip r:embed="rId2"/>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0000" t="0" r="-10000" b="0"/>
            </a:stretch>
          </a:blipFill>
        </p:spPr>
      </p:sp>
      <p:grpSp>
        <p:nvGrpSpPr>
          <p:cNvPr name="Group 3" id="3"/>
          <p:cNvGrpSpPr/>
          <p:nvPr/>
        </p:nvGrpSpPr>
        <p:grpSpPr>
          <a:xfrm rot="0">
            <a:off x="0" y="0"/>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152025">
                <a:alpha val="22745"/>
              </a:srgbClr>
            </a:solidFill>
          </p:spPr>
        </p:sp>
        <p:sp>
          <p:nvSpPr>
            <p:cNvPr name="TextBox 5" id="5"/>
            <p:cNvSpPr txBox="true"/>
            <p:nvPr/>
          </p:nvSpPr>
          <p:spPr>
            <a:xfrm>
              <a:off x="0" y="0"/>
              <a:ext cx="4816593" cy="2709333"/>
            </a:xfrm>
            <a:prstGeom prst="rect">
              <a:avLst/>
            </a:prstGeom>
          </p:spPr>
          <p:txBody>
            <a:bodyPr anchor="ctr" rtlCol="false" tIns="50800" lIns="50800" bIns="50800" rIns="50800"/>
            <a:lstStyle/>
            <a:p>
              <a:pPr algn="ctr">
                <a:lnSpc>
                  <a:spcPts val="2191"/>
                </a:lnSpc>
              </a:pPr>
            </a:p>
          </p:txBody>
        </p:sp>
      </p:grpSp>
      <p:sp>
        <p:nvSpPr>
          <p:cNvPr name="AutoShape 6" id="6"/>
          <p:cNvSpPr/>
          <p:nvPr/>
        </p:nvSpPr>
        <p:spPr>
          <a:xfrm>
            <a:off x="2438933" y="2802727"/>
            <a:ext cx="13410134" cy="0"/>
          </a:xfrm>
          <a:prstGeom prst="line">
            <a:avLst/>
          </a:prstGeom>
          <a:ln cap="flat" w="19050">
            <a:solidFill>
              <a:srgbClr val="FFFFFF"/>
            </a:solidFill>
            <a:prstDash val="solid"/>
            <a:headEnd type="none" len="sm" w="sm"/>
            <a:tailEnd type="none" len="sm" w="sm"/>
          </a:ln>
        </p:spPr>
      </p:sp>
      <p:sp>
        <p:nvSpPr>
          <p:cNvPr name="AutoShape 7" id="7"/>
          <p:cNvSpPr/>
          <p:nvPr/>
        </p:nvSpPr>
        <p:spPr>
          <a:xfrm>
            <a:off x="3520958" y="7789093"/>
            <a:ext cx="3831758" cy="0"/>
          </a:xfrm>
          <a:prstGeom prst="line">
            <a:avLst/>
          </a:prstGeom>
          <a:ln cap="flat" w="19050">
            <a:solidFill>
              <a:srgbClr val="FFFFFF"/>
            </a:solidFill>
            <a:prstDash val="solid"/>
            <a:headEnd type="none" len="sm" w="sm"/>
            <a:tailEnd type="none" len="sm" w="sm"/>
          </a:ln>
        </p:spPr>
      </p:sp>
      <p:grpSp>
        <p:nvGrpSpPr>
          <p:cNvPr name="Group 8" id="8"/>
          <p:cNvGrpSpPr/>
          <p:nvPr/>
        </p:nvGrpSpPr>
        <p:grpSpPr>
          <a:xfrm rot="0">
            <a:off x="7663971" y="7368907"/>
            <a:ext cx="1102769" cy="110276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DE0E6">
                    <a:alpha val="100000"/>
                  </a:srgbClr>
                </a:gs>
                <a:gs pos="100000">
                  <a:srgbClr val="004AAD">
                    <a:alpha val="100000"/>
                  </a:srgbClr>
                </a:gs>
              </a:gsLst>
              <a:lin ang="2700000"/>
            </a:gradFill>
          </p:spPr>
        </p:sp>
        <p:sp>
          <p:nvSpPr>
            <p:cNvPr name="TextBox 10" id="10"/>
            <p:cNvSpPr txBox="true"/>
            <p:nvPr/>
          </p:nvSpPr>
          <p:spPr>
            <a:xfrm>
              <a:off x="76200" y="76200"/>
              <a:ext cx="660400" cy="660400"/>
            </a:xfrm>
            <a:prstGeom prst="rect">
              <a:avLst/>
            </a:prstGeom>
          </p:spPr>
          <p:txBody>
            <a:bodyPr anchor="ctr" rtlCol="false" tIns="50800" lIns="50800" bIns="50800" rIns="50800"/>
            <a:lstStyle/>
            <a:p>
              <a:pPr algn="ctr">
                <a:lnSpc>
                  <a:spcPts val="2191"/>
                </a:lnSpc>
              </a:pPr>
            </a:p>
          </p:txBody>
        </p:sp>
      </p:grpSp>
      <p:sp>
        <p:nvSpPr>
          <p:cNvPr name="Freeform 11" id="11"/>
          <p:cNvSpPr/>
          <p:nvPr/>
        </p:nvSpPr>
        <p:spPr>
          <a:xfrm flipH="false" flipV="false" rot="0">
            <a:off x="1240328" y="8034614"/>
            <a:ext cx="744864" cy="1067905"/>
          </a:xfrm>
          <a:custGeom>
            <a:avLst/>
            <a:gdLst/>
            <a:ahLst/>
            <a:cxnLst/>
            <a:rect r="r" b="b" t="t" l="l"/>
            <a:pathLst>
              <a:path h="1067905" w="744864">
                <a:moveTo>
                  <a:pt x="0" y="0"/>
                </a:moveTo>
                <a:lnTo>
                  <a:pt x="744864" y="0"/>
                </a:lnTo>
                <a:lnTo>
                  <a:pt x="744864" y="1067906"/>
                </a:lnTo>
                <a:lnTo>
                  <a:pt x="0" y="1067906"/>
                </a:lnTo>
                <a:lnTo>
                  <a:pt x="0" y="0"/>
                </a:lnTo>
                <a:close/>
              </a:path>
            </a:pathLst>
          </a:custGeom>
          <a:blipFill>
            <a:blip r:embed="rId3"/>
            <a:stretch>
              <a:fillRect l="0" t="0" r="0" b="0"/>
            </a:stretch>
          </a:blipFill>
        </p:spPr>
      </p:sp>
      <p:sp>
        <p:nvSpPr>
          <p:cNvPr name="AutoShape 12" id="12"/>
          <p:cNvSpPr/>
          <p:nvPr/>
        </p:nvSpPr>
        <p:spPr>
          <a:xfrm>
            <a:off x="3520958" y="4713139"/>
            <a:ext cx="3831758" cy="0"/>
          </a:xfrm>
          <a:prstGeom prst="line">
            <a:avLst/>
          </a:prstGeom>
          <a:ln cap="flat" w="19050">
            <a:solidFill>
              <a:srgbClr val="FFFFFF"/>
            </a:solidFill>
            <a:prstDash val="solid"/>
            <a:headEnd type="none" len="sm" w="sm"/>
            <a:tailEnd type="none" len="sm" w="sm"/>
          </a:ln>
        </p:spPr>
      </p:sp>
      <p:grpSp>
        <p:nvGrpSpPr>
          <p:cNvPr name="Group 13" id="13"/>
          <p:cNvGrpSpPr/>
          <p:nvPr/>
        </p:nvGrpSpPr>
        <p:grpSpPr>
          <a:xfrm rot="0">
            <a:off x="7663971" y="4292953"/>
            <a:ext cx="1102769" cy="1102769"/>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DE0E6">
                    <a:alpha val="100000"/>
                  </a:srgbClr>
                </a:gs>
                <a:gs pos="100000">
                  <a:srgbClr val="004AAD">
                    <a:alpha val="100000"/>
                  </a:srgbClr>
                </a:gs>
              </a:gsLst>
              <a:lin ang="2700000"/>
            </a:gradFill>
          </p:spPr>
        </p:sp>
        <p:sp>
          <p:nvSpPr>
            <p:cNvPr name="TextBox 15" id="15"/>
            <p:cNvSpPr txBox="true"/>
            <p:nvPr/>
          </p:nvSpPr>
          <p:spPr>
            <a:xfrm>
              <a:off x="76200" y="76200"/>
              <a:ext cx="660400" cy="660400"/>
            </a:xfrm>
            <a:prstGeom prst="rect">
              <a:avLst/>
            </a:prstGeom>
          </p:spPr>
          <p:txBody>
            <a:bodyPr anchor="ctr" rtlCol="false" tIns="50800" lIns="50800" bIns="50800" rIns="50800"/>
            <a:lstStyle/>
            <a:p>
              <a:pPr algn="ctr">
                <a:lnSpc>
                  <a:spcPts val="2191"/>
                </a:lnSpc>
              </a:pPr>
            </a:p>
          </p:txBody>
        </p:sp>
      </p:grpSp>
      <p:sp>
        <p:nvSpPr>
          <p:cNvPr name="AutoShape 16" id="16"/>
          <p:cNvSpPr/>
          <p:nvPr/>
        </p:nvSpPr>
        <p:spPr>
          <a:xfrm>
            <a:off x="11133588" y="6179962"/>
            <a:ext cx="3831758" cy="0"/>
          </a:xfrm>
          <a:prstGeom prst="line">
            <a:avLst/>
          </a:prstGeom>
          <a:ln cap="flat" w="19050">
            <a:solidFill>
              <a:srgbClr val="FFFFFF"/>
            </a:solidFill>
            <a:prstDash val="solid"/>
            <a:headEnd type="none" len="sm" w="sm"/>
            <a:tailEnd type="none" len="sm" w="sm"/>
          </a:ln>
        </p:spPr>
      </p:sp>
      <p:grpSp>
        <p:nvGrpSpPr>
          <p:cNvPr name="Group 17" id="17"/>
          <p:cNvGrpSpPr/>
          <p:nvPr/>
        </p:nvGrpSpPr>
        <p:grpSpPr>
          <a:xfrm rot="0">
            <a:off x="9716494" y="5759776"/>
            <a:ext cx="1102769" cy="1102769"/>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DE0E6">
                    <a:alpha val="100000"/>
                  </a:srgbClr>
                </a:gs>
                <a:gs pos="100000">
                  <a:srgbClr val="004AAD">
                    <a:alpha val="100000"/>
                  </a:srgbClr>
                </a:gs>
              </a:gsLst>
              <a:lin ang="2700000"/>
            </a:gradFill>
          </p:spPr>
        </p:sp>
        <p:sp>
          <p:nvSpPr>
            <p:cNvPr name="TextBox 19" id="19"/>
            <p:cNvSpPr txBox="true"/>
            <p:nvPr/>
          </p:nvSpPr>
          <p:spPr>
            <a:xfrm>
              <a:off x="76200" y="76200"/>
              <a:ext cx="660400" cy="660400"/>
            </a:xfrm>
            <a:prstGeom prst="rect">
              <a:avLst/>
            </a:prstGeom>
          </p:spPr>
          <p:txBody>
            <a:bodyPr anchor="ctr" rtlCol="false" tIns="50800" lIns="50800" bIns="50800" rIns="50800"/>
            <a:lstStyle/>
            <a:p>
              <a:pPr algn="ctr">
                <a:lnSpc>
                  <a:spcPts val="2191"/>
                </a:lnSpc>
              </a:pPr>
            </a:p>
          </p:txBody>
        </p:sp>
      </p:grpSp>
      <p:grpSp>
        <p:nvGrpSpPr>
          <p:cNvPr name="Group 20" id="20"/>
          <p:cNvGrpSpPr/>
          <p:nvPr/>
        </p:nvGrpSpPr>
        <p:grpSpPr>
          <a:xfrm rot="0">
            <a:off x="0" y="9849346"/>
            <a:ext cx="18288000" cy="437654"/>
            <a:chOff x="0" y="0"/>
            <a:chExt cx="4816593" cy="115267"/>
          </a:xfrm>
        </p:grpSpPr>
        <p:sp>
          <p:nvSpPr>
            <p:cNvPr name="Freeform 21" id="21"/>
            <p:cNvSpPr/>
            <p:nvPr/>
          </p:nvSpPr>
          <p:spPr>
            <a:xfrm flipH="false" flipV="false" rot="0">
              <a:off x="0" y="0"/>
              <a:ext cx="4816592" cy="115267"/>
            </a:xfrm>
            <a:custGeom>
              <a:avLst/>
              <a:gdLst/>
              <a:ahLst/>
              <a:cxnLst/>
              <a:rect r="r" b="b" t="t" l="l"/>
              <a:pathLst>
                <a:path h="115267" w="4816592">
                  <a:moveTo>
                    <a:pt x="0" y="0"/>
                  </a:moveTo>
                  <a:lnTo>
                    <a:pt x="4816592" y="0"/>
                  </a:lnTo>
                  <a:lnTo>
                    <a:pt x="4816592" y="115267"/>
                  </a:lnTo>
                  <a:lnTo>
                    <a:pt x="0" y="115267"/>
                  </a:lnTo>
                  <a:close/>
                </a:path>
              </a:pathLst>
            </a:custGeom>
            <a:solidFill>
              <a:srgbClr val="8CD3F0"/>
            </a:solidFill>
          </p:spPr>
        </p:sp>
        <p:sp>
          <p:nvSpPr>
            <p:cNvPr name="TextBox 22" id="22"/>
            <p:cNvSpPr txBox="true"/>
            <p:nvPr/>
          </p:nvSpPr>
          <p:spPr>
            <a:xfrm>
              <a:off x="0" y="-9525"/>
              <a:ext cx="4816593" cy="124792"/>
            </a:xfrm>
            <a:prstGeom prst="rect">
              <a:avLst/>
            </a:prstGeom>
          </p:spPr>
          <p:txBody>
            <a:bodyPr anchor="ctr" rtlCol="false" tIns="50800" lIns="50800" bIns="50800" rIns="50800"/>
            <a:lstStyle/>
            <a:p>
              <a:pPr algn="ctr">
                <a:lnSpc>
                  <a:spcPts val="2191"/>
                </a:lnSpc>
              </a:pPr>
              <a:r>
                <a:rPr lang="en-US" b="true" sz="1761" spc="1">
                  <a:solidFill>
                    <a:srgbClr val="000000"/>
                  </a:solidFill>
                  <a:latin typeface="Exo 2 Bold"/>
                  <a:ea typeface="Exo 2 Bold"/>
                  <a:cs typeface="Exo 2 Bold"/>
                  <a:sym typeface="Exo 2 Bold"/>
                </a:rPr>
                <a:t>SUBMITTED TO DR SYED SAOOD ZIA BY MUHAMMAD HASHIR RAFIQUE (BSCS)</a:t>
              </a:r>
            </a:p>
          </p:txBody>
        </p:sp>
      </p:grpSp>
      <p:sp>
        <p:nvSpPr>
          <p:cNvPr name="TextBox 23" id="23"/>
          <p:cNvSpPr txBox="true"/>
          <p:nvPr/>
        </p:nvSpPr>
        <p:spPr>
          <a:xfrm rot="0">
            <a:off x="2809592" y="1507978"/>
            <a:ext cx="12668817" cy="818515"/>
          </a:xfrm>
          <a:prstGeom prst="rect">
            <a:avLst/>
          </a:prstGeom>
        </p:spPr>
        <p:txBody>
          <a:bodyPr anchor="t" rtlCol="false" tIns="0" lIns="0" bIns="0" rIns="0">
            <a:spAutoFit/>
          </a:bodyPr>
          <a:lstStyle/>
          <a:p>
            <a:pPr algn="ctr">
              <a:lnSpc>
                <a:spcPts val="6502"/>
              </a:lnSpc>
            </a:pPr>
            <a:r>
              <a:rPr lang="en-US" sz="5227" spc="5">
                <a:solidFill>
                  <a:srgbClr val="FFFFFF"/>
                </a:solidFill>
                <a:latin typeface="Organic"/>
                <a:ea typeface="Organic"/>
                <a:cs typeface="Organic"/>
                <a:sym typeface="Organic"/>
              </a:rPr>
              <a:t>Downside of Ai for students</a:t>
            </a:r>
          </a:p>
        </p:txBody>
      </p:sp>
      <p:sp>
        <p:nvSpPr>
          <p:cNvPr name="TextBox 24" id="24"/>
          <p:cNvSpPr txBox="true"/>
          <p:nvPr/>
        </p:nvSpPr>
        <p:spPr>
          <a:xfrm rot="0">
            <a:off x="3088126" y="7939474"/>
            <a:ext cx="4264590" cy="490076"/>
          </a:xfrm>
          <a:prstGeom prst="rect">
            <a:avLst/>
          </a:prstGeom>
        </p:spPr>
        <p:txBody>
          <a:bodyPr anchor="t" rtlCol="false" tIns="0" lIns="0" bIns="0" rIns="0">
            <a:spAutoFit/>
          </a:bodyPr>
          <a:lstStyle/>
          <a:p>
            <a:pPr algn="r">
              <a:lnSpc>
                <a:spcPts val="2006"/>
              </a:lnSpc>
            </a:pPr>
            <a:r>
              <a:rPr lang="en-US" sz="1262" spc="1">
                <a:solidFill>
                  <a:srgbClr val="FFFFFF"/>
                </a:solidFill>
                <a:latin typeface="Exo 2"/>
                <a:ea typeface="Exo 2"/>
                <a:cs typeface="Exo 2"/>
                <a:sym typeface="Exo 2"/>
              </a:rPr>
              <a:t>Students may be fully dependent on technologies resulting in lost of their skills.</a:t>
            </a:r>
          </a:p>
        </p:txBody>
      </p:sp>
      <p:sp>
        <p:nvSpPr>
          <p:cNvPr name="TextBox 25" id="25"/>
          <p:cNvSpPr txBox="true"/>
          <p:nvPr/>
        </p:nvSpPr>
        <p:spPr>
          <a:xfrm rot="0">
            <a:off x="5560885" y="7109771"/>
            <a:ext cx="1791831" cy="532122"/>
          </a:xfrm>
          <a:prstGeom prst="rect">
            <a:avLst/>
          </a:prstGeom>
        </p:spPr>
        <p:txBody>
          <a:bodyPr anchor="t" rtlCol="false" tIns="0" lIns="0" bIns="0" rIns="0">
            <a:spAutoFit/>
          </a:bodyPr>
          <a:lstStyle/>
          <a:p>
            <a:pPr algn="r">
              <a:lnSpc>
                <a:spcPts val="2170"/>
              </a:lnSpc>
            </a:pPr>
            <a:r>
              <a:rPr lang="en-US" sz="1550" spc="1">
                <a:solidFill>
                  <a:srgbClr val="FFFFFF"/>
                </a:solidFill>
                <a:latin typeface="Organic"/>
                <a:ea typeface="Organic"/>
                <a:cs typeface="Organic"/>
                <a:sym typeface="Organic"/>
              </a:rPr>
              <a:t>Fully dependend on technology</a:t>
            </a:r>
          </a:p>
        </p:txBody>
      </p:sp>
      <p:sp>
        <p:nvSpPr>
          <p:cNvPr name="TextBox 26" id="26"/>
          <p:cNvSpPr txBox="true"/>
          <p:nvPr/>
        </p:nvSpPr>
        <p:spPr>
          <a:xfrm rot="0">
            <a:off x="3520958" y="4858213"/>
            <a:ext cx="3831758" cy="490076"/>
          </a:xfrm>
          <a:prstGeom prst="rect">
            <a:avLst/>
          </a:prstGeom>
        </p:spPr>
        <p:txBody>
          <a:bodyPr anchor="t" rtlCol="false" tIns="0" lIns="0" bIns="0" rIns="0">
            <a:spAutoFit/>
          </a:bodyPr>
          <a:lstStyle/>
          <a:p>
            <a:pPr algn="r">
              <a:lnSpc>
                <a:spcPts val="2006"/>
              </a:lnSpc>
            </a:pPr>
            <a:r>
              <a:rPr lang="en-US" sz="1262" spc="1">
                <a:solidFill>
                  <a:srgbClr val="FFFFFF"/>
                </a:solidFill>
                <a:latin typeface="Exo 2"/>
                <a:ea typeface="Exo 2"/>
                <a:cs typeface="Exo 2"/>
                <a:sym typeface="Exo 2"/>
              </a:rPr>
              <a:t>Students may use AI to cheat in exams, which is very easy to do and hard to catch.</a:t>
            </a:r>
          </a:p>
        </p:txBody>
      </p:sp>
      <p:sp>
        <p:nvSpPr>
          <p:cNvPr name="TextBox 27" id="27"/>
          <p:cNvSpPr txBox="true"/>
          <p:nvPr/>
        </p:nvSpPr>
        <p:spPr>
          <a:xfrm rot="0">
            <a:off x="3785061" y="4033816"/>
            <a:ext cx="3567655" cy="265422"/>
          </a:xfrm>
          <a:prstGeom prst="rect">
            <a:avLst/>
          </a:prstGeom>
        </p:spPr>
        <p:txBody>
          <a:bodyPr anchor="t" rtlCol="false" tIns="0" lIns="0" bIns="0" rIns="0">
            <a:spAutoFit/>
          </a:bodyPr>
          <a:lstStyle/>
          <a:p>
            <a:pPr algn="r">
              <a:lnSpc>
                <a:spcPts val="2170"/>
              </a:lnSpc>
            </a:pPr>
            <a:r>
              <a:rPr lang="en-US" sz="1550" spc="1">
                <a:solidFill>
                  <a:srgbClr val="FFFFFF"/>
                </a:solidFill>
                <a:latin typeface="Organic"/>
                <a:ea typeface="Organic"/>
                <a:cs typeface="Organic"/>
                <a:sym typeface="Organic"/>
              </a:rPr>
              <a:t>Students may cheat</a:t>
            </a:r>
          </a:p>
        </p:txBody>
      </p:sp>
      <p:sp>
        <p:nvSpPr>
          <p:cNvPr name="TextBox 28" id="28"/>
          <p:cNvSpPr txBox="true"/>
          <p:nvPr/>
        </p:nvSpPr>
        <p:spPr>
          <a:xfrm rot="0">
            <a:off x="7705600" y="4488928"/>
            <a:ext cx="1019510" cy="648188"/>
          </a:xfrm>
          <a:prstGeom prst="rect">
            <a:avLst/>
          </a:prstGeom>
        </p:spPr>
        <p:txBody>
          <a:bodyPr anchor="t" rtlCol="false" tIns="0" lIns="0" bIns="0" rIns="0">
            <a:spAutoFit/>
          </a:bodyPr>
          <a:lstStyle/>
          <a:p>
            <a:pPr algn="ctr">
              <a:lnSpc>
                <a:spcPts val="5219"/>
              </a:lnSpc>
            </a:pPr>
            <a:r>
              <a:rPr lang="en-US" sz="3728" spc="3">
                <a:solidFill>
                  <a:srgbClr val="FFFFFF"/>
                </a:solidFill>
                <a:latin typeface="Organic"/>
                <a:ea typeface="Organic"/>
                <a:cs typeface="Organic"/>
                <a:sym typeface="Organic"/>
              </a:rPr>
              <a:t>01</a:t>
            </a:r>
          </a:p>
        </p:txBody>
      </p:sp>
      <p:sp>
        <p:nvSpPr>
          <p:cNvPr name="TextBox 29" id="29"/>
          <p:cNvSpPr txBox="true"/>
          <p:nvPr/>
        </p:nvSpPr>
        <p:spPr>
          <a:xfrm rot="0">
            <a:off x="11133588" y="6330343"/>
            <a:ext cx="3608667" cy="490076"/>
          </a:xfrm>
          <a:prstGeom prst="rect">
            <a:avLst/>
          </a:prstGeom>
        </p:spPr>
        <p:txBody>
          <a:bodyPr anchor="t" rtlCol="false" tIns="0" lIns="0" bIns="0" rIns="0">
            <a:spAutoFit/>
          </a:bodyPr>
          <a:lstStyle/>
          <a:p>
            <a:pPr algn="l">
              <a:lnSpc>
                <a:spcPts val="2006"/>
              </a:lnSpc>
            </a:pPr>
            <a:r>
              <a:rPr lang="en-US" sz="1262" spc="1">
                <a:solidFill>
                  <a:srgbClr val="FFFFFF"/>
                </a:solidFill>
                <a:latin typeface="Exo 2"/>
                <a:ea typeface="Exo 2"/>
                <a:cs typeface="Exo 2"/>
                <a:sym typeface="Exo 2"/>
              </a:rPr>
              <a:t>Students may lose the ability to research of their own.</a:t>
            </a:r>
          </a:p>
        </p:txBody>
      </p:sp>
      <p:sp>
        <p:nvSpPr>
          <p:cNvPr name="TextBox 30" id="30"/>
          <p:cNvSpPr txBox="true"/>
          <p:nvPr/>
        </p:nvSpPr>
        <p:spPr>
          <a:xfrm rot="0">
            <a:off x="11133588" y="5500640"/>
            <a:ext cx="1506573" cy="532122"/>
          </a:xfrm>
          <a:prstGeom prst="rect">
            <a:avLst/>
          </a:prstGeom>
        </p:spPr>
        <p:txBody>
          <a:bodyPr anchor="t" rtlCol="false" tIns="0" lIns="0" bIns="0" rIns="0">
            <a:spAutoFit/>
          </a:bodyPr>
          <a:lstStyle/>
          <a:p>
            <a:pPr algn="l">
              <a:lnSpc>
                <a:spcPts val="2170"/>
              </a:lnSpc>
            </a:pPr>
            <a:r>
              <a:rPr lang="en-US" sz="1550" spc="1">
                <a:solidFill>
                  <a:srgbClr val="FFFFFF"/>
                </a:solidFill>
                <a:latin typeface="Organic"/>
                <a:ea typeface="Organic"/>
                <a:cs typeface="Organic"/>
                <a:sym typeface="Organic"/>
              </a:rPr>
              <a:t>Rusted research skills</a:t>
            </a:r>
          </a:p>
        </p:txBody>
      </p:sp>
      <p:sp>
        <p:nvSpPr>
          <p:cNvPr name="TextBox 31" id="31"/>
          <p:cNvSpPr txBox="true"/>
          <p:nvPr/>
        </p:nvSpPr>
        <p:spPr>
          <a:xfrm rot="0">
            <a:off x="9758124" y="5955751"/>
            <a:ext cx="1019510" cy="648188"/>
          </a:xfrm>
          <a:prstGeom prst="rect">
            <a:avLst/>
          </a:prstGeom>
        </p:spPr>
        <p:txBody>
          <a:bodyPr anchor="t" rtlCol="false" tIns="0" lIns="0" bIns="0" rIns="0">
            <a:spAutoFit/>
          </a:bodyPr>
          <a:lstStyle/>
          <a:p>
            <a:pPr algn="ctr">
              <a:lnSpc>
                <a:spcPts val="5219"/>
              </a:lnSpc>
            </a:pPr>
            <a:r>
              <a:rPr lang="en-US" sz="3728" spc="3">
                <a:solidFill>
                  <a:srgbClr val="FFFFFF"/>
                </a:solidFill>
                <a:latin typeface="Organic"/>
                <a:ea typeface="Organic"/>
                <a:cs typeface="Organic"/>
                <a:sym typeface="Organic"/>
              </a:rPr>
              <a:t>03</a:t>
            </a:r>
          </a:p>
        </p:txBody>
      </p:sp>
      <p:sp>
        <p:nvSpPr>
          <p:cNvPr name="TextBox 32" id="32"/>
          <p:cNvSpPr txBox="true"/>
          <p:nvPr/>
        </p:nvSpPr>
        <p:spPr>
          <a:xfrm rot="0">
            <a:off x="7705600" y="7564882"/>
            <a:ext cx="1019510" cy="648188"/>
          </a:xfrm>
          <a:prstGeom prst="rect">
            <a:avLst/>
          </a:prstGeom>
        </p:spPr>
        <p:txBody>
          <a:bodyPr anchor="t" rtlCol="false" tIns="0" lIns="0" bIns="0" rIns="0">
            <a:spAutoFit/>
          </a:bodyPr>
          <a:lstStyle/>
          <a:p>
            <a:pPr algn="ctr">
              <a:lnSpc>
                <a:spcPts val="5219"/>
              </a:lnSpc>
            </a:pPr>
            <a:r>
              <a:rPr lang="en-US" sz="3728" spc="3">
                <a:solidFill>
                  <a:srgbClr val="FFFFFF"/>
                </a:solidFill>
                <a:latin typeface="Organic"/>
                <a:ea typeface="Organic"/>
                <a:cs typeface="Organic"/>
                <a:sym typeface="Organic"/>
              </a:rPr>
              <a:t>02</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2284" t="0" r="0" b="-32284"/>
            </a:stretch>
          </a:blipFill>
        </p:spPr>
      </p:sp>
      <p:grpSp>
        <p:nvGrpSpPr>
          <p:cNvPr name="Group 3" id="3"/>
          <p:cNvGrpSpPr/>
          <p:nvPr/>
        </p:nvGrpSpPr>
        <p:grpSpPr>
          <a:xfrm rot="0">
            <a:off x="0" y="0"/>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152025">
                <a:alpha val="22745"/>
              </a:srgbClr>
            </a:solidFill>
          </p:spPr>
        </p:sp>
        <p:sp>
          <p:nvSpPr>
            <p:cNvPr name="TextBox 5" id="5"/>
            <p:cNvSpPr txBox="true"/>
            <p:nvPr/>
          </p:nvSpPr>
          <p:spPr>
            <a:xfrm>
              <a:off x="0" y="0"/>
              <a:ext cx="4816593" cy="2709333"/>
            </a:xfrm>
            <a:prstGeom prst="rect">
              <a:avLst/>
            </a:prstGeom>
          </p:spPr>
          <p:txBody>
            <a:bodyPr anchor="ctr" rtlCol="false" tIns="50800" lIns="50800" bIns="50800" rIns="50800"/>
            <a:lstStyle/>
            <a:p>
              <a:pPr algn="ctr">
                <a:lnSpc>
                  <a:spcPts val="2191"/>
                </a:lnSpc>
              </a:pPr>
            </a:p>
          </p:txBody>
        </p:sp>
      </p:grpSp>
      <p:sp>
        <p:nvSpPr>
          <p:cNvPr name="AutoShape 6" id="6"/>
          <p:cNvSpPr/>
          <p:nvPr/>
        </p:nvSpPr>
        <p:spPr>
          <a:xfrm>
            <a:off x="4073758" y="5813368"/>
            <a:ext cx="0" cy="862207"/>
          </a:xfrm>
          <a:prstGeom prst="line">
            <a:avLst/>
          </a:prstGeom>
          <a:ln cap="flat" w="19050">
            <a:solidFill>
              <a:srgbClr val="FFFFFF"/>
            </a:solidFill>
            <a:prstDash val="solid"/>
            <a:headEnd type="oval" len="lg" w="lg"/>
            <a:tailEnd type="oval" len="lg" w="lg"/>
          </a:ln>
        </p:spPr>
      </p:sp>
      <p:sp>
        <p:nvSpPr>
          <p:cNvPr name="AutoShape 7" id="7"/>
          <p:cNvSpPr/>
          <p:nvPr/>
        </p:nvSpPr>
        <p:spPr>
          <a:xfrm>
            <a:off x="10819869" y="5831107"/>
            <a:ext cx="0" cy="862207"/>
          </a:xfrm>
          <a:prstGeom prst="line">
            <a:avLst/>
          </a:prstGeom>
          <a:ln cap="flat" w="19050">
            <a:solidFill>
              <a:srgbClr val="FFFFFF"/>
            </a:solidFill>
            <a:prstDash val="solid"/>
            <a:headEnd type="oval" len="lg" w="lg"/>
            <a:tailEnd type="oval" len="lg" w="lg"/>
          </a:ln>
        </p:spPr>
      </p:sp>
      <p:sp>
        <p:nvSpPr>
          <p:cNvPr name="AutoShape 8" id="8"/>
          <p:cNvSpPr/>
          <p:nvPr/>
        </p:nvSpPr>
        <p:spPr>
          <a:xfrm>
            <a:off x="7468131" y="5813368"/>
            <a:ext cx="0" cy="862207"/>
          </a:xfrm>
          <a:prstGeom prst="line">
            <a:avLst/>
          </a:prstGeom>
          <a:ln cap="flat" w="19050">
            <a:solidFill>
              <a:srgbClr val="FFFFFF"/>
            </a:solidFill>
            <a:prstDash val="solid"/>
            <a:headEnd type="oval" len="lg" w="lg"/>
            <a:tailEnd type="oval" len="lg" w="lg"/>
          </a:ln>
        </p:spPr>
      </p:sp>
      <p:sp>
        <p:nvSpPr>
          <p:cNvPr name="AutoShape 9" id="9"/>
          <p:cNvSpPr/>
          <p:nvPr/>
        </p:nvSpPr>
        <p:spPr>
          <a:xfrm>
            <a:off x="14185667" y="5831107"/>
            <a:ext cx="0" cy="862207"/>
          </a:xfrm>
          <a:prstGeom prst="line">
            <a:avLst/>
          </a:prstGeom>
          <a:ln cap="flat" w="19050">
            <a:solidFill>
              <a:srgbClr val="FFFFFF"/>
            </a:solidFill>
            <a:prstDash val="solid"/>
            <a:headEnd type="oval" len="lg" w="lg"/>
            <a:tailEnd type="oval" len="lg" w="lg"/>
          </a:ln>
        </p:spPr>
      </p:sp>
      <p:grpSp>
        <p:nvGrpSpPr>
          <p:cNvPr name="Group 10" id="10"/>
          <p:cNvGrpSpPr/>
          <p:nvPr/>
        </p:nvGrpSpPr>
        <p:grpSpPr>
          <a:xfrm rot="0">
            <a:off x="3643267" y="5143500"/>
            <a:ext cx="880032" cy="880032"/>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DE0E6">
                    <a:alpha val="100000"/>
                  </a:srgbClr>
                </a:gs>
                <a:gs pos="100000">
                  <a:srgbClr val="004AAD">
                    <a:alpha val="100000"/>
                  </a:srgbClr>
                </a:gs>
              </a:gsLst>
              <a:lin ang="2700000"/>
            </a:gradFill>
          </p:spPr>
        </p:sp>
        <p:sp>
          <p:nvSpPr>
            <p:cNvPr name="TextBox 12" id="12"/>
            <p:cNvSpPr txBox="true"/>
            <p:nvPr/>
          </p:nvSpPr>
          <p:spPr>
            <a:xfrm>
              <a:off x="76200" y="76200"/>
              <a:ext cx="660400" cy="660400"/>
            </a:xfrm>
            <a:prstGeom prst="rect">
              <a:avLst/>
            </a:prstGeom>
          </p:spPr>
          <p:txBody>
            <a:bodyPr anchor="ctr" rtlCol="false" tIns="50800" lIns="50800" bIns="50800" rIns="50800"/>
            <a:lstStyle/>
            <a:p>
              <a:pPr algn="ctr">
                <a:lnSpc>
                  <a:spcPts val="2191"/>
                </a:lnSpc>
              </a:pPr>
            </a:p>
          </p:txBody>
        </p:sp>
      </p:grpSp>
      <p:grpSp>
        <p:nvGrpSpPr>
          <p:cNvPr name="Group 13" id="13"/>
          <p:cNvGrpSpPr/>
          <p:nvPr/>
        </p:nvGrpSpPr>
        <p:grpSpPr>
          <a:xfrm rot="0">
            <a:off x="10389378" y="5161239"/>
            <a:ext cx="880032" cy="88003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DE0E6">
                    <a:alpha val="100000"/>
                  </a:srgbClr>
                </a:gs>
                <a:gs pos="100000">
                  <a:srgbClr val="004AAD">
                    <a:alpha val="100000"/>
                  </a:srgbClr>
                </a:gs>
              </a:gsLst>
              <a:lin ang="2700000"/>
            </a:gradFill>
          </p:spPr>
        </p:sp>
        <p:sp>
          <p:nvSpPr>
            <p:cNvPr name="TextBox 15" id="15"/>
            <p:cNvSpPr txBox="true"/>
            <p:nvPr/>
          </p:nvSpPr>
          <p:spPr>
            <a:xfrm>
              <a:off x="76200" y="76200"/>
              <a:ext cx="660400" cy="660400"/>
            </a:xfrm>
            <a:prstGeom prst="rect">
              <a:avLst/>
            </a:prstGeom>
          </p:spPr>
          <p:txBody>
            <a:bodyPr anchor="ctr" rtlCol="false" tIns="50800" lIns="50800" bIns="50800" rIns="50800"/>
            <a:lstStyle/>
            <a:p>
              <a:pPr algn="ctr">
                <a:lnSpc>
                  <a:spcPts val="2191"/>
                </a:lnSpc>
              </a:pPr>
            </a:p>
          </p:txBody>
        </p:sp>
      </p:grpSp>
      <p:grpSp>
        <p:nvGrpSpPr>
          <p:cNvPr name="Group 16" id="16"/>
          <p:cNvGrpSpPr/>
          <p:nvPr/>
        </p:nvGrpSpPr>
        <p:grpSpPr>
          <a:xfrm rot="0">
            <a:off x="7018590" y="5143500"/>
            <a:ext cx="880032" cy="880032"/>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DE0E6">
                    <a:alpha val="100000"/>
                  </a:srgbClr>
                </a:gs>
                <a:gs pos="100000">
                  <a:srgbClr val="004AAD">
                    <a:alpha val="100000"/>
                  </a:srgbClr>
                </a:gs>
              </a:gsLst>
              <a:lin ang="2700000"/>
            </a:gradFill>
          </p:spPr>
        </p:sp>
        <p:sp>
          <p:nvSpPr>
            <p:cNvPr name="TextBox 18" id="18"/>
            <p:cNvSpPr txBox="true"/>
            <p:nvPr/>
          </p:nvSpPr>
          <p:spPr>
            <a:xfrm>
              <a:off x="76200" y="76200"/>
              <a:ext cx="660400" cy="660400"/>
            </a:xfrm>
            <a:prstGeom prst="rect">
              <a:avLst/>
            </a:prstGeom>
          </p:spPr>
          <p:txBody>
            <a:bodyPr anchor="ctr" rtlCol="false" tIns="50800" lIns="50800" bIns="50800" rIns="50800"/>
            <a:lstStyle/>
            <a:p>
              <a:pPr algn="ctr">
                <a:lnSpc>
                  <a:spcPts val="2191"/>
                </a:lnSpc>
              </a:pPr>
            </a:p>
          </p:txBody>
        </p:sp>
      </p:grpSp>
      <p:grpSp>
        <p:nvGrpSpPr>
          <p:cNvPr name="Group 19" id="19"/>
          <p:cNvGrpSpPr/>
          <p:nvPr/>
        </p:nvGrpSpPr>
        <p:grpSpPr>
          <a:xfrm rot="0">
            <a:off x="13764702" y="5161239"/>
            <a:ext cx="880032" cy="880032"/>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DE0E6">
                    <a:alpha val="100000"/>
                  </a:srgbClr>
                </a:gs>
                <a:gs pos="100000">
                  <a:srgbClr val="004AAD">
                    <a:alpha val="100000"/>
                  </a:srgbClr>
                </a:gs>
              </a:gsLst>
              <a:lin ang="2700000"/>
            </a:gradFill>
          </p:spPr>
        </p:sp>
        <p:sp>
          <p:nvSpPr>
            <p:cNvPr name="TextBox 21" id="21"/>
            <p:cNvSpPr txBox="true"/>
            <p:nvPr/>
          </p:nvSpPr>
          <p:spPr>
            <a:xfrm>
              <a:off x="76200" y="76200"/>
              <a:ext cx="660400" cy="660400"/>
            </a:xfrm>
            <a:prstGeom prst="rect">
              <a:avLst/>
            </a:prstGeom>
          </p:spPr>
          <p:txBody>
            <a:bodyPr anchor="ctr" rtlCol="false" tIns="50800" lIns="50800" bIns="50800" rIns="50800"/>
            <a:lstStyle/>
            <a:p>
              <a:pPr algn="ctr">
                <a:lnSpc>
                  <a:spcPts val="2191"/>
                </a:lnSpc>
              </a:pPr>
            </a:p>
          </p:txBody>
        </p:sp>
      </p:grpSp>
      <p:sp>
        <p:nvSpPr>
          <p:cNvPr name="TextBox 22" id="22"/>
          <p:cNvSpPr txBox="true"/>
          <p:nvPr/>
        </p:nvSpPr>
        <p:spPr>
          <a:xfrm rot="0">
            <a:off x="2941674" y="7287027"/>
            <a:ext cx="2283217" cy="1480676"/>
          </a:xfrm>
          <a:prstGeom prst="rect">
            <a:avLst/>
          </a:prstGeom>
        </p:spPr>
        <p:txBody>
          <a:bodyPr anchor="t" rtlCol="false" tIns="0" lIns="0" bIns="0" rIns="0">
            <a:spAutoFit/>
          </a:bodyPr>
          <a:lstStyle/>
          <a:p>
            <a:pPr algn="ctr">
              <a:lnSpc>
                <a:spcPts val="2006"/>
              </a:lnSpc>
            </a:pPr>
            <a:r>
              <a:rPr lang="en-US" sz="1262" spc="1">
                <a:solidFill>
                  <a:srgbClr val="FFFFFF"/>
                </a:solidFill>
                <a:latin typeface="Exo 2"/>
                <a:ea typeface="Exo 2"/>
                <a:cs typeface="Exo 2"/>
                <a:sym typeface="Exo 2"/>
              </a:rPr>
              <a:t>Provide students with clear instructions on academic integrity, outlining what constitutes plagiarism and inappropriate use of AI in their work.</a:t>
            </a:r>
          </a:p>
        </p:txBody>
      </p:sp>
      <p:sp>
        <p:nvSpPr>
          <p:cNvPr name="TextBox 23" id="23"/>
          <p:cNvSpPr txBox="true"/>
          <p:nvPr/>
        </p:nvSpPr>
        <p:spPr>
          <a:xfrm rot="0">
            <a:off x="9687785" y="7304766"/>
            <a:ext cx="2283217" cy="1480676"/>
          </a:xfrm>
          <a:prstGeom prst="rect">
            <a:avLst/>
          </a:prstGeom>
        </p:spPr>
        <p:txBody>
          <a:bodyPr anchor="t" rtlCol="false" tIns="0" lIns="0" bIns="0" rIns="0">
            <a:spAutoFit/>
          </a:bodyPr>
          <a:lstStyle/>
          <a:p>
            <a:pPr algn="ctr">
              <a:lnSpc>
                <a:spcPts val="2006"/>
              </a:lnSpc>
            </a:pPr>
            <a:r>
              <a:rPr lang="en-US" sz="1262" spc="1">
                <a:solidFill>
                  <a:srgbClr val="FFFFFF"/>
                </a:solidFill>
                <a:latin typeface="Exo 2"/>
                <a:ea typeface="Exo 2"/>
                <a:cs typeface="Exo 2"/>
                <a:sym typeface="Exo 2"/>
              </a:rPr>
              <a:t>Be aware of each student's typical writing style. Significant changes in tone, vocabulary, or complexity can signal potential use of AI or plagiarism.</a:t>
            </a:r>
          </a:p>
        </p:txBody>
      </p:sp>
      <p:sp>
        <p:nvSpPr>
          <p:cNvPr name="TextBox 24" id="24"/>
          <p:cNvSpPr txBox="true"/>
          <p:nvPr/>
        </p:nvSpPr>
        <p:spPr>
          <a:xfrm rot="0">
            <a:off x="6316997" y="7287027"/>
            <a:ext cx="2283217" cy="1480676"/>
          </a:xfrm>
          <a:prstGeom prst="rect">
            <a:avLst/>
          </a:prstGeom>
        </p:spPr>
        <p:txBody>
          <a:bodyPr anchor="t" rtlCol="false" tIns="0" lIns="0" bIns="0" rIns="0">
            <a:spAutoFit/>
          </a:bodyPr>
          <a:lstStyle/>
          <a:p>
            <a:pPr algn="ctr">
              <a:lnSpc>
                <a:spcPts val="2006"/>
              </a:lnSpc>
            </a:pPr>
            <a:r>
              <a:rPr lang="en-US" sz="1262" spc="1">
                <a:solidFill>
                  <a:srgbClr val="FFFFFF"/>
                </a:solidFill>
                <a:latin typeface="Exo 2"/>
                <a:ea typeface="Exo 2"/>
                <a:cs typeface="Exo 2"/>
                <a:sym typeface="Exo 2"/>
              </a:rPr>
              <a:t>Design assignments that encourage critical thinking, personal reflection, and creativity, making it harder for students to rely on AI or plagiarized content.</a:t>
            </a:r>
          </a:p>
        </p:txBody>
      </p:sp>
      <p:sp>
        <p:nvSpPr>
          <p:cNvPr name="TextBox 25" id="25"/>
          <p:cNvSpPr txBox="true"/>
          <p:nvPr/>
        </p:nvSpPr>
        <p:spPr>
          <a:xfrm rot="0">
            <a:off x="13063109" y="7304766"/>
            <a:ext cx="2283217" cy="1233026"/>
          </a:xfrm>
          <a:prstGeom prst="rect">
            <a:avLst/>
          </a:prstGeom>
        </p:spPr>
        <p:txBody>
          <a:bodyPr anchor="t" rtlCol="false" tIns="0" lIns="0" bIns="0" rIns="0">
            <a:spAutoFit/>
          </a:bodyPr>
          <a:lstStyle/>
          <a:p>
            <a:pPr algn="ctr">
              <a:lnSpc>
                <a:spcPts val="2006"/>
              </a:lnSpc>
            </a:pPr>
            <a:r>
              <a:rPr lang="en-US" sz="1262" spc="1">
                <a:solidFill>
                  <a:srgbClr val="FFFFFF"/>
                </a:solidFill>
                <a:latin typeface="Exo 2"/>
                <a:ea typeface="Exo 2"/>
                <a:cs typeface="Exo 2"/>
                <a:sym typeface="Exo 2"/>
              </a:rPr>
              <a:t>Include in-class assignments where students write essays or responses under timed conditions to ensure that the work is genuinely their own.</a:t>
            </a:r>
          </a:p>
        </p:txBody>
      </p:sp>
      <p:sp>
        <p:nvSpPr>
          <p:cNvPr name="TextBox 26" id="26"/>
          <p:cNvSpPr txBox="true"/>
          <p:nvPr/>
        </p:nvSpPr>
        <p:spPr>
          <a:xfrm rot="0">
            <a:off x="2769364" y="6821580"/>
            <a:ext cx="2627838" cy="265422"/>
          </a:xfrm>
          <a:prstGeom prst="rect">
            <a:avLst/>
          </a:prstGeom>
        </p:spPr>
        <p:txBody>
          <a:bodyPr anchor="t" rtlCol="false" tIns="0" lIns="0" bIns="0" rIns="0">
            <a:spAutoFit/>
          </a:bodyPr>
          <a:lstStyle/>
          <a:p>
            <a:pPr algn="ctr">
              <a:lnSpc>
                <a:spcPts val="2170"/>
              </a:lnSpc>
            </a:pPr>
            <a:r>
              <a:rPr lang="en-US" sz="1550" spc="1">
                <a:solidFill>
                  <a:srgbClr val="FFFFFF"/>
                </a:solidFill>
                <a:latin typeface="Organic"/>
                <a:ea typeface="Organic"/>
                <a:cs typeface="Organic"/>
                <a:sym typeface="Organic"/>
              </a:rPr>
              <a:t>Establish Clear Guidelines</a:t>
            </a:r>
          </a:p>
        </p:txBody>
      </p:sp>
      <p:sp>
        <p:nvSpPr>
          <p:cNvPr name="TextBox 27" id="27"/>
          <p:cNvSpPr txBox="true"/>
          <p:nvPr/>
        </p:nvSpPr>
        <p:spPr>
          <a:xfrm rot="0">
            <a:off x="9515475" y="6839319"/>
            <a:ext cx="2627838" cy="265422"/>
          </a:xfrm>
          <a:prstGeom prst="rect">
            <a:avLst/>
          </a:prstGeom>
        </p:spPr>
        <p:txBody>
          <a:bodyPr anchor="t" rtlCol="false" tIns="0" lIns="0" bIns="0" rIns="0">
            <a:spAutoFit/>
          </a:bodyPr>
          <a:lstStyle/>
          <a:p>
            <a:pPr algn="ctr">
              <a:lnSpc>
                <a:spcPts val="2170"/>
              </a:lnSpc>
            </a:pPr>
            <a:r>
              <a:rPr lang="en-US" sz="1550" spc="1">
                <a:solidFill>
                  <a:srgbClr val="FFFFFF"/>
                </a:solidFill>
                <a:latin typeface="Organic"/>
                <a:ea typeface="Organic"/>
                <a:cs typeface="Organic"/>
                <a:sym typeface="Organic"/>
              </a:rPr>
              <a:t>Monitor Writing Styles</a:t>
            </a:r>
          </a:p>
        </p:txBody>
      </p:sp>
      <p:sp>
        <p:nvSpPr>
          <p:cNvPr name="TextBox 28" id="28"/>
          <p:cNvSpPr txBox="true"/>
          <p:nvPr/>
        </p:nvSpPr>
        <p:spPr>
          <a:xfrm rot="0">
            <a:off x="5876509" y="6821580"/>
            <a:ext cx="3183245" cy="265422"/>
          </a:xfrm>
          <a:prstGeom prst="rect">
            <a:avLst/>
          </a:prstGeom>
        </p:spPr>
        <p:txBody>
          <a:bodyPr anchor="t" rtlCol="false" tIns="0" lIns="0" bIns="0" rIns="0">
            <a:spAutoFit/>
          </a:bodyPr>
          <a:lstStyle/>
          <a:p>
            <a:pPr algn="ctr">
              <a:lnSpc>
                <a:spcPts val="2170"/>
              </a:lnSpc>
            </a:pPr>
            <a:r>
              <a:rPr lang="en-US" sz="1550" spc="1">
                <a:solidFill>
                  <a:srgbClr val="FFFFFF"/>
                </a:solidFill>
                <a:latin typeface="Organic"/>
                <a:ea typeface="Organic"/>
                <a:cs typeface="Organic"/>
                <a:sym typeface="Organic"/>
              </a:rPr>
              <a:t>Promote Originality in Assignments</a:t>
            </a:r>
          </a:p>
        </p:txBody>
      </p:sp>
      <p:sp>
        <p:nvSpPr>
          <p:cNvPr name="TextBox 29" id="29"/>
          <p:cNvSpPr txBox="true"/>
          <p:nvPr/>
        </p:nvSpPr>
        <p:spPr>
          <a:xfrm rot="0">
            <a:off x="12424340" y="6821580"/>
            <a:ext cx="3424727" cy="265422"/>
          </a:xfrm>
          <a:prstGeom prst="rect">
            <a:avLst/>
          </a:prstGeom>
        </p:spPr>
        <p:txBody>
          <a:bodyPr anchor="t" rtlCol="false" tIns="0" lIns="0" bIns="0" rIns="0">
            <a:spAutoFit/>
          </a:bodyPr>
          <a:lstStyle/>
          <a:p>
            <a:pPr algn="ctr">
              <a:lnSpc>
                <a:spcPts val="2170"/>
              </a:lnSpc>
            </a:pPr>
            <a:r>
              <a:rPr lang="en-US" sz="1550" spc="1">
                <a:solidFill>
                  <a:srgbClr val="FFFFFF"/>
                </a:solidFill>
                <a:latin typeface="Organic"/>
                <a:ea typeface="Organic"/>
                <a:cs typeface="Organic"/>
                <a:sym typeface="Organic"/>
              </a:rPr>
              <a:t>Conduct In-Class Writing Assignments</a:t>
            </a:r>
          </a:p>
        </p:txBody>
      </p:sp>
      <p:sp>
        <p:nvSpPr>
          <p:cNvPr name="TextBox 30" id="30"/>
          <p:cNvSpPr txBox="true"/>
          <p:nvPr/>
        </p:nvSpPr>
        <p:spPr>
          <a:xfrm rot="0">
            <a:off x="3676488" y="5301627"/>
            <a:ext cx="813589" cy="514981"/>
          </a:xfrm>
          <a:prstGeom prst="rect">
            <a:avLst/>
          </a:prstGeom>
        </p:spPr>
        <p:txBody>
          <a:bodyPr anchor="t" rtlCol="false" tIns="0" lIns="0" bIns="0" rIns="0">
            <a:spAutoFit/>
          </a:bodyPr>
          <a:lstStyle/>
          <a:p>
            <a:pPr algn="ctr">
              <a:lnSpc>
                <a:spcPts val="4165"/>
              </a:lnSpc>
            </a:pPr>
            <a:r>
              <a:rPr lang="en-US" sz="2975" spc="2">
                <a:solidFill>
                  <a:srgbClr val="FFFFFF"/>
                </a:solidFill>
                <a:latin typeface="Organic"/>
                <a:ea typeface="Organic"/>
                <a:cs typeface="Organic"/>
                <a:sym typeface="Organic"/>
              </a:rPr>
              <a:t>01</a:t>
            </a:r>
          </a:p>
        </p:txBody>
      </p:sp>
      <p:sp>
        <p:nvSpPr>
          <p:cNvPr name="TextBox 31" id="31"/>
          <p:cNvSpPr txBox="true"/>
          <p:nvPr/>
        </p:nvSpPr>
        <p:spPr>
          <a:xfrm rot="0">
            <a:off x="10422599" y="5319366"/>
            <a:ext cx="813589" cy="514981"/>
          </a:xfrm>
          <a:prstGeom prst="rect">
            <a:avLst/>
          </a:prstGeom>
        </p:spPr>
        <p:txBody>
          <a:bodyPr anchor="t" rtlCol="false" tIns="0" lIns="0" bIns="0" rIns="0">
            <a:spAutoFit/>
          </a:bodyPr>
          <a:lstStyle/>
          <a:p>
            <a:pPr algn="ctr">
              <a:lnSpc>
                <a:spcPts val="4165"/>
              </a:lnSpc>
            </a:pPr>
            <a:r>
              <a:rPr lang="en-US" sz="2975" spc="2">
                <a:solidFill>
                  <a:srgbClr val="FFFFFF"/>
                </a:solidFill>
                <a:latin typeface="Organic"/>
                <a:ea typeface="Organic"/>
                <a:cs typeface="Organic"/>
                <a:sym typeface="Organic"/>
              </a:rPr>
              <a:t>03</a:t>
            </a:r>
          </a:p>
        </p:txBody>
      </p:sp>
      <p:sp>
        <p:nvSpPr>
          <p:cNvPr name="TextBox 32" id="32"/>
          <p:cNvSpPr txBox="true"/>
          <p:nvPr/>
        </p:nvSpPr>
        <p:spPr>
          <a:xfrm rot="0">
            <a:off x="7051812" y="5301627"/>
            <a:ext cx="813589" cy="514981"/>
          </a:xfrm>
          <a:prstGeom prst="rect">
            <a:avLst/>
          </a:prstGeom>
        </p:spPr>
        <p:txBody>
          <a:bodyPr anchor="t" rtlCol="false" tIns="0" lIns="0" bIns="0" rIns="0">
            <a:spAutoFit/>
          </a:bodyPr>
          <a:lstStyle/>
          <a:p>
            <a:pPr algn="ctr">
              <a:lnSpc>
                <a:spcPts val="4165"/>
              </a:lnSpc>
            </a:pPr>
            <a:r>
              <a:rPr lang="en-US" sz="2975" spc="2">
                <a:solidFill>
                  <a:srgbClr val="FFFFFF"/>
                </a:solidFill>
                <a:latin typeface="Organic"/>
                <a:ea typeface="Organic"/>
                <a:cs typeface="Organic"/>
                <a:sym typeface="Organic"/>
              </a:rPr>
              <a:t>02</a:t>
            </a:r>
          </a:p>
        </p:txBody>
      </p:sp>
      <p:sp>
        <p:nvSpPr>
          <p:cNvPr name="TextBox 33" id="33"/>
          <p:cNvSpPr txBox="true"/>
          <p:nvPr/>
        </p:nvSpPr>
        <p:spPr>
          <a:xfrm rot="0">
            <a:off x="13797923" y="5319366"/>
            <a:ext cx="813589" cy="514981"/>
          </a:xfrm>
          <a:prstGeom prst="rect">
            <a:avLst/>
          </a:prstGeom>
        </p:spPr>
        <p:txBody>
          <a:bodyPr anchor="t" rtlCol="false" tIns="0" lIns="0" bIns="0" rIns="0">
            <a:spAutoFit/>
          </a:bodyPr>
          <a:lstStyle/>
          <a:p>
            <a:pPr algn="ctr">
              <a:lnSpc>
                <a:spcPts val="4165"/>
              </a:lnSpc>
            </a:pPr>
            <a:r>
              <a:rPr lang="en-US" sz="2975" spc="2">
                <a:solidFill>
                  <a:srgbClr val="FFFFFF"/>
                </a:solidFill>
                <a:latin typeface="Organic"/>
                <a:ea typeface="Organic"/>
                <a:cs typeface="Organic"/>
                <a:sym typeface="Organic"/>
              </a:rPr>
              <a:t>04</a:t>
            </a:r>
          </a:p>
        </p:txBody>
      </p:sp>
      <p:sp>
        <p:nvSpPr>
          <p:cNvPr name="AutoShape 34" id="34"/>
          <p:cNvSpPr/>
          <p:nvPr/>
        </p:nvSpPr>
        <p:spPr>
          <a:xfrm>
            <a:off x="4073758" y="6306268"/>
            <a:ext cx="10130960" cy="0"/>
          </a:xfrm>
          <a:prstGeom prst="line">
            <a:avLst/>
          </a:prstGeom>
          <a:ln cap="flat" w="19050">
            <a:solidFill>
              <a:srgbClr val="FFFFFF"/>
            </a:solidFill>
            <a:prstDash val="solid"/>
            <a:headEnd type="none" len="sm" w="sm"/>
            <a:tailEnd type="none" len="sm" w="sm"/>
          </a:ln>
        </p:spPr>
      </p:sp>
      <p:sp>
        <p:nvSpPr>
          <p:cNvPr name="AutoShape 35" id="35"/>
          <p:cNvSpPr/>
          <p:nvPr/>
        </p:nvSpPr>
        <p:spPr>
          <a:xfrm>
            <a:off x="2438933" y="3076416"/>
            <a:ext cx="13410134" cy="0"/>
          </a:xfrm>
          <a:prstGeom prst="line">
            <a:avLst/>
          </a:prstGeom>
          <a:ln cap="flat" w="19050">
            <a:solidFill>
              <a:srgbClr val="FFFFFF"/>
            </a:solidFill>
            <a:prstDash val="solid"/>
            <a:headEnd type="none" len="sm" w="sm"/>
            <a:tailEnd type="none" len="sm" w="sm"/>
          </a:ln>
        </p:spPr>
      </p:sp>
      <p:sp>
        <p:nvSpPr>
          <p:cNvPr name="TextBox 36" id="36"/>
          <p:cNvSpPr txBox="true"/>
          <p:nvPr/>
        </p:nvSpPr>
        <p:spPr>
          <a:xfrm rot="0">
            <a:off x="2809592" y="1121388"/>
            <a:ext cx="12668817" cy="818515"/>
          </a:xfrm>
          <a:prstGeom prst="rect">
            <a:avLst/>
          </a:prstGeom>
        </p:spPr>
        <p:txBody>
          <a:bodyPr anchor="t" rtlCol="false" tIns="0" lIns="0" bIns="0" rIns="0">
            <a:spAutoFit/>
          </a:bodyPr>
          <a:lstStyle/>
          <a:p>
            <a:pPr algn="ctr">
              <a:lnSpc>
                <a:spcPts val="6502"/>
              </a:lnSpc>
            </a:pPr>
            <a:r>
              <a:rPr lang="en-US" sz="5227" spc="5">
                <a:solidFill>
                  <a:srgbClr val="FFFFFF"/>
                </a:solidFill>
                <a:latin typeface="Organic"/>
                <a:ea typeface="Organic"/>
                <a:cs typeface="Organic"/>
                <a:sym typeface="Organic"/>
              </a:rPr>
              <a:t>Steps for teachers to restrict the use of AI</a:t>
            </a:r>
          </a:p>
        </p:txBody>
      </p:sp>
      <p:sp>
        <p:nvSpPr>
          <p:cNvPr name="Freeform 37" id="37"/>
          <p:cNvSpPr/>
          <p:nvPr/>
        </p:nvSpPr>
        <p:spPr>
          <a:xfrm flipH="false" flipV="false" rot="-9673997">
            <a:off x="16128221" y="3183372"/>
            <a:ext cx="1558543" cy="1756105"/>
          </a:xfrm>
          <a:custGeom>
            <a:avLst/>
            <a:gdLst/>
            <a:ahLst/>
            <a:cxnLst/>
            <a:rect r="r" b="b" t="t" l="l"/>
            <a:pathLst>
              <a:path h="1756105" w="1558543">
                <a:moveTo>
                  <a:pt x="0" y="0"/>
                </a:moveTo>
                <a:lnTo>
                  <a:pt x="1558543" y="0"/>
                </a:lnTo>
                <a:lnTo>
                  <a:pt x="1558543" y="1756105"/>
                </a:lnTo>
                <a:lnTo>
                  <a:pt x="0" y="1756105"/>
                </a:lnTo>
                <a:lnTo>
                  <a:pt x="0" y="0"/>
                </a:lnTo>
                <a:close/>
              </a:path>
            </a:pathLst>
          </a:custGeom>
          <a:blipFill>
            <a:blip r:embed="rId3"/>
            <a:stretch>
              <a:fillRect l="0" t="0" r="0" b="0"/>
            </a:stretch>
          </a:blipFill>
        </p:spPr>
      </p:sp>
      <p:sp>
        <p:nvSpPr>
          <p:cNvPr name="Freeform 38" id="38"/>
          <p:cNvSpPr/>
          <p:nvPr/>
        </p:nvSpPr>
        <p:spPr>
          <a:xfrm flipH="false" flipV="false" rot="1188248">
            <a:off x="710838" y="4415688"/>
            <a:ext cx="1485511" cy="1491102"/>
          </a:xfrm>
          <a:custGeom>
            <a:avLst/>
            <a:gdLst/>
            <a:ahLst/>
            <a:cxnLst/>
            <a:rect r="r" b="b" t="t" l="l"/>
            <a:pathLst>
              <a:path h="1491102" w="1485511">
                <a:moveTo>
                  <a:pt x="0" y="0"/>
                </a:moveTo>
                <a:lnTo>
                  <a:pt x="1485511" y="0"/>
                </a:lnTo>
                <a:lnTo>
                  <a:pt x="1485511" y="1491102"/>
                </a:lnTo>
                <a:lnTo>
                  <a:pt x="0" y="1491102"/>
                </a:lnTo>
                <a:lnTo>
                  <a:pt x="0" y="0"/>
                </a:lnTo>
                <a:close/>
              </a:path>
            </a:pathLst>
          </a:custGeom>
          <a:blipFill>
            <a:blip r:embed="rId4"/>
            <a:stretch>
              <a:fillRect l="0" t="0" r="0" b="0"/>
            </a:stretch>
          </a:blipFill>
        </p:spPr>
      </p:sp>
      <p:grpSp>
        <p:nvGrpSpPr>
          <p:cNvPr name="Group 39" id="39"/>
          <p:cNvGrpSpPr/>
          <p:nvPr/>
        </p:nvGrpSpPr>
        <p:grpSpPr>
          <a:xfrm rot="0">
            <a:off x="0" y="9849346"/>
            <a:ext cx="18288000" cy="437654"/>
            <a:chOff x="0" y="0"/>
            <a:chExt cx="4816593" cy="115267"/>
          </a:xfrm>
        </p:grpSpPr>
        <p:sp>
          <p:nvSpPr>
            <p:cNvPr name="Freeform 40" id="40"/>
            <p:cNvSpPr/>
            <p:nvPr/>
          </p:nvSpPr>
          <p:spPr>
            <a:xfrm flipH="false" flipV="false" rot="0">
              <a:off x="0" y="0"/>
              <a:ext cx="4816592" cy="115267"/>
            </a:xfrm>
            <a:custGeom>
              <a:avLst/>
              <a:gdLst/>
              <a:ahLst/>
              <a:cxnLst/>
              <a:rect r="r" b="b" t="t" l="l"/>
              <a:pathLst>
                <a:path h="115267" w="4816592">
                  <a:moveTo>
                    <a:pt x="0" y="0"/>
                  </a:moveTo>
                  <a:lnTo>
                    <a:pt x="4816592" y="0"/>
                  </a:lnTo>
                  <a:lnTo>
                    <a:pt x="4816592" y="115267"/>
                  </a:lnTo>
                  <a:lnTo>
                    <a:pt x="0" y="115267"/>
                  </a:lnTo>
                  <a:close/>
                </a:path>
              </a:pathLst>
            </a:custGeom>
            <a:solidFill>
              <a:srgbClr val="8CD3F0"/>
            </a:solidFill>
          </p:spPr>
        </p:sp>
        <p:sp>
          <p:nvSpPr>
            <p:cNvPr name="TextBox 41" id="41"/>
            <p:cNvSpPr txBox="true"/>
            <p:nvPr/>
          </p:nvSpPr>
          <p:spPr>
            <a:xfrm>
              <a:off x="0" y="-9525"/>
              <a:ext cx="4816593" cy="124792"/>
            </a:xfrm>
            <a:prstGeom prst="rect">
              <a:avLst/>
            </a:prstGeom>
          </p:spPr>
          <p:txBody>
            <a:bodyPr anchor="ctr" rtlCol="false" tIns="50800" lIns="50800" bIns="50800" rIns="50800"/>
            <a:lstStyle/>
            <a:p>
              <a:pPr algn="ctr">
                <a:lnSpc>
                  <a:spcPts val="2191"/>
                </a:lnSpc>
              </a:pPr>
              <a:r>
                <a:rPr lang="en-US" b="true" sz="1761" spc="1">
                  <a:solidFill>
                    <a:srgbClr val="000000"/>
                  </a:solidFill>
                  <a:latin typeface="Exo 2 Bold"/>
                  <a:ea typeface="Exo 2 Bold"/>
                  <a:cs typeface="Exo 2 Bold"/>
                  <a:sym typeface="Exo 2 Bold"/>
                </a:rPr>
                <a:t>SUBMITTED TO DR SYED SAOOD ZIA BY MUHAMMAD HASHIR RAFIQUE (BSCS)</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2284" t="0" r="0" b="-32284"/>
            </a:stretch>
          </a:blipFill>
        </p:spPr>
      </p:sp>
      <p:grpSp>
        <p:nvGrpSpPr>
          <p:cNvPr name="Group 3" id="3"/>
          <p:cNvGrpSpPr/>
          <p:nvPr/>
        </p:nvGrpSpPr>
        <p:grpSpPr>
          <a:xfrm rot="0">
            <a:off x="0" y="0"/>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152025">
                <a:alpha val="22745"/>
              </a:srgbClr>
            </a:solidFill>
          </p:spPr>
        </p:sp>
        <p:sp>
          <p:nvSpPr>
            <p:cNvPr name="TextBox 5" id="5"/>
            <p:cNvSpPr txBox="true"/>
            <p:nvPr/>
          </p:nvSpPr>
          <p:spPr>
            <a:xfrm>
              <a:off x="0" y="0"/>
              <a:ext cx="4816593" cy="2709333"/>
            </a:xfrm>
            <a:prstGeom prst="rect">
              <a:avLst/>
            </a:prstGeom>
          </p:spPr>
          <p:txBody>
            <a:bodyPr anchor="ctr" rtlCol="false" tIns="50800" lIns="50800" bIns="50800" rIns="50800"/>
            <a:lstStyle/>
            <a:p>
              <a:pPr algn="ctr">
                <a:lnSpc>
                  <a:spcPts val="2191"/>
                </a:lnSpc>
              </a:pPr>
            </a:p>
          </p:txBody>
        </p:sp>
      </p:grpSp>
      <p:sp>
        <p:nvSpPr>
          <p:cNvPr name="AutoShape 6" id="6"/>
          <p:cNvSpPr/>
          <p:nvPr/>
        </p:nvSpPr>
        <p:spPr>
          <a:xfrm>
            <a:off x="4073758" y="5813368"/>
            <a:ext cx="0" cy="862207"/>
          </a:xfrm>
          <a:prstGeom prst="line">
            <a:avLst/>
          </a:prstGeom>
          <a:ln cap="flat" w="19050">
            <a:solidFill>
              <a:srgbClr val="FFFFFF"/>
            </a:solidFill>
            <a:prstDash val="solid"/>
            <a:headEnd type="oval" len="lg" w="lg"/>
            <a:tailEnd type="oval" len="lg" w="lg"/>
          </a:ln>
        </p:spPr>
      </p:sp>
      <p:sp>
        <p:nvSpPr>
          <p:cNvPr name="AutoShape 7" id="7"/>
          <p:cNvSpPr/>
          <p:nvPr/>
        </p:nvSpPr>
        <p:spPr>
          <a:xfrm>
            <a:off x="10819869" y="5831107"/>
            <a:ext cx="0" cy="862207"/>
          </a:xfrm>
          <a:prstGeom prst="line">
            <a:avLst/>
          </a:prstGeom>
          <a:ln cap="flat" w="19050">
            <a:solidFill>
              <a:srgbClr val="FFFFFF"/>
            </a:solidFill>
            <a:prstDash val="solid"/>
            <a:headEnd type="oval" len="lg" w="lg"/>
            <a:tailEnd type="oval" len="lg" w="lg"/>
          </a:ln>
        </p:spPr>
      </p:sp>
      <p:sp>
        <p:nvSpPr>
          <p:cNvPr name="AutoShape 8" id="8"/>
          <p:cNvSpPr/>
          <p:nvPr/>
        </p:nvSpPr>
        <p:spPr>
          <a:xfrm>
            <a:off x="7468131" y="5813368"/>
            <a:ext cx="0" cy="862207"/>
          </a:xfrm>
          <a:prstGeom prst="line">
            <a:avLst/>
          </a:prstGeom>
          <a:ln cap="flat" w="19050">
            <a:solidFill>
              <a:srgbClr val="FFFFFF"/>
            </a:solidFill>
            <a:prstDash val="solid"/>
            <a:headEnd type="oval" len="lg" w="lg"/>
            <a:tailEnd type="oval" len="lg" w="lg"/>
          </a:ln>
        </p:spPr>
      </p:sp>
      <p:sp>
        <p:nvSpPr>
          <p:cNvPr name="AutoShape 9" id="9"/>
          <p:cNvSpPr/>
          <p:nvPr/>
        </p:nvSpPr>
        <p:spPr>
          <a:xfrm>
            <a:off x="14185667" y="5831107"/>
            <a:ext cx="0" cy="862207"/>
          </a:xfrm>
          <a:prstGeom prst="line">
            <a:avLst/>
          </a:prstGeom>
          <a:ln cap="flat" w="19050">
            <a:solidFill>
              <a:srgbClr val="FFFFFF"/>
            </a:solidFill>
            <a:prstDash val="solid"/>
            <a:headEnd type="oval" len="lg" w="lg"/>
            <a:tailEnd type="oval" len="lg" w="lg"/>
          </a:ln>
        </p:spPr>
      </p:sp>
      <p:grpSp>
        <p:nvGrpSpPr>
          <p:cNvPr name="Group 10" id="10"/>
          <p:cNvGrpSpPr/>
          <p:nvPr/>
        </p:nvGrpSpPr>
        <p:grpSpPr>
          <a:xfrm rot="0">
            <a:off x="3643267" y="5143500"/>
            <a:ext cx="880032" cy="880032"/>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DE0E6">
                    <a:alpha val="100000"/>
                  </a:srgbClr>
                </a:gs>
                <a:gs pos="100000">
                  <a:srgbClr val="004AAD">
                    <a:alpha val="100000"/>
                  </a:srgbClr>
                </a:gs>
              </a:gsLst>
              <a:lin ang="2700000"/>
            </a:gradFill>
          </p:spPr>
        </p:sp>
        <p:sp>
          <p:nvSpPr>
            <p:cNvPr name="TextBox 12" id="12"/>
            <p:cNvSpPr txBox="true"/>
            <p:nvPr/>
          </p:nvSpPr>
          <p:spPr>
            <a:xfrm>
              <a:off x="76200" y="76200"/>
              <a:ext cx="660400" cy="660400"/>
            </a:xfrm>
            <a:prstGeom prst="rect">
              <a:avLst/>
            </a:prstGeom>
          </p:spPr>
          <p:txBody>
            <a:bodyPr anchor="ctr" rtlCol="false" tIns="50800" lIns="50800" bIns="50800" rIns="50800"/>
            <a:lstStyle/>
            <a:p>
              <a:pPr algn="ctr">
                <a:lnSpc>
                  <a:spcPts val="2191"/>
                </a:lnSpc>
              </a:pPr>
            </a:p>
          </p:txBody>
        </p:sp>
      </p:grpSp>
      <p:grpSp>
        <p:nvGrpSpPr>
          <p:cNvPr name="Group 13" id="13"/>
          <p:cNvGrpSpPr/>
          <p:nvPr/>
        </p:nvGrpSpPr>
        <p:grpSpPr>
          <a:xfrm rot="0">
            <a:off x="10389378" y="5161239"/>
            <a:ext cx="880032" cy="88003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DE0E6">
                    <a:alpha val="100000"/>
                  </a:srgbClr>
                </a:gs>
                <a:gs pos="100000">
                  <a:srgbClr val="004AAD">
                    <a:alpha val="100000"/>
                  </a:srgbClr>
                </a:gs>
              </a:gsLst>
              <a:lin ang="2700000"/>
            </a:gradFill>
          </p:spPr>
        </p:sp>
        <p:sp>
          <p:nvSpPr>
            <p:cNvPr name="TextBox 15" id="15"/>
            <p:cNvSpPr txBox="true"/>
            <p:nvPr/>
          </p:nvSpPr>
          <p:spPr>
            <a:xfrm>
              <a:off x="76200" y="76200"/>
              <a:ext cx="660400" cy="660400"/>
            </a:xfrm>
            <a:prstGeom prst="rect">
              <a:avLst/>
            </a:prstGeom>
          </p:spPr>
          <p:txBody>
            <a:bodyPr anchor="ctr" rtlCol="false" tIns="50800" lIns="50800" bIns="50800" rIns="50800"/>
            <a:lstStyle/>
            <a:p>
              <a:pPr algn="ctr">
                <a:lnSpc>
                  <a:spcPts val="2191"/>
                </a:lnSpc>
              </a:pPr>
            </a:p>
          </p:txBody>
        </p:sp>
      </p:grpSp>
      <p:grpSp>
        <p:nvGrpSpPr>
          <p:cNvPr name="Group 16" id="16"/>
          <p:cNvGrpSpPr/>
          <p:nvPr/>
        </p:nvGrpSpPr>
        <p:grpSpPr>
          <a:xfrm rot="0">
            <a:off x="7018590" y="5143500"/>
            <a:ext cx="880032" cy="880032"/>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DE0E6">
                    <a:alpha val="100000"/>
                  </a:srgbClr>
                </a:gs>
                <a:gs pos="100000">
                  <a:srgbClr val="004AAD">
                    <a:alpha val="100000"/>
                  </a:srgbClr>
                </a:gs>
              </a:gsLst>
              <a:lin ang="2700000"/>
            </a:gradFill>
          </p:spPr>
        </p:sp>
        <p:sp>
          <p:nvSpPr>
            <p:cNvPr name="TextBox 18" id="18"/>
            <p:cNvSpPr txBox="true"/>
            <p:nvPr/>
          </p:nvSpPr>
          <p:spPr>
            <a:xfrm>
              <a:off x="76200" y="76200"/>
              <a:ext cx="660400" cy="660400"/>
            </a:xfrm>
            <a:prstGeom prst="rect">
              <a:avLst/>
            </a:prstGeom>
          </p:spPr>
          <p:txBody>
            <a:bodyPr anchor="ctr" rtlCol="false" tIns="50800" lIns="50800" bIns="50800" rIns="50800"/>
            <a:lstStyle/>
            <a:p>
              <a:pPr algn="ctr">
                <a:lnSpc>
                  <a:spcPts val="2191"/>
                </a:lnSpc>
              </a:pPr>
            </a:p>
          </p:txBody>
        </p:sp>
      </p:grpSp>
      <p:grpSp>
        <p:nvGrpSpPr>
          <p:cNvPr name="Group 19" id="19"/>
          <p:cNvGrpSpPr/>
          <p:nvPr/>
        </p:nvGrpSpPr>
        <p:grpSpPr>
          <a:xfrm rot="0">
            <a:off x="13764702" y="5161239"/>
            <a:ext cx="880032" cy="880032"/>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DE0E6">
                    <a:alpha val="100000"/>
                  </a:srgbClr>
                </a:gs>
                <a:gs pos="100000">
                  <a:srgbClr val="004AAD">
                    <a:alpha val="100000"/>
                  </a:srgbClr>
                </a:gs>
              </a:gsLst>
              <a:lin ang="2700000"/>
            </a:gradFill>
          </p:spPr>
        </p:sp>
        <p:sp>
          <p:nvSpPr>
            <p:cNvPr name="TextBox 21" id="21"/>
            <p:cNvSpPr txBox="true"/>
            <p:nvPr/>
          </p:nvSpPr>
          <p:spPr>
            <a:xfrm>
              <a:off x="76200" y="76200"/>
              <a:ext cx="660400" cy="660400"/>
            </a:xfrm>
            <a:prstGeom prst="rect">
              <a:avLst/>
            </a:prstGeom>
          </p:spPr>
          <p:txBody>
            <a:bodyPr anchor="ctr" rtlCol="false" tIns="50800" lIns="50800" bIns="50800" rIns="50800"/>
            <a:lstStyle/>
            <a:p>
              <a:pPr algn="ctr">
                <a:lnSpc>
                  <a:spcPts val="2191"/>
                </a:lnSpc>
              </a:pPr>
            </a:p>
          </p:txBody>
        </p:sp>
      </p:grpSp>
      <p:sp>
        <p:nvSpPr>
          <p:cNvPr name="TextBox 22" id="22"/>
          <p:cNvSpPr txBox="true"/>
          <p:nvPr/>
        </p:nvSpPr>
        <p:spPr>
          <a:xfrm rot="0">
            <a:off x="2941674" y="7287027"/>
            <a:ext cx="2283217" cy="1975976"/>
          </a:xfrm>
          <a:prstGeom prst="rect">
            <a:avLst/>
          </a:prstGeom>
        </p:spPr>
        <p:txBody>
          <a:bodyPr anchor="t" rtlCol="false" tIns="0" lIns="0" bIns="0" rIns="0">
            <a:spAutoFit/>
          </a:bodyPr>
          <a:lstStyle/>
          <a:p>
            <a:pPr algn="ctr">
              <a:lnSpc>
                <a:spcPts val="2006"/>
              </a:lnSpc>
            </a:pPr>
            <a:r>
              <a:rPr lang="en-US" sz="1262" spc="1">
                <a:solidFill>
                  <a:srgbClr val="FFFFFF"/>
                </a:solidFill>
                <a:latin typeface="Exo 2"/>
                <a:ea typeface="Exo 2"/>
                <a:cs typeface="Exo 2"/>
                <a:sym typeface="Exo 2"/>
              </a:rPr>
              <a:t>Implement peer review processes where students assess each other's work. This can help identify inconsistencies or unusual patterns that might suggest the use of AI or plagiarized content.</a:t>
            </a:r>
          </a:p>
        </p:txBody>
      </p:sp>
      <p:sp>
        <p:nvSpPr>
          <p:cNvPr name="TextBox 23" id="23"/>
          <p:cNvSpPr txBox="true"/>
          <p:nvPr/>
        </p:nvSpPr>
        <p:spPr>
          <a:xfrm rot="0">
            <a:off x="9687785" y="7304766"/>
            <a:ext cx="2283217" cy="1480676"/>
          </a:xfrm>
          <a:prstGeom prst="rect">
            <a:avLst/>
          </a:prstGeom>
        </p:spPr>
        <p:txBody>
          <a:bodyPr anchor="t" rtlCol="false" tIns="0" lIns="0" bIns="0" rIns="0">
            <a:spAutoFit/>
          </a:bodyPr>
          <a:lstStyle/>
          <a:p>
            <a:pPr algn="ctr">
              <a:lnSpc>
                <a:spcPts val="2006"/>
              </a:lnSpc>
            </a:pPr>
            <a:r>
              <a:rPr lang="en-US" sz="1262" spc="1">
                <a:solidFill>
                  <a:srgbClr val="FFFFFF"/>
                </a:solidFill>
                <a:latin typeface="Exo 2"/>
                <a:ea typeface="Exo 2"/>
                <a:cs typeface="Exo 2"/>
                <a:sym typeface="Exo 2"/>
              </a:rPr>
              <a:t>Evaluate whether students consistently apply concepts and information from class. Inconsistent or overly polished work may indicate external help.</a:t>
            </a:r>
          </a:p>
        </p:txBody>
      </p:sp>
      <p:sp>
        <p:nvSpPr>
          <p:cNvPr name="TextBox 24" id="24"/>
          <p:cNvSpPr txBox="true"/>
          <p:nvPr/>
        </p:nvSpPr>
        <p:spPr>
          <a:xfrm rot="0">
            <a:off x="6316997" y="7287027"/>
            <a:ext cx="2283217" cy="2223626"/>
          </a:xfrm>
          <a:prstGeom prst="rect">
            <a:avLst/>
          </a:prstGeom>
        </p:spPr>
        <p:txBody>
          <a:bodyPr anchor="t" rtlCol="false" tIns="0" lIns="0" bIns="0" rIns="0">
            <a:spAutoFit/>
          </a:bodyPr>
          <a:lstStyle/>
          <a:p>
            <a:pPr algn="ctr">
              <a:lnSpc>
                <a:spcPts val="2006"/>
              </a:lnSpc>
            </a:pPr>
            <a:r>
              <a:rPr lang="en-US" sz="1262" spc="1">
                <a:solidFill>
                  <a:srgbClr val="FFFFFF"/>
                </a:solidFill>
                <a:latin typeface="Exo 2"/>
                <a:ea typeface="Exo 2"/>
                <a:cs typeface="Exo 2"/>
                <a:sym typeface="Exo 2"/>
              </a:rPr>
              <a:t>Develop a systematic approach to check for similarities in student submissions through various methods, such as reviewing suspiciously high-level language or structure that doesn’t match the student’s usual work.</a:t>
            </a:r>
          </a:p>
        </p:txBody>
      </p:sp>
      <p:sp>
        <p:nvSpPr>
          <p:cNvPr name="TextBox 25" id="25"/>
          <p:cNvSpPr txBox="true"/>
          <p:nvPr/>
        </p:nvSpPr>
        <p:spPr>
          <a:xfrm rot="0">
            <a:off x="13063109" y="7304766"/>
            <a:ext cx="2283217" cy="1728326"/>
          </a:xfrm>
          <a:prstGeom prst="rect">
            <a:avLst/>
          </a:prstGeom>
        </p:spPr>
        <p:txBody>
          <a:bodyPr anchor="t" rtlCol="false" tIns="0" lIns="0" bIns="0" rIns="0">
            <a:spAutoFit/>
          </a:bodyPr>
          <a:lstStyle/>
          <a:p>
            <a:pPr algn="ctr">
              <a:lnSpc>
                <a:spcPts val="2006"/>
              </a:lnSpc>
            </a:pPr>
            <a:r>
              <a:rPr lang="en-US" sz="1262" spc="1">
                <a:solidFill>
                  <a:srgbClr val="FFFFFF"/>
                </a:solidFill>
                <a:latin typeface="Exo 2"/>
                <a:ea typeface="Exo 2"/>
                <a:cs typeface="Exo 2"/>
                <a:sym typeface="Exo 2"/>
              </a:rPr>
              <a:t>Have students present their work orally or engage in discussions where they explain the reasoning behind their written work. This helps verify their understanding and originality.</a:t>
            </a:r>
          </a:p>
        </p:txBody>
      </p:sp>
      <p:sp>
        <p:nvSpPr>
          <p:cNvPr name="TextBox 26" id="26"/>
          <p:cNvSpPr txBox="true"/>
          <p:nvPr/>
        </p:nvSpPr>
        <p:spPr>
          <a:xfrm rot="0">
            <a:off x="2769364" y="6821580"/>
            <a:ext cx="2627838" cy="265422"/>
          </a:xfrm>
          <a:prstGeom prst="rect">
            <a:avLst/>
          </a:prstGeom>
        </p:spPr>
        <p:txBody>
          <a:bodyPr anchor="t" rtlCol="false" tIns="0" lIns="0" bIns="0" rIns="0">
            <a:spAutoFit/>
          </a:bodyPr>
          <a:lstStyle/>
          <a:p>
            <a:pPr algn="ctr">
              <a:lnSpc>
                <a:spcPts val="2170"/>
              </a:lnSpc>
            </a:pPr>
            <a:r>
              <a:rPr lang="en-US" sz="1550" spc="1">
                <a:solidFill>
                  <a:srgbClr val="FFFFFF"/>
                </a:solidFill>
                <a:latin typeface="Organic"/>
                <a:ea typeface="Organic"/>
                <a:cs typeface="Organic"/>
                <a:sym typeface="Organic"/>
              </a:rPr>
              <a:t>Use Peer Review</a:t>
            </a:r>
          </a:p>
        </p:txBody>
      </p:sp>
      <p:sp>
        <p:nvSpPr>
          <p:cNvPr name="TextBox 27" id="27"/>
          <p:cNvSpPr txBox="true"/>
          <p:nvPr/>
        </p:nvSpPr>
        <p:spPr>
          <a:xfrm rot="0">
            <a:off x="9515475" y="6839319"/>
            <a:ext cx="2627838" cy="265422"/>
          </a:xfrm>
          <a:prstGeom prst="rect">
            <a:avLst/>
          </a:prstGeom>
        </p:spPr>
        <p:txBody>
          <a:bodyPr anchor="t" rtlCol="false" tIns="0" lIns="0" bIns="0" rIns="0">
            <a:spAutoFit/>
          </a:bodyPr>
          <a:lstStyle/>
          <a:p>
            <a:pPr algn="ctr">
              <a:lnSpc>
                <a:spcPts val="2170"/>
              </a:lnSpc>
            </a:pPr>
            <a:r>
              <a:rPr lang="en-US" sz="1550" spc="1">
                <a:solidFill>
                  <a:srgbClr val="FFFFFF"/>
                </a:solidFill>
                <a:latin typeface="Organic"/>
                <a:ea typeface="Organic"/>
                <a:cs typeface="Organic"/>
                <a:sym typeface="Organic"/>
              </a:rPr>
              <a:t>Consistency in Knowledge</a:t>
            </a:r>
          </a:p>
        </p:txBody>
      </p:sp>
      <p:sp>
        <p:nvSpPr>
          <p:cNvPr name="TextBox 28" id="28"/>
          <p:cNvSpPr txBox="true"/>
          <p:nvPr/>
        </p:nvSpPr>
        <p:spPr>
          <a:xfrm rot="0">
            <a:off x="5876509" y="6821580"/>
            <a:ext cx="3183245" cy="265422"/>
          </a:xfrm>
          <a:prstGeom prst="rect">
            <a:avLst/>
          </a:prstGeom>
        </p:spPr>
        <p:txBody>
          <a:bodyPr anchor="t" rtlCol="false" tIns="0" lIns="0" bIns="0" rIns="0">
            <a:spAutoFit/>
          </a:bodyPr>
          <a:lstStyle/>
          <a:p>
            <a:pPr algn="ctr">
              <a:lnSpc>
                <a:spcPts val="2170"/>
              </a:lnSpc>
            </a:pPr>
            <a:r>
              <a:rPr lang="en-US" sz="1550" spc="1">
                <a:solidFill>
                  <a:srgbClr val="FFFFFF"/>
                </a:solidFill>
                <a:latin typeface="Organic"/>
                <a:ea typeface="Organic"/>
                <a:cs typeface="Organic"/>
                <a:sym typeface="Organic"/>
              </a:rPr>
              <a:t>Use a Plagiarism Detection Strategy</a:t>
            </a:r>
          </a:p>
        </p:txBody>
      </p:sp>
      <p:sp>
        <p:nvSpPr>
          <p:cNvPr name="TextBox 29" id="29"/>
          <p:cNvSpPr txBox="true"/>
          <p:nvPr/>
        </p:nvSpPr>
        <p:spPr>
          <a:xfrm rot="0">
            <a:off x="12424340" y="6821580"/>
            <a:ext cx="3424727" cy="265422"/>
          </a:xfrm>
          <a:prstGeom prst="rect">
            <a:avLst/>
          </a:prstGeom>
        </p:spPr>
        <p:txBody>
          <a:bodyPr anchor="t" rtlCol="false" tIns="0" lIns="0" bIns="0" rIns="0">
            <a:spAutoFit/>
          </a:bodyPr>
          <a:lstStyle/>
          <a:p>
            <a:pPr algn="ctr">
              <a:lnSpc>
                <a:spcPts val="2170"/>
              </a:lnSpc>
            </a:pPr>
            <a:r>
              <a:rPr lang="en-US" sz="1550" spc="1">
                <a:solidFill>
                  <a:srgbClr val="FFFFFF"/>
                </a:solidFill>
                <a:latin typeface="Organic"/>
                <a:ea typeface="Organic"/>
                <a:cs typeface="Organic"/>
                <a:sym typeface="Organic"/>
              </a:rPr>
              <a:t>Oral Presentations</a:t>
            </a:r>
          </a:p>
        </p:txBody>
      </p:sp>
      <p:sp>
        <p:nvSpPr>
          <p:cNvPr name="TextBox 30" id="30"/>
          <p:cNvSpPr txBox="true"/>
          <p:nvPr/>
        </p:nvSpPr>
        <p:spPr>
          <a:xfrm rot="0">
            <a:off x="3676488" y="5301627"/>
            <a:ext cx="813589" cy="514981"/>
          </a:xfrm>
          <a:prstGeom prst="rect">
            <a:avLst/>
          </a:prstGeom>
        </p:spPr>
        <p:txBody>
          <a:bodyPr anchor="t" rtlCol="false" tIns="0" lIns="0" bIns="0" rIns="0">
            <a:spAutoFit/>
          </a:bodyPr>
          <a:lstStyle/>
          <a:p>
            <a:pPr algn="ctr">
              <a:lnSpc>
                <a:spcPts val="4165"/>
              </a:lnSpc>
            </a:pPr>
            <a:r>
              <a:rPr lang="en-US" sz="2975" spc="2">
                <a:solidFill>
                  <a:srgbClr val="FFFFFF"/>
                </a:solidFill>
                <a:latin typeface="Organic"/>
                <a:ea typeface="Organic"/>
                <a:cs typeface="Organic"/>
                <a:sym typeface="Organic"/>
              </a:rPr>
              <a:t>05</a:t>
            </a:r>
          </a:p>
        </p:txBody>
      </p:sp>
      <p:sp>
        <p:nvSpPr>
          <p:cNvPr name="TextBox 31" id="31"/>
          <p:cNvSpPr txBox="true"/>
          <p:nvPr/>
        </p:nvSpPr>
        <p:spPr>
          <a:xfrm rot="0">
            <a:off x="10422599" y="5319366"/>
            <a:ext cx="813589" cy="514981"/>
          </a:xfrm>
          <a:prstGeom prst="rect">
            <a:avLst/>
          </a:prstGeom>
        </p:spPr>
        <p:txBody>
          <a:bodyPr anchor="t" rtlCol="false" tIns="0" lIns="0" bIns="0" rIns="0">
            <a:spAutoFit/>
          </a:bodyPr>
          <a:lstStyle/>
          <a:p>
            <a:pPr algn="ctr">
              <a:lnSpc>
                <a:spcPts val="4165"/>
              </a:lnSpc>
            </a:pPr>
            <a:r>
              <a:rPr lang="en-US" sz="2975" spc="2">
                <a:solidFill>
                  <a:srgbClr val="FFFFFF"/>
                </a:solidFill>
                <a:latin typeface="Organic"/>
                <a:ea typeface="Organic"/>
                <a:cs typeface="Organic"/>
                <a:sym typeface="Organic"/>
              </a:rPr>
              <a:t>07</a:t>
            </a:r>
          </a:p>
        </p:txBody>
      </p:sp>
      <p:sp>
        <p:nvSpPr>
          <p:cNvPr name="TextBox 32" id="32"/>
          <p:cNvSpPr txBox="true"/>
          <p:nvPr/>
        </p:nvSpPr>
        <p:spPr>
          <a:xfrm rot="0">
            <a:off x="7051812" y="5301627"/>
            <a:ext cx="813589" cy="514981"/>
          </a:xfrm>
          <a:prstGeom prst="rect">
            <a:avLst/>
          </a:prstGeom>
        </p:spPr>
        <p:txBody>
          <a:bodyPr anchor="t" rtlCol="false" tIns="0" lIns="0" bIns="0" rIns="0">
            <a:spAutoFit/>
          </a:bodyPr>
          <a:lstStyle/>
          <a:p>
            <a:pPr algn="ctr">
              <a:lnSpc>
                <a:spcPts val="4165"/>
              </a:lnSpc>
            </a:pPr>
            <a:r>
              <a:rPr lang="en-US" sz="2975" spc="2">
                <a:solidFill>
                  <a:srgbClr val="FFFFFF"/>
                </a:solidFill>
                <a:latin typeface="Organic"/>
                <a:ea typeface="Organic"/>
                <a:cs typeface="Organic"/>
                <a:sym typeface="Organic"/>
              </a:rPr>
              <a:t>06</a:t>
            </a:r>
          </a:p>
        </p:txBody>
      </p:sp>
      <p:sp>
        <p:nvSpPr>
          <p:cNvPr name="TextBox 33" id="33"/>
          <p:cNvSpPr txBox="true"/>
          <p:nvPr/>
        </p:nvSpPr>
        <p:spPr>
          <a:xfrm rot="0">
            <a:off x="13797923" y="5319366"/>
            <a:ext cx="813589" cy="514981"/>
          </a:xfrm>
          <a:prstGeom prst="rect">
            <a:avLst/>
          </a:prstGeom>
        </p:spPr>
        <p:txBody>
          <a:bodyPr anchor="t" rtlCol="false" tIns="0" lIns="0" bIns="0" rIns="0">
            <a:spAutoFit/>
          </a:bodyPr>
          <a:lstStyle/>
          <a:p>
            <a:pPr algn="ctr">
              <a:lnSpc>
                <a:spcPts val="4165"/>
              </a:lnSpc>
            </a:pPr>
            <a:r>
              <a:rPr lang="en-US" sz="2975" spc="2">
                <a:solidFill>
                  <a:srgbClr val="FFFFFF"/>
                </a:solidFill>
                <a:latin typeface="Organic"/>
                <a:ea typeface="Organic"/>
                <a:cs typeface="Organic"/>
                <a:sym typeface="Organic"/>
              </a:rPr>
              <a:t>08</a:t>
            </a:r>
          </a:p>
        </p:txBody>
      </p:sp>
      <p:sp>
        <p:nvSpPr>
          <p:cNvPr name="AutoShape 34" id="34"/>
          <p:cNvSpPr/>
          <p:nvPr/>
        </p:nvSpPr>
        <p:spPr>
          <a:xfrm>
            <a:off x="4073758" y="6306268"/>
            <a:ext cx="10130960" cy="0"/>
          </a:xfrm>
          <a:prstGeom prst="line">
            <a:avLst/>
          </a:prstGeom>
          <a:ln cap="flat" w="19050">
            <a:solidFill>
              <a:srgbClr val="FFFFFF"/>
            </a:solidFill>
            <a:prstDash val="solid"/>
            <a:headEnd type="none" len="sm" w="sm"/>
            <a:tailEnd type="none" len="sm" w="sm"/>
          </a:ln>
        </p:spPr>
      </p:sp>
      <p:sp>
        <p:nvSpPr>
          <p:cNvPr name="AutoShape 35" id="35"/>
          <p:cNvSpPr/>
          <p:nvPr/>
        </p:nvSpPr>
        <p:spPr>
          <a:xfrm>
            <a:off x="2438933" y="3076416"/>
            <a:ext cx="13410134" cy="0"/>
          </a:xfrm>
          <a:prstGeom prst="line">
            <a:avLst/>
          </a:prstGeom>
          <a:ln cap="flat" w="19050">
            <a:solidFill>
              <a:srgbClr val="FFFFFF"/>
            </a:solidFill>
            <a:prstDash val="solid"/>
            <a:headEnd type="none" len="sm" w="sm"/>
            <a:tailEnd type="none" len="sm" w="sm"/>
          </a:ln>
        </p:spPr>
      </p:sp>
      <p:sp>
        <p:nvSpPr>
          <p:cNvPr name="TextBox 36" id="36"/>
          <p:cNvSpPr txBox="true"/>
          <p:nvPr/>
        </p:nvSpPr>
        <p:spPr>
          <a:xfrm rot="0">
            <a:off x="2809592" y="1121388"/>
            <a:ext cx="12668817" cy="818515"/>
          </a:xfrm>
          <a:prstGeom prst="rect">
            <a:avLst/>
          </a:prstGeom>
        </p:spPr>
        <p:txBody>
          <a:bodyPr anchor="t" rtlCol="false" tIns="0" lIns="0" bIns="0" rIns="0">
            <a:spAutoFit/>
          </a:bodyPr>
          <a:lstStyle/>
          <a:p>
            <a:pPr algn="ctr">
              <a:lnSpc>
                <a:spcPts val="6502"/>
              </a:lnSpc>
            </a:pPr>
            <a:r>
              <a:rPr lang="en-US" sz="5227" spc="5">
                <a:solidFill>
                  <a:srgbClr val="FFFFFF"/>
                </a:solidFill>
                <a:latin typeface="Organic"/>
                <a:ea typeface="Organic"/>
                <a:cs typeface="Organic"/>
                <a:sym typeface="Organic"/>
              </a:rPr>
              <a:t>Steps for teachers to restrict the use of AI</a:t>
            </a:r>
          </a:p>
        </p:txBody>
      </p:sp>
      <p:sp>
        <p:nvSpPr>
          <p:cNvPr name="Freeform 37" id="37"/>
          <p:cNvSpPr/>
          <p:nvPr/>
        </p:nvSpPr>
        <p:spPr>
          <a:xfrm flipH="false" flipV="false" rot="-9673997">
            <a:off x="16128221" y="3183372"/>
            <a:ext cx="1558543" cy="1756105"/>
          </a:xfrm>
          <a:custGeom>
            <a:avLst/>
            <a:gdLst/>
            <a:ahLst/>
            <a:cxnLst/>
            <a:rect r="r" b="b" t="t" l="l"/>
            <a:pathLst>
              <a:path h="1756105" w="1558543">
                <a:moveTo>
                  <a:pt x="0" y="0"/>
                </a:moveTo>
                <a:lnTo>
                  <a:pt x="1558543" y="0"/>
                </a:lnTo>
                <a:lnTo>
                  <a:pt x="1558543" y="1756105"/>
                </a:lnTo>
                <a:lnTo>
                  <a:pt x="0" y="1756105"/>
                </a:lnTo>
                <a:lnTo>
                  <a:pt x="0" y="0"/>
                </a:lnTo>
                <a:close/>
              </a:path>
            </a:pathLst>
          </a:custGeom>
          <a:blipFill>
            <a:blip r:embed="rId3"/>
            <a:stretch>
              <a:fillRect l="0" t="0" r="0" b="0"/>
            </a:stretch>
          </a:blipFill>
        </p:spPr>
      </p:sp>
      <p:sp>
        <p:nvSpPr>
          <p:cNvPr name="Freeform 38" id="38"/>
          <p:cNvSpPr/>
          <p:nvPr/>
        </p:nvSpPr>
        <p:spPr>
          <a:xfrm flipH="false" flipV="false" rot="1188248">
            <a:off x="710838" y="4415688"/>
            <a:ext cx="1485511" cy="1491102"/>
          </a:xfrm>
          <a:custGeom>
            <a:avLst/>
            <a:gdLst/>
            <a:ahLst/>
            <a:cxnLst/>
            <a:rect r="r" b="b" t="t" l="l"/>
            <a:pathLst>
              <a:path h="1491102" w="1485511">
                <a:moveTo>
                  <a:pt x="0" y="0"/>
                </a:moveTo>
                <a:lnTo>
                  <a:pt x="1485511" y="0"/>
                </a:lnTo>
                <a:lnTo>
                  <a:pt x="1485511" y="1491102"/>
                </a:lnTo>
                <a:lnTo>
                  <a:pt x="0" y="1491102"/>
                </a:lnTo>
                <a:lnTo>
                  <a:pt x="0" y="0"/>
                </a:lnTo>
                <a:close/>
              </a:path>
            </a:pathLst>
          </a:custGeom>
          <a:blipFill>
            <a:blip r:embed="rId4"/>
            <a:stretch>
              <a:fillRect l="0" t="0" r="0" b="0"/>
            </a:stretch>
          </a:blipFill>
        </p:spPr>
      </p:sp>
      <p:grpSp>
        <p:nvGrpSpPr>
          <p:cNvPr name="Group 39" id="39"/>
          <p:cNvGrpSpPr/>
          <p:nvPr/>
        </p:nvGrpSpPr>
        <p:grpSpPr>
          <a:xfrm rot="0">
            <a:off x="0" y="9849346"/>
            <a:ext cx="18288000" cy="437654"/>
            <a:chOff x="0" y="0"/>
            <a:chExt cx="4816593" cy="115267"/>
          </a:xfrm>
        </p:grpSpPr>
        <p:sp>
          <p:nvSpPr>
            <p:cNvPr name="Freeform 40" id="40"/>
            <p:cNvSpPr/>
            <p:nvPr/>
          </p:nvSpPr>
          <p:spPr>
            <a:xfrm flipH="false" flipV="false" rot="0">
              <a:off x="0" y="0"/>
              <a:ext cx="4816592" cy="115267"/>
            </a:xfrm>
            <a:custGeom>
              <a:avLst/>
              <a:gdLst/>
              <a:ahLst/>
              <a:cxnLst/>
              <a:rect r="r" b="b" t="t" l="l"/>
              <a:pathLst>
                <a:path h="115267" w="4816592">
                  <a:moveTo>
                    <a:pt x="0" y="0"/>
                  </a:moveTo>
                  <a:lnTo>
                    <a:pt x="4816592" y="0"/>
                  </a:lnTo>
                  <a:lnTo>
                    <a:pt x="4816592" y="115267"/>
                  </a:lnTo>
                  <a:lnTo>
                    <a:pt x="0" y="115267"/>
                  </a:lnTo>
                  <a:close/>
                </a:path>
              </a:pathLst>
            </a:custGeom>
            <a:solidFill>
              <a:srgbClr val="8CD3F0"/>
            </a:solidFill>
          </p:spPr>
        </p:sp>
        <p:sp>
          <p:nvSpPr>
            <p:cNvPr name="TextBox 41" id="41"/>
            <p:cNvSpPr txBox="true"/>
            <p:nvPr/>
          </p:nvSpPr>
          <p:spPr>
            <a:xfrm>
              <a:off x="0" y="-9525"/>
              <a:ext cx="4816593" cy="124792"/>
            </a:xfrm>
            <a:prstGeom prst="rect">
              <a:avLst/>
            </a:prstGeom>
          </p:spPr>
          <p:txBody>
            <a:bodyPr anchor="ctr" rtlCol="false" tIns="50800" lIns="50800" bIns="50800" rIns="50800"/>
            <a:lstStyle/>
            <a:p>
              <a:pPr algn="ctr">
                <a:lnSpc>
                  <a:spcPts val="2191"/>
                </a:lnSpc>
              </a:pPr>
              <a:r>
                <a:rPr lang="en-US" b="true" sz="1761" spc="1">
                  <a:solidFill>
                    <a:srgbClr val="000000"/>
                  </a:solidFill>
                  <a:latin typeface="Exo 2 Bold"/>
                  <a:ea typeface="Exo 2 Bold"/>
                  <a:cs typeface="Exo 2 Bold"/>
                  <a:sym typeface="Exo 2 Bold"/>
                </a:rPr>
                <a:t>SUBMITTED TO DR SYED SAOOD ZIA BY MUHAMMAD HASHIR RAFIQUE (BSCS)</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0000" t="0" r="-10000" b="0"/>
            </a:stretch>
          </a:blipFill>
        </p:spPr>
      </p:sp>
      <p:grpSp>
        <p:nvGrpSpPr>
          <p:cNvPr name="Group 3" id="3"/>
          <p:cNvGrpSpPr/>
          <p:nvPr/>
        </p:nvGrpSpPr>
        <p:grpSpPr>
          <a:xfrm rot="0">
            <a:off x="0" y="0"/>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152025">
                <a:alpha val="22745"/>
              </a:srgbClr>
            </a:solidFill>
          </p:spPr>
        </p:sp>
        <p:sp>
          <p:nvSpPr>
            <p:cNvPr name="TextBox 5" id="5"/>
            <p:cNvSpPr txBox="true"/>
            <p:nvPr/>
          </p:nvSpPr>
          <p:spPr>
            <a:xfrm>
              <a:off x="0" y="0"/>
              <a:ext cx="4816593" cy="2709333"/>
            </a:xfrm>
            <a:prstGeom prst="rect">
              <a:avLst/>
            </a:prstGeom>
          </p:spPr>
          <p:txBody>
            <a:bodyPr anchor="ctr" rtlCol="false" tIns="50800" lIns="50800" bIns="50800" rIns="50800"/>
            <a:lstStyle/>
            <a:p>
              <a:pPr algn="ctr">
                <a:lnSpc>
                  <a:spcPts val="2191"/>
                </a:lnSpc>
              </a:pPr>
            </a:p>
          </p:txBody>
        </p:sp>
      </p:grpSp>
      <p:grpSp>
        <p:nvGrpSpPr>
          <p:cNvPr name="Group 6" id="6"/>
          <p:cNvGrpSpPr/>
          <p:nvPr/>
        </p:nvGrpSpPr>
        <p:grpSpPr>
          <a:xfrm rot="0">
            <a:off x="4839329" y="4262448"/>
            <a:ext cx="3880746" cy="4838396"/>
            <a:chOff x="0" y="0"/>
            <a:chExt cx="1022089" cy="1274310"/>
          </a:xfrm>
        </p:grpSpPr>
        <p:sp>
          <p:nvSpPr>
            <p:cNvPr name="Freeform 7" id="7"/>
            <p:cNvSpPr/>
            <p:nvPr/>
          </p:nvSpPr>
          <p:spPr>
            <a:xfrm flipH="false" flipV="false" rot="0">
              <a:off x="0" y="0"/>
              <a:ext cx="1022089" cy="1274310"/>
            </a:xfrm>
            <a:custGeom>
              <a:avLst/>
              <a:gdLst/>
              <a:ahLst/>
              <a:cxnLst/>
              <a:rect r="r" b="b" t="t" l="l"/>
              <a:pathLst>
                <a:path h="1274310" w="1022089">
                  <a:moveTo>
                    <a:pt x="27929" y="0"/>
                  </a:moveTo>
                  <a:lnTo>
                    <a:pt x="994160" y="0"/>
                  </a:lnTo>
                  <a:cubicBezTo>
                    <a:pt x="1001567" y="0"/>
                    <a:pt x="1008671" y="2943"/>
                    <a:pt x="1013909" y="8180"/>
                  </a:cubicBezTo>
                  <a:cubicBezTo>
                    <a:pt x="1019147" y="13418"/>
                    <a:pt x="1022089" y="20522"/>
                    <a:pt x="1022089" y="27929"/>
                  </a:cubicBezTo>
                  <a:lnTo>
                    <a:pt x="1022089" y="1246381"/>
                  </a:lnTo>
                  <a:cubicBezTo>
                    <a:pt x="1022089" y="1253788"/>
                    <a:pt x="1019147" y="1260892"/>
                    <a:pt x="1013909" y="1266130"/>
                  </a:cubicBezTo>
                  <a:cubicBezTo>
                    <a:pt x="1008671" y="1271368"/>
                    <a:pt x="1001567" y="1274310"/>
                    <a:pt x="994160" y="1274310"/>
                  </a:cubicBezTo>
                  <a:lnTo>
                    <a:pt x="27929" y="1274310"/>
                  </a:lnTo>
                  <a:cubicBezTo>
                    <a:pt x="12504" y="1274310"/>
                    <a:pt x="0" y="1261806"/>
                    <a:pt x="0" y="1246381"/>
                  </a:cubicBezTo>
                  <a:lnTo>
                    <a:pt x="0" y="27929"/>
                  </a:lnTo>
                  <a:cubicBezTo>
                    <a:pt x="0" y="20522"/>
                    <a:pt x="2943" y="13418"/>
                    <a:pt x="8180" y="8180"/>
                  </a:cubicBezTo>
                  <a:cubicBezTo>
                    <a:pt x="13418" y="2943"/>
                    <a:pt x="20522" y="0"/>
                    <a:pt x="27929" y="0"/>
                  </a:cubicBezTo>
                  <a:close/>
                </a:path>
              </a:pathLst>
            </a:custGeom>
            <a:solidFill>
              <a:srgbClr val="000000">
                <a:alpha val="0"/>
              </a:srgbClr>
            </a:solidFill>
            <a:ln w="19050" cap="sq">
              <a:solidFill>
                <a:srgbClr val="F7F3F2"/>
              </a:solidFill>
              <a:prstDash val="solid"/>
              <a:miter/>
            </a:ln>
          </p:spPr>
        </p:sp>
        <p:sp>
          <p:nvSpPr>
            <p:cNvPr name="TextBox 8" id="8"/>
            <p:cNvSpPr txBox="true"/>
            <p:nvPr/>
          </p:nvSpPr>
          <p:spPr>
            <a:xfrm>
              <a:off x="0" y="-47625"/>
              <a:ext cx="1022089" cy="1321935"/>
            </a:xfrm>
            <a:prstGeom prst="rect">
              <a:avLst/>
            </a:prstGeom>
          </p:spPr>
          <p:txBody>
            <a:bodyPr anchor="ctr" rtlCol="false" tIns="50800" lIns="50800" bIns="50800" rIns="50800"/>
            <a:lstStyle/>
            <a:p>
              <a:pPr algn="ctr">
                <a:lnSpc>
                  <a:spcPts val="2959"/>
                </a:lnSpc>
              </a:pPr>
            </a:p>
          </p:txBody>
        </p:sp>
      </p:grpSp>
      <p:grpSp>
        <p:nvGrpSpPr>
          <p:cNvPr name="Group 9" id="9"/>
          <p:cNvGrpSpPr/>
          <p:nvPr/>
        </p:nvGrpSpPr>
        <p:grpSpPr>
          <a:xfrm rot="0">
            <a:off x="9567925" y="4262448"/>
            <a:ext cx="3880746" cy="4838396"/>
            <a:chOff x="0" y="0"/>
            <a:chExt cx="1022089" cy="1274310"/>
          </a:xfrm>
        </p:grpSpPr>
        <p:sp>
          <p:nvSpPr>
            <p:cNvPr name="Freeform 10" id="10"/>
            <p:cNvSpPr/>
            <p:nvPr/>
          </p:nvSpPr>
          <p:spPr>
            <a:xfrm flipH="false" flipV="false" rot="0">
              <a:off x="0" y="0"/>
              <a:ext cx="1022089" cy="1274310"/>
            </a:xfrm>
            <a:custGeom>
              <a:avLst/>
              <a:gdLst/>
              <a:ahLst/>
              <a:cxnLst/>
              <a:rect r="r" b="b" t="t" l="l"/>
              <a:pathLst>
                <a:path h="1274310" w="1022089">
                  <a:moveTo>
                    <a:pt x="27929" y="0"/>
                  </a:moveTo>
                  <a:lnTo>
                    <a:pt x="994160" y="0"/>
                  </a:lnTo>
                  <a:cubicBezTo>
                    <a:pt x="1001567" y="0"/>
                    <a:pt x="1008671" y="2943"/>
                    <a:pt x="1013909" y="8180"/>
                  </a:cubicBezTo>
                  <a:cubicBezTo>
                    <a:pt x="1019147" y="13418"/>
                    <a:pt x="1022089" y="20522"/>
                    <a:pt x="1022089" y="27929"/>
                  </a:cubicBezTo>
                  <a:lnTo>
                    <a:pt x="1022089" y="1246381"/>
                  </a:lnTo>
                  <a:cubicBezTo>
                    <a:pt x="1022089" y="1253788"/>
                    <a:pt x="1019147" y="1260892"/>
                    <a:pt x="1013909" y="1266130"/>
                  </a:cubicBezTo>
                  <a:cubicBezTo>
                    <a:pt x="1008671" y="1271368"/>
                    <a:pt x="1001567" y="1274310"/>
                    <a:pt x="994160" y="1274310"/>
                  </a:cubicBezTo>
                  <a:lnTo>
                    <a:pt x="27929" y="1274310"/>
                  </a:lnTo>
                  <a:cubicBezTo>
                    <a:pt x="12504" y="1274310"/>
                    <a:pt x="0" y="1261806"/>
                    <a:pt x="0" y="1246381"/>
                  </a:cubicBezTo>
                  <a:lnTo>
                    <a:pt x="0" y="27929"/>
                  </a:lnTo>
                  <a:cubicBezTo>
                    <a:pt x="0" y="20522"/>
                    <a:pt x="2943" y="13418"/>
                    <a:pt x="8180" y="8180"/>
                  </a:cubicBezTo>
                  <a:cubicBezTo>
                    <a:pt x="13418" y="2943"/>
                    <a:pt x="20522" y="0"/>
                    <a:pt x="27929" y="0"/>
                  </a:cubicBezTo>
                  <a:close/>
                </a:path>
              </a:pathLst>
            </a:custGeom>
            <a:solidFill>
              <a:srgbClr val="000000">
                <a:alpha val="0"/>
              </a:srgbClr>
            </a:solidFill>
            <a:ln w="19050" cap="sq">
              <a:solidFill>
                <a:srgbClr val="F7F3F2"/>
              </a:solidFill>
              <a:prstDash val="solid"/>
              <a:miter/>
            </a:ln>
          </p:spPr>
        </p:sp>
        <p:sp>
          <p:nvSpPr>
            <p:cNvPr name="TextBox 11" id="11"/>
            <p:cNvSpPr txBox="true"/>
            <p:nvPr/>
          </p:nvSpPr>
          <p:spPr>
            <a:xfrm>
              <a:off x="0" y="-47625"/>
              <a:ext cx="1022089" cy="1321935"/>
            </a:xfrm>
            <a:prstGeom prst="rect">
              <a:avLst/>
            </a:prstGeom>
          </p:spPr>
          <p:txBody>
            <a:bodyPr anchor="ctr" rtlCol="false" tIns="50800" lIns="50800" bIns="50800" rIns="50800"/>
            <a:lstStyle/>
            <a:p>
              <a:pPr algn="ctr">
                <a:lnSpc>
                  <a:spcPts val="2959"/>
                </a:lnSpc>
              </a:pPr>
            </a:p>
          </p:txBody>
        </p:sp>
      </p:grpSp>
      <p:sp>
        <p:nvSpPr>
          <p:cNvPr name="AutoShape 12" id="12"/>
          <p:cNvSpPr/>
          <p:nvPr/>
        </p:nvSpPr>
        <p:spPr>
          <a:xfrm flipV="true">
            <a:off x="5078682" y="6041768"/>
            <a:ext cx="3402040" cy="0"/>
          </a:xfrm>
          <a:prstGeom prst="line">
            <a:avLst/>
          </a:prstGeom>
          <a:ln cap="flat" w="19050">
            <a:solidFill>
              <a:srgbClr val="FFFFFF"/>
            </a:solidFill>
            <a:prstDash val="solid"/>
            <a:headEnd type="none" len="sm" w="sm"/>
            <a:tailEnd type="none" len="sm" w="sm"/>
          </a:ln>
        </p:spPr>
      </p:sp>
      <p:sp>
        <p:nvSpPr>
          <p:cNvPr name="AutoShape 13" id="13"/>
          <p:cNvSpPr/>
          <p:nvPr/>
        </p:nvSpPr>
        <p:spPr>
          <a:xfrm flipV="true">
            <a:off x="9807278" y="6041768"/>
            <a:ext cx="3402040" cy="0"/>
          </a:xfrm>
          <a:prstGeom prst="line">
            <a:avLst/>
          </a:prstGeom>
          <a:ln cap="flat" w="19050">
            <a:solidFill>
              <a:srgbClr val="FFFFFF"/>
            </a:solidFill>
            <a:prstDash val="solid"/>
            <a:headEnd type="none" len="sm" w="sm"/>
            <a:tailEnd type="none" len="sm" w="sm"/>
          </a:ln>
        </p:spPr>
      </p:sp>
      <p:sp>
        <p:nvSpPr>
          <p:cNvPr name="TextBox 14" id="14"/>
          <p:cNvSpPr txBox="true"/>
          <p:nvPr/>
        </p:nvSpPr>
        <p:spPr>
          <a:xfrm rot="0">
            <a:off x="5287536" y="6435995"/>
            <a:ext cx="2984332" cy="1424538"/>
          </a:xfrm>
          <a:prstGeom prst="rect">
            <a:avLst/>
          </a:prstGeom>
        </p:spPr>
        <p:txBody>
          <a:bodyPr anchor="t" rtlCol="false" tIns="0" lIns="0" bIns="0" rIns="0">
            <a:spAutoFit/>
          </a:bodyPr>
          <a:lstStyle/>
          <a:p>
            <a:pPr algn="ctr">
              <a:lnSpc>
                <a:spcPts val="2886"/>
              </a:lnSpc>
            </a:pPr>
            <a:r>
              <a:rPr lang="en-US" sz="1816" spc="1">
                <a:solidFill>
                  <a:srgbClr val="FFFFFF"/>
                </a:solidFill>
                <a:latin typeface="Exo 2"/>
                <a:ea typeface="Exo 2"/>
                <a:cs typeface="Exo 2"/>
                <a:sym typeface="Exo 2"/>
              </a:rPr>
              <a:t>AI can be used as a tool to enhance creativity, providing prompts and inspiration.</a:t>
            </a:r>
          </a:p>
        </p:txBody>
      </p:sp>
      <p:sp>
        <p:nvSpPr>
          <p:cNvPr name="TextBox 15" id="15"/>
          <p:cNvSpPr txBox="true"/>
          <p:nvPr/>
        </p:nvSpPr>
        <p:spPr>
          <a:xfrm rot="0">
            <a:off x="10016132" y="6435995"/>
            <a:ext cx="2984332" cy="1424538"/>
          </a:xfrm>
          <a:prstGeom prst="rect">
            <a:avLst/>
          </a:prstGeom>
        </p:spPr>
        <p:txBody>
          <a:bodyPr anchor="t" rtlCol="false" tIns="0" lIns="0" bIns="0" rIns="0">
            <a:spAutoFit/>
          </a:bodyPr>
          <a:lstStyle/>
          <a:p>
            <a:pPr algn="ctr">
              <a:lnSpc>
                <a:spcPts val="2886"/>
              </a:lnSpc>
            </a:pPr>
            <a:r>
              <a:rPr lang="en-US" sz="1816" spc="1">
                <a:solidFill>
                  <a:srgbClr val="FFFFFF"/>
                </a:solidFill>
                <a:latin typeface="Exo 2"/>
                <a:ea typeface="Exo 2"/>
                <a:cs typeface="Exo 2"/>
                <a:sym typeface="Exo 2"/>
              </a:rPr>
              <a:t>AI-powered games can foster critical thinking skills through engaging and interactive challenges.</a:t>
            </a:r>
          </a:p>
        </p:txBody>
      </p:sp>
      <p:sp>
        <p:nvSpPr>
          <p:cNvPr name="TextBox 16" id="16"/>
          <p:cNvSpPr txBox="true"/>
          <p:nvPr/>
        </p:nvSpPr>
        <p:spPr>
          <a:xfrm rot="0">
            <a:off x="5334439" y="4927654"/>
            <a:ext cx="2890526" cy="391005"/>
          </a:xfrm>
          <a:prstGeom prst="rect">
            <a:avLst/>
          </a:prstGeom>
        </p:spPr>
        <p:txBody>
          <a:bodyPr anchor="t" rtlCol="false" tIns="0" lIns="0" bIns="0" rIns="0">
            <a:spAutoFit/>
          </a:bodyPr>
          <a:lstStyle/>
          <a:p>
            <a:pPr algn="ctr">
              <a:lnSpc>
                <a:spcPts val="3122"/>
              </a:lnSpc>
            </a:pPr>
            <a:r>
              <a:rPr lang="en-US" sz="2230" spc="2">
                <a:solidFill>
                  <a:srgbClr val="FFFFFF"/>
                </a:solidFill>
                <a:latin typeface="Organic"/>
                <a:ea typeface="Organic"/>
                <a:cs typeface="Organic"/>
                <a:sym typeface="Organic"/>
              </a:rPr>
              <a:t>AI as a Tool</a:t>
            </a:r>
          </a:p>
        </p:txBody>
      </p:sp>
      <p:sp>
        <p:nvSpPr>
          <p:cNvPr name="TextBox 17" id="17"/>
          <p:cNvSpPr txBox="true"/>
          <p:nvPr/>
        </p:nvSpPr>
        <p:spPr>
          <a:xfrm rot="0">
            <a:off x="10164912" y="4927654"/>
            <a:ext cx="2686771" cy="391005"/>
          </a:xfrm>
          <a:prstGeom prst="rect">
            <a:avLst/>
          </a:prstGeom>
        </p:spPr>
        <p:txBody>
          <a:bodyPr anchor="t" rtlCol="false" tIns="0" lIns="0" bIns="0" rIns="0">
            <a:spAutoFit/>
          </a:bodyPr>
          <a:lstStyle/>
          <a:p>
            <a:pPr algn="ctr">
              <a:lnSpc>
                <a:spcPts val="3122"/>
              </a:lnSpc>
            </a:pPr>
            <a:r>
              <a:rPr lang="en-US" sz="2230" spc="2">
                <a:solidFill>
                  <a:srgbClr val="FFFFFF"/>
                </a:solidFill>
                <a:latin typeface="Organic"/>
                <a:ea typeface="Organic"/>
                <a:cs typeface="Organic"/>
                <a:sym typeface="Organic"/>
              </a:rPr>
              <a:t>Interactive Learning</a:t>
            </a:r>
          </a:p>
        </p:txBody>
      </p:sp>
      <p:sp>
        <p:nvSpPr>
          <p:cNvPr name="AutoShape 18" id="18"/>
          <p:cNvSpPr/>
          <p:nvPr/>
        </p:nvSpPr>
        <p:spPr>
          <a:xfrm>
            <a:off x="2475031" y="2527660"/>
            <a:ext cx="13410134" cy="0"/>
          </a:xfrm>
          <a:prstGeom prst="line">
            <a:avLst/>
          </a:prstGeom>
          <a:ln cap="flat" w="19050">
            <a:solidFill>
              <a:srgbClr val="FFFFFF"/>
            </a:solidFill>
            <a:prstDash val="solid"/>
            <a:headEnd type="none" len="sm" w="sm"/>
            <a:tailEnd type="none" len="sm" w="sm"/>
          </a:ln>
        </p:spPr>
      </p:sp>
      <p:sp>
        <p:nvSpPr>
          <p:cNvPr name="TextBox 19" id="19"/>
          <p:cNvSpPr txBox="true"/>
          <p:nvPr/>
        </p:nvSpPr>
        <p:spPr>
          <a:xfrm rot="0">
            <a:off x="1271238" y="1442838"/>
            <a:ext cx="15745523" cy="818499"/>
          </a:xfrm>
          <a:prstGeom prst="rect">
            <a:avLst/>
          </a:prstGeom>
        </p:spPr>
        <p:txBody>
          <a:bodyPr anchor="t" rtlCol="false" tIns="0" lIns="0" bIns="0" rIns="0">
            <a:spAutoFit/>
          </a:bodyPr>
          <a:lstStyle/>
          <a:p>
            <a:pPr algn="ctr">
              <a:lnSpc>
                <a:spcPts val="6502"/>
              </a:lnSpc>
            </a:pPr>
            <a:r>
              <a:rPr lang="en-US" sz="5227" spc="5">
                <a:solidFill>
                  <a:srgbClr val="FFFFFF"/>
                </a:solidFill>
                <a:latin typeface="Organic"/>
                <a:ea typeface="Organic"/>
                <a:cs typeface="Organic"/>
                <a:sym typeface="Organic"/>
              </a:rPr>
              <a:t>Fostering Creativity and Critical Thinking</a:t>
            </a:r>
          </a:p>
        </p:txBody>
      </p:sp>
      <p:grpSp>
        <p:nvGrpSpPr>
          <p:cNvPr name="Group 20" id="20"/>
          <p:cNvGrpSpPr/>
          <p:nvPr/>
        </p:nvGrpSpPr>
        <p:grpSpPr>
          <a:xfrm rot="0">
            <a:off x="0" y="9849346"/>
            <a:ext cx="18288000" cy="437654"/>
            <a:chOff x="0" y="0"/>
            <a:chExt cx="4816593" cy="115267"/>
          </a:xfrm>
        </p:grpSpPr>
        <p:sp>
          <p:nvSpPr>
            <p:cNvPr name="Freeform 21" id="21"/>
            <p:cNvSpPr/>
            <p:nvPr/>
          </p:nvSpPr>
          <p:spPr>
            <a:xfrm flipH="false" flipV="false" rot="0">
              <a:off x="0" y="0"/>
              <a:ext cx="4816592" cy="115267"/>
            </a:xfrm>
            <a:custGeom>
              <a:avLst/>
              <a:gdLst/>
              <a:ahLst/>
              <a:cxnLst/>
              <a:rect r="r" b="b" t="t" l="l"/>
              <a:pathLst>
                <a:path h="115267" w="4816592">
                  <a:moveTo>
                    <a:pt x="0" y="0"/>
                  </a:moveTo>
                  <a:lnTo>
                    <a:pt x="4816592" y="0"/>
                  </a:lnTo>
                  <a:lnTo>
                    <a:pt x="4816592" y="115267"/>
                  </a:lnTo>
                  <a:lnTo>
                    <a:pt x="0" y="115267"/>
                  </a:lnTo>
                  <a:close/>
                </a:path>
              </a:pathLst>
            </a:custGeom>
            <a:solidFill>
              <a:srgbClr val="8CD3F0"/>
            </a:solidFill>
          </p:spPr>
        </p:sp>
        <p:sp>
          <p:nvSpPr>
            <p:cNvPr name="TextBox 22" id="22"/>
            <p:cNvSpPr txBox="true"/>
            <p:nvPr/>
          </p:nvSpPr>
          <p:spPr>
            <a:xfrm>
              <a:off x="0" y="-9525"/>
              <a:ext cx="4816593" cy="124792"/>
            </a:xfrm>
            <a:prstGeom prst="rect">
              <a:avLst/>
            </a:prstGeom>
          </p:spPr>
          <p:txBody>
            <a:bodyPr anchor="ctr" rtlCol="false" tIns="50800" lIns="50800" bIns="50800" rIns="50800"/>
            <a:lstStyle/>
            <a:p>
              <a:pPr algn="ctr">
                <a:lnSpc>
                  <a:spcPts val="2191"/>
                </a:lnSpc>
              </a:pPr>
              <a:r>
                <a:rPr lang="en-US" b="true" sz="1761" spc="1">
                  <a:solidFill>
                    <a:srgbClr val="000000"/>
                  </a:solidFill>
                  <a:latin typeface="Exo 2 Bold"/>
                  <a:ea typeface="Exo 2 Bold"/>
                  <a:cs typeface="Exo 2 Bold"/>
                  <a:sym typeface="Exo 2 Bold"/>
                </a:rPr>
                <a:t>SUBMITTED TO DR SYED SAOOD ZIA BY MUHAMMAD HASHIR RAFIQUE (BSCS)</a:t>
              </a: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2284" t="0" r="0" b="-32284"/>
            </a:stretch>
          </a:blipFill>
        </p:spPr>
      </p:sp>
      <p:grpSp>
        <p:nvGrpSpPr>
          <p:cNvPr name="Group 3" id="3"/>
          <p:cNvGrpSpPr/>
          <p:nvPr/>
        </p:nvGrpSpPr>
        <p:grpSpPr>
          <a:xfrm rot="0">
            <a:off x="1166804" y="4603273"/>
            <a:ext cx="7749580" cy="1843192"/>
            <a:chOff x="0" y="0"/>
            <a:chExt cx="2041042" cy="485450"/>
          </a:xfrm>
        </p:grpSpPr>
        <p:sp>
          <p:nvSpPr>
            <p:cNvPr name="Freeform 4" id="4"/>
            <p:cNvSpPr/>
            <p:nvPr/>
          </p:nvSpPr>
          <p:spPr>
            <a:xfrm flipH="false" flipV="false" rot="0">
              <a:off x="0" y="0"/>
              <a:ext cx="2041042" cy="485450"/>
            </a:xfrm>
            <a:custGeom>
              <a:avLst/>
              <a:gdLst/>
              <a:ahLst/>
              <a:cxnLst/>
              <a:rect r="r" b="b" t="t" l="l"/>
              <a:pathLst>
                <a:path h="485450" w="2041042">
                  <a:moveTo>
                    <a:pt x="15984" y="0"/>
                  </a:moveTo>
                  <a:lnTo>
                    <a:pt x="2025057" y="0"/>
                  </a:lnTo>
                  <a:cubicBezTo>
                    <a:pt x="2033885" y="0"/>
                    <a:pt x="2041042" y="7156"/>
                    <a:pt x="2041042" y="15984"/>
                  </a:cubicBezTo>
                  <a:lnTo>
                    <a:pt x="2041042" y="469466"/>
                  </a:lnTo>
                  <a:cubicBezTo>
                    <a:pt x="2041042" y="473705"/>
                    <a:pt x="2039357" y="477770"/>
                    <a:pt x="2036360" y="480768"/>
                  </a:cubicBezTo>
                  <a:cubicBezTo>
                    <a:pt x="2033362" y="483766"/>
                    <a:pt x="2029297" y="485450"/>
                    <a:pt x="2025057" y="485450"/>
                  </a:cubicBezTo>
                  <a:lnTo>
                    <a:pt x="15984" y="485450"/>
                  </a:lnTo>
                  <a:cubicBezTo>
                    <a:pt x="7156" y="485450"/>
                    <a:pt x="0" y="478293"/>
                    <a:pt x="0" y="469466"/>
                  </a:cubicBezTo>
                  <a:lnTo>
                    <a:pt x="0" y="15984"/>
                  </a:lnTo>
                  <a:cubicBezTo>
                    <a:pt x="0" y="7156"/>
                    <a:pt x="7156" y="0"/>
                    <a:pt x="15984" y="0"/>
                  </a:cubicBezTo>
                  <a:close/>
                </a:path>
              </a:pathLst>
            </a:custGeom>
            <a:solidFill>
              <a:srgbClr val="000000">
                <a:alpha val="0"/>
              </a:srgbClr>
            </a:solidFill>
            <a:ln w="38100" cap="sq">
              <a:solidFill>
                <a:srgbClr val="F7F7F8"/>
              </a:solidFill>
              <a:prstDash val="solid"/>
              <a:miter/>
            </a:ln>
          </p:spPr>
        </p:sp>
        <p:sp>
          <p:nvSpPr>
            <p:cNvPr name="TextBox 5" id="5"/>
            <p:cNvSpPr txBox="true"/>
            <p:nvPr/>
          </p:nvSpPr>
          <p:spPr>
            <a:xfrm>
              <a:off x="0" y="-38100"/>
              <a:ext cx="2041042" cy="523550"/>
            </a:xfrm>
            <a:prstGeom prst="rect">
              <a:avLst/>
            </a:prstGeom>
          </p:spPr>
          <p:txBody>
            <a:bodyPr anchor="ctr" rtlCol="false" tIns="50800" lIns="50800" bIns="50800" rIns="50800"/>
            <a:lstStyle/>
            <a:p>
              <a:pPr algn="ctr">
                <a:lnSpc>
                  <a:spcPts val="3368"/>
                </a:lnSpc>
              </a:pPr>
            </a:p>
          </p:txBody>
        </p:sp>
      </p:grpSp>
      <p:grpSp>
        <p:nvGrpSpPr>
          <p:cNvPr name="Group 6" id="6"/>
          <p:cNvGrpSpPr/>
          <p:nvPr/>
        </p:nvGrpSpPr>
        <p:grpSpPr>
          <a:xfrm rot="0">
            <a:off x="9322040" y="4603273"/>
            <a:ext cx="7749580" cy="1843192"/>
            <a:chOff x="0" y="0"/>
            <a:chExt cx="2041042" cy="485450"/>
          </a:xfrm>
        </p:grpSpPr>
        <p:sp>
          <p:nvSpPr>
            <p:cNvPr name="Freeform 7" id="7"/>
            <p:cNvSpPr/>
            <p:nvPr/>
          </p:nvSpPr>
          <p:spPr>
            <a:xfrm flipH="false" flipV="false" rot="0">
              <a:off x="0" y="0"/>
              <a:ext cx="2041042" cy="485450"/>
            </a:xfrm>
            <a:custGeom>
              <a:avLst/>
              <a:gdLst/>
              <a:ahLst/>
              <a:cxnLst/>
              <a:rect r="r" b="b" t="t" l="l"/>
              <a:pathLst>
                <a:path h="485450" w="2041042">
                  <a:moveTo>
                    <a:pt x="15984" y="0"/>
                  </a:moveTo>
                  <a:lnTo>
                    <a:pt x="2025057" y="0"/>
                  </a:lnTo>
                  <a:cubicBezTo>
                    <a:pt x="2033885" y="0"/>
                    <a:pt x="2041042" y="7156"/>
                    <a:pt x="2041042" y="15984"/>
                  </a:cubicBezTo>
                  <a:lnTo>
                    <a:pt x="2041042" y="469466"/>
                  </a:lnTo>
                  <a:cubicBezTo>
                    <a:pt x="2041042" y="473705"/>
                    <a:pt x="2039357" y="477770"/>
                    <a:pt x="2036360" y="480768"/>
                  </a:cubicBezTo>
                  <a:cubicBezTo>
                    <a:pt x="2033362" y="483766"/>
                    <a:pt x="2029297" y="485450"/>
                    <a:pt x="2025057" y="485450"/>
                  </a:cubicBezTo>
                  <a:lnTo>
                    <a:pt x="15984" y="485450"/>
                  </a:lnTo>
                  <a:cubicBezTo>
                    <a:pt x="7156" y="485450"/>
                    <a:pt x="0" y="478293"/>
                    <a:pt x="0" y="469466"/>
                  </a:cubicBezTo>
                  <a:lnTo>
                    <a:pt x="0" y="15984"/>
                  </a:lnTo>
                  <a:cubicBezTo>
                    <a:pt x="0" y="7156"/>
                    <a:pt x="7156" y="0"/>
                    <a:pt x="15984" y="0"/>
                  </a:cubicBezTo>
                  <a:close/>
                </a:path>
              </a:pathLst>
            </a:custGeom>
            <a:solidFill>
              <a:srgbClr val="000000">
                <a:alpha val="0"/>
              </a:srgbClr>
            </a:solidFill>
            <a:ln w="38100" cap="sq">
              <a:solidFill>
                <a:srgbClr val="F7F7F8"/>
              </a:solidFill>
              <a:prstDash val="solid"/>
              <a:miter/>
            </a:ln>
          </p:spPr>
        </p:sp>
        <p:sp>
          <p:nvSpPr>
            <p:cNvPr name="TextBox 8" id="8"/>
            <p:cNvSpPr txBox="true"/>
            <p:nvPr/>
          </p:nvSpPr>
          <p:spPr>
            <a:xfrm>
              <a:off x="0" y="-38100"/>
              <a:ext cx="2041042" cy="523550"/>
            </a:xfrm>
            <a:prstGeom prst="rect">
              <a:avLst/>
            </a:prstGeom>
          </p:spPr>
          <p:txBody>
            <a:bodyPr anchor="ctr" rtlCol="false" tIns="50800" lIns="50800" bIns="50800" rIns="50800"/>
            <a:lstStyle/>
            <a:p>
              <a:pPr algn="ctr">
                <a:lnSpc>
                  <a:spcPts val="3368"/>
                </a:lnSpc>
              </a:pPr>
            </a:p>
          </p:txBody>
        </p:sp>
      </p:grpSp>
      <p:grpSp>
        <p:nvGrpSpPr>
          <p:cNvPr name="Group 9" id="9"/>
          <p:cNvGrpSpPr/>
          <p:nvPr/>
        </p:nvGrpSpPr>
        <p:grpSpPr>
          <a:xfrm rot="0">
            <a:off x="1166804" y="6681578"/>
            <a:ext cx="7749580" cy="1843192"/>
            <a:chOff x="0" y="0"/>
            <a:chExt cx="2041042" cy="485450"/>
          </a:xfrm>
        </p:grpSpPr>
        <p:sp>
          <p:nvSpPr>
            <p:cNvPr name="Freeform 10" id="10"/>
            <p:cNvSpPr/>
            <p:nvPr/>
          </p:nvSpPr>
          <p:spPr>
            <a:xfrm flipH="false" flipV="false" rot="0">
              <a:off x="0" y="0"/>
              <a:ext cx="2041042" cy="485450"/>
            </a:xfrm>
            <a:custGeom>
              <a:avLst/>
              <a:gdLst/>
              <a:ahLst/>
              <a:cxnLst/>
              <a:rect r="r" b="b" t="t" l="l"/>
              <a:pathLst>
                <a:path h="485450" w="2041042">
                  <a:moveTo>
                    <a:pt x="15984" y="0"/>
                  </a:moveTo>
                  <a:lnTo>
                    <a:pt x="2025057" y="0"/>
                  </a:lnTo>
                  <a:cubicBezTo>
                    <a:pt x="2033885" y="0"/>
                    <a:pt x="2041042" y="7156"/>
                    <a:pt x="2041042" y="15984"/>
                  </a:cubicBezTo>
                  <a:lnTo>
                    <a:pt x="2041042" y="469466"/>
                  </a:lnTo>
                  <a:cubicBezTo>
                    <a:pt x="2041042" y="473705"/>
                    <a:pt x="2039357" y="477770"/>
                    <a:pt x="2036360" y="480768"/>
                  </a:cubicBezTo>
                  <a:cubicBezTo>
                    <a:pt x="2033362" y="483766"/>
                    <a:pt x="2029297" y="485450"/>
                    <a:pt x="2025057" y="485450"/>
                  </a:cubicBezTo>
                  <a:lnTo>
                    <a:pt x="15984" y="485450"/>
                  </a:lnTo>
                  <a:cubicBezTo>
                    <a:pt x="7156" y="485450"/>
                    <a:pt x="0" y="478293"/>
                    <a:pt x="0" y="469466"/>
                  </a:cubicBezTo>
                  <a:lnTo>
                    <a:pt x="0" y="15984"/>
                  </a:lnTo>
                  <a:cubicBezTo>
                    <a:pt x="0" y="7156"/>
                    <a:pt x="7156" y="0"/>
                    <a:pt x="15984" y="0"/>
                  </a:cubicBezTo>
                  <a:close/>
                </a:path>
              </a:pathLst>
            </a:custGeom>
            <a:solidFill>
              <a:srgbClr val="3F4A5A"/>
            </a:solidFill>
            <a:ln w="38100" cap="sq">
              <a:solidFill>
                <a:srgbClr val="F7F7F8"/>
              </a:solidFill>
              <a:prstDash val="solid"/>
              <a:miter/>
            </a:ln>
          </p:spPr>
        </p:sp>
        <p:sp>
          <p:nvSpPr>
            <p:cNvPr name="TextBox 11" id="11"/>
            <p:cNvSpPr txBox="true"/>
            <p:nvPr/>
          </p:nvSpPr>
          <p:spPr>
            <a:xfrm>
              <a:off x="0" y="-38100"/>
              <a:ext cx="2041042" cy="523550"/>
            </a:xfrm>
            <a:prstGeom prst="rect">
              <a:avLst/>
            </a:prstGeom>
          </p:spPr>
          <p:txBody>
            <a:bodyPr anchor="ctr" rtlCol="false" tIns="50800" lIns="50800" bIns="50800" rIns="50800"/>
            <a:lstStyle/>
            <a:p>
              <a:pPr algn="ctr">
                <a:lnSpc>
                  <a:spcPts val="3368"/>
                </a:lnSpc>
              </a:pPr>
            </a:p>
          </p:txBody>
        </p:sp>
      </p:grpSp>
      <p:grpSp>
        <p:nvGrpSpPr>
          <p:cNvPr name="Group 12" id="12"/>
          <p:cNvGrpSpPr/>
          <p:nvPr/>
        </p:nvGrpSpPr>
        <p:grpSpPr>
          <a:xfrm rot="0">
            <a:off x="9322040" y="6681578"/>
            <a:ext cx="7749580" cy="1843192"/>
            <a:chOff x="0" y="0"/>
            <a:chExt cx="2041042" cy="485450"/>
          </a:xfrm>
        </p:grpSpPr>
        <p:sp>
          <p:nvSpPr>
            <p:cNvPr name="Freeform 13" id="13"/>
            <p:cNvSpPr/>
            <p:nvPr/>
          </p:nvSpPr>
          <p:spPr>
            <a:xfrm flipH="false" flipV="false" rot="0">
              <a:off x="0" y="0"/>
              <a:ext cx="2041042" cy="485450"/>
            </a:xfrm>
            <a:custGeom>
              <a:avLst/>
              <a:gdLst/>
              <a:ahLst/>
              <a:cxnLst/>
              <a:rect r="r" b="b" t="t" l="l"/>
              <a:pathLst>
                <a:path h="485450" w="2041042">
                  <a:moveTo>
                    <a:pt x="15984" y="0"/>
                  </a:moveTo>
                  <a:lnTo>
                    <a:pt x="2025057" y="0"/>
                  </a:lnTo>
                  <a:cubicBezTo>
                    <a:pt x="2033885" y="0"/>
                    <a:pt x="2041042" y="7156"/>
                    <a:pt x="2041042" y="15984"/>
                  </a:cubicBezTo>
                  <a:lnTo>
                    <a:pt x="2041042" y="469466"/>
                  </a:lnTo>
                  <a:cubicBezTo>
                    <a:pt x="2041042" y="473705"/>
                    <a:pt x="2039357" y="477770"/>
                    <a:pt x="2036360" y="480768"/>
                  </a:cubicBezTo>
                  <a:cubicBezTo>
                    <a:pt x="2033362" y="483766"/>
                    <a:pt x="2029297" y="485450"/>
                    <a:pt x="2025057" y="485450"/>
                  </a:cubicBezTo>
                  <a:lnTo>
                    <a:pt x="15984" y="485450"/>
                  </a:lnTo>
                  <a:cubicBezTo>
                    <a:pt x="7156" y="485450"/>
                    <a:pt x="0" y="478293"/>
                    <a:pt x="0" y="469466"/>
                  </a:cubicBezTo>
                  <a:lnTo>
                    <a:pt x="0" y="15984"/>
                  </a:lnTo>
                  <a:cubicBezTo>
                    <a:pt x="0" y="7156"/>
                    <a:pt x="7156" y="0"/>
                    <a:pt x="15984" y="0"/>
                  </a:cubicBezTo>
                  <a:close/>
                </a:path>
              </a:pathLst>
            </a:custGeom>
            <a:solidFill>
              <a:srgbClr val="3F4A5A"/>
            </a:solidFill>
            <a:ln w="38100" cap="sq">
              <a:solidFill>
                <a:srgbClr val="F7F7F8"/>
              </a:solidFill>
              <a:prstDash val="solid"/>
              <a:miter/>
            </a:ln>
          </p:spPr>
        </p:sp>
        <p:sp>
          <p:nvSpPr>
            <p:cNvPr name="TextBox 14" id="14"/>
            <p:cNvSpPr txBox="true"/>
            <p:nvPr/>
          </p:nvSpPr>
          <p:spPr>
            <a:xfrm>
              <a:off x="0" y="-38100"/>
              <a:ext cx="2041042" cy="523550"/>
            </a:xfrm>
            <a:prstGeom prst="rect">
              <a:avLst/>
            </a:prstGeom>
          </p:spPr>
          <p:txBody>
            <a:bodyPr anchor="ctr" rtlCol="false" tIns="50800" lIns="50800" bIns="50800" rIns="50800"/>
            <a:lstStyle/>
            <a:p>
              <a:pPr algn="ctr">
                <a:lnSpc>
                  <a:spcPts val="3368"/>
                </a:lnSpc>
              </a:pPr>
            </a:p>
          </p:txBody>
        </p:sp>
      </p:grpSp>
      <p:sp>
        <p:nvSpPr>
          <p:cNvPr name="TextBox 15" id="15"/>
          <p:cNvSpPr txBox="true"/>
          <p:nvPr/>
        </p:nvSpPr>
        <p:spPr>
          <a:xfrm rot="0">
            <a:off x="1304909" y="1724130"/>
            <a:ext cx="10545050" cy="1799509"/>
          </a:xfrm>
          <a:prstGeom prst="rect">
            <a:avLst/>
          </a:prstGeom>
        </p:spPr>
        <p:txBody>
          <a:bodyPr anchor="t" rtlCol="false" tIns="0" lIns="0" bIns="0" rIns="0">
            <a:spAutoFit/>
          </a:bodyPr>
          <a:lstStyle/>
          <a:p>
            <a:pPr algn="l">
              <a:lnSpc>
                <a:spcPts val="7198"/>
              </a:lnSpc>
            </a:pPr>
            <a:r>
              <a:rPr lang="en-US" sz="5681">
                <a:solidFill>
                  <a:srgbClr val="FFFFFF"/>
                </a:solidFill>
                <a:latin typeface="Organic"/>
                <a:ea typeface="Organic"/>
                <a:cs typeface="Organic"/>
                <a:sym typeface="Organic"/>
              </a:rPr>
              <a:t>Ethical Considerations and Challenges</a:t>
            </a:r>
          </a:p>
        </p:txBody>
      </p:sp>
      <p:sp>
        <p:nvSpPr>
          <p:cNvPr name="Freeform 16" id="16"/>
          <p:cNvSpPr/>
          <p:nvPr/>
        </p:nvSpPr>
        <p:spPr>
          <a:xfrm flipH="false" flipV="false" rot="-4992678">
            <a:off x="12327991" y="-670683"/>
            <a:ext cx="4453277" cy="4917405"/>
          </a:xfrm>
          <a:custGeom>
            <a:avLst/>
            <a:gdLst/>
            <a:ahLst/>
            <a:cxnLst/>
            <a:rect r="r" b="b" t="t" l="l"/>
            <a:pathLst>
              <a:path h="4917405" w="4453277">
                <a:moveTo>
                  <a:pt x="0" y="0"/>
                </a:moveTo>
                <a:lnTo>
                  <a:pt x="4453277" y="0"/>
                </a:lnTo>
                <a:lnTo>
                  <a:pt x="4453277" y="4917405"/>
                </a:lnTo>
                <a:lnTo>
                  <a:pt x="0" y="4917405"/>
                </a:lnTo>
                <a:lnTo>
                  <a:pt x="0" y="0"/>
                </a:lnTo>
                <a:close/>
              </a:path>
            </a:pathLst>
          </a:custGeom>
          <a:blipFill>
            <a:blip r:embed="rId3"/>
            <a:stretch>
              <a:fillRect l="0" t="0" r="0" b="0"/>
            </a:stretch>
          </a:blipFill>
        </p:spPr>
      </p:sp>
      <p:sp>
        <p:nvSpPr>
          <p:cNvPr name="TextBox 17" id="17"/>
          <p:cNvSpPr txBox="true"/>
          <p:nvPr/>
        </p:nvSpPr>
        <p:spPr>
          <a:xfrm rot="0">
            <a:off x="1510264" y="5416185"/>
            <a:ext cx="7062660" cy="696521"/>
          </a:xfrm>
          <a:prstGeom prst="rect">
            <a:avLst/>
          </a:prstGeom>
        </p:spPr>
        <p:txBody>
          <a:bodyPr anchor="t" rtlCol="false" tIns="0" lIns="0" bIns="0" rIns="0">
            <a:spAutoFit/>
          </a:bodyPr>
          <a:lstStyle/>
          <a:p>
            <a:pPr algn="l">
              <a:lnSpc>
                <a:spcPts val="2899"/>
              </a:lnSpc>
            </a:pPr>
            <a:r>
              <a:rPr lang="en-US" sz="1800">
                <a:solidFill>
                  <a:srgbClr val="FFFFFF"/>
                </a:solidFill>
                <a:latin typeface="Exo 2"/>
                <a:ea typeface="Exo 2"/>
                <a:cs typeface="Exo 2"/>
                <a:sym typeface="Exo 2"/>
              </a:rPr>
              <a:t>Protecting student data is paramount, ensuring responsible use and preventing misuse.</a:t>
            </a:r>
          </a:p>
        </p:txBody>
      </p:sp>
      <p:sp>
        <p:nvSpPr>
          <p:cNvPr name="TextBox 18" id="18"/>
          <p:cNvSpPr txBox="true"/>
          <p:nvPr/>
        </p:nvSpPr>
        <p:spPr>
          <a:xfrm rot="0">
            <a:off x="1510264" y="4879882"/>
            <a:ext cx="5765929" cy="391005"/>
          </a:xfrm>
          <a:prstGeom prst="rect">
            <a:avLst/>
          </a:prstGeom>
        </p:spPr>
        <p:txBody>
          <a:bodyPr anchor="t" rtlCol="false" tIns="0" lIns="0" bIns="0" rIns="0">
            <a:spAutoFit/>
          </a:bodyPr>
          <a:lstStyle/>
          <a:p>
            <a:pPr algn="l">
              <a:lnSpc>
                <a:spcPts val="3122"/>
              </a:lnSpc>
            </a:pPr>
            <a:r>
              <a:rPr lang="en-US" sz="2230" spc="2">
                <a:solidFill>
                  <a:srgbClr val="FFFFFF"/>
                </a:solidFill>
                <a:latin typeface="Organic"/>
                <a:ea typeface="Organic"/>
                <a:cs typeface="Organic"/>
                <a:sym typeface="Organic"/>
              </a:rPr>
              <a:t>Data Privacy and Security</a:t>
            </a:r>
          </a:p>
        </p:txBody>
      </p:sp>
      <p:sp>
        <p:nvSpPr>
          <p:cNvPr name="TextBox 19" id="19"/>
          <p:cNvSpPr txBox="true"/>
          <p:nvPr/>
        </p:nvSpPr>
        <p:spPr>
          <a:xfrm rot="0">
            <a:off x="9665500" y="5416185"/>
            <a:ext cx="7062660" cy="696521"/>
          </a:xfrm>
          <a:prstGeom prst="rect">
            <a:avLst/>
          </a:prstGeom>
        </p:spPr>
        <p:txBody>
          <a:bodyPr anchor="t" rtlCol="false" tIns="0" lIns="0" bIns="0" rIns="0">
            <a:spAutoFit/>
          </a:bodyPr>
          <a:lstStyle/>
          <a:p>
            <a:pPr algn="l">
              <a:lnSpc>
                <a:spcPts val="2899"/>
              </a:lnSpc>
            </a:pPr>
            <a:r>
              <a:rPr lang="en-US" sz="1800">
                <a:solidFill>
                  <a:srgbClr val="FFFFFF"/>
                </a:solidFill>
                <a:latin typeface="Exo 2"/>
                <a:ea typeface="Exo 2"/>
                <a:cs typeface="Exo 2"/>
                <a:sym typeface="Exo 2"/>
              </a:rPr>
              <a:t>AI systems must be designed to be fair and unbiased, preventing discrimination against certain groups.</a:t>
            </a:r>
          </a:p>
        </p:txBody>
      </p:sp>
      <p:sp>
        <p:nvSpPr>
          <p:cNvPr name="TextBox 20" id="20"/>
          <p:cNvSpPr txBox="true"/>
          <p:nvPr/>
        </p:nvSpPr>
        <p:spPr>
          <a:xfrm rot="0">
            <a:off x="9665500" y="4879882"/>
            <a:ext cx="5765929" cy="391005"/>
          </a:xfrm>
          <a:prstGeom prst="rect">
            <a:avLst/>
          </a:prstGeom>
        </p:spPr>
        <p:txBody>
          <a:bodyPr anchor="t" rtlCol="false" tIns="0" lIns="0" bIns="0" rIns="0">
            <a:spAutoFit/>
          </a:bodyPr>
          <a:lstStyle/>
          <a:p>
            <a:pPr algn="l">
              <a:lnSpc>
                <a:spcPts val="3122"/>
              </a:lnSpc>
            </a:pPr>
            <a:r>
              <a:rPr lang="en-US" sz="2230" spc="2">
                <a:solidFill>
                  <a:srgbClr val="FFFFFF"/>
                </a:solidFill>
                <a:latin typeface="Organic"/>
                <a:ea typeface="Organic"/>
                <a:cs typeface="Organic"/>
                <a:sym typeface="Organic"/>
              </a:rPr>
              <a:t>Algorithmic Bias</a:t>
            </a:r>
          </a:p>
        </p:txBody>
      </p:sp>
      <p:sp>
        <p:nvSpPr>
          <p:cNvPr name="TextBox 21" id="21"/>
          <p:cNvSpPr txBox="true"/>
          <p:nvPr/>
        </p:nvSpPr>
        <p:spPr>
          <a:xfrm rot="0">
            <a:off x="1510264" y="7492067"/>
            <a:ext cx="6690841" cy="696521"/>
          </a:xfrm>
          <a:prstGeom prst="rect">
            <a:avLst/>
          </a:prstGeom>
        </p:spPr>
        <p:txBody>
          <a:bodyPr anchor="t" rtlCol="false" tIns="0" lIns="0" bIns="0" rIns="0">
            <a:spAutoFit/>
          </a:bodyPr>
          <a:lstStyle/>
          <a:p>
            <a:pPr algn="l">
              <a:lnSpc>
                <a:spcPts val="2899"/>
              </a:lnSpc>
            </a:pPr>
            <a:r>
              <a:rPr lang="en-US" sz="1800">
                <a:solidFill>
                  <a:srgbClr val="FFFFFF"/>
                </a:solidFill>
                <a:latin typeface="Exo 2"/>
                <a:ea typeface="Exo 2"/>
                <a:cs typeface="Exo 2"/>
                <a:sym typeface="Exo 2"/>
              </a:rPr>
              <a:t>Teachers need adequate</a:t>
            </a:r>
            <a:r>
              <a:rPr lang="en-US" sz="1800">
                <a:solidFill>
                  <a:srgbClr val="FFFFFF"/>
                </a:solidFill>
                <a:latin typeface="Exo 2"/>
                <a:ea typeface="Exo 2"/>
                <a:cs typeface="Exo 2"/>
                <a:sym typeface="Exo 2"/>
              </a:rPr>
              <a:t> training and support to effectively integrate AI into their classrooms.</a:t>
            </a:r>
          </a:p>
        </p:txBody>
      </p:sp>
      <p:sp>
        <p:nvSpPr>
          <p:cNvPr name="TextBox 22" id="22"/>
          <p:cNvSpPr txBox="true"/>
          <p:nvPr/>
        </p:nvSpPr>
        <p:spPr>
          <a:xfrm rot="0">
            <a:off x="1510264" y="6958187"/>
            <a:ext cx="5765929" cy="391005"/>
          </a:xfrm>
          <a:prstGeom prst="rect">
            <a:avLst/>
          </a:prstGeom>
        </p:spPr>
        <p:txBody>
          <a:bodyPr anchor="t" rtlCol="false" tIns="0" lIns="0" bIns="0" rIns="0">
            <a:spAutoFit/>
          </a:bodyPr>
          <a:lstStyle/>
          <a:p>
            <a:pPr algn="l">
              <a:lnSpc>
                <a:spcPts val="3122"/>
              </a:lnSpc>
            </a:pPr>
            <a:r>
              <a:rPr lang="en-US" sz="2230" spc="2">
                <a:solidFill>
                  <a:srgbClr val="FFFFFF"/>
                </a:solidFill>
                <a:latin typeface="Organic"/>
                <a:ea typeface="Organic"/>
                <a:cs typeface="Organic"/>
                <a:sym typeface="Organic"/>
              </a:rPr>
              <a:t>Teacher Training and Support</a:t>
            </a:r>
          </a:p>
        </p:txBody>
      </p:sp>
      <p:sp>
        <p:nvSpPr>
          <p:cNvPr name="TextBox 23" id="23"/>
          <p:cNvSpPr txBox="true"/>
          <p:nvPr/>
        </p:nvSpPr>
        <p:spPr>
          <a:xfrm rot="0">
            <a:off x="9665500" y="7494490"/>
            <a:ext cx="7062660" cy="696521"/>
          </a:xfrm>
          <a:prstGeom prst="rect">
            <a:avLst/>
          </a:prstGeom>
        </p:spPr>
        <p:txBody>
          <a:bodyPr anchor="t" rtlCol="false" tIns="0" lIns="0" bIns="0" rIns="0">
            <a:spAutoFit/>
          </a:bodyPr>
          <a:lstStyle/>
          <a:p>
            <a:pPr algn="l">
              <a:lnSpc>
                <a:spcPts val="2899"/>
              </a:lnSpc>
            </a:pPr>
            <a:r>
              <a:rPr lang="en-US" sz="1800">
                <a:solidFill>
                  <a:srgbClr val="FFFFFF"/>
                </a:solidFill>
                <a:latin typeface="Exo 2"/>
                <a:ea typeface="Exo 2"/>
                <a:cs typeface="Exo 2"/>
                <a:sym typeface="Exo 2"/>
              </a:rPr>
              <a:t>AI should not replace human interaction, maintaining a balance between technology and personal relationships.</a:t>
            </a:r>
          </a:p>
        </p:txBody>
      </p:sp>
      <p:sp>
        <p:nvSpPr>
          <p:cNvPr name="TextBox 24" id="24"/>
          <p:cNvSpPr txBox="true"/>
          <p:nvPr/>
        </p:nvSpPr>
        <p:spPr>
          <a:xfrm rot="0">
            <a:off x="9665500" y="6958187"/>
            <a:ext cx="5765929" cy="391005"/>
          </a:xfrm>
          <a:prstGeom prst="rect">
            <a:avLst/>
          </a:prstGeom>
        </p:spPr>
        <p:txBody>
          <a:bodyPr anchor="t" rtlCol="false" tIns="0" lIns="0" bIns="0" rIns="0">
            <a:spAutoFit/>
          </a:bodyPr>
          <a:lstStyle/>
          <a:p>
            <a:pPr algn="l">
              <a:lnSpc>
                <a:spcPts val="3122"/>
              </a:lnSpc>
            </a:pPr>
            <a:r>
              <a:rPr lang="en-US" sz="2230" spc="2">
                <a:solidFill>
                  <a:srgbClr val="FFFFFF"/>
                </a:solidFill>
                <a:latin typeface="Organic"/>
                <a:ea typeface="Organic"/>
                <a:cs typeface="Organic"/>
                <a:sym typeface="Organic"/>
              </a:rPr>
              <a:t>Human Connection</a:t>
            </a:r>
          </a:p>
        </p:txBody>
      </p:sp>
      <p:grpSp>
        <p:nvGrpSpPr>
          <p:cNvPr name="Group 25" id="25"/>
          <p:cNvGrpSpPr/>
          <p:nvPr/>
        </p:nvGrpSpPr>
        <p:grpSpPr>
          <a:xfrm rot="0">
            <a:off x="0" y="9849346"/>
            <a:ext cx="18288000" cy="437654"/>
            <a:chOff x="0" y="0"/>
            <a:chExt cx="4816593" cy="115267"/>
          </a:xfrm>
        </p:grpSpPr>
        <p:sp>
          <p:nvSpPr>
            <p:cNvPr name="Freeform 26" id="26"/>
            <p:cNvSpPr/>
            <p:nvPr/>
          </p:nvSpPr>
          <p:spPr>
            <a:xfrm flipH="false" flipV="false" rot="0">
              <a:off x="0" y="0"/>
              <a:ext cx="4816592" cy="115267"/>
            </a:xfrm>
            <a:custGeom>
              <a:avLst/>
              <a:gdLst/>
              <a:ahLst/>
              <a:cxnLst/>
              <a:rect r="r" b="b" t="t" l="l"/>
              <a:pathLst>
                <a:path h="115267" w="4816592">
                  <a:moveTo>
                    <a:pt x="0" y="0"/>
                  </a:moveTo>
                  <a:lnTo>
                    <a:pt x="4816592" y="0"/>
                  </a:lnTo>
                  <a:lnTo>
                    <a:pt x="4816592" y="115267"/>
                  </a:lnTo>
                  <a:lnTo>
                    <a:pt x="0" y="115267"/>
                  </a:lnTo>
                  <a:close/>
                </a:path>
              </a:pathLst>
            </a:custGeom>
            <a:solidFill>
              <a:srgbClr val="8CD3F0"/>
            </a:solidFill>
          </p:spPr>
        </p:sp>
        <p:sp>
          <p:nvSpPr>
            <p:cNvPr name="TextBox 27" id="27"/>
            <p:cNvSpPr txBox="true"/>
            <p:nvPr/>
          </p:nvSpPr>
          <p:spPr>
            <a:xfrm>
              <a:off x="0" y="-9525"/>
              <a:ext cx="4816593" cy="124792"/>
            </a:xfrm>
            <a:prstGeom prst="rect">
              <a:avLst/>
            </a:prstGeom>
          </p:spPr>
          <p:txBody>
            <a:bodyPr anchor="ctr" rtlCol="false" tIns="50800" lIns="50800" bIns="50800" rIns="50800"/>
            <a:lstStyle/>
            <a:p>
              <a:pPr algn="ctr">
                <a:lnSpc>
                  <a:spcPts val="2191"/>
                </a:lnSpc>
              </a:pPr>
              <a:r>
                <a:rPr lang="en-US" b="true" sz="1761" spc="1">
                  <a:solidFill>
                    <a:srgbClr val="000000"/>
                  </a:solidFill>
                  <a:latin typeface="Exo 2 Bold"/>
                  <a:ea typeface="Exo 2 Bold"/>
                  <a:cs typeface="Exo 2 Bold"/>
                  <a:sym typeface="Exo 2 Bold"/>
                </a:rPr>
                <a:t>SUBMITTED TO DR SYED SAOOD ZIA BY MUHAMMAD HASHIR RAFIQUE (BSCS)</a:t>
              </a:r>
            </a:p>
          </p:txBody>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0000" t="0" r="-10000" b="0"/>
            </a:stretch>
          </a:blipFill>
        </p:spPr>
      </p:sp>
      <p:sp>
        <p:nvSpPr>
          <p:cNvPr name="AutoShape 3" id="3"/>
          <p:cNvSpPr/>
          <p:nvPr/>
        </p:nvSpPr>
        <p:spPr>
          <a:xfrm>
            <a:off x="2475031" y="2527660"/>
            <a:ext cx="13410134" cy="0"/>
          </a:xfrm>
          <a:prstGeom prst="line">
            <a:avLst/>
          </a:prstGeom>
          <a:ln cap="flat" w="19050">
            <a:solidFill>
              <a:srgbClr val="FFFFFF"/>
            </a:solidFill>
            <a:prstDash val="solid"/>
            <a:headEnd type="none" len="sm" w="sm"/>
            <a:tailEnd type="none" len="sm" w="sm"/>
          </a:ln>
        </p:spPr>
      </p:sp>
      <p:sp>
        <p:nvSpPr>
          <p:cNvPr name="TextBox 4" id="4"/>
          <p:cNvSpPr txBox="true"/>
          <p:nvPr/>
        </p:nvSpPr>
        <p:spPr>
          <a:xfrm rot="0">
            <a:off x="1271238" y="1442838"/>
            <a:ext cx="15745523" cy="818515"/>
          </a:xfrm>
          <a:prstGeom prst="rect">
            <a:avLst/>
          </a:prstGeom>
        </p:spPr>
        <p:txBody>
          <a:bodyPr anchor="t" rtlCol="false" tIns="0" lIns="0" bIns="0" rIns="0">
            <a:spAutoFit/>
          </a:bodyPr>
          <a:lstStyle/>
          <a:p>
            <a:pPr algn="ctr">
              <a:lnSpc>
                <a:spcPts val="6502"/>
              </a:lnSpc>
            </a:pPr>
            <a:r>
              <a:rPr lang="en-US" sz="5227" spc="5">
                <a:solidFill>
                  <a:srgbClr val="FFFFFF"/>
                </a:solidFill>
                <a:latin typeface="Organic"/>
                <a:ea typeface="Organic"/>
                <a:cs typeface="Organic"/>
                <a:sym typeface="Organic"/>
              </a:rPr>
              <a:t>Conclusion</a:t>
            </a:r>
          </a:p>
        </p:txBody>
      </p:sp>
      <p:sp>
        <p:nvSpPr>
          <p:cNvPr name="TextBox 5" id="5"/>
          <p:cNvSpPr txBox="true"/>
          <p:nvPr/>
        </p:nvSpPr>
        <p:spPr>
          <a:xfrm rot="0">
            <a:off x="2475031" y="3525882"/>
            <a:ext cx="12401430" cy="2736901"/>
          </a:xfrm>
          <a:prstGeom prst="rect">
            <a:avLst/>
          </a:prstGeom>
        </p:spPr>
        <p:txBody>
          <a:bodyPr anchor="t" rtlCol="false" tIns="0" lIns="0" bIns="0" rIns="0">
            <a:spAutoFit/>
          </a:bodyPr>
          <a:lstStyle/>
          <a:p>
            <a:pPr algn="l" marL="481557" indent="-240778" lvl="1">
              <a:lnSpc>
                <a:spcPts val="5576"/>
              </a:lnSpc>
              <a:buFont typeface="Arial"/>
              <a:buChar char="•"/>
            </a:pPr>
            <a:r>
              <a:rPr lang="en-US" sz="2230" spc="2">
                <a:solidFill>
                  <a:srgbClr val="FFFFFF"/>
                </a:solidFill>
                <a:latin typeface="Organic"/>
                <a:ea typeface="Organic"/>
                <a:cs typeface="Organic"/>
                <a:sym typeface="Organic"/>
              </a:rPr>
              <a:t>Students should use AI tools to complete their projects in order to enhance their knowledge.</a:t>
            </a:r>
          </a:p>
          <a:p>
            <a:pPr algn="l" marL="481557" indent="-240778" lvl="1">
              <a:lnSpc>
                <a:spcPts val="5576"/>
              </a:lnSpc>
              <a:buFont typeface="Arial"/>
              <a:buChar char="•"/>
            </a:pPr>
            <a:r>
              <a:rPr lang="en-US" sz="2230" spc="2">
                <a:solidFill>
                  <a:srgbClr val="FFFFFF"/>
                </a:solidFill>
                <a:latin typeface="Organic"/>
                <a:ea typeface="Organic"/>
                <a:cs typeface="Organic"/>
                <a:sym typeface="Organic"/>
              </a:rPr>
              <a:t>Students should not copy/paste articles from AI tools.</a:t>
            </a:r>
          </a:p>
          <a:p>
            <a:pPr algn="l" marL="481557" indent="-240778" lvl="1">
              <a:lnSpc>
                <a:spcPts val="5576"/>
              </a:lnSpc>
              <a:buFont typeface="Arial"/>
              <a:buChar char="•"/>
            </a:pPr>
            <a:r>
              <a:rPr lang="en-US" sz="2230" spc="2">
                <a:solidFill>
                  <a:srgbClr val="FFFFFF"/>
                </a:solidFill>
                <a:latin typeface="Organic"/>
                <a:ea typeface="Organic"/>
                <a:cs typeface="Organic"/>
                <a:sym typeface="Organic"/>
              </a:rPr>
              <a:t>Teachers should encourage students to use AI tools.</a:t>
            </a:r>
          </a:p>
          <a:p>
            <a:pPr algn="l" marL="481557" indent="-240778" lvl="1">
              <a:lnSpc>
                <a:spcPts val="5576"/>
              </a:lnSpc>
              <a:buFont typeface="Arial"/>
              <a:buChar char="•"/>
            </a:pPr>
            <a:r>
              <a:rPr lang="en-US" sz="2230" spc="2">
                <a:solidFill>
                  <a:srgbClr val="FFFFFF"/>
                </a:solidFill>
                <a:latin typeface="Organic"/>
                <a:ea typeface="Organic"/>
                <a:cs typeface="Organic"/>
                <a:sym typeface="Organic"/>
              </a:rPr>
              <a:t>AI should not be restricted in schools and universities.</a:t>
            </a:r>
          </a:p>
        </p:txBody>
      </p:sp>
      <p:grpSp>
        <p:nvGrpSpPr>
          <p:cNvPr name="Group 6" id="6"/>
          <p:cNvGrpSpPr/>
          <p:nvPr/>
        </p:nvGrpSpPr>
        <p:grpSpPr>
          <a:xfrm rot="0">
            <a:off x="0" y="9849346"/>
            <a:ext cx="18288000" cy="437654"/>
            <a:chOff x="0" y="0"/>
            <a:chExt cx="4816593" cy="115267"/>
          </a:xfrm>
        </p:grpSpPr>
        <p:sp>
          <p:nvSpPr>
            <p:cNvPr name="Freeform 7" id="7"/>
            <p:cNvSpPr/>
            <p:nvPr/>
          </p:nvSpPr>
          <p:spPr>
            <a:xfrm flipH="false" flipV="false" rot="0">
              <a:off x="0" y="0"/>
              <a:ext cx="4816592" cy="115267"/>
            </a:xfrm>
            <a:custGeom>
              <a:avLst/>
              <a:gdLst/>
              <a:ahLst/>
              <a:cxnLst/>
              <a:rect r="r" b="b" t="t" l="l"/>
              <a:pathLst>
                <a:path h="115267" w="4816592">
                  <a:moveTo>
                    <a:pt x="0" y="0"/>
                  </a:moveTo>
                  <a:lnTo>
                    <a:pt x="4816592" y="0"/>
                  </a:lnTo>
                  <a:lnTo>
                    <a:pt x="4816592" y="115267"/>
                  </a:lnTo>
                  <a:lnTo>
                    <a:pt x="0" y="115267"/>
                  </a:lnTo>
                  <a:close/>
                </a:path>
              </a:pathLst>
            </a:custGeom>
            <a:solidFill>
              <a:srgbClr val="8CD3F0"/>
            </a:solidFill>
          </p:spPr>
        </p:sp>
        <p:sp>
          <p:nvSpPr>
            <p:cNvPr name="TextBox 8" id="8"/>
            <p:cNvSpPr txBox="true"/>
            <p:nvPr/>
          </p:nvSpPr>
          <p:spPr>
            <a:xfrm>
              <a:off x="0" y="-9525"/>
              <a:ext cx="4816593" cy="124792"/>
            </a:xfrm>
            <a:prstGeom prst="rect">
              <a:avLst/>
            </a:prstGeom>
          </p:spPr>
          <p:txBody>
            <a:bodyPr anchor="ctr" rtlCol="false" tIns="50800" lIns="50800" bIns="50800" rIns="50800"/>
            <a:lstStyle/>
            <a:p>
              <a:pPr algn="ctr">
                <a:lnSpc>
                  <a:spcPts val="2191"/>
                </a:lnSpc>
              </a:pPr>
              <a:r>
                <a:rPr lang="en-US" b="true" sz="1761" spc="1">
                  <a:solidFill>
                    <a:srgbClr val="000000"/>
                  </a:solidFill>
                  <a:latin typeface="Exo 2 Bold"/>
                  <a:ea typeface="Exo 2 Bold"/>
                  <a:cs typeface="Exo 2 Bold"/>
                  <a:sym typeface="Exo 2 Bold"/>
                </a:rPr>
                <a:t>SUBMITTED TO DR SYED SAOOD ZIA BY MUHAMMAD HASHIR RAFIQUE (BSCS)</a:t>
              </a:r>
            </a:p>
          </p:txBody>
        </p:sp>
      </p:grpSp>
    </p:spTree>
  </p:cSld>
  <p:clrMapOvr>
    <a:masterClrMapping/>
  </p:clrMapOvr>
</p:sld>
</file>

<file path=ppt/slides/slide16.xml><?xml version="1.0" encoding="utf-8"?>
<p:sld xmlns:p="http://schemas.openxmlformats.org/presentationml/2006/main" xmlns:a="http://schemas.openxmlformats.org/drawingml/2006/main">
  <p:cSld>
    <p:bg>
      <p:bgPr>
        <a:solidFill>
          <a:srgbClr val="001860"/>
        </a:solidFill>
      </p:bgPr>
    </p:bg>
    <p:spTree>
      <p:nvGrpSpPr>
        <p:cNvPr id="1" name=""/>
        <p:cNvGrpSpPr/>
        <p:nvPr/>
      </p:nvGrpSpPr>
      <p:grpSpPr>
        <a:xfrm>
          <a:off x="0" y="0"/>
          <a:ext cx="0" cy="0"/>
          <a:chOff x="0" y="0"/>
          <a:chExt cx="0" cy="0"/>
        </a:xfrm>
      </p:grpSpPr>
      <p:sp>
        <p:nvSpPr>
          <p:cNvPr name="TextBox 2" id="2"/>
          <p:cNvSpPr txBox="true"/>
          <p:nvPr/>
        </p:nvSpPr>
        <p:spPr>
          <a:xfrm rot="0">
            <a:off x="2170917" y="2779351"/>
            <a:ext cx="13946165" cy="3932663"/>
          </a:xfrm>
          <a:prstGeom prst="rect">
            <a:avLst/>
          </a:prstGeom>
        </p:spPr>
        <p:txBody>
          <a:bodyPr anchor="t" rtlCol="false" tIns="0" lIns="0" bIns="0" rIns="0">
            <a:spAutoFit/>
          </a:bodyPr>
          <a:lstStyle/>
          <a:p>
            <a:pPr algn="ctr">
              <a:lnSpc>
                <a:spcPts val="15584"/>
              </a:lnSpc>
              <a:spcBef>
                <a:spcPct val="0"/>
              </a:spcBef>
            </a:pPr>
            <a:r>
              <a:rPr lang="en-US" sz="12527" spc="739">
                <a:solidFill>
                  <a:srgbClr val="38B6FF"/>
                </a:solidFill>
                <a:latin typeface="Organic"/>
                <a:ea typeface="Organic"/>
                <a:cs typeface="Organic"/>
                <a:sym typeface="Organic"/>
              </a:rPr>
              <a:t>THANK YOU FOR WATCHING</a:t>
            </a:r>
          </a:p>
        </p:txBody>
      </p:sp>
      <p:sp>
        <p:nvSpPr>
          <p:cNvPr name="TextBox 3" id="3"/>
          <p:cNvSpPr txBox="true"/>
          <p:nvPr/>
        </p:nvSpPr>
        <p:spPr>
          <a:xfrm rot="0">
            <a:off x="3610377" y="7678055"/>
            <a:ext cx="11067246" cy="634593"/>
          </a:xfrm>
          <a:prstGeom prst="rect">
            <a:avLst/>
          </a:prstGeom>
        </p:spPr>
        <p:txBody>
          <a:bodyPr anchor="t" rtlCol="false" tIns="0" lIns="0" bIns="0" rIns="0">
            <a:spAutoFit/>
          </a:bodyPr>
          <a:lstStyle/>
          <a:p>
            <a:pPr algn="ctr">
              <a:lnSpc>
                <a:spcPts val="5038"/>
              </a:lnSpc>
              <a:spcBef>
                <a:spcPct val="0"/>
              </a:spcBef>
            </a:pPr>
            <a:r>
              <a:rPr lang="en-US" sz="4050" spc="4">
                <a:solidFill>
                  <a:srgbClr val="FFFFFF"/>
                </a:solidFill>
                <a:latin typeface="Bebas Neue"/>
                <a:ea typeface="Bebas Neue"/>
                <a:cs typeface="Bebas Neue"/>
                <a:sym typeface="Bebas Neue"/>
              </a:rPr>
              <a:t>M.Hashir Rafique (BSCS)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2284" t="0" r="0" b="-32284"/>
            </a:stretch>
          </a:blipFill>
        </p:spPr>
      </p:sp>
      <p:grpSp>
        <p:nvGrpSpPr>
          <p:cNvPr name="Group 3" id="3"/>
          <p:cNvGrpSpPr/>
          <p:nvPr/>
        </p:nvGrpSpPr>
        <p:grpSpPr>
          <a:xfrm rot="0">
            <a:off x="1166804" y="4603273"/>
            <a:ext cx="7749580" cy="1843192"/>
            <a:chOff x="0" y="0"/>
            <a:chExt cx="2041042" cy="485450"/>
          </a:xfrm>
        </p:grpSpPr>
        <p:sp>
          <p:nvSpPr>
            <p:cNvPr name="Freeform 4" id="4"/>
            <p:cNvSpPr/>
            <p:nvPr/>
          </p:nvSpPr>
          <p:spPr>
            <a:xfrm flipH="false" flipV="false" rot="0">
              <a:off x="0" y="0"/>
              <a:ext cx="2041042" cy="485450"/>
            </a:xfrm>
            <a:custGeom>
              <a:avLst/>
              <a:gdLst/>
              <a:ahLst/>
              <a:cxnLst/>
              <a:rect r="r" b="b" t="t" l="l"/>
              <a:pathLst>
                <a:path h="485450" w="2041042">
                  <a:moveTo>
                    <a:pt x="15984" y="0"/>
                  </a:moveTo>
                  <a:lnTo>
                    <a:pt x="2025057" y="0"/>
                  </a:lnTo>
                  <a:cubicBezTo>
                    <a:pt x="2033885" y="0"/>
                    <a:pt x="2041042" y="7156"/>
                    <a:pt x="2041042" y="15984"/>
                  </a:cubicBezTo>
                  <a:lnTo>
                    <a:pt x="2041042" y="469466"/>
                  </a:lnTo>
                  <a:cubicBezTo>
                    <a:pt x="2041042" y="473705"/>
                    <a:pt x="2039357" y="477770"/>
                    <a:pt x="2036360" y="480768"/>
                  </a:cubicBezTo>
                  <a:cubicBezTo>
                    <a:pt x="2033362" y="483766"/>
                    <a:pt x="2029297" y="485450"/>
                    <a:pt x="2025057" y="485450"/>
                  </a:cubicBezTo>
                  <a:lnTo>
                    <a:pt x="15984" y="485450"/>
                  </a:lnTo>
                  <a:cubicBezTo>
                    <a:pt x="7156" y="485450"/>
                    <a:pt x="0" y="478293"/>
                    <a:pt x="0" y="469466"/>
                  </a:cubicBezTo>
                  <a:lnTo>
                    <a:pt x="0" y="15984"/>
                  </a:lnTo>
                  <a:cubicBezTo>
                    <a:pt x="0" y="7156"/>
                    <a:pt x="7156" y="0"/>
                    <a:pt x="15984" y="0"/>
                  </a:cubicBezTo>
                  <a:close/>
                </a:path>
              </a:pathLst>
            </a:custGeom>
            <a:solidFill>
              <a:srgbClr val="000000">
                <a:alpha val="0"/>
              </a:srgbClr>
            </a:solidFill>
            <a:ln w="38100" cap="sq">
              <a:solidFill>
                <a:srgbClr val="F7F7F8"/>
              </a:solidFill>
              <a:prstDash val="solid"/>
              <a:miter/>
            </a:ln>
          </p:spPr>
        </p:sp>
        <p:sp>
          <p:nvSpPr>
            <p:cNvPr name="TextBox 5" id="5"/>
            <p:cNvSpPr txBox="true"/>
            <p:nvPr/>
          </p:nvSpPr>
          <p:spPr>
            <a:xfrm>
              <a:off x="0" y="-38100"/>
              <a:ext cx="2041042" cy="523550"/>
            </a:xfrm>
            <a:prstGeom prst="rect">
              <a:avLst/>
            </a:prstGeom>
          </p:spPr>
          <p:txBody>
            <a:bodyPr anchor="ctr" rtlCol="false" tIns="50800" lIns="50800" bIns="50800" rIns="50800"/>
            <a:lstStyle/>
            <a:p>
              <a:pPr algn="ctr">
                <a:lnSpc>
                  <a:spcPts val="3368"/>
                </a:lnSpc>
              </a:pPr>
            </a:p>
          </p:txBody>
        </p:sp>
      </p:grpSp>
      <p:grpSp>
        <p:nvGrpSpPr>
          <p:cNvPr name="Group 6" id="6"/>
          <p:cNvGrpSpPr/>
          <p:nvPr/>
        </p:nvGrpSpPr>
        <p:grpSpPr>
          <a:xfrm rot="0">
            <a:off x="9322040" y="4603273"/>
            <a:ext cx="7749580" cy="1843192"/>
            <a:chOff x="0" y="0"/>
            <a:chExt cx="2041042" cy="485450"/>
          </a:xfrm>
        </p:grpSpPr>
        <p:sp>
          <p:nvSpPr>
            <p:cNvPr name="Freeform 7" id="7"/>
            <p:cNvSpPr/>
            <p:nvPr/>
          </p:nvSpPr>
          <p:spPr>
            <a:xfrm flipH="false" flipV="false" rot="0">
              <a:off x="0" y="0"/>
              <a:ext cx="2041042" cy="485450"/>
            </a:xfrm>
            <a:custGeom>
              <a:avLst/>
              <a:gdLst/>
              <a:ahLst/>
              <a:cxnLst/>
              <a:rect r="r" b="b" t="t" l="l"/>
              <a:pathLst>
                <a:path h="485450" w="2041042">
                  <a:moveTo>
                    <a:pt x="15984" y="0"/>
                  </a:moveTo>
                  <a:lnTo>
                    <a:pt x="2025057" y="0"/>
                  </a:lnTo>
                  <a:cubicBezTo>
                    <a:pt x="2033885" y="0"/>
                    <a:pt x="2041042" y="7156"/>
                    <a:pt x="2041042" y="15984"/>
                  </a:cubicBezTo>
                  <a:lnTo>
                    <a:pt x="2041042" y="469466"/>
                  </a:lnTo>
                  <a:cubicBezTo>
                    <a:pt x="2041042" y="473705"/>
                    <a:pt x="2039357" y="477770"/>
                    <a:pt x="2036360" y="480768"/>
                  </a:cubicBezTo>
                  <a:cubicBezTo>
                    <a:pt x="2033362" y="483766"/>
                    <a:pt x="2029297" y="485450"/>
                    <a:pt x="2025057" y="485450"/>
                  </a:cubicBezTo>
                  <a:lnTo>
                    <a:pt x="15984" y="485450"/>
                  </a:lnTo>
                  <a:cubicBezTo>
                    <a:pt x="7156" y="485450"/>
                    <a:pt x="0" y="478293"/>
                    <a:pt x="0" y="469466"/>
                  </a:cubicBezTo>
                  <a:lnTo>
                    <a:pt x="0" y="15984"/>
                  </a:lnTo>
                  <a:cubicBezTo>
                    <a:pt x="0" y="7156"/>
                    <a:pt x="7156" y="0"/>
                    <a:pt x="15984" y="0"/>
                  </a:cubicBezTo>
                  <a:close/>
                </a:path>
              </a:pathLst>
            </a:custGeom>
            <a:solidFill>
              <a:srgbClr val="000000">
                <a:alpha val="0"/>
              </a:srgbClr>
            </a:solidFill>
            <a:ln w="38100" cap="sq">
              <a:solidFill>
                <a:srgbClr val="F7F7F8"/>
              </a:solidFill>
              <a:prstDash val="solid"/>
              <a:miter/>
            </a:ln>
          </p:spPr>
        </p:sp>
        <p:sp>
          <p:nvSpPr>
            <p:cNvPr name="TextBox 8" id="8"/>
            <p:cNvSpPr txBox="true"/>
            <p:nvPr/>
          </p:nvSpPr>
          <p:spPr>
            <a:xfrm>
              <a:off x="0" y="-38100"/>
              <a:ext cx="2041042" cy="523550"/>
            </a:xfrm>
            <a:prstGeom prst="rect">
              <a:avLst/>
            </a:prstGeom>
          </p:spPr>
          <p:txBody>
            <a:bodyPr anchor="ctr" rtlCol="false" tIns="50800" lIns="50800" bIns="50800" rIns="50800"/>
            <a:lstStyle/>
            <a:p>
              <a:pPr algn="ctr">
                <a:lnSpc>
                  <a:spcPts val="3368"/>
                </a:lnSpc>
              </a:pPr>
            </a:p>
          </p:txBody>
        </p:sp>
      </p:grpSp>
      <p:grpSp>
        <p:nvGrpSpPr>
          <p:cNvPr name="Group 9" id="9"/>
          <p:cNvGrpSpPr/>
          <p:nvPr/>
        </p:nvGrpSpPr>
        <p:grpSpPr>
          <a:xfrm rot="0">
            <a:off x="1166804" y="6681578"/>
            <a:ext cx="7749580" cy="1843192"/>
            <a:chOff x="0" y="0"/>
            <a:chExt cx="2041042" cy="485450"/>
          </a:xfrm>
        </p:grpSpPr>
        <p:sp>
          <p:nvSpPr>
            <p:cNvPr name="Freeform 10" id="10"/>
            <p:cNvSpPr/>
            <p:nvPr/>
          </p:nvSpPr>
          <p:spPr>
            <a:xfrm flipH="false" flipV="false" rot="0">
              <a:off x="0" y="0"/>
              <a:ext cx="2041042" cy="485450"/>
            </a:xfrm>
            <a:custGeom>
              <a:avLst/>
              <a:gdLst/>
              <a:ahLst/>
              <a:cxnLst/>
              <a:rect r="r" b="b" t="t" l="l"/>
              <a:pathLst>
                <a:path h="485450" w="2041042">
                  <a:moveTo>
                    <a:pt x="15984" y="0"/>
                  </a:moveTo>
                  <a:lnTo>
                    <a:pt x="2025057" y="0"/>
                  </a:lnTo>
                  <a:cubicBezTo>
                    <a:pt x="2033885" y="0"/>
                    <a:pt x="2041042" y="7156"/>
                    <a:pt x="2041042" y="15984"/>
                  </a:cubicBezTo>
                  <a:lnTo>
                    <a:pt x="2041042" y="469466"/>
                  </a:lnTo>
                  <a:cubicBezTo>
                    <a:pt x="2041042" y="473705"/>
                    <a:pt x="2039357" y="477770"/>
                    <a:pt x="2036360" y="480768"/>
                  </a:cubicBezTo>
                  <a:cubicBezTo>
                    <a:pt x="2033362" y="483766"/>
                    <a:pt x="2029297" y="485450"/>
                    <a:pt x="2025057" y="485450"/>
                  </a:cubicBezTo>
                  <a:lnTo>
                    <a:pt x="15984" y="485450"/>
                  </a:lnTo>
                  <a:cubicBezTo>
                    <a:pt x="7156" y="485450"/>
                    <a:pt x="0" y="478293"/>
                    <a:pt x="0" y="469466"/>
                  </a:cubicBezTo>
                  <a:lnTo>
                    <a:pt x="0" y="15984"/>
                  </a:lnTo>
                  <a:cubicBezTo>
                    <a:pt x="0" y="7156"/>
                    <a:pt x="7156" y="0"/>
                    <a:pt x="15984" y="0"/>
                  </a:cubicBezTo>
                  <a:close/>
                </a:path>
              </a:pathLst>
            </a:custGeom>
            <a:solidFill>
              <a:srgbClr val="3F4A5A"/>
            </a:solidFill>
            <a:ln w="38100" cap="sq">
              <a:solidFill>
                <a:srgbClr val="F7F7F8"/>
              </a:solidFill>
              <a:prstDash val="solid"/>
              <a:miter/>
            </a:ln>
          </p:spPr>
        </p:sp>
        <p:sp>
          <p:nvSpPr>
            <p:cNvPr name="TextBox 11" id="11"/>
            <p:cNvSpPr txBox="true"/>
            <p:nvPr/>
          </p:nvSpPr>
          <p:spPr>
            <a:xfrm>
              <a:off x="0" y="-38100"/>
              <a:ext cx="2041042" cy="523550"/>
            </a:xfrm>
            <a:prstGeom prst="rect">
              <a:avLst/>
            </a:prstGeom>
          </p:spPr>
          <p:txBody>
            <a:bodyPr anchor="ctr" rtlCol="false" tIns="50800" lIns="50800" bIns="50800" rIns="50800"/>
            <a:lstStyle/>
            <a:p>
              <a:pPr algn="ctr">
                <a:lnSpc>
                  <a:spcPts val="3368"/>
                </a:lnSpc>
              </a:pPr>
            </a:p>
          </p:txBody>
        </p:sp>
      </p:grpSp>
      <p:grpSp>
        <p:nvGrpSpPr>
          <p:cNvPr name="Group 12" id="12"/>
          <p:cNvGrpSpPr/>
          <p:nvPr/>
        </p:nvGrpSpPr>
        <p:grpSpPr>
          <a:xfrm rot="0">
            <a:off x="9322040" y="6681578"/>
            <a:ext cx="7749580" cy="1843192"/>
            <a:chOff x="0" y="0"/>
            <a:chExt cx="2041042" cy="485450"/>
          </a:xfrm>
        </p:grpSpPr>
        <p:sp>
          <p:nvSpPr>
            <p:cNvPr name="Freeform 13" id="13"/>
            <p:cNvSpPr/>
            <p:nvPr/>
          </p:nvSpPr>
          <p:spPr>
            <a:xfrm flipH="false" flipV="false" rot="0">
              <a:off x="0" y="0"/>
              <a:ext cx="2041042" cy="485450"/>
            </a:xfrm>
            <a:custGeom>
              <a:avLst/>
              <a:gdLst/>
              <a:ahLst/>
              <a:cxnLst/>
              <a:rect r="r" b="b" t="t" l="l"/>
              <a:pathLst>
                <a:path h="485450" w="2041042">
                  <a:moveTo>
                    <a:pt x="15984" y="0"/>
                  </a:moveTo>
                  <a:lnTo>
                    <a:pt x="2025057" y="0"/>
                  </a:lnTo>
                  <a:cubicBezTo>
                    <a:pt x="2033885" y="0"/>
                    <a:pt x="2041042" y="7156"/>
                    <a:pt x="2041042" y="15984"/>
                  </a:cubicBezTo>
                  <a:lnTo>
                    <a:pt x="2041042" y="469466"/>
                  </a:lnTo>
                  <a:cubicBezTo>
                    <a:pt x="2041042" y="473705"/>
                    <a:pt x="2039357" y="477770"/>
                    <a:pt x="2036360" y="480768"/>
                  </a:cubicBezTo>
                  <a:cubicBezTo>
                    <a:pt x="2033362" y="483766"/>
                    <a:pt x="2029297" y="485450"/>
                    <a:pt x="2025057" y="485450"/>
                  </a:cubicBezTo>
                  <a:lnTo>
                    <a:pt x="15984" y="485450"/>
                  </a:lnTo>
                  <a:cubicBezTo>
                    <a:pt x="7156" y="485450"/>
                    <a:pt x="0" y="478293"/>
                    <a:pt x="0" y="469466"/>
                  </a:cubicBezTo>
                  <a:lnTo>
                    <a:pt x="0" y="15984"/>
                  </a:lnTo>
                  <a:cubicBezTo>
                    <a:pt x="0" y="7156"/>
                    <a:pt x="7156" y="0"/>
                    <a:pt x="15984" y="0"/>
                  </a:cubicBezTo>
                  <a:close/>
                </a:path>
              </a:pathLst>
            </a:custGeom>
            <a:solidFill>
              <a:srgbClr val="3F4A5A"/>
            </a:solidFill>
            <a:ln w="38100" cap="sq">
              <a:solidFill>
                <a:srgbClr val="F7F7F8"/>
              </a:solidFill>
              <a:prstDash val="solid"/>
              <a:miter/>
            </a:ln>
          </p:spPr>
        </p:sp>
        <p:sp>
          <p:nvSpPr>
            <p:cNvPr name="TextBox 14" id="14"/>
            <p:cNvSpPr txBox="true"/>
            <p:nvPr/>
          </p:nvSpPr>
          <p:spPr>
            <a:xfrm>
              <a:off x="0" y="-38100"/>
              <a:ext cx="2041042" cy="523550"/>
            </a:xfrm>
            <a:prstGeom prst="rect">
              <a:avLst/>
            </a:prstGeom>
          </p:spPr>
          <p:txBody>
            <a:bodyPr anchor="ctr" rtlCol="false" tIns="50800" lIns="50800" bIns="50800" rIns="50800"/>
            <a:lstStyle/>
            <a:p>
              <a:pPr algn="ctr">
                <a:lnSpc>
                  <a:spcPts val="3368"/>
                </a:lnSpc>
              </a:pPr>
            </a:p>
          </p:txBody>
        </p:sp>
      </p:grpSp>
      <p:sp>
        <p:nvSpPr>
          <p:cNvPr name="TextBox 15" id="15"/>
          <p:cNvSpPr txBox="true"/>
          <p:nvPr/>
        </p:nvSpPr>
        <p:spPr>
          <a:xfrm rot="0">
            <a:off x="1304909" y="1556585"/>
            <a:ext cx="10545050" cy="894634"/>
          </a:xfrm>
          <a:prstGeom prst="rect">
            <a:avLst/>
          </a:prstGeom>
        </p:spPr>
        <p:txBody>
          <a:bodyPr anchor="t" rtlCol="false" tIns="0" lIns="0" bIns="0" rIns="0">
            <a:spAutoFit/>
          </a:bodyPr>
          <a:lstStyle/>
          <a:p>
            <a:pPr algn="l">
              <a:lnSpc>
                <a:spcPts val="7198"/>
              </a:lnSpc>
            </a:pPr>
            <a:r>
              <a:rPr lang="en-US" sz="5681">
                <a:solidFill>
                  <a:srgbClr val="FFFFFF"/>
                </a:solidFill>
                <a:latin typeface="Organic"/>
                <a:ea typeface="Organic"/>
                <a:cs typeface="Organic"/>
                <a:sym typeface="Organic"/>
              </a:rPr>
              <a:t>Who am i?</a:t>
            </a:r>
          </a:p>
        </p:txBody>
      </p:sp>
      <p:sp>
        <p:nvSpPr>
          <p:cNvPr name="TextBox 16" id="16"/>
          <p:cNvSpPr txBox="true"/>
          <p:nvPr/>
        </p:nvSpPr>
        <p:spPr>
          <a:xfrm rot="0">
            <a:off x="1510264" y="5416185"/>
            <a:ext cx="7062660" cy="696620"/>
          </a:xfrm>
          <a:prstGeom prst="rect">
            <a:avLst/>
          </a:prstGeom>
        </p:spPr>
        <p:txBody>
          <a:bodyPr anchor="t" rtlCol="false" tIns="0" lIns="0" bIns="0" rIns="0">
            <a:spAutoFit/>
          </a:bodyPr>
          <a:lstStyle/>
          <a:p>
            <a:pPr algn="l">
              <a:lnSpc>
                <a:spcPts val="2899"/>
              </a:lnSpc>
            </a:pPr>
            <a:r>
              <a:rPr lang="en-US" sz="1800">
                <a:solidFill>
                  <a:srgbClr val="FFFFFF"/>
                </a:solidFill>
                <a:latin typeface="Exo 2"/>
                <a:ea typeface="Exo 2"/>
                <a:cs typeface="Exo 2"/>
                <a:sym typeface="Exo 2"/>
              </a:rPr>
              <a:t>A university, newly opened infornt of Safari Park, Karachi. I am enrolled in Computer Science (Bachelors) Program.</a:t>
            </a:r>
          </a:p>
        </p:txBody>
      </p:sp>
      <p:sp>
        <p:nvSpPr>
          <p:cNvPr name="TextBox 17" id="17"/>
          <p:cNvSpPr txBox="true"/>
          <p:nvPr/>
        </p:nvSpPr>
        <p:spPr>
          <a:xfrm rot="0">
            <a:off x="1510264" y="4879882"/>
            <a:ext cx="5765929" cy="391021"/>
          </a:xfrm>
          <a:prstGeom prst="rect">
            <a:avLst/>
          </a:prstGeom>
        </p:spPr>
        <p:txBody>
          <a:bodyPr anchor="t" rtlCol="false" tIns="0" lIns="0" bIns="0" rIns="0">
            <a:spAutoFit/>
          </a:bodyPr>
          <a:lstStyle/>
          <a:p>
            <a:pPr algn="l">
              <a:lnSpc>
                <a:spcPts val="3122"/>
              </a:lnSpc>
            </a:pPr>
            <a:r>
              <a:rPr lang="en-US" sz="2230" spc="2">
                <a:solidFill>
                  <a:srgbClr val="FFFFFF"/>
                </a:solidFill>
                <a:latin typeface="Organic"/>
                <a:ea typeface="Organic"/>
                <a:cs typeface="Organic"/>
                <a:sym typeface="Organic"/>
              </a:rPr>
              <a:t>Al-Kawthar University</a:t>
            </a:r>
          </a:p>
        </p:txBody>
      </p:sp>
      <p:sp>
        <p:nvSpPr>
          <p:cNvPr name="TextBox 18" id="18"/>
          <p:cNvSpPr txBox="true"/>
          <p:nvPr/>
        </p:nvSpPr>
        <p:spPr>
          <a:xfrm rot="0">
            <a:off x="9665500" y="5416185"/>
            <a:ext cx="7062660" cy="696620"/>
          </a:xfrm>
          <a:prstGeom prst="rect">
            <a:avLst/>
          </a:prstGeom>
        </p:spPr>
        <p:txBody>
          <a:bodyPr anchor="t" rtlCol="false" tIns="0" lIns="0" bIns="0" rIns="0">
            <a:spAutoFit/>
          </a:bodyPr>
          <a:lstStyle/>
          <a:p>
            <a:pPr algn="l">
              <a:lnSpc>
                <a:spcPts val="2899"/>
              </a:lnSpc>
            </a:pPr>
            <a:r>
              <a:rPr lang="en-US" sz="1800">
                <a:solidFill>
                  <a:srgbClr val="FFFFFF"/>
                </a:solidFill>
                <a:latin typeface="Exo 2"/>
                <a:ea typeface="Exo 2"/>
                <a:cs typeface="Exo 2"/>
                <a:sym typeface="Exo 2"/>
              </a:rPr>
              <a:t>A basic, front-end website developer with 2+ years of experience with languages HTML, CSS and JS.</a:t>
            </a:r>
          </a:p>
        </p:txBody>
      </p:sp>
      <p:sp>
        <p:nvSpPr>
          <p:cNvPr name="TextBox 19" id="19"/>
          <p:cNvSpPr txBox="true"/>
          <p:nvPr/>
        </p:nvSpPr>
        <p:spPr>
          <a:xfrm rot="0">
            <a:off x="9665500" y="4879882"/>
            <a:ext cx="5765929" cy="391021"/>
          </a:xfrm>
          <a:prstGeom prst="rect">
            <a:avLst/>
          </a:prstGeom>
        </p:spPr>
        <p:txBody>
          <a:bodyPr anchor="t" rtlCol="false" tIns="0" lIns="0" bIns="0" rIns="0">
            <a:spAutoFit/>
          </a:bodyPr>
          <a:lstStyle/>
          <a:p>
            <a:pPr algn="l">
              <a:lnSpc>
                <a:spcPts val="3122"/>
              </a:lnSpc>
            </a:pPr>
            <a:r>
              <a:rPr lang="en-US" sz="2230" spc="2">
                <a:solidFill>
                  <a:srgbClr val="FFFFFF"/>
                </a:solidFill>
                <a:latin typeface="Organic"/>
                <a:ea typeface="Organic"/>
                <a:cs typeface="Organic"/>
                <a:sym typeface="Organic"/>
              </a:rPr>
              <a:t>Web Developmnet</a:t>
            </a:r>
          </a:p>
        </p:txBody>
      </p:sp>
      <p:sp>
        <p:nvSpPr>
          <p:cNvPr name="TextBox 20" id="20"/>
          <p:cNvSpPr txBox="true"/>
          <p:nvPr/>
        </p:nvSpPr>
        <p:spPr>
          <a:xfrm rot="0">
            <a:off x="1510264" y="7492067"/>
            <a:ext cx="6690841" cy="696620"/>
          </a:xfrm>
          <a:prstGeom prst="rect">
            <a:avLst/>
          </a:prstGeom>
        </p:spPr>
        <p:txBody>
          <a:bodyPr anchor="t" rtlCol="false" tIns="0" lIns="0" bIns="0" rIns="0">
            <a:spAutoFit/>
          </a:bodyPr>
          <a:lstStyle/>
          <a:p>
            <a:pPr algn="l">
              <a:lnSpc>
                <a:spcPts val="2899"/>
              </a:lnSpc>
            </a:pPr>
            <a:r>
              <a:rPr lang="en-US" sz="1800">
                <a:solidFill>
                  <a:srgbClr val="FFFFFF"/>
                </a:solidFill>
                <a:latin typeface="Exo 2"/>
                <a:ea typeface="Exo 2"/>
                <a:cs typeface="Exo 2"/>
                <a:sym typeface="Exo 2"/>
              </a:rPr>
              <a:t>Like to teach students the concepts easily which I learnt a hard way.</a:t>
            </a:r>
          </a:p>
        </p:txBody>
      </p:sp>
      <p:sp>
        <p:nvSpPr>
          <p:cNvPr name="TextBox 21" id="21"/>
          <p:cNvSpPr txBox="true"/>
          <p:nvPr/>
        </p:nvSpPr>
        <p:spPr>
          <a:xfrm rot="0">
            <a:off x="1510264" y="6958187"/>
            <a:ext cx="5765929" cy="391021"/>
          </a:xfrm>
          <a:prstGeom prst="rect">
            <a:avLst/>
          </a:prstGeom>
        </p:spPr>
        <p:txBody>
          <a:bodyPr anchor="t" rtlCol="false" tIns="0" lIns="0" bIns="0" rIns="0">
            <a:spAutoFit/>
          </a:bodyPr>
          <a:lstStyle/>
          <a:p>
            <a:pPr algn="l">
              <a:lnSpc>
                <a:spcPts val="3122"/>
              </a:lnSpc>
            </a:pPr>
            <a:r>
              <a:rPr lang="en-US" sz="2230" spc="2">
                <a:solidFill>
                  <a:srgbClr val="FFFFFF"/>
                </a:solidFill>
                <a:latin typeface="Organic"/>
                <a:ea typeface="Organic"/>
                <a:cs typeface="Organic"/>
                <a:sym typeface="Organic"/>
              </a:rPr>
              <a:t>Teaching</a:t>
            </a:r>
          </a:p>
        </p:txBody>
      </p:sp>
      <p:sp>
        <p:nvSpPr>
          <p:cNvPr name="TextBox 22" id="22"/>
          <p:cNvSpPr txBox="true"/>
          <p:nvPr/>
        </p:nvSpPr>
        <p:spPr>
          <a:xfrm rot="0">
            <a:off x="9665500" y="7494490"/>
            <a:ext cx="7062660" cy="334670"/>
          </a:xfrm>
          <a:prstGeom prst="rect">
            <a:avLst/>
          </a:prstGeom>
        </p:spPr>
        <p:txBody>
          <a:bodyPr anchor="t" rtlCol="false" tIns="0" lIns="0" bIns="0" rIns="0">
            <a:spAutoFit/>
          </a:bodyPr>
          <a:lstStyle/>
          <a:p>
            <a:pPr algn="l">
              <a:lnSpc>
                <a:spcPts val="2899"/>
              </a:lnSpc>
            </a:pPr>
            <a:r>
              <a:rPr lang="en-US" sz="1800">
                <a:solidFill>
                  <a:srgbClr val="FFFFFF"/>
                </a:solidFill>
                <a:latin typeface="Exo 2"/>
                <a:ea typeface="Exo 2"/>
                <a:cs typeface="Exo 2"/>
                <a:sym typeface="Exo 2"/>
              </a:rPr>
              <a:t>Also love sports, like Football, Archery, Chess and others.</a:t>
            </a:r>
          </a:p>
        </p:txBody>
      </p:sp>
      <p:sp>
        <p:nvSpPr>
          <p:cNvPr name="TextBox 23" id="23"/>
          <p:cNvSpPr txBox="true"/>
          <p:nvPr/>
        </p:nvSpPr>
        <p:spPr>
          <a:xfrm rot="0">
            <a:off x="9665500" y="6958187"/>
            <a:ext cx="5765929" cy="391021"/>
          </a:xfrm>
          <a:prstGeom prst="rect">
            <a:avLst/>
          </a:prstGeom>
        </p:spPr>
        <p:txBody>
          <a:bodyPr anchor="t" rtlCol="false" tIns="0" lIns="0" bIns="0" rIns="0">
            <a:spAutoFit/>
          </a:bodyPr>
          <a:lstStyle/>
          <a:p>
            <a:pPr algn="l">
              <a:lnSpc>
                <a:spcPts val="3122"/>
              </a:lnSpc>
            </a:pPr>
            <a:r>
              <a:rPr lang="en-US" sz="2230" spc="2">
                <a:solidFill>
                  <a:srgbClr val="FFFFFF"/>
                </a:solidFill>
                <a:latin typeface="Organic"/>
                <a:ea typeface="Organic"/>
                <a:cs typeface="Organic"/>
                <a:sym typeface="Organic"/>
              </a:rPr>
              <a:t>Sports</a:t>
            </a:r>
          </a:p>
        </p:txBody>
      </p:sp>
      <p:sp>
        <p:nvSpPr>
          <p:cNvPr name="TextBox 24" id="24"/>
          <p:cNvSpPr txBox="true"/>
          <p:nvPr/>
        </p:nvSpPr>
        <p:spPr>
          <a:xfrm rot="0">
            <a:off x="1304909" y="2660769"/>
            <a:ext cx="6440768" cy="551734"/>
          </a:xfrm>
          <a:prstGeom prst="rect">
            <a:avLst/>
          </a:prstGeom>
        </p:spPr>
        <p:txBody>
          <a:bodyPr anchor="t" rtlCol="false" tIns="0" lIns="0" bIns="0" rIns="0">
            <a:spAutoFit/>
          </a:bodyPr>
          <a:lstStyle/>
          <a:p>
            <a:pPr algn="l">
              <a:lnSpc>
                <a:spcPts val="4396"/>
              </a:lnSpc>
            </a:pPr>
            <a:r>
              <a:rPr lang="en-US" sz="3469">
                <a:solidFill>
                  <a:srgbClr val="38B6FF"/>
                </a:solidFill>
                <a:latin typeface="Organic"/>
                <a:ea typeface="Organic"/>
                <a:cs typeface="Organic"/>
                <a:sym typeface="Organic"/>
              </a:rPr>
              <a:t>Muhammad Hashir (BSCS)</a:t>
            </a:r>
          </a:p>
        </p:txBody>
      </p:sp>
      <p:sp>
        <p:nvSpPr>
          <p:cNvPr name="TextBox 25" id="25"/>
          <p:cNvSpPr txBox="true"/>
          <p:nvPr/>
        </p:nvSpPr>
        <p:spPr>
          <a:xfrm rot="0">
            <a:off x="1304909" y="3212503"/>
            <a:ext cx="15954391" cy="762241"/>
          </a:xfrm>
          <a:prstGeom prst="rect">
            <a:avLst/>
          </a:prstGeom>
        </p:spPr>
        <p:txBody>
          <a:bodyPr anchor="t" rtlCol="false" tIns="0" lIns="0" bIns="0" rIns="0">
            <a:spAutoFit/>
          </a:bodyPr>
          <a:lstStyle/>
          <a:p>
            <a:pPr algn="l">
              <a:lnSpc>
                <a:spcPts val="2066"/>
              </a:lnSpc>
              <a:spcBef>
                <a:spcPct val="0"/>
              </a:spcBef>
            </a:pPr>
            <a:r>
              <a:rPr lang="en-US" sz="1661" spc="1">
                <a:solidFill>
                  <a:srgbClr val="FFFFFF"/>
                </a:solidFill>
                <a:latin typeface="Montserrat"/>
                <a:ea typeface="Montserrat"/>
                <a:cs typeface="Montserrat"/>
                <a:sym typeface="Montserrat"/>
              </a:rPr>
              <a:t>I’m a first-semester Computer Science student with a strong interest in technology, problem-solving, and the impact of computing on the world around us. As I begin my journey in computer science, I'm excited to explore foundational topics like programming, data structures, and algorithms, and I look forward to applying what I learn to real-world projects.</a:t>
            </a:r>
          </a:p>
        </p:txBody>
      </p:sp>
      <p:grpSp>
        <p:nvGrpSpPr>
          <p:cNvPr name="Group 26" id="26"/>
          <p:cNvGrpSpPr/>
          <p:nvPr/>
        </p:nvGrpSpPr>
        <p:grpSpPr>
          <a:xfrm rot="0">
            <a:off x="0" y="9849346"/>
            <a:ext cx="18288000" cy="437654"/>
            <a:chOff x="0" y="0"/>
            <a:chExt cx="4816593" cy="115267"/>
          </a:xfrm>
        </p:grpSpPr>
        <p:sp>
          <p:nvSpPr>
            <p:cNvPr name="Freeform 27" id="27"/>
            <p:cNvSpPr/>
            <p:nvPr/>
          </p:nvSpPr>
          <p:spPr>
            <a:xfrm flipH="false" flipV="false" rot="0">
              <a:off x="0" y="0"/>
              <a:ext cx="4816592" cy="115267"/>
            </a:xfrm>
            <a:custGeom>
              <a:avLst/>
              <a:gdLst/>
              <a:ahLst/>
              <a:cxnLst/>
              <a:rect r="r" b="b" t="t" l="l"/>
              <a:pathLst>
                <a:path h="115267" w="4816592">
                  <a:moveTo>
                    <a:pt x="0" y="0"/>
                  </a:moveTo>
                  <a:lnTo>
                    <a:pt x="4816592" y="0"/>
                  </a:lnTo>
                  <a:lnTo>
                    <a:pt x="4816592" y="115267"/>
                  </a:lnTo>
                  <a:lnTo>
                    <a:pt x="0" y="115267"/>
                  </a:lnTo>
                  <a:close/>
                </a:path>
              </a:pathLst>
            </a:custGeom>
            <a:solidFill>
              <a:srgbClr val="8CD3F0"/>
            </a:solidFill>
          </p:spPr>
        </p:sp>
        <p:sp>
          <p:nvSpPr>
            <p:cNvPr name="TextBox 28" id="28"/>
            <p:cNvSpPr txBox="true"/>
            <p:nvPr/>
          </p:nvSpPr>
          <p:spPr>
            <a:xfrm>
              <a:off x="0" y="-9525"/>
              <a:ext cx="4816593" cy="124792"/>
            </a:xfrm>
            <a:prstGeom prst="rect">
              <a:avLst/>
            </a:prstGeom>
          </p:spPr>
          <p:txBody>
            <a:bodyPr anchor="ctr" rtlCol="false" tIns="50800" lIns="50800" bIns="50800" rIns="50800"/>
            <a:lstStyle/>
            <a:p>
              <a:pPr algn="ctr">
                <a:lnSpc>
                  <a:spcPts val="2191"/>
                </a:lnSpc>
              </a:pPr>
              <a:r>
                <a:rPr lang="en-US" b="true" sz="1761" spc="1">
                  <a:solidFill>
                    <a:srgbClr val="000000"/>
                  </a:solidFill>
                  <a:latin typeface="Exo 2 Bold"/>
                  <a:ea typeface="Exo 2 Bold"/>
                  <a:cs typeface="Exo 2 Bold"/>
                  <a:sym typeface="Exo 2 Bold"/>
                </a:rPr>
                <a:t>SUBMITTED TO DR SYED SAOOD ZIA BY MUHAMMAD HASHIR RAFIQUE (BSCS)</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2284" t="0" r="0" b="-32284"/>
            </a:stretch>
          </a:blipFill>
        </p:spPr>
      </p:sp>
      <p:sp>
        <p:nvSpPr>
          <p:cNvPr name="AutoShape 3" id="3"/>
          <p:cNvSpPr/>
          <p:nvPr/>
        </p:nvSpPr>
        <p:spPr>
          <a:xfrm flipV="true">
            <a:off x="584494" y="823978"/>
            <a:ext cx="16461585" cy="0"/>
          </a:xfrm>
          <a:prstGeom prst="line">
            <a:avLst/>
          </a:prstGeom>
          <a:ln cap="flat" w="9525">
            <a:solidFill>
              <a:srgbClr val="FFFFFF"/>
            </a:solidFill>
            <a:prstDash val="solid"/>
            <a:headEnd type="none" len="sm" w="sm"/>
            <a:tailEnd type="none" len="sm" w="sm"/>
          </a:ln>
        </p:spPr>
      </p:sp>
      <p:sp>
        <p:nvSpPr>
          <p:cNvPr name="Freeform 4" id="4"/>
          <p:cNvSpPr/>
          <p:nvPr/>
        </p:nvSpPr>
        <p:spPr>
          <a:xfrm flipH="false" flipV="false" rot="-5282160">
            <a:off x="16937214" y="514479"/>
            <a:ext cx="360144" cy="618998"/>
          </a:xfrm>
          <a:custGeom>
            <a:avLst/>
            <a:gdLst/>
            <a:ahLst/>
            <a:cxnLst/>
            <a:rect r="r" b="b" t="t" l="l"/>
            <a:pathLst>
              <a:path h="618998" w="360144">
                <a:moveTo>
                  <a:pt x="0" y="0"/>
                </a:moveTo>
                <a:lnTo>
                  <a:pt x="360144" y="0"/>
                </a:lnTo>
                <a:lnTo>
                  <a:pt x="360144" y="618998"/>
                </a:lnTo>
                <a:lnTo>
                  <a:pt x="0" y="6189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288912" y="5706414"/>
            <a:ext cx="4811915" cy="3086655"/>
            <a:chOff x="0" y="0"/>
            <a:chExt cx="4890593" cy="3137125"/>
          </a:xfrm>
        </p:grpSpPr>
        <p:sp>
          <p:nvSpPr>
            <p:cNvPr name="Freeform 6" id="6"/>
            <p:cNvSpPr/>
            <p:nvPr/>
          </p:nvSpPr>
          <p:spPr>
            <a:xfrm flipH="false" flipV="false" rot="0">
              <a:off x="0" y="0"/>
              <a:ext cx="4890593" cy="3137125"/>
            </a:xfrm>
            <a:custGeom>
              <a:avLst/>
              <a:gdLst/>
              <a:ahLst/>
              <a:cxnLst/>
              <a:rect r="r" b="b" t="t" l="l"/>
              <a:pathLst>
                <a:path h="3137125" w="4890593">
                  <a:moveTo>
                    <a:pt x="4730574" y="0"/>
                  </a:moveTo>
                  <a:lnTo>
                    <a:pt x="160020" y="0"/>
                  </a:lnTo>
                  <a:lnTo>
                    <a:pt x="0" y="160020"/>
                  </a:lnTo>
                  <a:lnTo>
                    <a:pt x="0" y="2977105"/>
                  </a:lnTo>
                  <a:lnTo>
                    <a:pt x="160020" y="3137125"/>
                  </a:lnTo>
                  <a:lnTo>
                    <a:pt x="4730574" y="3137125"/>
                  </a:lnTo>
                  <a:lnTo>
                    <a:pt x="4890593" y="2977105"/>
                  </a:lnTo>
                  <a:lnTo>
                    <a:pt x="4890593" y="160020"/>
                  </a:lnTo>
                  <a:lnTo>
                    <a:pt x="4730574" y="0"/>
                  </a:lnTo>
                  <a:close/>
                </a:path>
              </a:pathLst>
            </a:custGeom>
            <a:solidFill>
              <a:srgbClr val="000000">
                <a:alpha val="0"/>
              </a:srgbClr>
            </a:solidFill>
            <a:ln w="19050" cap="sq">
              <a:solidFill>
                <a:srgbClr val="FFFFFF"/>
              </a:solidFill>
              <a:prstDash val="solid"/>
              <a:miter/>
            </a:ln>
          </p:spPr>
        </p:sp>
        <p:sp>
          <p:nvSpPr>
            <p:cNvPr name="TextBox 7" id="7"/>
            <p:cNvSpPr txBox="true"/>
            <p:nvPr/>
          </p:nvSpPr>
          <p:spPr>
            <a:xfrm>
              <a:off x="63500" y="34925"/>
              <a:ext cx="4763593" cy="3038700"/>
            </a:xfrm>
            <a:prstGeom prst="rect">
              <a:avLst/>
            </a:prstGeom>
          </p:spPr>
          <p:txBody>
            <a:bodyPr anchor="ctr" rtlCol="false" tIns="50800" lIns="50800" bIns="50800" rIns="50800"/>
            <a:lstStyle/>
            <a:p>
              <a:pPr algn="ctr">
                <a:lnSpc>
                  <a:spcPts val="2462"/>
                </a:lnSpc>
              </a:pPr>
            </a:p>
          </p:txBody>
        </p:sp>
      </p:grpSp>
      <p:grpSp>
        <p:nvGrpSpPr>
          <p:cNvPr name="Group 8" id="8"/>
          <p:cNvGrpSpPr/>
          <p:nvPr/>
        </p:nvGrpSpPr>
        <p:grpSpPr>
          <a:xfrm rot="0">
            <a:off x="6639459" y="5706414"/>
            <a:ext cx="4811915" cy="3086655"/>
            <a:chOff x="0" y="0"/>
            <a:chExt cx="4890593" cy="3137125"/>
          </a:xfrm>
        </p:grpSpPr>
        <p:sp>
          <p:nvSpPr>
            <p:cNvPr name="Freeform 9" id="9"/>
            <p:cNvSpPr/>
            <p:nvPr/>
          </p:nvSpPr>
          <p:spPr>
            <a:xfrm flipH="false" flipV="false" rot="0">
              <a:off x="0" y="0"/>
              <a:ext cx="4890593" cy="3137125"/>
            </a:xfrm>
            <a:custGeom>
              <a:avLst/>
              <a:gdLst/>
              <a:ahLst/>
              <a:cxnLst/>
              <a:rect r="r" b="b" t="t" l="l"/>
              <a:pathLst>
                <a:path h="3137125" w="4890593">
                  <a:moveTo>
                    <a:pt x="4730574" y="0"/>
                  </a:moveTo>
                  <a:lnTo>
                    <a:pt x="160020" y="0"/>
                  </a:lnTo>
                  <a:lnTo>
                    <a:pt x="0" y="160020"/>
                  </a:lnTo>
                  <a:lnTo>
                    <a:pt x="0" y="2977105"/>
                  </a:lnTo>
                  <a:lnTo>
                    <a:pt x="160020" y="3137125"/>
                  </a:lnTo>
                  <a:lnTo>
                    <a:pt x="4730574" y="3137125"/>
                  </a:lnTo>
                  <a:lnTo>
                    <a:pt x="4890593" y="2977105"/>
                  </a:lnTo>
                  <a:lnTo>
                    <a:pt x="4890593" y="160020"/>
                  </a:lnTo>
                  <a:lnTo>
                    <a:pt x="4730574" y="0"/>
                  </a:lnTo>
                  <a:close/>
                </a:path>
              </a:pathLst>
            </a:custGeom>
            <a:solidFill>
              <a:srgbClr val="000000">
                <a:alpha val="0"/>
              </a:srgbClr>
            </a:solidFill>
            <a:ln w="19050" cap="sq">
              <a:solidFill>
                <a:srgbClr val="FFFFFF"/>
              </a:solidFill>
              <a:prstDash val="solid"/>
              <a:miter/>
            </a:ln>
          </p:spPr>
        </p:sp>
        <p:sp>
          <p:nvSpPr>
            <p:cNvPr name="TextBox 10" id="10"/>
            <p:cNvSpPr txBox="true"/>
            <p:nvPr/>
          </p:nvSpPr>
          <p:spPr>
            <a:xfrm>
              <a:off x="63500" y="34925"/>
              <a:ext cx="4763593" cy="3038700"/>
            </a:xfrm>
            <a:prstGeom prst="rect">
              <a:avLst/>
            </a:prstGeom>
          </p:spPr>
          <p:txBody>
            <a:bodyPr anchor="ctr" rtlCol="false" tIns="50800" lIns="50800" bIns="50800" rIns="50800"/>
            <a:lstStyle/>
            <a:p>
              <a:pPr algn="ctr">
                <a:lnSpc>
                  <a:spcPts val="2462"/>
                </a:lnSpc>
              </a:pPr>
            </a:p>
          </p:txBody>
        </p:sp>
      </p:grpSp>
      <p:grpSp>
        <p:nvGrpSpPr>
          <p:cNvPr name="Group 11" id="11"/>
          <p:cNvGrpSpPr/>
          <p:nvPr/>
        </p:nvGrpSpPr>
        <p:grpSpPr>
          <a:xfrm rot="0">
            <a:off x="11989883" y="5706414"/>
            <a:ext cx="4811915" cy="3086655"/>
            <a:chOff x="0" y="0"/>
            <a:chExt cx="4890593" cy="3137125"/>
          </a:xfrm>
        </p:grpSpPr>
        <p:sp>
          <p:nvSpPr>
            <p:cNvPr name="Freeform 12" id="12"/>
            <p:cNvSpPr/>
            <p:nvPr/>
          </p:nvSpPr>
          <p:spPr>
            <a:xfrm flipH="false" flipV="false" rot="0">
              <a:off x="0" y="0"/>
              <a:ext cx="4890593" cy="3137125"/>
            </a:xfrm>
            <a:custGeom>
              <a:avLst/>
              <a:gdLst/>
              <a:ahLst/>
              <a:cxnLst/>
              <a:rect r="r" b="b" t="t" l="l"/>
              <a:pathLst>
                <a:path h="3137125" w="4890593">
                  <a:moveTo>
                    <a:pt x="4730574" y="0"/>
                  </a:moveTo>
                  <a:lnTo>
                    <a:pt x="160020" y="0"/>
                  </a:lnTo>
                  <a:lnTo>
                    <a:pt x="0" y="160020"/>
                  </a:lnTo>
                  <a:lnTo>
                    <a:pt x="0" y="2977105"/>
                  </a:lnTo>
                  <a:lnTo>
                    <a:pt x="160020" y="3137125"/>
                  </a:lnTo>
                  <a:lnTo>
                    <a:pt x="4730574" y="3137125"/>
                  </a:lnTo>
                  <a:lnTo>
                    <a:pt x="4890593" y="2977105"/>
                  </a:lnTo>
                  <a:lnTo>
                    <a:pt x="4890593" y="160020"/>
                  </a:lnTo>
                  <a:lnTo>
                    <a:pt x="4730574" y="0"/>
                  </a:lnTo>
                  <a:close/>
                </a:path>
              </a:pathLst>
            </a:custGeom>
            <a:solidFill>
              <a:srgbClr val="000000">
                <a:alpha val="0"/>
              </a:srgbClr>
            </a:solidFill>
            <a:ln w="19050" cap="sq">
              <a:solidFill>
                <a:srgbClr val="FFFFFF"/>
              </a:solidFill>
              <a:prstDash val="solid"/>
              <a:miter/>
            </a:ln>
          </p:spPr>
        </p:sp>
        <p:sp>
          <p:nvSpPr>
            <p:cNvPr name="TextBox 13" id="13"/>
            <p:cNvSpPr txBox="true"/>
            <p:nvPr/>
          </p:nvSpPr>
          <p:spPr>
            <a:xfrm>
              <a:off x="63500" y="34925"/>
              <a:ext cx="4763593" cy="3038700"/>
            </a:xfrm>
            <a:prstGeom prst="rect">
              <a:avLst/>
            </a:prstGeom>
          </p:spPr>
          <p:txBody>
            <a:bodyPr anchor="ctr" rtlCol="false" tIns="50800" lIns="50800" bIns="50800" rIns="50800"/>
            <a:lstStyle/>
            <a:p>
              <a:pPr algn="ctr">
                <a:lnSpc>
                  <a:spcPts val="2462"/>
                </a:lnSpc>
              </a:pPr>
            </a:p>
          </p:txBody>
        </p:sp>
      </p:grpSp>
      <p:sp>
        <p:nvSpPr>
          <p:cNvPr name="TextBox 14" id="14"/>
          <p:cNvSpPr txBox="true"/>
          <p:nvPr/>
        </p:nvSpPr>
        <p:spPr>
          <a:xfrm rot="0">
            <a:off x="12441973" y="6225220"/>
            <a:ext cx="3758249" cy="399819"/>
          </a:xfrm>
          <a:prstGeom prst="rect">
            <a:avLst/>
          </a:prstGeom>
        </p:spPr>
        <p:txBody>
          <a:bodyPr anchor="t" rtlCol="false" tIns="0" lIns="0" bIns="0" rIns="0">
            <a:spAutoFit/>
          </a:bodyPr>
          <a:lstStyle/>
          <a:p>
            <a:pPr algn="l">
              <a:lnSpc>
                <a:spcPts val="3162"/>
              </a:lnSpc>
            </a:pPr>
            <a:r>
              <a:rPr lang="en-US" sz="2259" spc="207">
                <a:solidFill>
                  <a:srgbClr val="38B6FF"/>
                </a:solidFill>
                <a:latin typeface="Organic"/>
                <a:ea typeface="Organic"/>
                <a:cs typeface="Organic"/>
                <a:sym typeface="Organic"/>
              </a:rPr>
              <a:t>AI CHATBOTS</a:t>
            </a:r>
          </a:p>
        </p:txBody>
      </p:sp>
      <p:sp>
        <p:nvSpPr>
          <p:cNvPr name="TextBox 15" id="15"/>
          <p:cNvSpPr txBox="true"/>
          <p:nvPr/>
        </p:nvSpPr>
        <p:spPr>
          <a:xfrm rot="0">
            <a:off x="1288912" y="1991111"/>
            <a:ext cx="9042939" cy="699103"/>
          </a:xfrm>
          <a:prstGeom prst="rect">
            <a:avLst/>
          </a:prstGeom>
        </p:spPr>
        <p:txBody>
          <a:bodyPr anchor="t" rtlCol="false" tIns="0" lIns="0" bIns="0" rIns="0">
            <a:spAutoFit/>
          </a:bodyPr>
          <a:lstStyle/>
          <a:p>
            <a:pPr algn="l" marL="0" indent="0" lvl="0">
              <a:lnSpc>
                <a:spcPts val="5520"/>
              </a:lnSpc>
              <a:spcBef>
                <a:spcPct val="0"/>
              </a:spcBef>
            </a:pPr>
            <a:r>
              <a:rPr lang="en-US" sz="4437" spc="261">
                <a:solidFill>
                  <a:srgbClr val="38B6FF"/>
                </a:solidFill>
                <a:latin typeface="Organic"/>
                <a:ea typeface="Organic"/>
                <a:cs typeface="Organic"/>
                <a:sym typeface="Organic"/>
              </a:rPr>
              <a:t>WHAT IS ARTIFICIAL INTELLIGENCE?</a:t>
            </a:r>
          </a:p>
        </p:txBody>
      </p:sp>
      <p:sp>
        <p:nvSpPr>
          <p:cNvPr name="TextBox 16" id="16"/>
          <p:cNvSpPr txBox="true"/>
          <p:nvPr/>
        </p:nvSpPr>
        <p:spPr>
          <a:xfrm rot="0">
            <a:off x="1738210" y="6757983"/>
            <a:ext cx="3758249" cy="1385118"/>
          </a:xfrm>
          <a:prstGeom prst="rect">
            <a:avLst/>
          </a:prstGeom>
        </p:spPr>
        <p:txBody>
          <a:bodyPr anchor="t" rtlCol="false" tIns="0" lIns="0" bIns="0" rIns="0">
            <a:spAutoFit/>
          </a:bodyPr>
          <a:lstStyle/>
          <a:p>
            <a:pPr algn="l">
              <a:lnSpc>
                <a:spcPts val="2212"/>
              </a:lnSpc>
            </a:pPr>
            <a:r>
              <a:rPr lang="en-US" sz="1494">
                <a:solidFill>
                  <a:srgbClr val="FFFFFF"/>
                </a:solidFill>
                <a:latin typeface="Exo 2"/>
                <a:ea typeface="Exo 2"/>
                <a:cs typeface="Exo 2"/>
                <a:sym typeface="Exo 2"/>
              </a:rPr>
              <a:t>These are voice-activated tools that use AI to understand spoken language, answer questions, set reminders, and control smart devices. Examples, Siri, Alexa &amp; Google Assistant.</a:t>
            </a:r>
          </a:p>
        </p:txBody>
      </p:sp>
      <p:sp>
        <p:nvSpPr>
          <p:cNvPr name="TextBox 17" id="17"/>
          <p:cNvSpPr txBox="true"/>
          <p:nvPr/>
        </p:nvSpPr>
        <p:spPr>
          <a:xfrm rot="0">
            <a:off x="1738210" y="6225220"/>
            <a:ext cx="3758249" cy="399819"/>
          </a:xfrm>
          <a:prstGeom prst="rect">
            <a:avLst/>
          </a:prstGeom>
        </p:spPr>
        <p:txBody>
          <a:bodyPr anchor="t" rtlCol="false" tIns="0" lIns="0" bIns="0" rIns="0">
            <a:spAutoFit/>
          </a:bodyPr>
          <a:lstStyle/>
          <a:p>
            <a:pPr algn="l">
              <a:lnSpc>
                <a:spcPts val="3162"/>
              </a:lnSpc>
            </a:pPr>
            <a:r>
              <a:rPr lang="en-US" sz="2259" spc="207">
                <a:solidFill>
                  <a:srgbClr val="38B6FF"/>
                </a:solidFill>
                <a:latin typeface="Organic"/>
                <a:ea typeface="Organic"/>
                <a:cs typeface="Organic"/>
                <a:sym typeface="Organic"/>
              </a:rPr>
              <a:t>VIRTUAL ASSISTANT</a:t>
            </a:r>
          </a:p>
        </p:txBody>
      </p:sp>
      <p:sp>
        <p:nvSpPr>
          <p:cNvPr name="TextBox 18" id="18"/>
          <p:cNvSpPr txBox="true"/>
          <p:nvPr/>
        </p:nvSpPr>
        <p:spPr>
          <a:xfrm rot="0">
            <a:off x="7091401" y="6757983"/>
            <a:ext cx="3758249" cy="1661343"/>
          </a:xfrm>
          <a:prstGeom prst="rect">
            <a:avLst/>
          </a:prstGeom>
        </p:spPr>
        <p:txBody>
          <a:bodyPr anchor="t" rtlCol="false" tIns="0" lIns="0" bIns="0" rIns="0">
            <a:spAutoFit/>
          </a:bodyPr>
          <a:lstStyle/>
          <a:p>
            <a:pPr algn="l">
              <a:lnSpc>
                <a:spcPts val="2212"/>
              </a:lnSpc>
            </a:pPr>
            <a:r>
              <a:rPr lang="en-US" sz="1494">
                <a:solidFill>
                  <a:srgbClr val="FFFFFF"/>
                </a:solidFill>
                <a:latin typeface="Exo 2"/>
                <a:ea typeface="Exo 2"/>
                <a:cs typeface="Exo 2"/>
                <a:sym typeface="Exo 2"/>
              </a:rPr>
              <a:t>AI enables autonomous vehicles to navigate roads, detect obstacles, and follow traffic rules. These cars use sensors and data to make real-time decisions that mimic human driving behaviors. Examples, Tesla &amp; Autopilot.</a:t>
            </a:r>
          </a:p>
        </p:txBody>
      </p:sp>
      <p:sp>
        <p:nvSpPr>
          <p:cNvPr name="TextBox 19" id="19"/>
          <p:cNvSpPr txBox="true"/>
          <p:nvPr/>
        </p:nvSpPr>
        <p:spPr>
          <a:xfrm rot="0">
            <a:off x="7091401" y="6225220"/>
            <a:ext cx="4105199" cy="399819"/>
          </a:xfrm>
          <a:prstGeom prst="rect">
            <a:avLst/>
          </a:prstGeom>
        </p:spPr>
        <p:txBody>
          <a:bodyPr anchor="t" rtlCol="false" tIns="0" lIns="0" bIns="0" rIns="0">
            <a:spAutoFit/>
          </a:bodyPr>
          <a:lstStyle/>
          <a:p>
            <a:pPr algn="l">
              <a:lnSpc>
                <a:spcPts val="3162"/>
              </a:lnSpc>
            </a:pPr>
            <a:r>
              <a:rPr lang="en-US" sz="2259" spc="207">
                <a:solidFill>
                  <a:srgbClr val="38B6FF"/>
                </a:solidFill>
                <a:latin typeface="Organic"/>
                <a:ea typeface="Organic"/>
                <a:cs typeface="Organic"/>
                <a:sym typeface="Organic"/>
              </a:rPr>
              <a:t>SELF-DRIVING CARS</a:t>
            </a:r>
          </a:p>
        </p:txBody>
      </p:sp>
      <p:sp>
        <p:nvSpPr>
          <p:cNvPr name="TextBox 20" id="20"/>
          <p:cNvSpPr txBox="true"/>
          <p:nvPr/>
        </p:nvSpPr>
        <p:spPr>
          <a:xfrm rot="0">
            <a:off x="12441973" y="6757983"/>
            <a:ext cx="3758249" cy="1108893"/>
          </a:xfrm>
          <a:prstGeom prst="rect">
            <a:avLst/>
          </a:prstGeom>
        </p:spPr>
        <p:txBody>
          <a:bodyPr anchor="t" rtlCol="false" tIns="0" lIns="0" bIns="0" rIns="0">
            <a:spAutoFit/>
          </a:bodyPr>
          <a:lstStyle/>
          <a:p>
            <a:pPr algn="l">
              <a:lnSpc>
                <a:spcPts val="2212"/>
              </a:lnSpc>
            </a:pPr>
            <a:r>
              <a:rPr lang="en-US" sz="1494">
                <a:solidFill>
                  <a:srgbClr val="FFFFFF"/>
                </a:solidFill>
                <a:latin typeface="Exo 2"/>
                <a:ea typeface="Exo 2"/>
                <a:cs typeface="Exo 2"/>
                <a:sym typeface="Exo 2"/>
              </a:rPr>
              <a:t>AI chatbots can answer common student questions about course material or assignments. Examples, ChatGPT, Gemmni &amp; Meta AI.</a:t>
            </a:r>
          </a:p>
        </p:txBody>
      </p:sp>
      <p:sp>
        <p:nvSpPr>
          <p:cNvPr name="TextBox 21" id="21"/>
          <p:cNvSpPr txBox="true"/>
          <p:nvPr/>
        </p:nvSpPr>
        <p:spPr>
          <a:xfrm rot="0">
            <a:off x="1288912" y="3017150"/>
            <a:ext cx="15317777" cy="1943596"/>
          </a:xfrm>
          <a:prstGeom prst="rect">
            <a:avLst/>
          </a:prstGeom>
        </p:spPr>
        <p:txBody>
          <a:bodyPr anchor="t" rtlCol="false" tIns="0" lIns="0" bIns="0" rIns="0">
            <a:spAutoFit/>
          </a:bodyPr>
          <a:lstStyle/>
          <a:p>
            <a:pPr algn="l">
              <a:lnSpc>
                <a:spcPts val="3122"/>
              </a:lnSpc>
              <a:spcBef>
                <a:spcPct val="0"/>
              </a:spcBef>
            </a:pPr>
            <a:r>
              <a:rPr lang="en-US" sz="2230" spc="2">
                <a:solidFill>
                  <a:srgbClr val="FFFFFF"/>
                </a:solidFill>
                <a:latin typeface="Montserrat"/>
                <a:ea typeface="Montserrat"/>
                <a:cs typeface="Montserrat"/>
                <a:sym typeface="Montserrat"/>
              </a:rPr>
              <a:t>Artificial Intelligence (AI) is a branch of computer science focused on creating systems or machines that can perform tasks typically requiring human intelligence. These tasks include problem-solving, recognizing patterns, understanding natural language, learning from experience, and making decisions. AI enables machines to "think" and "learn" in ways that simulate human cognition, helping them adapt and improve over time without being explicitly programmed for each specific task.</a:t>
            </a:r>
          </a:p>
        </p:txBody>
      </p:sp>
      <p:grpSp>
        <p:nvGrpSpPr>
          <p:cNvPr name="Group 22" id="22"/>
          <p:cNvGrpSpPr/>
          <p:nvPr/>
        </p:nvGrpSpPr>
        <p:grpSpPr>
          <a:xfrm rot="0">
            <a:off x="0" y="9849346"/>
            <a:ext cx="18288000" cy="437654"/>
            <a:chOff x="0" y="0"/>
            <a:chExt cx="4816593" cy="115267"/>
          </a:xfrm>
        </p:grpSpPr>
        <p:sp>
          <p:nvSpPr>
            <p:cNvPr name="Freeform 23" id="23"/>
            <p:cNvSpPr/>
            <p:nvPr/>
          </p:nvSpPr>
          <p:spPr>
            <a:xfrm flipH="false" flipV="false" rot="0">
              <a:off x="0" y="0"/>
              <a:ext cx="4816592" cy="115267"/>
            </a:xfrm>
            <a:custGeom>
              <a:avLst/>
              <a:gdLst/>
              <a:ahLst/>
              <a:cxnLst/>
              <a:rect r="r" b="b" t="t" l="l"/>
              <a:pathLst>
                <a:path h="115267" w="4816592">
                  <a:moveTo>
                    <a:pt x="0" y="0"/>
                  </a:moveTo>
                  <a:lnTo>
                    <a:pt x="4816592" y="0"/>
                  </a:lnTo>
                  <a:lnTo>
                    <a:pt x="4816592" y="115267"/>
                  </a:lnTo>
                  <a:lnTo>
                    <a:pt x="0" y="115267"/>
                  </a:lnTo>
                  <a:close/>
                </a:path>
              </a:pathLst>
            </a:custGeom>
            <a:solidFill>
              <a:srgbClr val="8CD3F0"/>
            </a:solidFill>
          </p:spPr>
        </p:sp>
        <p:sp>
          <p:nvSpPr>
            <p:cNvPr name="TextBox 24" id="24"/>
            <p:cNvSpPr txBox="true"/>
            <p:nvPr/>
          </p:nvSpPr>
          <p:spPr>
            <a:xfrm>
              <a:off x="0" y="-9525"/>
              <a:ext cx="4816593" cy="124792"/>
            </a:xfrm>
            <a:prstGeom prst="rect">
              <a:avLst/>
            </a:prstGeom>
          </p:spPr>
          <p:txBody>
            <a:bodyPr anchor="ctr" rtlCol="false" tIns="50800" lIns="50800" bIns="50800" rIns="50800"/>
            <a:lstStyle/>
            <a:p>
              <a:pPr algn="ctr">
                <a:lnSpc>
                  <a:spcPts val="2191"/>
                </a:lnSpc>
              </a:pPr>
              <a:r>
                <a:rPr lang="en-US" b="true" sz="1761" spc="1">
                  <a:solidFill>
                    <a:srgbClr val="000000"/>
                  </a:solidFill>
                  <a:latin typeface="Exo 2 Bold"/>
                  <a:ea typeface="Exo 2 Bold"/>
                  <a:cs typeface="Exo 2 Bold"/>
                  <a:sym typeface="Exo 2 Bold"/>
                </a:rPr>
                <a:t>SUBMITTED TO DR SYED SAOOD ZIA BY MUHAMMAD HASHIR RAFIQUE (BSCS)</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0000" t="0" r="-10000" b="0"/>
            </a:stretch>
          </a:blipFill>
        </p:spPr>
      </p:sp>
      <p:sp>
        <p:nvSpPr>
          <p:cNvPr name="AutoShape 3" id="3"/>
          <p:cNvSpPr/>
          <p:nvPr/>
        </p:nvSpPr>
        <p:spPr>
          <a:xfrm flipV="true">
            <a:off x="584494" y="823978"/>
            <a:ext cx="16461585" cy="0"/>
          </a:xfrm>
          <a:prstGeom prst="line">
            <a:avLst/>
          </a:prstGeom>
          <a:ln cap="flat" w="9525">
            <a:solidFill>
              <a:srgbClr val="FFFFFF"/>
            </a:solidFill>
            <a:prstDash val="solid"/>
            <a:headEnd type="none" len="sm" w="sm"/>
            <a:tailEnd type="none" len="sm" w="sm"/>
          </a:ln>
        </p:spPr>
      </p:sp>
      <p:sp>
        <p:nvSpPr>
          <p:cNvPr name="AutoShape 4" id="4"/>
          <p:cNvSpPr/>
          <p:nvPr/>
        </p:nvSpPr>
        <p:spPr>
          <a:xfrm flipV="true">
            <a:off x="584494" y="9448873"/>
            <a:ext cx="16461585" cy="0"/>
          </a:xfrm>
          <a:prstGeom prst="line">
            <a:avLst/>
          </a:prstGeom>
          <a:ln cap="flat" w="9525">
            <a:solidFill>
              <a:srgbClr val="FFFFFF"/>
            </a:solidFill>
            <a:prstDash val="solid"/>
            <a:headEnd type="none" len="sm" w="sm"/>
            <a:tailEnd type="none" len="sm" w="sm"/>
          </a:ln>
        </p:spPr>
      </p:sp>
      <p:sp>
        <p:nvSpPr>
          <p:cNvPr name="Freeform 5" id="5"/>
          <p:cNvSpPr/>
          <p:nvPr/>
        </p:nvSpPr>
        <p:spPr>
          <a:xfrm flipH="false" flipV="false" rot="-5282160">
            <a:off x="16937214" y="514479"/>
            <a:ext cx="360144" cy="618998"/>
          </a:xfrm>
          <a:custGeom>
            <a:avLst/>
            <a:gdLst/>
            <a:ahLst/>
            <a:cxnLst/>
            <a:rect r="r" b="b" t="t" l="l"/>
            <a:pathLst>
              <a:path h="618998" w="360144">
                <a:moveTo>
                  <a:pt x="0" y="0"/>
                </a:moveTo>
                <a:lnTo>
                  <a:pt x="360144" y="0"/>
                </a:lnTo>
                <a:lnTo>
                  <a:pt x="360144" y="618998"/>
                </a:lnTo>
                <a:lnTo>
                  <a:pt x="0" y="6189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5282160">
            <a:off x="16937214" y="9139374"/>
            <a:ext cx="360144" cy="618998"/>
          </a:xfrm>
          <a:custGeom>
            <a:avLst/>
            <a:gdLst/>
            <a:ahLst/>
            <a:cxnLst/>
            <a:rect r="r" b="b" t="t" l="l"/>
            <a:pathLst>
              <a:path h="618998" w="360144">
                <a:moveTo>
                  <a:pt x="0" y="0"/>
                </a:moveTo>
                <a:lnTo>
                  <a:pt x="360144" y="0"/>
                </a:lnTo>
                <a:lnTo>
                  <a:pt x="360144" y="618998"/>
                </a:lnTo>
                <a:lnTo>
                  <a:pt x="0" y="6189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1288912" y="5706414"/>
            <a:ext cx="4811915" cy="2591130"/>
            <a:chOff x="0" y="0"/>
            <a:chExt cx="4890593" cy="2633497"/>
          </a:xfrm>
        </p:grpSpPr>
        <p:sp>
          <p:nvSpPr>
            <p:cNvPr name="Freeform 8" id="8"/>
            <p:cNvSpPr/>
            <p:nvPr/>
          </p:nvSpPr>
          <p:spPr>
            <a:xfrm flipH="false" flipV="false" rot="0">
              <a:off x="0" y="0"/>
              <a:ext cx="4890593" cy="2633497"/>
            </a:xfrm>
            <a:custGeom>
              <a:avLst/>
              <a:gdLst/>
              <a:ahLst/>
              <a:cxnLst/>
              <a:rect r="r" b="b" t="t" l="l"/>
              <a:pathLst>
                <a:path h="2633497" w="4890593">
                  <a:moveTo>
                    <a:pt x="4730574" y="0"/>
                  </a:moveTo>
                  <a:lnTo>
                    <a:pt x="160020" y="0"/>
                  </a:lnTo>
                  <a:lnTo>
                    <a:pt x="0" y="160020"/>
                  </a:lnTo>
                  <a:lnTo>
                    <a:pt x="0" y="2473477"/>
                  </a:lnTo>
                  <a:lnTo>
                    <a:pt x="160020" y="2633497"/>
                  </a:lnTo>
                  <a:lnTo>
                    <a:pt x="4730574" y="2633497"/>
                  </a:lnTo>
                  <a:lnTo>
                    <a:pt x="4890593" y="2473477"/>
                  </a:lnTo>
                  <a:lnTo>
                    <a:pt x="4890593" y="160020"/>
                  </a:lnTo>
                  <a:lnTo>
                    <a:pt x="4730574" y="0"/>
                  </a:lnTo>
                  <a:close/>
                </a:path>
              </a:pathLst>
            </a:custGeom>
            <a:solidFill>
              <a:srgbClr val="000000">
                <a:alpha val="0"/>
              </a:srgbClr>
            </a:solidFill>
            <a:ln w="19050" cap="sq">
              <a:solidFill>
                <a:srgbClr val="FFFFFF"/>
              </a:solidFill>
              <a:prstDash val="solid"/>
              <a:miter/>
            </a:ln>
          </p:spPr>
        </p:sp>
        <p:sp>
          <p:nvSpPr>
            <p:cNvPr name="TextBox 9" id="9"/>
            <p:cNvSpPr txBox="true"/>
            <p:nvPr/>
          </p:nvSpPr>
          <p:spPr>
            <a:xfrm>
              <a:off x="63500" y="34925"/>
              <a:ext cx="4763593" cy="2535072"/>
            </a:xfrm>
            <a:prstGeom prst="rect">
              <a:avLst/>
            </a:prstGeom>
          </p:spPr>
          <p:txBody>
            <a:bodyPr anchor="ctr" rtlCol="false" tIns="50800" lIns="50800" bIns="50800" rIns="50800"/>
            <a:lstStyle/>
            <a:p>
              <a:pPr algn="ctr">
                <a:lnSpc>
                  <a:spcPts val="2462"/>
                </a:lnSpc>
              </a:pPr>
            </a:p>
          </p:txBody>
        </p:sp>
      </p:grpSp>
      <p:grpSp>
        <p:nvGrpSpPr>
          <p:cNvPr name="Group 10" id="10"/>
          <p:cNvGrpSpPr/>
          <p:nvPr/>
        </p:nvGrpSpPr>
        <p:grpSpPr>
          <a:xfrm rot="0">
            <a:off x="6639459" y="5706414"/>
            <a:ext cx="4811915" cy="2591130"/>
            <a:chOff x="0" y="0"/>
            <a:chExt cx="4890593" cy="2633497"/>
          </a:xfrm>
        </p:grpSpPr>
        <p:sp>
          <p:nvSpPr>
            <p:cNvPr name="Freeform 11" id="11"/>
            <p:cNvSpPr/>
            <p:nvPr/>
          </p:nvSpPr>
          <p:spPr>
            <a:xfrm flipH="false" flipV="false" rot="0">
              <a:off x="0" y="0"/>
              <a:ext cx="4890593" cy="2633497"/>
            </a:xfrm>
            <a:custGeom>
              <a:avLst/>
              <a:gdLst/>
              <a:ahLst/>
              <a:cxnLst/>
              <a:rect r="r" b="b" t="t" l="l"/>
              <a:pathLst>
                <a:path h="2633497" w="4890593">
                  <a:moveTo>
                    <a:pt x="4730574" y="0"/>
                  </a:moveTo>
                  <a:lnTo>
                    <a:pt x="160020" y="0"/>
                  </a:lnTo>
                  <a:lnTo>
                    <a:pt x="0" y="160020"/>
                  </a:lnTo>
                  <a:lnTo>
                    <a:pt x="0" y="2473477"/>
                  </a:lnTo>
                  <a:lnTo>
                    <a:pt x="160020" y="2633497"/>
                  </a:lnTo>
                  <a:lnTo>
                    <a:pt x="4730574" y="2633497"/>
                  </a:lnTo>
                  <a:lnTo>
                    <a:pt x="4890593" y="2473477"/>
                  </a:lnTo>
                  <a:lnTo>
                    <a:pt x="4890593" y="160020"/>
                  </a:lnTo>
                  <a:lnTo>
                    <a:pt x="4730574" y="0"/>
                  </a:lnTo>
                  <a:close/>
                </a:path>
              </a:pathLst>
            </a:custGeom>
            <a:solidFill>
              <a:srgbClr val="000000">
                <a:alpha val="0"/>
              </a:srgbClr>
            </a:solidFill>
            <a:ln w="19050" cap="sq">
              <a:solidFill>
                <a:srgbClr val="FFFFFF"/>
              </a:solidFill>
              <a:prstDash val="solid"/>
              <a:miter/>
            </a:ln>
          </p:spPr>
        </p:sp>
        <p:sp>
          <p:nvSpPr>
            <p:cNvPr name="TextBox 12" id="12"/>
            <p:cNvSpPr txBox="true"/>
            <p:nvPr/>
          </p:nvSpPr>
          <p:spPr>
            <a:xfrm>
              <a:off x="63500" y="34925"/>
              <a:ext cx="4763593" cy="2535072"/>
            </a:xfrm>
            <a:prstGeom prst="rect">
              <a:avLst/>
            </a:prstGeom>
          </p:spPr>
          <p:txBody>
            <a:bodyPr anchor="ctr" rtlCol="false" tIns="50800" lIns="50800" bIns="50800" rIns="50800"/>
            <a:lstStyle/>
            <a:p>
              <a:pPr algn="ctr">
                <a:lnSpc>
                  <a:spcPts val="2462"/>
                </a:lnSpc>
              </a:pPr>
            </a:p>
          </p:txBody>
        </p:sp>
      </p:grpSp>
      <p:grpSp>
        <p:nvGrpSpPr>
          <p:cNvPr name="Group 13" id="13"/>
          <p:cNvGrpSpPr/>
          <p:nvPr/>
        </p:nvGrpSpPr>
        <p:grpSpPr>
          <a:xfrm rot="0">
            <a:off x="11989883" y="5706414"/>
            <a:ext cx="4811915" cy="2591130"/>
            <a:chOff x="0" y="0"/>
            <a:chExt cx="4890593" cy="2633497"/>
          </a:xfrm>
        </p:grpSpPr>
        <p:sp>
          <p:nvSpPr>
            <p:cNvPr name="Freeform 14" id="14"/>
            <p:cNvSpPr/>
            <p:nvPr/>
          </p:nvSpPr>
          <p:spPr>
            <a:xfrm flipH="false" flipV="false" rot="0">
              <a:off x="0" y="0"/>
              <a:ext cx="4890593" cy="2633497"/>
            </a:xfrm>
            <a:custGeom>
              <a:avLst/>
              <a:gdLst/>
              <a:ahLst/>
              <a:cxnLst/>
              <a:rect r="r" b="b" t="t" l="l"/>
              <a:pathLst>
                <a:path h="2633497" w="4890593">
                  <a:moveTo>
                    <a:pt x="4730574" y="0"/>
                  </a:moveTo>
                  <a:lnTo>
                    <a:pt x="160020" y="0"/>
                  </a:lnTo>
                  <a:lnTo>
                    <a:pt x="0" y="160020"/>
                  </a:lnTo>
                  <a:lnTo>
                    <a:pt x="0" y="2473477"/>
                  </a:lnTo>
                  <a:lnTo>
                    <a:pt x="160020" y="2633497"/>
                  </a:lnTo>
                  <a:lnTo>
                    <a:pt x="4730574" y="2633497"/>
                  </a:lnTo>
                  <a:lnTo>
                    <a:pt x="4890593" y="2473477"/>
                  </a:lnTo>
                  <a:lnTo>
                    <a:pt x="4890593" y="160020"/>
                  </a:lnTo>
                  <a:lnTo>
                    <a:pt x="4730574" y="0"/>
                  </a:lnTo>
                  <a:close/>
                </a:path>
              </a:pathLst>
            </a:custGeom>
            <a:solidFill>
              <a:srgbClr val="000000">
                <a:alpha val="0"/>
              </a:srgbClr>
            </a:solidFill>
            <a:ln w="19050" cap="sq">
              <a:solidFill>
                <a:srgbClr val="FFFFFF"/>
              </a:solidFill>
              <a:prstDash val="solid"/>
              <a:miter/>
            </a:ln>
          </p:spPr>
        </p:sp>
        <p:sp>
          <p:nvSpPr>
            <p:cNvPr name="TextBox 15" id="15"/>
            <p:cNvSpPr txBox="true"/>
            <p:nvPr/>
          </p:nvSpPr>
          <p:spPr>
            <a:xfrm>
              <a:off x="63500" y="34925"/>
              <a:ext cx="4763593" cy="2535072"/>
            </a:xfrm>
            <a:prstGeom prst="rect">
              <a:avLst/>
            </a:prstGeom>
          </p:spPr>
          <p:txBody>
            <a:bodyPr anchor="ctr" rtlCol="false" tIns="50800" lIns="50800" bIns="50800" rIns="50800"/>
            <a:lstStyle/>
            <a:p>
              <a:pPr algn="ctr">
                <a:lnSpc>
                  <a:spcPts val="2462"/>
                </a:lnSpc>
              </a:pPr>
            </a:p>
          </p:txBody>
        </p:sp>
      </p:grpSp>
      <p:sp>
        <p:nvSpPr>
          <p:cNvPr name="TextBox 16" id="16"/>
          <p:cNvSpPr txBox="true"/>
          <p:nvPr/>
        </p:nvSpPr>
        <p:spPr>
          <a:xfrm rot="0">
            <a:off x="1288912" y="1926428"/>
            <a:ext cx="10108799" cy="640355"/>
          </a:xfrm>
          <a:prstGeom prst="rect">
            <a:avLst/>
          </a:prstGeom>
        </p:spPr>
        <p:txBody>
          <a:bodyPr anchor="t" rtlCol="false" tIns="0" lIns="0" bIns="0" rIns="0">
            <a:spAutoFit/>
          </a:bodyPr>
          <a:lstStyle/>
          <a:p>
            <a:pPr algn="l" marL="0" indent="0" lvl="0">
              <a:lnSpc>
                <a:spcPts val="5131"/>
              </a:lnSpc>
            </a:pPr>
            <a:r>
              <a:rPr lang="en-US" sz="4040" spc="40">
                <a:solidFill>
                  <a:srgbClr val="38B6FF"/>
                </a:solidFill>
                <a:latin typeface="Organic"/>
                <a:ea typeface="Organic"/>
                <a:cs typeface="Organic"/>
                <a:sym typeface="Organic"/>
              </a:rPr>
              <a:t>WHY SHOULD IT BE IMPORTANT IN EDUCATION?</a:t>
            </a:r>
          </a:p>
        </p:txBody>
      </p:sp>
      <p:sp>
        <p:nvSpPr>
          <p:cNvPr name="TextBox 17" id="17"/>
          <p:cNvSpPr txBox="true"/>
          <p:nvPr/>
        </p:nvSpPr>
        <p:spPr>
          <a:xfrm rot="0">
            <a:off x="1738210" y="6767508"/>
            <a:ext cx="3758249" cy="1192205"/>
          </a:xfrm>
          <a:prstGeom prst="rect">
            <a:avLst/>
          </a:prstGeom>
        </p:spPr>
        <p:txBody>
          <a:bodyPr anchor="t" rtlCol="false" tIns="0" lIns="0" bIns="0" rIns="0">
            <a:spAutoFit/>
          </a:bodyPr>
          <a:lstStyle/>
          <a:p>
            <a:pPr algn="l">
              <a:lnSpc>
                <a:spcPts val="1916"/>
              </a:lnSpc>
            </a:pPr>
            <a:r>
              <a:rPr lang="en-US" sz="1294">
                <a:solidFill>
                  <a:srgbClr val="FFFFFF"/>
                </a:solidFill>
                <a:latin typeface="Exo 2"/>
                <a:ea typeface="Exo 2"/>
                <a:cs typeface="Exo 2"/>
                <a:sym typeface="Exo 2"/>
              </a:rPr>
              <a:t>AI allows for customized learning paths that adapt to each student's needs, strengths, and weaknesses. This helps students learn at their own pace, ensuring they get the right level of challenge and support.</a:t>
            </a:r>
          </a:p>
        </p:txBody>
      </p:sp>
      <p:sp>
        <p:nvSpPr>
          <p:cNvPr name="TextBox 18" id="18"/>
          <p:cNvSpPr txBox="true"/>
          <p:nvPr/>
        </p:nvSpPr>
        <p:spPr>
          <a:xfrm rot="0">
            <a:off x="1738210" y="6225220"/>
            <a:ext cx="3758249" cy="333779"/>
          </a:xfrm>
          <a:prstGeom prst="rect">
            <a:avLst/>
          </a:prstGeom>
        </p:spPr>
        <p:txBody>
          <a:bodyPr anchor="t" rtlCol="false" tIns="0" lIns="0" bIns="0" rIns="0">
            <a:spAutoFit/>
          </a:bodyPr>
          <a:lstStyle/>
          <a:p>
            <a:pPr algn="l">
              <a:lnSpc>
                <a:spcPts val="2602"/>
              </a:lnSpc>
            </a:pPr>
            <a:r>
              <a:rPr lang="en-US" sz="1859" spc="91">
                <a:solidFill>
                  <a:srgbClr val="FFFFFF"/>
                </a:solidFill>
                <a:latin typeface="Organic"/>
                <a:ea typeface="Organic"/>
                <a:cs typeface="Organic"/>
                <a:sym typeface="Organic"/>
              </a:rPr>
              <a:t>LEARNING EXPERIENCES</a:t>
            </a:r>
          </a:p>
        </p:txBody>
      </p:sp>
      <p:sp>
        <p:nvSpPr>
          <p:cNvPr name="TextBox 19" id="19"/>
          <p:cNvSpPr txBox="true"/>
          <p:nvPr/>
        </p:nvSpPr>
        <p:spPr>
          <a:xfrm rot="0">
            <a:off x="7091401" y="6767508"/>
            <a:ext cx="3758249" cy="1192205"/>
          </a:xfrm>
          <a:prstGeom prst="rect">
            <a:avLst/>
          </a:prstGeom>
        </p:spPr>
        <p:txBody>
          <a:bodyPr anchor="t" rtlCol="false" tIns="0" lIns="0" bIns="0" rIns="0">
            <a:spAutoFit/>
          </a:bodyPr>
          <a:lstStyle/>
          <a:p>
            <a:pPr algn="l">
              <a:lnSpc>
                <a:spcPts val="1916"/>
              </a:lnSpc>
            </a:pPr>
            <a:r>
              <a:rPr lang="en-US" sz="1294">
                <a:solidFill>
                  <a:srgbClr val="FFFFFF"/>
                </a:solidFill>
                <a:latin typeface="Exo 2"/>
                <a:ea typeface="Exo 2"/>
                <a:cs typeface="Exo 2"/>
                <a:sym typeface="Exo 2"/>
              </a:rPr>
              <a:t>It can provide tools that accommodate different learning styles and needs. For instance, text-to-speech, language translation, and assistive technologies help students with disabilities or language barriers access learning materials.</a:t>
            </a:r>
          </a:p>
        </p:txBody>
      </p:sp>
      <p:sp>
        <p:nvSpPr>
          <p:cNvPr name="TextBox 20" id="20"/>
          <p:cNvSpPr txBox="true"/>
          <p:nvPr/>
        </p:nvSpPr>
        <p:spPr>
          <a:xfrm rot="0">
            <a:off x="7091401" y="6225220"/>
            <a:ext cx="4105199" cy="333779"/>
          </a:xfrm>
          <a:prstGeom prst="rect">
            <a:avLst/>
          </a:prstGeom>
        </p:spPr>
        <p:txBody>
          <a:bodyPr anchor="t" rtlCol="false" tIns="0" lIns="0" bIns="0" rIns="0">
            <a:spAutoFit/>
          </a:bodyPr>
          <a:lstStyle/>
          <a:p>
            <a:pPr algn="l">
              <a:lnSpc>
                <a:spcPts val="2602"/>
              </a:lnSpc>
            </a:pPr>
            <a:r>
              <a:rPr lang="en-US" sz="1859" spc="91">
                <a:solidFill>
                  <a:srgbClr val="FFFFFF"/>
                </a:solidFill>
                <a:latin typeface="Organic"/>
                <a:ea typeface="Organic"/>
                <a:cs typeface="Organic"/>
                <a:sym typeface="Organic"/>
              </a:rPr>
              <a:t>INCLUSIVE LEARNING ENVIRONMENTS</a:t>
            </a:r>
          </a:p>
        </p:txBody>
      </p:sp>
      <p:sp>
        <p:nvSpPr>
          <p:cNvPr name="TextBox 21" id="21"/>
          <p:cNvSpPr txBox="true"/>
          <p:nvPr/>
        </p:nvSpPr>
        <p:spPr>
          <a:xfrm rot="0">
            <a:off x="12441973" y="6767508"/>
            <a:ext cx="3758249" cy="954080"/>
          </a:xfrm>
          <a:prstGeom prst="rect">
            <a:avLst/>
          </a:prstGeom>
        </p:spPr>
        <p:txBody>
          <a:bodyPr anchor="t" rtlCol="false" tIns="0" lIns="0" bIns="0" rIns="0">
            <a:spAutoFit/>
          </a:bodyPr>
          <a:lstStyle/>
          <a:p>
            <a:pPr algn="l">
              <a:lnSpc>
                <a:spcPts val="1916"/>
              </a:lnSpc>
            </a:pPr>
            <a:r>
              <a:rPr lang="en-US" sz="1294">
                <a:solidFill>
                  <a:srgbClr val="FFFFFF"/>
                </a:solidFill>
                <a:latin typeface="Exo 2"/>
                <a:ea typeface="Exo 2"/>
                <a:cs typeface="Exo 2"/>
                <a:sym typeface="Exo 2"/>
              </a:rPr>
              <a:t>Learning with AI tools familiarizes students with cutting-edge technology and equips them with digital skills, preparing them for future careers in an increasingly tech-driven world.</a:t>
            </a:r>
          </a:p>
        </p:txBody>
      </p:sp>
      <p:sp>
        <p:nvSpPr>
          <p:cNvPr name="TextBox 22" id="22"/>
          <p:cNvSpPr txBox="true"/>
          <p:nvPr/>
        </p:nvSpPr>
        <p:spPr>
          <a:xfrm rot="0">
            <a:off x="12441973" y="6225220"/>
            <a:ext cx="3904810" cy="333779"/>
          </a:xfrm>
          <a:prstGeom prst="rect">
            <a:avLst/>
          </a:prstGeom>
        </p:spPr>
        <p:txBody>
          <a:bodyPr anchor="t" rtlCol="false" tIns="0" lIns="0" bIns="0" rIns="0">
            <a:spAutoFit/>
          </a:bodyPr>
          <a:lstStyle/>
          <a:p>
            <a:pPr algn="l">
              <a:lnSpc>
                <a:spcPts val="2602"/>
              </a:lnSpc>
            </a:pPr>
            <a:r>
              <a:rPr lang="en-US" sz="1859" spc="91">
                <a:solidFill>
                  <a:srgbClr val="FFFFFF"/>
                </a:solidFill>
                <a:latin typeface="Organic"/>
                <a:ea typeface="Organic"/>
                <a:cs typeface="Organic"/>
                <a:sym typeface="Organic"/>
              </a:rPr>
              <a:t>PREPARING STUDENTS FOR THE FUTURE</a:t>
            </a:r>
          </a:p>
        </p:txBody>
      </p:sp>
      <p:sp>
        <p:nvSpPr>
          <p:cNvPr name="TextBox 23" id="23"/>
          <p:cNvSpPr txBox="true"/>
          <p:nvPr/>
        </p:nvSpPr>
        <p:spPr>
          <a:xfrm rot="0">
            <a:off x="1288912" y="3039276"/>
            <a:ext cx="15512886" cy="1023034"/>
          </a:xfrm>
          <a:prstGeom prst="rect">
            <a:avLst/>
          </a:prstGeom>
        </p:spPr>
        <p:txBody>
          <a:bodyPr anchor="t" rtlCol="false" tIns="0" lIns="0" bIns="0" rIns="0">
            <a:spAutoFit/>
          </a:bodyPr>
          <a:lstStyle/>
          <a:p>
            <a:pPr algn="l">
              <a:lnSpc>
                <a:spcPts val="2712"/>
              </a:lnSpc>
              <a:spcBef>
                <a:spcPct val="0"/>
              </a:spcBef>
            </a:pPr>
            <a:r>
              <a:rPr lang="en-US" sz="2180" spc="2">
                <a:solidFill>
                  <a:srgbClr val="FFFFFF"/>
                </a:solidFill>
                <a:latin typeface="Montserrat"/>
                <a:ea typeface="Montserrat"/>
                <a:cs typeface="Montserrat"/>
                <a:sym typeface="Montserrat"/>
              </a:rPr>
              <a:t>Restricting AI access for students is a missed opportunity that could limit their educational growth and preparedness for the future. AI tools offer personalized support, instant feedback, and access to resources that enhance learning beyond what traditional methods can provide.</a:t>
            </a:r>
          </a:p>
        </p:txBody>
      </p:sp>
      <p:grpSp>
        <p:nvGrpSpPr>
          <p:cNvPr name="Group 24" id="24"/>
          <p:cNvGrpSpPr/>
          <p:nvPr/>
        </p:nvGrpSpPr>
        <p:grpSpPr>
          <a:xfrm rot="0">
            <a:off x="0" y="9849346"/>
            <a:ext cx="18288000" cy="437654"/>
            <a:chOff x="0" y="0"/>
            <a:chExt cx="4816593" cy="115267"/>
          </a:xfrm>
        </p:grpSpPr>
        <p:sp>
          <p:nvSpPr>
            <p:cNvPr name="Freeform 25" id="25"/>
            <p:cNvSpPr/>
            <p:nvPr/>
          </p:nvSpPr>
          <p:spPr>
            <a:xfrm flipH="false" flipV="false" rot="0">
              <a:off x="0" y="0"/>
              <a:ext cx="4816592" cy="115267"/>
            </a:xfrm>
            <a:custGeom>
              <a:avLst/>
              <a:gdLst/>
              <a:ahLst/>
              <a:cxnLst/>
              <a:rect r="r" b="b" t="t" l="l"/>
              <a:pathLst>
                <a:path h="115267" w="4816592">
                  <a:moveTo>
                    <a:pt x="0" y="0"/>
                  </a:moveTo>
                  <a:lnTo>
                    <a:pt x="4816592" y="0"/>
                  </a:lnTo>
                  <a:lnTo>
                    <a:pt x="4816592" y="115267"/>
                  </a:lnTo>
                  <a:lnTo>
                    <a:pt x="0" y="115267"/>
                  </a:lnTo>
                  <a:close/>
                </a:path>
              </a:pathLst>
            </a:custGeom>
            <a:solidFill>
              <a:srgbClr val="8CD3F0"/>
            </a:solidFill>
          </p:spPr>
        </p:sp>
        <p:sp>
          <p:nvSpPr>
            <p:cNvPr name="TextBox 26" id="26"/>
            <p:cNvSpPr txBox="true"/>
            <p:nvPr/>
          </p:nvSpPr>
          <p:spPr>
            <a:xfrm>
              <a:off x="0" y="-9525"/>
              <a:ext cx="4816593" cy="124792"/>
            </a:xfrm>
            <a:prstGeom prst="rect">
              <a:avLst/>
            </a:prstGeom>
          </p:spPr>
          <p:txBody>
            <a:bodyPr anchor="ctr" rtlCol="false" tIns="50800" lIns="50800" bIns="50800" rIns="50800"/>
            <a:lstStyle/>
            <a:p>
              <a:pPr algn="ctr">
                <a:lnSpc>
                  <a:spcPts val="2191"/>
                </a:lnSpc>
              </a:pPr>
              <a:r>
                <a:rPr lang="en-US" b="true" sz="1761" spc="1">
                  <a:solidFill>
                    <a:srgbClr val="000000"/>
                  </a:solidFill>
                  <a:latin typeface="Exo 2 Bold"/>
                  <a:ea typeface="Exo 2 Bold"/>
                  <a:cs typeface="Exo 2 Bold"/>
                  <a:sym typeface="Exo 2 Bold"/>
                </a:rPr>
                <a:t>SUBMITTED TO DR SYED SAOOD ZIA BY MUHAMMAD HASHIR RAFIQUE (BSCS)</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0000" t="0" r="-10000" b="0"/>
            </a:stretch>
          </a:blipFill>
        </p:spPr>
      </p:sp>
      <p:grpSp>
        <p:nvGrpSpPr>
          <p:cNvPr name="Group 3" id="3"/>
          <p:cNvGrpSpPr/>
          <p:nvPr/>
        </p:nvGrpSpPr>
        <p:grpSpPr>
          <a:xfrm rot="0">
            <a:off x="0" y="0"/>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152025">
                <a:alpha val="22745"/>
              </a:srgbClr>
            </a:solidFill>
          </p:spPr>
        </p:sp>
        <p:sp>
          <p:nvSpPr>
            <p:cNvPr name="TextBox 5" id="5"/>
            <p:cNvSpPr txBox="true"/>
            <p:nvPr/>
          </p:nvSpPr>
          <p:spPr>
            <a:xfrm>
              <a:off x="0" y="0"/>
              <a:ext cx="4816593" cy="2709333"/>
            </a:xfrm>
            <a:prstGeom prst="rect">
              <a:avLst/>
            </a:prstGeom>
          </p:spPr>
          <p:txBody>
            <a:bodyPr anchor="ctr" rtlCol="false" tIns="50800" lIns="50800" bIns="50800" rIns="50800"/>
            <a:lstStyle/>
            <a:p>
              <a:pPr algn="ctr">
                <a:lnSpc>
                  <a:spcPts val="2191"/>
                </a:lnSpc>
              </a:pPr>
            </a:p>
          </p:txBody>
        </p:sp>
      </p:grpSp>
      <p:grpSp>
        <p:nvGrpSpPr>
          <p:cNvPr name="Group 6" id="6"/>
          <p:cNvGrpSpPr/>
          <p:nvPr/>
        </p:nvGrpSpPr>
        <p:grpSpPr>
          <a:xfrm rot="0">
            <a:off x="4839329" y="4262448"/>
            <a:ext cx="3880746" cy="4838396"/>
            <a:chOff x="0" y="0"/>
            <a:chExt cx="1022089" cy="1274310"/>
          </a:xfrm>
        </p:grpSpPr>
        <p:sp>
          <p:nvSpPr>
            <p:cNvPr name="Freeform 7" id="7"/>
            <p:cNvSpPr/>
            <p:nvPr/>
          </p:nvSpPr>
          <p:spPr>
            <a:xfrm flipH="false" flipV="false" rot="0">
              <a:off x="0" y="0"/>
              <a:ext cx="1022089" cy="1274310"/>
            </a:xfrm>
            <a:custGeom>
              <a:avLst/>
              <a:gdLst/>
              <a:ahLst/>
              <a:cxnLst/>
              <a:rect r="r" b="b" t="t" l="l"/>
              <a:pathLst>
                <a:path h="1274310" w="1022089">
                  <a:moveTo>
                    <a:pt x="27929" y="0"/>
                  </a:moveTo>
                  <a:lnTo>
                    <a:pt x="994160" y="0"/>
                  </a:lnTo>
                  <a:cubicBezTo>
                    <a:pt x="1001567" y="0"/>
                    <a:pt x="1008671" y="2943"/>
                    <a:pt x="1013909" y="8180"/>
                  </a:cubicBezTo>
                  <a:cubicBezTo>
                    <a:pt x="1019147" y="13418"/>
                    <a:pt x="1022089" y="20522"/>
                    <a:pt x="1022089" y="27929"/>
                  </a:cubicBezTo>
                  <a:lnTo>
                    <a:pt x="1022089" y="1246381"/>
                  </a:lnTo>
                  <a:cubicBezTo>
                    <a:pt x="1022089" y="1253788"/>
                    <a:pt x="1019147" y="1260892"/>
                    <a:pt x="1013909" y="1266130"/>
                  </a:cubicBezTo>
                  <a:cubicBezTo>
                    <a:pt x="1008671" y="1271368"/>
                    <a:pt x="1001567" y="1274310"/>
                    <a:pt x="994160" y="1274310"/>
                  </a:cubicBezTo>
                  <a:lnTo>
                    <a:pt x="27929" y="1274310"/>
                  </a:lnTo>
                  <a:cubicBezTo>
                    <a:pt x="12504" y="1274310"/>
                    <a:pt x="0" y="1261806"/>
                    <a:pt x="0" y="1246381"/>
                  </a:cubicBezTo>
                  <a:lnTo>
                    <a:pt x="0" y="27929"/>
                  </a:lnTo>
                  <a:cubicBezTo>
                    <a:pt x="0" y="20522"/>
                    <a:pt x="2943" y="13418"/>
                    <a:pt x="8180" y="8180"/>
                  </a:cubicBezTo>
                  <a:cubicBezTo>
                    <a:pt x="13418" y="2943"/>
                    <a:pt x="20522" y="0"/>
                    <a:pt x="27929" y="0"/>
                  </a:cubicBezTo>
                  <a:close/>
                </a:path>
              </a:pathLst>
            </a:custGeom>
            <a:solidFill>
              <a:srgbClr val="000000">
                <a:alpha val="0"/>
              </a:srgbClr>
            </a:solidFill>
            <a:ln w="19050" cap="sq">
              <a:solidFill>
                <a:srgbClr val="F7F3F2"/>
              </a:solidFill>
              <a:prstDash val="solid"/>
              <a:miter/>
            </a:ln>
          </p:spPr>
        </p:sp>
        <p:sp>
          <p:nvSpPr>
            <p:cNvPr name="TextBox 8" id="8"/>
            <p:cNvSpPr txBox="true"/>
            <p:nvPr/>
          </p:nvSpPr>
          <p:spPr>
            <a:xfrm>
              <a:off x="0" y="-47625"/>
              <a:ext cx="1022089" cy="1321935"/>
            </a:xfrm>
            <a:prstGeom prst="rect">
              <a:avLst/>
            </a:prstGeom>
          </p:spPr>
          <p:txBody>
            <a:bodyPr anchor="ctr" rtlCol="false" tIns="50800" lIns="50800" bIns="50800" rIns="50800"/>
            <a:lstStyle/>
            <a:p>
              <a:pPr algn="ctr">
                <a:lnSpc>
                  <a:spcPts val="2959"/>
                </a:lnSpc>
              </a:pPr>
            </a:p>
          </p:txBody>
        </p:sp>
      </p:grpSp>
      <p:grpSp>
        <p:nvGrpSpPr>
          <p:cNvPr name="Group 9" id="9"/>
          <p:cNvGrpSpPr/>
          <p:nvPr/>
        </p:nvGrpSpPr>
        <p:grpSpPr>
          <a:xfrm rot="0">
            <a:off x="9567925" y="4262448"/>
            <a:ext cx="3880746" cy="4838396"/>
            <a:chOff x="0" y="0"/>
            <a:chExt cx="1022089" cy="1274310"/>
          </a:xfrm>
        </p:grpSpPr>
        <p:sp>
          <p:nvSpPr>
            <p:cNvPr name="Freeform 10" id="10"/>
            <p:cNvSpPr/>
            <p:nvPr/>
          </p:nvSpPr>
          <p:spPr>
            <a:xfrm flipH="false" flipV="false" rot="0">
              <a:off x="0" y="0"/>
              <a:ext cx="1022089" cy="1274310"/>
            </a:xfrm>
            <a:custGeom>
              <a:avLst/>
              <a:gdLst/>
              <a:ahLst/>
              <a:cxnLst/>
              <a:rect r="r" b="b" t="t" l="l"/>
              <a:pathLst>
                <a:path h="1274310" w="1022089">
                  <a:moveTo>
                    <a:pt x="27929" y="0"/>
                  </a:moveTo>
                  <a:lnTo>
                    <a:pt x="994160" y="0"/>
                  </a:lnTo>
                  <a:cubicBezTo>
                    <a:pt x="1001567" y="0"/>
                    <a:pt x="1008671" y="2943"/>
                    <a:pt x="1013909" y="8180"/>
                  </a:cubicBezTo>
                  <a:cubicBezTo>
                    <a:pt x="1019147" y="13418"/>
                    <a:pt x="1022089" y="20522"/>
                    <a:pt x="1022089" y="27929"/>
                  </a:cubicBezTo>
                  <a:lnTo>
                    <a:pt x="1022089" y="1246381"/>
                  </a:lnTo>
                  <a:cubicBezTo>
                    <a:pt x="1022089" y="1253788"/>
                    <a:pt x="1019147" y="1260892"/>
                    <a:pt x="1013909" y="1266130"/>
                  </a:cubicBezTo>
                  <a:cubicBezTo>
                    <a:pt x="1008671" y="1271368"/>
                    <a:pt x="1001567" y="1274310"/>
                    <a:pt x="994160" y="1274310"/>
                  </a:cubicBezTo>
                  <a:lnTo>
                    <a:pt x="27929" y="1274310"/>
                  </a:lnTo>
                  <a:cubicBezTo>
                    <a:pt x="12504" y="1274310"/>
                    <a:pt x="0" y="1261806"/>
                    <a:pt x="0" y="1246381"/>
                  </a:cubicBezTo>
                  <a:lnTo>
                    <a:pt x="0" y="27929"/>
                  </a:lnTo>
                  <a:cubicBezTo>
                    <a:pt x="0" y="20522"/>
                    <a:pt x="2943" y="13418"/>
                    <a:pt x="8180" y="8180"/>
                  </a:cubicBezTo>
                  <a:cubicBezTo>
                    <a:pt x="13418" y="2943"/>
                    <a:pt x="20522" y="0"/>
                    <a:pt x="27929" y="0"/>
                  </a:cubicBezTo>
                  <a:close/>
                </a:path>
              </a:pathLst>
            </a:custGeom>
            <a:solidFill>
              <a:srgbClr val="000000">
                <a:alpha val="0"/>
              </a:srgbClr>
            </a:solidFill>
            <a:ln w="19050" cap="sq">
              <a:solidFill>
                <a:srgbClr val="F7F3F2"/>
              </a:solidFill>
              <a:prstDash val="solid"/>
              <a:miter/>
            </a:ln>
          </p:spPr>
        </p:sp>
        <p:sp>
          <p:nvSpPr>
            <p:cNvPr name="TextBox 11" id="11"/>
            <p:cNvSpPr txBox="true"/>
            <p:nvPr/>
          </p:nvSpPr>
          <p:spPr>
            <a:xfrm>
              <a:off x="0" y="-47625"/>
              <a:ext cx="1022089" cy="1321935"/>
            </a:xfrm>
            <a:prstGeom prst="rect">
              <a:avLst/>
            </a:prstGeom>
          </p:spPr>
          <p:txBody>
            <a:bodyPr anchor="ctr" rtlCol="false" tIns="50800" lIns="50800" bIns="50800" rIns="50800"/>
            <a:lstStyle/>
            <a:p>
              <a:pPr algn="ctr">
                <a:lnSpc>
                  <a:spcPts val="2959"/>
                </a:lnSpc>
              </a:pPr>
            </a:p>
          </p:txBody>
        </p:sp>
      </p:grpSp>
      <p:sp>
        <p:nvSpPr>
          <p:cNvPr name="AutoShape 12" id="12"/>
          <p:cNvSpPr/>
          <p:nvPr/>
        </p:nvSpPr>
        <p:spPr>
          <a:xfrm flipV="true">
            <a:off x="5078682" y="6041768"/>
            <a:ext cx="3402040" cy="0"/>
          </a:xfrm>
          <a:prstGeom prst="line">
            <a:avLst/>
          </a:prstGeom>
          <a:ln cap="flat" w="19050">
            <a:solidFill>
              <a:srgbClr val="FFFFFF"/>
            </a:solidFill>
            <a:prstDash val="solid"/>
            <a:headEnd type="none" len="sm" w="sm"/>
            <a:tailEnd type="none" len="sm" w="sm"/>
          </a:ln>
        </p:spPr>
      </p:sp>
      <p:sp>
        <p:nvSpPr>
          <p:cNvPr name="AutoShape 13" id="13"/>
          <p:cNvSpPr/>
          <p:nvPr/>
        </p:nvSpPr>
        <p:spPr>
          <a:xfrm flipV="true">
            <a:off x="9807278" y="6041768"/>
            <a:ext cx="3402040" cy="0"/>
          </a:xfrm>
          <a:prstGeom prst="line">
            <a:avLst/>
          </a:prstGeom>
          <a:ln cap="flat" w="19050">
            <a:solidFill>
              <a:srgbClr val="FFFFFF"/>
            </a:solidFill>
            <a:prstDash val="solid"/>
            <a:headEnd type="none" len="sm" w="sm"/>
            <a:tailEnd type="none" len="sm" w="sm"/>
          </a:ln>
        </p:spPr>
      </p:sp>
      <p:sp>
        <p:nvSpPr>
          <p:cNvPr name="TextBox 14" id="14"/>
          <p:cNvSpPr txBox="true"/>
          <p:nvPr/>
        </p:nvSpPr>
        <p:spPr>
          <a:xfrm rot="0">
            <a:off x="5287536" y="6435995"/>
            <a:ext cx="2984332" cy="700837"/>
          </a:xfrm>
          <a:prstGeom prst="rect">
            <a:avLst/>
          </a:prstGeom>
        </p:spPr>
        <p:txBody>
          <a:bodyPr anchor="t" rtlCol="false" tIns="0" lIns="0" bIns="0" rIns="0">
            <a:spAutoFit/>
          </a:bodyPr>
          <a:lstStyle/>
          <a:p>
            <a:pPr algn="ctr">
              <a:lnSpc>
                <a:spcPts val="2886"/>
              </a:lnSpc>
            </a:pPr>
            <a:r>
              <a:rPr lang="en-US" sz="1816" spc="1">
                <a:solidFill>
                  <a:srgbClr val="FFFFFF"/>
                </a:solidFill>
                <a:latin typeface="Exo 2"/>
                <a:ea typeface="Exo 2"/>
                <a:cs typeface="Exo 2"/>
                <a:sym typeface="Exo 2"/>
              </a:rPr>
              <a:t>Chatbots talk and interact like humnas.</a:t>
            </a:r>
          </a:p>
        </p:txBody>
      </p:sp>
      <p:sp>
        <p:nvSpPr>
          <p:cNvPr name="TextBox 15" id="15"/>
          <p:cNvSpPr txBox="true"/>
          <p:nvPr/>
        </p:nvSpPr>
        <p:spPr>
          <a:xfrm rot="0">
            <a:off x="10016132" y="6435995"/>
            <a:ext cx="2984332" cy="1062787"/>
          </a:xfrm>
          <a:prstGeom prst="rect">
            <a:avLst/>
          </a:prstGeom>
        </p:spPr>
        <p:txBody>
          <a:bodyPr anchor="t" rtlCol="false" tIns="0" lIns="0" bIns="0" rIns="0">
            <a:spAutoFit/>
          </a:bodyPr>
          <a:lstStyle/>
          <a:p>
            <a:pPr algn="ctr">
              <a:lnSpc>
                <a:spcPts val="2886"/>
              </a:lnSpc>
            </a:pPr>
            <a:r>
              <a:rPr lang="en-US" sz="1816" spc="1">
                <a:solidFill>
                  <a:srgbClr val="FFFFFF"/>
                </a:solidFill>
                <a:latin typeface="Exo 2"/>
                <a:ea typeface="Exo 2"/>
                <a:cs typeface="Exo 2"/>
                <a:sym typeface="Exo 2"/>
              </a:rPr>
              <a:t>Other tools, which may include tools like plagrism-checker.</a:t>
            </a:r>
          </a:p>
        </p:txBody>
      </p:sp>
      <p:sp>
        <p:nvSpPr>
          <p:cNvPr name="TextBox 16" id="16"/>
          <p:cNvSpPr txBox="true"/>
          <p:nvPr/>
        </p:nvSpPr>
        <p:spPr>
          <a:xfrm rot="0">
            <a:off x="5334439" y="4927654"/>
            <a:ext cx="2890526" cy="391021"/>
          </a:xfrm>
          <a:prstGeom prst="rect">
            <a:avLst/>
          </a:prstGeom>
        </p:spPr>
        <p:txBody>
          <a:bodyPr anchor="t" rtlCol="false" tIns="0" lIns="0" bIns="0" rIns="0">
            <a:spAutoFit/>
          </a:bodyPr>
          <a:lstStyle/>
          <a:p>
            <a:pPr algn="ctr">
              <a:lnSpc>
                <a:spcPts val="3122"/>
              </a:lnSpc>
            </a:pPr>
            <a:r>
              <a:rPr lang="en-US" sz="2230" spc="2">
                <a:solidFill>
                  <a:srgbClr val="FFFFFF"/>
                </a:solidFill>
                <a:latin typeface="Organic"/>
                <a:ea typeface="Organic"/>
                <a:cs typeface="Organic"/>
                <a:sym typeface="Organic"/>
              </a:rPr>
              <a:t>Chatbots</a:t>
            </a:r>
          </a:p>
        </p:txBody>
      </p:sp>
      <p:sp>
        <p:nvSpPr>
          <p:cNvPr name="TextBox 17" id="17"/>
          <p:cNvSpPr txBox="true"/>
          <p:nvPr/>
        </p:nvSpPr>
        <p:spPr>
          <a:xfrm rot="0">
            <a:off x="10164912" y="4927654"/>
            <a:ext cx="2686771" cy="391021"/>
          </a:xfrm>
          <a:prstGeom prst="rect">
            <a:avLst/>
          </a:prstGeom>
        </p:spPr>
        <p:txBody>
          <a:bodyPr anchor="t" rtlCol="false" tIns="0" lIns="0" bIns="0" rIns="0">
            <a:spAutoFit/>
          </a:bodyPr>
          <a:lstStyle/>
          <a:p>
            <a:pPr algn="ctr">
              <a:lnSpc>
                <a:spcPts val="3122"/>
              </a:lnSpc>
            </a:pPr>
            <a:r>
              <a:rPr lang="en-US" sz="2230" spc="2">
                <a:solidFill>
                  <a:srgbClr val="FFFFFF"/>
                </a:solidFill>
                <a:latin typeface="Organic"/>
                <a:ea typeface="Organic"/>
                <a:cs typeface="Organic"/>
                <a:sym typeface="Organic"/>
              </a:rPr>
              <a:t>Other tools</a:t>
            </a:r>
          </a:p>
        </p:txBody>
      </p:sp>
      <p:sp>
        <p:nvSpPr>
          <p:cNvPr name="AutoShape 18" id="18"/>
          <p:cNvSpPr/>
          <p:nvPr/>
        </p:nvSpPr>
        <p:spPr>
          <a:xfrm>
            <a:off x="2475031" y="2527660"/>
            <a:ext cx="13410134" cy="0"/>
          </a:xfrm>
          <a:prstGeom prst="line">
            <a:avLst/>
          </a:prstGeom>
          <a:ln cap="flat" w="19050">
            <a:solidFill>
              <a:srgbClr val="FFFFFF"/>
            </a:solidFill>
            <a:prstDash val="solid"/>
            <a:headEnd type="none" len="sm" w="sm"/>
            <a:tailEnd type="none" len="sm" w="sm"/>
          </a:ln>
        </p:spPr>
      </p:sp>
      <p:sp>
        <p:nvSpPr>
          <p:cNvPr name="TextBox 19" id="19"/>
          <p:cNvSpPr txBox="true"/>
          <p:nvPr/>
        </p:nvSpPr>
        <p:spPr>
          <a:xfrm rot="0">
            <a:off x="1271238" y="1442838"/>
            <a:ext cx="15745523" cy="818515"/>
          </a:xfrm>
          <a:prstGeom prst="rect">
            <a:avLst/>
          </a:prstGeom>
        </p:spPr>
        <p:txBody>
          <a:bodyPr anchor="t" rtlCol="false" tIns="0" lIns="0" bIns="0" rIns="0">
            <a:spAutoFit/>
          </a:bodyPr>
          <a:lstStyle/>
          <a:p>
            <a:pPr algn="ctr">
              <a:lnSpc>
                <a:spcPts val="6502"/>
              </a:lnSpc>
            </a:pPr>
            <a:r>
              <a:rPr lang="en-US" sz="5227" spc="5">
                <a:solidFill>
                  <a:srgbClr val="FFFFFF"/>
                </a:solidFill>
                <a:latin typeface="Organic"/>
                <a:ea typeface="Organic"/>
                <a:cs typeface="Organic"/>
                <a:sym typeface="Organic"/>
              </a:rPr>
              <a:t>SOme AI based tools</a:t>
            </a:r>
          </a:p>
        </p:txBody>
      </p:sp>
      <p:grpSp>
        <p:nvGrpSpPr>
          <p:cNvPr name="Group 20" id="20"/>
          <p:cNvGrpSpPr/>
          <p:nvPr/>
        </p:nvGrpSpPr>
        <p:grpSpPr>
          <a:xfrm rot="0">
            <a:off x="0" y="9849346"/>
            <a:ext cx="18288000" cy="437654"/>
            <a:chOff x="0" y="0"/>
            <a:chExt cx="4816593" cy="115267"/>
          </a:xfrm>
        </p:grpSpPr>
        <p:sp>
          <p:nvSpPr>
            <p:cNvPr name="Freeform 21" id="21"/>
            <p:cNvSpPr/>
            <p:nvPr/>
          </p:nvSpPr>
          <p:spPr>
            <a:xfrm flipH="false" flipV="false" rot="0">
              <a:off x="0" y="0"/>
              <a:ext cx="4816592" cy="115267"/>
            </a:xfrm>
            <a:custGeom>
              <a:avLst/>
              <a:gdLst/>
              <a:ahLst/>
              <a:cxnLst/>
              <a:rect r="r" b="b" t="t" l="l"/>
              <a:pathLst>
                <a:path h="115267" w="4816592">
                  <a:moveTo>
                    <a:pt x="0" y="0"/>
                  </a:moveTo>
                  <a:lnTo>
                    <a:pt x="4816592" y="0"/>
                  </a:lnTo>
                  <a:lnTo>
                    <a:pt x="4816592" y="115267"/>
                  </a:lnTo>
                  <a:lnTo>
                    <a:pt x="0" y="115267"/>
                  </a:lnTo>
                  <a:close/>
                </a:path>
              </a:pathLst>
            </a:custGeom>
            <a:solidFill>
              <a:srgbClr val="8CD3F0"/>
            </a:solidFill>
          </p:spPr>
        </p:sp>
        <p:sp>
          <p:nvSpPr>
            <p:cNvPr name="TextBox 22" id="22"/>
            <p:cNvSpPr txBox="true"/>
            <p:nvPr/>
          </p:nvSpPr>
          <p:spPr>
            <a:xfrm>
              <a:off x="0" y="-9525"/>
              <a:ext cx="4816593" cy="124792"/>
            </a:xfrm>
            <a:prstGeom prst="rect">
              <a:avLst/>
            </a:prstGeom>
          </p:spPr>
          <p:txBody>
            <a:bodyPr anchor="ctr" rtlCol="false" tIns="50800" lIns="50800" bIns="50800" rIns="50800"/>
            <a:lstStyle/>
            <a:p>
              <a:pPr algn="ctr">
                <a:lnSpc>
                  <a:spcPts val="2191"/>
                </a:lnSpc>
              </a:pPr>
              <a:r>
                <a:rPr lang="en-US" b="true" sz="1761" spc="1">
                  <a:solidFill>
                    <a:srgbClr val="000000"/>
                  </a:solidFill>
                  <a:latin typeface="Exo 2 Bold"/>
                  <a:ea typeface="Exo 2 Bold"/>
                  <a:cs typeface="Exo 2 Bold"/>
                  <a:sym typeface="Exo 2 Bold"/>
                </a:rPr>
                <a:t>SUBMITTED TO DR SYED SAOOD ZIA BY MUHAMMAD HASHIR RAFIQUE (BSCS)</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2284" t="0" r="0" b="-32284"/>
            </a:stretch>
          </a:blipFill>
        </p:spPr>
      </p:sp>
      <p:sp>
        <p:nvSpPr>
          <p:cNvPr name="AutoShape 3" id="3"/>
          <p:cNvSpPr/>
          <p:nvPr/>
        </p:nvSpPr>
        <p:spPr>
          <a:xfrm flipV="true">
            <a:off x="584494" y="823978"/>
            <a:ext cx="16461585" cy="0"/>
          </a:xfrm>
          <a:prstGeom prst="line">
            <a:avLst/>
          </a:prstGeom>
          <a:ln cap="flat" w="9525">
            <a:solidFill>
              <a:srgbClr val="FFFFFF"/>
            </a:solidFill>
            <a:prstDash val="solid"/>
            <a:headEnd type="none" len="sm" w="sm"/>
            <a:tailEnd type="none" len="sm" w="sm"/>
          </a:ln>
        </p:spPr>
      </p:sp>
      <p:sp>
        <p:nvSpPr>
          <p:cNvPr name="Freeform 4" id="4"/>
          <p:cNvSpPr/>
          <p:nvPr/>
        </p:nvSpPr>
        <p:spPr>
          <a:xfrm flipH="false" flipV="false" rot="-5282160">
            <a:off x="16937214" y="514479"/>
            <a:ext cx="360144" cy="618998"/>
          </a:xfrm>
          <a:custGeom>
            <a:avLst/>
            <a:gdLst/>
            <a:ahLst/>
            <a:cxnLst/>
            <a:rect r="r" b="b" t="t" l="l"/>
            <a:pathLst>
              <a:path h="618998" w="360144">
                <a:moveTo>
                  <a:pt x="0" y="0"/>
                </a:moveTo>
                <a:lnTo>
                  <a:pt x="360144" y="0"/>
                </a:lnTo>
                <a:lnTo>
                  <a:pt x="360144" y="618998"/>
                </a:lnTo>
                <a:lnTo>
                  <a:pt x="0" y="6189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6861819" y="1598152"/>
            <a:ext cx="4564361" cy="3418449"/>
            <a:chOff x="0" y="0"/>
            <a:chExt cx="4638992" cy="3474343"/>
          </a:xfrm>
        </p:grpSpPr>
        <p:sp>
          <p:nvSpPr>
            <p:cNvPr name="Freeform 6" id="6"/>
            <p:cNvSpPr/>
            <p:nvPr/>
          </p:nvSpPr>
          <p:spPr>
            <a:xfrm flipH="false" flipV="false" rot="0">
              <a:off x="0" y="0"/>
              <a:ext cx="4638992" cy="3474343"/>
            </a:xfrm>
            <a:custGeom>
              <a:avLst/>
              <a:gdLst/>
              <a:ahLst/>
              <a:cxnLst/>
              <a:rect r="r" b="b" t="t" l="l"/>
              <a:pathLst>
                <a:path h="3474343" w="4638992">
                  <a:moveTo>
                    <a:pt x="4478972" y="0"/>
                  </a:moveTo>
                  <a:lnTo>
                    <a:pt x="160020" y="0"/>
                  </a:lnTo>
                  <a:lnTo>
                    <a:pt x="0" y="160020"/>
                  </a:lnTo>
                  <a:lnTo>
                    <a:pt x="0" y="3314323"/>
                  </a:lnTo>
                  <a:lnTo>
                    <a:pt x="160020" y="3474343"/>
                  </a:lnTo>
                  <a:lnTo>
                    <a:pt x="4478972" y="3474343"/>
                  </a:lnTo>
                  <a:lnTo>
                    <a:pt x="4638992" y="3314323"/>
                  </a:lnTo>
                  <a:lnTo>
                    <a:pt x="4638992" y="160020"/>
                  </a:lnTo>
                  <a:lnTo>
                    <a:pt x="4478972" y="0"/>
                  </a:lnTo>
                  <a:close/>
                </a:path>
              </a:pathLst>
            </a:custGeom>
            <a:solidFill>
              <a:srgbClr val="000000">
                <a:alpha val="0"/>
              </a:srgbClr>
            </a:solidFill>
            <a:ln w="19050" cap="sq">
              <a:solidFill>
                <a:srgbClr val="FFFFFF"/>
              </a:solidFill>
              <a:prstDash val="solid"/>
              <a:miter/>
            </a:ln>
          </p:spPr>
        </p:sp>
        <p:sp>
          <p:nvSpPr>
            <p:cNvPr name="TextBox 7" id="7"/>
            <p:cNvSpPr txBox="true"/>
            <p:nvPr/>
          </p:nvSpPr>
          <p:spPr>
            <a:xfrm>
              <a:off x="63500" y="34925"/>
              <a:ext cx="4511992" cy="3375918"/>
            </a:xfrm>
            <a:prstGeom prst="rect">
              <a:avLst/>
            </a:prstGeom>
          </p:spPr>
          <p:txBody>
            <a:bodyPr anchor="ctr" rtlCol="false" tIns="50800" lIns="50800" bIns="50800" rIns="50800"/>
            <a:lstStyle/>
            <a:p>
              <a:pPr algn="ctr">
                <a:lnSpc>
                  <a:spcPts val="2462"/>
                </a:lnSpc>
              </a:pPr>
            </a:p>
          </p:txBody>
        </p:sp>
      </p:grpSp>
      <p:grpSp>
        <p:nvGrpSpPr>
          <p:cNvPr name="Group 8" id="8"/>
          <p:cNvGrpSpPr/>
          <p:nvPr/>
        </p:nvGrpSpPr>
        <p:grpSpPr>
          <a:xfrm rot="0">
            <a:off x="6861819" y="5256251"/>
            <a:ext cx="4976950" cy="3418449"/>
            <a:chOff x="0" y="0"/>
            <a:chExt cx="5058327" cy="3474343"/>
          </a:xfrm>
        </p:grpSpPr>
        <p:sp>
          <p:nvSpPr>
            <p:cNvPr name="Freeform 9" id="9"/>
            <p:cNvSpPr/>
            <p:nvPr/>
          </p:nvSpPr>
          <p:spPr>
            <a:xfrm flipH="false" flipV="false" rot="0">
              <a:off x="0" y="0"/>
              <a:ext cx="5058328" cy="3474343"/>
            </a:xfrm>
            <a:custGeom>
              <a:avLst/>
              <a:gdLst/>
              <a:ahLst/>
              <a:cxnLst/>
              <a:rect r="r" b="b" t="t" l="l"/>
              <a:pathLst>
                <a:path h="3474343" w="5058328">
                  <a:moveTo>
                    <a:pt x="4898308" y="0"/>
                  </a:moveTo>
                  <a:lnTo>
                    <a:pt x="160020" y="0"/>
                  </a:lnTo>
                  <a:lnTo>
                    <a:pt x="0" y="160020"/>
                  </a:lnTo>
                  <a:lnTo>
                    <a:pt x="0" y="3314323"/>
                  </a:lnTo>
                  <a:lnTo>
                    <a:pt x="160020" y="3474343"/>
                  </a:lnTo>
                  <a:lnTo>
                    <a:pt x="4898308" y="3474343"/>
                  </a:lnTo>
                  <a:lnTo>
                    <a:pt x="5058328" y="3314323"/>
                  </a:lnTo>
                  <a:lnTo>
                    <a:pt x="5058328" y="160020"/>
                  </a:lnTo>
                  <a:lnTo>
                    <a:pt x="4898308" y="0"/>
                  </a:lnTo>
                  <a:close/>
                </a:path>
              </a:pathLst>
            </a:custGeom>
            <a:solidFill>
              <a:srgbClr val="000000">
                <a:alpha val="0"/>
              </a:srgbClr>
            </a:solidFill>
            <a:ln w="19050" cap="sq">
              <a:solidFill>
                <a:srgbClr val="FFFFFF"/>
              </a:solidFill>
              <a:prstDash val="solid"/>
              <a:miter/>
            </a:ln>
          </p:spPr>
        </p:sp>
        <p:sp>
          <p:nvSpPr>
            <p:cNvPr name="TextBox 10" id="10"/>
            <p:cNvSpPr txBox="true"/>
            <p:nvPr/>
          </p:nvSpPr>
          <p:spPr>
            <a:xfrm>
              <a:off x="63500" y="34925"/>
              <a:ext cx="4931327" cy="3375918"/>
            </a:xfrm>
            <a:prstGeom prst="rect">
              <a:avLst/>
            </a:prstGeom>
          </p:spPr>
          <p:txBody>
            <a:bodyPr anchor="ctr" rtlCol="false" tIns="50800" lIns="50800" bIns="50800" rIns="50800"/>
            <a:lstStyle/>
            <a:p>
              <a:pPr algn="ctr">
                <a:lnSpc>
                  <a:spcPts val="2462"/>
                </a:lnSpc>
              </a:pPr>
            </a:p>
          </p:txBody>
        </p:sp>
      </p:grpSp>
      <p:grpSp>
        <p:nvGrpSpPr>
          <p:cNvPr name="Group 11" id="11"/>
          <p:cNvGrpSpPr/>
          <p:nvPr/>
        </p:nvGrpSpPr>
        <p:grpSpPr>
          <a:xfrm rot="0">
            <a:off x="11690098" y="1598152"/>
            <a:ext cx="4564361" cy="3418449"/>
            <a:chOff x="0" y="0"/>
            <a:chExt cx="4638992" cy="3474343"/>
          </a:xfrm>
        </p:grpSpPr>
        <p:sp>
          <p:nvSpPr>
            <p:cNvPr name="Freeform 12" id="12"/>
            <p:cNvSpPr/>
            <p:nvPr/>
          </p:nvSpPr>
          <p:spPr>
            <a:xfrm flipH="false" flipV="false" rot="0">
              <a:off x="0" y="0"/>
              <a:ext cx="4638992" cy="3474343"/>
            </a:xfrm>
            <a:custGeom>
              <a:avLst/>
              <a:gdLst/>
              <a:ahLst/>
              <a:cxnLst/>
              <a:rect r="r" b="b" t="t" l="l"/>
              <a:pathLst>
                <a:path h="3474343" w="4638992">
                  <a:moveTo>
                    <a:pt x="4478972" y="0"/>
                  </a:moveTo>
                  <a:lnTo>
                    <a:pt x="160020" y="0"/>
                  </a:lnTo>
                  <a:lnTo>
                    <a:pt x="0" y="160020"/>
                  </a:lnTo>
                  <a:lnTo>
                    <a:pt x="0" y="3314323"/>
                  </a:lnTo>
                  <a:lnTo>
                    <a:pt x="160020" y="3474343"/>
                  </a:lnTo>
                  <a:lnTo>
                    <a:pt x="4478972" y="3474343"/>
                  </a:lnTo>
                  <a:lnTo>
                    <a:pt x="4638992" y="3314323"/>
                  </a:lnTo>
                  <a:lnTo>
                    <a:pt x="4638992" y="160020"/>
                  </a:lnTo>
                  <a:lnTo>
                    <a:pt x="4478972" y="0"/>
                  </a:lnTo>
                  <a:close/>
                </a:path>
              </a:pathLst>
            </a:custGeom>
            <a:solidFill>
              <a:srgbClr val="000000">
                <a:alpha val="0"/>
              </a:srgbClr>
            </a:solidFill>
            <a:ln w="19050" cap="sq">
              <a:solidFill>
                <a:srgbClr val="FFFFFF"/>
              </a:solidFill>
              <a:prstDash val="solid"/>
              <a:miter/>
            </a:ln>
          </p:spPr>
        </p:sp>
        <p:sp>
          <p:nvSpPr>
            <p:cNvPr name="TextBox 13" id="13"/>
            <p:cNvSpPr txBox="true"/>
            <p:nvPr/>
          </p:nvSpPr>
          <p:spPr>
            <a:xfrm>
              <a:off x="63500" y="34925"/>
              <a:ext cx="4511992" cy="3375918"/>
            </a:xfrm>
            <a:prstGeom prst="rect">
              <a:avLst/>
            </a:prstGeom>
          </p:spPr>
          <p:txBody>
            <a:bodyPr anchor="ctr" rtlCol="false" tIns="50800" lIns="50800" bIns="50800" rIns="50800"/>
            <a:lstStyle/>
            <a:p>
              <a:pPr algn="ctr">
                <a:lnSpc>
                  <a:spcPts val="2462"/>
                </a:lnSpc>
              </a:pPr>
            </a:p>
          </p:txBody>
        </p:sp>
      </p:grpSp>
      <p:sp>
        <p:nvSpPr>
          <p:cNvPr name="Freeform 14" id="14"/>
          <p:cNvSpPr/>
          <p:nvPr/>
        </p:nvSpPr>
        <p:spPr>
          <a:xfrm flipH="false" flipV="false" rot="0">
            <a:off x="13769011" y="5946944"/>
            <a:ext cx="2278056" cy="2566824"/>
          </a:xfrm>
          <a:custGeom>
            <a:avLst/>
            <a:gdLst/>
            <a:ahLst/>
            <a:cxnLst/>
            <a:rect r="r" b="b" t="t" l="l"/>
            <a:pathLst>
              <a:path h="2566824" w="2278056">
                <a:moveTo>
                  <a:pt x="0" y="0"/>
                </a:moveTo>
                <a:lnTo>
                  <a:pt x="2278056" y="0"/>
                </a:lnTo>
                <a:lnTo>
                  <a:pt x="2278056" y="2566824"/>
                </a:lnTo>
                <a:lnTo>
                  <a:pt x="0" y="2566824"/>
                </a:lnTo>
                <a:lnTo>
                  <a:pt x="0" y="0"/>
                </a:lnTo>
                <a:close/>
              </a:path>
            </a:pathLst>
          </a:custGeom>
          <a:blipFill>
            <a:blip r:embed="rId5"/>
            <a:stretch>
              <a:fillRect l="0" t="0" r="0" b="0"/>
            </a:stretch>
          </a:blipFill>
        </p:spPr>
      </p:sp>
      <p:sp>
        <p:nvSpPr>
          <p:cNvPr name="Freeform 15" id="15"/>
          <p:cNvSpPr/>
          <p:nvPr/>
        </p:nvSpPr>
        <p:spPr>
          <a:xfrm flipH="false" flipV="false" rot="0">
            <a:off x="7282542" y="5523337"/>
            <a:ext cx="886822" cy="879014"/>
          </a:xfrm>
          <a:custGeom>
            <a:avLst/>
            <a:gdLst/>
            <a:ahLst/>
            <a:cxnLst/>
            <a:rect r="r" b="b" t="t" l="l"/>
            <a:pathLst>
              <a:path h="879014" w="886822">
                <a:moveTo>
                  <a:pt x="0" y="0"/>
                </a:moveTo>
                <a:lnTo>
                  <a:pt x="886822" y="0"/>
                </a:lnTo>
                <a:lnTo>
                  <a:pt x="886822" y="879014"/>
                </a:lnTo>
                <a:lnTo>
                  <a:pt x="0" y="879014"/>
                </a:lnTo>
                <a:lnTo>
                  <a:pt x="0" y="0"/>
                </a:lnTo>
                <a:close/>
              </a:path>
            </a:pathLst>
          </a:custGeom>
          <a:blipFill>
            <a:blip r:embed="rId6"/>
            <a:stretch>
              <a:fillRect l="-72991" t="-70925" r="-72522" b="-76768"/>
            </a:stretch>
          </a:blipFill>
        </p:spPr>
      </p:sp>
      <p:sp>
        <p:nvSpPr>
          <p:cNvPr name="Freeform 16" id="16"/>
          <p:cNvSpPr/>
          <p:nvPr/>
        </p:nvSpPr>
        <p:spPr>
          <a:xfrm flipH="false" flipV="false" rot="0">
            <a:off x="12139395" y="1950467"/>
            <a:ext cx="1832883" cy="677806"/>
          </a:xfrm>
          <a:custGeom>
            <a:avLst/>
            <a:gdLst/>
            <a:ahLst/>
            <a:cxnLst/>
            <a:rect r="r" b="b" t="t" l="l"/>
            <a:pathLst>
              <a:path h="677806" w="1832883">
                <a:moveTo>
                  <a:pt x="0" y="0"/>
                </a:moveTo>
                <a:lnTo>
                  <a:pt x="1832883" y="0"/>
                </a:lnTo>
                <a:lnTo>
                  <a:pt x="1832883" y="677806"/>
                </a:lnTo>
                <a:lnTo>
                  <a:pt x="0" y="677806"/>
                </a:lnTo>
                <a:lnTo>
                  <a:pt x="0" y="0"/>
                </a:lnTo>
                <a:close/>
              </a:path>
            </a:pathLst>
          </a:custGeom>
          <a:blipFill>
            <a:blip r:embed="rId7"/>
            <a:stretch>
              <a:fillRect l="-12237" t="-58291" r="-11595" b="-50578"/>
            </a:stretch>
          </a:blipFill>
        </p:spPr>
      </p:sp>
      <p:sp>
        <p:nvSpPr>
          <p:cNvPr name="Freeform 17" id="17"/>
          <p:cNvSpPr/>
          <p:nvPr/>
        </p:nvSpPr>
        <p:spPr>
          <a:xfrm flipH="false" flipV="false" rot="0">
            <a:off x="7311117" y="1771770"/>
            <a:ext cx="1035200" cy="1035200"/>
          </a:xfrm>
          <a:custGeom>
            <a:avLst/>
            <a:gdLst/>
            <a:ahLst/>
            <a:cxnLst/>
            <a:rect r="r" b="b" t="t" l="l"/>
            <a:pathLst>
              <a:path h="1035200" w="1035200">
                <a:moveTo>
                  <a:pt x="0" y="0"/>
                </a:moveTo>
                <a:lnTo>
                  <a:pt x="1035200" y="0"/>
                </a:lnTo>
                <a:lnTo>
                  <a:pt x="1035200" y="1035200"/>
                </a:lnTo>
                <a:lnTo>
                  <a:pt x="0" y="1035200"/>
                </a:lnTo>
                <a:lnTo>
                  <a:pt x="0" y="0"/>
                </a:lnTo>
                <a:close/>
              </a:path>
            </a:pathLst>
          </a:custGeom>
          <a:blipFill>
            <a:blip r:embed="rId8"/>
            <a:stretch>
              <a:fillRect l="0" t="0" r="0" b="0"/>
            </a:stretch>
          </a:blipFill>
        </p:spPr>
      </p:sp>
      <p:sp>
        <p:nvSpPr>
          <p:cNvPr name="TextBox 18" id="18"/>
          <p:cNvSpPr txBox="true"/>
          <p:nvPr/>
        </p:nvSpPr>
        <p:spPr>
          <a:xfrm rot="0">
            <a:off x="1202222" y="1560052"/>
            <a:ext cx="4886915" cy="2197497"/>
          </a:xfrm>
          <a:prstGeom prst="rect">
            <a:avLst/>
          </a:prstGeom>
        </p:spPr>
        <p:txBody>
          <a:bodyPr anchor="t" rtlCol="false" tIns="0" lIns="0" bIns="0" rIns="0">
            <a:spAutoFit/>
          </a:bodyPr>
          <a:lstStyle/>
          <a:p>
            <a:pPr algn="l" marL="0" indent="0" lvl="0">
              <a:lnSpc>
                <a:spcPts val="5839"/>
              </a:lnSpc>
            </a:pPr>
            <a:r>
              <a:rPr lang="en-US" sz="4598" spc="257">
                <a:solidFill>
                  <a:srgbClr val="FFFFFF"/>
                </a:solidFill>
                <a:latin typeface="Organic"/>
                <a:ea typeface="Organic"/>
                <a:cs typeface="Organic"/>
                <a:sym typeface="Organic"/>
              </a:rPr>
              <a:t>BEST AI TOOLS STUDENTS USE  IN EDUCATION</a:t>
            </a:r>
          </a:p>
        </p:txBody>
      </p:sp>
      <p:sp>
        <p:nvSpPr>
          <p:cNvPr name="TextBox 19" id="19"/>
          <p:cNvSpPr txBox="true"/>
          <p:nvPr/>
        </p:nvSpPr>
        <p:spPr>
          <a:xfrm rot="0">
            <a:off x="7311117" y="3486565"/>
            <a:ext cx="3758249" cy="477830"/>
          </a:xfrm>
          <a:prstGeom prst="rect">
            <a:avLst/>
          </a:prstGeom>
        </p:spPr>
        <p:txBody>
          <a:bodyPr anchor="t" rtlCol="false" tIns="0" lIns="0" bIns="0" rIns="0">
            <a:spAutoFit/>
          </a:bodyPr>
          <a:lstStyle/>
          <a:p>
            <a:pPr algn="l">
              <a:lnSpc>
                <a:spcPts val="1916"/>
              </a:lnSpc>
            </a:pPr>
            <a:r>
              <a:rPr lang="en-US" sz="1294">
                <a:solidFill>
                  <a:srgbClr val="FFFFFF"/>
                </a:solidFill>
                <a:latin typeface="Exo 2"/>
                <a:ea typeface="Exo 2"/>
                <a:cs typeface="Exo 2"/>
                <a:sym typeface="Exo 2"/>
              </a:rPr>
              <a:t>A powerful AI integrated in whatasapp by Facebook.</a:t>
            </a:r>
          </a:p>
        </p:txBody>
      </p:sp>
      <p:sp>
        <p:nvSpPr>
          <p:cNvPr name="TextBox 20" id="20"/>
          <p:cNvSpPr txBox="true"/>
          <p:nvPr/>
        </p:nvSpPr>
        <p:spPr>
          <a:xfrm rot="0">
            <a:off x="7311117" y="7144663"/>
            <a:ext cx="3758249" cy="239705"/>
          </a:xfrm>
          <a:prstGeom prst="rect">
            <a:avLst/>
          </a:prstGeom>
        </p:spPr>
        <p:txBody>
          <a:bodyPr anchor="t" rtlCol="false" tIns="0" lIns="0" bIns="0" rIns="0">
            <a:spAutoFit/>
          </a:bodyPr>
          <a:lstStyle/>
          <a:p>
            <a:pPr algn="l">
              <a:lnSpc>
                <a:spcPts val="1916"/>
              </a:lnSpc>
            </a:pPr>
            <a:r>
              <a:rPr lang="en-US" sz="1294">
                <a:solidFill>
                  <a:srgbClr val="FFFFFF"/>
                </a:solidFill>
                <a:latin typeface="Exo 2"/>
                <a:ea typeface="Exo 2"/>
                <a:cs typeface="Exo 2"/>
                <a:sym typeface="Exo 2"/>
              </a:rPr>
              <a:t>An AI chatbot by OpenAI.</a:t>
            </a:r>
          </a:p>
        </p:txBody>
      </p:sp>
      <p:sp>
        <p:nvSpPr>
          <p:cNvPr name="TextBox 21" id="21"/>
          <p:cNvSpPr txBox="true"/>
          <p:nvPr/>
        </p:nvSpPr>
        <p:spPr>
          <a:xfrm rot="0">
            <a:off x="12139395" y="3486565"/>
            <a:ext cx="3259232" cy="239705"/>
          </a:xfrm>
          <a:prstGeom prst="rect">
            <a:avLst/>
          </a:prstGeom>
        </p:spPr>
        <p:txBody>
          <a:bodyPr anchor="t" rtlCol="false" tIns="0" lIns="0" bIns="0" rIns="0">
            <a:spAutoFit/>
          </a:bodyPr>
          <a:lstStyle/>
          <a:p>
            <a:pPr algn="l">
              <a:lnSpc>
                <a:spcPts val="1916"/>
              </a:lnSpc>
            </a:pPr>
            <a:r>
              <a:rPr lang="en-US" sz="1294">
                <a:solidFill>
                  <a:srgbClr val="FFFFFF"/>
                </a:solidFill>
                <a:latin typeface="Exo 2"/>
                <a:ea typeface="Exo 2"/>
                <a:cs typeface="Exo 2"/>
                <a:sym typeface="Exo 2"/>
              </a:rPr>
              <a:t>Power AI launched by Google.</a:t>
            </a:r>
          </a:p>
        </p:txBody>
      </p:sp>
      <p:sp>
        <p:nvSpPr>
          <p:cNvPr name="TextBox 22" id="22"/>
          <p:cNvSpPr txBox="true"/>
          <p:nvPr/>
        </p:nvSpPr>
        <p:spPr>
          <a:xfrm rot="0">
            <a:off x="7311117" y="2944277"/>
            <a:ext cx="3758249" cy="333779"/>
          </a:xfrm>
          <a:prstGeom prst="rect">
            <a:avLst/>
          </a:prstGeom>
        </p:spPr>
        <p:txBody>
          <a:bodyPr anchor="t" rtlCol="false" tIns="0" lIns="0" bIns="0" rIns="0">
            <a:spAutoFit/>
          </a:bodyPr>
          <a:lstStyle/>
          <a:p>
            <a:pPr algn="l">
              <a:lnSpc>
                <a:spcPts val="2602"/>
              </a:lnSpc>
            </a:pPr>
            <a:r>
              <a:rPr lang="en-US" sz="1859" spc="91">
                <a:solidFill>
                  <a:srgbClr val="FFFFFF"/>
                </a:solidFill>
                <a:latin typeface="Organic"/>
                <a:ea typeface="Organic"/>
                <a:cs typeface="Organic"/>
                <a:sym typeface="Organic"/>
              </a:rPr>
              <a:t>META AI</a:t>
            </a:r>
          </a:p>
        </p:txBody>
      </p:sp>
      <p:sp>
        <p:nvSpPr>
          <p:cNvPr name="TextBox 23" id="23"/>
          <p:cNvSpPr txBox="true"/>
          <p:nvPr/>
        </p:nvSpPr>
        <p:spPr>
          <a:xfrm rot="0">
            <a:off x="7311117" y="6602376"/>
            <a:ext cx="4115064" cy="333779"/>
          </a:xfrm>
          <a:prstGeom prst="rect">
            <a:avLst/>
          </a:prstGeom>
        </p:spPr>
        <p:txBody>
          <a:bodyPr anchor="t" rtlCol="false" tIns="0" lIns="0" bIns="0" rIns="0">
            <a:spAutoFit/>
          </a:bodyPr>
          <a:lstStyle/>
          <a:p>
            <a:pPr algn="l">
              <a:lnSpc>
                <a:spcPts val="2602"/>
              </a:lnSpc>
            </a:pPr>
            <a:r>
              <a:rPr lang="en-US" sz="1859" spc="91">
                <a:solidFill>
                  <a:srgbClr val="FFFFFF"/>
                </a:solidFill>
                <a:latin typeface="Organic"/>
                <a:ea typeface="Organic"/>
                <a:cs typeface="Organic"/>
                <a:sym typeface="Organic"/>
              </a:rPr>
              <a:t>CHATGPT</a:t>
            </a:r>
          </a:p>
        </p:txBody>
      </p:sp>
      <p:sp>
        <p:nvSpPr>
          <p:cNvPr name="TextBox 24" id="24"/>
          <p:cNvSpPr txBox="true"/>
          <p:nvPr/>
        </p:nvSpPr>
        <p:spPr>
          <a:xfrm rot="0">
            <a:off x="12139395" y="2944277"/>
            <a:ext cx="3758249" cy="333779"/>
          </a:xfrm>
          <a:prstGeom prst="rect">
            <a:avLst/>
          </a:prstGeom>
        </p:spPr>
        <p:txBody>
          <a:bodyPr anchor="t" rtlCol="false" tIns="0" lIns="0" bIns="0" rIns="0">
            <a:spAutoFit/>
          </a:bodyPr>
          <a:lstStyle/>
          <a:p>
            <a:pPr algn="l">
              <a:lnSpc>
                <a:spcPts val="2602"/>
              </a:lnSpc>
            </a:pPr>
            <a:r>
              <a:rPr lang="en-US" sz="1859" spc="91">
                <a:solidFill>
                  <a:srgbClr val="FFFFFF"/>
                </a:solidFill>
                <a:latin typeface="Organic"/>
                <a:ea typeface="Organic"/>
                <a:cs typeface="Organic"/>
                <a:sym typeface="Organic"/>
              </a:rPr>
              <a:t>GOOGLE AI</a:t>
            </a:r>
          </a:p>
        </p:txBody>
      </p:sp>
      <p:sp>
        <p:nvSpPr>
          <p:cNvPr name="TextBox 25" id="25"/>
          <p:cNvSpPr txBox="true"/>
          <p:nvPr/>
        </p:nvSpPr>
        <p:spPr>
          <a:xfrm rot="0">
            <a:off x="1202222" y="4296217"/>
            <a:ext cx="2942133" cy="542607"/>
          </a:xfrm>
          <a:prstGeom prst="rect">
            <a:avLst/>
          </a:prstGeom>
        </p:spPr>
        <p:txBody>
          <a:bodyPr anchor="t" rtlCol="false" tIns="0" lIns="0" bIns="0" rIns="0">
            <a:spAutoFit/>
          </a:bodyPr>
          <a:lstStyle/>
          <a:p>
            <a:pPr algn="l">
              <a:lnSpc>
                <a:spcPts val="2191"/>
              </a:lnSpc>
              <a:spcBef>
                <a:spcPct val="0"/>
              </a:spcBef>
            </a:pPr>
            <a:r>
              <a:rPr lang="en-US" b="true" sz="1761" spc="1">
                <a:solidFill>
                  <a:srgbClr val="FFFFFF"/>
                </a:solidFill>
                <a:latin typeface="IBM Plex Sans Bold"/>
                <a:ea typeface="IBM Plex Sans Bold"/>
                <a:cs typeface="IBM Plex Sans Bold"/>
                <a:sym typeface="IBM Plex Sans Bold"/>
              </a:rPr>
              <a:t>There are others also like Grammarly and etc.</a:t>
            </a:r>
          </a:p>
        </p:txBody>
      </p:sp>
      <p:grpSp>
        <p:nvGrpSpPr>
          <p:cNvPr name="Group 26" id="26"/>
          <p:cNvGrpSpPr/>
          <p:nvPr/>
        </p:nvGrpSpPr>
        <p:grpSpPr>
          <a:xfrm rot="0">
            <a:off x="0" y="9849346"/>
            <a:ext cx="18288000" cy="437654"/>
            <a:chOff x="0" y="0"/>
            <a:chExt cx="4816593" cy="115267"/>
          </a:xfrm>
        </p:grpSpPr>
        <p:sp>
          <p:nvSpPr>
            <p:cNvPr name="Freeform 27" id="27"/>
            <p:cNvSpPr/>
            <p:nvPr/>
          </p:nvSpPr>
          <p:spPr>
            <a:xfrm flipH="false" flipV="false" rot="0">
              <a:off x="0" y="0"/>
              <a:ext cx="4816592" cy="115267"/>
            </a:xfrm>
            <a:custGeom>
              <a:avLst/>
              <a:gdLst/>
              <a:ahLst/>
              <a:cxnLst/>
              <a:rect r="r" b="b" t="t" l="l"/>
              <a:pathLst>
                <a:path h="115267" w="4816592">
                  <a:moveTo>
                    <a:pt x="0" y="0"/>
                  </a:moveTo>
                  <a:lnTo>
                    <a:pt x="4816592" y="0"/>
                  </a:lnTo>
                  <a:lnTo>
                    <a:pt x="4816592" y="115267"/>
                  </a:lnTo>
                  <a:lnTo>
                    <a:pt x="0" y="115267"/>
                  </a:lnTo>
                  <a:close/>
                </a:path>
              </a:pathLst>
            </a:custGeom>
            <a:solidFill>
              <a:srgbClr val="8CD3F0"/>
            </a:solidFill>
          </p:spPr>
        </p:sp>
        <p:sp>
          <p:nvSpPr>
            <p:cNvPr name="TextBox 28" id="28"/>
            <p:cNvSpPr txBox="true"/>
            <p:nvPr/>
          </p:nvSpPr>
          <p:spPr>
            <a:xfrm>
              <a:off x="0" y="-9525"/>
              <a:ext cx="4816593" cy="124792"/>
            </a:xfrm>
            <a:prstGeom prst="rect">
              <a:avLst/>
            </a:prstGeom>
          </p:spPr>
          <p:txBody>
            <a:bodyPr anchor="ctr" rtlCol="false" tIns="50800" lIns="50800" bIns="50800" rIns="50800"/>
            <a:lstStyle/>
            <a:p>
              <a:pPr algn="ctr">
                <a:lnSpc>
                  <a:spcPts val="2191"/>
                </a:lnSpc>
              </a:pPr>
              <a:r>
                <a:rPr lang="en-US" b="true" sz="1761" spc="1">
                  <a:solidFill>
                    <a:srgbClr val="000000"/>
                  </a:solidFill>
                  <a:latin typeface="Exo 2 Bold"/>
                  <a:ea typeface="Exo 2 Bold"/>
                  <a:cs typeface="Exo 2 Bold"/>
                  <a:sym typeface="Exo 2 Bold"/>
                </a:rPr>
                <a:t>SUBMITTED TO DR SYED SAOOD ZIA BY MUHAMMAD HASHIR RAFIQUE (BSCS)</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0000" t="0" r="-10000" b="0"/>
            </a:stretch>
          </a:blipFill>
        </p:spPr>
      </p:sp>
      <p:sp>
        <p:nvSpPr>
          <p:cNvPr name="TextBox 3" id="3"/>
          <p:cNvSpPr txBox="true"/>
          <p:nvPr/>
        </p:nvSpPr>
        <p:spPr>
          <a:xfrm rot="0">
            <a:off x="4144542" y="5284873"/>
            <a:ext cx="4726551" cy="800100"/>
          </a:xfrm>
          <a:prstGeom prst="rect">
            <a:avLst/>
          </a:prstGeom>
        </p:spPr>
        <p:txBody>
          <a:bodyPr anchor="t" rtlCol="false" tIns="0" lIns="0" bIns="0" rIns="0">
            <a:spAutoFit/>
          </a:bodyPr>
          <a:lstStyle/>
          <a:p>
            <a:pPr algn="l">
              <a:lnSpc>
                <a:spcPts val="2100"/>
              </a:lnSpc>
            </a:pPr>
            <a:r>
              <a:rPr lang="en-US" sz="1500">
                <a:solidFill>
                  <a:srgbClr val="FFFFFF"/>
                </a:solidFill>
                <a:latin typeface="Exo 2"/>
                <a:ea typeface="Exo 2"/>
                <a:cs typeface="Exo 2"/>
                <a:sym typeface="Exo 2"/>
              </a:rPr>
              <a:t>AI-driven generation of customized learning materials, such as quizzes, assignments, and study resources, based on student progress and needs.</a:t>
            </a:r>
          </a:p>
        </p:txBody>
      </p:sp>
      <p:sp>
        <p:nvSpPr>
          <p:cNvPr name="TextBox 4" id="4"/>
          <p:cNvSpPr txBox="true"/>
          <p:nvPr/>
        </p:nvSpPr>
        <p:spPr>
          <a:xfrm rot="0">
            <a:off x="4144542" y="7736983"/>
            <a:ext cx="4726551" cy="800100"/>
          </a:xfrm>
          <a:prstGeom prst="rect">
            <a:avLst/>
          </a:prstGeom>
        </p:spPr>
        <p:txBody>
          <a:bodyPr anchor="t" rtlCol="false" tIns="0" lIns="0" bIns="0" rIns="0">
            <a:spAutoFit/>
          </a:bodyPr>
          <a:lstStyle/>
          <a:p>
            <a:pPr algn="l">
              <a:lnSpc>
                <a:spcPts val="2100"/>
              </a:lnSpc>
            </a:pPr>
            <a:r>
              <a:rPr lang="en-US" sz="1500">
                <a:solidFill>
                  <a:srgbClr val="FFFFFF"/>
                </a:solidFill>
                <a:latin typeface="Exo 2"/>
                <a:ea typeface="Exo 2"/>
                <a:cs typeface="Exo 2"/>
                <a:sym typeface="Exo 2"/>
              </a:rPr>
              <a:t>The use of AI to collect and analyze data on student behavior, performance, and interactions to improve learning processes and outcomes.</a:t>
            </a:r>
          </a:p>
        </p:txBody>
      </p:sp>
      <p:sp>
        <p:nvSpPr>
          <p:cNvPr name="TextBox 5" id="5"/>
          <p:cNvSpPr txBox="true"/>
          <p:nvPr/>
        </p:nvSpPr>
        <p:spPr>
          <a:xfrm rot="0">
            <a:off x="9987107" y="5309667"/>
            <a:ext cx="4726551" cy="800100"/>
          </a:xfrm>
          <a:prstGeom prst="rect">
            <a:avLst/>
          </a:prstGeom>
        </p:spPr>
        <p:txBody>
          <a:bodyPr anchor="t" rtlCol="false" tIns="0" lIns="0" bIns="0" rIns="0">
            <a:spAutoFit/>
          </a:bodyPr>
          <a:lstStyle/>
          <a:p>
            <a:pPr algn="l">
              <a:lnSpc>
                <a:spcPts val="2100"/>
              </a:lnSpc>
            </a:pPr>
            <a:r>
              <a:rPr lang="en-US" sz="1500">
                <a:solidFill>
                  <a:srgbClr val="FFFFFF"/>
                </a:solidFill>
                <a:latin typeface="Exo 2"/>
                <a:ea typeface="Exo 2"/>
                <a:cs typeface="Exo 2"/>
                <a:sym typeface="Exo 2"/>
              </a:rPr>
              <a:t>AI algorithms analyze student data to forecast academic outcomes and identify at-risk students, allowing for timely interventions.</a:t>
            </a:r>
          </a:p>
        </p:txBody>
      </p:sp>
      <p:sp>
        <p:nvSpPr>
          <p:cNvPr name="TextBox 6" id="6"/>
          <p:cNvSpPr txBox="true"/>
          <p:nvPr/>
        </p:nvSpPr>
        <p:spPr>
          <a:xfrm rot="0">
            <a:off x="4144542" y="4866810"/>
            <a:ext cx="3595710" cy="332740"/>
          </a:xfrm>
          <a:prstGeom prst="rect">
            <a:avLst/>
          </a:prstGeom>
        </p:spPr>
        <p:txBody>
          <a:bodyPr anchor="t" rtlCol="false" tIns="0" lIns="0" bIns="0" rIns="0">
            <a:spAutoFit/>
          </a:bodyPr>
          <a:lstStyle/>
          <a:p>
            <a:pPr algn="l">
              <a:lnSpc>
                <a:spcPts val="2659"/>
              </a:lnSpc>
            </a:pPr>
            <a:r>
              <a:rPr lang="en-US" sz="1899">
                <a:solidFill>
                  <a:srgbClr val="FFFFFF"/>
                </a:solidFill>
                <a:latin typeface="Organic"/>
                <a:ea typeface="Organic"/>
                <a:cs typeface="Organic"/>
                <a:sym typeface="Organic"/>
              </a:rPr>
              <a:t>Educational Content Creation</a:t>
            </a:r>
          </a:p>
        </p:txBody>
      </p:sp>
      <p:sp>
        <p:nvSpPr>
          <p:cNvPr name="TextBox 7" id="7"/>
          <p:cNvSpPr txBox="true"/>
          <p:nvPr/>
        </p:nvSpPr>
        <p:spPr>
          <a:xfrm rot="0">
            <a:off x="2757070" y="1396266"/>
            <a:ext cx="10974039" cy="972185"/>
          </a:xfrm>
          <a:prstGeom prst="rect">
            <a:avLst/>
          </a:prstGeom>
        </p:spPr>
        <p:txBody>
          <a:bodyPr anchor="t" rtlCol="false" tIns="0" lIns="0" bIns="0" rIns="0">
            <a:spAutoFit/>
          </a:bodyPr>
          <a:lstStyle/>
          <a:p>
            <a:pPr algn="l">
              <a:lnSpc>
                <a:spcPts val="7840"/>
              </a:lnSpc>
            </a:pPr>
            <a:r>
              <a:rPr lang="en-US" sz="5600">
                <a:solidFill>
                  <a:srgbClr val="38B6FF"/>
                </a:solidFill>
                <a:latin typeface="Organic"/>
                <a:ea typeface="Organic"/>
                <a:cs typeface="Organic"/>
                <a:sym typeface="Organic"/>
              </a:rPr>
              <a:t>Other domains of AI in learning</a:t>
            </a:r>
          </a:p>
        </p:txBody>
      </p:sp>
      <p:sp>
        <p:nvSpPr>
          <p:cNvPr name="TextBox 8" id="8"/>
          <p:cNvSpPr txBox="true"/>
          <p:nvPr/>
        </p:nvSpPr>
        <p:spPr>
          <a:xfrm rot="0">
            <a:off x="4144542" y="7318921"/>
            <a:ext cx="3595710" cy="332740"/>
          </a:xfrm>
          <a:prstGeom prst="rect">
            <a:avLst/>
          </a:prstGeom>
        </p:spPr>
        <p:txBody>
          <a:bodyPr anchor="t" rtlCol="false" tIns="0" lIns="0" bIns="0" rIns="0">
            <a:spAutoFit/>
          </a:bodyPr>
          <a:lstStyle/>
          <a:p>
            <a:pPr algn="l">
              <a:lnSpc>
                <a:spcPts val="2659"/>
              </a:lnSpc>
            </a:pPr>
            <a:r>
              <a:rPr lang="en-US" sz="1899">
                <a:solidFill>
                  <a:srgbClr val="FFFFFF"/>
                </a:solidFill>
                <a:latin typeface="Organic"/>
                <a:ea typeface="Organic"/>
                <a:cs typeface="Organic"/>
                <a:sym typeface="Organic"/>
              </a:rPr>
              <a:t>Learning Analytics</a:t>
            </a:r>
          </a:p>
        </p:txBody>
      </p:sp>
      <p:sp>
        <p:nvSpPr>
          <p:cNvPr name="TextBox 9" id="9"/>
          <p:cNvSpPr txBox="true"/>
          <p:nvPr/>
        </p:nvSpPr>
        <p:spPr>
          <a:xfrm rot="0">
            <a:off x="9987107" y="4891604"/>
            <a:ext cx="5842565" cy="332740"/>
          </a:xfrm>
          <a:prstGeom prst="rect">
            <a:avLst/>
          </a:prstGeom>
        </p:spPr>
        <p:txBody>
          <a:bodyPr anchor="t" rtlCol="false" tIns="0" lIns="0" bIns="0" rIns="0">
            <a:spAutoFit/>
          </a:bodyPr>
          <a:lstStyle/>
          <a:p>
            <a:pPr algn="l">
              <a:lnSpc>
                <a:spcPts val="2659"/>
              </a:lnSpc>
            </a:pPr>
            <a:r>
              <a:rPr lang="en-US" sz="1899">
                <a:solidFill>
                  <a:srgbClr val="FFFFFF"/>
                </a:solidFill>
                <a:latin typeface="Organic"/>
                <a:ea typeface="Organic"/>
                <a:cs typeface="Organic"/>
                <a:sym typeface="Organic"/>
              </a:rPr>
              <a:t>Predictive Analytics for Student Success</a:t>
            </a:r>
          </a:p>
        </p:txBody>
      </p:sp>
      <p:sp>
        <p:nvSpPr>
          <p:cNvPr name="TextBox 10" id="10"/>
          <p:cNvSpPr txBox="true"/>
          <p:nvPr/>
        </p:nvSpPr>
        <p:spPr>
          <a:xfrm rot="0">
            <a:off x="4144542" y="4179549"/>
            <a:ext cx="1009651" cy="612672"/>
          </a:xfrm>
          <a:prstGeom prst="rect">
            <a:avLst/>
          </a:prstGeom>
        </p:spPr>
        <p:txBody>
          <a:bodyPr anchor="t" rtlCol="false" tIns="0" lIns="0" bIns="0" rIns="0">
            <a:spAutoFit/>
          </a:bodyPr>
          <a:lstStyle/>
          <a:p>
            <a:pPr algn="l">
              <a:lnSpc>
                <a:spcPts val="5078"/>
              </a:lnSpc>
            </a:pPr>
            <a:r>
              <a:rPr lang="en-US" sz="3627">
                <a:solidFill>
                  <a:srgbClr val="FFFFFF"/>
                </a:solidFill>
                <a:latin typeface="Organic"/>
                <a:ea typeface="Organic"/>
                <a:cs typeface="Organic"/>
                <a:sym typeface="Organic"/>
              </a:rPr>
              <a:t>01</a:t>
            </a:r>
          </a:p>
        </p:txBody>
      </p:sp>
      <p:sp>
        <p:nvSpPr>
          <p:cNvPr name="TextBox 11" id="11"/>
          <p:cNvSpPr txBox="true"/>
          <p:nvPr/>
        </p:nvSpPr>
        <p:spPr>
          <a:xfrm rot="0">
            <a:off x="4144542" y="6631659"/>
            <a:ext cx="1009651" cy="612672"/>
          </a:xfrm>
          <a:prstGeom prst="rect">
            <a:avLst/>
          </a:prstGeom>
        </p:spPr>
        <p:txBody>
          <a:bodyPr anchor="t" rtlCol="false" tIns="0" lIns="0" bIns="0" rIns="0">
            <a:spAutoFit/>
          </a:bodyPr>
          <a:lstStyle/>
          <a:p>
            <a:pPr algn="l">
              <a:lnSpc>
                <a:spcPts val="5078"/>
              </a:lnSpc>
            </a:pPr>
            <a:r>
              <a:rPr lang="en-US" sz="3627">
                <a:solidFill>
                  <a:srgbClr val="FFFFFF"/>
                </a:solidFill>
                <a:latin typeface="Organic"/>
                <a:ea typeface="Organic"/>
                <a:cs typeface="Organic"/>
                <a:sym typeface="Organic"/>
              </a:rPr>
              <a:t>03</a:t>
            </a:r>
          </a:p>
        </p:txBody>
      </p:sp>
      <p:sp>
        <p:nvSpPr>
          <p:cNvPr name="TextBox 12" id="12"/>
          <p:cNvSpPr txBox="true"/>
          <p:nvPr/>
        </p:nvSpPr>
        <p:spPr>
          <a:xfrm rot="0">
            <a:off x="9987107" y="4204343"/>
            <a:ext cx="1009651" cy="612672"/>
          </a:xfrm>
          <a:prstGeom prst="rect">
            <a:avLst/>
          </a:prstGeom>
        </p:spPr>
        <p:txBody>
          <a:bodyPr anchor="t" rtlCol="false" tIns="0" lIns="0" bIns="0" rIns="0">
            <a:spAutoFit/>
          </a:bodyPr>
          <a:lstStyle/>
          <a:p>
            <a:pPr algn="l">
              <a:lnSpc>
                <a:spcPts val="5078"/>
              </a:lnSpc>
            </a:pPr>
            <a:r>
              <a:rPr lang="en-US" sz="3627">
                <a:solidFill>
                  <a:srgbClr val="FFFFFF"/>
                </a:solidFill>
                <a:latin typeface="Organic"/>
                <a:ea typeface="Organic"/>
                <a:cs typeface="Organic"/>
                <a:sym typeface="Organic"/>
              </a:rPr>
              <a:t>02</a:t>
            </a:r>
          </a:p>
        </p:txBody>
      </p:sp>
      <p:sp>
        <p:nvSpPr>
          <p:cNvPr name="Freeform 13" id="13"/>
          <p:cNvSpPr/>
          <p:nvPr/>
        </p:nvSpPr>
        <p:spPr>
          <a:xfrm flipH="false" flipV="false" rot="-5244104">
            <a:off x="15372630" y="974686"/>
            <a:ext cx="2147889" cy="2155974"/>
          </a:xfrm>
          <a:custGeom>
            <a:avLst/>
            <a:gdLst/>
            <a:ahLst/>
            <a:cxnLst/>
            <a:rect r="r" b="b" t="t" l="l"/>
            <a:pathLst>
              <a:path h="2155974" w="2147889">
                <a:moveTo>
                  <a:pt x="0" y="0"/>
                </a:moveTo>
                <a:lnTo>
                  <a:pt x="2147890" y="0"/>
                </a:lnTo>
                <a:lnTo>
                  <a:pt x="2147890" y="2155974"/>
                </a:lnTo>
                <a:lnTo>
                  <a:pt x="0" y="2155974"/>
                </a:lnTo>
                <a:lnTo>
                  <a:pt x="0" y="0"/>
                </a:lnTo>
                <a:close/>
              </a:path>
            </a:pathLst>
          </a:custGeom>
          <a:blipFill>
            <a:blip r:embed="rId3"/>
            <a:stretch>
              <a:fillRect l="0" t="0" r="0" b="0"/>
            </a:stretch>
          </a:blipFill>
        </p:spPr>
      </p:sp>
      <p:grpSp>
        <p:nvGrpSpPr>
          <p:cNvPr name="Group 14" id="14"/>
          <p:cNvGrpSpPr/>
          <p:nvPr/>
        </p:nvGrpSpPr>
        <p:grpSpPr>
          <a:xfrm rot="0">
            <a:off x="0" y="9849346"/>
            <a:ext cx="18288000" cy="437654"/>
            <a:chOff x="0" y="0"/>
            <a:chExt cx="4816593" cy="115267"/>
          </a:xfrm>
        </p:grpSpPr>
        <p:sp>
          <p:nvSpPr>
            <p:cNvPr name="Freeform 15" id="15"/>
            <p:cNvSpPr/>
            <p:nvPr/>
          </p:nvSpPr>
          <p:spPr>
            <a:xfrm flipH="false" flipV="false" rot="0">
              <a:off x="0" y="0"/>
              <a:ext cx="4816592" cy="115267"/>
            </a:xfrm>
            <a:custGeom>
              <a:avLst/>
              <a:gdLst/>
              <a:ahLst/>
              <a:cxnLst/>
              <a:rect r="r" b="b" t="t" l="l"/>
              <a:pathLst>
                <a:path h="115267" w="4816592">
                  <a:moveTo>
                    <a:pt x="0" y="0"/>
                  </a:moveTo>
                  <a:lnTo>
                    <a:pt x="4816592" y="0"/>
                  </a:lnTo>
                  <a:lnTo>
                    <a:pt x="4816592" y="115267"/>
                  </a:lnTo>
                  <a:lnTo>
                    <a:pt x="0" y="115267"/>
                  </a:lnTo>
                  <a:close/>
                </a:path>
              </a:pathLst>
            </a:custGeom>
            <a:solidFill>
              <a:srgbClr val="8CD3F0"/>
            </a:solidFill>
          </p:spPr>
        </p:sp>
        <p:sp>
          <p:nvSpPr>
            <p:cNvPr name="TextBox 16" id="16"/>
            <p:cNvSpPr txBox="true"/>
            <p:nvPr/>
          </p:nvSpPr>
          <p:spPr>
            <a:xfrm>
              <a:off x="0" y="-9525"/>
              <a:ext cx="4816593" cy="124792"/>
            </a:xfrm>
            <a:prstGeom prst="rect">
              <a:avLst/>
            </a:prstGeom>
          </p:spPr>
          <p:txBody>
            <a:bodyPr anchor="ctr" rtlCol="false" tIns="50800" lIns="50800" bIns="50800" rIns="50800"/>
            <a:lstStyle/>
            <a:p>
              <a:pPr algn="ctr">
                <a:lnSpc>
                  <a:spcPts val="2191"/>
                </a:lnSpc>
              </a:pPr>
              <a:r>
                <a:rPr lang="en-US" b="true" sz="1761" spc="1">
                  <a:solidFill>
                    <a:srgbClr val="000000"/>
                  </a:solidFill>
                  <a:latin typeface="Exo 2 Bold"/>
                  <a:ea typeface="Exo 2 Bold"/>
                  <a:cs typeface="Exo 2 Bold"/>
                  <a:sym typeface="Exo 2 Bold"/>
                </a:rPr>
                <a:t>SUBMITTED TO DR SYED SAOOD ZIA BY MUHAMMAD HASHIR RAFIQUE (BSCS)</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2284" t="0" r="0" b="-32284"/>
            </a:stretch>
          </a:blipFill>
        </p:spPr>
      </p:sp>
      <p:grpSp>
        <p:nvGrpSpPr>
          <p:cNvPr name="Group 3" id="3"/>
          <p:cNvGrpSpPr/>
          <p:nvPr/>
        </p:nvGrpSpPr>
        <p:grpSpPr>
          <a:xfrm rot="0">
            <a:off x="3240627" y="4071269"/>
            <a:ext cx="3403978" cy="4768780"/>
            <a:chOff x="0" y="0"/>
            <a:chExt cx="896521" cy="1255975"/>
          </a:xfrm>
        </p:grpSpPr>
        <p:sp>
          <p:nvSpPr>
            <p:cNvPr name="Freeform 4" id="4"/>
            <p:cNvSpPr/>
            <p:nvPr/>
          </p:nvSpPr>
          <p:spPr>
            <a:xfrm flipH="false" flipV="false" rot="0">
              <a:off x="0" y="0"/>
              <a:ext cx="896521" cy="1255975"/>
            </a:xfrm>
            <a:custGeom>
              <a:avLst/>
              <a:gdLst/>
              <a:ahLst/>
              <a:cxnLst/>
              <a:rect r="r" b="b" t="t" l="l"/>
              <a:pathLst>
                <a:path h="1255975" w="896521">
                  <a:moveTo>
                    <a:pt x="25018" y="0"/>
                  </a:moveTo>
                  <a:lnTo>
                    <a:pt x="871503" y="0"/>
                  </a:lnTo>
                  <a:cubicBezTo>
                    <a:pt x="885320" y="0"/>
                    <a:pt x="896521" y="11201"/>
                    <a:pt x="896521" y="25018"/>
                  </a:cubicBezTo>
                  <a:lnTo>
                    <a:pt x="896521" y="1230957"/>
                  </a:lnTo>
                  <a:cubicBezTo>
                    <a:pt x="896521" y="1244774"/>
                    <a:pt x="885320" y="1255975"/>
                    <a:pt x="871503" y="1255975"/>
                  </a:cubicBezTo>
                  <a:lnTo>
                    <a:pt x="25018" y="1255975"/>
                  </a:lnTo>
                  <a:cubicBezTo>
                    <a:pt x="11201" y="1255975"/>
                    <a:pt x="0" y="1244774"/>
                    <a:pt x="0" y="1230957"/>
                  </a:cubicBezTo>
                  <a:lnTo>
                    <a:pt x="0" y="25018"/>
                  </a:lnTo>
                  <a:cubicBezTo>
                    <a:pt x="0" y="11201"/>
                    <a:pt x="11201" y="0"/>
                    <a:pt x="25018" y="0"/>
                  </a:cubicBezTo>
                  <a:close/>
                </a:path>
              </a:pathLst>
            </a:custGeom>
            <a:gradFill rotWithShape="true">
              <a:gsLst>
                <a:gs pos="0">
                  <a:srgbClr val="3B3B3B">
                    <a:alpha val="48000"/>
                  </a:srgbClr>
                </a:gs>
                <a:gs pos="100000">
                  <a:srgbClr val="BDBDBD">
                    <a:alpha val="48000"/>
                  </a:srgbClr>
                </a:gs>
              </a:gsLst>
              <a:lin ang="2700000"/>
            </a:gradFill>
            <a:ln w="28575" cap="sq">
              <a:solidFill>
                <a:srgbClr val="FAFAFA">
                  <a:alpha val="47843"/>
                </a:srgbClr>
              </a:solidFill>
              <a:prstDash val="solid"/>
              <a:miter/>
            </a:ln>
          </p:spPr>
        </p:sp>
        <p:sp>
          <p:nvSpPr>
            <p:cNvPr name="TextBox 5" id="5"/>
            <p:cNvSpPr txBox="true"/>
            <p:nvPr/>
          </p:nvSpPr>
          <p:spPr>
            <a:xfrm>
              <a:off x="0" y="-28575"/>
              <a:ext cx="896521" cy="1284550"/>
            </a:xfrm>
            <a:prstGeom prst="rect">
              <a:avLst/>
            </a:prstGeom>
          </p:spPr>
          <p:txBody>
            <a:bodyPr anchor="ctr" rtlCol="false" tIns="50800" lIns="50800" bIns="50800" rIns="50800"/>
            <a:lstStyle/>
            <a:p>
              <a:pPr algn="ctr">
                <a:lnSpc>
                  <a:spcPts val="2737"/>
                </a:lnSpc>
              </a:pPr>
            </a:p>
          </p:txBody>
        </p:sp>
      </p:grpSp>
      <p:grpSp>
        <p:nvGrpSpPr>
          <p:cNvPr name="Group 6" id="6"/>
          <p:cNvGrpSpPr/>
          <p:nvPr/>
        </p:nvGrpSpPr>
        <p:grpSpPr>
          <a:xfrm rot="0">
            <a:off x="7442011" y="4071269"/>
            <a:ext cx="3403978" cy="4768780"/>
            <a:chOff x="0" y="0"/>
            <a:chExt cx="896521" cy="1255975"/>
          </a:xfrm>
        </p:grpSpPr>
        <p:sp>
          <p:nvSpPr>
            <p:cNvPr name="Freeform 7" id="7"/>
            <p:cNvSpPr/>
            <p:nvPr/>
          </p:nvSpPr>
          <p:spPr>
            <a:xfrm flipH="false" flipV="false" rot="0">
              <a:off x="0" y="0"/>
              <a:ext cx="896521" cy="1255975"/>
            </a:xfrm>
            <a:custGeom>
              <a:avLst/>
              <a:gdLst/>
              <a:ahLst/>
              <a:cxnLst/>
              <a:rect r="r" b="b" t="t" l="l"/>
              <a:pathLst>
                <a:path h="1255975" w="896521">
                  <a:moveTo>
                    <a:pt x="25018" y="0"/>
                  </a:moveTo>
                  <a:lnTo>
                    <a:pt x="871503" y="0"/>
                  </a:lnTo>
                  <a:cubicBezTo>
                    <a:pt x="885320" y="0"/>
                    <a:pt x="896521" y="11201"/>
                    <a:pt x="896521" y="25018"/>
                  </a:cubicBezTo>
                  <a:lnTo>
                    <a:pt x="896521" y="1230957"/>
                  </a:lnTo>
                  <a:cubicBezTo>
                    <a:pt x="896521" y="1244774"/>
                    <a:pt x="885320" y="1255975"/>
                    <a:pt x="871503" y="1255975"/>
                  </a:cubicBezTo>
                  <a:lnTo>
                    <a:pt x="25018" y="1255975"/>
                  </a:lnTo>
                  <a:cubicBezTo>
                    <a:pt x="11201" y="1255975"/>
                    <a:pt x="0" y="1244774"/>
                    <a:pt x="0" y="1230957"/>
                  </a:cubicBezTo>
                  <a:lnTo>
                    <a:pt x="0" y="25018"/>
                  </a:lnTo>
                  <a:cubicBezTo>
                    <a:pt x="0" y="11201"/>
                    <a:pt x="11201" y="0"/>
                    <a:pt x="25018" y="0"/>
                  </a:cubicBezTo>
                  <a:close/>
                </a:path>
              </a:pathLst>
            </a:custGeom>
            <a:gradFill rotWithShape="true">
              <a:gsLst>
                <a:gs pos="0">
                  <a:srgbClr val="3B3B3B">
                    <a:alpha val="48000"/>
                  </a:srgbClr>
                </a:gs>
                <a:gs pos="100000">
                  <a:srgbClr val="BDBDBD">
                    <a:alpha val="48000"/>
                  </a:srgbClr>
                </a:gs>
              </a:gsLst>
              <a:lin ang="2700000"/>
            </a:gradFill>
            <a:ln w="28575" cap="sq">
              <a:solidFill>
                <a:srgbClr val="FAFAFA">
                  <a:alpha val="47843"/>
                </a:srgbClr>
              </a:solidFill>
              <a:prstDash val="solid"/>
              <a:miter/>
            </a:ln>
          </p:spPr>
        </p:sp>
        <p:sp>
          <p:nvSpPr>
            <p:cNvPr name="TextBox 8" id="8"/>
            <p:cNvSpPr txBox="true"/>
            <p:nvPr/>
          </p:nvSpPr>
          <p:spPr>
            <a:xfrm>
              <a:off x="0" y="-28575"/>
              <a:ext cx="896521" cy="1284550"/>
            </a:xfrm>
            <a:prstGeom prst="rect">
              <a:avLst/>
            </a:prstGeom>
          </p:spPr>
          <p:txBody>
            <a:bodyPr anchor="ctr" rtlCol="false" tIns="50800" lIns="50800" bIns="50800" rIns="50800"/>
            <a:lstStyle/>
            <a:p>
              <a:pPr algn="ctr">
                <a:lnSpc>
                  <a:spcPts val="2737"/>
                </a:lnSpc>
              </a:pPr>
            </a:p>
          </p:txBody>
        </p:sp>
      </p:grpSp>
      <p:grpSp>
        <p:nvGrpSpPr>
          <p:cNvPr name="Group 9" id="9"/>
          <p:cNvGrpSpPr/>
          <p:nvPr/>
        </p:nvGrpSpPr>
        <p:grpSpPr>
          <a:xfrm rot="0">
            <a:off x="11646089" y="4071269"/>
            <a:ext cx="3403978" cy="4768780"/>
            <a:chOff x="0" y="0"/>
            <a:chExt cx="896521" cy="1255975"/>
          </a:xfrm>
        </p:grpSpPr>
        <p:sp>
          <p:nvSpPr>
            <p:cNvPr name="Freeform 10" id="10"/>
            <p:cNvSpPr/>
            <p:nvPr/>
          </p:nvSpPr>
          <p:spPr>
            <a:xfrm flipH="false" flipV="false" rot="0">
              <a:off x="0" y="0"/>
              <a:ext cx="896521" cy="1255975"/>
            </a:xfrm>
            <a:custGeom>
              <a:avLst/>
              <a:gdLst/>
              <a:ahLst/>
              <a:cxnLst/>
              <a:rect r="r" b="b" t="t" l="l"/>
              <a:pathLst>
                <a:path h="1255975" w="896521">
                  <a:moveTo>
                    <a:pt x="25018" y="0"/>
                  </a:moveTo>
                  <a:lnTo>
                    <a:pt x="871503" y="0"/>
                  </a:lnTo>
                  <a:cubicBezTo>
                    <a:pt x="885320" y="0"/>
                    <a:pt x="896521" y="11201"/>
                    <a:pt x="896521" y="25018"/>
                  </a:cubicBezTo>
                  <a:lnTo>
                    <a:pt x="896521" y="1230957"/>
                  </a:lnTo>
                  <a:cubicBezTo>
                    <a:pt x="896521" y="1244774"/>
                    <a:pt x="885320" y="1255975"/>
                    <a:pt x="871503" y="1255975"/>
                  </a:cubicBezTo>
                  <a:lnTo>
                    <a:pt x="25018" y="1255975"/>
                  </a:lnTo>
                  <a:cubicBezTo>
                    <a:pt x="11201" y="1255975"/>
                    <a:pt x="0" y="1244774"/>
                    <a:pt x="0" y="1230957"/>
                  </a:cubicBezTo>
                  <a:lnTo>
                    <a:pt x="0" y="25018"/>
                  </a:lnTo>
                  <a:cubicBezTo>
                    <a:pt x="0" y="11201"/>
                    <a:pt x="11201" y="0"/>
                    <a:pt x="25018" y="0"/>
                  </a:cubicBezTo>
                  <a:close/>
                </a:path>
              </a:pathLst>
            </a:custGeom>
            <a:gradFill rotWithShape="true">
              <a:gsLst>
                <a:gs pos="0">
                  <a:srgbClr val="3B3B3B">
                    <a:alpha val="48000"/>
                  </a:srgbClr>
                </a:gs>
                <a:gs pos="100000">
                  <a:srgbClr val="BDBDBD">
                    <a:alpha val="48000"/>
                  </a:srgbClr>
                </a:gs>
              </a:gsLst>
              <a:lin ang="2700000"/>
            </a:gradFill>
            <a:ln w="28575" cap="sq">
              <a:solidFill>
                <a:srgbClr val="FAFAFA">
                  <a:alpha val="47843"/>
                </a:srgbClr>
              </a:solidFill>
              <a:prstDash val="solid"/>
              <a:miter/>
            </a:ln>
          </p:spPr>
        </p:sp>
        <p:sp>
          <p:nvSpPr>
            <p:cNvPr name="TextBox 11" id="11"/>
            <p:cNvSpPr txBox="true"/>
            <p:nvPr/>
          </p:nvSpPr>
          <p:spPr>
            <a:xfrm>
              <a:off x="0" y="-28575"/>
              <a:ext cx="896521" cy="1284550"/>
            </a:xfrm>
            <a:prstGeom prst="rect">
              <a:avLst/>
            </a:prstGeom>
          </p:spPr>
          <p:txBody>
            <a:bodyPr anchor="ctr" rtlCol="false" tIns="50800" lIns="50800" bIns="50800" rIns="50800"/>
            <a:lstStyle/>
            <a:p>
              <a:pPr algn="ctr">
                <a:lnSpc>
                  <a:spcPts val="2737"/>
                </a:lnSpc>
              </a:pPr>
            </a:p>
          </p:txBody>
        </p:sp>
      </p:grpSp>
      <p:sp>
        <p:nvSpPr>
          <p:cNvPr name="Freeform 12" id="12"/>
          <p:cNvSpPr/>
          <p:nvPr/>
        </p:nvSpPr>
        <p:spPr>
          <a:xfrm flipH="false" flipV="false" rot="0">
            <a:off x="4507378" y="4713001"/>
            <a:ext cx="870477" cy="832394"/>
          </a:xfrm>
          <a:custGeom>
            <a:avLst/>
            <a:gdLst/>
            <a:ahLst/>
            <a:cxnLst/>
            <a:rect r="r" b="b" t="t" l="l"/>
            <a:pathLst>
              <a:path h="832394" w="870477">
                <a:moveTo>
                  <a:pt x="0" y="0"/>
                </a:moveTo>
                <a:lnTo>
                  <a:pt x="870477" y="0"/>
                </a:lnTo>
                <a:lnTo>
                  <a:pt x="870477" y="832394"/>
                </a:lnTo>
                <a:lnTo>
                  <a:pt x="0" y="8323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8771026" y="4756224"/>
            <a:ext cx="745948" cy="745948"/>
          </a:xfrm>
          <a:custGeom>
            <a:avLst/>
            <a:gdLst/>
            <a:ahLst/>
            <a:cxnLst/>
            <a:rect r="r" b="b" t="t" l="l"/>
            <a:pathLst>
              <a:path h="745948" w="745948">
                <a:moveTo>
                  <a:pt x="0" y="0"/>
                </a:moveTo>
                <a:lnTo>
                  <a:pt x="745948" y="0"/>
                </a:lnTo>
                <a:lnTo>
                  <a:pt x="745948" y="745948"/>
                </a:lnTo>
                <a:lnTo>
                  <a:pt x="0" y="7459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12970064" y="4756224"/>
            <a:ext cx="812198" cy="823522"/>
          </a:xfrm>
          <a:custGeom>
            <a:avLst/>
            <a:gdLst/>
            <a:ahLst/>
            <a:cxnLst/>
            <a:rect r="r" b="b" t="t" l="l"/>
            <a:pathLst>
              <a:path h="823522" w="812198">
                <a:moveTo>
                  <a:pt x="0" y="0"/>
                </a:moveTo>
                <a:lnTo>
                  <a:pt x="812198" y="0"/>
                </a:lnTo>
                <a:lnTo>
                  <a:pt x="812198" y="823521"/>
                </a:lnTo>
                <a:lnTo>
                  <a:pt x="0" y="82352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false" flipV="false" rot="0">
            <a:off x="15050068" y="885067"/>
            <a:ext cx="3164345" cy="2820486"/>
          </a:xfrm>
          <a:custGeom>
            <a:avLst/>
            <a:gdLst/>
            <a:ahLst/>
            <a:cxnLst/>
            <a:rect r="r" b="b" t="t" l="l"/>
            <a:pathLst>
              <a:path h="2820486" w="3164345">
                <a:moveTo>
                  <a:pt x="0" y="0"/>
                </a:moveTo>
                <a:lnTo>
                  <a:pt x="3164345" y="0"/>
                </a:lnTo>
                <a:lnTo>
                  <a:pt x="3164345" y="2820487"/>
                </a:lnTo>
                <a:lnTo>
                  <a:pt x="0" y="2820487"/>
                </a:lnTo>
                <a:lnTo>
                  <a:pt x="0" y="0"/>
                </a:lnTo>
                <a:close/>
              </a:path>
            </a:pathLst>
          </a:custGeom>
          <a:blipFill>
            <a:blip r:embed="rId9"/>
            <a:stretch>
              <a:fillRect l="0" t="0" r="0" b="0"/>
            </a:stretch>
          </a:blipFill>
        </p:spPr>
      </p:sp>
      <p:sp>
        <p:nvSpPr>
          <p:cNvPr name="TextBox 16" id="16"/>
          <p:cNvSpPr txBox="true"/>
          <p:nvPr/>
        </p:nvSpPr>
        <p:spPr>
          <a:xfrm rot="0">
            <a:off x="3776716" y="6441956"/>
            <a:ext cx="2331800" cy="2198852"/>
          </a:xfrm>
          <a:prstGeom prst="rect">
            <a:avLst/>
          </a:prstGeom>
        </p:spPr>
        <p:txBody>
          <a:bodyPr anchor="t" rtlCol="false" tIns="0" lIns="0" bIns="0" rIns="0">
            <a:spAutoFit/>
          </a:bodyPr>
          <a:lstStyle/>
          <a:p>
            <a:pPr algn="ctr">
              <a:lnSpc>
                <a:spcPts val="2216"/>
              </a:lnSpc>
            </a:pPr>
            <a:r>
              <a:rPr lang="en-US" sz="1400">
                <a:solidFill>
                  <a:srgbClr val="FFFFFF"/>
                </a:solidFill>
                <a:latin typeface="Exo 2"/>
                <a:ea typeface="Exo 2"/>
                <a:cs typeface="Exo 2"/>
                <a:sym typeface="Exo 2"/>
              </a:rPr>
              <a:t>Chatbots can provide instant assistance to researchers, answering questions or guiding them through processes at any time, making them a valuable resource for round-the-clock support.</a:t>
            </a:r>
          </a:p>
        </p:txBody>
      </p:sp>
      <p:sp>
        <p:nvSpPr>
          <p:cNvPr name="TextBox 17" id="17"/>
          <p:cNvSpPr txBox="true"/>
          <p:nvPr/>
        </p:nvSpPr>
        <p:spPr>
          <a:xfrm rot="0">
            <a:off x="7789483" y="6718181"/>
            <a:ext cx="2709033" cy="1646402"/>
          </a:xfrm>
          <a:prstGeom prst="rect">
            <a:avLst/>
          </a:prstGeom>
        </p:spPr>
        <p:txBody>
          <a:bodyPr anchor="t" rtlCol="false" tIns="0" lIns="0" bIns="0" rIns="0">
            <a:spAutoFit/>
          </a:bodyPr>
          <a:lstStyle/>
          <a:p>
            <a:pPr algn="ctr">
              <a:lnSpc>
                <a:spcPts val="2216"/>
              </a:lnSpc>
            </a:pPr>
            <a:r>
              <a:rPr lang="en-US" sz="1400">
                <a:solidFill>
                  <a:srgbClr val="FFFFFF"/>
                </a:solidFill>
                <a:latin typeface="Exo 2"/>
                <a:ea typeface="Exo 2"/>
                <a:cs typeface="Exo 2"/>
                <a:sym typeface="Exo 2"/>
              </a:rPr>
              <a:t>Chatbots can engage participants in studies by providing instant feedback, answering queries, and guiding them in tasks, resulting in higher participation and better overall data quality.</a:t>
            </a:r>
          </a:p>
        </p:txBody>
      </p:sp>
      <p:sp>
        <p:nvSpPr>
          <p:cNvPr name="TextBox 18" id="18"/>
          <p:cNvSpPr txBox="true"/>
          <p:nvPr/>
        </p:nvSpPr>
        <p:spPr>
          <a:xfrm rot="0">
            <a:off x="11942219" y="6580068"/>
            <a:ext cx="2867889" cy="1922627"/>
          </a:xfrm>
          <a:prstGeom prst="rect">
            <a:avLst/>
          </a:prstGeom>
        </p:spPr>
        <p:txBody>
          <a:bodyPr anchor="t" rtlCol="false" tIns="0" lIns="0" bIns="0" rIns="0">
            <a:spAutoFit/>
          </a:bodyPr>
          <a:lstStyle/>
          <a:p>
            <a:pPr algn="ctr">
              <a:lnSpc>
                <a:spcPts val="2216"/>
              </a:lnSpc>
            </a:pPr>
            <a:r>
              <a:rPr lang="en-US" sz="1400">
                <a:solidFill>
                  <a:srgbClr val="FFFFFF"/>
                </a:solidFill>
                <a:latin typeface="Exo 2"/>
                <a:ea typeface="Exo 2"/>
                <a:cs typeface="Exo 2"/>
                <a:sym typeface="Exo 2"/>
              </a:rPr>
              <a:t>Chatbots can quickly sift through vast amounts of data, including academic papers and research articles, to find relevant information, helping researchers locate the sources they need without manual searches.</a:t>
            </a:r>
          </a:p>
        </p:txBody>
      </p:sp>
      <p:sp>
        <p:nvSpPr>
          <p:cNvPr name="TextBox 19" id="19"/>
          <p:cNvSpPr txBox="true"/>
          <p:nvPr/>
        </p:nvSpPr>
        <p:spPr>
          <a:xfrm rot="0">
            <a:off x="3584144" y="5839976"/>
            <a:ext cx="2716945" cy="316230"/>
          </a:xfrm>
          <a:prstGeom prst="rect">
            <a:avLst/>
          </a:prstGeom>
        </p:spPr>
        <p:txBody>
          <a:bodyPr anchor="t" rtlCol="false" tIns="0" lIns="0" bIns="0" rIns="0">
            <a:spAutoFit/>
          </a:bodyPr>
          <a:lstStyle/>
          <a:p>
            <a:pPr algn="ctr">
              <a:lnSpc>
                <a:spcPts val="2519"/>
              </a:lnSpc>
            </a:pPr>
            <a:r>
              <a:rPr lang="en-US" sz="1799">
                <a:solidFill>
                  <a:srgbClr val="FFFFFF"/>
                </a:solidFill>
                <a:latin typeface="Organic"/>
                <a:ea typeface="Organic"/>
                <a:cs typeface="Organic"/>
                <a:sym typeface="Organic"/>
              </a:rPr>
              <a:t>24/7 Availability</a:t>
            </a:r>
          </a:p>
        </p:txBody>
      </p:sp>
      <p:sp>
        <p:nvSpPr>
          <p:cNvPr name="TextBox 20" id="20"/>
          <p:cNvSpPr txBox="true"/>
          <p:nvPr/>
        </p:nvSpPr>
        <p:spPr>
          <a:xfrm rot="0">
            <a:off x="7785527" y="5839976"/>
            <a:ext cx="2716945" cy="630555"/>
          </a:xfrm>
          <a:prstGeom prst="rect">
            <a:avLst/>
          </a:prstGeom>
        </p:spPr>
        <p:txBody>
          <a:bodyPr anchor="t" rtlCol="false" tIns="0" lIns="0" bIns="0" rIns="0">
            <a:spAutoFit/>
          </a:bodyPr>
          <a:lstStyle/>
          <a:p>
            <a:pPr algn="ctr">
              <a:lnSpc>
                <a:spcPts val="2519"/>
              </a:lnSpc>
            </a:pPr>
            <a:r>
              <a:rPr lang="en-US" sz="1799">
                <a:solidFill>
                  <a:srgbClr val="FFFFFF"/>
                </a:solidFill>
                <a:latin typeface="Organic"/>
                <a:ea typeface="Organic"/>
                <a:cs typeface="Organic"/>
                <a:sym typeface="Organic"/>
              </a:rPr>
              <a:t>Improved Participant Engagement</a:t>
            </a:r>
          </a:p>
        </p:txBody>
      </p:sp>
      <p:sp>
        <p:nvSpPr>
          <p:cNvPr name="TextBox 21" id="21"/>
          <p:cNvSpPr txBox="true"/>
          <p:nvPr/>
        </p:nvSpPr>
        <p:spPr>
          <a:xfrm rot="0">
            <a:off x="11989606" y="5839976"/>
            <a:ext cx="2716945" cy="316230"/>
          </a:xfrm>
          <a:prstGeom prst="rect">
            <a:avLst/>
          </a:prstGeom>
        </p:spPr>
        <p:txBody>
          <a:bodyPr anchor="t" rtlCol="false" tIns="0" lIns="0" bIns="0" rIns="0">
            <a:spAutoFit/>
          </a:bodyPr>
          <a:lstStyle/>
          <a:p>
            <a:pPr algn="ctr">
              <a:lnSpc>
                <a:spcPts val="2519"/>
              </a:lnSpc>
            </a:pPr>
            <a:r>
              <a:rPr lang="en-US" sz="1799">
                <a:solidFill>
                  <a:srgbClr val="FFFFFF"/>
                </a:solidFill>
                <a:latin typeface="Organic"/>
                <a:ea typeface="Organic"/>
                <a:cs typeface="Organic"/>
                <a:sym typeface="Organic"/>
              </a:rPr>
              <a:t>Information Retrieval</a:t>
            </a:r>
          </a:p>
        </p:txBody>
      </p:sp>
      <p:sp>
        <p:nvSpPr>
          <p:cNvPr name="TextBox 22" id="22"/>
          <p:cNvSpPr txBox="true"/>
          <p:nvPr/>
        </p:nvSpPr>
        <p:spPr>
          <a:xfrm rot="0">
            <a:off x="2305748" y="1323126"/>
            <a:ext cx="13676504" cy="972185"/>
          </a:xfrm>
          <a:prstGeom prst="rect">
            <a:avLst/>
          </a:prstGeom>
        </p:spPr>
        <p:txBody>
          <a:bodyPr anchor="t" rtlCol="false" tIns="0" lIns="0" bIns="0" rIns="0">
            <a:spAutoFit/>
          </a:bodyPr>
          <a:lstStyle/>
          <a:p>
            <a:pPr algn="ctr">
              <a:lnSpc>
                <a:spcPts val="7840"/>
              </a:lnSpc>
            </a:pPr>
            <a:r>
              <a:rPr lang="en-US" sz="5600">
                <a:solidFill>
                  <a:srgbClr val="FFFFFF"/>
                </a:solidFill>
                <a:latin typeface="Organic"/>
                <a:ea typeface="Organic"/>
                <a:cs typeface="Organic"/>
                <a:sym typeface="Organic"/>
              </a:rPr>
              <a:t>Benifits of using chatbots for research</a:t>
            </a:r>
          </a:p>
        </p:txBody>
      </p:sp>
      <p:grpSp>
        <p:nvGrpSpPr>
          <p:cNvPr name="Group 23" id="23"/>
          <p:cNvGrpSpPr/>
          <p:nvPr/>
        </p:nvGrpSpPr>
        <p:grpSpPr>
          <a:xfrm rot="0">
            <a:off x="0" y="9849346"/>
            <a:ext cx="18288000" cy="437654"/>
            <a:chOff x="0" y="0"/>
            <a:chExt cx="4816593" cy="115267"/>
          </a:xfrm>
        </p:grpSpPr>
        <p:sp>
          <p:nvSpPr>
            <p:cNvPr name="Freeform 24" id="24"/>
            <p:cNvSpPr/>
            <p:nvPr/>
          </p:nvSpPr>
          <p:spPr>
            <a:xfrm flipH="false" flipV="false" rot="0">
              <a:off x="0" y="0"/>
              <a:ext cx="4816592" cy="115267"/>
            </a:xfrm>
            <a:custGeom>
              <a:avLst/>
              <a:gdLst/>
              <a:ahLst/>
              <a:cxnLst/>
              <a:rect r="r" b="b" t="t" l="l"/>
              <a:pathLst>
                <a:path h="115267" w="4816592">
                  <a:moveTo>
                    <a:pt x="0" y="0"/>
                  </a:moveTo>
                  <a:lnTo>
                    <a:pt x="4816592" y="0"/>
                  </a:lnTo>
                  <a:lnTo>
                    <a:pt x="4816592" y="115267"/>
                  </a:lnTo>
                  <a:lnTo>
                    <a:pt x="0" y="115267"/>
                  </a:lnTo>
                  <a:close/>
                </a:path>
              </a:pathLst>
            </a:custGeom>
            <a:solidFill>
              <a:srgbClr val="8CD3F0"/>
            </a:solidFill>
          </p:spPr>
        </p:sp>
        <p:sp>
          <p:nvSpPr>
            <p:cNvPr name="TextBox 25" id="25"/>
            <p:cNvSpPr txBox="true"/>
            <p:nvPr/>
          </p:nvSpPr>
          <p:spPr>
            <a:xfrm>
              <a:off x="0" y="-9525"/>
              <a:ext cx="4816593" cy="124792"/>
            </a:xfrm>
            <a:prstGeom prst="rect">
              <a:avLst/>
            </a:prstGeom>
          </p:spPr>
          <p:txBody>
            <a:bodyPr anchor="ctr" rtlCol="false" tIns="50800" lIns="50800" bIns="50800" rIns="50800"/>
            <a:lstStyle/>
            <a:p>
              <a:pPr algn="ctr">
                <a:lnSpc>
                  <a:spcPts val="2191"/>
                </a:lnSpc>
              </a:pPr>
              <a:r>
                <a:rPr lang="en-US" b="true" sz="1761" spc="1">
                  <a:solidFill>
                    <a:srgbClr val="000000"/>
                  </a:solidFill>
                  <a:latin typeface="Exo 2 Bold"/>
                  <a:ea typeface="Exo 2 Bold"/>
                  <a:cs typeface="Exo 2 Bold"/>
                  <a:sym typeface="Exo 2 Bold"/>
                </a:rPr>
                <a:t>SUBMITTED TO DR SYED SAOOD ZIA BY MUHAMMAD HASHIR RAFIQUE (BSCS)</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0000" t="0" r="-10000" b="0"/>
            </a:stretch>
          </a:blipFill>
        </p:spPr>
      </p:sp>
      <p:grpSp>
        <p:nvGrpSpPr>
          <p:cNvPr name="Group 3" id="3"/>
          <p:cNvGrpSpPr/>
          <p:nvPr/>
        </p:nvGrpSpPr>
        <p:grpSpPr>
          <a:xfrm rot="0">
            <a:off x="0" y="0"/>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152025">
                <a:alpha val="22745"/>
              </a:srgbClr>
            </a:solidFill>
          </p:spPr>
        </p:sp>
        <p:sp>
          <p:nvSpPr>
            <p:cNvPr name="TextBox 5" id="5"/>
            <p:cNvSpPr txBox="true"/>
            <p:nvPr/>
          </p:nvSpPr>
          <p:spPr>
            <a:xfrm>
              <a:off x="0" y="0"/>
              <a:ext cx="4816593" cy="2709333"/>
            </a:xfrm>
            <a:prstGeom prst="rect">
              <a:avLst/>
            </a:prstGeom>
          </p:spPr>
          <p:txBody>
            <a:bodyPr anchor="ctr" rtlCol="false" tIns="50800" lIns="50800" bIns="50800" rIns="50800"/>
            <a:lstStyle/>
            <a:p>
              <a:pPr algn="ctr">
                <a:lnSpc>
                  <a:spcPts val="2191"/>
                </a:lnSpc>
              </a:pPr>
            </a:p>
          </p:txBody>
        </p:sp>
      </p:grpSp>
      <p:grpSp>
        <p:nvGrpSpPr>
          <p:cNvPr name="Group 6" id="6"/>
          <p:cNvGrpSpPr/>
          <p:nvPr/>
        </p:nvGrpSpPr>
        <p:grpSpPr>
          <a:xfrm rot="0">
            <a:off x="4839329" y="4262448"/>
            <a:ext cx="3880746" cy="4838396"/>
            <a:chOff x="0" y="0"/>
            <a:chExt cx="1022089" cy="1274310"/>
          </a:xfrm>
        </p:grpSpPr>
        <p:sp>
          <p:nvSpPr>
            <p:cNvPr name="Freeform 7" id="7"/>
            <p:cNvSpPr/>
            <p:nvPr/>
          </p:nvSpPr>
          <p:spPr>
            <a:xfrm flipH="false" flipV="false" rot="0">
              <a:off x="0" y="0"/>
              <a:ext cx="1022089" cy="1274310"/>
            </a:xfrm>
            <a:custGeom>
              <a:avLst/>
              <a:gdLst/>
              <a:ahLst/>
              <a:cxnLst/>
              <a:rect r="r" b="b" t="t" l="l"/>
              <a:pathLst>
                <a:path h="1274310" w="1022089">
                  <a:moveTo>
                    <a:pt x="27929" y="0"/>
                  </a:moveTo>
                  <a:lnTo>
                    <a:pt x="994160" y="0"/>
                  </a:lnTo>
                  <a:cubicBezTo>
                    <a:pt x="1001567" y="0"/>
                    <a:pt x="1008671" y="2943"/>
                    <a:pt x="1013909" y="8180"/>
                  </a:cubicBezTo>
                  <a:cubicBezTo>
                    <a:pt x="1019147" y="13418"/>
                    <a:pt x="1022089" y="20522"/>
                    <a:pt x="1022089" y="27929"/>
                  </a:cubicBezTo>
                  <a:lnTo>
                    <a:pt x="1022089" y="1246381"/>
                  </a:lnTo>
                  <a:cubicBezTo>
                    <a:pt x="1022089" y="1253788"/>
                    <a:pt x="1019147" y="1260892"/>
                    <a:pt x="1013909" y="1266130"/>
                  </a:cubicBezTo>
                  <a:cubicBezTo>
                    <a:pt x="1008671" y="1271368"/>
                    <a:pt x="1001567" y="1274310"/>
                    <a:pt x="994160" y="1274310"/>
                  </a:cubicBezTo>
                  <a:lnTo>
                    <a:pt x="27929" y="1274310"/>
                  </a:lnTo>
                  <a:cubicBezTo>
                    <a:pt x="12504" y="1274310"/>
                    <a:pt x="0" y="1261806"/>
                    <a:pt x="0" y="1246381"/>
                  </a:cubicBezTo>
                  <a:lnTo>
                    <a:pt x="0" y="27929"/>
                  </a:lnTo>
                  <a:cubicBezTo>
                    <a:pt x="0" y="20522"/>
                    <a:pt x="2943" y="13418"/>
                    <a:pt x="8180" y="8180"/>
                  </a:cubicBezTo>
                  <a:cubicBezTo>
                    <a:pt x="13418" y="2943"/>
                    <a:pt x="20522" y="0"/>
                    <a:pt x="27929" y="0"/>
                  </a:cubicBezTo>
                  <a:close/>
                </a:path>
              </a:pathLst>
            </a:custGeom>
            <a:solidFill>
              <a:srgbClr val="000000">
                <a:alpha val="0"/>
              </a:srgbClr>
            </a:solidFill>
            <a:ln w="19050" cap="sq">
              <a:solidFill>
                <a:srgbClr val="F7F3F2"/>
              </a:solidFill>
              <a:prstDash val="solid"/>
              <a:miter/>
            </a:ln>
          </p:spPr>
        </p:sp>
        <p:sp>
          <p:nvSpPr>
            <p:cNvPr name="TextBox 8" id="8"/>
            <p:cNvSpPr txBox="true"/>
            <p:nvPr/>
          </p:nvSpPr>
          <p:spPr>
            <a:xfrm>
              <a:off x="0" y="-47625"/>
              <a:ext cx="1022089" cy="1321935"/>
            </a:xfrm>
            <a:prstGeom prst="rect">
              <a:avLst/>
            </a:prstGeom>
          </p:spPr>
          <p:txBody>
            <a:bodyPr anchor="ctr" rtlCol="false" tIns="50800" lIns="50800" bIns="50800" rIns="50800"/>
            <a:lstStyle/>
            <a:p>
              <a:pPr algn="ctr">
                <a:lnSpc>
                  <a:spcPts val="2959"/>
                </a:lnSpc>
              </a:pPr>
            </a:p>
          </p:txBody>
        </p:sp>
      </p:grpSp>
      <p:grpSp>
        <p:nvGrpSpPr>
          <p:cNvPr name="Group 9" id="9"/>
          <p:cNvGrpSpPr/>
          <p:nvPr/>
        </p:nvGrpSpPr>
        <p:grpSpPr>
          <a:xfrm rot="0">
            <a:off x="9567925" y="4262448"/>
            <a:ext cx="3880746" cy="4838396"/>
            <a:chOff x="0" y="0"/>
            <a:chExt cx="1022089" cy="1274310"/>
          </a:xfrm>
        </p:grpSpPr>
        <p:sp>
          <p:nvSpPr>
            <p:cNvPr name="Freeform 10" id="10"/>
            <p:cNvSpPr/>
            <p:nvPr/>
          </p:nvSpPr>
          <p:spPr>
            <a:xfrm flipH="false" flipV="false" rot="0">
              <a:off x="0" y="0"/>
              <a:ext cx="1022089" cy="1274310"/>
            </a:xfrm>
            <a:custGeom>
              <a:avLst/>
              <a:gdLst/>
              <a:ahLst/>
              <a:cxnLst/>
              <a:rect r="r" b="b" t="t" l="l"/>
              <a:pathLst>
                <a:path h="1274310" w="1022089">
                  <a:moveTo>
                    <a:pt x="27929" y="0"/>
                  </a:moveTo>
                  <a:lnTo>
                    <a:pt x="994160" y="0"/>
                  </a:lnTo>
                  <a:cubicBezTo>
                    <a:pt x="1001567" y="0"/>
                    <a:pt x="1008671" y="2943"/>
                    <a:pt x="1013909" y="8180"/>
                  </a:cubicBezTo>
                  <a:cubicBezTo>
                    <a:pt x="1019147" y="13418"/>
                    <a:pt x="1022089" y="20522"/>
                    <a:pt x="1022089" y="27929"/>
                  </a:cubicBezTo>
                  <a:lnTo>
                    <a:pt x="1022089" y="1246381"/>
                  </a:lnTo>
                  <a:cubicBezTo>
                    <a:pt x="1022089" y="1253788"/>
                    <a:pt x="1019147" y="1260892"/>
                    <a:pt x="1013909" y="1266130"/>
                  </a:cubicBezTo>
                  <a:cubicBezTo>
                    <a:pt x="1008671" y="1271368"/>
                    <a:pt x="1001567" y="1274310"/>
                    <a:pt x="994160" y="1274310"/>
                  </a:cubicBezTo>
                  <a:lnTo>
                    <a:pt x="27929" y="1274310"/>
                  </a:lnTo>
                  <a:cubicBezTo>
                    <a:pt x="12504" y="1274310"/>
                    <a:pt x="0" y="1261806"/>
                    <a:pt x="0" y="1246381"/>
                  </a:cubicBezTo>
                  <a:lnTo>
                    <a:pt x="0" y="27929"/>
                  </a:lnTo>
                  <a:cubicBezTo>
                    <a:pt x="0" y="20522"/>
                    <a:pt x="2943" y="13418"/>
                    <a:pt x="8180" y="8180"/>
                  </a:cubicBezTo>
                  <a:cubicBezTo>
                    <a:pt x="13418" y="2943"/>
                    <a:pt x="20522" y="0"/>
                    <a:pt x="27929" y="0"/>
                  </a:cubicBezTo>
                  <a:close/>
                </a:path>
              </a:pathLst>
            </a:custGeom>
            <a:solidFill>
              <a:srgbClr val="000000">
                <a:alpha val="0"/>
              </a:srgbClr>
            </a:solidFill>
            <a:ln w="19050" cap="sq">
              <a:solidFill>
                <a:srgbClr val="F7F3F2"/>
              </a:solidFill>
              <a:prstDash val="solid"/>
              <a:miter/>
            </a:ln>
          </p:spPr>
        </p:sp>
        <p:sp>
          <p:nvSpPr>
            <p:cNvPr name="TextBox 11" id="11"/>
            <p:cNvSpPr txBox="true"/>
            <p:nvPr/>
          </p:nvSpPr>
          <p:spPr>
            <a:xfrm>
              <a:off x="0" y="-47625"/>
              <a:ext cx="1022089" cy="1321935"/>
            </a:xfrm>
            <a:prstGeom prst="rect">
              <a:avLst/>
            </a:prstGeom>
          </p:spPr>
          <p:txBody>
            <a:bodyPr anchor="ctr" rtlCol="false" tIns="50800" lIns="50800" bIns="50800" rIns="50800"/>
            <a:lstStyle/>
            <a:p>
              <a:pPr algn="ctr">
                <a:lnSpc>
                  <a:spcPts val="2959"/>
                </a:lnSpc>
              </a:pPr>
            </a:p>
          </p:txBody>
        </p:sp>
      </p:grpSp>
      <p:sp>
        <p:nvSpPr>
          <p:cNvPr name="AutoShape 12" id="12"/>
          <p:cNvSpPr/>
          <p:nvPr/>
        </p:nvSpPr>
        <p:spPr>
          <a:xfrm flipV="true">
            <a:off x="5078682" y="6041768"/>
            <a:ext cx="3402040" cy="0"/>
          </a:xfrm>
          <a:prstGeom prst="line">
            <a:avLst/>
          </a:prstGeom>
          <a:ln cap="flat" w="19050">
            <a:solidFill>
              <a:srgbClr val="FFFFFF"/>
            </a:solidFill>
            <a:prstDash val="solid"/>
            <a:headEnd type="none" len="sm" w="sm"/>
            <a:tailEnd type="none" len="sm" w="sm"/>
          </a:ln>
        </p:spPr>
      </p:sp>
      <p:sp>
        <p:nvSpPr>
          <p:cNvPr name="AutoShape 13" id="13"/>
          <p:cNvSpPr/>
          <p:nvPr/>
        </p:nvSpPr>
        <p:spPr>
          <a:xfrm flipV="true">
            <a:off x="9807278" y="6041768"/>
            <a:ext cx="3402040" cy="0"/>
          </a:xfrm>
          <a:prstGeom prst="line">
            <a:avLst/>
          </a:prstGeom>
          <a:ln cap="flat" w="19050">
            <a:solidFill>
              <a:srgbClr val="FFFFFF"/>
            </a:solidFill>
            <a:prstDash val="solid"/>
            <a:headEnd type="none" len="sm" w="sm"/>
            <a:tailEnd type="none" len="sm" w="sm"/>
          </a:ln>
        </p:spPr>
      </p:sp>
      <p:sp>
        <p:nvSpPr>
          <p:cNvPr name="TextBox 14" id="14"/>
          <p:cNvSpPr txBox="true"/>
          <p:nvPr/>
        </p:nvSpPr>
        <p:spPr>
          <a:xfrm rot="0">
            <a:off x="5287536" y="6435995"/>
            <a:ext cx="2984332" cy="700837"/>
          </a:xfrm>
          <a:prstGeom prst="rect">
            <a:avLst/>
          </a:prstGeom>
        </p:spPr>
        <p:txBody>
          <a:bodyPr anchor="t" rtlCol="false" tIns="0" lIns="0" bIns="0" rIns="0">
            <a:spAutoFit/>
          </a:bodyPr>
          <a:lstStyle/>
          <a:p>
            <a:pPr algn="ctr">
              <a:lnSpc>
                <a:spcPts val="2886"/>
              </a:lnSpc>
            </a:pPr>
            <a:r>
              <a:rPr lang="en-US" sz="1816" spc="1">
                <a:solidFill>
                  <a:srgbClr val="FFFFFF"/>
                </a:solidFill>
                <a:latin typeface="Exo 2"/>
                <a:ea typeface="Exo 2"/>
                <a:cs typeface="Exo 2"/>
                <a:sym typeface="Exo 2"/>
              </a:rPr>
              <a:t>Students may use this tool for cheating.</a:t>
            </a:r>
          </a:p>
        </p:txBody>
      </p:sp>
      <p:sp>
        <p:nvSpPr>
          <p:cNvPr name="TextBox 15" id="15"/>
          <p:cNvSpPr txBox="true"/>
          <p:nvPr/>
        </p:nvSpPr>
        <p:spPr>
          <a:xfrm rot="0">
            <a:off x="10016132" y="6435995"/>
            <a:ext cx="2984332" cy="1062787"/>
          </a:xfrm>
          <a:prstGeom prst="rect">
            <a:avLst/>
          </a:prstGeom>
        </p:spPr>
        <p:txBody>
          <a:bodyPr anchor="t" rtlCol="false" tIns="0" lIns="0" bIns="0" rIns="0">
            <a:spAutoFit/>
          </a:bodyPr>
          <a:lstStyle/>
          <a:p>
            <a:pPr algn="ctr">
              <a:lnSpc>
                <a:spcPts val="2886"/>
              </a:lnSpc>
            </a:pPr>
            <a:r>
              <a:rPr lang="en-US" sz="1816" spc="1">
                <a:solidFill>
                  <a:srgbClr val="FFFFFF"/>
                </a:solidFill>
                <a:latin typeface="Exo 2"/>
                <a:ea typeface="Exo 2"/>
                <a:cs typeface="Exo 2"/>
                <a:sym typeface="Exo 2"/>
              </a:rPr>
              <a:t>Students may rely on AI completely resulting in loss of research skills.</a:t>
            </a:r>
          </a:p>
        </p:txBody>
      </p:sp>
      <p:sp>
        <p:nvSpPr>
          <p:cNvPr name="TextBox 16" id="16"/>
          <p:cNvSpPr txBox="true"/>
          <p:nvPr/>
        </p:nvSpPr>
        <p:spPr>
          <a:xfrm rot="0">
            <a:off x="5334439" y="4927654"/>
            <a:ext cx="2890526" cy="391021"/>
          </a:xfrm>
          <a:prstGeom prst="rect">
            <a:avLst/>
          </a:prstGeom>
        </p:spPr>
        <p:txBody>
          <a:bodyPr anchor="t" rtlCol="false" tIns="0" lIns="0" bIns="0" rIns="0">
            <a:spAutoFit/>
          </a:bodyPr>
          <a:lstStyle/>
          <a:p>
            <a:pPr algn="ctr">
              <a:lnSpc>
                <a:spcPts val="3122"/>
              </a:lnSpc>
            </a:pPr>
            <a:r>
              <a:rPr lang="en-US" sz="2230" spc="2">
                <a:solidFill>
                  <a:srgbClr val="FFFFFF"/>
                </a:solidFill>
                <a:latin typeface="Organic"/>
                <a:ea typeface="Organic"/>
                <a:cs typeface="Organic"/>
                <a:sym typeface="Organic"/>
              </a:rPr>
              <a:t>Cheating</a:t>
            </a:r>
          </a:p>
        </p:txBody>
      </p:sp>
      <p:sp>
        <p:nvSpPr>
          <p:cNvPr name="TextBox 17" id="17"/>
          <p:cNvSpPr txBox="true"/>
          <p:nvPr/>
        </p:nvSpPr>
        <p:spPr>
          <a:xfrm rot="0">
            <a:off x="10164912" y="4927654"/>
            <a:ext cx="2686771" cy="391021"/>
          </a:xfrm>
          <a:prstGeom prst="rect">
            <a:avLst/>
          </a:prstGeom>
        </p:spPr>
        <p:txBody>
          <a:bodyPr anchor="t" rtlCol="false" tIns="0" lIns="0" bIns="0" rIns="0">
            <a:spAutoFit/>
          </a:bodyPr>
          <a:lstStyle/>
          <a:p>
            <a:pPr algn="ctr">
              <a:lnSpc>
                <a:spcPts val="3122"/>
              </a:lnSpc>
            </a:pPr>
            <a:r>
              <a:rPr lang="en-US" sz="2230" spc="2">
                <a:solidFill>
                  <a:srgbClr val="FFFFFF"/>
                </a:solidFill>
                <a:latin typeface="Organic"/>
                <a:ea typeface="Organic"/>
                <a:cs typeface="Organic"/>
                <a:sym typeface="Organic"/>
              </a:rPr>
              <a:t>loss of skills</a:t>
            </a:r>
          </a:p>
        </p:txBody>
      </p:sp>
      <p:sp>
        <p:nvSpPr>
          <p:cNvPr name="AutoShape 18" id="18"/>
          <p:cNvSpPr/>
          <p:nvPr/>
        </p:nvSpPr>
        <p:spPr>
          <a:xfrm>
            <a:off x="2475031" y="2527660"/>
            <a:ext cx="13410134" cy="0"/>
          </a:xfrm>
          <a:prstGeom prst="line">
            <a:avLst/>
          </a:prstGeom>
          <a:ln cap="flat" w="19050">
            <a:solidFill>
              <a:srgbClr val="FFFFFF"/>
            </a:solidFill>
            <a:prstDash val="solid"/>
            <a:headEnd type="none" len="sm" w="sm"/>
            <a:tailEnd type="none" len="sm" w="sm"/>
          </a:ln>
        </p:spPr>
      </p:sp>
      <p:sp>
        <p:nvSpPr>
          <p:cNvPr name="TextBox 19" id="19"/>
          <p:cNvSpPr txBox="true"/>
          <p:nvPr/>
        </p:nvSpPr>
        <p:spPr>
          <a:xfrm rot="0">
            <a:off x="1271238" y="1442838"/>
            <a:ext cx="15745523" cy="818515"/>
          </a:xfrm>
          <a:prstGeom prst="rect">
            <a:avLst/>
          </a:prstGeom>
        </p:spPr>
        <p:txBody>
          <a:bodyPr anchor="t" rtlCol="false" tIns="0" lIns="0" bIns="0" rIns="0">
            <a:spAutoFit/>
          </a:bodyPr>
          <a:lstStyle/>
          <a:p>
            <a:pPr algn="ctr">
              <a:lnSpc>
                <a:spcPts val="6502"/>
              </a:lnSpc>
            </a:pPr>
            <a:r>
              <a:rPr lang="en-US" sz="5227" spc="5">
                <a:solidFill>
                  <a:srgbClr val="FFFFFF"/>
                </a:solidFill>
                <a:latin typeface="Organic"/>
                <a:ea typeface="Organic"/>
                <a:cs typeface="Organic"/>
                <a:sym typeface="Organic"/>
              </a:rPr>
              <a:t>The bad side of ai</a:t>
            </a:r>
          </a:p>
        </p:txBody>
      </p:sp>
      <p:grpSp>
        <p:nvGrpSpPr>
          <p:cNvPr name="Group 20" id="20"/>
          <p:cNvGrpSpPr/>
          <p:nvPr/>
        </p:nvGrpSpPr>
        <p:grpSpPr>
          <a:xfrm rot="0">
            <a:off x="0" y="9849346"/>
            <a:ext cx="18288000" cy="437654"/>
            <a:chOff x="0" y="0"/>
            <a:chExt cx="4816593" cy="115267"/>
          </a:xfrm>
        </p:grpSpPr>
        <p:sp>
          <p:nvSpPr>
            <p:cNvPr name="Freeform 21" id="21"/>
            <p:cNvSpPr/>
            <p:nvPr/>
          </p:nvSpPr>
          <p:spPr>
            <a:xfrm flipH="false" flipV="false" rot="0">
              <a:off x="0" y="0"/>
              <a:ext cx="4816592" cy="115267"/>
            </a:xfrm>
            <a:custGeom>
              <a:avLst/>
              <a:gdLst/>
              <a:ahLst/>
              <a:cxnLst/>
              <a:rect r="r" b="b" t="t" l="l"/>
              <a:pathLst>
                <a:path h="115267" w="4816592">
                  <a:moveTo>
                    <a:pt x="0" y="0"/>
                  </a:moveTo>
                  <a:lnTo>
                    <a:pt x="4816592" y="0"/>
                  </a:lnTo>
                  <a:lnTo>
                    <a:pt x="4816592" y="115267"/>
                  </a:lnTo>
                  <a:lnTo>
                    <a:pt x="0" y="115267"/>
                  </a:lnTo>
                  <a:close/>
                </a:path>
              </a:pathLst>
            </a:custGeom>
            <a:solidFill>
              <a:srgbClr val="8CD3F0"/>
            </a:solidFill>
          </p:spPr>
        </p:sp>
        <p:sp>
          <p:nvSpPr>
            <p:cNvPr name="TextBox 22" id="22"/>
            <p:cNvSpPr txBox="true"/>
            <p:nvPr/>
          </p:nvSpPr>
          <p:spPr>
            <a:xfrm>
              <a:off x="0" y="-9525"/>
              <a:ext cx="4816593" cy="124792"/>
            </a:xfrm>
            <a:prstGeom prst="rect">
              <a:avLst/>
            </a:prstGeom>
          </p:spPr>
          <p:txBody>
            <a:bodyPr anchor="ctr" rtlCol="false" tIns="50800" lIns="50800" bIns="50800" rIns="50800"/>
            <a:lstStyle/>
            <a:p>
              <a:pPr algn="ctr">
                <a:lnSpc>
                  <a:spcPts val="2191"/>
                </a:lnSpc>
              </a:pPr>
              <a:r>
                <a:rPr lang="en-US" b="true" sz="1761" spc="1">
                  <a:solidFill>
                    <a:srgbClr val="000000"/>
                  </a:solidFill>
                  <a:latin typeface="Exo 2 Bold"/>
                  <a:ea typeface="Exo 2 Bold"/>
                  <a:cs typeface="Exo 2 Bold"/>
                  <a:sym typeface="Exo 2 Bold"/>
                </a:rPr>
                <a:t>SUBMITTED TO DR SYED SAOOD ZIA BY MUHAMMAD HASHIR RAFIQUE (BSCS)</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DAGWE2x8qmw</dc:identifier>
  <dcterms:modified xsi:type="dcterms:W3CDTF">2011-08-01T06:04:30Z</dcterms:modified>
  <cp:revision>1</cp:revision>
  <dc:title>AI in Ed</dc:title>
</cp:coreProperties>
</file>