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0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3BB61C-2225-472C-BBA6-7C35900B1A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976094-B03F-47AE-8C13-F51022CF58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7FAEC-464A-4F64-AFCD-203BA93F32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9F667E-6AED-4559-91F9-95AD49AEA1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6E5D7F-63DE-4DDF-B55B-0D0969CA9F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145E3A-6EC9-4781-BE78-7718762A77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9BB88F-CBD8-47EB-9FF4-8A1AACFFF9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720E33-7A0D-4C96-9DC2-97DA3E460E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954442-4B75-4FFC-8E19-5A3531B2CA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2733840"/>
            <a:ext cx="8143920" cy="63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9BB997-92DD-466D-B7E7-7ACC317D9D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7E04A4-41A4-4995-912D-8E23CE4139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EB28EB-DE5A-4F2E-90D7-4D7399551A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3ACD8F-997A-46EA-B43B-2031B1C74C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87F743-7F5F-4692-B3EB-BF77BB2588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DA6917-77CD-49C7-8E2C-3C057ED65F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3AD586-CD3C-4023-9E98-3DA1DBAE19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68D9B3-5643-4433-80A4-2A49A3FE83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D35D8B-CD83-43E1-B63B-2641768C51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A18759-E693-4CFA-93CE-C946A5F9DF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E5F676-D6D3-4773-A0D8-2632D5C288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2733840"/>
            <a:ext cx="8143920" cy="63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4D299-A47C-48A7-A60F-57914BE255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44EB8-FE5B-447C-9951-0E743FBF7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55673-92DE-4E86-AF13-0166A7243F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D9EB5B-F2D7-4E9C-89A3-47E49146A6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 w="0">
            <a:noFill/>
          </a:ln>
        </p:spPr>
      </p:pic>
      <p:sp>
        <p:nvSpPr>
          <p:cNvPr id="3" name="Rectangle 8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 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71B84A19-4515-4A0C-9662-0FA11D9ED8D8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6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 w="0">
            <a:noFill/>
          </a:ln>
        </p:spPr>
      </p:pic>
      <p:sp>
        <p:nvSpPr>
          <p:cNvPr id="49" name="Rectangle 16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17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4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Trebuchet MS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5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600" spc="-1" strike="noStrike">
                <a:solidFill>
                  <a:srgbClr val="ffffff"/>
                </a:solidFill>
                <a:latin typeface="Trebuchet MS"/>
              </a:defRPr>
            </a:lvl1pPr>
          </a:lstStyle>
          <a:p>
            <a:pPr>
              <a:lnSpc>
                <a:spcPct val="100000"/>
              </a:lnSpc>
              <a:buNone/>
            </a:pPr>
            <a:fld id="{810723FB-F268-4AEC-A06E-D7B8B5F913D0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ru-RU" sz="5400" spc="-1" strike="noStrike">
                <a:solidFill>
                  <a:srgbClr val="ffffff"/>
                </a:solidFill>
                <a:latin typeface="Trebuchet MS"/>
              </a:rPr>
              <a:t>Двойное хеширование</a:t>
            </a:r>
            <a:br>
              <a:rPr sz="5400"/>
            </a:br>
            <a:r>
              <a:rPr b="0" lang="ru-RU" sz="12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(Double hashing)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Trebuchet MS"/>
              </a:rPr>
              <a:t>Открытая адресация</a:t>
            </a: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 (open addressing)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TextBox 4"/>
          <p:cNvSpPr/>
          <p:nvPr/>
        </p:nvSpPr>
        <p:spPr>
          <a:xfrm>
            <a:off x="5630400" y="2683800"/>
            <a:ext cx="61887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Открытая адресация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(open addressing) </a:t>
            </a: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— это метод разрешения коллизий в хеш-таблицах. С помощью этого метода конфликт хэшей разрешается путем проверки или поиска альтернативных местоположений в массиве (последовательности проверки) до тех пор, пока не будет найден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неиспользуемый слот массива, что указывает на отсутствие такого ключа в массиве.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5652720" y="4887720"/>
            <a:ext cx="5605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Разделяют три основных способа пробирования: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Линейное пробирование 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Linear probing</a:t>
            </a: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Квадратичное пробирование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(Quadratic probing)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Trebuchet MS"/>
              </a:rPr>
              <a:t>Двойное хеширование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 (Double hashing)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Picture 11" descr=""/>
          <p:cNvPicPr/>
          <p:nvPr/>
        </p:nvPicPr>
        <p:blipFill>
          <a:blip r:embed="rId1"/>
          <a:stretch/>
        </p:blipFill>
        <p:spPr>
          <a:xfrm>
            <a:off x="195480" y="2811240"/>
            <a:ext cx="5291280" cy="314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Trebuchet MS"/>
              </a:rPr>
              <a:t>Принцип двойного хеширования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0" y="2190240"/>
            <a:ext cx="6591240" cy="449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Двойное хеширование использует идею применения второй хэш-функции к ключу при возникновении коллизии.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Используя формулу </a:t>
            </a:r>
            <a:r>
              <a:rPr b="1" i="1" lang="en-US" sz="2400" spc="-1" strike="noStrike">
                <a:solidFill>
                  <a:srgbClr val="ffffff"/>
                </a:solidFill>
                <a:latin typeface="urw-din"/>
              </a:rPr>
              <a:t>(hash1(key) + i * hash2(key)) % TABLE_SIZE</a:t>
            </a:r>
            <a:r>
              <a:rPr b="0" i="1" lang="en-US" sz="2400" spc="-1" strike="noStrike">
                <a:solidFill>
                  <a:srgbClr val="ffffff"/>
                </a:solidFill>
                <a:latin typeface="urw-din"/>
              </a:rPr>
              <a:t> </a:t>
            </a:r>
            <a:r>
              <a:rPr b="0" lang="ru-RU" sz="2400" spc="-1" strike="noStrike">
                <a:solidFill>
                  <a:srgbClr val="ffffff"/>
                </a:solidFill>
                <a:latin typeface="urw-din"/>
              </a:rPr>
              <a:t>в основных операциях, двойное хеширование обеспечивает достаточно быстрое время работы основных операций.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 (Body)"/>
              </a:rPr>
              <a:t>При удачном подборе хеш-функций </a:t>
            </a:r>
            <a:r>
              <a:rPr b="1" i="1" lang="en-US" sz="2400" spc="-1" strike="noStrike">
                <a:solidFill>
                  <a:srgbClr val="ffffff"/>
                </a:solidFill>
                <a:latin typeface="urw-din"/>
              </a:rPr>
              <a:t>hash</a:t>
            </a:r>
            <a:r>
              <a:rPr b="1" i="1" lang="ru-RU" sz="2400" spc="-1" strike="noStrike">
                <a:solidFill>
                  <a:srgbClr val="ffffff"/>
                </a:solidFill>
                <a:latin typeface="urw-din"/>
              </a:rPr>
              <a:t>1</a:t>
            </a:r>
            <a:r>
              <a:rPr b="1" i="1" lang="en-US" sz="2400" spc="-1" strike="noStrike">
                <a:solidFill>
                  <a:srgbClr val="ffffff"/>
                </a:solidFill>
                <a:latin typeface="urw-din"/>
              </a:rPr>
              <a:t>(key)</a:t>
            </a:r>
            <a:r>
              <a:rPr b="1" i="1" lang="ru-RU" sz="2400" spc="-1" strike="noStrike">
                <a:solidFill>
                  <a:srgbClr val="ffffff"/>
                </a:solidFill>
                <a:latin typeface="urw-din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rebuchet MS (Body)"/>
              </a:rPr>
              <a:t>и</a:t>
            </a:r>
            <a:r>
              <a:rPr b="0" lang="ru-RU" sz="2400" spc="-1" strike="noStrike">
                <a:solidFill>
                  <a:srgbClr val="ffffff"/>
                </a:solidFill>
                <a:latin typeface="urw-din"/>
              </a:rPr>
              <a:t> </a:t>
            </a:r>
            <a:r>
              <a:rPr b="1" i="1" lang="en-US" sz="2400" spc="-1" strike="noStrike">
                <a:solidFill>
                  <a:srgbClr val="ffffff"/>
                </a:solidFill>
                <a:latin typeface="urw-din"/>
              </a:rPr>
              <a:t>hash2(key)</a:t>
            </a:r>
            <a:r>
              <a:rPr b="1" i="1" lang="ru-RU" sz="2400" spc="-1" strike="noStrike">
                <a:solidFill>
                  <a:srgbClr val="ffffff"/>
                </a:solidFill>
                <a:latin typeface="urw-din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rebuchet MS (Body)"/>
              </a:rPr>
              <a:t>двойное хеширование покажет все свои возможности в полной мере.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 (Body)"/>
              </a:rPr>
              <a:t>В то же время выбор хеш-функций является основной проблемой использования двойного хеширования.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0" name="Rectangle 3"/>
          <p:cNvSpPr/>
          <p:nvPr/>
        </p:nvSpPr>
        <p:spPr>
          <a:xfrm>
            <a:off x="7229880" y="2172960"/>
            <a:ext cx="4131720" cy="179568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function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add(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Item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item):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h1(item.key)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y = h2(item.key)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(i = 0..m)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table[x] == </a:t>
            </a: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null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table[x] = item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</a:t>
            </a:r>
            <a:r>
              <a:rPr b="1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eturn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(x + i * y)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mod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m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6676920" y="4106520"/>
            <a:ext cx="5244480" cy="243504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Item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search(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Item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key):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h1(key)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y = h2(key)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(i = 0..m)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table[x] != </a:t>
            </a: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null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table[x].key == key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table[x]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else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null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    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x = (x + i * y)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mod 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m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    </a:t>
            </a:r>
            <a:r>
              <a:rPr b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 </a:t>
            </a:r>
            <a:r>
              <a:rPr b="0" i="1" lang="en-US" sz="1400" spc="-1" strike="noStrike">
                <a:solidFill>
                  <a:srgbClr val="000000"/>
                </a:solidFill>
                <a:latin typeface="Cascadia Code"/>
                <a:ea typeface="Cascadia Code"/>
              </a:rPr>
              <a:t>null</a:t>
            </a:r>
            <a:r>
              <a:rPr b="0" lang="en-US" sz="1400" spc="-1" strike="noStrike">
                <a:solidFill>
                  <a:srgbClr val="ffffff"/>
                </a:solidFill>
                <a:latin typeface="Cascadia Code"/>
                <a:ea typeface="Cascadia Code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Trebuchet MS"/>
              </a:rPr>
              <a:t>Подбор хеш-функций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-154800" y="2127240"/>
            <a:ext cx="6072840" cy="435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В выполненной работе был проведён сравнительный анализ подбора хеш функций. Были исследованы такие пары хеш-функций, как: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Addhash + Jenkins, FNV + DJB2, KRHash + ELFHash.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В результате анализа, наиболее эффективными оказались хеш-функции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FNV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в паре с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DJB2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. Следуя проведённому анализу, работая в паре, в хеш-таблице с максимальной вместимостью 2млн. элементов при добавлении в неё до 700тыс. элементов не происходит ни одной коллизии.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4" name="Picture 5" descr=""/>
          <p:cNvPicPr/>
          <p:nvPr/>
        </p:nvPicPr>
        <p:blipFill>
          <a:blip r:embed="rId1"/>
          <a:stretch/>
        </p:blipFill>
        <p:spPr>
          <a:xfrm>
            <a:off x="5918040" y="2127240"/>
            <a:ext cx="6002640" cy="43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Trebuchet MS"/>
              </a:rPr>
              <a:t>Подбор хеш-функций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0" y="1983960"/>
            <a:ext cx="5660280" cy="482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Данный факт обуславливается тем, что функции основаны на разных методах хеширования, что и даёт столь малое совпадение хеш-кодов по ключам. Функция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FNV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использует метод умножения и операцию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XOR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для генерирования хеш-кода. В то время, как функция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DJB2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использует битовый сдвиг и метод сложения. В результате, для похожих по своей структуре ключей генерируются абсолютно разные хеш-коды.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TextBox 4"/>
          <p:cNvSpPr/>
          <p:nvPr/>
        </p:nvSpPr>
        <p:spPr>
          <a:xfrm>
            <a:off x="5901480" y="2300400"/>
            <a:ext cx="594036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unsigned int Hashtab::DJB2(const string &amp;s)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unsigned long hash = 5381;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for (auto c : s)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hash = (hash &lt;&lt; 5) + hash + c; /* hash * 33 + c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return hash % SIZE_HT;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TextBox 5"/>
          <p:cNvSpPr/>
          <p:nvPr/>
        </p:nvSpPr>
        <p:spPr>
          <a:xfrm>
            <a:off x="5915880" y="4044960"/>
            <a:ext cx="5513760" cy="24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unsigned int Hashtab::FNVHash(const string &amp;str)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const unsigned int fnv_prime = 0x811C9DC5;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unsigned int hash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unsigned int i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unsigned int len = str.length();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for (i = 0; i &lt; len; i++)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hash *= fnv_prime;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hash ^= (str[i]);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}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  return hash % SIZE_HT;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TextBox 6"/>
          <p:cNvSpPr/>
          <p:nvPr/>
        </p:nvSpPr>
        <p:spPr>
          <a:xfrm>
            <a:off x="8187840" y="1978560"/>
            <a:ext cx="67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DJB2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7"/>
          <p:cNvSpPr/>
          <p:nvPr/>
        </p:nvSpPr>
        <p:spPr>
          <a:xfrm>
            <a:off x="8187840" y="3675600"/>
            <a:ext cx="58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FNV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Trebuchet MS"/>
              </a:rPr>
              <a:t>Представление структуры хеш-таблицы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43160" y="2294640"/>
            <a:ext cx="7329240" cy="413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Используя средства стандартной библиотеки С++, хеш-таблица представлена как:</a:t>
            </a:r>
            <a:br>
              <a:rPr sz="2400"/>
            </a:b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std::array&lt;std::pair&lt;std::string, int&gt;, SIZE&gt; *ht.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Выражение выше можно выразить, как: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“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Указатель на статический массив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std::array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 размера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SIZE,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содержащий пары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std::pair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, состоящие из типа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std::string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и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int”.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Данное решение обуславливается тем, что средства из стандартной библиотеки С++ (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STL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)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Trebuchet MS"/>
              </a:rPr>
              <a:t>максимально оптимизированы и обеспечивают более безопасную работу с памятью, в отличие от статического массива.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3" name="Picture 4" descr="Мем мем плюет хлопьями - создать бесплатно"/>
          <p:cNvPicPr/>
          <p:nvPr/>
        </p:nvPicPr>
        <p:blipFill>
          <a:blip r:embed="rId1"/>
          <a:stretch/>
        </p:blipFill>
        <p:spPr>
          <a:xfrm>
            <a:off x="8438400" y="2294640"/>
            <a:ext cx="2398680" cy="14990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6" descr="Ковальски «Понял» — Meming Wiki"/>
          <p:cNvPicPr/>
          <p:nvPr/>
        </p:nvPicPr>
        <p:blipFill>
          <a:blip r:embed="rId2"/>
          <a:stretch/>
        </p:blipFill>
        <p:spPr>
          <a:xfrm>
            <a:off x="8209080" y="4254480"/>
            <a:ext cx="2857320" cy="203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Trebuchet MS"/>
              </a:rPr>
              <a:t>Применение хеш-таблиц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-30960" y="2116800"/>
            <a:ext cx="612648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</a:rPr>
              <a:t>Хеш-таблицы широко применяются в базами данных и, в особенности, в языковых процессорах типа компиляторов и ассемблеров. 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</a:rPr>
              <a:t>В вышеупомянутых областях хеш-таблицы применяют для определения таблиц идентификаторов. В таких приложениях, таблица – наилучшая структура данных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</a:rPr>
              <a:t>Соответственно, там, где применяются хеш таблицы, во многих случаях применяется открытая адресация. А, где применяется открытая адресация, там, соответственно, применяется двойное хеширование, так как является лучшим из себе подобных алгоритмов пробирования.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17" name="Picture 2" descr="Index Table pattern - Azure Architecture Center | Microsoft Learn"/>
          <p:cNvPicPr/>
          <p:nvPr/>
        </p:nvPicPr>
        <p:blipFill>
          <a:blip r:embed="rId1"/>
          <a:stretch/>
        </p:blipFill>
        <p:spPr>
          <a:xfrm>
            <a:off x="6239880" y="2263680"/>
            <a:ext cx="5762520" cy="19692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SQL Join Types Explained in Visuals"/>
          <p:cNvPicPr/>
          <p:nvPr/>
        </p:nvPicPr>
        <p:blipFill>
          <a:blip r:embed="rId2"/>
          <a:stretch/>
        </p:blipFill>
        <p:spPr>
          <a:xfrm>
            <a:off x="6239880" y="4233240"/>
            <a:ext cx="5762520" cy="238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Trebuchet MS"/>
              </a:rPr>
              <a:t>Вывод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Trebuchet MS"/>
              </a:rPr>
              <a:t>Используя алгоритм двойного хеширования, как метод пробирования в хеш-таблицах с открытой адресацией строковых ключей, был выполнен сравнительный анализ разных пар хеш-функций.</a:t>
            </a: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Trebuchet MS"/>
              </a:rPr>
              <a:t>В результате данного анализа было выяснено, что хеш-таблица работает достаточно эффективно, при удачном выборе двух хеш-функций.</a:t>
            </a:r>
            <a:endParaRPr b="0" lang="en-US" sz="2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-228600" y="2733840"/>
            <a:ext cx="9144000" cy="1372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ja-JP" sz="4800" spc="-1" strike="noStrike">
                <a:solidFill>
                  <a:srgbClr val="ffffff"/>
                </a:solidFill>
                <a:latin typeface="Cascadia Code"/>
              </a:rPr>
              <a:t>ご清聴ありがとうございまた</a:t>
            </a:r>
            <a:r>
              <a:rPr b="0" lang="en-US" sz="4800" spc="-1" strike="noStrike">
                <a:solidFill>
                  <a:srgbClr val="ffffff"/>
                </a:solidFill>
                <a:latin typeface="Cascadia Code"/>
                <a:ea typeface="Cascadia Code"/>
              </a:rPr>
              <a:t>!</a:t>
            </a:r>
            <a:endParaRPr b="0" lang="en-US" sz="4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368</TotalTime>
  <Application>LibreOffice/7.3.6.2$Linux_X86_64 LibreOffice_project/30$Build-2</Application>
  <AppVersion>15.0000</AppVersion>
  <Words>861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2022-11-28T08:38:18Z</dcterms:created>
  <dc:creator>Ilya Kireev</dc:creator>
  <dc:description/>
  <dc:language>en-US</dc:language>
  <cp:lastModifiedBy/>
  <dcterms:modified xsi:type="dcterms:W3CDTF">2022-11-30T00:07:29Z</dcterms:modified>
  <cp:revision>35</cp:revision>
  <dc:subject/>
  <dc:title>Двойное хеширование  (Double hashing)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