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274" r:id="rId3"/>
    <p:sldId id="313" r:id="rId4"/>
    <p:sldId id="307" r:id="rId5"/>
    <p:sldId id="308" r:id="rId6"/>
    <p:sldId id="309" r:id="rId7"/>
    <p:sldId id="310" r:id="rId8"/>
    <p:sldId id="311" r:id="rId9"/>
    <p:sldId id="312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14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5" r:id="rId32"/>
    <p:sldId id="306" r:id="rId33"/>
    <p:sldId id="317" r:id="rId34"/>
    <p:sldId id="326" r:id="rId35"/>
    <p:sldId id="327" r:id="rId36"/>
    <p:sldId id="328" r:id="rId37"/>
    <p:sldId id="329" r:id="rId38"/>
    <p:sldId id="318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15" r:id="rId47"/>
    <p:sldId id="275" r:id="rId48"/>
    <p:sldId id="279" r:id="rId49"/>
    <p:sldId id="282" r:id="rId50"/>
    <p:sldId id="283" r:id="rId51"/>
    <p:sldId id="284" r:id="rId52"/>
    <p:sldId id="316" r:id="rId53"/>
    <p:sldId id="285" r:id="rId54"/>
  </p:sldIdLst>
  <p:sldSz cx="6858000" cy="9906000" type="A4"/>
  <p:notesSz cx="6735763" cy="9866313"/>
  <p:embeddedFontLst>
    <p:embeddedFont>
      <p:font typeface="맑은 고딕" panose="020B0503020000020004" pitchFamily="50" charset="-127"/>
      <p:regular r:id="rId56"/>
      <p:bold r:id="rId57"/>
    </p:embeddedFont>
    <p:embeddedFont>
      <p:font typeface="Times" panose="02020603050405020304" pitchFamily="18" charset="0"/>
      <p:regular r:id="rId58"/>
      <p:bold r:id="rId59"/>
      <p:italic r:id="rId60"/>
      <p:boldItalic r:id="rId61"/>
    </p:embeddedFont>
    <p:embeddedFont>
      <p:font typeface="가는각진제목체" panose="020B0600000101010101" charset="-127"/>
      <p:regular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1884" autoAdjust="0"/>
  </p:normalViewPr>
  <p:slideViewPr>
    <p:cSldViewPr snapToGrid="0">
      <p:cViewPr>
        <p:scale>
          <a:sx n="100" d="100"/>
          <a:sy n="100" d="100"/>
        </p:scale>
        <p:origin x="-2796" y="294"/>
      </p:cViewPr>
      <p:guideLst>
        <p:guide orient="horz" pos="915"/>
        <p:guide orient="horz" pos="322"/>
        <p:guide orient="horz" pos="971"/>
        <p:guide orient="horz" pos="3611"/>
        <p:guide orient="horz" pos="3811"/>
        <p:guide orient="horz" pos="5939"/>
        <p:guide pos="2160"/>
        <p:guide pos="99"/>
        <p:guide pos="4223"/>
        <p:guide pos="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772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8B98-BF5A-4A36-93EB-BD9E5863C750}" type="datetimeFigureOut">
              <a:rPr lang="ko-KR" altLang="en-US" smtClean="0"/>
              <a:pPr/>
              <a:t>2016-10-22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39775"/>
            <a:ext cx="25606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762E7-C137-4371-A03D-02C35CB83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1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761603" y="3533112"/>
            <a:ext cx="53347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200" b="1" u="none" dirty="0"/>
              <a:t>“</a:t>
            </a:r>
            <a:r>
              <a:rPr lang="ko-KR" altLang="en-US" sz="3200" b="1" u="none" dirty="0"/>
              <a:t>모바일 혁신 구축 프로젝트</a:t>
            </a:r>
            <a:r>
              <a:rPr lang="en-US" altLang="ko-KR" sz="3200" b="1" u="none" dirty="0"/>
              <a:t>”</a:t>
            </a:r>
            <a:endParaRPr lang="ko-KR" altLang="en-US" sz="3200" b="1" u="none" dirty="0"/>
          </a:p>
        </p:txBody>
      </p:sp>
      <p:pic>
        <p:nvPicPr>
          <p:cNvPr id="20" name="그림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69000" y="1478467"/>
            <a:ext cx="2520000" cy="1962699"/>
          </a:xfrm>
          <a:prstGeom prst="rect">
            <a:avLst/>
          </a:prstGeom>
        </p:spPr>
      </p:pic>
      <p:grpSp>
        <p:nvGrpSpPr>
          <p:cNvPr id="27" name="Group 821"/>
          <p:cNvGrpSpPr>
            <a:grpSpLocks/>
          </p:cNvGrpSpPr>
          <p:nvPr userDrawn="1"/>
        </p:nvGrpSpPr>
        <p:grpSpPr bwMode="auto">
          <a:xfrm>
            <a:off x="4658828" y="9616824"/>
            <a:ext cx="2066926" cy="192088"/>
            <a:chOff x="4762" y="4161"/>
            <a:chExt cx="1302" cy="121"/>
          </a:xfrm>
        </p:grpSpPr>
        <p:pic>
          <p:nvPicPr>
            <p:cNvPr id="31" name="Picture 819" descr="IBM-black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" y="4161"/>
              <a:ext cx="276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 Box 820"/>
            <p:cNvSpPr txBox="1">
              <a:spLocks noChangeArrowheads="1"/>
            </p:cNvSpPr>
            <p:nvPr userDrawn="1"/>
          </p:nvSpPr>
          <p:spPr bwMode="auto">
            <a:xfrm>
              <a:off x="4762" y="4204"/>
              <a:ext cx="998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latinLnBrk="1"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800" b="0" u="none" dirty="0">
                  <a:cs typeface="Arial" panose="020B0604020202020204" pitchFamily="34" charset="0"/>
                </a:rPr>
                <a:t>© Copyright IBM Corporation 2015</a:t>
              </a:r>
            </a:p>
          </p:txBody>
        </p:sp>
      </p:grpSp>
      <p:pic>
        <p:nvPicPr>
          <p:cNvPr id="33" name="Picture 825" descr="logo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958" y="9569180"/>
            <a:ext cx="88582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885035" y="5668185"/>
            <a:ext cx="5087930" cy="524311"/>
          </a:xfrm>
          <a:prstGeom prst="rect">
            <a:avLst/>
          </a:prstGeom>
        </p:spPr>
        <p:txBody>
          <a:bodyPr/>
          <a:lstStyle>
            <a:lvl1pPr algn="ctr">
              <a:defRPr sz="28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51904" y="7693699"/>
            <a:ext cx="1554192" cy="27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altLang="ko-KR" sz="1600" b="0" u="none" dirty="0"/>
              <a:t>2016.MM.DD</a:t>
            </a:r>
            <a:endParaRPr lang="ko-KR" altLang="en-US" sz="1600" b="0" u="none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2505671" y="5209512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0" u="none" dirty="0" smtClean="0"/>
              <a:t>사용자매뉴얼</a:t>
            </a:r>
            <a:endParaRPr lang="ko-KR" altLang="en-US" sz="2400" b="0" u="none" dirty="0"/>
          </a:p>
        </p:txBody>
      </p:sp>
    </p:spTree>
    <p:extLst>
      <p:ext uri="{BB962C8B-B14F-4D97-AF65-F5344CB8AC3E}">
        <p14:creationId xmlns:p14="http://schemas.microsoft.com/office/powerpoint/2010/main" val="8193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863" y="7467"/>
            <a:ext cx="5948362" cy="4627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-15152" y="0"/>
            <a:ext cx="157163" cy="9900000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grpSp>
        <p:nvGrpSpPr>
          <p:cNvPr id="9" name="Group 821"/>
          <p:cNvGrpSpPr>
            <a:grpSpLocks/>
          </p:cNvGrpSpPr>
          <p:nvPr userDrawn="1"/>
        </p:nvGrpSpPr>
        <p:grpSpPr bwMode="auto">
          <a:xfrm>
            <a:off x="4658828" y="9616824"/>
            <a:ext cx="2066926" cy="192088"/>
            <a:chOff x="4762" y="4161"/>
            <a:chExt cx="1302" cy="121"/>
          </a:xfrm>
        </p:grpSpPr>
        <p:pic>
          <p:nvPicPr>
            <p:cNvPr id="10" name="Picture 819" descr="IBM-black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" y="4161"/>
              <a:ext cx="276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820"/>
            <p:cNvSpPr txBox="1">
              <a:spLocks noChangeArrowheads="1"/>
            </p:cNvSpPr>
            <p:nvPr userDrawn="1"/>
          </p:nvSpPr>
          <p:spPr bwMode="auto">
            <a:xfrm>
              <a:off x="4762" y="4204"/>
              <a:ext cx="998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latinLnBrk="1"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800" b="0" u="none" dirty="0">
                  <a:cs typeface="Arial" panose="020B0604020202020204" pitchFamily="34" charset="0"/>
                </a:rPr>
                <a:t>© Copyright IBM Corporation 2015</a:t>
              </a:r>
            </a:p>
          </p:txBody>
        </p:sp>
      </p:grpSp>
      <p:pic>
        <p:nvPicPr>
          <p:cNvPr id="12" name="Picture 825" descr="logo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958" y="9569180"/>
            <a:ext cx="88582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60731" y="13132"/>
            <a:ext cx="6505182" cy="46629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0731" y="29370"/>
            <a:ext cx="6279826" cy="4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2353886" y="942825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412AE7-3653-4D0C-94DC-50EDF4E099E3}" type="slidenum">
              <a:rPr lang="ko-KR" altLang="en-US" sz="1000" b="1" smtClean="0"/>
              <a:pPr/>
              <a:t>‹#›</a:t>
            </a:fld>
            <a:endParaRPr lang="ko-KR" altLang="en-US" sz="1000" b="1" dirty="0"/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-15152" y="0"/>
            <a:ext cx="157163" cy="9900000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graphicFrame>
        <p:nvGraphicFramePr>
          <p:cNvPr id="13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375492"/>
              </p:ext>
            </p:extLst>
          </p:nvPr>
        </p:nvGraphicFramePr>
        <p:xfrm>
          <a:off x="276226" y="512124"/>
          <a:ext cx="6429374" cy="756000"/>
        </p:xfrm>
        <a:graphic>
          <a:graphicData uri="http://schemas.openxmlformats.org/drawingml/2006/table">
            <a:tbl>
              <a:tblPr/>
              <a:tblGrid>
                <a:gridCol w="932322"/>
                <a:gridCol w="5497052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메뉴경로</a:t>
                      </a: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marT="45747" marB="4574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821"/>
          <p:cNvGrpSpPr>
            <a:grpSpLocks/>
          </p:cNvGrpSpPr>
          <p:nvPr userDrawn="1"/>
        </p:nvGrpSpPr>
        <p:grpSpPr bwMode="auto">
          <a:xfrm>
            <a:off x="4658828" y="9616824"/>
            <a:ext cx="2066926" cy="192088"/>
            <a:chOff x="4762" y="4161"/>
            <a:chExt cx="1302" cy="121"/>
          </a:xfrm>
        </p:grpSpPr>
        <p:pic>
          <p:nvPicPr>
            <p:cNvPr id="11" name="Picture 819" descr="IBM-black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" y="4161"/>
              <a:ext cx="276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820"/>
            <p:cNvSpPr txBox="1">
              <a:spLocks noChangeArrowheads="1"/>
            </p:cNvSpPr>
            <p:nvPr userDrawn="1"/>
          </p:nvSpPr>
          <p:spPr bwMode="auto">
            <a:xfrm>
              <a:off x="4762" y="4204"/>
              <a:ext cx="998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latinLnBrk="1"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800" b="0" u="none" dirty="0">
                  <a:cs typeface="Arial" panose="020B0604020202020204" pitchFamily="34" charset="0"/>
                </a:rPr>
                <a:t>© Copyright IBM Corporation 2015</a:t>
              </a:r>
            </a:p>
          </p:txBody>
        </p:sp>
      </p:grpSp>
      <p:pic>
        <p:nvPicPr>
          <p:cNvPr id="15" name="Picture 825" descr="logo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958" y="9569180"/>
            <a:ext cx="88582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61" r:id="rId4"/>
  </p:sldLayoutIdLs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3175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3493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309563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48418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5035" y="5743728"/>
            <a:ext cx="5087930" cy="524311"/>
          </a:xfrm>
        </p:spPr>
        <p:txBody>
          <a:bodyPr/>
          <a:lstStyle/>
          <a:p>
            <a:r>
              <a:rPr lang="en-US" altLang="ko-KR" b="1" dirty="0" smtClean="0"/>
              <a:t>Partner office</a:t>
            </a:r>
            <a:endParaRPr lang="ko-KR" altLang="en-US" b="1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09000" y="7738144"/>
            <a:ext cx="1440000" cy="33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2016.10.11</a:t>
            </a:r>
            <a:endParaRPr kumimoji="1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06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168" y="2015016"/>
            <a:ext cx="3960000" cy="647421"/>
          </a:xfrm>
        </p:spPr>
        <p:txBody>
          <a:bodyPr/>
          <a:lstStyle/>
          <a:p>
            <a:pPr marL="182563"/>
            <a:r>
              <a:rPr lang="ko-KR" altLang="en-US" sz="3600" dirty="0" smtClean="0"/>
              <a:t>시스템 관리</a:t>
            </a:r>
            <a:endParaRPr lang="ko-KR" altLang="en-US" sz="3600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900863" y="3095880"/>
            <a:ext cx="5376237" cy="19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업체기본정보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업체사용자정보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업체배송정보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업체휴일정보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90551" y="2738560"/>
            <a:ext cx="3838574" cy="46529"/>
            <a:chOff x="590550" y="2708031"/>
            <a:chExt cx="3858621" cy="4652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90550" y="2708031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0550" y="2754560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시 등록한 업체의 정보를 수정하고 새로운 정보를 등록하는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업체의 기본정보를 관리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업체기본정보 영역 탭 클릭 시 해당정보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회사 사업자 유형 설정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ERP</a:t>
            </a:r>
            <a:r>
              <a:rPr lang="ko-KR" altLang="en-US" sz="1000" dirty="0" smtClean="0">
                <a:latin typeface="+mj-ea"/>
              </a:rPr>
              <a:t>업체코드는 시스템에서 자동 생성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업체에서 판매하는 품목정보 입력 영역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복수의 품목 입력 시 콤마</a:t>
            </a:r>
            <a:r>
              <a:rPr lang="en-US" altLang="ko-KR" sz="1000" dirty="0" smtClean="0">
                <a:latin typeface="+mj-ea"/>
              </a:rPr>
              <a:t>(,)</a:t>
            </a:r>
            <a:r>
              <a:rPr lang="ko-KR" altLang="en-US" sz="1000" dirty="0" smtClean="0">
                <a:latin typeface="+mj-ea"/>
              </a:rPr>
              <a:t>로 구분하여 입력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업체상태 출력 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err="1" smtClean="0">
                <a:latin typeface="+mj-ea"/>
              </a:rPr>
              <a:t>입점신청서에</a:t>
            </a:r>
            <a:r>
              <a:rPr lang="ko-KR" altLang="en-US" sz="1000" dirty="0" smtClean="0">
                <a:latin typeface="+mj-ea"/>
              </a:rPr>
              <a:t> 등록된 카테고리 </a:t>
            </a:r>
            <a:r>
              <a:rPr lang="ko-KR" altLang="en-US" sz="1000" dirty="0" err="1" smtClean="0">
                <a:latin typeface="+mj-ea"/>
              </a:rPr>
              <a:t>수수료율</a:t>
            </a:r>
            <a:r>
              <a:rPr lang="ko-KR" altLang="en-US" sz="1000" dirty="0" smtClean="0">
                <a:latin typeface="+mj-ea"/>
              </a:rPr>
              <a:t> 출력되며 이후에 카테고리 추가 시 업무 담당자에게 개별연락 필요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MD</a:t>
            </a:r>
            <a:r>
              <a:rPr lang="ko-KR" altLang="en-US" sz="1000" dirty="0" smtClean="0">
                <a:latin typeface="+mj-ea"/>
              </a:rPr>
              <a:t>가 설정한 업체 </a:t>
            </a:r>
            <a:r>
              <a:rPr lang="ko-KR" altLang="en-US" sz="1000" dirty="0" err="1" smtClean="0">
                <a:latin typeface="+mj-ea"/>
              </a:rPr>
              <a:t>수수료율이</a:t>
            </a:r>
            <a:r>
              <a:rPr lang="ko-KR" altLang="en-US" sz="1000" dirty="0" smtClean="0">
                <a:latin typeface="+mj-ea"/>
              </a:rPr>
              <a:t> 출력됨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해당 업체의 정보를 수정하거나 등록하는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업체기본정보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시스템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업체기본정보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39" y="1657571"/>
            <a:ext cx="6074127" cy="38764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5072715" y="35668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39" name="타원 38"/>
          <p:cNvSpPr/>
          <p:nvPr/>
        </p:nvSpPr>
        <p:spPr>
          <a:xfrm>
            <a:off x="378539" y="28353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0" name="타원 39"/>
          <p:cNvSpPr/>
          <p:nvPr/>
        </p:nvSpPr>
        <p:spPr>
          <a:xfrm>
            <a:off x="421018" y="406974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378539" y="262194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3" name="타원 42"/>
          <p:cNvSpPr/>
          <p:nvPr/>
        </p:nvSpPr>
        <p:spPr>
          <a:xfrm>
            <a:off x="3415602" y="26226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44" name="타원 43"/>
          <p:cNvSpPr/>
          <p:nvPr/>
        </p:nvSpPr>
        <p:spPr>
          <a:xfrm>
            <a:off x="3415602" y="246404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48" name="타원 47"/>
          <p:cNvSpPr/>
          <p:nvPr/>
        </p:nvSpPr>
        <p:spPr>
          <a:xfrm>
            <a:off x="421018" y="172278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grpSp>
        <p:nvGrpSpPr>
          <p:cNvPr id="23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5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시 등록한 업체의 정보를 수정하고 새로운 정보를 등록하는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>
                <a:latin typeface="+mj-ea"/>
              </a:rPr>
              <a:t>업체의 기본정보를 </a:t>
            </a:r>
            <a:r>
              <a:rPr lang="ko-KR" altLang="en-US" sz="1000" dirty="0" smtClean="0">
                <a:latin typeface="+mj-ea"/>
              </a:rPr>
              <a:t>관리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영업담당자 정보 입력 영역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로그인 화면에서 비밀번호 찾기 진행 시 이곳에 등록된 영업담당자의 전화번호를 입력해야 하며 비밀번호 발송도 영업담당자의 핸드폰 으로 전송됨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정산담당자 정보 입력 영역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사업장 정보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주소</a:t>
            </a:r>
            <a:r>
              <a:rPr lang="en-US" altLang="ko-KR" sz="1000" dirty="0" smtClean="0">
                <a:latin typeface="+mj-ea"/>
              </a:rPr>
              <a:t>) </a:t>
            </a:r>
            <a:r>
              <a:rPr lang="ko-KR" altLang="en-US" sz="1000" dirty="0" smtClean="0">
                <a:latin typeface="+mj-ea"/>
              </a:rPr>
              <a:t>입력 영역 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해당 업체의 정보를 수정하거나 등록하는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업체기본정보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 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업체기본정보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39" y="2107576"/>
            <a:ext cx="6074127" cy="29764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378539" y="28353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0" name="타원 39"/>
          <p:cNvSpPr/>
          <p:nvPr/>
        </p:nvSpPr>
        <p:spPr>
          <a:xfrm>
            <a:off x="421018" y="366235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421018" y="218065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grpSp>
        <p:nvGrpSpPr>
          <p:cNvPr id="19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grpSp>
        <p:nvGrpSpPr>
          <p:cNvPr id="24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6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94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시 등록한 업체의 정보를 수정하고 새로운 정보를 등록하는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>
                <a:latin typeface="+mj-ea"/>
              </a:rPr>
              <a:t>업체의 기본정보를 </a:t>
            </a:r>
            <a:r>
              <a:rPr lang="ko-KR" altLang="en-US" sz="1000" dirty="0" smtClean="0">
                <a:latin typeface="+mj-ea"/>
              </a:rPr>
              <a:t>관리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업체 거래정보 입력 영역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저장버튼 클릭 시 업체기본정보에 변경한 내용 저장 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해당 업체의 정보를 수정하거나 등록하는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업체기본정보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 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업체기본정보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39" y="3027476"/>
            <a:ext cx="6074127" cy="11366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484386" y="302747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3760986" y="383392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grpSp>
        <p:nvGrpSpPr>
          <p:cNvPr id="15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7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57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시 등록한 업체의 정보를 수정하고 새로운 정보를 등록하는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업체의 사용자 정보를 관리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사용자 등록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삭제를 해당 화면에서 처리함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업체사용자 정보 탭 클릭 시 사용자 목록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출력된 사용자 목록 이며 사용자 이름 클릭 시 상세 창 팝업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사용자 등록 버튼 클릭 시 등록 팝업 창 출력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⑥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영역</a:t>
            </a:r>
            <a:r>
              <a:rPr lang="en-US" altLang="ko-KR" sz="1000" dirty="0" smtClean="0">
                <a:latin typeface="+mj-ea"/>
              </a:rPr>
              <a:t>)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사용자 목록에서 변경한 내용 저장 버튼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목록에서는 사용자 아이디 사용여부 설정 가능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별 사용여부 설정이 가능하며 사용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미사용 으로 구분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사용자 등록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상세 팝업 창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사용자 </a:t>
            </a:r>
            <a:r>
              <a:rPr lang="en-US" altLang="ko-KR" sz="1000" dirty="0" smtClean="0">
                <a:latin typeface="+mj-ea"/>
              </a:rPr>
              <a:t>ID, </a:t>
            </a:r>
            <a:r>
              <a:rPr lang="ko-KR" altLang="en-US" sz="1000" dirty="0" smtClean="0">
                <a:latin typeface="+mj-ea"/>
              </a:rPr>
              <a:t>사용자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이름</a:t>
            </a:r>
            <a:r>
              <a:rPr lang="en-US" altLang="ko-KR" sz="1000" dirty="0" smtClean="0">
                <a:latin typeface="+mj-ea"/>
              </a:rPr>
              <a:t>, E-mail, </a:t>
            </a:r>
            <a:r>
              <a:rPr lang="ko-KR" altLang="en-US" sz="1000" dirty="0" smtClean="0">
                <a:latin typeface="+mj-ea"/>
              </a:rPr>
              <a:t>비밀번호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비밀번호 확인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중복확인 버튼 클릭 시 입력한 </a:t>
            </a: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사용여부 체크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사용자 등록</a:t>
            </a:r>
            <a:r>
              <a:rPr lang="en-US" altLang="ko-KR" sz="1000" dirty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및 사용자 정보 변경 내용 저장 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해당 업체의 사용자 정보를 수정하거나 등록하는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업체사용자정보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시스템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업체사용자정보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39" y="2016887"/>
            <a:ext cx="6074127" cy="31578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378539" y="248478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1203584" y="19448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5553705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6056625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pic>
        <p:nvPicPr>
          <p:cNvPr id="2051" name="Picture 3" descr="C:\Users\intune\Pictures\0to7메뉴얼\로그인\6 업체정보 사용자정보 등록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9" y="3870117"/>
            <a:ext cx="6075601" cy="16122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꺾인 연결선 22"/>
          <p:cNvCxnSpPr>
            <a:stCxn id="19" idx="2"/>
            <a:endCxn id="2051" idx="0"/>
          </p:cNvCxnSpPr>
          <p:nvPr/>
        </p:nvCxnSpPr>
        <p:spPr>
          <a:xfrm rot="10800000" flipV="1">
            <a:off x="3560341" y="2335809"/>
            <a:ext cx="1993365" cy="1534308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852665" y="27591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8" name="타원 27"/>
          <p:cNvSpPr/>
          <p:nvPr/>
        </p:nvSpPr>
        <p:spPr>
          <a:xfrm>
            <a:off x="450539" y="37981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9" name="타원 28"/>
          <p:cNvSpPr/>
          <p:nvPr/>
        </p:nvSpPr>
        <p:spPr>
          <a:xfrm>
            <a:off x="3560340" y="51704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2568899" y="404195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</p:spTree>
    <p:extLst>
      <p:ext uri="{BB962C8B-B14F-4D97-AF65-F5344CB8AC3E}">
        <p14:creationId xmlns:p14="http://schemas.microsoft.com/office/powerpoint/2010/main" val="253701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731" y="16670"/>
            <a:ext cx="6505182" cy="462755"/>
          </a:xfrm>
        </p:spPr>
        <p:txBody>
          <a:bodyPr/>
          <a:lstStyle/>
          <a:p>
            <a:r>
              <a:rPr lang="ko-KR" altLang="en-US" dirty="0" smtClean="0"/>
              <a:t>시스템관리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시 등록한 업체의 정보를 수정하고 새로운 정보를 등록하는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업체의 배송 정보를 관리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업체에서는 복수의 배송 정책을 등록할 수 있으며 해당 화면에서 등록된 배송정책을 상품 등록 시 상품에 </a:t>
            </a:r>
            <a:r>
              <a:rPr lang="ko-KR" altLang="en-US" sz="1000" dirty="0" err="1" smtClean="0">
                <a:latin typeface="+mj-ea"/>
              </a:rPr>
              <a:t>매핑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업체배송정보 탭 클릭 시 배송정책 목록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출력된 배송정책 목록 이며 </a:t>
            </a:r>
            <a:r>
              <a:rPr lang="ko-KR" altLang="en-US" sz="1000" dirty="0" err="1" smtClean="0">
                <a:latin typeface="+mj-ea"/>
              </a:rPr>
              <a:t>정책명</a:t>
            </a:r>
            <a:r>
              <a:rPr lang="ko-KR" altLang="en-US" sz="1000" dirty="0" smtClean="0">
                <a:latin typeface="+mj-ea"/>
              </a:rPr>
              <a:t> 클릭 시 상세 창 팝업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배송정책 추가 버튼 클릭 시 배송정책 등록 팝업 창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삭제버튼 클릭 시 목록에서 선택한 배송정책을 삭제함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배송정책 등록 윈도우 팝업 창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정책번호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정책명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택배사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배송비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무료 </a:t>
            </a:r>
            <a:r>
              <a:rPr lang="ko-KR" altLang="en-US" sz="1000" dirty="0" err="1" smtClean="0">
                <a:latin typeface="+mj-ea"/>
              </a:rPr>
              <a:t>최소배송비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반품배송지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err="1" smtClean="0">
                <a:latin typeface="+mj-ea"/>
              </a:rPr>
              <a:t>배송비</a:t>
            </a:r>
            <a:r>
              <a:rPr lang="ko-KR" altLang="en-US" sz="1000" dirty="0" smtClean="0">
                <a:latin typeface="+mj-ea"/>
              </a:rPr>
              <a:t> 입력 영역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기본 </a:t>
            </a:r>
            <a:r>
              <a:rPr lang="ko-KR" altLang="en-US" sz="1000" dirty="0" err="1" smtClean="0">
                <a:latin typeface="+mj-ea"/>
              </a:rPr>
              <a:t>배송비</a:t>
            </a:r>
            <a:r>
              <a:rPr lang="en-US" altLang="ko-KR" sz="1000" dirty="0" smtClean="0">
                <a:latin typeface="+mj-ea"/>
              </a:rPr>
              <a:t>)  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무료배송최소금액 입력 영역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입력한 금액 이상의 가격은 무료로 배송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등록하거나 변경한 정책 정보 저장 버튼  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해당 업체의 배송 정보를 수정하거나 등록하는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업체배송정보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시스템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업체배송정보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59" y="2016887"/>
            <a:ext cx="6045486" cy="31578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378539" y="248478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2012256" y="19448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5279385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6056625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580" y="3638829"/>
            <a:ext cx="5875431" cy="1968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꺾인 연결선 22"/>
          <p:cNvCxnSpPr>
            <a:stCxn id="19" idx="2"/>
            <a:endCxn id="2051" idx="0"/>
          </p:cNvCxnSpPr>
          <p:nvPr/>
        </p:nvCxnSpPr>
        <p:spPr>
          <a:xfrm rot="10800000" flipV="1">
            <a:off x="3766297" y="2335809"/>
            <a:ext cx="1513089" cy="1303020"/>
          </a:xfrm>
          <a:prstGeom prst="bent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56580" y="352761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8" name="타원 27"/>
          <p:cNvSpPr/>
          <p:nvPr/>
        </p:nvSpPr>
        <p:spPr>
          <a:xfrm>
            <a:off x="756580" y="441420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9" name="타원 28"/>
          <p:cNvSpPr/>
          <p:nvPr/>
        </p:nvSpPr>
        <p:spPr>
          <a:xfrm>
            <a:off x="3760085" y="53144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3694297" y="443456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</p:spTree>
    <p:extLst>
      <p:ext uri="{BB962C8B-B14F-4D97-AF65-F5344CB8AC3E}">
        <p14:creationId xmlns:p14="http://schemas.microsoft.com/office/powerpoint/2010/main" val="200941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402" y="2016887"/>
            <a:ext cx="6006401" cy="31578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539" y="2966498"/>
            <a:ext cx="5919642" cy="2886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시스템관리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시 등록한 업체의 정보를 수정하고 새로운 정보를 등록하는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업체의 휴일 정보를 관리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휴일 등록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삭제를 해당 화면에서 처리함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업체휴일 정보 탭 클릭 시 휴일목록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출력된 휴일목록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휴일 일괄등록 버튼 클릭 시 등록 팝업 창 출력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⑦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영역</a:t>
            </a:r>
            <a:r>
              <a:rPr lang="en-US" altLang="ko-KR" sz="1000" dirty="0" smtClean="0">
                <a:latin typeface="+mj-ea"/>
              </a:rPr>
              <a:t>)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휴일추가 버튼 클릭 시 목록에 행이 추가되며 추가된 행에서 휴일 날짜 입력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목록에서 선택한 휴일정보 삭제 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휴일추가 및 휴일 수정 내용 저장 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휴일일괄 업로드 팝업 창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해당 팝업 창 에서 엑셀업로드를 통해 휴일 일괄 </a:t>
            </a:r>
            <a:r>
              <a:rPr lang="ko-KR" altLang="en-US" sz="1000" dirty="0" err="1" smtClean="0">
                <a:latin typeface="+mj-ea"/>
              </a:rPr>
              <a:t>업로드함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엑셀템플릿 다운로드 버튼 클릭 하여 엑셀 템플릿 다운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엑셀 업로드 버튼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오류데이터 </a:t>
            </a:r>
            <a:r>
              <a:rPr lang="ko-KR" altLang="en-US" sz="1000" dirty="0">
                <a:latin typeface="+mj-ea"/>
              </a:rPr>
              <a:t>다</a:t>
            </a:r>
            <a:r>
              <a:rPr lang="ko-KR" altLang="en-US" sz="1000" dirty="0" smtClean="0">
                <a:latin typeface="+mj-ea"/>
              </a:rPr>
              <a:t>운로드 버튼 클릭 시 정상 등록되지 않은 오류데이터 다운로드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엑셀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/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해당 업체의 휴일정보를 수정하거나 등록하는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업체휴일정보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시스템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업체휴일정보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78539" y="248478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2780924" y="19448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4273545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5039687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847" y="3870117"/>
            <a:ext cx="4778984" cy="16122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꺾인 연결선 22"/>
          <p:cNvCxnSpPr>
            <a:stCxn id="19" idx="4"/>
            <a:endCxn id="2051" idx="3"/>
          </p:cNvCxnSpPr>
          <p:nvPr/>
        </p:nvCxnSpPr>
        <p:spPr>
          <a:xfrm rot="16200000" flipH="1">
            <a:off x="4013474" y="2739880"/>
            <a:ext cx="2268429" cy="1604286"/>
          </a:xfrm>
          <a:prstGeom prst="bentConnector4">
            <a:avLst>
              <a:gd name="adj1" fmla="val 48020"/>
              <a:gd name="adj2" fmla="val 114249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852665" y="27591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8" name="타원 27"/>
          <p:cNvSpPr/>
          <p:nvPr/>
        </p:nvSpPr>
        <p:spPr>
          <a:xfrm>
            <a:off x="1122821" y="37981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29" name="타원 28"/>
          <p:cNvSpPr/>
          <p:nvPr/>
        </p:nvSpPr>
        <p:spPr>
          <a:xfrm>
            <a:off x="5188907" y="50264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10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5183687" y="396995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22" name="타원 21"/>
          <p:cNvSpPr/>
          <p:nvPr/>
        </p:nvSpPr>
        <p:spPr>
          <a:xfrm>
            <a:off x="5545126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4" name="타원 23"/>
          <p:cNvSpPr/>
          <p:nvPr/>
        </p:nvSpPr>
        <p:spPr>
          <a:xfrm>
            <a:off x="6017566" y="22638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5" name="타원 24"/>
          <p:cNvSpPr/>
          <p:nvPr/>
        </p:nvSpPr>
        <p:spPr>
          <a:xfrm>
            <a:off x="3275705" y="432809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cxnSp>
        <p:nvCxnSpPr>
          <p:cNvPr id="26" name="꺾인 연결선 25"/>
          <p:cNvCxnSpPr>
            <a:stCxn id="20" idx="0"/>
            <a:endCxn id="3074" idx="1"/>
          </p:cNvCxnSpPr>
          <p:nvPr/>
        </p:nvCxnSpPr>
        <p:spPr>
          <a:xfrm rot="16200000" flipH="1" flipV="1">
            <a:off x="2393607" y="392740"/>
            <a:ext cx="847011" cy="4589148"/>
          </a:xfrm>
          <a:prstGeom prst="bentConnector4">
            <a:avLst>
              <a:gd name="adj1" fmla="val -56677"/>
              <a:gd name="adj2" fmla="val 104981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9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168" y="2015016"/>
            <a:ext cx="3960000" cy="647421"/>
          </a:xfrm>
        </p:spPr>
        <p:txBody>
          <a:bodyPr/>
          <a:lstStyle/>
          <a:p>
            <a:pPr marL="182563"/>
            <a:r>
              <a:rPr lang="ko-KR" altLang="en-US" sz="3600" dirty="0" smtClean="0"/>
              <a:t>상품 관리</a:t>
            </a:r>
            <a:endParaRPr lang="ko-KR" altLang="en-US" sz="3600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900863" y="3095880"/>
            <a:ext cx="5376237" cy="19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상품관리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상품등록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상품가격이력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상품가격변경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상품품목정보관리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상품승인관리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90551" y="2738560"/>
            <a:ext cx="3838574" cy="46529"/>
            <a:chOff x="590550" y="2708031"/>
            <a:chExt cx="3858621" cy="4652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90550" y="2708031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0550" y="2754560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업무 </a:t>
            </a:r>
            <a:r>
              <a:rPr lang="en-US" altLang="ko-KR" dirty="0" smtClean="0"/>
              <a:t>Flow – </a:t>
            </a:r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8913" y="486192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dirty="0" smtClean="0">
                <a:latin typeface="+mj-ea"/>
                <a:ea typeface="+mj-ea"/>
              </a:rPr>
              <a:t>상품</a:t>
            </a:r>
            <a:r>
              <a:rPr lang="en-US" altLang="ko-KR" sz="1200" b="1" dirty="0" smtClean="0">
                <a:latin typeface="+mj-ea"/>
                <a:ea typeface="+mj-ea"/>
              </a:rPr>
              <a:t>(</a:t>
            </a:r>
            <a:r>
              <a:rPr lang="ko-KR" altLang="en-US" sz="1200" b="1" dirty="0" smtClean="0">
                <a:latin typeface="+mj-ea"/>
                <a:ea typeface="+mj-ea"/>
              </a:rPr>
              <a:t>등록</a:t>
            </a:r>
            <a:r>
              <a:rPr lang="en-US" altLang="ko-KR" sz="1200" b="1" dirty="0" smtClean="0">
                <a:latin typeface="+mj-ea"/>
                <a:ea typeface="+mj-ea"/>
              </a:rPr>
              <a:t>)</a:t>
            </a:r>
            <a:r>
              <a:rPr lang="ko-KR" altLang="en-US" sz="1200" b="1" dirty="0" smtClean="0">
                <a:latin typeface="+mj-ea"/>
                <a:ea typeface="+mj-ea"/>
              </a:rPr>
              <a:t> 판매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grpSp>
        <p:nvGrpSpPr>
          <p:cNvPr id="3" name="그룹 3"/>
          <p:cNvGrpSpPr/>
          <p:nvPr/>
        </p:nvGrpSpPr>
        <p:grpSpPr>
          <a:xfrm>
            <a:off x="432654" y="967558"/>
            <a:ext cx="5415857" cy="1385101"/>
            <a:chOff x="1276710" y="967558"/>
            <a:chExt cx="5415857" cy="1385101"/>
          </a:xfrm>
        </p:grpSpPr>
        <p:sp>
          <p:nvSpPr>
            <p:cNvPr id="6" name="직사각형 5"/>
            <p:cNvSpPr/>
            <p:nvPr/>
          </p:nvSpPr>
          <p:spPr>
            <a:xfrm>
              <a:off x="1276710" y="985558"/>
              <a:ext cx="936000" cy="396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상품정보등록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15243" y="985558"/>
              <a:ext cx="936000" cy="396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MD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승인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(MD)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12710" y="1183558"/>
              <a:ext cx="302533" cy="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/>
            <p:cNvSpPr/>
            <p:nvPr/>
          </p:nvSpPr>
          <p:spPr>
            <a:xfrm>
              <a:off x="3753776" y="967558"/>
              <a:ext cx="1080000" cy="4320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화장품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식품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36309" y="985558"/>
              <a:ext cx="936000" cy="396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QC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승인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(QC)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25776" y="1956659"/>
              <a:ext cx="936000" cy="396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판매개시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(MD)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56567" y="1956659"/>
              <a:ext cx="936000" cy="396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</a:gra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상품 전시</a:t>
              </a:r>
            </a:p>
          </p:txBody>
        </p:sp>
        <p:cxnSp>
          <p:nvCxnSpPr>
            <p:cNvPr id="16" name="직선 화살표 연결선 15"/>
            <p:cNvCxnSpPr>
              <a:stCxn id="7" idx="3"/>
              <a:endCxn id="11" idx="1"/>
            </p:cNvCxnSpPr>
            <p:nvPr/>
          </p:nvCxnSpPr>
          <p:spPr>
            <a:xfrm>
              <a:off x="3451243" y="1183558"/>
              <a:ext cx="302533" cy="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3"/>
              <a:endCxn id="13" idx="1"/>
            </p:cNvCxnSpPr>
            <p:nvPr/>
          </p:nvCxnSpPr>
          <p:spPr>
            <a:xfrm>
              <a:off x="4833776" y="1183558"/>
              <a:ext cx="302533" cy="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1" idx="2"/>
              <a:endCxn id="14" idx="0"/>
            </p:cNvCxnSpPr>
            <p:nvPr/>
          </p:nvCxnSpPr>
          <p:spPr>
            <a:xfrm>
              <a:off x="4293776" y="1399558"/>
              <a:ext cx="0" cy="557101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3" idx="2"/>
              <a:endCxn id="14" idx="0"/>
            </p:cNvCxnSpPr>
            <p:nvPr/>
          </p:nvCxnSpPr>
          <p:spPr>
            <a:xfrm rot="5400000">
              <a:off x="4661493" y="1013842"/>
              <a:ext cx="575101" cy="1310533"/>
            </a:xfrm>
            <a:prstGeom prst="bentConnector3">
              <a:avLst>
                <a:gd name="adj1" fmla="val 50000"/>
              </a:avLst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5462" y="978195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Y</a:t>
              </a:r>
              <a:endParaRPr lang="ko-KR" altLang="en-US" sz="8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99909" y="1375143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  <a:endParaRPr lang="ko-KR" altLang="en-US" sz="800" b="1" dirty="0"/>
            </a:p>
          </p:txBody>
        </p:sp>
        <p:cxnSp>
          <p:nvCxnSpPr>
            <p:cNvPr id="34" name="직선 화살표 연결선 33"/>
            <p:cNvCxnSpPr>
              <a:stCxn id="14" idx="3"/>
              <a:endCxn id="15" idx="1"/>
            </p:cNvCxnSpPr>
            <p:nvPr/>
          </p:nvCxnSpPr>
          <p:spPr>
            <a:xfrm>
              <a:off x="4761776" y="2154659"/>
              <a:ext cx="994791" cy="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255675" y="796778"/>
            <a:ext cx="6480000" cy="180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5675" y="2628900"/>
            <a:ext cx="6480000" cy="4882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상품 등록 시 반드시 </a:t>
            </a:r>
            <a:r>
              <a:rPr lang="en-US" altLang="ko-KR" sz="900" dirty="0" smtClean="0"/>
              <a:t>MD</a:t>
            </a:r>
            <a:r>
              <a:rPr lang="ko-KR" altLang="en-US" sz="900" dirty="0" smtClean="0"/>
              <a:t>승인이 필요함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표준카테고리 중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화장품</a:t>
            </a:r>
            <a:r>
              <a:rPr lang="en-US" altLang="ko-KR" sz="900" dirty="0" smtClean="0"/>
              <a:t>, ’</a:t>
            </a:r>
            <a:r>
              <a:rPr lang="ko-KR" altLang="en-US" sz="900" dirty="0" smtClean="0"/>
              <a:t>식품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경우 </a:t>
            </a:r>
            <a:r>
              <a:rPr lang="en-US" altLang="ko-KR" sz="900" dirty="0" smtClean="0"/>
              <a:t>MD</a:t>
            </a:r>
            <a:r>
              <a:rPr lang="ko-KR" altLang="en-US" sz="900" dirty="0" smtClean="0"/>
              <a:t>승인</a:t>
            </a:r>
            <a:r>
              <a:rPr lang="en-US" altLang="ko-KR" sz="900" dirty="0" smtClean="0"/>
              <a:t>, QC</a:t>
            </a:r>
            <a:r>
              <a:rPr lang="ko-KR" altLang="en-US" sz="900" dirty="0" smtClean="0"/>
              <a:t>승인 필요</a:t>
            </a:r>
            <a:r>
              <a:rPr lang="en-US" altLang="ko-KR" sz="900" dirty="0" smtClean="0"/>
              <a:t>.</a:t>
            </a:r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반려될 경우 반려사유 확인 후 해당 내용을 수정하여 재 요청 해야 함</a:t>
            </a:r>
            <a:r>
              <a:rPr lang="en-US" altLang="ko-KR" sz="900" dirty="0" smtClean="0"/>
              <a:t>.</a:t>
            </a:r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승인 후 </a:t>
            </a:r>
            <a:r>
              <a:rPr lang="en-US" altLang="ko-KR" sz="900" dirty="0" smtClean="0"/>
              <a:t>MD</a:t>
            </a:r>
            <a:r>
              <a:rPr lang="ko-KR" altLang="en-US" sz="900" dirty="0" smtClean="0"/>
              <a:t>가 판매개시를 하면 판매시작일에 자동 전시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88913" y="3529796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가격정보 예약변경 진행순서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823" y="4029162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가격정보예약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버튼 클릭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1" idx="3"/>
            <a:endCxn id="26" idx="1"/>
          </p:cNvCxnSpPr>
          <p:nvPr/>
        </p:nvCxnSpPr>
        <p:spPr>
          <a:xfrm>
            <a:off x="1403823" y="4227162"/>
            <a:ext cx="1541066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2944889" y="4011162"/>
            <a:ext cx="1080000" cy="432000"/>
          </a:xfrm>
          <a:prstGeom prst="diamond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업로드 템플릿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27422" y="4029162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변경 정보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엑셀 업로드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016889" y="5000263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템플릿 다운로드</a:t>
            </a:r>
          </a:p>
        </p:txBody>
      </p:sp>
      <p:cxnSp>
        <p:nvCxnSpPr>
          <p:cNvPr id="31" name="직선 화살표 연결선 30"/>
          <p:cNvCxnSpPr>
            <a:stCxn id="26" idx="3"/>
            <a:endCxn id="27" idx="1"/>
          </p:cNvCxnSpPr>
          <p:nvPr/>
        </p:nvCxnSpPr>
        <p:spPr>
          <a:xfrm>
            <a:off x="4024889" y="4227162"/>
            <a:ext cx="302533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2"/>
            <a:endCxn id="28" idx="0"/>
          </p:cNvCxnSpPr>
          <p:nvPr/>
        </p:nvCxnSpPr>
        <p:spPr>
          <a:xfrm>
            <a:off x="3484889" y="4443162"/>
            <a:ext cx="0" cy="557101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24"/>
          <p:cNvCxnSpPr>
            <a:stCxn id="28" idx="3"/>
            <a:endCxn id="27" idx="2"/>
          </p:cNvCxnSpPr>
          <p:nvPr/>
        </p:nvCxnSpPr>
        <p:spPr>
          <a:xfrm flipV="1">
            <a:off x="3952889" y="4425162"/>
            <a:ext cx="842533" cy="773101"/>
          </a:xfrm>
          <a:prstGeom prst="bentConnector2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76575" y="4021799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491022" y="4418747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42" name="직사각형 41"/>
          <p:cNvSpPr/>
          <p:nvPr/>
        </p:nvSpPr>
        <p:spPr>
          <a:xfrm>
            <a:off x="255675" y="3840382"/>
            <a:ext cx="6480000" cy="180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5675" y="5672504"/>
            <a:ext cx="6480000" cy="4882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엑셀업로드를 통해 복수의 상품 가격을 예약하여 변경가능</a:t>
            </a:r>
            <a:r>
              <a:rPr lang="en-US" altLang="ko-KR" sz="900" dirty="0" smtClean="0"/>
              <a:t>.</a:t>
            </a:r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동일상품에 대해 시간 별 예약 가능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예약한 시간에 따라 상품가격이 변경됨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88913" y="6554350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dirty="0">
                <a:latin typeface="+mj-ea"/>
              </a:rPr>
              <a:t> </a:t>
            </a:r>
            <a:r>
              <a:rPr lang="ko-KR" altLang="en-US" sz="1200" b="1" dirty="0" smtClean="0">
                <a:latin typeface="+mj-ea"/>
              </a:rPr>
              <a:t>상</a:t>
            </a:r>
            <a:r>
              <a:rPr lang="ko-KR" altLang="en-US" sz="1200" b="1" dirty="0">
                <a:latin typeface="+mj-ea"/>
              </a:rPr>
              <a:t>품</a:t>
            </a:r>
            <a:r>
              <a:rPr lang="ko-KR" altLang="en-US" sz="1200" b="1" dirty="0" smtClean="0">
                <a:latin typeface="+mj-ea"/>
              </a:rPr>
              <a:t>정보 예약변경 진행순서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5675" y="6864936"/>
            <a:ext cx="6480000" cy="180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55675" y="8697058"/>
            <a:ext cx="6480000" cy="34970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/>
              <a:t>엑셀업로드를 통해 복수의 상품 </a:t>
            </a:r>
            <a:r>
              <a:rPr lang="ko-KR" altLang="en-US" sz="900" dirty="0" smtClean="0"/>
              <a:t>정보를 </a:t>
            </a:r>
            <a:r>
              <a:rPr lang="ko-KR" altLang="en-US" sz="900" dirty="0"/>
              <a:t>예약하여 변경가능</a:t>
            </a:r>
            <a:r>
              <a:rPr lang="en-US" altLang="ko-KR" sz="900" dirty="0"/>
              <a:t>.</a:t>
            </a:r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예약변경이 가능한 상품 정보는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강조문구</a:t>
            </a:r>
            <a:r>
              <a:rPr lang="en-US" altLang="ko-KR" sz="900" dirty="0" smtClean="0"/>
              <a:t>’, ‘</a:t>
            </a:r>
            <a:r>
              <a:rPr lang="ko-KR" altLang="en-US" sz="900" dirty="0" smtClean="0"/>
              <a:t>판매상태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467823" y="7039062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상품정보 예약변경버튼 클릭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2" idx="3"/>
            <a:endCxn id="64" idx="1"/>
          </p:cNvCxnSpPr>
          <p:nvPr/>
        </p:nvCxnSpPr>
        <p:spPr>
          <a:xfrm>
            <a:off x="1403823" y="7237062"/>
            <a:ext cx="1541066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/>
          <p:cNvSpPr/>
          <p:nvPr/>
        </p:nvSpPr>
        <p:spPr>
          <a:xfrm>
            <a:off x="2944889" y="7021062"/>
            <a:ext cx="1080000" cy="432000"/>
          </a:xfrm>
          <a:prstGeom prst="diamond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업로드 템플릿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327422" y="7039062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변경 정보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엑셀 업로드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016889" y="8010163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템플릿 다운로드</a:t>
            </a:r>
          </a:p>
        </p:txBody>
      </p:sp>
      <p:cxnSp>
        <p:nvCxnSpPr>
          <p:cNvPr id="67" name="직선 화살표 연결선 66"/>
          <p:cNvCxnSpPr>
            <a:stCxn id="64" idx="3"/>
            <a:endCxn id="65" idx="1"/>
          </p:cNvCxnSpPr>
          <p:nvPr/>
        </p:nvCxnSpPr>
        <p:spPr>
          <a:xfrm>
            <a:off x="4024889" y="7237062"/>
            <a:ext cx="302533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4" idx="2"/>
            <a:endCxn id="66" idx="0"/>
          </p:cNvCxnSpPr>
          <p:nvPr/>
        </p:nvCxnSpPr>
        <p:spPr>
          <a:xfrm>
            <a:off x="3484889" y="7453062"/>
            <a:ext cx="0" cy="557101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24"/>
          <p:cNvCxnSpPr>
            <a:stCxn id="66" idx="3"/>
            <a:endCxn id="65" idx="2"/>
          </p:cNvCxnSpPr>
          <p:nvPr/>
        </p:nvCxnSpPr>
        <p:spPr>
          <a:xfrm flipV="1">
            <a:off x="3952889" y="7435062"/>
            <a:ext cx="842533" cy="773101"/>
          </a:xfrm>
          <a:prstGeom prst="bentConnector2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6575" y="7031699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491022" y="7428647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824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업무 </a:t>
            </a:r>
            <a:r>
              <a:rPr lang="en-US" altLang="ko-KR" dirty="0" smtClean="0"/>
              <a:t>Flow – </a:t>
            </a:r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88913" y="520734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dirty="0">
                <a:latin typeface="+mj-ea"/>
              </a:rPr>
              <a:t> </a:t>
            </a:r>
            <a:r>
              <a:rPr lang="ko-KR" altLang="en-US" sz="1200" b="1" dirty="0" smtClean="0">
                <a:latin typeface="+mj-ea"/>
              </a:rPr>
              <a:t>상</a:t>
            </a:r>
            <a:r>
              <a:rPr lang="ko-KR" altLang="en-US" sz="1200" b="1" dirty="0">
                <a:latin typeface="+mj-ea"/>
              </a:rPr>
              <a:t>품</a:t>
            </a:r>
            <a:r>
              <a:rPr lang="ko-KR" altLang="en-US" sz="1200" b="1" dirty="0" smtClean="0">
                <a:latin typeface="+mj-ea"/>
              </a:rPr>
              <a:t>정보 일괄 즉시변경 진행순서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5675" y="831320"/>
            <a:ext cx="6480000" cy="180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5675" y="2663442"/>
            <a:ext cx="6480000" cy="6267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상품정보 일괄 즉시변경 기능 </a:t>
            </a:r>
            <a:endParaRPr lang="en-US" altLang="ko-KR" sz="900" dirty="0" smtClean="0"/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err="1" smtClean="0"/>
              <a:t>업로드한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상품의 정보를 즉시 변경함 </a:t>
            </a:r>
            <a:endParaRPr lang="en-US" altLang="ko-KR" sz="900" dirty="0" smtClean="0"/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변경가능 항목은 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상품명</a:t>
            </a:r>
            <a:r>
              <a:rPr lang="en-US" altLang="ko-KR" sz="900" dirty="0"/>
              <a:t>’, 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상품 강조문구</a:t>
            </a:r>
            <a:r>
              <a:rPr lang="en-US" altLang="ko-KR" sz="900" dirty="0" smtClean="0"/>
              <a:t>’, ’</a:t>
            </a:r>
            <a:r>
              <a:rPr lang="ko-KR" altLang="en-US" sz="900" dirty="0" smtClean="0"/>
              <a:t>세일 </a:t>
            </a:r>
            <a:r>
              <a:rPr lang="ko-KR" altLang="en-US" sz="900" dirty="0" err="1" smtClean="0"/>
              <a:t>벳지</a:t>
            </a:r>
            <a:r>
              <a:rPr lang="ko-KR" altLang="en-US" sz="900" dirty="0" smtClean="0"/>
              <a:t> 노출여부</a:t>
            </a:r>
            <a:r>
              <a:rPr lang="en-US" altLang="ko-KR" sz="900" dirty="0" smtClean="0"/>
              <a:t>’, ’</a:t>
            </a:r>
            <a:r>
              <a:rPr lang="ko-KR" altLang="en-US" sz="900" dirty="0" smtClean="0"/>
              <a:t>성별</a:t>
            </a:r>
            <a:r>
              <a:rPr lang="en-US" altLang="ko-KR" sz="900" dirty="0" smtClean="0"/>
              <a:t>’, ’</a:t>
            </a:r>
            <a:r>
              <a:rPr lang="ko-KR" altLang="en-US" sz="900" dirty="0" smtClean="0"/>
              <a:t>선물테마</a:t>
            </a:r>
            <a:r>
              <a:rPr lang="en-US" altLang="ko-KR" sz="900" dirty="0" smtClean="0"/>
              <a:t>’, ’</a:t>
            </a:r>
            <a:r>
              <a:rPr lang="ko-KR" altLang="en-US" sz="900" dirty="0" err="1" smtClean="0"/>
              <a:t>검색어</a:t>
            </a:r>
            <a:r>
              <a:rPr lang="ko-KR" altLang="en-US" sz="900" dirty="0" smtClean="0"/>
              <a:t> 태그</a:t>
            </a:r>
            <a:r>
              <a:rPr lang="en-US" altLang="ko-KR" sz="900" dirty="0" smtClean="0"/>
              <a:t>’, ’</a:t>
            </a:r>
            <a:r>
              <a:rPr lang="ko-KR" altLang="en-US" sz="900" dirty="0" smtClean="0"/>
              <a:t>상품상태</a:t>
            </a:r>
            <a:r>
              <a:rPr lang="en-US" altLang="ko-KR" sz="900" dirty="0" smtClean="0"/>
              <a:t>’, ’</a:t>
            </a:r>
            <a:r>
              <a:rPr lang="ko-KR" altLang="en-US" sz="900" dirty="0" smtClean="0"/>
              <a:t>해외구매 대행 여부</a:t>
            </a:r>
            <a:r>
              <a:rPr lang="en-US" altLang="ko-KR" sz="900" dirty="0" smtClean="0"/>
              <a:t>’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7823" y="1005446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상품정보 일괄 즉시변경 버튼 클릭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4" idx="3"/>
            <a:endCxn id="27" idx="1"/>
          </p:cNvCxnSpPr>
          <p:nvPr/>
        </p:nvCxnSpPr>
        <p:spPr>
          <a:xfrm>
            <a:off x="1403823" y="1203446"/>
            <a:ext cx="1541066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/>
          <p:cNvSpPr/>
          <p:nvPr/>
        </p:nvSpPr>
        <p:spPr>
          <a:xfrm>
            <a:off x="2944889" y="987446"/>
            <a:ext cx="1080000" cy="432000"/>
          </a:xfrm>
          <a:prstGeom prst="diamond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업로드 템플릿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327422" y="1005446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변경 정보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엑셀 업로드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016889" y="1976547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템플릿 다운로드</a:t>
            </a:r>
          </a:p>
        </p:txBody>
      </p:sp>
      <p:cxnSp>
        <p:nvCxnSpPr>
          <p:cNvPr id="30" name="직선 화살표 연결선 29"/>
          <p:cNvCxnSpPr>
            <a:stCxn id="27" idx="3"/>
            <a:endCxn id="28" idx="1"/>
          </p:cNvCxnSpPr>
          <p:nvPr/>
        </p:nvCxnSpPr>
        <p:spPr>
          <a:xfrm>
            <a:off x="4024889" y="1203446"/>
            <a:ext cx="302533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2"/>
            <a:endCxn id="29" idx="0"/>
          </p:cNvCxnSpPr>
          <p:nvPr/>
        </p:nvCxnSpPr>
        <p:spPr>
          <a:xfrm>
            <a:off x="3484889" y="1419446"/>
            <a:ext cx="0" cy="557101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4"/>
          <p:cNvCxnSpPr>
            <a:stCxn id="29" idx="3"/>
            <a:endCxn id="28" idx="2"/>
          </p:cNvCxnSpPr>
          <p:nvPr/>
        </p:nvCxnSpPr>
        <p:spPr>
          <a:xfrm flipV="1">
            <a:off x="3952889" y="1401446"/>
            <a:ext cx="842533" cy="773101"/>
          </a:xfrm>
          <a:prstGeom prst="bentConnector2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76575" y="998083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91022" y="1395031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56243"/>
              </p:ext>
            </p:extLst>
          </p:nvPr>
        </p:nvGraphicFramePr>
        <p:xfrm>
          <a:off x="284250" y="4124606"/>
          <a:ext cx="6424525" cy="1101444"/>
        </p:xfrm>
        <a:graphic>
          <a:graphicData uri="http://schemas.openxmlformats.org/drawingml/2006/table">
            <a:tbl>
              <a:tblPr/>
              <a:tblGrid>
                <a:gridCol w="436475"/>
                <a:gridCol w="617750"/>
                <a:gridCol w="673835"/>
                <a:gridCol w="1007115"/>
                <a:gridCol w="385385"/>
                <a:gridCol w="1048792"/>
                <a:gridCol w="907503"/>
                <a:gridCol w="673835"/>
                <a:gridCol w="673835"/>
              </a:tblGrid>
              <a:tr h="36714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상품 </a:t>
                      </a:r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ERP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여부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정상가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공급가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판매가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수수료 율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적립율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정기배송가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무료배송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671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위탁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수수료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미사용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판매가와 동일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판매가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수수료율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자동계산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입력불가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선택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표준카테고리 디폴트출력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미출력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위탁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– 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매입매출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입력불가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공급가판매가 자동계산 후 출력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표준카테고리 디폴트출력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출력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88913" y="3556034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dirty="0">
                <a:latin typeface="+mj-ea"/>
              </a:rPr>
              <a:t> </a:t>
            </a:r>
            <a:r>
              <a:rPr lang="ko-KR" altLang="en-US" sz="1200" b="1" dirty="0" smtClean="0">
                <a:latin typeface="+mj-ea"/>
              </a:rPr>
              <a:t>업체 정산 유형 별 상품상세 가격 입력 정의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675" y="3866620"/>
            <a:ext cx="6480000" cy="1800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74419"/>
              </p:ext>
            </p:extLst>
          </p:nvPr>
        </p:nvGraphicFramePr>
        <p:xfrm>
          <a:off x="276225" y="563634"/>
          <a:ext cx="6444000" cy="29064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2000"/>
                <a:gridCol w="3924000"/>
                <a:gridCol w="792000"/>
                <a:gridCol w="936000"/>
              </a:tblGrid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개정번호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개정 내역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작성일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V0.5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</a:t>
                      </a:r>
                      <a:r>
                        <a:rPr 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indent="825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indent="-238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indent="-123825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indent="-3175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김도균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indent="825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indent="-2381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indent="-123825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indent="-3175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indent="-317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2016.10.10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V0.6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취합 및 보완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김도균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2016.10.11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조회하고 정보 수정 및 상품 등록을 하는 화면 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상품관리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승인된 상품을 조회하고 정보 수정 및 상품 등록 업무를 처리하는 메뉴이며 승인이 되지 않은 상품은 해당 화면에서 조회할 수 없음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등록일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브랜드번호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판매상태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상품유형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상품명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전시카테고리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표준카테고리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담당</a:t>
            </a:r>
            <a:r>
              <a:rPr lang="en-US" altLang="ko-KR" sz="1000" dirty="0" smtClean="0">
                <a:latin typeface="+mj-ea"/>
              </a:rPr>
              <a:t>MD,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상품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ERP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코드</a:t>
            </a:r>
            <a:r>
              <a:rPr lang="ko-KR" altLang="en-US" sz="1000" dirty="0" smtClean="0">
                <a:latin typeface="+mj-ea"/>
              </a:rPr>
              <a:t>를 입력하여 검색 가능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검색결과 목록 상단의 버튼을 활용하여 가격정보와 상품 정보를 변경할 수 있음</a:t>
            </a:r>
            <a:r>
              <a:rPr lang="en-US" altLang="ko-KR" sz="1000" dirty="0" smtClean="0">
                <a:latin typeface="+mj-ea"/>
              </a:rPr>
              <a:t>.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적절한 검색조건을 입력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상품의 판매상태 조건을 설정하는 영역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상품 상태는 판매 중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품정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일지정지</a:t>
            </a:r>
            <a:r>
              <a:rPr lang="en-US" altLang="ko-KR" sz="1000" dirty="0" smtClean="0">
                <a:latin typeface="+mj-ea"/>
                <a:ea typeface="+mj-ea"/>
              </a:rPr>
              <a:t>, MD</a:t>
            </a:r>
            <a:r>
              <a:rPr lang="ko-KR" altLang="en-US" sz="1000" dirty="0" smtClean="0">
                <a:latin typeface="+mj-ea"/>
                <a:ea typeface="+mj-ea"/>
              </a:rPr>
              <a:t>정지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영구종료로 구분되며 업체에서 등록한 상품은 상황에 따라 </a:t>
            </a:r>
            <a:r>
              <a:rPr lang="en-US" altLang="ko-KR" sz="1000" dirty="0" smtClean="0">
                <a:latin typeface="+mj-ea"/>
                <a:ea typeface="+mj-ea"/>
              </a:rPr>
              <a:t>ZTS MD</a:t>
            </a:r>
            <a:r>
              <a:rPr lang="ko-KR" altLang="en-US" sz="1000" dirty="0" smtClean="0">
                <a:latin typeface="+mj-ea"/>
                <a:ea typeface="+mj-ea"/>
              </a:rPr>
              <a:t>가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판매정지 시킬 수 있음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상품번호 입력 영역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상품 번호를 입력하여 검색하는 경우 상품등록일과 상관없이 검색 진행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err="1" smtClean="0">
                <a:latin typeface="+mj-ea"/>
                <a:ea typeface="+mj-ea"/>
              </a:rPr>
              <a:t>단품번호</a:t>
            </a:r>
            <a:r>
              <a:rPr lang="ko-KR" altLang="en-US" sz="1000" dirty="0" smtClean="0">
                <a:latin typeface="+mj-ea"/>
                <a:ea typeface="+mj-ea"/>
              </a:rPr>
              <a:t> 입력 영역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err="1" smtClean="0">
                <a:latin typeface="+mj-ea"/>
                <a:ea typeface="+mj-ea"/>
              </a:rPr>
              <a:t>단품</a:t>
            </a:r>
            <a:r>
              <a:rPr lang="ko-KR" altLang="en-US" sz="1000" dirty="0" smtClean="0">
                <a:latin typeface="+mj-ea"/>
                <a:ea typeface="+mj-ea"/>
              </a:rPr>
              <a:t> 번호를 입력하여 검색하는 경우 상품등록일과 상관없이 검색 진행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검색 버튼을 </a:t>
            </a:r>
            <a:r>
              <a:rPr lang="ko-KR" altLang="en-US" sz="1000" dirty="0">
                <a:latin typeface="+mj-ea"/>
              </a:rPr>
              <a:t>클릭하여 상품조회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가격정보 예약변경 버튼으로 클릭 시 엑셀업로드 팝업 창 이 출력되며 정해진 엑셀템플릿에 변경 정보를 입력 후 업로드 하여 가격정보 변경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복수의 상품 변경 가능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상품정보 예약변경 버튼으로 클릭 시 </a:t>
            </a:r>
            <a:r>
              <a:rPr lang="ko-KR" altLang="en-US" sz="1000" dirty="0" smtClean="0">
                <a:latin typeface="+mj-ea"/>
              </a:rPr>
              <a:t>엑셀업로드 </a:t>
            </a:r>
            <a:r>
              <a:rPr lang="ko-KR" altLang="en-US" sz="1000" dirty="0">
                <a:latin typeface="+mj-ea"/>
              </a:rPr>
              <a:t>팝업 창 이 출력되며 정해진 엑셀템플릿에 변경 정보를 입력 후 업로드 하여 </a:t>
            </a:r>
            <a:r>
              <a:rPr lang="ko-KR" altLang="en-US" sz="1000" dirty="0" smtClean="0">
                <a:latin typeface="+mj-ea"/>
              </a:rPr>
              <a:t>상품정보 </a:t>
            </a:r>
            <a:r>
              <a:rPr lang="ko-KR" altLang="en-US" sz="1000" dirty="0">
                <a:latin typeface="+mj-ea"/>
              </a:rPr>
              <a:t>변경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복수의 상품 변경 </a:t>
            </a:r>
            <a:r>
              <a:rPr lang="ko-KR" altLang="en-US" sz="1000" dirty="0" smtClean="0">
                <a:latin typeface="+mj-ea"/>
              </a:rPr>
              <a:t>가능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상품정보 일괄즉시 변경 버튼으로 클릭 시 </a:t>
            </a:r>
            <a:r>
              <a:rPr lang="ko-KR" altLang="en-US" sz="1000" dirty="0">
                <a:latin typeface="+mj-ea"/>
              </a:rPr>
              <a:t>엑셀업로드 팝업 창 이 출력되며 정해진 엑셀템플릿에 변경 정보를 입력 후 업로드 하여 </a:t>
            </a:r>
            <a:r>
              <a:rPr lang="ko-KR" altLang="en-US" sz="1000" dirty="0" smtClean="0">
                <a:latin typeface="+mj-ea"/>
              </a:rPr>
              <a:t>상품정보 즉시 </a:t>
            </a:r>
            <a:r>
              <a:rPr lang="ko-KR" altLang="en-US" sz="1000" dirty="0">
                <a:latin typeface="+mj-ea"/>
              </a:rPr>
              <a:t>변경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복수의 상품 변경 가능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일반상품 상품등록 버튼 클릭 시 일반상품 등록 팝업 창 출력</a:t>
            </a:r>
            <a:endParaRPr lang="en-US" altLang="ko-KR" sz="1000" dirty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284" y="1743214"/>
            <a:ext cx="6207207" cy="37177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66284" y="200571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31" name="타원 30"/>
          <p:cNvSpPr/>
          <p:nvPr/>
        </p:nvSpPr>
        <p:spPr>
          <a:xfrm>
            <a:off x="6184291" y="29286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pic>
        <p:nvPicPr>
          <p:cNvPr id="1026" name="Picture 2" descr="C:\Users\intune\Pictures\주문취소\0to7_com_20161008_18024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3964601"/>
            <a:ext cx="876184" cy="1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15"/>
          <p:cNvGrpSpPr/>
          <p:nvPr/>
        </p:nvGrpSpPr>
        <p:grpSpPr>
          <a:xfrm>
            <a:off x="5237004" y="3946901"/>
            <a:ext cx="180000" cy="180000"/>
            <a:chOff x="859670" y="4680274"/>
            <a:chExt cx="180000" cy="180000"/>
          </a:xfrm>
        </p:grpSpPr>
        <p:sp>
          <p:nvSpPr>
            <p:cNvPr id="17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8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5093004" y="208279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2" name="타원 21"/>
          <p:cNvSpPr/>
          <p:nvPr/>
        </p:nvSpPr>
        <p:spPr>
          <a:xfrm>
            <a:off x="5093004" y="25476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3" name="타원 22"/>
          <p:cNvSpPr/>
          <p:nvPr/>
        </p:nvSpPr>
        <p:spPr>
          <a:xfrm>
            <a:off x="366284" y="242901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4" name="타원 23"/>
          <p:cNvSpPr/>
          <p:nvPr/>
        </p:nvSpPr>
        <p:spPr>
          <a:xfrm>
            <a:off x="3793013" y="321913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5" name="타원 24"/>
          <p:cNvSpPr/>
          <p:nvPr/>
        </p:nvSpPr>
        <p:spPr>
          <a:xfrm>
            <a:off x="4523263" y="321913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26" name="타원 25"/>
          <p:cNvSpPr/>
          <p:nvPr/>
        </p:nvSpPr>
        <p:spPr>
          <a:xfrm>
            <a:off x="5186813" y="321913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6040291" y="321913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grpSp>
        <p:nvGrpSpPr>
          <p:cNvPr id="28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2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879741" y="2806382"/>
            <a:ext cx="3238518" cy="19423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32091" y="2584089"/>
            <a:ext cx="1209534" cy="19423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0612" y="2584089"/>
            <a:ext cx="323851" cy="19423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1979137"/>
            <a:ext cx="6435955" cy="2545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3. </a:t>
            </a:r>
            <a:r>
              <a:rPr lang="ko-KR" altLang="en-US" sz="1000" dirty="0" smtClean="0">
                <a:latin typeface="+mj-ea"/>
              </a:rPr>
              <a:t>특이사항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b="1" dirty="0" smtClean="0">
                <a:latin typeface="+mn-ea"/>
              </a:rPr>
              <a:t>상품정보예약 가능 항목</a:t>
            </a:r>
            <a:r>
              <a:rPr lang="en-US" altLang="ko-KR" sz="1000" b="1" dirty="0" smtClean="0">
                <a:latin typeface="+mn-ea"/>
              </a:rPr>
              <a:t>:</a:t>
            </a:r>
            <a:r>
              <a:rPr lang="ko-KR" altLang="en-US" sz="1000" dirty="0" smtClean="0">
                <a:latin typeface="+mn-ea"/>
              </a:rPr>
              <a:t> 상품정보 일괄 예약 윈도우 창 팝업 </a:t>
            </a:r>
            <a:r>
              <a:rPr lang="en-US" altLang="ko-KR" sz="1000" dirty="0" smtClean="0">
                <a:latin typeface="+mn-ea"/>
              </a:rPr>
              <a:t>/ </a:t>
            </a:r>
            <a:r>
              <a:rPr lang="ko-KR" altLang="en-US" sz="1000" dirty="0" smtClean="0">
                <a:latin typeface="+mn-ea"/>
              </a:rPr>
              <a:t>동일상품에 대해 단일 정보만 예약 가능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기간별 변경예약 기능 없음</a:t>
            </a:r>
            <a:r>
              <a:rPr lang="en-US" altLang="ko-KR" sz="1000" dirty="0" smtClean="0">
                <a:latin typeface="+mn-ea"/>
              </a:rPr>
              <a:t>) / </a:t>
            </a:r>
            <a:r>
              <a:rPr lang="ko-KR" altLang="en-US" sz="1000" dirty="0" smtClean="0">
                <a:latin typeface="+mn-ea"/>
              </a:rPr>
              <a:t>예약변경 가능 항목은 </a:t>
            </a:r>
            <a:r>
              <a:rPr lang="en-US" altLang="ko-KR" sz="1000" dirty="0" smtClean="0">
                <a:latin typeface="+mn-ea"/>
              </a:rPr>
              <a:t>‘</a:t>
            </a:r>
            <a:r>
              <a:rPr lang="ko-KR" altLang="en-US" sz="1000" dirty="0" smtClean="0">
                <a:latin typeface="+mn-ea"/>
              </a:rPr>
              <a:t>상품강조문구</a:t>
            </a:r>
            <a:r>
              <a:rPr lang="en-US" altLang="ko-KR" sz="1000" dirty="0" smtClean="0">
                <a:latin typeface="+mn-ea"/>
              </a:rPr>
              <a:t>’, ‘</a:t>
            </a:r>
            <a:r>
              <a:rPr lang="ko-KR" altLang="en-US" sz="1000" dirty="0" smtClean="0">
                <a:latin typeface="+mn-ea"/>
              </a:rPr>
              <a:t>판매상태</a:t>
            </a:r>
            <a:r>
              <a:rPr lang="en-US" altLang="ko-KR" sz="1000" dirty="0" smtClean="0">
                <a:latin typeface="+mn-ea"/>
              </a:rPr>
              <a:t>’ / </a:t>
            </a:r>
            <a:r>
              <a:rPr lang="ko-KR" altLang="en-US" sz="1000" dirty="0" smtClean="0">
                <a:latin typeface="+mn-ea"/>
              </a:rPr>
              <a:t>자사상품만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b="1" dirty="0" smtClean="0">
                <a:latin typeface="+mn-ea"/>
              </a:rPr>
              <a:t>상품정보 일괄변경 가능 항목</a:t>
            </a:r>
            <a:r>
              <a:rPr lang="en-US" altLang="ko-KR" sz="1000" b="1" dirty="0" smtClean="0">
                <a:latin typeface="+mn-ea"/>
              </a:rPr>
              <a:t>: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상품정보 일괄 변경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즉시반영</a:t>
            </a:r>
            <a:r>
              <a:rPr lang="en-US" altLang="ko-KR" sz="1000" dirty="0" smtClean="0">
                <a:latin typeface="+mn-ea"/>
              </a:rPr>
              <a:t>)-&gt; </a:t>
            </a:r>
            <a:r>
              <a:rPr lang="en-US" altLang="ko-KR" sz="1000" dirty="0" smtClean="0"/>
              <a:t>1. </a:t>
            </a:r>
            <a:r>
              <a:rPr lang="ko-KR" altLang="en-US" sz="1000" dirty="0" smtClean="0"/>
              <a:t>상품명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상품 강조문구 </a:t>
            </a: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세일뱃지</a:t>
            </a:r>
            <a:r>
              <a:rPr lang="ko-KR" altLang="en-US" sz="1000" dirty="0" smtClean="0"/>
              <a:t> 노출 여부 </a:t>
            </a:r>
            <a:r>
              <a:rPr lang="en-US" altLang="ko-KR" sz="1000" dirty="0" smtClean="0"/>
              <a:t>4. </a:t>
            </a:r>
            <a:r>
              <a:rPr lang="ko-KR" altLang="en-US" sz="1000" dirty="0" smtClean="0"/>
              <a:t>성별 </a:t>
            </a:r>
            <a:r>
              <a:rPr lang="en-US" altLang="ko-KR" sz="1000" dirty="0" smtClean="0"/>
              <a:t>5. </a:t>
            </a:r>
            <a:r>
              <a:rPr lang="ko-KR" altLang="en-US" sz="1000" dirty="0" smtClean="0"/>
              <a:t>선물테마 </a:t>
            </a:r>
            <a:r>
              <a:rPr lang="en-US" altLang="ko-KR" sz="1000" dirty="0" smtClean="0"/>
              <a:t>6. </a:t>
            </a:r>
            <a:r>
              <a:rPr lang="ko-KR" altLang="en-US" sz="1000" dirty="0" err="1" smtClean="0"/>
              <a:t>검색어태그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7. </a:t>
            </a:r>
            <a:r>
              <a:rPr lang="ko-KR" altLang="en-US" sz="1000" dirty="0" smtClean="0"/>
              <a:t>해외구매대행 여부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해외구매대행 </a:t>
            </a:r>
            <a:r>
              <a:rPr lang="en-US" altLang="ko-KR" sz="1000" dirty="0" smtClean="0"/>
              <a:t>YES</a:t>
            </a:r>
            <a:r>
              <a:rPr lang="ko-KR" altLang="en-US" sz="1000" dirty="0" smtClean="0"/>
              <a:t>인 업체만 해당</a:t>
            </a:r>
            <a:r>
              <a:rPr lang="en-US" altLang="ko-KR" sz="1000" smtClean="0"/>
              <a:t>)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8. </a:t>
            </a:r>
            <a:r>
              <a:rPr lang="ko-KR" altLang="en-US" sz="1000" dirty="0" smtClean="0"/>
              <a:t>상품상태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1688752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조회하고 정보 수정 및 상품 등록을 하는 화면 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상품관리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14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6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62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0to7</a:t>
            </a:r>
            <a:r>
              <a:rPr lang="ko-KR" altLang="en-US" sz="1000" dirty="0" smtClean="0">
                <a:latin typeface="+mj-ea"/>
                <a:ea typeface="+mj-ea"/>
              </a:rPr>
              <a:t>몰에 실제 판매가 이루어질 상품들의 정보를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수정하는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상품등록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등록 시 상품 기본정보와 이미지 정보에 출력되는 필수 정보를 입력해야 등록이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등록이 완료되면 즉시 판매처리 되는 것이 아니라  </a:t>
            </a:r>
            <a:r>
              <a:rPr lang="en-US" altLang="ko-KR" sz="1000" dirty="0" smtClean="0">
                <a:latin typeface="+mj-ea"/>
              </a:rPr>
              <a:t>MD</a:t>
            </a:r>
            <a:r>
              <a:rPr lang="ko-KR" altLang="en-US" sz="1000" dirty="0" smtClean="0">
                <a:latin typeface="+mj-ea"/>
              </a:rPr>
              <a:t>승인을 거쳐 판매가 되며 등록된 상품은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err="1" smtClean="0">
                <a:latin typeface="+mj-ea"/>
              </a:rPr>
              <a:t>승인전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상태 유지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 기본정보 등록 영역 </a:t>
            </a:r>
            <a:r>
              <a:rPr lang="en-US" altLang="ko-KR" sz="1000" dirty="0" smtClean="0">
                <a:solidFill>
                  <a:prstClr val="black"/>
                </a:solidFill>
              </a:rPr>
              <a:t>/  </a:t>
            </a:r>
            <a:r>
              <a:rPr lang="ko-KR" altLang="en-US" sz="1000" dirty="0" smtClean="0">
                <a:solidFill>
                  <a:prstClr val="black"/>
                </a:solidFill>
              </a:rPr>
              <a:t>상품등록에 필요한 기본정보를 등록하는 영역이며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해당 정보를 저장해야 이미지 정보 등록 가능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상품명 등록 필드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상품강조문구 등록필드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입력된 강조문구는 상품명과 함께 </a:t>
            </a:r>
            <a:r>
              <a:rPr lang="en-US" altLang="ko-KR" sz="1000" dirty="0" smtClean="0">
                <a:solidFill>
                  <a:prstClr val="black"/>
                </a:solidFill>
              </a:rPr>
              <a:t>FO</a:t>
            </a:r>
            <a:r>
              <a:rPr lang="ko-KR" altLang="en-US" sz="1000" dirty="0" smtClean="0">
                <a:solidFill>
                  <a:prstClr val="black"/>
                </a:solidFill>
              </a:rPr>
              <a:t>에 노출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표준카테고리 선택 영역이며 표준카테고리는 </a:t>
            </a:r>
            <a:r>
              <a:rPr lang="en-US" altLang="ko-KR" sz="1000" dirty="0" smtClean="0">
                <a:solidFill>
                  <a:prstClr val="black"/>
                </a:solidFill>
              </a:rPr>
              <a:t>1:1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매핑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전시카테고리 선택 영역이며 이곳에서 선택한 전시카테고리에 상품 출력 </a:t>
            </a:r>
            <a:r>
              <a:rPr lang="en-US" altLang="ko-KR" sz="1000" dirty="0" smtClean="0">
                <a:solidFill>
                  <a:prstClr val="black"/>
                </a:solidFill>
              </a:rPr>
              <a:t>/ 1:N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매핑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브랜드 선택 영역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판매할 브랜드 선택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lvl="0" indent="-228600">
              <a:buFont typeface="+mj-ea"/>
              <a:buAutoNum type="circleNumDbPlain"/>
            </a:pPr>
            <a:r>
              <a:rPr lang="ko-KR" altLang="en-US" sz="1000" dirty="0" err="1" smtClean="0">
                <a:solidFill>
                  <a:prstClr val="black"/>
                </a:solidFill>
              </a:rPr>
              <a:t>월령정보</a:t>
            </a:r>
            <a:r>
              <a:rPr lang="ko-KR" altLang="en-US" sz="1000" dirty="0" smtClean="0">
                <a:solidFill>
                  <a:prstClr val="black"/>
                </a:solidFill>
              </a:rPr>
              <a:t> 선택 영역이며  </a:t>
            </a:r>
            <a:r>
              <a:rPr lang="ko-KR" altLang="en-US" sz="1000" dirty="0">
                <a:latin typeface="+mn-ea"/>
              </a:rPr>
              <a:t>최소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최대 </a:t>
            </a:r>
            <a:r>
              <a:rPr lang="en-US" altLang="ko-KR" sz="1000" dirty="0">
                <a:latin typeface="+mn-ea"/>
              </a:rPr>
              <a:t>3</a:t>
            </a:r>
            <a:r>
              <a:rPr lang="ko-KR" altLang="en-US" sz="1000" dirty="0" smtClean="0">
                <a:latin typeface="+mn-ea"/>
              </a:rPr>
              <a:t>개 </a:t>
            </a:r>
            <a:r>
              <a:rPr lang="ko-KR" altLang="en-US" sz="1000" dirty="0">
                <a:latin typeface="+mn-ea"/>
              </a:rPr>
              <a:t>선택 가능 </a:t>
            </a:r>
            <a:r>
              <a:rPr lang="en-US" altLang="ko-KR" sz="1000" dirty="0">
                <a:latin typeface="+mn-ea"/>
              </a:rPr>
              <a:t>/ </a:t>
            </a:r>
            <a:r>
              <a:rPr lang="ko-KR" altLang="en-US" sz="1000" dirty="0">
                <a:latin typeface="+mn-ea"/>
              </a:rPr>
              <a:t>복수 선택할 경우 인접한 </a:t>
            </a:r>
            <a:r>
              <a:rPr lang="ko-KR" altLang="en-US" sz="1000" dirty="0" err="1">
                <a:latin typeface="+mn-ea"/>
              </a:rPr>
              <a:t>월령만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선택가능</a:t>
            </a:r>
            <a:endParaRPr lang="en-US" altLang="ko-KR" sz="1000" dirty="0" smtClean="0">
              <a:latin typeface="+mn-ea"/>
            </a:endParaRPr>
          </a:p>
          <a:p>
            <a:pPr marL="300037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n-ea"/>
              </a:rPr>
              <a:t>성별 정보 설정영역</a:t>
            </a:r>
            <a:endParaRPr lang="en-US" altLang="ko-KR" sz="1000" dirty="0" smtClean="0">
              <a:latin typeface="+mn-ea"/>
            </a:endParaRPr>
          </a:p>
          <a:p>
            <a:pPr marL="300037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n-ea"/>
              </a:rPr>
              <a:t>해당 영역에 등록된 검색어로 </a:t>
            </a:r>
            <a:r>
              <a:rPr lang="en-US" altLang="ko-KR" sz="1000" dirty="0" smtClean="0">
                <a:latin typeface="+mn-ea"/>
              </a:rPr>
              <a:t>FO</a:t>
            </a:r>
            <a:r>
              <a:rPr lang="ko-KR" altLang="en-US" sz="1000" dirty="0" smtClean="0">
                <a:latin typeface="+mn-ea"/>
              </a:rPr>
              <a:t>에서 검색 실행 시 해당 상품이 출력됨 </a:t>
            </a:r>
            <a:r>
              <a:rPr lang="en-US" altLang="ko-KR" sz="1000" dirty="0" smtClean="0">
                <a:latin typeface="+mn-ea"/>
              </a:rPr>
              <a:t>/ </a:t>
            </a:r>
            <a:r>
              <a:rPr lang="ko-KR" altLang="en-US" sz="1000" dirty="0" smtClean="0">
                <a:latin typeface="+mn-ea"/>
              </a:rPr>
              <a:t>복수의 </a:t>
            </a:r>
            <a:r>
              <a:rPr lang="ko-KR" altLang="en-US" sz="1000" dirty="0" err="1" smtClean="0">
                <a:latin typeface="+mn-ea"/>
              </a:rPr>
              <a:t>검색어</a:t>
            </a:r>
            <a:r>
              <a:rPr lang="ko-KR" altLang="en-US" sz="1000" dirty="0" smtClean="0">
                <a:latin typeface="+mn-ea"/>
              </a:rPr>
              <a:t> 입력 시 콤마로 구분하여 입력</a:t>
            </a:r>
            <a:endParaRPr lang="en-US" altLang="ko-KR" sz="1000" dirty="0" smtClean="0">
              <a:latin typeface="+mn-ea"/>
            </a:endParaRPr>
          </a:p>
          <a:p>
            <a:pPr marL="300037" lvl="0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"/>
          <a:stretch/>
        </p:blipFill>
        <p:spPr bwMode="auto">
          <a:xfrm>
            <a:off x="510170" y="1743214"/>
            <a:ext cx="5919435" cy="37020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438170" y="179958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9" name="타원 28"/>
          <p:cNvSpPr/>
          <p:nvPr/>
        </p:nvSpPr>
        <p:spPr>
          <a:xfrm>
            <a:off x="436651" y="23939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3293058" y="23939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31" name="타원 30"/>
          <p:cNvSpPr/>
          <p:nvPr/>
        </p:nvSpPr>
        <p:spPr>
          <a:xfrm>
            <a:off x="436651" y="29273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32" name="타원 31"/>
          <p:cNvSpPr/>
          <p:nvPr/>
        </p:nvSpPr>
        <p:spPr>
          <a:xfrm>
            <a:off x="436651" y="37655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/>
              <a:t>5</a:t>
            </a:r>
            <a:endParaRPr kumimoji="1" lang="ko-KR" altLang="en-US" sz="700" b="1" u="none" dirty="0"/>
          </a:p>
        </p:txBody>
      </p:sp>
      <p:sp>
        <p:nvSpPr>
          <p:cNvPr id="33" name="타원 32"/>
          <p:cNvSpPr/>
          <p:nvPr/>
        </p:nvSpPr>
        <p:spPr>
          <a:xfrm>
            <a:off x="387141" y="49314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34" name="타원 33"/>
          <p:cNvSpPr/>
          <p:nvPr/>
        </p:nvSpPr>
        <p:spPr>
          <a:xfrm>
            <a:off x="387141" y="5121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35" name="타원 34"/>
          <p:cNvSpPr/>
          <p:nvPr/>
        </p:nvSpPr>
        <p:spPr>
          <a:xfrm>
            <a:off x="387141" y="5304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sp>
        <p:nvSpPr>
          <p:cNvPr id="40" name="타원 39"/>
          <p:cNvSpPr/>
          <p:nvPr/>
        </p:nvSpPr>
        <p:spPr>
          <a:xfrm>
            <a:off x="3298109" y="449706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10" name="직사각형 9"/>
          <p:cNvSpPr/>
          <p:nvPr/>
        </p:nvSpPr>
        <p:spPr>
          <a:xfrm>
            <a:off x="3298109" y="5288273"/>
            <a:ext cx="2612154" cy="12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8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37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등록 시 상품 기본정보와 이미지 정보에 출력되는 필수 정보를 입력해야 등록이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등록이 완료되면 즉시 판매처리 되는 것이 아니라  </a:t>
            </a:r>
            <a:r>
              <a:rPr lang="en-US" altLang="ko-KR" sz="1000" dirty="0" smtClean="0">
                <a:latin typeface="+mj-ea"/>
              </a:rPr>
              <a:t>MD</a:t>
            </a:r>
            <a:r>
              <a:rPr lang="ko-KR" altLang="en-US" sz="1000" dirty="0" smtClean="0">
                <a:latin typeface="+mj-ea"/>
              </a:rPr>
              <a:t>승인을 거쳐 판매가 되며 등록된 상품은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err="1" smtClean="0">
                <a:latin typeface="+mj-ea"/>
              </a:rPr>
              <a:t>승인전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상태 유지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판매상품의 과세 여부 선택 라디오 버튼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업체의 배송정보에 등록된 정책이 출력 되며 선택 시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택배사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배송비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출고지 정보 자동으로 출력됨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판매상품의 구성 개수 입력 필드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/>
              <a:t>해외구매대행 상품 설정 영역 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입점</a:t>
            </a:r>
            <a:r>
              <a:rPr lang="ko-KR" altLang="en-US" sz="1000" dirty="0" smtClean="0"/>
              <a:t> 신청 시 해외구매대행 여부  </a:t>
            </a:r>
            <a:r>
              <a:rPr lang="en-US" altLang="ko-KR" sz="1000" dirty="0" smtClean="0"/>
              <a:t>Y </a:t>
            </a:r>
            <a:r>
              <a:rPr lang="ko-KR" altLang="en-US" sz="1000" dirty="0" smtClean="0"/>
              <a:t>인 업체만 선택 가능</a:t>
            </a:r>
            <a:endParaRPr lang="en-US" altLang="ko-KR" sz="1000" dirty="0" smtClean="0"/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최소구매수량을 입력 </a:t>
            </a:r>
            <a:r>
              <a:rPr lang="en-US" altLang="ko-KR" sz="1000" dirty="0" smtClean="0">
                <a:solidFill>
                  <a:prstClr val="black"/>
                </a:solidFill>
              </a:rPr>
              <a:t>/  FO</a:t>
            </a:r>
            <a:r>
              <a:rPr lang="ko-KR" altLang="en-US" sz="1000" dirty="0" smtClean="0">
                <a:solidFill>
                  <a:prstClr val="black"/>
                </a:solidFill>
              </a:rPr>
              <a:t>에서 소비자가 구매 시 입력한 수 이상인 경우만 구입가능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70" y="2010928"/>
            <a:ext cx="5919435" cy="10604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82"/>
          <a:stretch/>
        </p:blipFill>
        <p:spPr bwMode="auto">
          <a:xfrm>
            <a:off x="510170" y="3204871"/>
            <a:ext cx="5919435" cy="3511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440339" y="25411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56764"/>
              </p:ext>
            </p:extLst>
          </p:nvPr>
        </p:nvGraphicFramePr>
        <p:xfrm>
          <a:off x="508651" y="3373215"/>
          <a:ext cx="5930249" cy="214314"/>
        </p:xfrm>
        <a:graphic>
          <a:graphicData uri="http://schemas.openxmlformats.org/drawingml/2006/table">
            <a:tbl>
              <a:tblPr/>
              <a:tblGrid>
                <a:gridCol w="1008000"/>
                <a:gridCol w="4922249"/>
              </a:tblGrid>
              <a:tr h="214314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Lucida Grande"/>
                        </a:rPr>
                        <a:t>해외구매대행 여부</a:t>
                      </a:r>
                      <a:endParaRPr kumimoji="0" lang="en-US" altLang="ko-KR" sz="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Lucida Grande"/>
                        </a:rPr>
                        <a:t>● 미사용  ○ 사용</a:t>
                      </a:r>
                      <a:endParaRPr kumimoji="0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69" y="3728119"/>
            <a:ext cx="5919436" cy="3092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>
            <a:off x="440339" y="23379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47" name="타원 46"/>
          <p:cNvSpPr/>
          <p:nvPr/>
        </p:nvSpPr>
        <p:spPr>
          <a:xfrm>
            <a:off x="440339" y="290149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8" name="타원 47"/>
          <p:cNvSpPr/>
          <p:nvPr/>
        </p:nvSpPr>
        <p:spPr>
          <a:xfrm>
            <a:off x="440339" y="338043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49" name="타원 48"/>
          <p:cNvSpPr/>
          <p:nvPr/>
        </p:nvSpPr>
        <p:spPr>
          <a:xfrm>
            <a:off x="3244472" y="388276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7" name="직사각형 26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0to7</a:t>
            </a:r>
            <a:r>
              <a:rPr lang="ko-KR" altLang="en-US" sz="1000" dirty="0" smtClean="0">
                <a:latin typeface="+mj-ea"/>
                <a:ea typeface="+mj-ea"/>
              </a:rPr>
              <a:t>몰에 실제 판매가 이루어질 상품들의 정보를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수정하는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상품등록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30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2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grpSp>
        <p:nvGrpSpPr>
          <p:cNvPr id="33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5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6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등록 시 상품 기본정보와 이미지 정보에 출력되는 필수 정보를 입력해야 등록이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등록이 완료되면 즉시 판매처리 되는 것이 아니라  </a:t>
            </a:r>
            <a:r>
              <a:rPr lang="en-US" altLang="ko-KR" sz="1000" dirty="0" smtClean="0">
                <a:latin typeface="+mj-ea"/>
              </a:rPr>
              <a:t>MD</a:t>
            </a:r>
            <a:r>
              <a:rPr lang="ko-KR" altLang="en-US" sz="1000" dirty="0" smtClean="0">
                <a:latin typeface="+mj-ea"/>
              </a:rPr>
              <a:t>승인을 거쳐 판매가 되며 등록된 상품은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err="1" smtClean="0">
                <a:latin typeface="+mj-ea"/>
              </a:rPr>
              <a:t>승인전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상태 유지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초기 등록 때만 해당 화면에서 가격정보를 입력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변경 하고 등록된 상품은 ⑩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가격예약 버튼을 클릭하여 변경함 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 </a:t>
            </a:r>
            <a:r>
              <a:rPr lang="en-US" altLang="ko-KR" sz="1000" i="0" dirty="0" smtClean="0">
                <a:latin typeface="+mj-ea"/>
                <a:ea typeface="+mj-ea"/>
              </a:rPr>
              <a:t>(</a:t>
            </a:r>
            <a:r>
              <a:rPr lang="ko-KR" altLang="en-US" sz="1000" i="0" dirty="0" smtClean="0">
                <a:latin typeface="+mj-ea"/>
                <a:ea typeface="+mj-ea"/>
              </a:rPr>
              <a:t>위탁 수수료 정산 업체</a:t>
            </a:r>
            <a:r>
              <a:rPr lang="en-US" altLang="ko-KR" sz="1000" i="0" dirty="0" smtClean="0">
                <a:latin typeface="+mj-ea"/>
                <a:ea typeface="+mj-ea"/>
              </a:rPr>
              <a:t>)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/>
              <a:t>상품 </a:t>
            </a:r>
            <a:r>
              <a:rPr lang="ko-KR" altLang="en-US" sz="1000" dirty="0" err="1" smtClean="0"/>
              <a:t>정상가</a:t>
            </a:r>
            <a:r>
              <a:rPr lang="ko-KR" altLang="en-US" sz="1000" dirty="0" smtClean="0"/>
              <a:t> 출력입력 필드</a:t>
            </a:r>
            <a:endParaRPr lang="en-US" altLang="ko-KR" sz="1000" dirty="0" smtClean="0"/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상품의 공급가는 자동 계산되어 등록 후 출력됨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 판매가 입력 필드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표준카테고리에 등록된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수수료율이</a:t>
            </a:r>
            <a:r>
              <a:rPr lang="ko-KR" altLang="en-US" sz="1000" dirty="0" smtClean="0">
                <a:solidFill>
                  <a:prstClr val="black"/>
                </a:solidFill>
              </a:rPr>
              <a:t> 자동으로 출력되며 선택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수수료율</a:t>
            </a:r>
            <a:r>
              <a:rPr lang="ko-KR" altLang="en-US" sz="1000" dirty="0" smtClean="0">
                <a:solidFill>
                  <a:prstClr val="black"/>
                </a:solidFill>
              </a:rPr>
              <a:t> 협의는 </a:t>
            </a:r>
            <a:r>
              <a:rPr lang="en-US" altLang="ko-KR" sz="1000" dirty="0" smtClean="0">
                <a:solidFill>
                  <a:prstClr val="black"/>
                </a:solidFill>
              </a:rPr>
              <a:t>MD</a:t>
            </a:r>
            <a:r>
              <a:rPr lang="ko-KR" altLang="en-US" sz="1000" dirty="0" smtClean="0">
                <a:solidFill>
                  <a:prstClr val="black"/>
                </a:solidFill>
              </a:rPr>
              <a:t>와 별도 연락을 통해 진행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매출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이익액은</a:t>
            </a:r>
            <a:r>
              <a:rPr lang="ko-KR" altLang="en-US" sz="1000" dirty="0" smtClean="0">
                <a:solidFill>
                  <a:prstClr val="black"/>
                </a:solidFill>
              </a:rPr>
              <a:t> 상품 등록 후 자동 계산되어 출력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포인트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적립율은</a:t>
            </a:r>
            <a:r>
              <a:rPr lang="ko-KR" altLang="en-US" sz="1000" dirty="0" smtClean="0">
                <a:solidFill>
                  <a:prstClr val="black"/>
                </a:solidFill>
              </a:rPr>
              <a:t> 자동출력 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해당 영역 체크 시 등록된 배송정책에 상관없이 항상 무료배송 적용됨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상품등록 후 출력되는 영역으로 가격적용 일시 자동 출력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가격이력보기 버튼 클릭 시 가격 이력 팝업 창 출력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가격예약 버튼 클릭 시 가격변경 팝업 창 출력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가격 예약은 복수 설정이 가능 하며 예약한 시간이 되면 가격 자동 변경 됨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상품의 가격변경은 해당 영역에서만 가능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69" y="2862389"/>
            <a:ext cx="5919436" cy="5764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6"/>
          <a:stretch/>
        </p:blipFill>
        <p:spPr bwMode="auto">
          <a:xfrm>
            <a:off x="4292104" y="3612890"/>
            <a:ext cx="2137501" cy="3992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꺾인 연결선 14"/>
          <p:cNvCxnSpPr>
            <a:stCxn id="23" idx="3"/>
            <a:endCxn id="27" idx="1"/>
          </p:cNvCxnSpPr>
          <p:nvPr/>
        </p:nvCxnSpPr>
        <p:spPr>
          <a:xfrm flipH="1">
            <a:off x="4292104" y="3150592"/>
            <a:ext cx="2137501" cy="661919"/>
          </a:xfrm>
          <a:prstGeom prst="bentConnector5">
            <a:avLst>
              <a:gd name="adj1" fmla="val -5704"/>
              <a:gd name="adj2" fmla="val 56691"/>
              <a:gd name="adj3" fmla="val 110695"/>
            </a:avLst>
          </a:prstGeom>
          <a:ln w="63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100472" y="315059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51" name="타원 50"/>
          <p:cNvSpPr/>
          <p:nvPr/>
        </p:nvSpPr>
        <p:spPr>
          <a:xfrm>
            <a:off x="1345636" y="32028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0" name="타원 39"/>
          <p:cNvSpPr/>
          <p:nvPr/>
        </p:nvSpPr>
        <p:spPr>
          <a:xfrm>
            <a:off x="2188998" y="32028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4101622" y="320079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42" name="타원 41"/>
          <p:cNvSpPr/>
          <p:nvPr/>
        </p:nvSpPr>
        <p:spPr>
          <a:xfrm>
            <a:off x="5806597" y="31939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43" name="타원 42"/>
          <p:cNvSpPr/>
          <p:nvPr/>
        </p:nvSpPr>
        <p:spPr>
          <a:xfrm>
            <a:off x="5216854" y="374051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sp>
        <p:nvSpPr>
          <p:cNvPr id="44" name="타원 43"/>
          <p:cNvSpPr/>
          <p:nvPr/>
        </p:nvSpPr>
        <p:spPr>
          <a:xfrm>
            <a:off x="4416794" y="381251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57" name="타원 56"/>
          <p:cNvSpPr/>
          <p:nvPr/>
        </p:nvSpPr>
        <p:spPr>
          <a:xfrm>
            <a:off x="5806597" y="374051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10</a:t>
            </a:r>
            <a:endParaRPr kumimoji="1" lang="ko-KR" altLang="en-US" sz="700" b="1" u="none" dirty="0"/>
          </a:p>
        </p:txBody>
      </p:sp>
      <p:sp>
        <p:nvSpPr>
          <p:cNvPr id="58" name="직사각형 57"/>
          <p:cNvSpPr/>
          <p:nvPr/>
        </p:nvSpPr>
        <p:spPr>
          <a:xfrm>
            <a:off x="4751327" y="3167457"/>
            <a:ext cx="801603" cy="2058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807597" y="31939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9" name="직사각형 28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0to7</a:t>
            </a:r>
            <a:r>
              <a:rPr lang="ko-KR" altLang="en-US" sz="1000" dirty="0" smtClean="0">
                <a:latin typeface="+mj-ea"/>
                <a:ea typeface="+mj-ea"/>
              </a:rPr>
              <a:t>몰에 실제 판매가 이루어질 상품들의 정보를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수정하는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상품등록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32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4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grpSp>
        <p:nvGrpSpPr>
          <p:cNvPr id="35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8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82169" y="3204529"/>
            <a:ext cx="763467" cy="13652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0" u="none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0</a:t>
            </a:r>
            <a:endParaRPr lang="en-US" altLang="ko-KR" sz="5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10169" y="32028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15478"/>
              </p:ext>
            </p:extLst>
          </p:nvPr>
        </p:nvGraphicFramePr>
        <p:xfrm>
          <a:off x="412899" y="4737382"/>
          <a:ext cx="6172201" cy="258480"/>
        </p:xfrm>
        <a:graphic>
          <a:graphicData uri="http://schemas.openxmlformats.org/drawingml/2006/table">
            <a:tbl>
              <a:tblPr/>
              <a:tblGrid>
                <a:gridCol w="527293"/>
                <a:gridCol w="485527"/>
                <a:gridCol w="647370"/>
                <a:gridCol w="824874"/>
                <a:gridCol w="512936"/>
                <a:gridCol w="1007600"/>
                <a:gridCol w="871861"/>
                <a:gridCol w="647370"/>
                <a:gridCol w="647370"/>
              </a:tblGrid>
              <a:tr h="8616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상품 </a:t>
                      </a:r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ERP</a:t>
                      </a:r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여부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정상가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공급가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판매가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수수료 율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적립율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정기배송가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무료배송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616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위탁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수수료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미사용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판매가와 동일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판매가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수수료율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자동계산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입력불가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선택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표준카테고리 디폴트출력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미출력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6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위탁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매입매출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입력불가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공급가판매가 자동계산 후 출력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표준카테고리 디폴트출력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출력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입력가능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설정가능</a:t>
                      </a:r>
                    </a:p>
                  </a:txBody>
                  <a:tcPr marL="3916" marR="3916" marT="3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7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등록 시 상품 기본정보와 이미지 정보에 출력되는 필수 정보를 입력해야 등록이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등록이 완료되면 즉시 판매처리 되는 것이 아니라  </a:t>
            </a:r>
            <a:r>
              <a:rPr lang="en-US" altLang="ko-KR" sz="1000" dirty="0" smtClean="0">
                <a:latin typeface="+mj-ea"/>
              </a:rPr>
              <a:t>MD</a:t>
            </a:r>
            <a:r>
              <a:rPr lang="ko-KR" altLang="en-US" sz="1000" dirty="0" smtClean="0">
                <a:latin typeface="+mj-ea"/>
              </a:rPr>
              <a:t>승인을 거쳐 판매가 되며 등록된 상품은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err="1" smtClean="0">
                <a:latin typeface="+mj-ea"/>
              </a:rPr>
              <a:t>승인전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상태 유지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옵션사용여부 설정 버튼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사용 클릭 시 옵션설정 </a:t>
            </a:r>
            <a:r>
              <a:rPr lang="en-US" altLang="ko-KR" sz="1000" dirty="0" smtClean="0">
                <a:solidFill>
                  <a:prstClr val="black"/>
                </a:solidFill>
              </a:rPr>
              <a:t>③</a:t>
            </a:r>
            <a:r>
              <a:rPr lang="ko-KR" altLang="en-US" sz="1000" dirty="0" smtClean="0">
                <a:solidFill>
                  <a:prstClr val="black"/>
                </a:solidFill>
              </a:rPr>
              <a:t>영역 활성화됨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텍스트옵션 사용여부 클릭 시 입력필드가 활성화 되며 입력한 텍스트는 </a:t>
            </a:r>
            <a:r>
              <a:rPr lang="en-US" altLang="ko-KR" sz="1000" dirty="0" smtClean="0">
                <a:solidFill>
                  <a:prstClr val="black"/>
                </a:solidFill>
              </a:rPr>
              <a:t>FO</a:t>
            </a:r>
            <a:r>
              <a:rPr lang="ko-KR" altLang="en-US" sz="1000" dirty="0" smtClean="0">
                <a:solidFill>
                  <a:prstClr val="black"/>
                </a:solidFill>
              </a:rPr>
              <a:t>에 노출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상태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판매 중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판매중지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r>
              <a:rPr lang="ko-KR" altLang="en-US" sz="1000" dirty="0" smtClean="0">
                <a:solidFill>
                  <a:prstClr val="black"/>
                </a:solidFill>
              </a:rPr>
              <a:t>를 설정할 수 있으며 재고가 </a:t>
            </a:r>
            <a:r>
              <a:rPr lang="en-US" altLang="ko-KR" sz="1000" dirty="0" smtClean="0">
                <a:solidFill>
                  <a:prstClr val="black"/>
                </a:solidFill>
              </a:rPr>
              <a:t>0</a:t>
            </a:r>
            <a:r>
              <a:rPr lang="ko-KR" altLang="en-US" sz="1000" dirty="0" smtClean="0">
                <a:solidFill>
                  <a:prstClr val="black"/>
                </a:solidFill>
              </a:rPr>
              <a:t>이 되면 자동으로 품절상태로 넘어감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실재고 수량은 입력하여 관리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err="1" smtClean="0">
                <a:solidFill>
                  <a:prstClr val="black"/>
                </a:solidFill>
              </a:rPr>
              <a:t>단품의</a:t>
            </a:r>
            <a:r>
              <a:rPr lang="ko-KR" altLang="en-US" sz="1000" dirty="0" smtClean="0">
                <a:solidFill>
                  <a:prstClr val="black"/>
                </a:solidFill>
              </a:rPr>
              <a:t> 금액을 관리하는 영역으로 별도의 입력 값이 없는 경우 </a:t>
            </a:r>
            <a:r>
              <a:rPr lang="en-US" altLang="ko-KR" sz="1000" dirty="0" smtClean="0">
                <a:solidFill>
                  <a:prstClr val="black"/>
                </a:solidFill>
              </a:rPr>
              <a:t>‘</a:t>
            </a:r>
            <a:r>
              <a:rPr lang="ko-KR" altLang="en-US" sz="1000" dirty="0" smtClean="0">
                <a:solidFill>
                  <a:prstClr val="black"/>
                </a:solidFill>
              </a:rPr>
              <a:t>판매가격</a:t>
            </a:r>
            <a:r>
              <a:rPr lang="en-US" altLang="ko-KR" sz="1000" dirty="0" smtClean="0">
                <a:solidFill>
                  <a:prstClr val="black"/>
                </a:solidFill>
              </a:rPr>
              <a:t>’</a:t>
            </a:r>
            <a:r>
              <a:rPr lang="ko-KR" altLang="en-US" sz="1000" dirty="0" smtClean="0">
                <a:solidFill>
                  <a:prstClr val="black"/>
                </a:solidFill>
              </a:rPr>
              <a:t>에 입력한 금액으로 판매되며 추가금액은 </a:t>
            </a:r>
            <a:r>
              <a:rPr lang="en-US" altLang="ko-KR" sz="1000" dirty="0" smtClean="0">
                <a:solidFill>
                  <a:prstClr val="black"/>
                </a:solidFill>
              </a:rPr>
              <a:t>+, </a:t>
            </a:r>
            <a:r>
              <a:rPr lang="ko-KR" altLang="en-US" sz="1000" dirty="0" smtClean="0">
                <a:solidFill>
                  <a:prstClr val="black"/>
                </a:solidFill>
              </a:rPr>
              <a:t>할인 금액은 </a:t>
            </a:r>
            <a:r>
              <a:rPr lang="en-US" altLang="ko-KR" sz="1000" dirty="0" smtClean="0">
                <a:solidFill>
                  <a:prstClr val="black"/>
                </a:solidFill>
              </a:rPr>
              <a:t>–</a:t>
            </a:r>
            <a:r>
              <a:rPr lang="ko-KR" altLang="en-US" sz="1000" dirty="0" smtClean="0">
                <a:solidFill>
                  <a:prstClr val="black"/>
                </a:solidFill>
              </a:rPr>
              <a:t>를 표기하고 그 액수를 입력하여 관리함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판매가격 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해당 영역에 입력한 금액 으로 합으로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가격이 노출됨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옵션설정 버튼 클릭 시 옵션을 설정할 수 있는 팝업 창 이 출력되며 해당 영역에서 상품의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단품을</a:t>
            </a:r>
            <a:r>
              <a:rPr lang="ko-KR" altLang="en-US" sz="1000" dirty="0" smtClean="0">
                <a:solidFill>
                  <a:prstClr val="black"/>
                </a:solidFill>
              </a:rPr>
              <a:t> 구성할 수 있음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err="1">
                <a:solidFill>
                  <a:prstClr val="black"/>
                </a:solidFill>
              </a:rPr>
              <a:t>단품의</a:t>
            </a:r>
            <a:r>
              <a:rPr lang="ko-KR" altLang="en-US" sz="1000" dirty="0">
                <a:solidFill>
                  <a:prstClr val="black"/>
                </a:solidFill>
              </a:rPr>
              <a:t> 옵션은 표준카테고리의 속성에 저장되어 있는 값과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매핑하여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등록해야 함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하나의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옵션명에</a:t>
            </a:r>
            <a:r>
              <a:rPr lang="ko-KR" altLang="en-US" sz="1000" dirty="0" smtClean="0">
                <a:solidFill>
                  <a:prstClr val="black"/>
                </a:solidFill>
              </a:rPr>
              <a:t> 복수의 옵션을 구성할 수 있고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옵션명은</a:t>
            </a:r>
            <a:r>
              <a:rPr lang="ko-KR" altLang="en-US" sz="1000" dirty="0" smtClean="0">
                <a:solidFill>
                  <a:prstClr val="black"/>
                </a:solidFill>
              </a:rPr>
              <a:t> 복수로 생성이 가능함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상품과 함께 등록된 옵션은 수정 불가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err="1" smtClean="0">
                <a:solidFill>
                  <a:prstClr val="black"/>
                </a:solidFill>
              </a:rPr>
              <a:t>옵션명</a:t>
            </a:r>
            <a:r>
              <a:rPr lang="ko-KR" altLang="en-US" sz="1000" dirty="0" smtClean="0">
                <a:solidFill>
                  <a:prstClr val="black"/>
                </a:solidFill>
              </a:rPr>
              <a:t> 입력은 상품 등록자가 자유롭게 작성할 수 있지만 작성한 옵션명과 표준카테고리의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옵션명</a:t>
            </a:r>
            <a:r>
              <a:rPr lang="ko-KR" altLang="en-US" sz="1000" dirty="0" smtClean="0">
                <a:solidFill>
                  <a:prstClr val="black"/>
                </a:solidFill>
              </a:rPr>
              <a:t> 값을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매핑해야</a:t>
            </a:r>
            <a:r>
              <a:rPr lang="ko-KR" altLang="en-US" sz="1000" dirty="0" smtClean="0">
                <a:solidFill>
                  <a:prstClr val="black"/>
                </a:solidFill>
              </a:rPr>
              <a:t> 함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옵션명과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매핑할</a:t>
            </a:r>
            <a:r>
              <a:rPr lang="ko-KR" altLang="en-US" sz="1000" dirty="0" smtClean="0">
                <a:solidFill>
                  <a:prstClr val="black"/>
                </a:solidFill>
              </a:rPr>
              <a:t> 표준카테고리의 속성 값으로 상품등록 시 지정한 표준카테고리에 있는 속성값이 자동 출력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70" y="1953217"/>
            <a:ext cx="6318034" cy="19567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238870" y="213988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238870" y="235324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31" name="타원 30"/>
          <p:cNvSpPr/>
          <p:nvPr/>
        </p:nvSpPr>
        <p:spPr>
          <a:xfrm>
            <a:off x="6121510" y="25111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pic>
        <p:nvPicPr>
          <p:cNvPr id="1027" name="Picture 3" descr="C:\Users\intune\Pictures\0to7메뉴얼\상품관리\옵션추가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430969"/>
            <a:ext cx="5352607" cy="18025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꺾인 연결선 33"/>
          <p:cNvCxnSpPr>
            <a:stCxn id="31" idx="4"/>
            <a:endCxn id="1027" idx="0"/>
          </p:cNvCxnSpPr>
          <p:nvPr/>
        </p:nvCxnSpPr>
        <p:spPr>
          <a:xfrm rot="5400000">
            <a:off x="4599444" y="1836902"/>
            <a:ext cx="775827" cy="241230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787274" y="26551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6" name="타원 45"/>
          <p:cNvSpPr/>
          <p:nvPr/>
        </p:nvSpPr>
        <p:spPr>
          <a:xfrm>
            <a:off x="4762634" y="265514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47" name="타원 46"/>
          <p:cNvSpPr/>
          <p:nvPr/>
        </p:nvSpPr>
        <p:spPr>
          <a:xfrm>
            <a:off x="5617126" y="265514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48" name="타원 47"/>
          <p:cNvSpPr/>
          <p:nvPr/>
        </p:nvSpPr>
        <p:spPr>
          <a:xfrm>
            <a:off x="1066721" y="37701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49" name="타원 48"/>
          <p:cNvSpPr/>
          <p:nvPr/>
        </p:nvSpPr>
        <p:spPr>
          <a:xfrm>
            <a:off x="2419271" y="37701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53" name="타원 52"/>
          <p:cNvSpPr/>
          <p:nvPr/>
        </p:nvSpPr>
        <p:spPr>
          <a:xfrm>
            <a:off x="3709203" y="37701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sp>
        <p:nvSpPr>
          <p:cNvPr id="60" name="타원 59"/>
          <p:cNvSpPr/>
          <p:nvPr/>
        </p:nvSpPr>
        <p:spPr>
          <a:xfrm>
            <a:off x="4987357" y="37701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10</a:t>
            </a:r>
            <a:endParaRPr kumimoji="1" lang="ko-KR" altLang="en-US" sz="700" b="1" u="none" dirty="0"/>
          </a:p>
        </p:txBody>
      </p:sp>
      <p:sp>
        <p:nvSpPr>
          <p:cNvPr id="61" name="타원 60"/>
          <p:cNvSpPr/>
          <p:nvPr/>
        </p:nvSpPr>
        <p:spPr>
          <a:xfrm>
            <a:off x="5986813" y="40622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12</a:t>
            </a:r>
            <a:endParaRPr kumimoji="1" lang="ko-KR" altLang="en-US" sz="700" b="1" u="none" dirty="0"/>
          </a:p>
        </p:txBody>
      </p:sp>
      <p:sp>
        <p:nvSpPr>
          <p:cNvPr id="62" name="타원 61"/>
          <p:cNvSpPr/>
          <p:nvPr/>
        </p:nvSpPr>
        <p:spPr>
          <a:xfrm>
            <a:off x="5977510" y="46591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13</a:t>
            </a:r>
            <a:endParaRPr kumimoji="1" lang="ko-KR" altLang="en-US" sz="700" b="1" u="none" dirty="0"/>
          </a:p>
        </p:txBody>
      </p:sp>
      <p:sp>
        <p:nvSpPr>
          <p:cNvPr id="67" name="타원 66"/>
          <p:cNvSpPr/>
          <p:nvPr/>
        </p:nvSpPr>
        <p:spPr>
          <a:xfrm>
            <a:off x="4618634" y="38421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11</a:t>
            </a:r>
            <a:endParaRPr kumimoji="1" lang="ko-KR" altLang="en-US" sz="700" b="1" u="none" dirty="0"/>
          </a:p>
        </p:txBody>
      </p:sp>
      <p:sp>
        <p:nvSpPr>
          <p:cNvPr id="35" name="직사각형 34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0to7</a:t>
            </a:r>
            <a:r>
              <a:rPr lang="ko-KR" altLang="en-US" sz="1000" dirty="0" smtClean="0">
                <a:latin typeface="+mj-ea"/>
                <a:ea typeface="+mj-ea"/>
              </a:rPr>
              <a:t>몰에 실제 판매가 이루어질 상품들의 정보를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수정하는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상품등록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40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42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grpSp>
        <p:nvGrpSpPr>
          <p:cNvPr id="43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51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889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17614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00037" indent="-228600">
              <a:buFont typeface="+mj-ea"/>
              <a:buAutoNum type="circleNumDbPlain" startAt="11"/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 startAt="9"/>
            </a:pPr>
            <a:r>
              <a:rPr lang="ko-KR" altLang="en-US" sz="1000" dirty="0" smtClean="0">
                <a:solidFill>
                  <a:prstClr val="black"/>
                </a:solidFill>
              </a:rPr>
              <a:t>⑦의 옵션에 속한 옵션 값으로 옵션값은 자유롭게 작성할 수 있지만 작성한 옵션값과 표준카테고리에 등록되어 있는 옵션값을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매핑</a:t>
            </a:r>
            <a:r>
              <a:rPr lang="ko-KR" altLang="en-US" sz="1000" dirty="0" smtClean="0">
                <a:solidFill>
                  <a:prstClr val="black"/>
                </a:solidFill>
              </a:rPr>
              <a:t> 해야 함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 startAt="9"/>
            </a:pPr>
            <a:r>
              <a:rPr lang="ko-KR" altLang="en-US" sz="1000" dirty="0" smtClean="0">
                <a:solidFill>
                  <a:prstClr val="black"/>
                </a:solidFill>
              </a:rPr>
              <a:t>⑧에 속해있는 옵션값 출력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/>
            <a:r>
              <a:rPr lang="ko-KR" altLang="en-US" sz="1000" dirty="0" smtClean="0">
                <a:solidFill>
                  <a:prstClr val="black"/>
                </a:solidFill>
              </a:rPr>
              <a:t>⑪  옵션값을 추가 버튼 클릭 시 하단으로 옵션값 입력영역 생성됨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/>
            <a:r>
              <a:rPr lang="ko-KR" altLang="en-US" sz="1000" dirty="0" smtClean="0">
                <a:solidFill>
                  <a:prstClr val="black"/>
                </a:solidFill>
              </a:rPr>
              <a:t>⑫  하단에 출력되어 있는 옵션삭제 버튼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클릭 시 옵션 삭제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/>
            <a:r>
              <a:rPr lang="ko-KR" altLang="en-US" sz="1000" dirty="0" smtClean="0">
                <a:solidFill>
                  <a:prstClr val="black"/>
                </a:solidFill>
              </a:rPr>
              <a:t>⑬  옵션추가 버튼 클릭 시 하단으로 새로운 옵션등록 영역 출력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14710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0to7</a:t>
            </a:r>
            <a:r>
              <a:rPr lang="ko-KR" altLang="en-US" sz="1000" dirty="0" smtClean="0">
                <a:latin typeface="+mj-ea"/>
                <a:ea typeface="+mj-ea"/>
              </a:rPr>
              <a:t>몰에 실제 판매가 이루어질 상품들의 정보를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수정하는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상품등록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12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5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grpSp>
        <p:nvGrpSpPr>
          <p:cNvPr id="16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8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46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등록 시 상품 기본정보와 이미지 정보에 출력되는 필수 정보를 입력해야 등록이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등록이 완료되면 즉시 판매처리 되는 것이 아니라  </a:t>
            </a:r>
            <a:r>
              <a:rPr lang="en-US" altLang="ko-KR" sz="1000" dirty="0" smtClean="0">
                <a:latin typeface="+mj-ea"/>
              </a:rPr>
              <a:t>MD</a:t>
            </a:r>
            <a:r>
              <a:rPr lang="ko-KR" altLang="en-US" sz="1000" dirty="0" smtClean="0">
                <a:latin typeface="+mj-ea"/>
              </a:rPr>
              <a:t>승인을 거쳐 판매가 되며 등록된 상품은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err="1" smtClean="0">
                <a:latin typeface="+mj-ea"/>
              </a:rPr>
              <a:t>승인전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상태 유지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셀링</a:t>
            </a:r>
            <a:r>
              <a:rPr lang="ko-KR" altLang="en-US" sz="1000" dirty="0" smtClean="0">
                <a:solidFill>
                  <a:prstClr val="black"/>
                </a:solidFill>
              </a:rPr>
              <a:t> 포인트를 작성하는 영역 </a:t>
            </a:r>
            <a:r>
              <a:rPr lang="en-US" altLang="ko-KR" sz="1000" dirty="0" smtClean="0">
                <a:solidFill>
                  <a:prstClr val="black"/>
                </a:solidFill>
              </a:rPr>
              <a:t>/ HTML </a:t>
            </a:r>
            <a:r>
              <a:rPr lang="ko-KR" altLang="en-US" sz="1000" dirty="0" smtClean="0">
                <a:solidFill>
                  <a:prstClr val="black"/>
                </a:solidFill>
              </a:rPr>
              <a:t>편집기를 사용하여 작성하며 상품기술서 상단에 출력됨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 품목정보 선택 영역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품목정보 선택 시 지정한 품목정보 입력 영역이 하단으로 출력됨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등록하는 상품의 품목에 따라 선택하여 등록 해야 함 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en-US" altLang="ko-KR" sz="1000" dirty="0" smtClean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43"/>
          <a:stretch/>
        </p:blipFill>
        <p:spPr bwMode="auto">
          <a:xfrm>
            <a:off x="326110" y="1881455"/>
            <a:ext cx="6318034" cy="1988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9" b="73135"/>
          <a:stretch/>
        </p:blipFill>
        <p:spPr bwMode="auto">
          <a:xfrm>
            <a:off x="326110" y="2072641"/>
            <a:ext cx="6318034" cy="4343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9" b="3271"/>
          <a:stretch/>
        </p:blipFill>
        <p:spPr bwMode="auto">
          <a:xfrm>
            <a:off x="326110" y="2506981"/>
            <a:ext cx="6318034" cy="80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110" y="3387817"/>
            <a:ext cx="6318034" cy="5020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타원 41"/>
          <p:cNvSpPr/>
          <p:nvPr/>
        </p:nvSpPr>
        <p:spPr>
          <a:xfrm>
            <a:off x="238870" y="18202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50" name="타원 49"/>
          <p:cNvSpPr/>
          <p:nvPr/>
        </p:nvSpPr>
        <p:spPr>
          <a:xfrm>
            <a:off x="1050821" y="349578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1" name="직사각형 2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0to7</a:t>
            </a:r>
            <a:r>
              <a:rPr lang="ko-KR" altLang="en-US" sz="1000" dirty="0" smtClean="0">
                <a:latin typeface="+mj-ea"/>
                <a:ea typeface="+mj-ea"/>
              </a:rPr>
              <a:t>몰에 실제 판매가 이루어질 상품들의 정보를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수정하는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상품등록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25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7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grpSp>
        <p:nvGrpSpPr>
          <p:cNvPr id="28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0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626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8"/>
          <a:stretch/>
        </p:blipFill>
        <p:spPr bwMode="auto">
          <a:xfrm>
            <a:off x="320995" y="1777446"/>
            <a:ext cx="6323149" cy="32517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 등록 시 상품 기본정보와 이미지 정보에 출력되는 필수 정보를 입력해야 등록이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등록이 완료되면 즉시 판매처리 되는 것이 아니라  </a:t>
            </a:r>
            <a:r>
              <a:rPr lang="en-US" altLang="ko-KR" sz="1000" dirty="0" smtClean="0">
                <a:latin typeface="+mj-ea"/>
              </a:rPr>
              <a:t>MD</a:t>
            </a:r>
            <a:r>
              <a:rPr lang="ko-KR" altLang="en-US" sz="1000" dirty="0" smtClean="0">
                <a:latin typeface="+mj-ea"/>
              </a:rPr>
              <a:t>승인을 거쳐 판매가 되며 등록된 상품은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err="1" smtClean="0">
                <a:latin typeface="+mj-ea"/>
              </a:rPr>
              <a:t>승인전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상태 유지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상품기술서 입력 영역 </a:t>
            </a:r>
            <a:r>
              <a:rPr lang="en-US" altLang="ko-KR" sz="1000" dirty="0" smtClean="0">
                <a:solidFill>
                  <a:prstClr val="black"/>
                </a:solidFill>
              </a:rPr>
              <a:t>/ HTML </a:t>
            </a:r>
            <a:r>
              <a:rPr lang="ko-KR" altLang="en-US" sz="1000" dirty="0" smtClean="0">
                <a:solidFill>
                  <a:prstClr val="black"/>
                </a:solidFill>
              </a:rPr>
              <a:t>편집기를 사용하여 작성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>
                <a:solidFill>
                  <a:prstClr val="black"/>
                </a:solidFill>
              </a:rPr>
              <a:t>배송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반품</a:t>
            </a:r>
            <a:r>
              <a:rPr lang="en-US" altLang="ko-KR" sz="1000" dirty="0">
                <a:solidFill>
                  <a:prstClr val="black"/>
                </a:solidFill>
              </a:rPr>
              <a:t>,</a:t>
            </a:r>
            <a:r>
              <a:rPr lang="ko-KR" altLang="en-US" sz="1000" dirty="0">
                <a:solidFill>
                  <a:prstClr val="black"/>
                </a:solidFill>
              </a:rPr>
              <a:t>교환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환불 정보 </a:t>
            </a:r>
            <a:r>
              <a:rPr lang="ko-KR" altLang="en-US" sz="1000" dirty="0" smtClean="0">
                <a:solidFill>
                  <a:prstClr val="black"/>
                </a:solidFill>
              </a:rPr>
              <a:t>안내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입력 영역 </a:t>
            </a:r>
            <a:r>
              <a:rPr lang="en-US" altLang="ko-KR" sz="1000" dirty="0" smtClean="0">
                <a:solidFill>
                  <a:prstClr val="black"/>
                </a:solidFill>
              </a:rPr>
              <a:t>/  </a:t>
            </a:r>
            <a:r>
              <a:rPr lang="ko-KR" altLang="en-US" sz="1000" dirty="0" smtClean="0">
                <a:solidFill>
                  <a:prstClr val="black"/>
                </a:solidFill>
              </a:rPr>
              <a:t>배송정책과는 별개로 상품 상세에 출력되며 업체에서 기준으로 하고 있는 정책내용 작성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저장버튼 클릭 시 상품 이 생성되며 이미지정보 탭 영역 활성화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상품 정보 변경 시 변경 항목 저장됨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55" b="-1855"/>
          <a:stretch/>
        </p:blipFill>
        <p:spPr bwMode="auto">
          <a:xfrm>
            <a:off x="320995" y="5067299"/>
            <a:ext cx="6323149" cy="36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38870" y="18202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6" name="타원 25"/>
          <p:cNvSpPr/>
          <p:nvPr/>
        </p:nvSpPr>
        <p:spPr>
          <a:xfrm>
            <a:off x="238870" y="42967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3486034" y="50359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0" name="직사각형 19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0to7</a:t>
            </a:r>
            <a:r>
              <a:rPr lang="ko-KR" altLang="en-US" sz="1000" dirty="0" smtClean="0">
                <a:latin typeface="+mj-ea"/>
                <a:ea typeface="+mj-ea"/>
              </a:rPr>
              <a:t>몰에 실제 판매가 이루어질 상품들의 정보를 등록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수정하는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상품등록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23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9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271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상품의 가격변경 이력 정보를 확인하는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상품가격이력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상품가격이력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상품의 가격변경 이력을 확인하는 팝업 창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가격이 변경된 시점에 따라 행이 생성됨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>
                <a:solidFill>
                  <a:prstClr val="black"/>
                </a:solidFill>
              </a:rPr>
              <a:t>상품가격정보 옆에 출력되는 가격이력 보기 버튼을 클릭 하여 해당화면 출력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상품등록화면 참조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2050" name="Picture 2" descr="C:\Users\intune\Pictures\0to7메뉴얼\상품관리\3. 상품 가격이력 조회 팝업창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0" y="2095499"/>
            <a:ext cx="6177950" cy="25048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318490" y="20234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</p:spTree>
    <p:extLst>
      <p:ext uri="{BB962C8B-B14F-4D97-AF65-F5344CB8AC3E}">
        <p14:creationId xmlns:p14="http://schemas.microsoft.com/office/powerpoint/2010/main" val="398057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168" y="2015016"/>
            <a:ext cx="3960000" cy="647421"/>
          </a:xfrm>
        </p:spPr>
        <p:txBody>
          <a:bodyPr/>
          <a:lstStyle/>
          <a:p>
            <a:pPr marL="182563"/>
            <a:r>
              <a:rPr lang="ko-KR" altLang="en-US" sz="3600" dirty="0" smtClean="0"/>
              <a:t>공통</a:t>
            </a:r>
            <a:endParaRPr lang="ko-KR" altLang="en-US" sz="3600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900863" y="3095880"/>
            <a:ext cx="5376237" cy="19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en-US" altLang="ko-KR" sz="1600" b="0" dirty="0" smtClean="0">
                <a:latin typeface="+mn-ea"/>
                <a:ea typeface="+mn-ea"/>
              </a:rPr>
              <a:t>PO</a:t>
            </a:r>
            <a:r>
              <a:rPr lang="ko-KR" altLang="en-US" sz="1600" b="0" dirty="0" smtClean="0">
                <a:latin typeface="+mn-ea"/>
                <a:ea typeface="+mn-ea"/>
              </a:rPr>
              <a:t>로그인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en-US" altLang="ko-KR" sz="1600" b="0" dirty="0" smtClean="0">
                <a:latin typeface="+mn-ea"/>
                <a:ea typeface="+mn-ea"/>
              </a:rPr>
              <a:t>PO</a:t>
            </a:r>
            <a:r>
              <a:rPr lang="ko-KR" altLang="en-US" sz="1600" b="0" dirty="0" smtClean="0">
                <a:latin typeface="+mn-ea"/>
                <a:ea typeface="+mn-ea"/>
              </a:rPr>
              <a:t>메인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</a:rPr>
              <a:t>사용자정보</a:t>
            </a:r>
            <a:endParaRPr lang="en-US" altLang="ko-KR" sz="1600" b="0" dirty="0" smtClean="0">
              <a:latin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err="1" smtClean="0">
                <a:latin typeface="+mn-ea"/>
                <a:ea typeface="+mn-ea"/>
              </a:rPr>
              <a:t>입점</a:t>
            </a:r>
            <a:r>
              <a:rPr lang="ko-KR" altLang="en-US" sz="1600" b="0" dirty="0" smtClean="0">
                <a:latin typeface="+mn-ea"/>
                <a:ea typeface="+mn-ea"/>
              </a:rPr>
              <a:t> 신청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90551" y="2738560"/>
            <a:ext cx="3838574" cy="46529"/>
            <a:chOff x="590550" y="2708031"/>
            <a:chExt cx="3858621" cy="4652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90550" y="2708031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0550" y="2754560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상품의 가격변경 이력 정보를 확인하는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상품가격변경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상품가격변경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상품과 </a:t>
            </a:r>
            <a:r>
              <a:rPr lang="ko-KR" altLang="en-US" sz="1000" dirty="0" err="1" smtClean="0">
                <a:latin typeface="+mj-ea"/>
              </a:rPr>
              <a:t>단품의</a:t>
            </a:r>
            <a:r>
              <a:rPr lang="ko-KR" altLang="en-US" sz="1000" dirty="0" smtClean="0">
                <a:latin typeface="+mj-ea"/>
              </a:rPr>
              <a:t> 가격변경을 하는 팝업 창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일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시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분을 설정하여 예약변경 가능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상품의 가격과 </a:t>
            </a:r>
            <a:r>
              <a:rPr lang="ko-KR" altLang="en-US" sz="1000" dirty="0" err="1" smtClean="0">
                <a:latin typeface="+mj-ea"/>
              </a:rPr>
              <a:t>단품의</a:t>
            </a:r>
            <a:r>
              <a:rPr lang="ko-KR" altLang="en-US" sz="1000" dirty="0" smtClean="0">
                <a:latin typeface="+mj-ea"/>
              </a:rPr>
              <a:t> 가격정보는 별도로 관리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상품 가격관리</a:t>
            </a:r>
            <a:r>
              <a:rPr lang="en-US" altLang="ko-KR" sz="1000" dirty="0" smtClean="0">
                <a:latin typeface="+mj-ea"/>
              </a:rPr>
              <a:t>:</a:t>
            </a:r>
            <a:r>
              <a:rPr lang="ko-KR" altLang="en-US" sz="1000" dirty="0" smtClean="0">
                <a:latin typeface="+mj-ea"/>
              </a:rPr>
              <a:t>①팝업 창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err="1" smtClean="0">
                <a:latin typeface="+mj-ea"/>
              </a:rPr>
              <a:t>단품</a:t>
            </a:r>
            <a:r>
              <a:rPr lang="ko-KR" altLang="en-US" sz="1000" dirty="0" smtClean="0">
                <a:latin typeface="+mj-ea"/>
              </a:rPr>
              <a:t> 가격관리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smtClean="0">
                <a:latin typeface="+mj-ea"/>
              </a:rPr>
              <a:t>⑪팝업 창</a:t>
            </a:r>
            <a:r>
              <a:rPr lang="en-US" altLang="ko-KR" sz="1000" dirty="0" smtClean="0">
                <a:latin typeface="+mj-ea"/>
              </a:rPr>
              <a:t>) </a:t>
            </a: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>
                <a:solidFill>
                  <a:prstClr val="black"/>
                </a:solidFill>
              </a:rPr>
              <a:t>상품가격정보 옆에 출력되는 가격예약 버튼을 클릭 하여 해당화면 출력 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상품등록 화면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참조</a:t>
            </a:r>
            <a:r>
              <a:rPr lang="en-US" altLang="ko-KR" sz="1000" dirty="0" smtClean="0">
                <a:solidFill>
                  <a:prstClr val="black"/>
                </a:solidFill>
              </a:rPr>
              <a:t>)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예약변경 추가 버튼 클릭 시 목록에 가격변경 행 추가 </a:t>
            </a:r>
            <a:r>
              <a:rPr lang="en-US" altLang="ko-KR" sz="1000" dirty="0" smtClean="0">
                <a:solidFill>
                  <a:prstClr val="black"/>
                </a:solidFill>
              </a:rPr>
              <a:t>-&gt; </a:t>
            </a:r>
            <a:r>
              <a:rPr lang="ko-KR" altLang="en-US" sz="1000" dirty="0" smtClean="0">
                <a:solidFill>
                  <a:prstClr val="black"/>
                </a:solidFill>
              </a:rPr>
              <a:t>추가된 행에 변경정보 입력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목록에 예정되어있는 가격변경예약을 삭제하는 버튼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목록의 변경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추가 항목 저장 버튼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err="1" smtClean="0">
                <a:solidFill>
                  <a:prstClr val="black"/>
                </a:solidFill>
              </a:rPr>
              <a:t>예약일시</a:t>
            </a:r>
            <a:r>
              <a:rPr lang="ko-KR" altLang="en-US" sz="1000" dirty="0" smtClean="0">
                <a:solidFill>
                  <a:prstClr val="black"/>
                </a:solidFill>
              </a:rPr>
              <a:t> 지정영역 이며 날짜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시간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분단위</a:t>
            </a:r>
            <a:r>
              <a:rPr lang="ko-KR" altLang="en-US" sz="1000" dirty="0" smtClean="0">
                <a:solidFill>
                  <a:prstClr val="black"/>
                </a:solidFill>
              </a:rPr>
              <a:t> 설정 가능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예약한 시간에 상품의 가격이 변경되며 동일한 날짜와 시간에 예약한 경우 가장 최근 입력한 가격으로 변경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err="1" smtClean="0">
                <a:solidFill>
                  <a:prstClr val="black"/>
                </a:solidFill>
              </a:rPr>
              <a:t>정상가</a:t>
            </a:r>
            <a:r>
              <a:rPr lang="ko-KR" altLang="en-US" sz="1000" dirty="0" smtClean="0">
                <a:solidFill>
                  <a:prstClr val="black"/>
                </a:solidFill>
              </a:rPr>
              <a:t> 입력 영역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공급가 입력 영역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판매가 입력 영역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포인트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적립율</a:t>
            </a:r>
            <a:r>
              <a:rPr lang="ko-KR" altLang="en-US" sz="1000" dirty="0" smtClean="0">
                <a:solidFill>
                  <a:prstClr val="black"/>
                </a:solidFill>
              </a:rPr>
              <a:t> 선택 영역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가격예약 버튼 클릭 시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가격 변경 팝업 창 출력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/>
            <a:r>
              <a:rPr lang="ko-KR" altLang="en-US" sz="1000" dirty="0" smtClean="0">
                <a:solidFill>
                  <a:prstClr val="black"/>
                </a:solidFill>
              </a:rPr>
              <a:t>⑪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가격 변경을 관리하는 팝업 창 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가격은 각각의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별 관리가 가능하며 상품 가격을 기준으로 추가금액은 </a:t>
            </a:r>
            <a:r>
              <a:rPr lang="en-US" altLang="ko-KR" sz="1000" dirty="0" smtClean="0">
                <a:solidFill>
                  <a:prstClr val="black"/>
                </a:solidFill>
              </a:rPr>
              <a:t>+, </a:t>
            </a:r>
            <a:r>
              <a:rPr lang="ko-KR" altLang="en-US" sz="1000" dirty="0" smtClean="0">
                <a:solidFill>
                  <a:prstClr val="black"/>
                </a:solidFill>
              </a:rPr>
              <a:t>차감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금액은 </a:t>
            </a:r>
            <a:r>
              <a:rPr lang="en-US" altLang="ko-KR" sz="1000" dirty="0" smtClean="0">
                <a:solidFill>
                  <a:prstClr val="black"/>
                </a:solidFill>
              </a:rPr>
              <a:t>–</a:t>
            </a:r>
            <a:r>
              <a:rPr lang="ko-KR" altLang="en-US" sz="1000" dirty="0" smtClean="0">
                <a:solidFill>
                  <a:prstClr val="black"/>
                </a:solidFill>
              </a:rPr>
              <a:t>를 입력하고 변경할 금액을 입력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/>
            <a:r>
              <a:rPr lang="ko-KR" altLang="en-US" sz="1000" dirty="0" smtClean="0">
                <a:solidFill>
                  <a:prstClr val="black"/>
                </a:solidFill>
              </a:rPr>
              <a:t>⑫  변경 금액 입력 영역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/>
            <a:r>
              <a:rPr lang="ko-KR" altLang="en-US" sz="1000" dirty="0" smtClean="0">
                <a:solidFill>
                  <a:prstClr val="black"/>
                </a:solidFill>
              </a:rPr>
              <a:t>⑬  저장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버튼 클릭 시 변경 예약한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단품</a:t>
            </a:r>
            <a:r>
              <a:rPr lang="ko-KR" altLang="en-US" sz="1000" dirty="0" smtClean="0">
                <a:solidFill>
                  <a:prstClr val="black"/>
                </a:solidFill>
              </a:rPr>
              <a:t> 정보 저장  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0490" y="1767414"/>
            <a:ext cx="4850076" cy="1848554"/>
            <a:chOff x="462490" y="2095499"/>
            <a:chExt cx="4850076" cy="18485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47"/>
            <a:stretch/>
          </p:blipFill>
          <p:spPr bwMode="auto">
            <a:xfrm>
              <a:off x="462490" y="2095499"/>
              <a:ext cx="4850076" cy="115824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168"/>
            <a:stretch/>
          </p:blipFill>
          <p:spPr bwMode="auto">
            <a:xfrm>
              <a:off x="462490" y="3253740"/>
              <a:ext cx="4850076" cy="69031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타원 24"/>
          <p:cNvSpPr/>
          <p:nvPr/>
        </p:nvSpPr>
        <p:spPr>
          <a:xfrm>
            <a:off x="318490" y="16954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643" y="3931920"/>
            <a:ext cx="5453245" cy="15388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꺾인 연결선 14"/>
          <p:cNvCxnSpPr>
            <a:stCxn id="27" idx="5"/>
            <a:endCxn id="14" idx="3"/>
          </p:cNvCxnSpPr>
          <p:nvPr/>
        </p:nvCxnSpPr>
        <p:spPr>
          <a:xfrm rot="16200000" flipH="1">
            <a:off x="4386375" y="2718815"/>
            <a:ext cx="2087882" cy="1877144"/>
          </a:xfrm>
          <a:prstGeom prst="bentConnector4">
            <a:avLst>
              <a:gd name="adj1" fmla="val 55157"/>
              <a:gd name="adj2" fmla="val 112178"/>
            </a:avLst>
          </a:prstGeom>
          <a:ln w="63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24230" y="234653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18" name="타원 17"/>
          <p:cNvSpPr/>
          <p:nvPr/>
        </p:nvSpPr>
        <p:spPr>
          <a:xfrm>
            <a:off x="1286230" y="234653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1705330" y="234653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2156256" y="234653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24" name="타원 23"/>
          <p:cNvSpPr/>
          <p:nvPr/>
        </p:nvSpPr>
        <p:spPr>
          <a:xfrm>
            <a:off x="3023607" y="234653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4368832" y="249053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10</a:t>
            </a:r>
            <a:endParaRPr kumimoji="1" lang="ko-KR" altLang="en-US" sz="700" b="1" u="none" dirty="0"/>
          </a:p>
        </p:txBody>
      </p:sp>
      <p:sp>
        <p:nvSpPr>
          <p:cNvPr id="31" name="타원 30"/>
          <p:cNvSpPr/>
          <p:nvPr/>
        </p:nvSpPr>
        <p:spPr>
          <a:xfrm>
            <a:off x="4224832" y="424313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12</a:t>
            </a:r>
            <a:endParaRPr kumimoji="1" lang="ko-KR" altLang="en-US" sz="700" b="1" u="none" dirty="0"/>
          </a:p>
        </p:txBody>
      </p:sp>
      <p:sp>
        <p:nvSpPr>
          <p:cNvPr id="34" name="타원 33"/>
          <p:cNvSpPr/>
          <p:nvPr/>
        </p:nvSpPr>
        <p:spPr>
          <a:xfrm>
            <a:off x="3649037" y="514229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13</a:t>
            </a:r>
            <a:endParaRPr kumimoji="1" lang="ko-KR" altLang="en-US" sz="700" b="1" u="none" dirty="0"/>
          </a:p>
        </p:txBody>
      </p:sp>
      <p:sp>
        <p:nvSpPr>
          <p:cNvPr id="35" name="타원 34"/>
          <p:cNvSpPr/>
          <p:nvPr/>
        </p:nvSpPr>
        <p:spPr>
          <a:xfrm>
            <a:off x="3549292" y="1942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36" name="타원 35"/>
          <p:cNvSpPr/>
          <p:nvPr/>
        </p:nvSpPr>
        <p:spPr>
          <a:xfrm>
            <a:off x="4224832" y="1942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37" name="타원 36"/>
          <p:cNvSpPr/>
          <p:nvPr/>
        </p:nvSpPr>
        <p:spPr>
          <a:xfrm>
            <a:off x="4834432" y="1942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38" name="직사각형 37"/>
          <p:cNvSpPr/>
          <p:nvPr/>
        </p:nvSpPr>
        <p:spPr>
          <a:xfrm>
            <a:off x="3594036" y="2366202"/>
            <a:ext cx="419163" cy="2683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43643" y="385992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11</a:t>
            </a:r>
            <a:endParaRPr kumimoji="1" lang="ko-KR" altLang="en-US" sz="700" b="1" u="none" dirty="0"/>
          </a:p>
        </p:txBody>
      </p:sp>
    </p:spTree>
    <p:extLst>
      <p:ext uri="{BB962C8B-B14F-4D97-AF65-F5344CB8AC3E}">
        <p14:creationId xmlns:p14="http://schemas.microsoft.com/office/powerpoint/2010/main" val="252739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품목정보 확인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반려 여부를 확인하고 품목정보를 일괄 업데이트 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상품품목정보관리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상품품목정보관리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상품등록 시 작성하는 품목정보의 승인 여부를 조회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확인 하고 품목 정보만 별도로 등록하는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업체에서 상품 초기 등록 시 품목정보가 올바르게 입력되지 않아 승인 되지 않은 상품들은 상품 상세 화면이나 해당 화면에서 품목정보를 수정하여 업로드 해야 함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dirty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상품조회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상품품목정보 유형을 선택하는 영역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클릭 시 상품 품목정보 목록 출력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검색을 실행하기 전 원하는 품목정보를 선택해야 하며 선택한 품목정보의 등록 값이 </a:t>
            </a:r>
            <a:r>
              <a:rPr lang="en-US" altLang="ko-KR" sz="1000" dirty="0" smtClean="0">
                <a:latin typeface="+mj-ea"/>
                <a:ea typeface="+mj-ea"/>
              </a:rPr>
              <a:t>④</a:t>
            </a:r>
            <a:r>
              <a:rPr lang="ko-KR" altLang="en-US" sz="1000" dirty="0" smtClean="0">
                <a:latin typeface="+mj-ea"/>
                <a:ea typeface="+mj-ea"/>
              </a:rPr>
              <a:t>영역에 출력됨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품목정보 확인여부 값 설정 영역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품목정보의 확인 여부를 선택하여 검색 가능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품목정보가 확인되지 않은 상품은 판매되지 않음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품목정보 일괄등록 버튼 클릭 시 품목정보 업데이트 팝업 창 출력 </a:t>
            </a:r>
            <a:r>
              <a:rPr lang="en-US" altLang="ko-KR" sz="1000" dirty="0" smtClean="0">
                <a:latin typeface="+mj-ea"/>
                <a:ea typeface="+mj-ea"/>
              </a:rPr>
              <a:t>/ ①</a:t>
            </a:r>
            <a:r>
              <a:rPr lang="ko-KR" altLang="en-US" sz="1000" dirty="0" smtClean="0">
                <a:latin typeface="+mj-ea"/>
                <a:ea typeface="+mj-ea"/>
              </a:rPr>
              <a:t>에서 선택한 품목정보에 대한 업로드 이며 팝업 창 에서 다운로드 받을 수 있는 업로드 템플릿 또한 </a:t>
            </a:r>
            <a:r>
              <a:rPr lang="en-US" altLang="ko-KR" sz="1000" dirty="0" smtClean="0">
                <a:latin typeface="+mj-ea"/>
                <a:ea typeface="+mj-ea"/>
              </a:rPr>
              <a:t>①</a:t>
            </a:r>
            <a:r>
              <a:rPr lang="ko-KR" altLang="en-US" sz="1000" dirty="0" smtClean="0">
                <a:latin typeface="+mj-ea"/>
                <a:ea typeface="+mj-ea"/>
              </a:rPr>
              <a:t>에서 선택한 품목에 대한 템플릿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품목정보 목록 리스트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상품별 </a:t>
            </a:r>
            <a:r>
              <a:rPr lang="en-US" altLang="ko-KR" sz="1000" dirty="0" smtClean="0">
                <a:latin typeface="+mj-ea"/>
                <a:ea typeface="+mj-ea"/>
              </a:rPr>
              <a:t>①</a:t>
            </a:r>
            <a:r>
              <a:rPr lang="ko-KR" altLang="en-US" sz="1000" dirty="0" smtClean="0">
                <a:latin typeface="+mj-ea"/>
                <a:ea typeface="+mj-ea"/>
              </a:rPr>
              <a:t>에서 선택한 품목정보의 항목 입력 값 이 출력됨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해당 상품의 품목정보 확인여부 출력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품목정보 반려된 상품들의 반려 사유 출력</a:t>
            </a:r>
            <a:endParaRPr lang="en-US" altLang="ko-KR" sz="1000" dirty="0">
              <a:latin typeface="+mj-ea"/>
              <a:ea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859" y="2142224"/>
            <a:ext cx="6207207" cy="2919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22859" y="239739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32" name="타원 31"/>
          <p:cNvSpPr/>
          <p:nvPr/>
        </p:nvSpPr>
        <p:spPr>
          <a:xfrm>
            <a:off x="322859" y="270219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33" name="직사각형 32"/>
          <p:cNvSpPr/>
          <p:nvPr/>
        </p:nvSpPr>
        <p:spPr>
          <a:xfrm>
            <a:off x="394859" y="3638830"/>
            <a:ext cx="6207207" cy="16164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689126" y="412471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38" name="타원 37"/>
          <p:cNvSpPr/>
          <p:nvPr/>
        </p:nvSpPr>
        <p:spPr>
          <a:xfrm>
            <a:off x="330885" y="429387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39" name="타원 38"/>
          <p:cNvSpPr/>
          <p:nvPr/>
        </p:nvSpPr>
        <p:spPr>
          <a:xfrm>
            <a:off x="2246771" y="443787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40" name="타원 39"/>
          <p:cNvSpPr/>
          <p:nvPr/>
        </p:nvSpPr>
        <p:spPr>
          <a:xfrm>
            <a:off x="2799221" y="443787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1" name="직사각형 20"/>
          <p:cNvSpPr/>
          <p:nvPr/>
        </p:nvSpPr>
        <p:spPr>
          <a:xfrm>
            <a:off x="401208" y="3495954"/>
            <a:ext cx="6200857" cy="22369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00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등록한 상품의 승인 여부를 관리하는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상품승인관리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상품 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상품승인관리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신규로 등록한 상품의 상태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승인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를 확인하는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승인이전 단계의 상품만 조회가능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dirty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상품조회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해당 영역에 입력한 상품 번호는 다른 검색조건과는 별개로 번호로만 조회됨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상품의 반려 사유 출력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ko-KR" altLang="en-US" sz="1000" dirty="0" smtClean="0">
                <a:latin typeface="+mj-ea"/>
                <a:ea typeface="+mj-ea"/>
              </a:rPr>
              <a:t>차승인 여부 출력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859" y="2231439"/>
            <a:ext cx="6207207" cy="2741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5607296" y="268949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36" name="타원 35"/>
          <p:cNvSpPr/>
          <p:nvPr/>
        </p:nvSpPr>
        <p:spPr>
          <a:xfrm>
            <a:off x="5439572" y="415470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39" name="타원 38"/>
          <p:cNvSpPr/>
          <p:nvPr/>
        </p:nvSpPr>
        <p:spPr>
          <a:xfrm>
            <a:off x="3827921" y="414987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5488" y="4548087"/>
            <a:ext cx="4467226" cy="19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17"/>
          <p:cNvGrpSpPr/>
          <p:nvPr/>
        </p:nvGrpSpPr>
        <p:grpSpPr>
          <a:xfrm>
            <a:off x="1772116" y="4555913"/>
            <a:ext cx="180000" cy="180000"/>
            <a:chOff x="859670" y="4680274"/>
            <a:chExt cx="180000" cy="180000"/>
          </a:xfrm>
        </p:grpSpPr>
        <p:sp>
          <p:nvSpPr>
            <p:cNvPr id="19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0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02885" y="4099971"/>
            <a:ext cx="378165" cy="12673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885" y="4086575"/>
            <a:ext cx="378165" cy="12673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상품목록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0664" y="3027750"/>
            <a:ext cx="2706012" cy="34886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3909" y="3241340"/>
            <a:ext cx="2706012" cy="1352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 b="0" u="none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일반상품</a:t>
            </a:r>
            <a:endParaRPr lang="en-US" altLang="ko-KR" sz="5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93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168" y="2015016"/>
            <a:ext cx="3960000" cy="647421"/>
          </a:xfrm>
        </p:spPr>
        <p:txBody>
          <a:bodyPr/>
          <a:lstStyle/>
          <a:p>
            <a:pPr marL="182563"/>
            <a:r>
              <a:rPr lang="ko-KR" altLang="en-US" sz="3600" dirty="0" smtClean="0"/>
              <a:t>프로모션 관리</a:t>
            </a:r>
            <a:endParaRPr lang="ko-KR" altLang="en-US" sz="3600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900863" y="3095880"/>
            <a:ext cx="5376237" cy="19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쿠폰관리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쿠폰등록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쿠폰발급</a:t>
            </a: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90551" y="2738560"/>
            <a:ext cx="3838574" cy="46529"/>
            <a:chOff x="590550" y="2708031"/>
            <a:chExt cx="3858621" cy="4652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90550" y="2708031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0550" y="2754560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프로모션 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업체에서 발행할 프로모션 쿠폰을 등록하고 관리하는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해당 업체에서 발행한 쿠폰만 조회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등록 가능함 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쿠폰조회 조건 설정 영역 발급기간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쿠폰상태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대기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진행중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중지</a:t>
            </a:r>
            <a:r>
              <a:rPr lang="en-US" altLang="ko-KR" sz="1000" dirty="0" smtClean="0">
                <a:latin typeface="+mj-ea"/>
              </a:rPr>
              <a:t>), </a:t>
            </a:r>
            <a:r>
              <a:rPr lang="ko-KR" altLang="en-US" sz="1000" dirty="0" smtClean="0">
                <a:latin typeface="+mj-ea"/>
              </a:rPr>
              <a:t>상품번호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쿠폰이 적용된 상품</a:t>
            </a:r>
            <a:r>
              <a:rPr lang="en-US" altLang="ko-KR" sz="1000" dirty="0" smtClean="0">
                <a:latin typeface="+mj-ea"/>
              </a:rPr>
              <a:t>), </a:t>
            </a:r>
            <a:r>
              <a:rPr lang="ko-KR" altLang="en-US" sz="1000" dirty="0" smtClean="0">
                <a:latin typeface="+mj-ea"/>
              </a:rPr>
              <a:t>쿠폰프로모션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쿠폰번호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쿠폰명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설정한 조건으로 검색을 실행하는 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설정한 조건에 맞는 쿠폰을 출력하는 목록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신규 쿠폰을 등록하는 버튼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클릭 시 쿠폰등록 팝업 창 출력됨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목록에 있는 쿠폰 엑셀 다운로드 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 복사등록 버튼이며 클릭 시 해당 쿠폰의 정보가 입력되어있는 쿠폰등록 팝업 창 출력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업체에서 생성한 쿠폰을 관리하는 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쿠폰관</a:t>
            </a:r>
            <a:r>
              <a:rPr lang="ko-KR" altLang="en-US" sz="1000" dirty="0">
                <a:solidFill>
                  <a:srgbClr val="000000"/>
                </a:solidFill>
              </a:rPr>
              <a:t>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프로모션 관리 </a:t>
            </a:r>
            <a:r>
              <a:rPr lang="en-US" altLang="ko-KR" sz="1000" dirty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쿠폰관리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39" y="1874227"/>
            <a:ext cx="6074127" cy="34431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6109454" y="26067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0" name="타원 39"/>
          <p:cNvSpPr/>
          <p:nvPr/>
        </p:nvSpPr>
        <p:spPr>
          <a:xfrm>
            <a:off x="5125354" y="31219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421018" y="20440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42" name="타원 41"/>
          <p:cNvSpPr/>
          <p:nvPr/>
        </p:nvSpPr>
        <p:spPr>
          <a:xfrm>
            <a:off x="421018" y="31098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3" name="타원 42"/>
          <p:cNvSpPr/>
          <p:nvPr/>
        </p:nvSpPr>
        <p:spPr>
          <a:xfrm>
            <a:off x="6037454" y="292642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17" name="타원 16"/>
          <p:cNvSpPr/>
          <p:nvPr/>
        </p:nvSpPr>
        <p:spPr>
          <a:xfrm>
            <a:off x="3982354" y="345179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프로모션 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쿠폰의 상세 설정을 하는 등록화면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업체에서 발급 가능한 쿠폰은 상품할인 쿠폰이며 등록된 쿠폰은 상품 상세 화면에서 다운로드 버튼 노출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초기 쿠폰을 등록하여 저장하고 진행버튼을 클릭 하여 쿠폰 실행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업체에서 생성한 쿠폰은 </a:t>
            </a:r>
            <a:r>
              <a:rPr lang="ko-KR" altLang="en-US" sz="1000" dirty="0" err="1" smtClean="0">
                <a:latin typeface="+mj-ea"/>
              </a:rPr>
              <a:t>딜</a:t>
            </a:r>
            <a:r>
              <a:rPr lang="ko-KR" altLang="en-US" sz="1000" dirty="0" smtClean="0">
                <a:latin typeface="+mj-ea"/>
              </a:rPr>
              <a:t> 프로모션 상품은 적용할 수 없으며 수수료 </a:t>
            </a:r>
            <a:r>
              <a:rPr lang="en-US" altLang="ko-KR" sz="1000" dirty="0" smtClean="0">
                <a:latin typeface="+mj-ea"/>
              </a:rPr>
              <a:t>10%</a:t>
            </a:r>
            <a:r>
              <a:rPr lang="ko-KR" altLang="en-US" sz="1000" dirty="0" smtClean="0">
                <a:latin typeface="+mj-ea"/>
              </a:rPr>
              <a:t>미만인 상품에만 사용 가능함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대기상태의 쿠폰은 쿠폰정보의 전체가 수정 가능하지만 진행쿠폰은 쿠폰의 상태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발급기간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최대발급매수 수정이 가능함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대기상태의 쿠폰은 전체수정 불가</a:t>
            </a:r>
            <a:endParaRPr lang="en-US" altLang="ko-KR" sz="1000" dirty="0" smtClean="0">
              <a:latin typeface="+mj-ea"/>
            </a:endParaRPr>
          </a:p>
          <a:p>
            <a:pPr marL="72000"/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쿠폰기본정보 설정 탭이 등록 시 디폴트 되어 출력 되며 쿠폰 발급 내역은 쿠폰 진행 단계에서 활성화 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쿠폰의 발급기간을 입력하는 영역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 할인은 정액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정률로 입력하여 설정 하지만 </a:t>
            </a:r>
            <a:r>
              <a:rPr lang="en-US" altLang="ko-KR" sz="1000" dirty="0" smtClean="0">
                <a:latin typeface="+mj-ea"/>
              </a:rPr>
              <a:t>FO </a:t>
            </a:r>
            <a:r>
              <a:rPr lang="ko-KR" altLang="en-US" sz="1000" dirty="0">
                <a:latin typeface="+mj-ea"/>
              </a:rPr>
              <a:t>상품상세에서 </a:t>
            </a:r>
            <a:r>
              <a:rPr lang="ko-KR" altLang="en-US" sz="1000" dirty="0" err="1">
                <a:latin typeface="+mj-ea"/>
              </a:rPr>
              <a:t>역마진</a:t>
            </a:r>
            <a:r>
              <a:rPr lang="ko-KR" altLang="en-US" sz="1000" dirty="0">
                <a:latin typeface="+mj-ea"/>
              </a:rPr>
              <a:t> 쿠폰일 경우 쿠폰을 노출하지 </a:t>
            </a:r>
            <a:r>
              <a:rPr lang="ko-KR" altLang="en-US" sz="1000" dirty="0" smtClean="0">
                <a:latin typeface="+mj-ea"/>
              </a:rPr>
              <a:t>않음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쿠폰의 최대발급매수 입력 영역 이며 디폴트로 </a:t>
            </a:r>
            <a:r>
              <a:rPr lang="en-US" altLang="ko-KR" sz="1000" dirty="0" smtClean="0">
                <a:latin typeface="+mj-ea"/>
              </a:rPr>
              <a:t>999</a:t>
            </a:r>
            <a:r>
              <a:rPr lang="ko-KR" altLang="en-US" sz="1000" dirty="0" smtClean="0">
                <a:latin typeface="+mj-ea"/>
              </a:rPr>
              <a:t>개 설정되어 있음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하나의 </a:t>
            </a: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에 복수발급이 가능한 쿠폰 수량 입력 영역이며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월</a:t>
            </a:r>
            <a:r>
              <a:rPr lang="en-US" altLang="ko-KR" sz="1000" dirty="0" smtClean="0">
                <a:latin typeface="+mj-ea"/>
              </a:rPr>
              <a:t>’, ‘</a:t>
            </a:r>
            <a:r>
              <a:rPr lang="ko-KR" altLang="en-US" sz="1000" dirty="0" smtClean="0">
                <a:latin typeface="+mj-ea"/>
              </a:rPr>
              <a:t>주</a:t>
            </a:r>
            <a:r>
              <a:rPr lang="en-US" altLang="ko-KR" sz="1000" dirty="0" smtClean="0">
                <a:latin typeface="+mj-ea"/>
              </a:rPr>
              <a:t>’, ’</a:t>
            </a:r>
            <a:r>
              <a:rPr lang="ko-KR" altLang="en-US" sz="1000" dirty="0" smtClean="0">
                <a:latin typeface="+mj-ea"/>
              </a:rPr>
              <a:t>일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은 선택한 기간에 대한 복수발급 가능 수량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진행한 쿠폰의 발급현황이 출력되며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Lucida Grande"/>
              </a:rPr>
              <a:t>총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발급매수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총 사용매수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 사용률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출력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Lucida Grande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쿠폰의 유효기간을 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Lucida Grande"/>
              </a:rPr>
              <a:t>주를 설정할 수 있으며 직접 기간을 입력하여 설정할 수 있음 </a:t>
            </a:r>
            <a:r>
              <a:rPr lang="en-US" altLang="ko-KR" sz="1000" dirty="0" smtClean="0">
                <a:latin typeface="+mj-ea"/>
              </a:rPr>
              <a:t>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신규쿠폰을 등록하는 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쿠폰등록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프로모션 관리 </a:t>
            </a:r>
            <a:r>
              <a:rPr lang="en-US" altLang="ko-KR" sz="1000" dirty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쿠폰등록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4"/>
          <a:stretch/>
        </p:blipFill>
        <p:spPr bwMode="auto">
          <a:xfrm>
            <a:off x="450539" y="2123361"/>
            <a:ext cx="6074127" cy="29502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 40"/>
          <p:cNvSpPr/>
          <p:nvPr/>
        </p:nvSpPr>
        <p:spPr>
          <a:xfrm>
            <a:off x="421018" y="22472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2955675" y="310454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2" name="타원 21"/>
          <p:cNvSpPr/>
          <p:nvPr/>
        </p:nvSpPr>
        <p:spPr>
          <a:xfrm>
            <a:off x="378539" y="344045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5" name="타원 24"/>
          <p:cNvSpPr/>
          <p:nvPr/>
        </p:nvSpPr>
        <p:spPr>
          <a:xfrm>
            <a:off x="378539" y="37954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6" name="타원 25"/>
          <p:cNvSpPr/>
          <p:nvPr/>
        </p:nvSpPr>
        <p:spPr>
          <a:xfrm>
            <a:off x="2954780" y="37954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358273" y="465267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4" name="직사각형 3"/>
          <p:cNvSpPr/>
          <p:nvPr/>
        </p:nvSpPr>
        <p:spPr>
          <a:xfrm>
            <a:off x="1574800" y="4916487"/>
            <a:ext cx="1032669" cy="13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56738" y="4916487"/>
            <a:ext cx="114862" cy="13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11075" y="3314412"/>
            <a:ext cx="3913591" cy="41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78539" y="40367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grpSp>
        <p:nvGrpSpPr>
          <p:cNvPr id="29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8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906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프로모션 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>
                <a:latin typeface="+mj-ea"/>
              </a:rPr>
              <a:t>쿠폰의 상세 설정을 하는 등록화면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>
                <a:latin typeface="+mj-ea"/>
              </a:rPr>
              <a:t>업체에서 발급 가능한 쿠폰은 상품할인 쿠폰이며 등록된 쿠폰은 상품 상세 화면에서 다운로드 버튼 노출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>
                <a:latin typeface="+mj-ea"/>
              </a:rPr>
              <a:t>초기 쿠폰을 등록하여 저장하고 진행버튼을 클릭 하여 쿠폰 실행 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>
                <a:latin typeface="+mj-ea"/>
              </a:rPr>
              <a:t>업체에서 생성한 쿠폰은 </a:t>
            </a:r>
            <a:r>
              <a:rPr lang="ko-KR" altLang="en-US" sz="1000" dirty="0" err="1">
                <a:latin typeface="+mj-ea"/>
              </a:rPr>
              <a:t>딜</a:t>
            </a:r>
            <a:r>
              <a:rPr lang="ko-KR" altLang="en-US" sz="1000" dirty="0">
                <a:latin typeface="+mj-ea"/>
              </a:rPr>
              <a:t> 프로모션 상품은 적용할 수 없으며 수수료 </a:t>
            </a:r>
            <a:r>
              <a:rPr lang="en-US" altLang="ko-KR" sz="1000" dirty="0">
                <a:latin typeface="+mj-ea"/>
              </a:rPr>
              <a:t>10%</a:t>
            </a:r>
            <a:r>
              <a:rPr lang="ko-KR" altLang="en-US" sz="1000" dirty="0">
                <a:latin typeface="+mj-ea"/>
              </a:rPr>
              <a:t>미만인 상품에만 사용 가능함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>
                <a:latin typeface="+mj-ea"/>
              </a:rPr>
              <a:t>대기상태의 쿠폰은 쿠폰정보의 전체가 수정 가능하지만 진행쿠폰은 쿠폰의 상태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발급기간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최대발급매수 수정이 가능함 </a:t>
            </a:r>
            <a:r>
              <a:rPr lang="en-US" altLang="ko-KR" sz="1000" dirty="0">
                <a:latin typeface="+mj-ea"/>
              </a:rPr>
              <a:t>/ </a:t>
            </a:r>
            <a:r>
              <a:rPr lang="ko-KR" altLang="en-US" sz="1000" dirty="0">
                <a:latin typeface="+mj-ea"/>
              </a:rPr>
              <a:t>대기상태의 쿠폰은 전체수정 불가</a:t>
            </a:r>
            <a:endParaRPr lang="en-US" altLang="ko-KR" sz="1000" dirty="0">
              <a:latin typeface="+mj-ea"/>
            </a:endParaRPr>
          </a:p>
          <a:p>
            <a:pPr marL="72000"/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 적용이 가능한 상품 등록 영역이며 등록된 상품에만 쿠폰이 적용됨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상품 엑셀일괄등록 버튼이며 클릭 시 상품일광등록 팝업 창 출력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상품추가 버튼이며 하나의 상품 등록 시 사용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클릭 시 상품검색 팝업 창 출력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목록에서 선택한 상품을 삭제하는 버튼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 저장 버튼 이며 상태에 따라 노출되는 버튼이 달라짐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등록 시</a:t>
            </a:r>
            <a:r>
              <a:rPr lang="en-US" altLang="ko-KR" sz="1000" dirty="0">
                <a:latin typeface="+mj-ea"/>
              </a:rPr>
              <a:t>: ‘</a:t>
            </a:r>
            <a:r>
              <a:rPr lang="ko-KR" altLang="en-US" sz="1000" dirty="0">
                <a:latin typeface="+mj-ea"/>
              </a:rPr>
              <a:t>닫기</a:t>
            </a:r>
            <a:r>
              <a:rPr lang="en-US" altLang="ko-KR" sz="1000" dirty="0">
                <a:latin typeface="+mj-ea"/>
              </a:rPr>
              <a:t>/</a:t>
            </a:r>
            <a:r>
              <a:rPr lang="ko-KR" altLang="en-US" sz="1000" dirty="0">
                <a:latin typeface="+mj-ea"/>
              </a:rPr>
              <a:t>저장’만 </a:t>
            </a:r>
            <a:r>
              <a:rPr lang="ko-KR" altLang="en-US" sz="1000" dirty="0" smtClean="0">
                <a:latin typeface="+mj-ea"/>
              </a:rPr>
              <a:t>노출 대기상태</a:t>
            </a:r>
            <a:r>
              <a:rPr lang="en-US" altLang="ko-KR" sz="1000" dirty="0">
                <a:latin typeface="+mj-ea"/>
              </a:rPr>
              <a:t>: ‘</a:t>
            </a:r>
            <a:r>
              <a:rPr lang="ko-KR" altLang="en-US" sz="1000" dirty="0">
                <a:latin typeface="+mj-ea"/>
              </a:rPr>
              <a:t>닫기</a:t>
            </a:r>
            <a:r>
              <a:rPr lang="en-US" altLang="ko-KR" sz="1000" dirty="0">
                <a:latin typeface="+mj-ea"/>
              </a:rPr>
              <a:t>/</a:t>
            </a:r>
            <a:r>
              <a:rPr lang="ko-KR" altLang="en-US" sz="1000" dirty="0">
                <a:latin typeface="+mj-ea"/>
              </a:rPr>
              <a:t>진행</a:t>
            </a:r>
            <a:r>
              <a:rPr lang="en-US" altLang="ko-KR" sz="1000" dirty="0">
                <a:latin typeface="+mj-ea"/>
              </a:rPr>
              <a:t>/</a:t>
            </a:r>
            <a:r>
              <a:rPr lang="ko-KR" altLang="en-US" sz="1000" dirty="0">
                <a:latin typeface="+mj-ea"/>
              </a:rPr>
              <a:t>저장’만 </a:t>
            </a:r>
            <a:r>
              <a:rPr lang="ko-KR" altLang="en-US" sz="1000" dirty="0" smtClean="0">
                <a:latin typeface="+mj-ea"/>
              </a:rPr>
              <a:t>노출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진행중</a:t>
            </a:r>
            <a:r>
              <a:rPr lang="ko-KR" altLang="en-US" sz="1000" dirty="0" smtClean="0">
                <a:latin typeface="+mj-ea"/>
              </a:rPr>
              <a:t> 상태</a:t>
            </a:r>
            <a:r>
              <a:rPr lang="en-US" altLang="ko-KR" sz="1000" dirty="0">
                <a:latin typeface="+mj-ea"/>
              </a:rPr>
              <a:t>: ‘</a:t>
            </a:r>
            <a:r>
              <a:rPr lang="ko-KR" altLang="en-US" sz="1000" dirty="0">
                <a:latin typeface="+mj-ea"/>
              </a:rPr>
              <a:t>닫기</a:t>
            </a:r>
            <a:r>
              <a:rPr lang="en-US" altLang="ko-KR" sz="1000" dirty="0">
                <a:latin typeface="+mj-ea"/>
              </a:rPr>
              <a:t>/</a:t>
            </a:r>
            <a:r>
              <a:rPr lang="ko-KR" altLang="en-US" sz="1000" dirty="0">
                <a:latin typeface="+mj-ea"/>
              </a:rPr>
              <a:t>중지</a:t>
            </a:r>
            <a:r>
              <a:rPr lang="en-US" altLang="ko-KR" sz="1000" dirty="0">
                <a:latin typeface="+mj-ea"/>
              </a:rPr>
              <a:t>/</a:t>
            </a:r>
            <a:r>
              <a:rPr lang="ko-KR" altLang="en-US" sz="1000" dirty="0">
                <a:latin typeface="+mj-ea"/>
              </a:rPr>
              <a:t>저장’만 </a:t>
            </a:r>
            <a:r>
              <a:rPr lang="ko-KR" altLang="en-US" sz="1000" dirty="0" smtClean="0">
                <a:latin typeface="+mj-ea"/>
              </a:rPr>
              <a:t>노출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중지상태</a:t>
            </a:r>
            <a:r>
              <a:rPr lang="en-US" altLang="ko-KR" sz="1000" dirty="0">
                <a:latin typeface="+mj-ea"/>
              </a:rPr>
              <a:t>: ‘</a:t>
            </a:r>
            <a:r>
              <a:rPr lang="ko-KR" altLang="en-US" sz="1000" dirty="0">
                <a:latin typeface="+mj-ea"/>
              </a:rPr>
              <a:t>닫기’만 </a:t>
            </a:r>
            <a:r>
              <a:rPr lang="ko-KR" altLang="en-US" sz="1000" dirty="0" smtClean="0">
                <a:latin typeface="+mj-ea"/>
              </a:rPr>
              <a:t>노출</a:t>
            </a:r>
            <a:endParaRPr lang="ko-KR" altLang="en-US" sz="1000" dirty="0">
              <a:latin typeface="+mj-ea"/>
            </a:endParaRPr>
          </a:p>
          <a:p>
            <a:pPr marL="72000"/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39" y="2330224"/>
            <a:ext cx="6074127" cy="25365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 40"/>
          <p:cNvSpPr/>
          <p:nvPr/>
        </p:nvSpPr>
        <p:spPr>
          <a:xfrm>
            <a:off x="421018" y="22472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4" name="직사각형 3"/>
          <p:cNvSpPr/>
          <p:nvPr/>
        </p:nvSpPr>
        <p:spPr>
          <a:xfrm>
            <a:off x="1574800" y="4916487"/>
            <a:ext cx="1032669" cy="13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56738" y="4916487"/>
            <a:ext cx="114862" cy="13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34995" y="23192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5759835" y="23192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38" name="타원 37"/>
          <p:cNvSpPr/>
          <p:nvPr/>
        </p:nvSpPr>
        <p:spPr>
          <a:xfrm>
            <a:off x="6148455" y="23192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39" name="타원 38"/>
          <p:cNvSpPr/>
          <p:nvPr/>
        </p:nvSpPr>
        <p:spPr>
          <a:xfrm>
            <a:off x="3487602" y="459005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grpSp>
        <p:nvGrpSpPr>
          <p:cNvPr id="20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2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신규쿠폰을 등록하는 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쿠폰등록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프로모션 관리 </a:t>
            </a:r>
            <a:r>
              <a:rPr lang="en-US" altLang="ko-KR" sz="1000" dirty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쿠폰등록</a:t>
            </a:r>
            <a:endParaRPr lang="ko-KR" altLang="en-US" sz="1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1668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프로모션 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쿠폰발급내역은 진행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종료 상태의 쿠폰에서 활성화 됨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대기 상태에서는 클릭 되지 않음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쿠폰의 발급 내역을 확인할 수 있으며 해당화면에서 수동으로 회원에게 발급 가능하고 발급된 쿠폰을 중지 시킬 수 있음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쿠폰발급내역 탭 클릭 시 해당화면 출력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쿠폰발급내역 조회조건 입력 영역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쿠폰발급일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발급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사용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상태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회원등급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회원</a:t>
            </a:r>
            <a:r>
              <a:rPr lang="en-US" altLang="ko-KR" sz="1000" dirty="0" smtClean="0">
                <a:latin typeface="+mj-ea"/>
              </a:rPr>
              <a:t>(ID, </a:t>
            </a:r>
            <a:r>
              <a:rPr lang="ko-KR" altLang="en-US" sz="1000" dirty="0" err="1" smtClean="0">
                <a:latin typeface="+mj-ea"/>
              </a:rPr>
              <a:t>회원명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검색 버튼</a:t>
            </a:r>
            <a:r>
              <a:rPr lang="en-US" altLang="ko-KR" sz="1000" dirty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클릭 시 </a:t>
            </a:r>
            <a:r>
              <a:rPr lang="en-US" altLang="ko-KR" sz="1000" dirty="0" smtClean="0">
                <a:latin typeface="+mj-ea"/>
              </a:rPr>
              <a:t>②</a:t>
            </a:r>
            <a:r>
              <a:rPr lang="ko-KR" altLang="en-US" sz="1000" dirty="0" smtClean="0">
                <a:latin typeface="+mj-ea"/>
              </a:rPr>
              <a:t>영역에서 설정한 조건으로 검색실행</a:t>
            </a:r>
            <a:r>
              <a:rPr lang="en-US" altLang="ko-KR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②</a:t>
            </a:r>
            <a:r>
              <a:rPr lang="ko-KR" altLang="en-US" sz="1000" dirty="0" smtClean="0">
                <a:latin typeface="+mj-ea"/>
              </a:rPr>
              <a:t>에 입력된 값에 맞는 발급내역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④</a:t>
            </a:r>
            <a:r>
              <a:rPr lang="ko-KR" altLang="en-US" sz="1000" dirty="0" smtClean="0">
                <a:latin typeface="+mj-ea"/>
              </a:rPr>
              <a:t>에서 선택한 쿠폰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사용자와 매칭되어 있음</a:t>
            </a:r>
            <a:r>
              <a:rPr lang="en-US" altLang="ko-KR" sz="1000" dirty="0" smtClean="0">
                <a:latin typeface="+mj-ea"/>
              </a:rPr>
              <a:t>) </a:t>
            </a:r>
            <a:r>
              <a:rPr lang="ko-KR" altLang="en-US" sz="1000" dirty="0" smtClean="0">
                <a:latin typeface="+mj-ea"/>
              </a:rPr>
              <a:t>사용중지 버튼 클릭 시 해당쿠폰 사용 중지됨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수동으로 복수의 회원에게 발급하는 경우 해당버튼을 클릭하여 발급대상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회원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 엑셀업로드 가능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쿠폰수동발급 버튼 클릭 시 회원검색 창이 출력되며 선택한 회원에게 쿠폰 발급 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쿠폰발급정보를 확인하고 발급된 </a:t>
            </a:r>
            <a:r>
              <a:rPr lang="ko-KR" altLang="en-US" sz="1000" smtClean="0">
                <a:latin typeface="+mj-ea"/>
              </a:rPr>
              <a:t>쿠폰을 중지할 수 있는 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쿠폰발급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프로모션 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쿠폰발급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1" y="1887148"/>
            <a:ext cx="6289404" cy="34172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6184358" y="284165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0" name="타원 39"/>
          <p:cNvSpPr/>
          <p:nvPr/>
        </p:nvSpPr>
        <p:spPr>
          <a:xfrm>
            <a:off x="5194058" y="318750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1050821" y="19720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42" name="타원 41"/>
          <p:cNvSpPr/>
          <p:nvPr/>
        </p:nvSpPr>
        <p:spPr>
          <a:xfrm>
            <a:off x="289719" y="333150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43" name="타원 42"/>
          <p:cNvSpPr/>
          <p:nvPr/>
        </p:nvSpPr>
        <p:spPr>
          <a:xfrm>
            <a:off x="4666608" y="318750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15" name="타원 14"/>
          <p:cNvSpPr/>
          <p:nvPr/>
        </p:nvSpPr>
        <p:spPr>
          <a:xfrm>
            <a:off x="5917958" y="318750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17" name="타원 16"/>
          <p:cNvSpPr/>
          <p:nvPr/>
        </p:nvSpPr>
        <p:spPr>
          <a:xfrm>
            <a:off x="289719" y="217021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</p:spTree>
    <p:extLst>
      <p:ext uri="{BB962C8B-B14F-4D97-AF65-F5344CB8AC3E}">
        <p14:creationId xmlns:p14="http://schemas.microsoft.com/office/powerpoint/2010/main" val="1146047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168" y="2015016"/>
            <a:ext cx="3960000" cy="647421"/>
          </a:xfrm>
        </p:spPr>
        <p:txBody>
          <a:bodyPr/>
          <a:lstStyle/>
          <a:p>
            <a:pPr marL="182563"/>
            <a:r>
              <a:rPr lang="en-US" altLang="ko-KR" sz="3600" dirty="0" smtClean="0"/>
              <a:t>CS</a:t>
            </a:r>
            <a:r>
              <a:rPr lang="ko-KR" altLang="en-US" sz="3600" dirty="0" smtClean="0"/>
              <a:t> 관리</a:t>
            </a:r>
            <a:endParaRPr lang="ko-KR" altLang="en-US" sz="3600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900863" y="3095880"/>
            <a:ext cx="5376237" cy="19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공지사항관리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</a:t>
            </a:r>
            <a:r>
              <a:rPr lang="en-US" altLang="ko-KR" sz="1600" b="0" dirty="0" smtClean="0">
                <a:latin typeface="+mn-ea"/>
                <a:ea typeface="+mn-ea"/>
              </a:rPr>
              <a:t>Q&amp;A</a:t>
            </a:r>
            <a:r>
              <a:rPr lang="ko-KR" altLang="en-US" sz="1600" b="0" dirty="0" smtClean="0">
                <a:latin typeface="+mn-ea"/>
                <a:ea typeface="+mn-ea"/>
              </a:rPr>
              <a:t>관리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상품</a:t>
            </a:r>
            <a:r>
              <a:rPr lang="en-US" altLang="ko-KR" sz="1600" b="0" dirty="0" smtClean="0">
                <a:latin typeface="+mn-ea"/>
                <a:ea typeface="+mn-ea"/>
              </a:rPr>
              <a:t>Q&amp;A</a:t>
            </a:r>
            <a:r>
              <a:rPr lang="ko-KR" altLang="en-US" sz="1600" b="0" dirty="0" smtClean="0">
                <a:latin typeface="+mn-ea"/>
                <a:ea typeface="+mn-ea"/>
              </a:rPr>
              <a:t>상세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en-US" altLang="ko-KR" sz="1600" b="0" dirty="0" smtClean="0">
                <a:latin typeface="+mn-ea"/>
                <a:ea typeface="+mn-ea"/>
              </a:rPr>
              <a:t>1:1</a:t>
            </a:r>
            <a:r>
              <a:rPr lang="ko-KR" altLang="en-US" sz="1600" b="0" dirty="0" smtClean="0">
                <a:latin typeface="+mn-ea"/>
                <a:ea typeface="+mn-ea"/>
              </a:rPr>
              <a:t>문의관리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en-US" altLang="ko-KR" sz="1600" b="0" dirty="0" smtClean="0">
                <a:latin typeface="+mn-ea"/>
                <a:ea typeface="+mn-ea"/>
              </a:rPr>
              <a:t>1:1</a:t>
            </a:r>
            <a:r>
              <a:rPr lang="ko-KR" altLang="en-US" sz="1600" b="0" dirty="0" smtClean="0">
                <a:latin typeface="+mn-ea"/>
                <a:ea typeface="+mn-ea"/>
              </a:rPr>
              <a:t>문의상세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90551" y="2738560"/>
            <a:ext cx="3838574" cy="46529"/>
            <a:chOff x="590550" y="2708031"/>
            <a:chExt cx="3858621" cy="4652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90550" y="2708031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0550" y="2754560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smtClean="0">
                <a:latin typeface="+mj-ea"/>
              </a:rPr>
              <a:t>ZTS Back office</a:t>
            </a:r>
            <a:r>
              <a:rPr lang="ko-KR" altLang="en-US" sz="1000" dirty="0" smtClean="0">
                <a:latin typeface="+mj-ea"/>
              </a:rPr>
              <a:t>에서 등록한  </a:t>
            </a:r>
            <a:r>
              <a:rPr lang="en-US" altLang="ko-KR" sz="1000" dirty="0" smtClean="0">
                <a:latin typeface="+mj-ea"/>
              </a:rPr>
              <a:t>PO</a:t>
            </a:r>
            <a:r>
              <a:rPr lang="ko-KR" altLang="en-US" sz="1000" dirty="0" smtClean="0">
                <a:latin typeface="+mj-ea"/>
              </a:rPr>
              <a:t>공지사항을 조회하는 화면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smtClean="0">
                <a:latin typeface="+mj-ea"/>
              </a:rPr>
              <a:t>PO</a:t>
            </a:r>
            <a:r>
              <a:rPr lang="ko-KR" altLang="en-US" sz="1000" dirty="0" smtClean="0">
                <a:latin typeface="+mj-ea"/>
              </a:rPr>
              <a:t>에 등록된 공지사항을 조회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확인할 수 있으며 별도의 공지등록은 불가능함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조회 조건 설정 영역 검색 조건은 공지사항 등록일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제목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내용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설정한 조건으로 검색을 실행하는 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설정한 조건에 맞는 공지사항을 출력하는 목록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공지사항 번호와 제목 클릭 시 공지사항 상체 팝업 창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공지사항 상세 윈도우 팝업 창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PO </a:t>
            </a:r>
            <a:r>
              <a:rPr lang="ko-KR" altLang="en-US" sz="1000" dirty="0" smtClean="0">
                <a:latin typeface="+mj-ea"/>
              </a:rPr>
              <a:t>공지사항 관리 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공지사항관리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CS </a:t>
            </a:r>
            <a:r>
              <a:rPr lang="ko-KR" altLang="en-US" sz="1000" dirty="0" smtClean="0">
                <a:latin typeface="+mj-ea"/>
              </a:rPr>
              <a:t>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공지사항관리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39" y="1752601"/>
            <a:ext cx="6074127" cy="34624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6023848" y="232476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421018" y="19000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42" name="타원 41"/>
          <p:cNvSpPr/>
          <p:nvPr/>
        </p:nvSpPr>
        <p:spPr>
          <a:xfrm>
            <a:off x="421018" y="25383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17" name="타원 16"/>
          <p:cNvSpPr/>
          <p:nvPr/>
        </p:nvSpPr>
        <p:spPr>
          <a:xfrm>
            <a:off x="1444894" y="294922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18" name="타원 17"/>
          <p:cNvSpPr/>
          <p:nvPr/>
        </p:nvSpPr>
        <p:spPr>
          <a:xfrm>
            <a:off x="2549794" y="294922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pic>
        <p:nvPicPr>
          <p:cNvPr id="2051" name="Picture 3" descr="C:\Users\intune\Pictures\0to7메뉴얼\CS관리\1. rhdwltkgkd tkdt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3" y="3970350"/>
            <a:ext cx="4362931" cy="1325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꺾인 연결선 3"/>
          <p:cNvCxnSpPr>
            <a:stCxn id="18" idx="4"/>
            <a:endCxn id="2051" idx="1"/>
          </p:cNvCxnSpPr>
          <p:nvPr/>
        </p:nvCxnSpPr>
        <p:spPr>
          <a:xfrm rot="5400000">
            <a:off x="1641959" y="3653289"/>
            <a:ext cx="1539901" cy="419771"/>
          </a:xfrm>
          <a:prstGeom prst="bentConnector4">
            <a:avLst>
              <a:gd name="adj1" fmla="val 28480"/>
              <a:gd name="adj2" fmla="val 154458"/>
            </a:avLst>
          </a:prstGeom>
          <a:ln w="63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7" idx="4"/>
          </p:cNvCxnSpPr>
          <p:nvPr/>
        </p:nvCxnSpPr>
        <p:spPr>
          <a:xfrm rot="16200000" flipH="1">
            <a:off x="1930031" y="2680086"/>
            <a:ext cx="278627" cy="1104901"/>
          </a:xfrm>
          <a:prstGeom prst="bentConnector2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158675" y="388822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smtClean="0">
                <a:latin typeface="+mj-ea"/>
              </a:rPr>
              <a:t>PO </a:t>
            </a:r>
            <a:r>
              <a:rPr lang="ko-KR" altLang="en-US" sz="1000" dirty="0" smtClean="0">
                <a:latin typeface="+mj-ea"/>
              </a:rPr>
              <a:t>로그인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로그인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비밀번호 찾기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입점신청을</a:t>
            </a:r>
            <a:r>
              <a:rPr lang="ko-KR" altLang="en-US" sz="1000" dirty="0" smtClean="0">
                <a:latin typeface="+mj-ea"/>
              </a:rPr>
              <a:t> 해당 화면에서 진행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로그인 버튼 클릭 시 </a:t>
            </a:r>
            <a:r>
              <a:rPr lang="en-US" altLang="ko-KR" sz="1000" dirty="0" smtClean="0">
                <a:latin typeface="+mj-ea"/>
              </a:rPr>
              <a:t>ID, PW </a:t>
            </a:r>
            <a:r>
              <a:rPr lang="ko-KR" altLang="en-US" sz="1000" dirty="0" smtClean="0">
                <a:latin typeface="+mj-ea"/>
              </a:rPr>
              <a:t>유효성 체크 후 로그인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비밀번호 찾기 버튼 클릭 시 비밀번호 찾기 창</a:t>
            </a:r>
            <a:r>
              <a:rPr lang="en-US" altLang="ko-KR" sz="1000" dirty="0" smtClean="0">
                <a:latin typeface="+mj-ea"/>
              </a:rPr>
              <a:t>(④ </a:t>
            </a:r>
            <a:r>
              <a:rPr lang="ko-KR" altLang="en-US" sz="1000" dirty="0" smtClean="0">
                <a:latin typeface="+mj-ea"/>
              </a:rPr>
              <a:t>영역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 팝업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버튼 클릭 시 </a:t>
            </a:r>
            <a:r>
              <a:rPr lang="ko-KR" altLang="en-US" sz="1000" dirty="0" err="1" smtClean="0">
                <a:latin typeface="+mj-ea"/>
              </a:rPr>
              <a:t>입점신청</a:t>
            </a:r>
            <a:r>
              <a:rPr lang="ko-KR" altLang="en-US" sz="1000" dirty="0" smtClean="0">
                <a:latin typeface="+mj-ea"/>
              </a:rPr>
              <a:t> 창 팝업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해당 문서 마지막 화면에 설명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비밀번호 찾기 팝업 창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비밀번호를 찾기 위해서는 사용자의 </a:t>
            </a: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와 영업담당자의 핸드폰 번호가 필요하며 해당 값이 올바르게 입력되었을 경우 영업담당자의 핸드폰으로 비밀번호가 발송됨</a:t>
            </a:r>
            <a:r>
              <a:rPr lang="en-US" altLang="ko-KR" sz="1000" dirty="0" smtClean="0">
                <a:latin typeface="+mj-ea"/>
              </a:rPr>
              <a:t> / </a:t>
            </a:r>
            <a:r>
              <a:rPr lang="ko-KR" altLang="en-US" sz="1000" dirty="0" smtClean="0">
                <a:latin typeface="+mj-ea"/>
              </a:rPr>
              <a:t>최종 비밀번호 확인은 영업 담당자 에게 </a:t>
            </a:r>
            <a:r>
              <a:rPr lang="ko-KR" altLang="en-US" sz="1000" dirty="0" err="1" smtClean="0">
                <a:latin typeface="+mj-ea"/>
              </a:rPr>
              <a:t>해야함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사용자 </a:t>
            </a:r>
            <a:r>
              <a:rPr lang="en-US" altLang="ko-KR" sz="1000" dirty="0" smtClean="0">
                <a:latin typeface="+mj-ea"/>
              </a:rPr>
              <a:t>ID </a:t>
            </a:r>
            <a:r>
              <a:rPr lang="ko-KR" altLang="en-US" sz="1000" dirty="0" smtClean="0">
                <a:latin typeface="+mj-ea"/>
              </a:rPr>
              <a:t>입력 영역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영업담당자 핸드폰번호 입력 영역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확인버튼 클릭 시 </a:t>
            </a:r>
            <a:r>
              <a:rPr lang="en-US" altLang="ko-KR" sz="1000" dirty="0" smtClean="0">
                <a:latin typeface="+mj-ea"/>
              </a:rPr>
              <a:t>5, 6</a:t>
            </a:r>
            <a:r>
              <a:rPr lang="ko-KR" altLang="en-US" sz="1000" dirty="0" smtClean="0">
                <a:latin typeface="+mj-ea"/>
              </a:rPr>
              <a:t>에 입력한 값이 유효한 경우 영업담당자의 핸드폰 번호로 비밀번호 전송됨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54" y="2278969"/>
            <a:ext cx="6068667" cy="26462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PO </a:t>
            </a:r>
            <a:r>
              <a:rPr lang="ko-KR" altLang="en-US" sz="1000" dirty="0" smtClean="0">
                <a:latin typeface="+mj-ea"/>
              </a:rPr>
              <a:t>로그인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00"/>
                </a:solidFill>
              </a:rPr>
              <a:t>PO</a:t>
            </a:r>
            <a:r>
              <a:rPr lang="ko-KR" altLang="en-US" sz="1000" dirty="0" smtClean="0">
                <a:solidFill>
                  <a:srgbClr val="000000"/>
                </a:solidFill>
              </a:rPr>
              <a:t>로그인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공통 </a:t>
            </a:r>
            <a:r>
              <a:rPr lang="en-US" altLang="ko-KR" sz="1000" dirty="0" smtClean="0">
                <a:latin typeface="+mj-ea"/>
                <a:ea typeface="+mj-ea"/>
              </a:rPr>
              <a:t>&gt; PO</a:t>
            </a:r>
            <a:r>
              <a:rPr lang="ko-KR" altLang="en-US" sz="1000" dirty="0" smtClean="0">
                <a:latin typeface="+mj-ea"/>
                <a:ea typeface="+mj-ea"/>
              </a:rPr>
              <a:t>로그인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82855" y="391392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35" name="타원 34"/>
          <p:cNvSpPr/>
          <p:nvPr/>
        </p:nvSpPr>
        <p:spPr>
          <a:xfrm>
            <a:off x="3744930" y="414252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36" name="타원 35"/>
          <p:cNvSpPr/>
          <p:nvPr/>
        </p:nvSpPr>
        <p:spPr>
          <a:xfrm>
            <a:off x="4173555" y="414252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pic>
        <p:nvPicPr>
          <p:cNvPr id="1026" name="Picture 2" descr="C:\Users\intune\Pictures\0to7메뉴얼\로그인\1. 비밀번호찾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88" y="4214528"/>
            <a:ext cx="1952832" cy="11871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꺾인 연결선 13"/>
          <p:cNvCxnSpPr>
            <a:stCxn id="35" idx="4"/>
            <a:endCxn id="1026" idx="3"/>
          </p:cNvCxnSpPr>
          <p:nvPr/>
        </p:nvCxnSpPr>
        <p:spPr bwMode="auto">
          <a:xfrm rot="5400000">
            <a:off x="3391492" y="4382656"/>
            <a:ext cx="521566" cy="329310"/>
          </a:xfrm>
          <a:prstGeom prst="bentConnector2">
            <a:avLst/>
          </a:prstGeom>
          <a:solidFill>
            <a:srgbClr val="0055AA"/>
          </a:solidFill>
          <a:ln w="9525" cap="flat" cmpd="sng" algn="ctr">
            <a:solidFill>
              <a:srgbClr val="FF297B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타원 19"/>
          <p:cNvSpPr/>
          <p:nvPr/>
        </p:nvSpPr>
        <p:spPr>
          <a:xfrm>
            <a:off x="1462788" y="413623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1534788" y="447531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2" name="타원 21"/>
          <p:cNvSpPr/>
          <p:nvPr/>
        </p:nvSpPr>
        <p:spPr>
          <a:xfrm>
            <a:off x="1534788" y="470075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5" name="타원 24"/>
          <p:cNvSpPr/>
          <p:nvPr/>
        </p:nvSpPr>
        <p:spPr>
          <a:xfrm>
            <a:off x="2511204" y="500555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해당 업체가 등록한 상품에 등록된 상품</a:t>
            </a: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만 조회가능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상태는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문의접수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답변중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답변완료 </a:t>
            </a:r>
            <a:r>
              <a:rPr lang="en-US" altLang="ko-KR" sz="1000" dirty="0">
                <a:latin typeface="+mn-ea"/>
              </a:rPr>
              <a:t>/ </a:t>
            </a:r>
            <a:r>
              <a:rPr lang="ko-KR" altLang="en-US" sz="1000" dirty="0">
                <a:latin typeface="+mn-ea"/>
              </a:rPr>
              <a:t>확인 기준</a:t>
            </a:r>
            <a:r>
              <a:rPr lang="en-US" altLang="ko-KR" sz="1000" dirty="0">
                <a:latin typeface="+mn-ea"/>
              </a:rPr>
              <a:t>: '</a:t>
            </a:r>
            <a:r>
              <a:rPr lang="ko-KR" altLang="en-US" sz="1000" dirty="0">
                <a:latin typeface="+mn-ea"/>
              </a:rPr>
              <a:t>확인</a:t>
            </a:r>
            <a:r>
              <a:rPr lang="en-US" altLang="ko-KR" sz="1000" dirty="0">
                <a:latin typeface="+mn-ea"/>
              </a:rPr>
              <a:t>' </a:t>
            </a:r>
            <a:r>
              <a:rPr lang="ko-KR" altLang="en-US" sz="1000" dirty="0">
                <a:latin typeface="+mn-ea"/>
              </a:rPr>
              <a:t>버튼 클릭</a:t>
            </a:r>
            <a:r>
              <a:rPr lang="en-US" altLang="ko-KR" sz="1000" dirty="0">
                <a:latin typeface="+mn-ea"/>
              </a:rPr>
              <a:t>, FO</a:t>
            </a:r>
            <a:r>
              <a:rPr lang="ko-KR" altLang="en-US" sz="1000" dirty="0">
                <a:latin typeface="+mn-ea"/>
              </a:rPr>
              <a:t>에선 문의등록 후 </a:t>
            </a:r>
            <a:r>
              <a:rPr lang="en-US" altLang="ko-KR" sz="1000" dirty="0">
                <a:latin typeface="+mn-ea"/>
              </a:rPr>
              <a:t>24</a:t>
            </a:r>
            <a:r>
              <a:rPr lang="ko-KR" altLang="en-US" sz="1000" dirty="0">
                <a:latin typeface="+mn-ea"/>
              </a:rPr>
              <a:t>시간이 되면 자동으로 </a:t>
            </a:r>
            <a:r>
              <a:rPr lang="en-US" altLang="ko-KR" sz="1000" dirty="0">
                <a:latin typeface="+mn-ea"/>
              </a:rPr>
              <a:t>'</a:t>
            </a:r>
            <a:r>
              <a:rPr lang="ko-KR" altLang="en-US" sz="1000" dirty="0" err="1">
                <a:latin typeface="+mn-ea"/>
              </a:rPr>
              <a:t>답변중</a:t>
            </a:r>
            <a:r>
              <a:rPr lang="en-US" altLang="ko-KR" sz="1000" dirty="0">
                <a:latin typeface="+mn-ea"/>
              </a:rPr>
              <a:t>'</a:t>
            </a:r>
            <a:r>
              <a:rPr lang="ko-KR" altLang="en-US" sz="1000" dirty="0">
                <a:latin typeface="+mn-ea"/>
              </a:rPr>
              <a:t>으로 노출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상태 변경 아님</a:t>
            </a:r>
            <a:r>
              <a:rPr lang="en-US" altLang="ko-KR" sz="1000" dirty="0">
                <a:latin typeface="+mn-ea"/>
              </a:rPr>
              <a:t>) / </a:t>
            </a:r>
            <a:r>
              <a:rPr lang="ko-KR" altLang="en-US" sz="1000" dirty="0" err="1">
                <a:latin typeface="+mn-ea"/>
              </a:rPr>
              <a:t>확인전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답변중이전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까지 문의내용 </a:t>
            </a:r>
            <a:r>
              <a:rPr lang="en-US" altLang="ko-KR" sz="1000" dirty="0">
                <a:latin typeface="+mn-ea"/>
              </a:rPr>
              <a:t>FO</a:t>
            </a:r>
            <a:r>
              <a:rPr lang="ko-KR" altLang="en-US" sz="1000" dirty="0">
                <a:latin typeface="+mn-ea"/>
              </a:rPr>
              <a:t>에서 수정 가능</a:t>
            </a:r>
            <a:r>
              <a:rPr lang="en-US" altLang="ko-KR" sz="1000" dirty="0">
                <a:latin typeface="+mn-ea"/>
              </a:rPr>
              <a:t> / </a:t>
            </a:r>
            <a:r>
              <a:rPr lang="ko-KR" altLang="en-US" sz="1000" dirty="0">
                <a:latin typeface="+mn-ea"/>
              </a:rPr>
              <a:t>답변완료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답변등록 시</a:t>
            </a:r>
            <a:r>
              <a:rPr lang="en-US" altLang="ko-KR" sz="1000" dirty="0">
                <a:latin typeface="+mn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조회 조건 설정 영역 검색 조건은 기간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등록일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확인일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답변등록일 설정 가능</a:t>
            </a:r>
            <a:r>
              <a:rPr lang="en-US" altLang="ko-KR" sz="1000" dirty="0" smtClean="0">
                <a:latin typeface="+mj-ea"/>
              </a:rPr>
              <a:t>), </a:t>
            </a: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설정한 조건으로 검색을 실행하는 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설정한 조건에 맞는 </a:t>
            </a: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를 출력하는 목록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제목 클릭 시 상세 창 팝업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상세화면 설명은 다음 화면에서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상품 </a:t>
            </a:r>
            <a:r>
              <a:rPr lang="en-US" altLang="ko-KR" sz="1000" dirty="0" smtClean="0">
                <a:latin typeface="+mj-ea"/>
              </a:rPr>
              <a:t>Q&amp;A </a:t>
            </a:r>
            <a:r>
              <a:rPr lang="ko-KR" altLang="en-US" sz="1000" dirty="0" smtClean="0">
                <a:latin typeface="+mj-ea"/>
              </a:rPr>
              <a:t>조회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</a:t>
            </a:r>
            <a:r>
              <a:rPr lang="en-US" altLang="ko-KR" sz="1000" dirty="0" smtClean="0">
                <a:solidFill>
                  <a:srgbClr val="000000"/>
                </a:solidFill>
              </a:rPr>
              <a:t>Q&amp;A</a:t>
            </a:r>
            <a:r>
              <a:rPr lang="ko-KR" altLang="en-US" sz="1000" dirty="0" smtClean="0">
                <a:solidFill>
                  <a:srgbClr val="000000"/>
                </a:solidFill>
              </a:rPr>
              <a:t>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CS </a:t>
            </a:r>
            <a:r>
              <a:rPr lang="ko-KR" altLang="en-US" sz="1000" dirty="0" smtClean="0">
                <a:latin typeface="+mj-ea"/>
              </a:rPr>
              <a:t>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상품</a:t>
            </a:r>
            <a:r>
              <a:rPr lang="en-US" altLang="ko-KR" sz="1000" dirty="0" smtClean="0">
                <a:latin typeface="+mj-ea"/>
              </a:rPr>
              <a:t>Q&amp;A</a:t>
            </a:r>
            <a:r>
              <a:rPr lang="ko-KR" altLang="en-US" sz="1000" dirty="0" smtClean="0">
                <a:latin typeface="+mj-ea"/>
              </a:rPr>
              <a:t>관리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904" y="1682516"/>
            <a:ext cx="6207396" cy="39126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6095848" y="23559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349018" y="18308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42" name="타원 41"/>
          <p:cNvSpPr/>
          <p:nvPr/>
        </p:nvSpPr>
        <p:spPr>
          <a:xfrm>
            <a:off x="311904" y="26823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314808" y="29490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1203974" y="29490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</p:spTree>
    <p:extLst>
      <p:ext uri="{BB962C8B-B14F-4D97-AF65-F5344CB8AC3E}">
        <p14:creationId xmlns:p14="http://schemas.microsoft.com/office/powerpoint/2010/main" val="24220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상태는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문의접수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답변중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답변완료 </a:t>
            </a:r>
            <a:r>
              <a:rPr lang="en-US" altLang="ko-KR" sz="1000" dirty="0">
                <a:latin typeface="+mn-ea"/>
              </a:rPr>
              <a:t>/ </a:t>
            </a:r>
            <a:r>
              <a:rPr lang="ko-KR" altLang="en-US" sz="1000" dirty="0">
                <a:latin typeface="+mn-ea"/>
              </a:rPr>
              <a:t>확인 기준</a:t>
            </a:r>
            <a:r>
              <a:rPr lang="en-US" altLang="ko-KR" sz="1000" dirty="0">
                <a:latin typeface="+mn-ea"/>
              </a:rPr>
              <a:t>: '</a:t>
            </a:r>
            <a:r>
              <a:rPr lang="ko-KR" altLang="en-US" sz="1000" dirty="0">
                <a:latin typeface="+mn-ea"/>
              </a:rPr>
              <a:t>확인</a:t>
            </a:r>
            <a:r>
              <a:rPr lang="en-US" altLang="ko-KR" sz="1000" dirty="0">
                <a:latin typeface="+mn-ea"/>
              </a:rPr>
              <a:t>' </a:t>
            </a:r>
            <a:r>
              <a:rPr lang="ko-KR" altLang="en-US" sz="1000" dirty="0">
                <a:latin typeface="+mn-ea"/>
              </a:rPr>
              <a:t>버튼 클릭</a:t>
            </a:r>
            <a:r>
              <a:rPr lang="en-US" altLang="ko-KR" sz="1000" dirty="0">
                <a:latin typeface="+mn-ea"/>
              </a:rPr>
              <a:t>, FO</a:t>
            </a:r>
            <a:r>
              <a:rPr lang="ko-KR" altLang="en-US" sz="1000" dirty="0">
                <a:latin typeface="+mn-ea"/>
              </a:rPr>
              <a:t>에선 문의등록 후 </a:t>
            </a:r>
            <a:r>
              <a:rPr lang="en-US" altLang="ko-KR" sz="1000" dirty="0">
                <a:latin typeface="+mn-ea"/>
              </a:rPr>
              <a:t>24</a:t>
            </a:r>
            <a:r>
              <a:rPr lang="ko-KR" altLang="en-US" sz="1000" dirty="0">
                <a:latin typeface="+mn-ea"/>
              </a:rPr>
              <a:t>시간이 되면 자동으로 </a:t>
            </a:r>
            <a:r>
              <a:rPr lang="en-US" altLang="ko-KR" sz="1000" dirty="0">
                <a:latin typeface="+mn-ea"/>
              </a:rPr>
              <a:t>'</a:t>
            </a:r>
            <a:r>
              <a:rPr lang="ko-KR" altLang="en-US" sz="1000" dirty="0" err="1">
                <a:latin typeface="+mn-ea"/>
              </a:rPr>
              <a:t>답변중</a:t>
            </a:r>
            <a:r>
              <a:rPr lang="en-US" altLang="ko-KR" sz="1000" dirty="0">
                <a:latin typeface="+mn-ea"/>
              </a:rPr>
              <a:t>'</a:t>
            </a:r>
            <a:r>
              <a:rPr lang="ko-KR" altLang="en-US" sz="1000" dirty="0">
                <a:latin typeface="+mn-ea"/>
              </a:rPr>
              <a:t>으로 노출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상태 변경 아님</a:t>
            </a:r>
            <a:r>
              <a:rPr lang="en-US" altLang="ko-KR" sz="1000" dirty="0">
                <a:latin typeface="+mn-ea"/>
              </a:rPr>
              <a:t>) / </a:t>
            </a:r>
            <a:r>
              <a:rPr lang="ko-KR" altLang="en-US" sz="1000" dirty="0" err="1">
                <a:latin typeface="+mn-ea"/>
              </a:rPr>
              <a:t>확인전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답변중이전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까지 문의내용 </a:t>
            </a:r>
            <a:r>
              <a:rPr lang="en-US" altLang="ko-KR" sz="1000" dirty="0">
                <a:latin typeface="+mn-ea"/>
              </a:rPr>
              <a:t>FO</a:t>
            </a:r>
            <a:r>
              <a:rPr lang="ko-KR" altLang="en-US" sz="1000" dirty="0">
                <a:latin typeface="+mn-ea"/>
              </a:rPr>
              <a:t>에서 수정 가능</a:t>
            </a:r>
            <a:r>
              <a:rPr lang="en-US" altLang="ko-KR" sz="1000" dirty="0">
                <a:latin typeface="+mn-ea"/>
              </a:rPr>
              <a:t> / </a:t>
            </a:r>
            <a:r>
              <a:rPr lang="ko-KR" altLang="en-US" sz="1000" dirty="0">
                <a:latin typeface="+mn-ea"/>
              </a:rPr>
              <a:t>답변완료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답변등록 </a:t>
            </a:r>
            <a:r>
              <a:rPr lang="ko-KR" altLang="en-US" sz="1000" dirty="0" smtClean="0">
                <a:latin typeface="+mn-ea"/>
              </a:rPr>
              <a:t>시</a:t>
            </a:r>
            <a:r>
              <a:rPr lang="en-US" altLang="ko-KR" sz="1000" dirty="0" smtClean="0">
                <a:latin typeface="+mn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상품 </a:t>
            </a: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상세 팝업 창 이며 상세정보 확인 가능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공개여부 설정 라디오 버튼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설정 변경 시 </a:t>
            </a:r>
            <a:r>
              <a:rPr lang="en-US" altLang="ko-KR" sz="1000" dirty="0" smtClean="0">
                <a:latin typeface="+mj-ea"/>
              </a:rPr>
              <a:t>④</a:t>
            </a:r>
            <a:r>
              <a:rPr lang="ko-KR" altLang="en-US" sz="1000" dirty="0" smtClean="0">
                <a:latin typeface="+mj-ea"/>
              </a:rPr>
              <a:t>수정 버튼을 클릭 하여 저장해야 </a:t>
            </a:r>
            <a:r>
              <a:rPr lang="en-US" altLang="ko-KR" sz="1000" dirty="0" smtClean="0">
                <a:latin typeface="+mj-ea"/>
              </a:rPr>
              <a:t>FO</a:t>
            </a:r>
            <a:r>
              <a:rPr lang="ko-KR" altLang="en-US" sz="1000" dirty="0" smtClean="0">
                <a:latin typeface="+mj-ea"/>
              </a:rPr>
              <a:t>화면에 반영됨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이미지가 등록된 </a:t>
            </a: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인 경우 해당 영역에 이미지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err="1" smtClean="0">
                <a:latin typeface="+mj-ea"/>
              </a:rPr>
              <a:t>QnA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변경사항 저장버튼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확인 버튼 클릭 시 </a:t>
            </a:r>
            <a:r>
              <a:rPr lang="en-US" altLang="ko-KR" sz="1000" dirty="0" smtClean="0">
                <a:latin typeface="+mj-ea"/>
              </a:rPr>
              <a:t>FO</a:t>
            </a:r>
            <a:r>
              <a:rPr lang="ko-KR" altLang="en-US" sz="1000" dirty="0" smtClean="0">
                <a:latin typeface="+mj-ea"/>
              </a:rPr>
              <a:t>에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err="1" smtClean="0">
                <a:latin typeface="+mj-ea"/>
              </a:rPr>
              <a:t>확인중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노출됨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상품 </a:t>
            </a:r>
            <a:r>
              <a:rPr lang="en-US" altLang="ko-KR" sz="1000" dirty="0" smtClean="0">
                <a:latin typeface="+mj-ea"/>
              </a:rPr>
              <a:t>Q&amp;A </a:t>
            </a:r>
            <a:r>
              <a:rPr lang="ko-KR" altLang="en-US" sz="1000" dirty="0" smtClean="0">
                <a:latin typeface="+mj-ea"/>
              </a:rPr>
              <a:t>상세내용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</a:t>
            </a:r>
            <a:r>
              <a:rPr lang="en-US" altLang="ko-KR" sz="1000" dirty="0" smtClean="0">
                <a:solidFill>
                  <a:srgbClr val="000000"/>
                </a:solidFill>
              </a:rPr>
              <a:t>Q&amp;A</a:t>
            </a:r>
            <a:r>
              <a:rPr lang="ko-KR" altLang="en-US" sz="1000" dirty="0" smtClean="0">
                <a:solidFill>
                  <a:srgbClr val="000000"/>
                </a:solidFill>
              </a:rPr>
              <a:t>상세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CS </a:t>
            </a:r>
            <a:r>
              <a:rPr lang="ko-KR" altLang="en-US" sz="1000" dirty="0" smtClean="0">
                <a:latin typeface="+mj-ea"/>
              </a:rPr>
              <a:t>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상품</a:t>
            </a:r>
            <a:r>
              <a:rPr lang="en-US" altLang="ko-KR" sz="1000" dirty="0" smtClean="0">
                <a:latin typeface="+mj-ea"/>
              </a:rPr>
              <a:t>Q&amp;A</a:t>
            </a:r>
            <a:r>
              <a:rPr lang="ko-KR" altLang="en-US" sz="1000" dirty="0" smtClean="0">
                <a:latin typeface="+mj-ea"/>
              </a:rPr>
              <a:t>상세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904" y="2011138"/>
            <a:ext cx="6207396" cy="32553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3414034" y="26302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349018" y="19391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8" name="타원 17"/>
          <p:cNvSpPr/>
          <p:nvPr/>
        </p:nvSpPr>
        <p:spPr>
          <a:xfrm>
            <a:off x="311904" y="461905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2946891" y="49314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2" name="타원 21"/>
          <p:cNvSpPr/>
          <p:nvPr/>
        </p:nvSpPr>
        <p:spPr>
          <a:xfrm>
            <a:off x="3496593" y="49314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grpSp>
        <p:nvGrpSpPr>
          <p:cNvPr id="24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6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698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상태는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문의접수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답변중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답변완료 </a:t>
            </a:r>
            <a:r>
              <a:rPr lang="en-US" altLang="ko-KR" sz="1000" dirty="0">
                <a:latin typeface="+mn-ea"/>
              </a:rPr>
              <a:t>/ </a:t>
            </a:r>
            <a:r>
              <a:rPr lang="ko-KR" altLang="en-US" sz="1000" dirty="0">
                <a:latin typeface="+mn-ea"/>
              </a:rPr>
              <a:t>확인 기준</a:t>
            </a:r>
            <a:r>
              <a:rPr lang="en-US" altLang="ko-KR" sz="1000" dirty="0">
                <a:latin typeface="+mn-ea"/>
              </a:rPr>
              <a:t>: '</a:t>
            </a:r>
            <a:r>
              <a:rPr lang="ko-KR" altLang="en-US" sz="1000" dirty="0">
                <a:latin typeface="+mn-ea"/>
              </a:rPr>
              <a:t>확인</a:t>
            </a:r>
            <a:r>
              <a:rPr lang="en-US" altLang="ko-KR" sz="1000" dirty="0">
                <a:latin typeface="+mn-ea"/>
              </a:rPr>
              <a:t>' </a:t>
            </a:r>
            <a:r>
              <a:rPr lang="ko-KR" altLang="en-US" sz="1000" dirty="0">
                <a:latin typeface="+mn-ea"/>
              </a:rPr>
              <a:t>버튼 클릭</a:t>
            </a:r>
            <a:r>
              <a:rPr lang="en-US" altLang="ko-KR" sz="1000" dirty="0">
                <a:latin typeface="+mn-ea"/>
              </a:rPr>
              <a:t>, FO</a:t>
            </a:r>
            <a:r>
              <a:rPr lang="ko-KR" altLang="en-US" sz="1000" dirty="0">
                <a:latin typeface="+mn-ea"/>
              </a:rPr>
              <a:t>에선 문의등록 후 </a:t>
            </a:r>
            <a:r>
              <a:rPr lang="en-US" altLang="ko-KR" sz="1000" dirty="0">
                <a:latin typeface="+mn-ea"/>
              </a:rPr>
              <a:t>24</a:t>
            </a:r>
            <a:r>
              <a:rPr lang="ko-KR" altLang="en-US" sz="1000" dirty="0">
                <a:latin typeface="+mn-ea"/>
              </a:rPr>
              <a:t>시간이 되면 자동으로 </a:t>
            </a:r>
            <a:r>
              <a:rPr lang="en-US" altLang="ko-KR" sz="1000" dirty="0">
                <a:latin typeface="+mn-ea"/>
              </a:rPr>
              <a:t>'</a:t>
            </a:r>
            <a:r>
              <a:rPr lang="ko-KR" altLang="en-US" sz="1000" dirty="0" err="1">
                <a:latin typeface="+mn-ea"/>
              </a:rPr>
              <a:t>답변중</a:t>
            </a:r>
            <a:r>
              <a:rPr lang="en-US" altLang="ko-KR" sz="1000" dirty="0">
                <a:latin typeface="+mn-ea"/>
              </a:rPr>
              <a:t>'</a:t>
            </a:r>
            <a:r>
              <a:rPr lang="ko-KR" altLang="en-US" sz="1000" dirty="0">
                <a:latin typeface="+mn-ea"/>
              </a:rPr>
              <a:t>으로 노출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상태 변경 아님</a:t>
            </a:r>
            <a:r>
              <a:rPr lang="en-US" altLang="ko-KR" sz="1000" dirty="0">
                <a:latin typeface="+mn-ea"/>
              </a:rPr>
              <a:t>) / </a:t>
            </a:r>
            <a:r>
              <a:rPr lang="ko-KR" altLang="en-US" sz="1000" dirty="0" err="1">
                <a:latin typeface="+mn-ea"/>
              </a:rPr>
              <a:t>확인전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답변중이전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까지 문의내용 </a:t>
            </a:r>
            <a:r>
              <a:rPr lang="en-US" altLang="ko-KR" sz="1000" dirty="0">
                <a:latin typeface="+mn-ea"/>
              </a:rPr>
              <a:t>FO</a:t>
            </a:r>
            <a:r>
              <a:rPr lang="ko-KR" altLang="en-US" sz="1000" dirty="0">
                <a:latin typeface="+mn-ea"/>
              </a:rPr>
              <a:t>에서 수정 가능</a:t>
            </a:r>
            <a:r>
              <a:rPr lang="en-US" altLang="ko-KR" sz="1000" dirty="0">
                <a:latin typeface="+mn-ea"/>
              </a:rPr>
              <a:t> / </a:t>
            </a:r>
            <a:r>
              <a:rPr lang="ko-KR" altLang="en-US" sz="1000" dirty="0">
                <a:latin typeface="+mn-ea"/>
              </a:rPr>
              <a:t>답변완료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답변등록 </a:t>
            </a:r>
            <a:r>
              <a:rPr lang="ko-KR" altLang="en-US" sz="1000" dirty="0" smtClean="0">
                <a:latin typeface="+mn-ea"/>
              </a:rPr>
              <a:t>시</a:t>
            </a:r>
            <a:r>
              <a:rPr lang="en-US" altLang="ko-KR" sz="1000" dirty="0" smtClean="0">
                <a:latin typeface="+mn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답변내용 입력 영역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답변완료 버튼 클릭 시 </a:t>
            </a:r>
            <a:r>
              <a:rPr lang="en-US" altLang="ko-KR" sz="1000" dirty="0" err="1" smtClean="0">
                <a:latin typeface="+mj-ea"/>
              </a:rPr>
              <a:t>QnA</a:t>
            </a:r>
            <a:r>
              <a:rPr lang="ko-KR" altLang="en-US" sz="1000" dirty="0" smtClean="0">
                <a:latin typeface="+mj-ea"/>
              </a:rPr>
              <a:t>상태 답변완료로 변경 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724" y="2011138"/>
            <a:ext cx="6039756" cy="32553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3202058" y="50034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4" name="타원 23"/>
          <p:cNvSpPr/>
          <p:nvPr/>
        </p:nvSpPr>
        <p:spPr>
          <a:xfrm>
            <a:off x="395724" y="35668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grpSp>
        <p:nvGrpSpPr>
          <p:cNvPr id="15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7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상품 </a:t>
            </a:r>
            <a:r>
              <a:rPr lang="en-US" altLang="ko-KR" sz="1000" dirty="0" smtClean="0">
                <a:latin typeface="+mj-ea"/>
              </a:rPr>
              <a:t>Q&amp;A </a:t>
            </a:r>
            <a:r>
              <a:rPr lang="ko-KR" altLang="en-US" sz="1000" dirty="0" smtClean="0">
                <a:latin typeface="+mj-ea"/>
              </a:rPr>
              <a:t>상세내용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상품</a:t>
            </a:r>
            <a:r>
              <a:rPr lang="en-US" altLang="ko-KR" sz="1000" dirty="0" smtClean="0">
                <a:solidFill>
                  <a:srgbClr val="000000"/>
                </a:solidFill>
              </a:rPr>
              <a:t>Q&amp;A</a:t>
            </a:r>
            <a:r>
              <a:rPr lang="ko-KR" altLang="en-US" sz="1000" dirty="0" smtClean="0">
                <a:solidFill>
                  <a:srgbClr val="000000"/>
                </a:solidFill>
              </a:rPr>
              <a:t>상세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CS </a:t>
            </a:r>
            <a:r>
              <a:rPr lang="ko-KR" altLang="en-US" sz="1000" dirty="0" smtClean="0">
                <a:latin typeface="+mj-ea"/>
              </a:rPr>
              <a:t>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상품</a:t>
            </a:r>
            <a:r>
              <a:rPr lang="en-US" altLang="ko-KR" sz="1000" dirty="0" smtClean="0">
                <a:latin typeface="+mj-ea"/>
              </a:rPr>
              <a:t>Q&amp;A</a:t>
            </a:r>
            <a:r>
              <a:rPr lang="ko-KR" altLang="en-US" sz="1000" dirty="0" smtClean="0">
                <a:latin typeface="+mj-ea"/>
              </a:rPr>
              <a:t>상세</a:t>
            </a:r>
            <a:endParaRPr lang="ko-KR" altLang="en-US" sz="1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5561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smtClean="0">
                <a:latin typeface="+mj-ea"/>
              </a:rPr>
              <a:t>ZTS.COM  FO</a:t>
            </a:r>
            <a:r>
              <a:rPr lang="ko-KR" altLang="en-US" sz="1000" dirty="0" smtClean="0">
                <a:latin typeface="+mj-ea"/>
              </a:rPr>
              <a:t>에 등록된 </a:t>
            </a:r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문의와 </a:t>
            </a:r>
            <a:r>
              <a:rPr lang="en-US" altLang="ko-KR" sz="1000" dirty="0" smtClean="0">
                <a:latin typeface="+mj-ea"/>
              </a:rPr>
              <a:t>Call Center</a:t>
            </a:r>
            <a:r>
              <a:rPr lang="ko-KR" altLang="en-US" sz="1000" dirty="0" smtClean="0">
                <a:latin typeface="+mj-ea"/>
              </a:rPr>
              <a:t>에서 접수한 문의를 관리하는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b="1" dirty="0" smtClean="0">
                <a:latin typeface="+mj-ea"/>
              </a:rPr>
              <a:t>문의 상태 값 정의</a:t>
            </a:r>
            <a:r>
              <a:rPr lang="en-US" altLang="ko-KR" sz="1000" b="1" dirty="0" smtClean="0">
                <a:latin typeface="+mj-ea"/>
              </a:rPr>
              <a:t>: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>
                <a:latin typeface="+mj-ea"/>
              </a:rPr>
              <a:t>상태</a:t>
            </a:r>
            <a:r>
              <a:rPr lang="en-US" altLang="ko-KR" sz="1000" dirty="0">
                <a:latin typeface="+mj-ea"/>
              </a:rPr>
              <a:t>: </a:t>
            </a:r>
            <a:r>
              <a:rPr lang="ko-KR" altLang="en-US" sz="1000" dirty="0">
                <a:latin typeface="+mj-ea"/>
              </a:rPr>
              <a:t>문의접수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답변 중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답변완료 </a:t>
            </a:r>
            <a:r>
              <a:rPr lang="en-US" altLang="ko-KR" sz="1000" dirty="0">
                <a:latin typeface="+mj-ea"/>
              </a:rPr>
              <a:t>/ </a:t>
            </a:r>
            <a:r>
              <a:rPr lang="ko-KR" altLang="en-US" sz="1000" dirty="0">
                <a:latin typeface="+mj-ea"/>
              </a:rPr>
              <a:t>확인 기준</a:t>
            </a:r>
            <a:r>
              <a:rPr lang="en-US" altLang="ko-KR" sz="1000" dirty="0">
                <a:latin typeface="+mj-ea"/>
              </a:rPr>
              <a:t>: '</a:t>
            </a:r>
            <a:r>
              <a:rPr lang="ko-KR" altLang="en-US" sz="1000" dirty="0">
                <a:latin typeface="+mj-ea"/>
              </a:rPr>
              <a:t>확인</a:t>
            </a:r>
            <a:r>
              <a:rPr lang="en-US" altLang="ko-KR" sz="1000" dirty="0">
                <a:latin typeface="+mj-ea"/>
              </a:rPr>
              <a:t>' </a:t>
            </a:r>
            <a:r>
              <a:rPr lang="ko-KR" altLang="en-US" sz="1000" dirty="0">
                <a:latin typeface="+mj-ea"/>
              </a:rPr>
              <a:t>버튼 클릭</a:t>
            </a:r>
            <a:r>
              <a:rPr lang="en-US" altLang="ko-KR" sz="1000" dirty="0">
                <a:latin typeface="+mj-ea"/>
              </a:rPr>
              <a:t>, FO</a:t>
            </a:r>
            <a:r>
              <a:rPr lang="ko-KR" altLang="en-US" sz="1000" dirty="0">
                <a:latin typeface="+mj-ea"/>
              </a:rPr>
              <a:t>에선 문의등록 후 </a:t>
            </a:r>
            <a:r>
              <a:rPr lang="en-US" altLang="ko-KR" sz="1000" dirty="0">
                <a:latin typeface="+mj-ea"/>
              </a:rPr>
              <a:t>24</a:t>
            </a:r>
            <a:r>
              <a:rPr lang="ko-KR" altLang="en-US" sz="1000" dirty="0">
                <a:latin typeface="+mj-ea"/>
              </a:rPr>
              <a:t>시간이 되면 자동으로 </a:t>
            </a:r>
            <a:r>
              <a:rPr lang="en-US" altLang="ko-KR" sz="1000" dirty="0">
                <a:latin typeface="+mj-ea"/>
              </a:rPr>
              <a:t>'</a:t>
            </a:r>
            <a:r>
              <a:rPr lang="ko-KR" altLang="en-US" sz="1000" dirty="0" smtClean="0">
                <a:latin typeface="+mj-ea"/>
              </a:rPr>
              <a:t>답변 중</a:t>
            </a:r>
            <a:r>
              <a:rPr lang="en-US" altLang="ko-KR" sz="1000" dirty="0">
                <a:latin typeface="+mj-ea"/>
              </a:rPr>
              <a:t>'</a:t>
            </a:r>
            <a:r>
              <a:rPr lang="ko-KR" altLang="en-US" sz="1000" dirty="0">
                <a:latin typeface="+mj-ea"/>
              </a:rPr>
              <a:t>으로 노출 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상태 변경 아님</a:t>
            </a:r>
            <a:r>
              <a:rPr lang="en-US" altLang="ko-KR" sz="1000" dirty="0" smtClean="0">
                <a:latin typeface="+mj-ea"/>
              </a:rPr>
              <a:t>)  </a:t>
            </a:r>
            <a:r>
              <a:rPr lang="en-US" altLang="ko-KR" sz="1000" dirty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확인 전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답변 중 이전</a:t>
            </a:r>
            <a:r>
              <a:rPr lang="en-US" altLang="ko-KR" sz="1000" dirty="0">
                <a:latin typeface="+mj-ea"/>
              </a:rPr>
              <a:t>)</a:t>
            </a:r>
            <a:r>
              <a:rPr lang="ko-KR" altLang="en-US" sz="1000" dirty="0">
                <a:latin typeface="+mj-ea"/>
              </a:rPr>
              <a:t>까지 문의내용 </a:t>
            </a:r>
            <a:r>
              <a:rPr lang="en-US" altLang="ko-KR" sz="1000" dirty="0">
                <a:latin typeface="+mj-ea"/>
              </a:rPr>
              <a:t>FO</a:t>
            </a:r>
            <a:r>
              <a:rPr lang="ko-KR" altLang="en-US" sz="1000" dirty="0">
                <a:latin typeface="+mj-ea"/>
              </a:rPr>
              <a:t>에서 수정 </a:t>
            </a:r>
            <a:r>
              <a:rPr lang="ko-KR" altLang="en-US" sz="1000" dirty="0" smtClean="0">
                <a:latin typeface="+mj-ea"/>
              </a:rPr>
              <a:t>가능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문의확인 단계에서는 </a:t>
            </a:r>
            <a:r>
              <a:rPr lang="en-US" altLang="ko-KR" sz="1000" dirty="0" smtClean="0">
                <a:latin typeface="+mj-ea"/>
              </a:rPr>
              <a:t>SMS, E-mail </a:t>
            </a:r>
            <a:r>
              <a:rPr lang="ko-KR" altLang="en-US" sz="1000" dirty="0" smtClean="0">
                <a:latin typeface="+mj-ea"/>
              </a:rPr>
              <a:t>전송하지 안으며 문의등록 상태에서 </a:t>
            </a:r>
            <a:r>
              <a:rPr lang="en-US" altLang="ko-KR" sz="1000" dirty="0" smtClean="0">
                <a:latin typeface="+mj-ea"/>
              </a:rPr>
              <a:t>SMS, E-mail </a:t>
            </a:r>
            <a:r>
              <a:rPr lang="ko-KR" altLang="en-US" sz="1000" dirty="0" smtClean="0">
                <a:latin typeface="+mj-ea"/>
              </a:rPr>
              <a:t>발송함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>
                <a:latin typeface="+mj-ea"/>
              </a:rPr>
              <a:t>조회 조건 설정 영역 검색 조건은 기간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문의 등록일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문의 확인일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답변 등록일 </a:t>
            </a:r>
            <a:r>
              <a:rPr lang="ko-KR" altLang="en-US" sz="1000" dirty="0">
                <a:latin typeface="+mj-ea"/>
              </a:rPr>
              <a:t>설정 가능</a:t>
            </a:r>
            <a:r>
              <a:rPr lang="en-US" altLang="ko-KR" sz="1000" dirty="0">
                <a:latin typeface="+mj-ea"/>
              </a:rPr>
              <a:t>), </a:t>
            </a:r>
            <a:r>
              <a:rPr lang="ko-KR" altLang="en-US" sz="1000" dirty="0" smtClean="0">
                <a:latin typeface="+mj-ea"/>
              </a:rPr>
              <a:t>문의상태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문의 채널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제목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내용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문의유형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</a:t>
            </a:r>
            <a:r>
              <a:rPr lang="ko-KR" altLang="en-US" sz="1000" dirty="0">
                <a:latin typeface="+mj-ea"/>
              </a:rPr>
              <a:t>설정한 조건으로 검색을 실행하는 버튼 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①</a:t>
            </a:r>
            <a:r>
              <a:rPr lang="ko-KR" altLang="en-US" sz="1000" dirty="0" smtClean="0">
                <a:latin typeface="+mj-ea"/>
              </a:rPr>
              <a:t>영역에서 </a:t>
            </a:r>
            <a:r>
              <a:rPr lang="ko-KR" altLang="en-US" sz="1000" dirty="0">
                <a:latin typeface="+mj-ea"/>
              </a:rPr>
              <a:t>설정한 조건에 맞는 </a:t>
            </a:r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문의를 </a:t>
            </a:r>
            <a:r>
              <a:rPr lang="ko-KR" altLang="en-US" sz="1000" dirty="0">
                <a:latin typeface="+mj-ea"/>
              </a:rPr>
              <a:t>출력하는 목록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err="1">
                <a:latin typeface="+mj-ea"/>
              </a:rPr>
              <a:t>QnA</a:t>
            </a:r>
            <a:r>
              <a:rPr lang="ko-KR" altLang="en-US" sz="1000" dirty="0">
                <a:latin typeface="+mj-ea"/>
              </a:rPr>
              <a:t>번호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제목 클릭 시 상세 창 팝업 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상세화면 설명은 다음 화면에서</a:t>
            </a:r>
            <a:r>
              <a:rPr lang="en-US" altLang="ko-KR" sz="1000" dirty="0">
                <a:latin typeface="+mj-ea"/>
              </a:rPr>
              <a:t>)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전화문의가 접수된 경우 해당 버튼을 클릭 하여 문의등록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클릭 시 문의 등록 팝업 창 출력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 조회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00"/>
                </a:solidFill>
              </a:rPr>
              <a:t>1:1</a:t>
            </a:r>
            <a:r>
              <a:rPr lang="ko-KR" altLang="en-US" sz="1000" dirty="0" smtClean="0">
                <a:solidFill>
                  <a:srgbClr val="000000"/>
                </a:solidFill>
              </a:rPr>
              <a:t>문의관리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CS </a:t>
            </a:r>
            <a:r>
              <a:rPr lang="ko-KR" altLang="en-US" sz="1000" dirty="0" smtClean="0">
                <a:latin typeface="+mj-ea"/>
              </a:rPr>
              <a:t>관리 </a:t>
            </a:r>
            <a:r>
              <a:rPr lang="en-US" altLang="ko-KR" sz="1000" dirty="0" smtClean="0">
                <a:latin typeface="+mj-ea"/>
              </a:rPr>
              <a:t>&gt; 1:1</a:t>
            </a:r>
            <a:r>
              <a:rPr lang="ko-KR" altLang="en-US" sz="1000" dirty="0" smtClean="0">
                <a:latin typeface="+mj-ea"/>
              </a:rPr>
              <a:t>문의관리</a:t>
            </a:r>
            <a:endParaRPr lang="ko-KR" altLang="en-US" sz="1000" dirty="0">
              <a:latin typeface="+mj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54" y="1700513"/>
            <a:ext cx="6169296" cy="38766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6126754" y="23254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349018" y="18671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8" name="타원 17"/>
          <p:cNvSpPr/>
          <p:nvPr/>
        </p:nvSpPr>
        <p:spPr>
          <a:xfrm>
            <a:off x="349018" y="28131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5984125" y="26704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3" name="직사각형 2"/>
          <p:cNvSpPr/>
          <p:nvPr/>
        </p:nvSpPr>
        <p:spPr>
          <a:xfrm>
            <a:off x="3060701" y="2091613"/>
            <a:ext cx="1082674" cy="107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문의상</a:t>
            </a:r>
            <a:r>
              <a:rPr lang="ko-KR" altLang="en-US" sz="600">
                <a:solidFill>
                  <a:schemeClr val="tx1"/>
                </a:solidFill>
              </a:rPr>
              <a:t>태</a:t>
            </a:r>
          </a:p>
        </p:txBody>
      </p:sp>
      <p:sp>
        <p:nvSpPr>
          <p:cNvPr id="20" name="타원 19"/>
          <p:cNvSpPr/>
          <p:nvPr/>
        </p:nvSpPr>
        <p:spPr>
          <a:xfrm>
            <a:off x="330954" y="307431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917694" y="307431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</p:spTree>
    <p:extLst>
      <p:ext uri="{BB962C8B-B14F-4D97-AF65-F5344CB8AC3E}">
        <p14:creationId xmlns:p14="http://schemas.microsoft.com/office/powerpoint/2010/main" val="2643994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9512" y="1587012"/>
            <a:ext cx="6358125" cy="3619989"/>
            <a:chOff x="309512" y="1587012"/>
            <a:chExt cx="6358125" cy="4534260"/>
          </a:xfrm>
        </p:grpSpPr>
        <p:pic>
          <p:nvPicPr>
            <p:cNvPr id="3074" name="Picture 2" descr="C:\Users\intune\Pictures\0to7메뉴얼\CS관리\3. 문의상세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509"/>
            <a:stretch/>
          </p:blipFill>
          <p:spPr bwMode="auto">
            <a:xfrm>
              <a:off x="309512" y="1587012"/>
              <a:ext cx="6358125" cy="27087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intune\Pictures\0to7메뉴얼\CS관리\3. 문의상세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33" b="50467"/>
            <a:stretch/>
          </p:blipFill>
          <p:spPr bwMode="auto">
            <a:xfrm>
              <a:off x="309512" y="4295776"/>
              <a:ext cx="6358125" cy="182549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온라인과 오프라인에서 등록된 </a:t>
            </a:r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 내용은 </a:t>
            </a:r>
            <a:r>
              <a:rPr lang="en-US" altLang="ko-KR" sz="1000" dirty="0" smtClean="0">
                <a:latin typeface="+mj-ea"/>
              </a:rPr>
              <a:t>ZTS.COM</a:t>
            </a:r>
            <a:r>
              <a:rPr lang="ko-KR" altLang="en-US" sz="1000" dirty="0" smtClean="0">
                <a:latin typeface="+mj-ea"/>
              </a:rPr>
              <a:t>의 </a:t>
            </a:r>
            <a:r>
              <a:rPr lang="en-US" altLang="ko-KR" sz="1000" dirty="0" smtClean="0">
                <a:latin typeface="+mj-ea"/>
              </a:rPr>
              <a:t>CS</a:t>
            </a:r>
            <a:r>
              <a:rPr lang="ko-KR" altLang="en-US" sz="1000" dirty="0" smtClean="0">
                <a:latin typeface="+mj-ea"/>
              </a:rPr>
              <a:t>센터를 거쳐 업체에게 전달됨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문의 상태는 확인 처리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err="1" smtClean="0">
                <a:latin typeface="+mj-ea"/>
              </a:rPr>
              <a:t>확인중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된 상태로 업체에게 넘어가며 상담 신청정보 수정 불가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문의상세 팝업 창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주문한 상품문의인 경우 주문상품명 출력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상품 강조문구는 출력되지 않음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문의 상태가 출력되며 업체로 넘어가는 </a:t>
            </a:r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문의는 </a:t>
            </a:r>
            <a:r>
              <a:rPr lang="ko-KR" altLang="en-US" sz="1000" dirty="0" err="1" smtClean="0">
                <a:latin typeface="+mj-ea"/>
              </a:rPr>
              <a:t>답변중</a:t>
            </a:r>
            <a:r>
              <a:rPr lang="ko-KR" altLang="en-US" sz="1000" dirty="0" smtClean="0">
                <a:latin typeface="+mj-ea"/>
              </a:rPr>
              <a:t> 상태로 전달됨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주문한 상품 문의인 경우 주문 상품의 </a:t>
            </a:r>
            <a:r>
              <a:rPr lang="ko-KR" altLang="en-US" sz="1000" dirty="0" err="1" smtClean="0">
                <a:latin typeface="+mj-ea"/>
              </a:rPr>
              <a:t>단품정보</a:t>
            </a:r>
            <a:r>
              <a:rPr lang="ko-KR" altLang="en-US" sz="1000" dirty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출력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문의의 접수완료 시점부터 현재 시점까지 경과시간 출력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CS</a:t>
            </a:r>
            <a:r>
              <a:rPr lang="ko-KR" altLang="en-US" sz="1000" dirty="0" smtClean="0">
                <a:latin typeface="+mj-ea"/>
              </a:rPr>
              <a:t>센터에서 확인한 일시 출력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 상세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>
                <a:solidFill>
                  <a:srgbClr val="000000"/>
                </a:solidFill>
              </a:rPr>
              <a:t>1:1</a:t>
            </a:r>
            <a:r>
              <a:rPr lang="ko-KR" altLang="en-US" sz="1000" dirty="0" smtClean="0">
                <a:solidFill>
                  <a:srgbClr val="000000"/>
                </a:solidFill>
              </a:rPr>
              <a:t>문의상세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CS </a:t>
            </a:r>
            <a:r>
              <a:rPr lang="ko-KR" altLang="en-US" sz="1000" dirty="0" smtClean="0">
                <a:latin typeface="+mj-ea"/>
              </a:rPr>
              <a:t>관리 </a:t>
            </a:r>
            <a:r>
              <a:rPr lang="en-US" altLang="ko-KR" sz="1000" dirty="0" smtClean="0">
                <a:latin typeface="+mj-ea"/>
              </a:rPr>
              <a:t>&gt; 1:1</a:t>
            </a:r>
            <a:r>
              <a:rPr lang="ko-KR" altLang="en-US" sz="1000" dirty="0" smtClean="0">
                <a:latin typeface="+mj-ea"/>
              </a:rPr>
              <a:t>문의상세</a:t>
            </a:r>
            <a:endParaRPr lang="ko-KR" altLang="en-US" sz="1000" dirty="0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6061" y="2912071"/>
            <a:ext cx="2385851" cy="1391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A</a:t>
            </a:r>
            <a:r>
              <a:rPr lang="ko-KR" altLang="en-US" sz="600" dirty="0" smtClean="0">
                <a:solidFill>
                  <a:schemeClr val="tx1"/>
                </a:solidFill>
              </a:rPr>
              <a:t>업체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09512" y="151501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0" name="직사각형 19"/>
          <p:cNvSpPr/>
          <p:nvPr/>
        </p:nvSpPr>
        <p:spPr>
          <a:xfrm>
            <a:off x="5036345" y="2150824"/>
            <a:ext cx="1489868" cy="1022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26916" y="2150824"/>
            <a:ext cx="158454" cy="934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29213" y="1990511"/>
            <a:ext cx="1396999" cy="1022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6916" y="1990511"/>
            <a:ext cx="158454" cy="934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97013" y="2184316"/>
            <a:ext cx="1396999" cy="1638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이벤트 혜택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71663" y="2403874"/>
            <a:ext cx="1396999" cy="1234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90626" y="2403874"/>
            <a:ext cx="1396999" cy="1234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6916" y="2403874"/>
            <a:ext cx="158454" cy="1234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97013" y="2403874"/>
            <a:ext cx="158454" cy="1234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86061" y="2587625"/>
            <a:ext cx="2385851" cy="118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010-9393-4854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86061" y="2755461"/>
            <a:ext cx="2385851" cy="118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ZTS@ZTS.COM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86061" y="3093596"/>
            <a:ext cx="1892973" cy="118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주문상품</a:t>
            </a:r>
            <a:r>
              <a:rPr lang="ko-KR" altLang="en-US" sz="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26916" y="3093596"/>
            <a:ext cx="1892973" cy="118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 smtClean="0">
                <a:solidFill>
                  <a:schemeClr val="tx1"/>
                </a:solidFill>
              </a:rPr>
              <a:t>단품정보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1061" y="3804796"/>
            <a:ext cx="5076589" cy="118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배송이 너무 느려요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21061" y="3955253"/>
            <a:ext cx="5076589" cy="6230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빠른 배송 부탁 드립니다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9512" y="321601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3439196" y="321601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42" name="타원 41"/>
          <p:cNvSpPr/>
          <p:nvPr/>
        </p:nvSpPr>
        <p:spPr>
          <a:xfrm>
            <a:off x="309512" y="300894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3" name="타원 42"/>
          <p:cNvSpPr/>
          <p:nvPr/>
        </p:nvSpPr>
        <p:spPr>
          <a:xfrm>
            <a:off x="3439196" y="304774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44" name="타원 43"/>
          <p:cNvSpPr/>
          <p:nvPr/>
        </p:nvSpPr>
        <p:spPr>
          <a:xfrm>
            <a:off x="3439196" y="35668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grpSp>
        <p:nvGrpSpPr>
          <p:cNvPr id="47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49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943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답변등록 화면 </a:t>
            </a:r>
            <a:endParaRPr lang="en-US" altLang="ko-KR" sz="1000" dirty="0">
              <a:latin typeface="+mj-ea"/>
            </a:endParaRPr>
          </a:p>
          <a:p>
            <a:pPr marL="243450" indent="-171450">
              <a:buFontTx/>
              <a:buChar char="-"/>
            </a:pPr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lvl="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문의 답변내용 저장 버튼 클릭 시 답변등록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3074" name="Picture 2" descr="C:\Users\intune\Pictures\0to7메뉴얼\CS관리\3. 문의상세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5" b="102"/>
          <a:stretch/>
        </p:blipFill>
        <p:spPr bwMode="auto">
          <a:xfrm>
            <a:off x="309512" y="1838473"/>
            <a:ext cx="6358125" cy="38041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3167058" y="532338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grpSp>
        <p:nvGrpSpPr>
          <p:cNvPr id="15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7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1:1</a:t>
            </a:r>
            <a:r>
              <a:rPr lang="ko-KR" altLang="en-US" sz="1000" dirty="0" smtClean="0">
                <a:latin typeface="+mj-ea"/>
              </a:rPr>
              <a:t>문의 상세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>
                <a:solidFill>
                  <a:srgbClr val="000000"/>
                </a:solidFill>
              </a:rPr>
              <a:t>1:1</a:t>
            </a:r>
            <a:r>
              <a:rPr lang="ko-KR" altLang="en-US" sz="1000" dirty="0" smtClean="0">
                <a:solidFill>
                  <a:srgbClr val="000000"/>
                </a:solidFill>
              </a:rPr>
              <a:t>문의상세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</a:rPr>
              <a:t>CS </a:t>
            </a:r>
            <a:r>
              <a:rPr lang="ko-KR" altLang="en-US" sz="1000" dirty="0" smtClean="0">
                <a:latin typeface="+mj-ea"/>
              </a:rPr>
              <a:t>관리 </a:t>
            </a:r>
            <a:r>
              <a:rPr lang="en-US" altLang="ko-KR" sz="1000" dirty="0" smtClean="0">
                <a:latin typeface="+mj-ea"/>
              </a:rPr>
              <a:t>&gt; 1:1</a:t>
            </a:r>
            <a:r>
              <a:rPr lang="ko-KR" altLang="en-US" sz="1000" dirty="0" smtClean="0">
                <a:latin typeface="+mj-ea"/>
              </a:rPr>
              <a:t>문의상세</a:t>
            </a:r>
            <a:endParaRPr lang="ko-KR" altLang="en-US" sz="1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515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168" y="2015016"/>
            <a:ext cx="3960000" cy="647421"/>
          </a:xfrm>
        </p:spPr>
        <p:txBody>
          <a:bodyPr/>
          <a:lstStyle/>
          <a:p>
            <a:pPr marL="182563"/>
            <a:r>
              <a:rPr lang="ko-KR" altLang="en-US" sz="3600" dirty="0" smtClean="0"/>
              <a:t>배송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반품관리</a:t>
            </a:r>
            <a:endParaRPr lang="ko-KR" altLang="en-US" sz="3600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900863" y="3095880"/>
            <a:ext cx="5376237" cy="19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배송의뢰서</a:t>
            </a:r>
            <a:r>
              <a:rPr lang="en-US" altLang="ko-KR" sz="1600" b="0" dirty="0" smtClean="0">
                <a:latin typeface="+mn-ea"/>
                <a:ea typeface="+mn-ea"/>
              </a:rPr>
              <a:t>_</a:t>
            </a:r>
            <a:r>
              <a:rPr lang="ko-KR" altLang="en-US" sz="1600" b="0" dirty="0" err="1" smtClean="0">
                <a:latin typeface="+mn-ea"/>
                <a:ea typeface="+mn-ea"/>
              </a:rPr>
              <a:t>협력사</a:t>
            </a:r>
            <a:endParaRPr lang="ko-KR" altLang="en-US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출고완료처리</a:t>
            </a:r>
            <a:r>
              <a:rPr lang="en-US" altLang="ko-KR" sz="1600" b="0" dirty="0" smtClean="0">
                <a:latin typeface="+mn-ea"/>
                <a:ea typeface="+mn-ea"/>
              </a:rPr>
              <a:t>_</a:t>
            </a:r>
            <a:r>
              <a:rPr lang="ko-KR" altLang="en-US" sz="1600" b="0" dirty="0" err="1" smtClean="0">
                <a:latin typeface="+mn-ea"/>
                <a:ea typeface="+mn-ea"/>
              </a:rPr>
              <a:t>협력사</a:t>
            </a:r>
            <a:endParaRPr lang="ko-KR" altLang="en-US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</a:rPr>
              <a:t>출고</a:t>
            </a:r>
            <a:r>
              <a:rPr lang="en-US" altLang="ko-KR" sz="1600" b="0" dirty="0" smtClean="0">
                <a:latin typeface="+mn-ea"/>
              </a:rPr>
              <a:t>/</a:t>
            </a:r>
            <a:r>
              <a:rPr lang="ko-KR" altLang="en-US" sz="1600" b="0" dirty="0" err="1" smtClean="0">
                <a:latin typeface="+mn-ea"/>
              </a:rPr>
              <a:t>미출고</a:t>
            </a:r>
            <a:r>
              <a:rPr lang="ko-KR" altLang="en-US" sz="1600" b="0" dirty="0" smtClean="0">
                <a:latin typeface="+mn-ea"/>
              </a:rPr>
              <a:t> 리스트</a:t>
            </a: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</a:rPr>
              <a:t>반품확인</a:t>
            </a:r>
            <a:r>
              <a:rPr lang="en-US" altLang="ko-KR" sz="1600" b="0" dirty="0" smtClean="0">
                <a:latin typeface="+mn-ea"/>
              </a:rPr>
              <a:t>_</a:t>
            </a:r>
            <a:r>
              <a:rPr lang="ko-KR" altLang="en-US" sz="1600" b="0" dirty="0" err="1" smtClean="0">
                <a:latin typeface="+mn-ea"/>
              </a:rPr>
              <a:t>협력사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90551" y="2738560"/>
            <a:ext cx="3838574" cy="46529"/>
            <a:chOff x="590550" y="2708031"/>
            <a:chExt cx="3858621" cy="4652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90550" y="2708031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0550" y="2754560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업무 </a:t>
            </a:r>
            <a:r>
              <a:rPr lang="en-US" altLang="ko-KR" dirty="0" smtClean="0"/>
              <a:t>Flow 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클레임</a:t>
            </a:r>
            <a:endParaRPr lang="ko-KR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8913" y="486192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주문 배송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823" y="947458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결제완료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9611" y="947458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출고대기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승인대기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1403823" y="1145458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  <a:endCxn id="23" idx="1"/>
          </p:cNvCxnSpPr>
          <p:nvPr/>
        </p:nvCxnSpPr>
        <p:spPr>
          <a:xfrm>
            <a:off x="2665611" y="1145458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5675" y="796778"/>
            <a:ext cx="6480000" cy="1404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5675" y="2219325"/>
            <a:ext cx="6480000" cy="6267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고객 결제완료 즉시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배송의뢰서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화면에 배송해야 할 상품이 노출됨</a:t>
            </a:r>
            <a:endParaRPr lang="en-US" altLang="ko-KR" sz="900" dirty="0" smtClean="0"/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배송승인 처리를 하지 않을 경우 고객이 자유롭게 주문취소가 가능하니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배송승인 처리 후 상품배송준비 필요</a:t>
            </a:r>
            <a:endParaRPr lang="en-US" altLang="ko-KR" sz="900" dirty="0" smtClean="0"/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기본 업체 </a:t>
            </a:r>
            <a:r>
              <a:rPr lang="ko-KR" altLang="en-US" sz="900" dirty="0" err="1" smtClean="0"/>
              <a:t>배송비는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제로투세븐에서</a:t>
            </a:r>
            <a:r>
              <a:rPr lang="ko-KR" altLang="en-US" sz="900" dirty="0" smtClean="0"/>
              <a:t> 직접 결제 받아 업체에 정산하지만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도선료의</a:t>
            </a:r>
            <a:r>
              <a:rPr lang="ko-KR" altLang="en-US" sz="900" dirty="0" smtClean="0"/>
              <a:t> 경우엔 업체에서 </a:t>
            </a:r>
            <a:r>
              <a:rPr lang="ko-KR" altLang="en-US" sz="900" dirty="0" err="1" smtClean="0"/>
              <a:t>도선료를</a:t>
            </a:r>
            <a:r>
              <a:rPr lang="ko-KR" altLang="en-US" sz="900" dirty="0" smtClean="0"/>
              <a:t> 판단하여 고객에게 연락하여 별도로 입금 받아야 함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91399" y="947458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재고확인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53187" y="947458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배송승인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14975" y="947458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피킹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패킹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62200" y="1680883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운송장설정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29025" y="1680883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택배사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인계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95850" y="1680883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출고확정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23" idx="3"/>
            <a:endCxn id="24" idx="1"/>
          </p:cNvCxnSpPr>
          <p:nvPr/>
        </p:nvCxnSpPr>
        <p:spPr>
          <a:xfrm>
            <a:off x="3927399" y="1145458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4" idx="3"/>
            <a:endCxn id="26" idx="1"/>
          </p:cNvCxnSpPr>
          <p:nvPr/>
        </p:nvCxnSpPr>
        <p:spPr>
          <a:xfrm>
            <a:off x="5189187" y="1145458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6" idx="2"/>
            <a:endCxn id="27" idx="0"/>
          </p:cNvCxnSpPr>
          <p:nvPr/>
        </p:nvCxnSpPr>
        <p:spPr>
          <a:xfrm rot="5400000">
            <a:off x="4237876" y="-64217"/>
            <a:ext cx="337425" cy="3152775"/>
          </a:xfrm>
          <a:prstGeom prst="bentConnector3">
            <a:avLst>
              <a:gd name="adj1" fmla="val 50000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7" idx="3"/>
            <a:endCxn id="28" idx="1"/>
          </p:cNvCxnSpPr>
          <p:nvPr/>
        </p:nvCxnSpPr>
        <p:spPr>
          <a:xfrm>
            <a:off x="3298200" y="1878883"/>
            <a:ext cx="33082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8" idx="3"/>
            <a:endCxn id="29" idx="1"/>
          </p:cNvCxnSpPr>
          <p:nvPr/>
        </p:nvCxnSpPr>
        <p:spPr>
          <a:xfrm>
            <a:off x="4565025" y="1878883"/>
            <a:ext cx="33082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188913" y="2906650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주문 취소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7823" y="34917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결제완료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29611" y="34917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출고대기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승인대기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3" idx="3"/>
            <a:endCxn id="54" idx="1"/>
          </p:cNvCxnSpPr>
          <p:nvPr/>
        </p:nvCxnSpPr>
        <p:spPr>
          <a:xfrm>
            <a:off x="1403823" y="36897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4" idx="3"/>
            <a:endCxn id="59" idx="1"/>
          </p:cNvCxnSpPr>
          <p:nvPr/>
        </p:nvCxnSpPr>
        <p:spPr>
          <a:xfrm>
            <a:off x="2665611" y="36897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5675" y="3217236"/>
            <a:ext cx="6480000" cy="1512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5675" y="4744558"/>
            <a:ext cx="6480000" cy="4882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배송승인 이전의 경우 즉시 </a:t>
            </a:r>
            <a:r>
              <a:rPr lang="en-US" altLang="ko-KR" sz="900" dirty="0" smtClean="0"/>
              <a:t>CS</a:t>
            </a:r>
            <a:r>
              <a:rPr lang="ko-KR" altLang="en-US" sz="900" dirty="0" smtClean="0"/>
              <a:t>에 연락하여 주문취소 처리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주문취소 완료 후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배송의뢰서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화면에서 출고대기건 </a:t>
            </a:r>
            <a:r>
              <a:rPr lang="ko-KR" altLang="en-US" sz="900" dirty="0" err="1" smtClean="0"/>
              <a:t>비노출</a:t>
            </a:r>
            <a:endParaRPr lang="en-US" altLang="ko-KR" sz="900" dirty="0" smtClean="0"/>
          </a:p>
          <a:p>
            <a:pPr marL="72000" lvl="0" indent="-72000">
              <a:buFont typeface="Arial" pitchFamily="34" charset="0"/>
              <a:buChar char="•"/>
            </a:pPr>
            <a:r>
              <a:rPr lang="ko-KR" altLang="en-US" sz="900" dirty="0" smtClean="0"/>
              <a:t>배송승인 이후의 경우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출고완료처리</a:t>
            </a:r>
            <a:r>
              <a:rPr lang="en-US" altLang="ko-KR" sz="900" dirty="0" smtClean="0"/>
              <a:t>_</a:t>
            </a:r>
            <a:r>
              <a:rPr lang="ko-KR" altLang="en-US" sz="900" dirty="0" err="1" smtClean="0"/>
              <a:t>협력사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화면에서 </a:t>
            </a:r>
            <a:r>
              <a:rPr lang="ko-KR" altLang="en-US" sz="900" dirty="0" err="1" smtClean="0"/>
              <a:t>미출고처리</a:t>
            </a:r>
            <a:r>
              <a:rPr lang="ko-KR" altLang="en-US" sz="900" dirty="0" smtClean="0"/>
              <a:t> 후 </a:t>
            </a:r>
            <a:r>
              <a:rPr lang="en-US" altLang="ko-KR" sz="900" dirty="0" smtClean="0"/>
              <a:t>CS</a:t>
            </a:r>
            <a:r>
              <a:rPr lang="ko-KR" altLang="en-US" sz="900" dirty="0" smtClean="0"/>
              <a:t>에 연락하여 주문취소 처리</a:t>
            </a:r>
            <a:endParaRPr lang="en-US" altLang="ko-KR" sz="900" dirty="0" smtClean="0"/>
          </a:p>
          <a:p>
            <a:pPr marL="72000" lvl="0" indent="-72000">
              <a:buFont typeface="Arial" pitchFamily="34" charset="0"/>
              <a:buChar char="•"/>
            </a:pPr>
            <a:r>
              <a:rPr lang="ko-KR" altLang="en-US" sz="900" dirty="0" smtClean="0"/>
              <a:t>별도 입금 받은 </a:t>
            </a:r>
            <a:r>
              <a:rPr lang="ko-KR" altLang="en-US" sz="900" dirty="0" err="1" smtClean="0"/>
              <a:t>도선료가</a:t>
            </a:r>
            <a:r>
              <a:rPr lang="ko-KR" altLang="en-US" sz="900" dirty="0" smtClean="0"/>
              <a:t> 있다면 업체에서 고객에게 별도로 환불해야 함</a:t>
            </a:r>
            <a:endParaRPr lang="en-US" altLang="ko-KR" sz="9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2991399" y="34917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재고확인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253187" y="34917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CS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연락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514975" y="34917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주문취소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(CS)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9" idx="3"/>
            <a:endCxn id="60" idx="1"/>
          </p:cNvCxnSpPr>
          <p:nvPr/>
        </p:nvCxnSpPr>
        <p:spPr>
          <a:xfrm>
            <a:off x="3927399" y="36897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5189187" y="36897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4725" y="3220558"/>
            <a:ext cx="2160000" cy="216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/>
            <a:r>
              <a:rPr lang="ko-KR" altLang="en-US" sz="900" b="1" dirty="0" smtClean="0"/>
              <a:t>배송승인 이전 판매자의 주문취소</a:t>
            </a:r>
            <a:endParaRPr lang="en-US" altLang="ko-KR" sz="9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74725" y="3982558"/>
            <a:ext cx="2088000" cy="216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/>
            <a:r>
              <a:rPr lang="ko-KR" altLang="en-US" sz="900" b="1" dirty="0" smtClean="0"/>
              <a:t>배송승인 이후 판매자의 주문취소</a:t>
            </a:r>
            <a:endParaRPr lang="en-US" altLang="ko-KR" sz="900" b="1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467823" y="4225166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배송승인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729611" y="4225166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결품발생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2" idx="3"/>
            <a:endCxn id="73" idx="1"/>
          </p:cNvCxnSpPr>
          <p:nvPr/>
        </p:nvCxnSpPr>
        <p:spPr>
          <a:xfrm>
            <a:off x="1403823" y="4423166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3" idx="3"/>
            <a:endCxn id="76" idx="1"/>
          </p:cNvCxnSpPr>
          <p:nvPr/>
        </p:nvCxnSpPr>
        <p:spPr>
          <a:xfrm>
            <a:off x="2665611" y="4423166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991399" y="4225166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미출고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253187" y="4225166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CS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연락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514975" y="4225166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주문취소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(CS)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6" idx="3"/>
            <a:endCxn id="77" idx="1"/>
          </p:cNvCxnSpPr>
          <p:nvPr/>
        </p:nvCxnSpPr>
        <p:spPr>
          <a:xfrm>
            <a:off x="3927399" y="4423166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3"/>
            <a:endCxn id="78" idx="1"/>
          </p:cNvCxnSpPr>
          <p:nvPr/>
        </p:nvCxnSpPr>
        <p:spPr>
          <a:xfrm>
            <a:off x="5189187" y="4423166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88913" y="5328877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반품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048" y="5790473"/>
            <a:ext cx="864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출고완료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배송완료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38898" y="5790473"/>
            <a:ext cx="864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반품접수</a:t>
            </a:r>
          </a:p>
        </p:txBody>
      </p:sp>
      <p:cxnSp>
        <p:nvCxnSpPr>
          <p:cNvPr id="84" name="직선 화살표 연결선 83"/>
          <p:cNvCxnSpPr>
            <a:stCxn id="82" idx="3"/>
            <a:endCxn id="83" idx="1"/>
          </p:cNvCxnSpPr>
          <p:nvPr/>
        </p:nvCxnSpPr>
        <p:spPr>
          <a:xfrm>
            <a:off x="1227048" y="5988473"/>
            <a:ext cx="21185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3" idx="3"/>
            <a:endCxn id="88" idx="1"/>
          </p:cNvCxnSpPr>
          <p:nvPr/>
        </p:nvCxnSpPr>
        <p:spPr>
          <a:xfrm>
            <a:off x="2302898" y="5988473"/>
            <a:ext cx="21185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55675" y="5639463"/>
            <a:ext cx="6480000" cy="684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55675" y="6348296"/>
            <a:ext cx="6480000" cy="4882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반품이 접수되면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반품확인</a:t>
            </a:r>
            <a:r>
              <a:rPr lang="en-US" altLang="ko-KR" sz="900" dirty="0" smtClean="0"/>
              <a:t>_</a:t>
            </a:r>
            <a:r>
              <a:rPr lang="ko-KR" altLang="en-US" sz="900" dirty="0" err="1" smtClean="0"/>
              <a:t>협력사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화면에 수거대상 상품 노출</a:t>
            </a:r>
            <a:endParaRPr lang="en-US" altLang="ko-KR" sz="900" dirty="0" smtClean="0"/>
          </a:p>
          <a:p>
            <a:pPr marL="72000" lvl="0" indent="-72000">
              <a:buFont typeface="Arial" pitchFamily="34" charset="0"/>
              <a:buChar char="•"/>
            </a:pPr>
            <a:r>
              <a:rPr lang="en-US" altLang="ko-KR" sz="900" dirty="0" smtClean="0"/>
              <a:t>‘</a:t>
            </a:r>
            <a:r>
              <a:rPr lang="ko-KR" altLang="en-US" sz="900" dirty="0" smtClean="0"/>
              <a:t>반품확인</a:t>
            </a:r>
            <a:r>
              <a:rPr lang="en-US" altLang="ko-KR" sz="900" dirty="0" smtClean="0"/>
              <a:t>_</a:t>
            </a:r>
            <a:r>
              <a:rPr lang="ko-KR" altLang="en-US" sz="900" dirty="0" err="1" smtClean="0"/>
              <a:t>협력사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화면에서 수거된 상품을 </a:t>
            </a:r>
            <a:r>
              <a:rPr lang="ko-KR" altLang="en-US" sz="900" dirty="0" err="1" smtClean="0"/>
              <a:t>입고처리하면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CS</a:t>
            </a:r>
            <a:r>
              <a:rPr lang="ko-KR" altLang="en-US" sz="900" dirty="0" smtClean="0"/>
              <a:t>에서 입고완료된 건을 확인하여 반품완료 및 환불처리</a:t>
            </a:r>
            <a:endParaRPr lang="en-US" altLang="ko-KR" sz="900" dirty="0" smtClean="0"/>
          </a:p>
          <a:p>
            <a:pPr marL="72000" lvl="0" indent="-72000">
              <a:buFont typeface="Arial" pitchFamily="34" charset="0"/>
              <a:buChar char="•"/>
            </a:pPr>
            <a:r>
              <a:rPr lang="ko-KR" altLang="en-US" sz="900" dirty="0" smtClean="0"/>
              <a:t>반품으로 발생하는 </a:t>
            </a:r>
            <a:r>
              <a:rPr lang="ko-KR" altLang="en-US" sz="900" dirty="0" err="1" smtClean="0"/>
              <a:t>도선료는</a:t>
            </a:r>
            <a:r>
              <a:rPr lang="ko-KR" altLang="en-US" sz="900" dirty="0" smtClean="0"/>
              <a:t> 업체에서 직접 고객에게 입금 받거나 환불해야 함 </a:t>
            </a:r>
            <a:endParaRPr lang="en-US" altLang="ko-KR" sz="900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2514748" y="5790473"/>
            <a:ext cx="864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수거상품 확인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590598" y="5790473"/>
            <a:ext cx="864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택배사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수거지시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66448" y="5790473"/>
            <a:ext cx="864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입고완료</a:t>
            </a:r>
          </a:p>
        </p:txBody>
      </p:sp>
      <p:cxnSp>
        <p:nvCxnSpPr>
          <p:cNvPr id="91" name="직선 화살표 연결선 90"/>
          <p:cNvCxnSpPr>
            <a:stCxn id="88" idx="3"/>
            <a:endCxn id="89" idx="1"/>
          </p:cNvCxnSpPr>
          <p:nvPr/>
        </p:nvCxnSpPr>
        <p:spPr>
          <a:xfrm>
            <a:off x="3378748" y="5988473"/>
            <a:ext cx="21185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9" idx="3"/>
            <a:endCxn id="90" idx="1"/>
          </p:cNvCxnSpPr>
          <p:nvPr/>
        </p:nvCxnSpPr>
        <p:spPr>
          <a:xfrm>
            <a:off x="4454598" y="5988473"/>
            <a:ext cx="21185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188913" y="6923499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교환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5675" y="7234085"/>
            <a:ext cx="6480000" cy="147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55675" y="8729508"/>
            <a:ext cx="6480000" cy="4882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교환이 접수되면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반품확인</a:t>
            </a:r>
            <a:r>
              <a:rPr lang="en-US" altLang="ko-KR" sz="900" dirty="0" smtClean="0"/>
              <a:t>_</a:t>
            </a:r>
            <a:r>
              <a:rPr lang="ko-KR" altLang="en-US" sz="900" dirty="0" err="1" smtClean="0"/>
              <a:t>협력사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화면에 수거대상 상품이 노출되고</a:t>
            </a:r>
            <a:r>
              <a:rPr lang="en-US" altLang="ko-KR" sz="900" dirty="0" smtClean="0"/>
              <a:t>, ‘</a:t>
            </a:r>
            <a:r>
              <a:rPr lang="ko-KR" altLang="en-US" sz="900" dirty="0" smtClean="0"/>
              <a:t>배송의뢰서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화면에 발송대상 상품이 노출됨</a:t>
            </a:r>
            <a:endParaRPr lang="en-US" altLang="ko-KR" sz="900" dirty="0" smtClean="0"/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업체 상황에 따라 수거와 발송을 동시에 진행하거나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수거 후 발송 가능</a:t>
            </a:r>
            <a:endParaRPr lang="en-US" altLang="ko-KR" sz="900" dirty="0" smtClean="0"/>
          </a:p>
          <a:p>
            <a:pPr marL="72000" indent="-72000">
              <a:buFont typeface="Arial" pitchFamily="34" charset="0"/>
              <a:buChar char="•"/>
            </a:pPr>
            <a:r>
              <a:rPr lang="ko-KR" altLang="en-US" sz="900" dirty="0" smtClean="0"/>
              <a:t>교환으로 발생하는 </a:t>
            </a:r>
            <a:r>
              <a:rPr lang="ko-KR" altLang="en-US" sz="900" dirty="0" err="1" smtClean="0"/>
              <a:t>도선료는</a:t>
            </a:r>
            <a:r>
              <a:rPr lang="ko-KR" altLang="en-US" sz="900" dirty="0" smtClean="0"/>
              <a:t> 업체에서 직접 고객에게 입금 받아야 함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5742300" y="5790473"/>
            <a:ext cx="864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반품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완료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(CS)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/>
          <p:cNvCxnSpPr>
            <a:stCxn id="90" idx="3"/>
            <a:endCxn id="128" idx="1"/>
          </p:cNvCxnSpPr>
          <p:nvPr/>
        </p:nvCxnSpPr>
        <p:spPr>
          <a:xfrm>
            <a:off x="5530448" y="5988473"/>
            <a:ext cx="211852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67823" y="74006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출고완료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배송완료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729611" y="74006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교환접수</a:t>
            </a:r>
          </a:p>
        </p:txBody>
      </p:sp>
      <p:cxnSp>
        <p:nvCxnSpPr>
          <p:cNvPr id="137" name="직선 화살표 연결선 136"/>
          <p:cNvCxnSpPr>
            <a:stCxn id="135" idx="3"/>
            <a:endCxn id="136" idx="1"/>
          </p:cNvCxnSpPr>
          <p:nvPr/>
        </p:nvCxnSpPr>
        <p:spPr>
          <a:xfrm>
            <a:off x="1403823" y="75986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6" idx="3"/>
            <a:endCxn id="139" idx="1"/>
          </p:cNvCxnSpPr>
          <p:nvPr/>
        </p:nvCxnSpPr>
        <p:spPr>
          <a:xfrm>
            <a:off x="2665611" y="75986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2991399" y="74006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수거상품 확인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4253187" y="74006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택배사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수거지시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5514975" y="74006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입고완료</a:t>
            </a:r>
          </a:p>
        </p:txBody>
      </p:sp>
      <p:cxnSp>
        <p:nvCxnSpPr>
          <p:cNvPr id="142" name="직선 화살표 연결선 141"/>
          <p:cNvCxnSpPr>
            <a:stCxn id="139" idx="3"/>
            <a:endCxn id="140" idx="1"/>
          </p:cNvCxnSpPr>
          <p:nvPr/>
        </p:nvCxnSpPr>
        <p:spPr>
          <a:xfrm>
            <a:off x="3927399" y="75986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40" idx="3"/>
            <a:endCxn id="141" idx="1"/>
          </p:cNvCxnSpPr>
          <p:nvPr/>
        </p:nvCxnSpPr>
        <p:spPr>
          <a:xfrm>
            <a:off x="5189187" y="75986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2991399" y="81502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발송상품 확인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4253187" y="81502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배송승인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5514975" y="8150241"/>
            <a:ext cx="936000" cy="396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출고확정</a:t>
            </a:r>
          </a:p>
        </p:txBody>
      </p:sp>
      <p:cxnSp>
        <p:nvCxnSpPr>
          <p:cNvPr id="156" name="직선 화살표 연결선 155"/>
          <p:cNvCxnSpPr>
            <a:stCxn id="136" idx="3"/>
            <a:endCxn id="148" idx="1"/>
          </p:cNvCxnSpPr>
          <p:nvPr/>
        </p:nvCxnSpPr>
        <p:spPr>
          <a:xfrm>
            <a:off x="2665611" y="7598641"/>
            <a:ext cx="325788" cy="749600"/>
          </a:xfrm>
          <a:prstGeom prst="bentConnector3">
            <a:avLst>
              <a:gd name="adj1" fmla="val 50000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1" idx="2"/>
            <a:endCxn id="148" idx="0"/>
          </p:cNvCxnSpPr>
          <p:nvPr/>
        </p:nvCxnSpPr>
        <p:spPr>
          <a:xfrm rot="5400000">
            <a:off x="4544387" y="6711653"/>
            <a:ext cx="353600" cy="2523576"/>
          </a:xfrm>
          <a:prstGeom prst="bentConnector3">
            <a:avLst>
              <a:gd name="adj1" fmla="val 50000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48" idx="3"/>
            <a:endCxn id="153" idx="1"/>
          </p:cNvCxnSpPr>
          <p:nvPr/>
        </p:nvCxnSpPr>
        <p:spPr>
          <a:xfrm>
            <a:off x="3927399" y="83482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3" idx="3"/>
            <a:endCxn id="154" idx="1"/>
          </p:cNvCxnSpPr>
          <p:nvPr/>
        </p:nvCxnSpPr>
        <p:spPr>
          <a:xfrm>
            <a:off x="5189187" y="8348241"/>
            <a:ext cx="325788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출고대기 상품을 조회하고 출고지시 처리하는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배송의뢰서</a:t>
            </a:r>
            <a:r>
              <a:rPr lang="en-US" altLang="ko-KR" sz="1000" dirty="0" smtClean="0">
                <a:solidFill>
                  <a:srgbClr val="000000"/>
                </a:solidFill>
              </a:rPr>
              <a:t>_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협력사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배송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반품관리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배송의뢰서</a:t>
            </a:r>
            <a:r>
              <a:rPr lang="en-US" altLang="ko-KR" sz="1000" dirty="0" smtClean="0">
                <a:latin typeface="+mj-ea"/>
                <a:ea typeface="+mj-ea"/>
              </a:rPr>
              <a:t>_</a:t>
            </a:r>
            <a:r>
              <a:rPr lang="ko-KR" altLang="en-US" sz="1000" dirty="0" err="1" smtClean="0">
                <a:latin typeface="+mj-ea"/>
                <a:ea typeface="+mj-ea"/>
              </a:rPr>
              <a:t>협력사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출고대기의 상품정보를 조회하고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배송승인을 통해 출고지시 및 주문을 확정하기 위한 화면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주문배송 상품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교환배송 상품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재배송</a:t>
            </a:r>
            <a:r>
              <a:rPr lang="ko-KR" altLang="en-US" sz="1000" dirty="0" smtClean="0">
                <a:latin typeface="+mj-ea"/>
              </a:rPr>
              <a:t> 상품이 출고대기 건으로 노출됨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배송승인 이전에는 고객의 임의취소 및 </a:t>
            </a:r>
            <a:r>
              <a:rPr lang="en-US" altLang="ko-KR" sz="1000" dirty="0" smtClean="0">
                <a:latin typeface="+mj-ea"/>
              </a:rPr>
              <a:t>CS</a:t>
            </a:r>
            <a:r>
              <a:rPr lang="ko-KR" altLang="en-US" sz="1000" dirty="0" smtClean="0">
                <a:latin typeface="+mj-ea"/>
              </a:rPr>
              <a:t>에 의한 취소가 가능하므로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정상배송 가능한 상품은 배송승인을 반드시 처리해야 함</a:t>
            </a:r>
            <a:endParaRPr lang="en-US" altLang="ko-KR" sz="1000" dirty="0" smtClean="0">
              <a:latin typeface="+mj-ea"/>
            </a:endParaRPr>
          </a:p>
          <a:p>
            <a:pPr marL="216000" lvl="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배송승인 이후 주문취소를 하기 위해선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출고완료처리</a:t>
            </a:r>
            <a:r>
              <a:rPr lang="en-US" altLang="ko-KR" sz="1000" dirty="0" smtClean="0">
                <a:latin typeface="+mj-ea"/>
              </a:rPr>
              <a:t>_</a:t>
            </a:r>
            <a:r>
              <a:rPr lang="ko-KR" altLang="en-US" sz="1000" dirty="0" err="1" smtClean="0">
                <a:latin typeface="+mj-ea"/>
              </a:rPr>
              <a:t>협력사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화면에서 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처리 후 해당 화면에 배송 건이 노출되면 </a:t>
            </a:r>
            <a:r>
              <a:rPr lang="en-US" altLang="ko-KR" sz="1000" dirty="0" smtClean="0">
                <a:latin typeface="+mj-ea"/>
              </a:rPr>
              <a:t>CS</a:t>
            </a:r>
            <a:r>
              <a:rPr lang="ko-KR" altLang="en-US" sz="1000" dirty="0" smtClean="0">
                <a:latin typeface="+mj-ea"/>
              </a:rPr>
              <a:t>에 연락하여 주문취소 처리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주문취소 처리 시 해당화면에서 배송 건 조회 불가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①</a:t>
            </a:r>
            <a:r>
              <a:rPr lang="en-US" altLang="ko-KR" sz="1000" i="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정상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주문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교환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err="1" smtClean="0">
                <a:latin typeface="+mj-ea"/>
                <a:ea typeface="+mj-ea"/>
              </a:rPr>
              <a:t>재배송</a:t>
            </a:r>
            <a:r>
              <a:rPr lang="en-US" altLang="ko-KR" sz="1000" dirty="0" smtClean="0">
                <a:latin typeface="+mj-ea"/>
                <a:ea typeface="+mj-ea"/>
              </a:rPr>
              <a:t>), </a:t>
            </a:r>
            <a:r>
              <a:rPr lang="ko-KR" altLang="en-US" sz="1000" dirty="0" err="1" smtClean="0">
                <a:latin typeface="+mj-ea"/>
                <a:ea typeface="+mj-ea"/>
              </a:rPr>
              <a:t>미출고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배송승인취소로 구분하여 출고대기 건을 조회할 수 있으며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배송승인취소는 </a:t>
            </a:r>
            <a:r>
              <a:rPr lang="en-US" altLang="ko-KR" sz="1000" dirty="0" smtClean="0">
                <a:latin typeface="+mj-ea"/>
                <a:ea typeface="+mj-ea"/>
              </a:rPr>
              <a:t>CS</a:t>
            </a:r>
            <a:r>
              <a:rPr lang="ko-KR" altLang="en-US" sz="1000" dirty="0" smtClean="0">
                <a:latin typeface="+mj-ea"/>
                <a:ea typeface="+mj-ea"/>
              </a:rPr>
              <a:t>에서만 처리할 수 있음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② 주문과 클레임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교환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err="1" smtClean="0">
                <a:latin typeface="+mj-ea"/>
                <a:ea typeface="+mj-ea"/>
              </a:rPr>
              <a:t>재배송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으로 구분하여 출고대기 건을 조회할 수 있음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③ </a:t>
            </a:r>
            <a:r>
              <a:rPr lang="ko-KR" altLang="en-US" sz="1000" dirty="0" smtClean="0">
                <a:latin typeface="+mj-ea"/>
              </a:rPr>
              <a:t>배송승인 처리된 배송 건은 해당 화면에서 조회되지 않으며</a:t>
            </a:r>
            <a:r>
              <a:rPr lang="en-US" altLang="ko-KR" sz="1000" dirty="0" smtClean="0">
                <a:latin typeface="+mj-ea"/>
              </a:rPr>
              <a:t> ‘</a:t>
            </a:r>
            <a:r>
              <a:rPr lang="ko-KR" altLang="en-US" sz="1000" dirty="0" smtClean="0">
                <a:latin typeface="+mj-ea"/>
              </a:rPr>
              <a:t>출고완료처리</a:t>
            </a:r>
            <a:r>
              <a:rPr lang="en-US" altLang="ko-KR" sz="1000" dirty="0" smtClean="0">
                <a:latin typeface="+mj-ea"/>
              </a:rPr>
              <a:t>_</a:t>
            </a:r>
            <a:r>
              <a:rPr lang="ko-KR" altLang="en-US" sz="1000" dirty="0" err="1" smtClean="0">
                <a:latin typeface="+mj-ea"/>
              </a:rPr>
              <a:t>협력사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화면에서 조회 가능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④ 각인서비스 상품을 판매하는 업체에게 제공되는 </a:t>
            </a:r>
            <a:r>
              <a:rPr lang="ko-KR" altLang="en-US" sz="1000" dirty="0" err="1" smtClean="0">
                <a:latin typeface="+mj-ea"/>
                <a:ea typeface="+mj-ea"/>
              </a:rPr>
              <a:t>각인명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⑤ 해외구매대행 상품을 판매하는 업체에게 제공되는 해외구매대행식별번호</a:t>
            </a:r>
            <a:endParaRPr lang="en-US" altLang="ko-KR" sz="1000" b="1" dirty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14" name="그림 13" descr="K-0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04" y="1613569"/>
            <a:ext cx="6300000" cy="356112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063527" y="218348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1" name="타원 10"/>
          <p:cNvSpPr/>
          <p:nvPr/>
        </p:nvSpPr>
        <p:spPr>
          <a:xfrm>
            <a:off x="1063527" y="235360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pic>
        <p:nvPicPr>
          <p:cNvPr id="1027" name="Picture 3" descr="D:\Work\제로투세븐\이미지\K-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921" y="4625017"/>
            <a:ext cx="5652000" cy="153468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525304" y="4618575"/>
            <a:ext cx="180000" cy="180000"/>
            <a:chOff x="859670" y="4680274"/>
            <a:chExt cx="180000" cy="180000"/>
          </a:xfrm>
        </p:grpSpPr>
        <p:sp>
          <p:nvSpPr>
            <p:cNvPr id="16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7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5968902" y="370748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4616352" y="47838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5235477" y="47838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출고지시 상품을 조회하고 출고완료 처리하는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kumimoji="1" lang="ko-KR" altLang="en-US" sz="1000" dirty="0" smtClean="0">
                <a:latin typeface="맑은 고딕" pitchFamily="50" charset="-127"/>
                <a:ea typeface="맑은 고딕" pitchFamily="50" charset="-127"/>
              </a:rPr>
              <a:t>출고완료처리</a:t>
            </a:r>
            <a:r>
              <a:rPr kumimoji="1" lang="en-US" altLang="ko-KR" sz="1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kumimoji="1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협력사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배송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반품관리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출고완료처리</a:t>
            </a:r>
            <a:r>
              <a:rPr lang="en-US" altLang="ko-KR" sz="1000" dirty="0" smtClean="0">
                <a:latin typeface="+mj-ea"/>
                <a:ea typeface="+mj-ea"/>
              </a:rPr>
              <a:t>_</a:t>
            </a:r>
            <a:r>
              <a:rPr lang="ko-KR" altLang="en-US" sz="1000" dirty="0" err="1" smtClean="0">
                <a:latin typeface="+mj-ea"/>
                <a:ea typeface="+mj-ea"/>
              </a:rPr>
              <a:t>협력사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출고지시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배송승인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의 상품정보를 조회하고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운송장번호를 설정하여 출고확정하기 위한 화면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배송승인 처리된 배송 건만 노출되고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출고확정 시 해당 화면에서 배송 건 조회 불가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정산 기준이 출고확정이므로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출고확정되지</a:t>
            </a:r>
            <a:r>
              <a:rPr lang="ko-KR" altLang="en-US" sz="1000" dirty="0" smtClean="0">
                <a:latin typeface="+mj-ea"/>
                <a:ea typeface="+mj-ea"/>
              </a:rPr>
              <a:t> 않은 </a:t>
            </a:r>
            <a:r>
              <a:rPr lang="ko-KR" altLang="en-US" sz="1000" dirty="0" err="1" smtClean="0">
                <a:latin typeface="+mj-ea"/>
                <a:ea typeface="+mj-ea"/>
              </a:rPr>
              <a:t>배송건은</a:t>
            </a:r>
            <a:r>
              <a:rPr lang="ko-KR" altLang="en-US" sz="1000" dirty="0" smtClean="0">
                <a:latin typeface="+mj-ea"/>
                <a:ea typeface="+mj-ea"/>
              </a:rPr>
              <a:t> 정산에 반영되지 않음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i="0" dirty="0" smtClean="0">
                <a:latin typeface="+mj-ea"/>
                <a:ea typeface="+mj-ea"/>
              </a:rPr>
              <a:t>클레임 기준이 출고완료</a:t>
            </a:r>
            <a:r>
              <a:rPr lang="en-US" altLang="ko-KR" sz="1000" i="0" dirty="0" smtClean="0">
                <a:latin typeface="+mj-ea"/>
                <a:ea typeface="+mj-ea"/>
              </a:rPr>
              <a:t>/</a:t>
            </a:r>
            <a:r>
              <a:rPr lang="ko-KR" altLang="en-US" sz="1000" i="0" dirty="0" smtClean="0">
                <a:latin typeface="+mj-ea"/>
                <a:ea typeface="+mj-ea"/>
              </a:rPr>
              <a:t>배송완료 이므로 </a:t>
            </a:r>
            <a:r>
              <a:rPr lang="ko-KR" altLang="en-US" sz="1000" i="0" dirty="0" err="1" smtClean="0">
                <a:latin typeface="+mj-ea"/>
                <a:ea typeface="+mj-ea"/>
              </a:rPr>
              <a:t>출고확정되지</a:t>
            </a:r>
            <a:r>
              <a:rPr lang="ko-KR" altLang="en-US" sz="1000" i="0" dirty="0" smtClean="0">
                <a:latin typeface="+mj-ea"/>
                <a:ea typeface="+mj-ea"/>
              </a:rPr>
              <a:t> 않은 </a:t>
            </a:r>
            <a:r>
              <a:rPr lang="ko-KR" altLang="en-US" sz="1000" i="0" dirty="0" err="1" smtClean="0">
                <a:latin typeface="+mj-ea"/>
                <a:ea typeface="+mj-ea"/>
              </a:rPr>
              <a:t>배송건은</a:t>
            </a:r>
            <a:r>
              <a:rPr lang="ko-KR" altLang="en-US" sz="1000" i="0" dirty="0" smtClean="0">
                <a:latin typeface="+mj-ea"/>
                <a:ea typeface="+mj-ea"/>
              </a:rPr>
              <a:t> 클레임 처리 불가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①</a:t>
            </a:r>
            <a:r>
              <a:rPr lang="en-US" altLang="ko-KR" sz="1000" i="0" dirty="0" smtClean="0">
                <a:latin typeface="+mj-ea"/>
                <a:ea typeface="+mj-ea"/>
              </a:rPr>
              <a:t> ‘</a:t>
            </a:r>
            <a:r>
              <a:rPr lang="ko-KR" altLang="en-US" sz="1000" dirty="0" smtClean="0">
                <a:latin typeface="+mj-ea"/>
                <a:ea typeface="+mj-ea"/>
              </a:rPr>
              <a:t>배송의뢰서</a:t>
            </a:r>
            <a:r>
              <a:rPr lang="en-US" altLang="ko-KR" sz="1000" dirty="0" smtClean="0">
                <a:latin typeface="+mj-ea"/>
                <a:ea typeface="+mj-ea"/>
              </a:rPr>
              <a:t>_</a:t>
            </a:r>
            <a:r>
              <a:rPr lang="ko-KR" altLang="en-US" sz="1000" dirty="0" err="1" smtClean="0">
                <a:latin typeface="+mj-ea"/>
                <a:ea typeface="+mj-ea"/>
              </a:rPr>
              <a:t>협력사</a:t>
            </a:r>
            <a:r>
              <a:rPr lang="en-US" altLang="ko-KR" sz="1000" dirty="0" smtClean="0">
                <a:latin typeface="+mj-ea"/>
                <a:ea typeface="+mj-ea"/>
              </a:rPr>
              <a:t>’ </a:t>
            </a:r>
            <a:r>
              <a:rPr lang="ko-KR" altLang="en-US" sz="1000" dirty="0" smtClean="0">
                <a:latin typeface="+mj-ea"/>
                <a:ea typeface="+mj-ea"/>
              </a:rPr>
              <a:t>화면에서 처리한 배송승인일로 조회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② 택배사의 운송장번호 입력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동일 주문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err="1" smtClean="0">
                <a:latin typeface="+mj-ea"/>
              </a:rPr>
              <a:t>배송지</a:t>
            </a:r>
            <a:r>
              <a:rPr lang="ko-KR" altLang="en-US" sz="1000" dirty="0" smtClean="0">
                <a:latin typeface="+mj-ea"/>
              </a:rPr>
              <a:t> 상품이 부피가 커서 박스가 분리되는 경우 상품별 송장번호 별도 입력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③ 업체별로 발송하는 </a:t>
            </a:r>
            <a:r>
              <a:rPr lang="ko-KR" altLang="en-US" sz="1000" dirty="0" err="1" smtClean="0">
                <a:latin typeface="+mj-ea"/>
              </a:rPr>
              <a:t>택배사를</a:t>
            </a:r>
            <a:r>
              <a:rPr lang="ko-KR" altLang="en-US" sz="1000" dirty="0" smtClean="0">
                <a:latin typeface="+mj-ea"/>
              </a:rPr>
              <a:t> 선택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④ 실 배송수량 입력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배송수량보다 </a:t>
            </a:r>
            <a:r>
              <a:rPr lang="ko-KR" altLang="en-US" sz="1000" dirty="0" err="1" smtClean="0">
                <a:latin typeface="+mj-ea"/>
              </a:rPr>
              <a:t>실배송수량이</a:t>
            </a:r>
            <a:r>
              <a:rPr lang="ko-KR" altLang="en-US" sz="1000" dirty="0" smtClean="0">
                <a:latin typeface="+mj-ea"/>
              </a:rPr>
              <a:t> 작은 경우 차이가 나는 수량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배송수량</a:t>
            </a:r>
            <a:r>
              <a:rPr lang="en-US" altLang="ko-KR" sz="1000" dirty="0" smtClean="0">
                <a:latin typeface="+mj-ea"/>
              </a:rPr>
              <a:t>-</a:t>
            </a:r>
            <a:r>
              <a:rPr lang="ko-KR" altLang="en-US" sz="1000" dirty="0" err="1" smtClean="0">
                <a:latin typeface="+mj-ea"/>
              </a:rPr>
              <a:t>실배송수량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은 출고확정시 미출고 처리되고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배송승인화면에 다시 노출됨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⑤ 배송수량보다 실 배송수량이 작은 경우 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사유를 선택하여 사유 관리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⑥ 개별로 처리할 경우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② ③ ④ ⑤</a:t>
            </a:r>
            <a:r>
              <a:rPr lang="en-US" altLang="ko-KR" sz="1000" dirty="0" smtClean="0">
                <a:latin typeface="+mj-ea"/>
              </a:rPr>
              <a:t>’</a:t>
            </a:r>
            <a:r>
              <a:rPr lang="ko-KR" altLang="en-US" sz="1000" dirty="0" smtClean="0">
                <a:latin typeface="+mj-ea"/>
              </a:rPr>
              <a:t>를 화면에서 직접 입력하여 출고확정 처리하고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일괄로 관리할 경우엔 ⑧의 엑셀다운로드 버튼을 클릭하여 파일을 내려 받은 후 파일에서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운송장번호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배송업체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실배송수량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미출고사유</a:t>
            </a:r>
            <a:r>
              <a:rPr lang="en-US" altLang="ko-KR" sz="1000" dirty="0" smtClean="0">
                <a:latin typeface="+mj-ea"/>
              </a:rPr>
              <a:t>’</a:t>
            </a:r>
            <a:r>
              <a:rPr lang="ko-KR" altLang="en-US" sz="1000" dirty="0" smtClean="0">
                <a:latin typeface="+mj-ea"/>
              </a:rPr>
              <a:t>를 수정하여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⑥을 클릭하여 파일 업로드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⑦ 개별 수정 또는 일괄업로드를 하여도 쇼핑몰에 반영되지 않으므로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해당 </a:t>
            </a:r>
            <a:r>
              <a:rPr lang="ko-KR" altLang="en-US" sz="1000" dirty="0" err="1" smtClean="0">
                <a:latin typeface="+mj-ea"/>
              </a:rPr>
              <a:t>배송건을</a:t>
            </a:r>
            <a:r>
              <a:rPr lang="ko-KR" altLang="en-US" sz="1000" dirty="0" smtClean="0">
                <a:latin typeface="+mj-ea"/>
              </a:rPr>
              <a:t> 선택 후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출고확정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버튼을 클릭하여 출고확정 처리해야 함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출고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확정된 배송 건은 해당화면에서 조회되지 않으며</a:t>
            </a:r>
            <a:r>
              <a:rPr lang="en-US" altLang="ko-KR" sz="1000" dirty="0" smtClean="0">
                <a:latin typeface="+mj-ea"/>
              </a:rPr>
              <a:t> ‘</a:t>
            </a:r>
            <a:r>
              <a:rPr lang="ko-KR" altLang="en-US" sz="1000" dirty="0" smtClean="0">
                <a:latin typeface="+mj-ea"/>
              </a:rPr>
              <a:t>출고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리스트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화면에서 조회할 수 있음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건은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배송승인</a:t>
            </a:r>
            <a:r>
              <a:rPr lang="en-US" altLang="ko-KR" sz="1000" dirty="0" smtClean="0">
                <a:latin typeface="+mj-ea"/>
              </a:rPr>
              <a:t>_</a:t>
            </a:r>
            <a:r>
              <a:rPr lang="ko-KR" altLang="en-US" sz="1000" dirty="0" err="1" smtClean="0">
                <a:latin typeface="+mj-ea"/>
              </a:rPr>
              <a:t>협력사</a:t>
            </a:r>
            <a:r>
              <a:rPr lang="en-US" altLang="ko-KR" sz="1000" dirty="0" smtClean="0">
                <a:latin typeface="+mj-ea"/>
              </a:rPr>
              <a:t>’</a:t>
            </a:r>
            <a:r>
              <a:rPr lang="ko-KR" altLang="en-US" sz="1000" dirty="0" smtClean="0">
                <a:latin typeface="+mj-ea"/>
              </a:rPr>
              <a:t>화면에 다시 노출되어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주문취소나 </a:t>
            </a:r>
            <a:r>
              <a:rPr lang="ko-KR" altLang="en-US" sz="1000" dirty="0" err="1" smtClean="0">
                <a:latin typeface="+mj-ea"/>
              </a:rPr>
              <a:t>재출고를</a:t>
            </a:r>
            <a:r>
              <a:rPr lang="ko-KR" altLang="en-US" sz="1000" dirty="0" smtClean="0">
                <a:latin typeface="+mj-ea"/>
              </a:rPr>
              <a:t> 처리할 수 있음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en-US" altLang="ko-KR" sz="1000" dirty="0" smtClean="0">
                <a:latin typeface="+mj-ea"/>
              </a:rPr>
              <a:t>  </a:t>
            </a:r>
          </a:p>
          <a:p>
            <a:pPr marL="216000" indent="-144000"/>
            <a:endParaRPr lang="en-US" altLang="ko-KR" sz="1000" dirty="0" smtClean="0">
              <a:latin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b="1" dirty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10" name="그림 9" descr="K-0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1605660"/>
            <a:ext cx="6300000" cy="3909980"/>
          </a:xfrm>
          <a:prstGeom prst="rect">
            <a:avLst/>
          </a:prstGeom>
        </p:spPr>
      </p:pic>
      <p:pic>
        <p:nvPicPr>
          <p:cNvPr id="11" name="그림 10" descr="K-0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647" y="4324350"/>
            <a:ext cx="5693153" cy="1005913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977802" y="18882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4" name="타원 13"/>
          <p:cNvSpPr/>
          <p:nvPr/>
        </p:nvSpPr>
        <p:spPr>
          <a:xfrm>
            <a:off x="5054502" y="29931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16" name="타원 15"/>
          <p:cNvSpPr/>
          <p:nvPr/>
        </p:nvSpPr>
        <p:spPr>
          <a:xfrm>
            <a:off x="720627" y="44790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17" name="타원 16"/>
          <p:cNvSpPr/>
          <p:nvPr/>
        </p:nvSpPr>
        <p:spPr>
          <a:xfrm>
            <a:off x="1234977" y="44790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18" name="타원 17"/>
          <p:cNvSpPr/>
          <p:nvPr/>
        </p:nvSpPr>
        <p:spPr>
          <a:xfrm>
            <a:off x="4883052" y="44790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5340252" y="44790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6054627" y="29931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5263153" y="327023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61506" y="4650474"/>
            <a:ext cx="180000" cy="180000"/>
            <a:chOff x="859670" y="4680274"/>
            <a:chExt cx="180000" cy="180000"/>
          </a:xfrm>
        </p:grpSpPr>
        <p:sp>
          <p:nvSpPr>
            <p:cNvPr id="23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4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헤더에서 업무담당자 안내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입점약관을</a:t>
            </a:r>
            <a:r>
              <a:rPr lang="ko-KR" altLang="en-US" sz="1000" dirty="0" smtClean="0">
                <a:latin typeface="+mj-ea"/>
              </a:rPr>
              <a:t> 확인하고 개인정보 변경 및 로그아웃 가능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화면 중앙에서 공지사항</a:t>
            </a:r>
            <a:r>
              <a:rPr lang="en-US" altLang="ko-KR" sz="1000" dirty="0" smtClean="0">
                <a:latin typeface="+mj-ea"/>
              </a:rPr>
              <a:t>, Q&amp;Q, </a:t>
            </a:r>
            <a:r>
              <a:rPr lang="ko-KR" altLang="en-US" sz="1000" dirty="0" smtClean="0">
                <a:latin typeface="+mj-ea"/>
              </a:rPr>
              <a:t>와 주요 업무처리현황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주문현황</a:t>
            </a:r>
            <a:r>
              <a:rPr lang="en-US" altLang="ko-KR" sz="1000" dirty="0" smtClean="0">
                <a:latin typeface="+mj-ea"/>
              </a:rPr>
              <a:t>), </a:t>
            </a:r>
            <a:r>
              <a:rPr lang="ko-KR" altLang="en-US" sz="1000" dirty="0" smtClean="0">
                <a:latin typeface="+mj-ea"/>
              </a:rPr>
              <a:t>품절임박 상품 정보 확인할 수 있음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왼쪽 메뉴영역을 통해 사용자가 원하는 업무 화면 출력 </a:t>
            </a:r>
            <a:endParaRPr lang="en-US" altLang="ko-KR" sz="1000" dirty="0" smtClean="0">
              <a:latin typeface="+mj-ea"/>
            </a:endParaRPr>
          </a:p>
          <a:p>
            <a:pPr marL="72000"/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메인</a:t>
            </a:r>
            <a:r>
              <a:rPr lang="en-US" altLang="ko-KR" sz="1000" dirty="0" smtClean="0">
                <a:latin typeface="+mj-ea"/>
              </a:rPr>
              <a:t>logo </a:t>
            </a:r>
            <a:r>
              <a:rPr lang="ko-KR" altLang="en-US" sz="1000" dirty="0" smtClean="0">
                <a:latin typeface="+mj-ea"/>
              </a:rPr>
              <a:t>클릭 시 해당 메인 화면 출력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메뉴영역이며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상품관리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프로모션관리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주문관리</a:t>
            </a:r>
            <a:r>
              <a:rPr lang="en-US" altLang="ko-KR" sz="1000" dirty="0">
                <a:latin typeface="+mj-ea"/>
              </a:rPr>
              <a:t>, CS</a:t>
            </a:r>
            <a:r>
              <a:rPr lang="ko-KR" altLang="en-US" sz="1000" dirty="0">
                <a:latin typeface="+mj-ea"/>
              </a:rPr>
              <a:t>관리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시스템 </a:t>
            </a:r>
            <a:r>
              <a:rPr lang="ko-KR" altLang="en-US" sz="1000" dirty="0" smtClean="0">
                <a:latin typeface="+mj-ea"/>
              </a:rPr>
              <a:t>관리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 클릭 시 하단으로 클릭한 메뉴의 상세메뉴가 출력되며 상세메뉴를 클릭하여 해당 화면 출력 </a:t>
            </a:r>
            <a:r>
              <a:rPr lang="en-US" altLang="ko-KR" sz="1000" dirty="0" smtClean="0">
                <a:latin typeface="+mj-ea"/>
              </a:rPr>
              <a:t>/ </a:t>
            </a:r>
            <a:r>
              <a:rPr lang="ko-KR" altLang="en-US" sz="1000" dirty="0" smtClean="0">
                <a:latin typeface="+mj-ea"/>
              </a:rPr>
              <a:t>화면 중앙에 탭 형식으로 출력됨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클릭 시 업무담당자 안내 팝업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클릭 시 </a:t>
            </a:r>
            <a:r>
              <a:rPr lang="ko-KR" altLang="en-US" sz="1000" dirty="0" err="1" smtClean="0">
                <a:latin typeface="+mj-ea"/>
              </a:rPr>
              <a:t>입점약관</a:t>
            </a:r>
            <a:r>
              <a:rPr lang="ko-KR" altLang="en-US" sz="1000" dirty="0" smtClean="0">
                <a:latin typeface="+mj-ea"/>
              </a:rPr>
              <a:t>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사용자의 등록정보를 수정하는 버튼이며 클릭 시 사용자정보 팝업 창 출력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로그아웃 버튼 클릭 시 계정이 로그아웃 되며 로그인 화면 출력  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</a:rPr>
              <a:t>②</a:t>
            </a:r>
            <a:r>
              <a:rPr lang="ko-KR" altLang="en-US" sz="1000" dirty="0" smtClean="0">
                <a:latin typeface="+mj-ea"/>
              </a:rPr>
              <a:t>영역에서 클릭하여 출력된 탭을 한번에 모두 닫는 버튼 </a:t>
            </a:r>
            <a:r>
              <a:rPr lang="en-US" altLang="ko-KR" sz="1000" dirty="0" smtClean="0">
                <a:latin typeface="+mj-ea"/>
              </a:rPr>
              <a:t>-&gt; </a:t>
            </a:r>
            <a:r>
              <a:rPr lang="ko-KR" altLang="en-US" sz="1000" dirty="0" smtClean="0">
                <a:latin typeface="+mj-ea"/>
              </a:rPr>
              <a:t>클릭 시 출력된 탭 모두 닫힘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메뉴영역 닫힘 버튼 클릭 시 메뉴영역 닫힘</a:t>
            </a:r>
            <a:endParaRPr lang="en-US" altLang="ko-KR" sz="1000" dirty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주요 업무 영역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다음화면에서 설명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en-US" altLang="ko-KR" sz="1000" dirty="0" smtClean="0">
              <a:latin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54" y="1743214"/>
            <a:ext cx="6068667" cy="37177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363555" y="1671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17" name="타원 16"/>
          <p:cNvSpPr/>
          <p:nvPr/>
        </p:nvSpPr>
        <p:spPr>
          <a:xfrm>
            <a:off x="1303355" y="1671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18" name="타원 17"/>
          <p:cNvSpPr/>
          <p:nvPr/>
        </p:nvSpPr>
        <p:spPr>
          <a:xfrm>
            <a:off x="1881205" y="1671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4" name="타원 23"/>
          <p:cNvSpPr/>
          <p:nvPr/>
        </p:nvSpPr>
        <p:spPr>
          <a:xfrm>
            <a:off x="5617126" y="1671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5" name="타원 24"/>
          <p:cNvSpPr/>
          <p:nvPr/>
        </p:nvSpPr>
        <p:spPr>
          <a:xfrm>
            <a:off x="6099726" y="18871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26" name="타원 25"/>
          <p:cNvSpPr/>
          <p:nvPr/>
        </p:nvSpPr>
        <p:spPr>
          <a:xfrm>
            <a:off x="363555" y="18871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6089092" y="1671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8" name="타원 27"/>
          <p:cNvSpPr/>
          <p:nvPr/>
        </p:nvSpPr>
        <p:spPr>
          <a:xfrm>
            <a:off x="1191049" y="416549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30" name="직사각형 29"/>
          <p:cNvSpPr/>
          <p:nvPr/>
        </p:nvSpPr>
        <p:spPr bwMode="gray">
          <a:xfrm>
            <a:off x="1447355" y="2157962"/>
            <a:ext cx="5010595" cy="3150638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</a:pPr>
            <a:endParaRPr lang="en-US" altLang="ko-KR" sz="700" b="0" u="none" dirty="0" smtClean="0">
              <a:latin typeface="+mn-ea"/>
              <a:ea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31273" y="206275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sp>
        <p:nvSpPr>
          <p:cNvPr id="31" name="직사각형 3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</a:rPr>
              <a:t>PO </a:t>
            </a:r>
            <a:r>
              <a:rPr lang="ko-KR" altLang="en-US" sz="1000" dirty="0">
                <a:latin typeface="+mj-ea"/>
              </a:rPr>
              <a:t>접속 시 디폴트로 이동되는 메인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00"/>
                </a:solidFill>
              </a:rPr>
              <a:t>PO</a:t>
            </a:r>
            <a:r>
              <a:rPr lang="ko-KR" altLang="en-US" sz="1000" dirty="0" smtClean="0">
                <a:solidFill>
                  <a:srgbClr val="000000"/>
                </a:solidFill>
              </a:rPr>
              <a:t>메인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공통 </a:t>
            </a:r>
            <a:r>
              <a:rPr lang="en-US" altLang="ko-KR" sz="1000" dirty="0" smtClean="0">
                <a:latin typeface="+mj-ea"/>
                <a:ea typeface="+mj-ea"/>
              </a:rPr>
              <a:t>&gt; PO</a:t>
            </a:r>
            <a:r>
              <a:rPr lang="ko-KR" altLang="en-US" sz="1000" dirty="0" smtClean="0">
                <a:latin typeface="+mj-ea"/>
                <a:ea typeface="+mj-ea"/>
              </a:rPr>
              <a:t>메인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20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2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152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전체 출고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미출고</a:t>
            </a:r>
            <a:r>
              <a:rPr lang="ko-KR" altLang="en-US" sz="1000" dirty="0" smtClean="0">
                <a:latin typeface="+mj-ea"/>
                <a:ea typeface="+mj-ea"/>
              </a:rPr>
              <a:t> 내역을 조회하는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출고</a:t>
            </a:r>
            <a:r>
              <a:rPr lang="en-US" altLang="ko-KR" sz="1000" dirty="0" smtClean="0">
                <a:solidFill>
                  <a:srgbClr val="000000"/>
                </a:solidFill>
              </a:rPr>
              <a:t>/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미출고</a:t>
            </a:r>
            <a:r>
              <a:rPr lang="ko-KR" altLang="en-US" sz="1000" dirty="0" smtClean="0">
                <a:solidFill>
                  <a:srgbClr val="000000"/>
                </a:solidFill>
              </a:rPr>
              <a:t> 리스트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배송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반품관리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출고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err="1" smtClean="0">
                <a:latin typeface="+mj-ea"/>
                <a:ea typeface="+mj-ea"/>
              </a:rPr>
              <a:t>미출고</a:t>
            </a:r>
            <a:r>
              <a:rPr lang="ko-KR" altLang="en-US" sz="1000" dirty="0" smtClean="0">
                <a:latin typeface="+mj-ea"/>
                <a:ea typeface="+mj-ea"/>
              </a:rPr>
              <a:t> 리스트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출고완료처리</a:t>
            </a:r>
            <a:r>
              <a:rPr lang="en-US" altLang="ko-KR" sz="1000" dirty="0" smtClean="0">
                <a:latin typeface="+mj-ea"/>
              </a:rPr>
              <a:t>_</a:t>
            </a:r>
            <a:r>
              <a:rPr lang="ko-KR" altLang="en-US" sz="1000" dirty="0" err="1" smtClean="0">
                <a:latin typeface="+mj-ea"/>
              </a:rPr>
              <a:t>협력사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화면에서 출고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미출과</a:t>
            </a:r>
            <a:r>
              <a:rPr lang="ko-KR" altLang="en-US" sz="1000" dirty="0" smtClean="0">
                <a:latin typeface="+mj-ea"/>
              </a:rPr>
              <a:t> 처리한 결과를 조회하는 화면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업체의 모든 출고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결과를 조회할 수 있음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동일 주문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동일 </a:t>
            </a:r>
            <a:r>
              <a:rPr lang="en-US" altLang="ko-KR" sz="1000" dirty="0" smtClean="0">
                <a:latin typeface="+mj-ea"/>
                <a:ea typeface="+mj-ea"/>
              </a:rPr>
              <a:t>SKU </a:t>
            </a:r>
            <a:r>
              <a:rPr lang="ko-KR" altLang="en-US" sz="1000" dirty="0" smtClean="0">
                <a:latin typeface="+mj-ea"/>
                <a:ea typeface="+mj-ea"/>
              </a:rPr>
              <a:t>상품 중 일부 수량이 </a:t>
            </a:r>
            <a:r>
              <a:rPr lang="ko-KR" altLang="en-US" sz="1000" dirty="0" err="1" smtClean="0">
                <a:latin typeface="+mj-ea"/>
                <a:ea typeface="+mj-ea"/>
              </a:rPr>
              <a:t>미출고</a:t>
            </a:r>
            <a:r>
              <a:rPr lang="ko-KR" altLang="en-US" sz="1000" dirty="0" smtClean="0">
                <a:latin typeface="+mj-ea"/>
                <a:ea typeface="+mj-ea"/>
              </a:rPr>
              <a:t> 된 경우 행이 분리되어 노출됨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①</a:t>
            </a:r>
            <a:r>
              <a:rPr lang="en-US" altLang="ko-KR" sz="1000" i="0" dirty="0" smtClean="0">
                <a:latin typeface="+mj-ea"/>
                <a:ea typeface="+mj-ea"/>
              </a:rPr>
              <a:t> ‘</a:t>
            </a:r>
            <a:r>
              <a:rPr lang="ko-KR" altLang="en-US" sz="1000" i="0" dirty="0" smtClean="0">
                <a:latin typeface="+mj-ea"/>
                <a:ea typeface="+mj-ea"/>
              </a:rPr>
              <a:t>출고완료처리</a:t>
            </a:r>
            <a:r>
              <a:rPr lang="en-US" altLang="ko-KR" sz="1000" dirty="0" smtClean="0">
                <a:latin typeface="+mj-ea"/>
                <a:ea typeface="+mj-ea"/>
              </a:rPr>
              <a:t>_</a:t>
            </a:r>
            <a:r>
              <a:rPr lang="ko-KR" altLang="en-US" sz="1000" dirty="0" err="1" smtClean="0">
                <a:latin typeface="+mj-ea"/>
                <a:ea typeface="+mj-ea"/>
              </a:rPr>
              <a:t>협력사</a:t>
            </a:r>
            <a:r>
              <a:rPr lang="en-US" altLang="ko-KR" sz="1000" dirty="0" smtClean="0">
                <a:latin typeface="+mj-ea"/>
                <a:ea typeface="+mj-ea"/>
              </a:rPr>
              <a:t>’ </a:t>
            </a:r>
            <a:r>
              <a:rPr lang="ko-KR" altLang="en-US" sz="1000" dirty="0" smtClean="0">
                <a:latin typeface="+mj-ea"/>
                <a:ea typeface="+mj-ea"/>
              </a:rPr>
              <a:t>화면에서 출고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err="1" smtClean="0">
                <a:latin typeface="+mj-ea"/>
                <a:ea typeface="+mj-ea"/>
              </a:rPr>
              <a:t>미출고</a:t>
            </a:r>
            <a:r>
              <a:rPr lang="ko-KR" altLang="en-US" sz="1000" dirty="0" smtClean="0">
                <a:latin typeface="+mj-ea"/>
                <a:ea typeface="+mj-ea"/>
              </a:rPr>
              <a:t> 처리한 일자로 조회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② 정상 </a:t>
            </a:r>
            <a:r>
              <a:rPr lang="ko-KR" altLang="en-US" sz="1000" dirty="0" err="1" smtClean="0">
                <a:latin typeface="+mj-ea"/>
              </a:rPr>
              <a:t>출고처리된</a:t>
            </a:r>
            <a:r>
              <a:rPr lang="ko-KR" altLang="en-US" sz="1000" dirty="0" smtClean="0">
                <a:latin typeface="+mj-ea"/>
              </a:rPr>
              <a:t> 배송건과 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처리된 </a:t>
            </a:r>
            <a:r>
              <a:rPr lang="ko-KR" altLang="en-US" sz="1000" dirty="0" err="1" smtClean="0">
                <a:latin typeface="+mj-ea"/>
              </a:rPr>
              <a:t>배송건을</a:t>
            </a:r>
            <a:r>
              <a:rPr lang="ko-KR" altLang="en-US" sz="1000" dirty="0" smtClean="0">
                <a:latin typeface="+mj-ea"/>
              </a:rPr>
              <a:t> 구분하여 조회 가능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③ 지난 배송건의 운송장번호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택배사</a:t>
            </a:r>
            <a:r>
              <a:rPr lang="ko-KR" altLang="en-US" sz="1000" dirty="0" smtClean="0">
                <a:latin typeface="+mj-ea"/>
              </a:rPr>
              <a:t> 조회 가능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④ </a:t>
            </a:r>
            <a:r>
              <a:rPr lang="en-US" altLang="ko-KR" sz="1000" dirty="0" smtClean="0">
                <a:latin typeface="+mj-ea"/>
              </a:rPr>
              <a:t>‘</a:t>
            </a:r>
            <a:r>
              <a:rPr lang="ko-KR" altLang="en-US" sz="1000" dirty="0" smtClean="0">
                <a:latin typeface="+mj-ea"/>
              </a:rPr>
              <a:t>출고완료처리</a:t>
            </a:r>
            <a:r>
              <a:rPr lang="en-US" altLang="ko-KR" sz="1000" dirty="0" smtClean="0">
                <a:latin typeface="+mj-ea"/>
              </a:rPr>
              <a:t>_</a:t>
            </a:r>
            <a:r>
              <a:rPr lang="ko-KR" altLang="en-US" sz="1000" dirty="0" err="1" smtClean="0">
                <a:latin typeface="+mj-ea"/>
              </a:rPr>
              <a:t>협력사</a:t>
            </a:r>
            <a:r>
              <a:rPr lang="en-US" altLang="ko-KR" sz="1000" dirty="0" smtClean="0">
                <a:latin typeface="+mj-ea"/>
              </a:rPr>
              <a:t>’ </a:t>
            </a:r>
            <a:r>
              <a:rPr lang="ko-KR" altLang="en-US" sz="1000" dirty="0" smtClean="0">
                <a:latin typeface="+mj-ea"/>
              </a:rPr>
              <a:t>화면에서 입력한 </a:t>
            </a:r>
            <a:r>
              <a:rPr lang="ko-KR" altLang="en-US" sz="1000" dirty="0" err="1" smtClean="0">
                <a:latin typeface="+mj-ea"/>
              </a:rPr>
              <a:t>미출고</a:t>
            </a:r>
            <a:r>
              <a:rPr lang="ko-KR" altLang="en-US" sz="1000" dirty="0" smtClean="0">
                <a:latin typeface="+mj-ea"/>
              </a:rPr>
              <a:t> 사유 출력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en-US" altLang="ko-KR" sz="1000" dirty="0" smtClean="0">
                <a:latin typeface="+mj-ea"/>
              </a:rPr>
              <a:t>  </a:t>
            </a:r>
          </a:p>
          <a:p>
            <a:pPr marL="216000" indent="-144000"/>
            <a:endParaRPr lang="en-US" altLang="ko-KR" sz="1000" dirty="0" smtClean="0">
              <a:latin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b="1" dirty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24" name="그림 23" descr="K-0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181" y="1605245"/>
            <a:ext cx="6336000" cy="3874647"/>
          </a:xfrm>
          <a:prstGeom prst="rect">
            <a:avLst/>
          </a:prstGeom>
        </p:spPr>
      </p:pic>
      <p:pic>
        <p:nvPicPr>
          <p:cNvPr id="25" name="그림 24" descr="K-0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005" y="4481361"/>
            <a:ext cx="5976000" cy="490682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1029558" y="18709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1029558" y="219876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8" name="타원 27"/>
          <p:cNvSpPr/>
          <p:nvPr/>
        </p:nvSpPr>
        <p:spPr>
          <a:xfrm>
            <a:off x="988970" y="43697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9" name="타원 28"/>
          <p:cNvSpPr/>
          <p:nvPr/>
        </p:nvSpPr>
        <p:spPr>
          <a:xfrm>
            <a:off x="5095743" y="43697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12644" y="4618575"/>
            <a:ext cx="180000" cy="180000"/>
            <a:chOff x="859670" y="4680274"/>
            <a:chExt cx="180000" cy="180000"/>
          </a:xfrm>
        </p:grpSpPr>
        <p:sp>
          <p:nvSpPr>
            <p:cNvPr id="16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7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latin typeface="+mj-ea"/>
              </a:rPr>
              <a:t>반품확인</a:t>
            </a:r>
            <a:r>
              <a:rPr lang="en-US" altLang="ko-KR" sz="1000" dirty="0" smtClean="0">
                <a:latin typeface="+mj-ea"/>
              </a:rPr>
              <a:t>_</a:t>
            </a:r>
            <a:r>
              <a:rPr lang="ko-KR" altLang="en-US" sz="1000" dirty="0" err="1" smtClean="0">
                <a:latin typeface="+mj-ea"/>
              </a:rPr>
              <a:t>협력사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배송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반품관리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반품확인</a:t>
            </a:r>
            <a:r>
              <a:rPr lang="en-US" altLang="ko-KR" sz="1000" dirty="0" smtClean="0">
                <a:latin typeface="+mj-ea"/>
                <a:ea typeface="+mj-ea"/>
              </a:rPr>
              <a:t>_</a:t>
            </a:r>
            <a:r>
              <a:rPr lang="ko-KR" altLang="en-US" sz="1000" dirty="0" err="1" smtClean="0">
                <a:latin typeface="+mj-ea"/>
                <a:ea typeface="+mj-ea"/>
              </a:rPr>
              <a:t>협력사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수거해야 할 상품을 조회하고 입고여부를 관리하는 화면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고객 또는 </a:t>
            </a:r>
            <a:r>
              <a:rPr lang="en-US" altLang="ko-KR" sz="1000" dirty="0" smtClean="0">
                <a:latin typeface="+mj-ea"/>
              </a:rPr>
              <a:t>CS</a:t>
            </a:r>
            <a:r>
              <a:rPr lang="ko-KR" altLang="en-US" sz="1000" dirty="0" smtClean="0">
                <a:latin typeface="+mj-ea"/>
              </a:rPr>
              <a:t>에서 반품접수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교환접수 시 해당 화면에 수거해야 할 대상 상품 노출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i="0" dirty="0" smtClean="0">
                <a:latin typeface="+mj-ea"/>
                <a:ea typeface="+mj-ea"/>
              </a:rPr>
              <a:t>반품의 경우 입고완료가 완료되어야 </a:t>
            </a:r>
            <a:r>
              <a:rPr lang="en-US" altLang="ko-KR" sz="1000" i="0" dirty="0" smtClean="0">
                <a:latin typeface="+mj-ea"/>
                <a:ea typeface="+mj-ea"/>
              </a:rPr>
              <a:t>CS</a:t>
            </a:r>
            <a:r>
              <a:rPr lang="ko-KR" altLang="en-US" sz="1000" i="0" dirty="0" smtClean="0">
                <a:latin typeface="+mj-ea"/>
                <a:ea typeface="+mj-ea"/>
              </a:rPr>
              <a:t>에서 반품완료를 통해 고객에게 환불 가능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또한 반품의 경우 반품완료 기준으로 정산에 반영되므로 반드시 입고완료를 관리해야 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교환의 경우 수거상품 입고완료와 발송상품 출고완료로 정산에 반영되므로 입고완료를 관리해야 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①</a:t>
            </a:r>
            <a:r>
              <a:rPr lang="en-US" altLang="ko-KR" sz="1000" i="0" dirty="0" smtClean="0">
                <a:latin typeface="+mj-ea"/>
                <a:ea typeface="+mj-ea"/>
              </a:rPr>
              <a:t> </a:t>
            </a:r>
            <a:r>
              <a:rPr lang="ko-KR" altLang="en-US" sz="1000" i="0" dirty="0" smtClean="0">
                <a:latin typeface="+mj-ea"/>
                <a:ea typeface="+mj-ea"/>
              </a:rPr>
              <a:t>클레임접수일</a:t>
            </a:r>
            <a:r>
              <a:rPr lang="en-US" altLang="ko-KR" sz="1000" i="0" dirty="0" smtClean="0">
                <a:latin typeface="+mj-ea"/>
                <a:ea typeface="+mj-ea"/>
              </a:rPr>
              <a:t>(</a:t>
            </a:r>
            <a:r>
              <a:rPr lang="ko-KR" altLang="en-US" sz="1000" i="0" dirty="0" smtClean="0">
                <a:latin typeface="+mj-ea"/>
                <a:ea typeface="+mj-ea"/>
              </a:rPr>
              <a:t>반품접수일</a:t>
            </a:r>
            <a:r>
              <a:rPr lang="en-US" altLang="ko-KR" sz="1000" i="0" dirty="0" smtClean="0">
                <a:latin typeface="+mj-ea"/>
                <a:ea typeface="+mj-ea"/>
              </a:rPr>
              <a:t>/</a:t>
            </a:r>
            <a:r>
              <a:rPr lang="ko-KR" altLang="en-US" sz="1000" i="0" dirty="0" smtClean="0">
                <a:latin typeface="+mj-ea"/>
                <a:ea typeface="+mj-ea"/>
              </a:rPr>
              <a:t>교환접수일</a:t>
            </a:r>
            <a:r>
              <a:rPr lang="en-US" altLang="ko-KR" sz="1000" i="0" dirty="0" smtClean="0">
                <a:latin typeface="+mj-ea"/>
                <a:ea typeface="+mj-ea"/>
              </a:rPr>
              <a:t>) </a:t>
            </a:r>
            <a:r>
              <a:rPr lang="ko-KR" altLang="en-US" sz="1000" i="0" dirty="0" smtClean="0">
                <a:latin typeface="+mj-ea"/>
                <a:ea typeface="+mj-ea"/>
              </a:rPr>
              <a:t>기준으로 수거건 조회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② 입고완료 건과 </a:t>
            </a:r>
            <a:r>
              <a:rPr lang="ko-KR" altLang="en-US" sz="1000" dirty="0" err="1" smtClean="0">
                <a:latin typeface="+mj-ea"/>
              </a:rPr>
              <a:t>미입고건을</a:t>
            </a:r>
            <a:r>
              <a:rPr lang="ko-KR" altLang="en-US" sz="1000" dirty="0" smtClean="0">
                <a:latin typeface="+mj-ea"/>
              </a:rPr>
              <a:t> 구분하여 조회 가능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③ 반품 및 교환에 접수된 수거 대상 상품의 수량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④ 실제 입고수량 입력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반품예정수량과 입고수량의 수량이 다를 경우 입고완료 처리되지 않음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⑤ 반품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및 교환 접수 시 상품별 클레임 사유 노출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⑥ 입고목록에서 입고수량을 입력한 후 입고완료 처리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반품예정수량과 입고수량은 일치해야 함</a:t>
            </a:r>
            <a:r>
              <a:rPr lang="en-US" altLang="ko-KR" sz="1000" dirty="0" smtClean="0">
                <a:latin typeface="+mj-ea"/>
              </a:rPr>
              <a:t>. (</a:t>
            </a:r>
            <a:r>
              <a:rPr lang="ko-KR" altLang="en-US" sz="1000" dirty="0" smtClean="0">
                <a:latin typeface="+mj-ea"/>
              </a:rPr>
              <a:t>부분수량 입고처리 불가</a:t>
            </a:r>
            <a:r>
              <a:rPr lang="en-US" altLang="ko-KR" sz="1000" dirty="0" smtClean="0">
                <a:latin typeface="+mj-ea"/>
              </a:rPr>
              <a:t>) </a:t>
            </a:r>
            <a:r>
              <a:rPr lang="ko-KR" altLang="en-US" sz="1000" dirty="0" smtClean="0">
                <a:latin typeface="+mj-ea"/>
              </a:rPr>
              <a:t>단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동일 상품이 아닌 경우 상품별 입고처리 가능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en-US" altLang="ko-KR" sz="1000" dirty="0" smtClean="0">
                <a:latin typeface="+mj-ea"/>
              </a:rPr>
              <a:t>  </a:t>
            </a:r>
          </a:p>
          <a:p>
            <a:pPr marL="216000" indent="-144000"/>
            <a:endParaRPr lang="en-US" altLang="ko-KR" sz="1000" dirty="0" smtClean="0">
              <a:latin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b="1" dirty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15" name="그림 14" descr="K-0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44" y="1595302"/>
            <a:ext cx="6336000" cy="3905608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987026" y="18709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pic>
        <p:nvPicPr>
          <p:cNvPr id="17" name="그림 16" descr="K-0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027" y="4444830"/>
            <a:ext cx="5677781" cy="190027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979931" y="217221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19" name="타원 18"/>
          <p:cNvSpPr/>
          <p:nvPr/>
        </p:nvSpPr>
        <p:spPr>
          <a:xfrm>
            <a:off x="4534755" y="431289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0" name="타원 19"/>
          <p:cNvSpPr/>
          <p:nvPr/>
        </p:nvSpPr>
        <p:spPr>
          <a:xfrm>
            <a:off x="5162076" y="431289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5853191" y="431289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2" name="직사각형 21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수거해야 할 상품을 조회하고 입고를 관리하는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44585" y="318584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14671" y="4449843"/>
            <a:ext cx="180000" cy="180000"/>
            <a:chOff x="859670" y="4680274"/>
            <a:chExt cx="180000" cy="180000"/>
          </a:xfrm>
        </p:grpSpPr>
        <p:sp>
          <p:nvSpPr>
            <p:cNvPr id="25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6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168" y="2015016"/>
            <a:ext cx="3960000" cy="647421"/>
          </a:xfrm>
        </p:spPr>
        <p:txBody>
          <a:bodyPr/>
          <a:lstStyle/>
          <a:p>
            <a:pPr marL="182563"/>
            <a:r>
              <a:rPr lang="ko-KR" altLang="en-US" sz="3600" dirty="0" smtClean="0"/>
              <a:t>정산 관리</a:t>
            </a:r>
            <a:endParaRPr lang="ko-KR" altLang="en-US" sz="3600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900863" y="3095880"/>
            <a:ext cx="5376237" cy="19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r>
              <a:rPr lang="ko-KR" altLang="en-US" sz="1600" b="0" dirty="0" smtClean="0">
                <a:latin typeface="+mn-ea"/>
                <a:ea typeface="+mn-ea"/>
              </a:rPr>
              <a:t>정산내역</a:t>
            </a:r>
            <a:r>
              <a:rPr lang="en-US" altLang="ko-KR" sz="1600" b="0" dirty="0" smtClean="0">
                <a:latin typeface="+mn-ea"/>
                <a:ea typeface="+mn-ea"/>
              </a:rPr>
              <a:t>(</a:t>
            </a:r>
            <a:r>
              <a:rPr lang="ko-KR" altLang="en-US" sz="1600" b="0" dirty="0" smtClean="0">
                <a:latin typeface="+mn-ea"/>
                <a:ea typeface="+mn-ea"/>
              </a:rPr>
              <a:t>위탁</a:t>
            </a:r>
            <a:r>
              <a:rPr lang="en-US" altLang="ko-KR" sz="1600" b="0" dirty="0" smtClean="0">
                <a:latin typeface="+mn-ea"/>
                <a:ea typeface="+mn-ea"/>
              </a:rPr>
              <a:t>)</a:t>
            </a: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  <a:p>
            <a:pPr marL="446088" indent="-446088">
              <a:buFont typeface="+mj-lt"/>
              <a:buAutoNum type="arabicPeriod"/>
              <a:tabLst>
                <a:tab pos="269875" algn="l"/>
              </a:tabLst>
            </a:pPr>
            <a:endParaRPr lang="en-US" altLang="ko-KR" sz="1600" b="0" dirty="0" smtClean="0">
              <a:latin typeface="+mn-ea"/>
              <a:ea typeface="+mn-ea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90551" y="2738560"/>
            <a:ext cx="3838574" cy="46529"/>
            <a:chOff x="590550" y="2708031"/>
            <a:chExt cx="3858621" cy="4652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90550" y="2708031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0550" y="2754560"/>
              <a:ext cx="385862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정산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정산내역</a:t>
            </a:r>
            <a:r>
              <a:rPr lang="en-US" altLang="ko-KR" sz="1000" dirty="0" smtClean="0">
                <a:solidFill>
                  <a:srgbClr val="000000"/>
                </a:solidFill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</a:rPr>
              <a:t>위탁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정산관리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정산내역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위탁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</a:rPr>
              <a:t>업체의 월 기준 정산내역을 조회하는 화면</a:t>
            </a:r>
            <a:endParaRPr lang="en-US" altLang="ko-KR" sz="1000" dirty="0" smtClean="0">
              <a:latin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정상주문은 </a:t>
            </a:r>
            <a:r>
              <a:rPr lang="en-US" altLang="ko-KR" sz="1000" dirty="0" smtClean="0">
                <a:latin typeface="+mj-ea"/>
                <a:ea typeface="+mj-ea"/>
              </a:rPr>
              <a:t>‘</a:t>
            </a:r>
            <a:r>
              <a:rPr lang="ko-KR" altLang="en-US" sz="1000" dirty="0" smtClean="0">
                <a:latin typeface="+mj-ea"/>
                <a:ea typeface="+mj-ea"/>
              </a:rPr>
              <a:t>출고완료</a:t>
            </a:r>
            <a:r>
              <a:rPr lang="en-US" altLang="ko-KR" sz="1000" dirty="0" smtClean="0">
                <a:latin typeface="+mj-ea"/>
                <a:ea typeface="+mj-ea"/>
              </a:rPr>
              <a:t>’ </a:t>
            </a:r>
            <a:r>
              <a:rPr lang="ko-KR" altLang="en-US" sz="1000" dirty="0" smtClean="0">
                <a:latin typeface="+mj-ea"/>
                <a:ea typeface="+mj-ea"/>
              </a:rPr>
              <a:t>기준으로 플러스 매출 집계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주문취소는 </a:t>
            </a:r>
            <a:r>
              <a:rPr lang="en-US" altLang="ko-KR" sz="1000" dirty="0" smtClean="0">
                <a:latin typeface="+mj-ea"/>
                <a:ea typeface="+mj-ea"/>
              </a:rPr>
              <a:t>‘</a:t>
            </a:r>
            <a:r>
              <a:rPr lang="ko-KR" altLang="en-US" sz="1000" dirty="0" smtClean="0">
                <a:latin typeface="+mj-ea"/>
                <a:ea typeface="+mj-ea"/>
              </a:rPr>
              <a:t>주문취소완료</a:t>
            </a:r>
            <a:r>
              <a:rPr lang="en-US" altLang="ko-KR" sz="1000" dirty="0" smtClean="0">
                <a:latin typeface="+mj-ea"/>
                <a:ea typeface="+mj-ea"/>
              </a:rPr>
              <a:t>’ </a:t>
            </a:r>
            <a:r>
              <a:rPr lang="ko-KR" altLang="en-US" sz="1000" dirty="0" smtClean="0">
                <a:latin typeface="+mj-ea"/>
                <a:ea typeface="+mj-ea"/>
              </a:rPr>
              <a:t>기준으로 마이너스 매출집계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i="0" dirty="0" smtClean="0">
                <a:latin typeface="+mj-ea"/>
                <a:ea typeface="+mj-ea"/>
              </a:rPr>
              <a:t>반품은 </a:t>
            </a:r>
            <a:r>
              <a:rPr lang="en-US" altLang="ko-KR" sz="1000" i="0" dirty="0" smtClean="0">
                <a:latin typeface="+mj-ea"/>
                <a:ea typeface="+mj-ea"/>
              </a:rPr>
              <a:t>‘</a:t>
            </a:r>
            <a:r>
              <a:rPr lang="ko-KR" altLang="en-US" sz="1000" i="0" dirty="0" smtClean="0">
                <a:latin typeface="+mj-ea"/>
                <a:ea typeface="+mj-ea"/>
              </a:rPr>
              <a:t>반품완료</a:t>
            </a:r>
            <a:r>
              <a:rPr lang="en-US" altLang="ko-KR" sz="1000" i="0" dirty="0" smtClean="0">
                <a:latin typeface="+mj-ea"/>
                <a:ea typeface="+mj-ea"/>
              </a:rPr>
              <a:t>’ </a:t>
            </a:r>
            <a:r>
              <a:rPr lang="ko-KR" altLang="en-US" sz="1000" i="0" dirty="0" smtClean="0">
                <a:latin typeface="+mj-ea"/>
                <a:ea typeface="+mj-ea"/>
              </a:rPr>
              <a:t>기준으로 마이너스 매출집계 집계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교환은 </a:t>
            </a:r>
            <a:r>
              <a:rPr lang="en-US" altLang="ko-KR" sz="1000" dirty="0" smtClean="0">
                <a:latin typeface="+mj-ea"/>
                <a:ea typeface="+mj-ea"/>
              </a:rPr>
              <a:t>‘</a:t>
            </a:r>
            <a:r>
              <a:rPr lang="ko-KR" altLang="en-US" sz="1000" dirty="0" smtClean="0">
                <a:latin typeface="+mj-ea"/>
                <a:ea typeface="+mj-ea"/>
              </a:rPr>
              <a:t>입고완료</a:t>
            </a:r>
            <a:r>
              <a:rPr lang="en-US" altLang="ko-KR" sz="1000" dirty="0" smtClean="0">
                <a:latin typeface="+mj-ea"/>
                <a:ea typeface="+mj-ea"/>
              </a:rPr>
              <a:t>’</a:t>
            </a:r>
            <a:r>
              <a:rPr lang="ko-KR" altLang="en-US" sz="1000" dirty="0" smtClean="0">
                <a:latin typeface="+mj-ea"/>
                <a:ea typeface="+mj-ea"/>
              </a:rPr>
              <a:t> 기준으로 마이너스 매출집계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‘</a:t>
            </a:r>
            <a:r>
              <a:rPr lang="ko-KR" altLang="en-US" sz="1000" dirty="0" smtClean="0">
                <a:latin typeface="+mj-ea"/>
                <a:ea typeface="+mj-ea"/>
              </a:rPr>
              <a:t>출고완료</a:t>
            </a:r>
            <a:r>
              <a:rPr lang="en-US" altLang="ko-KR" sz="1000" dirty="0" smtClean="0">
                <a:latin typeface="+mj-ea"/>
                <a:ea typeface="+mj-ea"/>
              </a:rPr>
              <a:t>’ </a:t>
            </a:r>
            <a:r>
              <a:rPr lang="ko-KR" altLang="en-US" sz="1000" dirty="0" smtClean="0">
                <a:latin typeface="+mj-ea"/>
                <a:ea typeface="+mj-ea"/>
              </a:rPr>
              <a:t>기준으로 플러스 매출 집계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  <a:ea typeface="+mj-ea"/>
              </a:rPr>
              <a:t>①</a:t>
            </a:r>
            <a:r>
              <a:rPr lang="en-US" altLang="ko-KR" sz="1000" i="0" dirty="0" smtClean="0">
                <a:latin typeface="+mj-ea"/>
                <a:ea typeface="+mj-ea"/>
              </a:rPr>
              <a:t> </a:t>
            </a:r>
            <a:r>
              <a:rPr lang="ko-KR" altLang="en-US" sz="1000" i="0" dirty="0" smtClean="0">
                <a:latin typeface="+mj-ea"/>
                <a:ea typeface="+mj-ea"/>
              </a:rPr>
              <a:t>월 기준으로만 조회가능하며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월 마감이 된 내역만 조회 가능하므로 현재 월의 내역은 조회 불가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② 업체의 월 기준 매출집계 합계 영역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③ </a:t>
            </a:r>
            <a:r>
              <a:rPr lang="ko-KR" altLang="en-US" sz="1000" i="0" dirty="0" smtClean="0">
                <a:latin typeface="+mj-ea"/>
                <a:ea typeface="+mj-ea"/>
              </a:rPr>
              <a:t>신용카드</a:t>
            </a:r>
            <a:r>
              <a:rPr lang="en-US" altLang="ko-KR" sz="1000" i="0" dirty="0" smtClean="0">
                <a:latin typeface="+mj-ea"/>
                <a:ea typeface="+mj-ea"/>
              </a:rPr>
              <a:t>: </a:t>
            </a:r>
            <a:r>
              <a:rPr lang="ko-KR" altLang="en-US" sz="1000" i="0" dirty="0" smtClean="0">
                <a:latin typeface="+mj-ea"/>
                <a:ea typeface="+mj-ea"/>
              </a:rPr>
              <a:t>신용카드로 결제한 금액의 합계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④ 현금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err="1" smtClean="0">
                <a:latin typeface="+mj-ea"/>
              </a:rPr>
              <a:t>실시간계좌이체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가상계좌 결제금액의 합계 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⑤ 휴대폰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smtClean="0">
                <a:latin typeface="+mj-ea"/>
              </a:rPr>
              <a:t>휴대폰소액 결제금액의 합계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⑥ 기타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err="1" smtClean="0">
                <a:latin typeface="+mj-ea"/>
              </a:rPr>
              <a:t>매일포인트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예치금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결제금액의 합계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⑦ 자사쿠폰금액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err="1" smtClean="0">
                <a:latin typeface="+mj-ea"/>
              </a:rPr>
              <a:t>제로투세븐에서</a:t>
            </a:r>
            <a:r>
              <a:rPr lang="ko-KR" altLang="en-US" sz="1000" dirty="0" smtClean="0">
                <a:latin typeface="+mj-ea"/>
              </a:rPr>
              <a:t> 부담하는 쿠폰금액의 합계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⑧ 업체쿠폰금액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smtClean="0">
                <a:latin typeface="+mj-ea"/>
              </a:rPr>
              <a:t>업체에서 부담하는 쿠폰금액의 합계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⑨ 최종판매금액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smtClean="0">
                <a:latin typeface="+mj-ea"/>
              </a:rPr>
              <a:t>신용카드</a:t>
            </a:r>
            <a:r>
              <a:rPr lang="en-US" altLang="ko-KR" sz="1000" dirty="0" smtClean="0">
                <a:latin typeface="+mj-ea"/>
              </a:rPr>
              <a:t>+</a:t>
            </a:r>
            <a:r>
              <a:rPr lang="ko-KR" altLang="en-US" sz="1000" dirty="0" smtClean="0">
                <a:latin typeface="+mj-ea"/>
              </a:rPr>
              <a:t>현금</a:t>
            </a:r>
            <a:r>
              <a:rPr lang="en-US" altLang="ko-KR" sz="1000" dirty="0" smtClean="0">
                <a:latin typeface="+mj-ea"/>
              </a:rPr>
              <a:t>+</a:t>
            </a:r>
            <a:r>
              <a:rPr lang="ko-KR" altLang="en-US" sz="1000" dirty="0" smtClean="0">
                <a:latin typeface="+mj-ea"/>
              </a:rPr>
              <a:t>휴대폰</a:t>
            </a:r>
            <a:r>
              <a:rPr lang="en-US" altLang="ko-KR" sz="1000" dirty="0" smtClean="0">
                <a:latin typeface="+mj-ea"/>
              </a:rPr>
              <a:t>+</a:t>
            </a:r>
            <a:r>
              <a:rPr lang="ko-KR" altLang="en-US" sz="1000" dirty="0" smtClean="0">
                <a:latin typeface="+mj-ea"/>
              </a:rPr>
              <a:t>기타</a:t>
            </a:r>
            <a:r>
              <a:rPr lang="en-US" altLang="ko-KR" sz="1000" dirty="0" smtClean="0">
                <a:latin typeface="+mj-ea"/>
              </a:rPr>
              <a:t>+</a:t>
            </a:r>
            <a:r>
              <a:rPr lang="ko-KR" altLang="en-US" sz="1000" dirty="0" smtClean="0">
                <a:latin typeface="+mj-ea"/>
              </a:rPr>
              <a:t>업체쿠폰금액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⑩ 위탁판매수수료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err="1" smtClean="0">
                <a:latin typeface="+mj-ea"/>
              </a:rPr>
              <a:t>제로투세븐에게</a:t>
            </a:r>
            <a:r>
              <a:rPr lang="ko-KR" altLang="en-US" sz="1000" dirty="0" smtClean="0">
                <a:latin typeface="+mj-ea"/>
              </a:rPr>
              <a:t> 지급해야 하는 업체별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상품별 판매수수료 합계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⑪ 최종지급금액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smtClean="0">
                <a:latin typeface="+mj-ea"/>
              </a:rPr>
              <a:t>업체에게 실제 지급한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할</a:t>
            </a:r>
            <a:r>
              <a:rPr lang="en-US" altLang="ko-KR" sz="1000" dirty="0" smtClean="0">
                <a:latin typeface="+mj-ea"/>
              </a:rPr>
              <a:t>) </a:t>
            </a:r>
            <a:r>
              <a:rPr lang="ko-KR" altLang="en-US" sz="1000" dirty="0" smtClean="0">
                <a:latin typeface="+mj-ea"/>
              </a:rPr>
              <a:t>금액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최종지급금액 </a:t>
            </a:r>
            <a:r>
              <a:rPr lang="en-US" altLang="ko-KR" sz="1000" dirty="0" smtClean="0">
                <a:latin typeface="+mj-ea"/>
              </a:rPr>
              <a:t>= </a:t>
            </a:r>
            <a:r>
              <a:rPr lang="ko-KR" altLang="en-US" sz="1000" dirty="0" smtClean="0">
                <a:latin typeface="+mj-ea"/>
              </a:rPr>
              <a:t>최종판매금액 </a:t>
            </a:r>
            <a:r>
              <a:rPr lang="en-US" altLang="ko-KR" sz="1000" dirty="0" smtClean="0">
                <a:latin typeface="+mj-ea"/>
              </a:rPr>
              <a:t>– </a:t>
            </a:r>
            <a:r>
              <a:rPr lang="ko-KR" altLang="en-US" sz="1000" dirty="0" smtClean="0">
                <a:latin typeface="+mj-ea"/>
              </a:rPr>
              <a:t>위탁판매수수료 </a:t>
            </a:r>
            <a:r>
              <a:rPr lang="en-US" altLang="ko-KR" sz="1000" dirty="0" smtClean="0">
                <a:latin typeface="+mj-ea"/>
              </a:rPr>
              <a:t>– </a:t>
            </a:r>
            <a:r>
              <a:rPr lang="ko-KR" altLang="en-US" sz="1000" dirty="0" smtClean="0">
                <a:latin typeface="+mj-ea"/>
              </a:rPr>
              <a:t>업체쿠폰금액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⑫ 업체의 월 기준 매출집계 상품별 상세 내역</a:t>
            </a:r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ko-KR" altLang="en-US" sz="1000" dirty="0" smtClean="0">
                <a:latin typeface="+mj-ea"/>
              </a:rPr>
              <a:t>⑬ 매출기준일</a:t>
            </a:r>
            <a:r>
              <a:rPr lang="en-US" altLang="ko-KR" sz="1000" dirty="0" smtClean="0">
                <a:latin typeface="+mj-ea"/>
              </a:rPr>
              <a:t>: </a:t>
            </a:r>
            <a:r>
              <a:rPr lang="ko-KR" altLang="en-US" sz="1000" dirty="0" smtClean="0">
                <a:latin typeface="+mj-ea"/>
              </a:rPr>
              <a:t>주문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출고완료일</a:t>
            </a:r>
            <a:r>
              <a:rPr lang="en-US" altLang="ko-KR" sz="1000" dirty="0" smtClean="0">
                <a:latin typeface="+mj-ea"/>
              </a:rPr>
              <a:t>), </a:t>
            </a:r>
            <a:r>
              <a:rPr lang="ko-KR" altLang="en-US" sz="1000" dirty="0" smtClean="0">
                <a:latin typeface="+mj-ea"/>
              </a:rPr>
              <a:t>주문취소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주문취소일</a:t>
            </a:r>
            <a:r>
              <a:rPr lang="en-US" altLang="ko-KR" sz="1000" dirty="0" smtClean="0">
                <a:latin typeface="+mj-ea"/>
              </a:rPr>
              <a:t>), </a:t>
            </a:r>
            <a:r>
              <a:rPr lang="ko-KR" altLang="en-US" sz="1000" dirty="0" smtClean="0">
                <a:latin typeface="+mj-ea"/>
              </a:rPr>
              <a:t>반품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반품완료일</a:t>
            </a:r>
            <a:r>
              <a:rPr lang="en-US" altLang="ko-KR" sz="1000" dirty="0" smtClean="0">
                <a:latin typeface="+mj-ea"/>
              </a:rPr>
              <a:t>), </a:t>
            </a:r>
            <a:r>
              <a:rPr lang="ko-KR" altLang="en-US" sz="1000" dirty="0" smtClean="0">
                <a:latin typeface="+mj-ea"/>
              </a:rPr>
              <a:t>교환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입고완료일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출고완료일</a:t>
            </a:r>
            <a:r>
              <a:rPr lang="en-US" altLang="ko-KR" sz="1000" dirty="0" smtClean="0">
                <a:latin typeface="+mj-ea"/>
              </a:rPr>
              <a:t>)</a:t>
            </a:r>
          </a:p>
          <a:p>
            <a:pPr marL="216000" indent="-144000"/>
            <a:endParaRPr lang="en-US" altLang="ko-KR" sz="1000" dirty="0" smtClean="0">
              <a:latin typeface="+mj-ea"/>
            </a:endParaRPr>
          </a:p>
          <a:p>
            <a:pPr marL="216000" indent="-144000"/>
            <a:r>
              <a:rPr lang="en-US" altLang="ko-KR" sz="1000" dirty="0" smtClean="0">
                <a:latin typeface="+mj-ea"/>
              </a:rPr>
              <a:t>  </a:t>
            </a:r>
          </a:p>
          <a:p>
            <a:pPr marL="216000" indent="-144000"/>
            <a:endParaRPr lang="en-US" altLang="ko-KR" sz="1000" dirty="0" smtClean="0">
              <a:latin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dirty="0" smtClean="0">
              <a:latin typeface="+mj-ea"/>
              <a:ea typeface="+mj-ea"/>
            </a:endParaRPr>
          </a:p>
          <a:p>
            <a:pPr marL="216000" indent="-144000"/>
            <a:endParaRPr lang="en-US" altLang="ko-KR" sz="1000" b="1" dirty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업체의 </a:t>
            </a:r>
            <a:r>
              <a:rPr lang="ko-KR" altLang="en-US" sz="1000" dirty="0" err="1" smtClean="0">
                <a:latin typeface="+mj-ea"/>
                <a:ea typeface="+mj-ea"/>
              </a:rPr>
              <a:t>월기준</a:t>
            </a:r>
            <a:r>
              <a:rPr lang="ko-KR" altLang="en-US" sz="1000" dirty="0" smtClean="0">
                <a:latin typeface="+mj-ea"/>
                <a:ea typeface="+mj-ea"/>
              </a:rPr>
              <a:t> 정산내역을 조회하는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1" name="그림 10" descr="K-0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975" y="1586774"/>
            <a:ext cx="6336000" cy="2153167"/>
          </a:xfrm>
          <a:prstGeom prst="rect">
            <a:avLst/>
          </a:prstGeom>
        </p:spPr>
      </p:pic>
      <p:pic>
        <p:nvPicPr>
          <p:cNvPr id="12" name="그림 11" descr="K-0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342" y="3966456"/>
            <a:ext cx="6336000" cy="1390698"/>
          </a:xfrm>
          <a:prstGeom prst="rect">
            <a:avLst/>
          </a:prstGeom>
        </p:spPr>
      </p:pic>
      <p:pic>
        <p:nvPicPr>
          <p:cNvPr id="14" name="그림 13" descr="K-02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6669" y="3090723"/>
            <a:ext cx="1359527" cy="16921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725169" y="3085329"/>
            <a:ext cx="180000" cy="180000"/>
            <a:chOff x="859670" y="4680274"/>
            <a:chExt cx="180000" cy="180000"/>
          </a:xfrm>
        </p:grpSpPr>
        <p:sp>
          <p:nvSpPr>
            <p:cNvPr id="16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17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pic>
        <p:nvPicPr>
          <p:cNvPr id="18" name="그림 17" descr="K-02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4608" y="4710773"/>
            <a:ext cx="4253022" cy="19684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836655" y="4719195"/>
            <a:ext cx="180000" cy="180000"/>
            <a:chOff x="859670" y="4680274"/>
            <a:chExt cx="180000" cy="180000"/>
          </a:xfrm>
        </p:grpSpPr>
        <p:sp>
          <p:nvSpPr>
            <p:cNvPr id="20" name="Oval 541"/>
            <p:cNvSpPr>
              <a:spLocks noChangeArrowheads="1"/>
            </p:cNvSpPr>
            <p:nvPr/>
          </p:nvSpPr>
          <p:spPr bwMode="auto">
            <a:xfrm>
              <a:off x="859670" y="4680274"/>
              <a:ext cx="180000" cy="180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1" name="AutoShape 542"/>
            <p:cNvSpPr>
              <a:spLocks noChangeArrowheads="1"/>
            </p:cNvSpPr>
            <p:nvPr/>
          </p:nvSpPr>
          <p:spPr bwMode="auto">
            <a:xfrm>
              <a:off x="899479" y="4704023"/>
              <a:ext cx="108000" cy="1332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987026" y="165188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5" name="타원 24"/>
          <p:cNvSpPr/>
          <p:nvPr/>
        </p:nvSpPr>
        <p:spPr>
          <a:xfrm>
            <a:off x="1915603" y="23997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6" name="타원 25"/>
          <p:cNvSpPr/>
          <p:nvPr/>
        </p:nvSpPr>
        <p:spPr>
          <a:xfrm>
            <a:off x="2723678" y="23997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3521120" y="23997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28" name="타원 27"/>
          <p:cNvSpPr/>
          <p:nvPr/>
        </p:nvSpPr>
        <p:spPr>
          <a:xfrm>
            <a:off x="4286664" y="23997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29" name="타원 28"/>
          <p:cNvSpPr/>
          <p:nvPr/>
        </p:nvSpPr>
        <p:spPr>
          <a:xfrm>
            <a:off x="5126636" y="23997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6104831" y="23997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31" name="타원 30"/>
          <p:cNvSpPr/>
          <p:nvPr/>
        </p:nvSpPr>
        <p:spPr>
          <a:xfrm>
            <a:off x="1111073" y="23926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sp>
        <p:nvSpPr>
          <p:cNvPr id="32" name="타원 31"/>
          <p:cNvSpPr/>
          <p:nvPr/>
        </p:nvSpPr>
        <p:spPr>
          <a:xfrm>
            <a:off x="5240050" y="297031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10</a:t>
            </a:r>
            <a:endParaRPr kumimoji="1" lang="ko-KR" altLang="en-US" sz="700" b="1" u="none" dirty="0"/>
          </a:p>
        </p:txBody>
      </p:sp>
      <p:sp>
        <p:nvSpPr>
          <p:cNvPr id="33" name="타원 32"/>
          <p:cNvSpPr/>
          <p:nvPr/>
        </p:nvSpPr>
        <p:spPr>
          <a:xfrm>
            <a:off x="5878003" y="297031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11</a:t>
            </a:r>
            <a:endParaRPr kumimoji="1" lang="ko-KR" altLang="en-US" sz="700" b="1" u="none" dirty="0"/>
          </a:p>
        </p:txBody>
      </p:sp>
      <p:sp>
        <p:nvSpPr>
          <p:cNvPr id="34" name="타원 33"/>
          <p:cNvSpPr/>
          <p:nvPr/>
        </p:nvSpPr>
        <p:spPr>
          <a:xfrm>
            <a:off x="310086" y="23040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35" name="타원 34"/>
          <p:cNvSpPr/>
          <p:nvPr/>
        </p:nvSpPr>
        <p:spPr>
          <a:xfrm>
            <a:off x="310086" y="390952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12</a:t>
            </a:r>
            <a:endParaRPr kumimoji="1" lang="ko-KR" altLang="en-US" sz="700" b="1" u="none" dirty="0"/>
          </a:p>
        </p:txBody>
      </p:sp>
      <p:sp>
        <p:nvSpPr>
          <p:cNvPr id="36" name="타원 35"/>
          <p:cNvSpPr/>
          <p:nvPr/>
        </p:nvSpPr>
        <p:spPr>
          <a:xfrm>
            <a:off x="579445" y="404066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13</a:t>
            </a:r>
            <a:endParaRPr kumimoji="1" lang="ko-KR" altLang="en-US" sz="700" b="1" u="none" dirty="0"/>
          </a:p>
        </p:txBody>
      </p:sp>
      <p:sp>
        <p:nvSpPr>
          <p:cNvPr id="38" name="직사각형 37"/>
          <p:cNvSpPr/>
          <p:nvPr/>
        </p:nvSpPr>
        <p:spPr>
          <a:xfrm>
            <a:off x="307396" y="1812926"/>
            <a:ext cx="6336946" cy="14604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en-US" altLang="ko-KR" sz="1000" dirty="0" smtClean="0">
                <a:latin typeface="+mj-ea"/>
              </a:rPr>
              <a:t>PO</a:t>
            </a:r>
            <a:r>
              <a:rPr lang="ko-KR" altLang="en-US" sz="1000" dirty="0" err="1" smtClean="0">
                <a:latin typeface="+mj-ea"/>
              </a:rPr>
              <a:t>메인에</a:t>
            </a:r>
            <a:r>
              <a:rPr lang="ko-KR" altLang="en-US" sz="1000" dirty="0" smtClean="0">
                <a:latin typeface="+mj-ea"/>
              </a:rPr>
              <a:t> 출력되는 주요 업무 화면으로 </a:t>
            </a:r>
            <a:r>
              <a:rPr lang="en-US" altLang="ko-KR" sz="1000" dirty="0" smtClean="0">
                <a:latin typeface="+mj-ea"/>
              </a:rPr>
              <a:t>PD</a:t>
            </a:r>
            <a:r>
              <a:rPr lang="ko-KR" altLang="en-US" sz="1000" dirty="0" smtClean="0">
                <a:latin typeface="+mj-ea"/>
              </a:rPr>
              <a:t>공지사항과 문의사항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주문 상황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품절임박상품 확인 가능</a:t>
            </a:r>
            <a:endParaRPr lang="en-US" altLang="ko-KR" sz="1000" dirty="0" smtClean="0">
              <a:latin typeface="+mj-ea"/>
            </a:endParaRPr>
          </a:p>
          <a:p>
            <a:pPr marL="72000"/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en-US" altLang="ko-KR" sz="1000" dirty="0" smtClean="0">
                <a:latin typeface="+mj-ea"/>
                <a:ea typeface="+mj-ea"/>
              </a:rPr>
              <a:t>PO</a:t>
            </a:r>
            <a:r>
              <a:rPr lang="ko-KR" altLang="en-US" sz="1000" dirty="0" smtClean="0">
                <a:latin typeface="+mj-ea"/>
                <a:ea typeface="+mj-ea"/>
              </a:rPr>
              <a:t>공지사항 출력 영역  </a:t>
            </a:r>
            <a:r>
              <a:rPr lang="en-US" altLang="ko-KR" sz="1000" dirty="0" smtClean="0">
                <a:latin typeface="+mj-ea"/>
                <a:ea typeface="+mj-ea"/>
              </a:rPr>
              <a:t>more </a:t>
            </a:r>
            <a:r>
              <a:rPr lang="ko-KR" altLang="en-US" sz="1000" dirty="0" smtClean="0">
                <a:latin typeface="+mj-ea"/>
                <a:ea typeface="+mj-ea"/>
              </a:rPr>
              <a:t>버튼 클릭 시 공지사항 리스트 화면 팝업 창 출력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상품 </a:t>
            </a:r>
            <a:r>
              <a:rPr lang="en-US" altLang="ko-KR" sz="1000" dirty="0" smtClean="0">
                <a:latin typeface="+mj-ea"/>
                <a:ea typeface="+mj-ea"/>
              </a:rPr>
              <a:t>Q&amp;A </a:t>
            </a:r>
            <a:r>
              <a:rPr lang="ko-KR" altLang="en-US" sz="1000" dirty="0" smtClean="0">
                <a:latin typeface="+mj-ea"/>
                <a:ea typeface="+mj-ea"/>
              </a:rPr>
              <a:t>출력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영역이며 최근 등록된 </a:t>
            </a:r>
            <a:r>
              <a:rPr lang="en-US" altLang="ko-KR" sz="1000" dirty="0" smtClean="0">
                <a:latin typeface="+mj-ea"/>
                <a:ea typeface="+mj-ea"/>
              </a:rPr>
              <a:t>Q&amp;A(</a:t>
            </a:r>
            <a:r>
              <a:rPr lang="ko-KR" altLang="en-US" sz="1000" dirty="0" smtClean="0">
                <a:latin typeface="+mj-ea"/>
                <a:ea typeface="+mj-ea"/>
              </a:rPr>
              <a:t>최대 </a:t>
            </a:r>
            <a:r>
              <a:rPr lang="en-US" altLang="ko-KR" sz="1000" dirty="0" smtClean="0">
                <a:latin typeface="+mj-ea"/>
                <a:ea typeface="+mj-ea"/>
              </a:rPr>
              <a:t>5</a:t>
            </a:r>
            <a:r>
              <a:rPr lang="ko-KR" altLang="en-US" sz="1000" dirty="0" smtClean="0">
                <a:latin typeface="+mj-ea"/>
                <a:ea typeface="+mj-ea"/>
              </a:rPr>
              <a:t>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를 보여주고 </a:t>
            </a:r>
            <a:r>
              <a:rPr lang="en-US" altLang="ko-KR" sz="1000" dirty="0" smtClean="0">
                <a:latin typeface="+mj-ea"/>
                <a:ea typeface="+mj-ea"/>
              </a:rPr>
              <a:t>more</a:t>
            </a:r>
            <a:r>
              <a:rPr lang="ko-KR" altLang="en-US" sz="1000" dirty="0" smtClean="0">
                <a:latin typeface="+mj-ea"/>
                <a:ea typeface="+mj-ea"/>
              </a:rPr>
              <a:t>버튼 클릭 시 상품</a:t>
            </a:r>
            <a:r>
              <a:rPr lang="en-US" altLang="ko-KR" sz="1000" dirty="0" smtClean="0">
                <a:latin typeface="+mj-ea"/>
                <a:ea typeface="+mj-ea"/>
              </a:rPr>
              <a:t>Q&amp;A</a:t>
            </a:r>
            <a:r>
              <a:rPr lang="ko-KR" altLang="en-US" sz="1000" dirty="0" smtClean="0">
                <a:latin typeface="+mj-ea"/>
                <a:ea typeface="+mj-ea"/>
              </a:rPr>
              <a:t>화면 출력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고객문의  출력 영역이며 최근 등록된 상품문의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최대</a:t>
            </a:r>
            <a:r>
              <a:rPr lang="en-US" altLang="ko-KR" sz="1000" dirty="0" smtClean="0">
                <a:latin typeface="+mj-ea"/>
                <a:ea typeface="+mj-ea"/>
              </a:rPr>
              <a:t>5</a:t>
            </a:r>
            <a:r>
              <a:rPr lang="ko-KR" altLang="en-US" sz="1000" dirty="0" smtClean="0">
                <a:latin typeface="+mj-ea"/>
                <a:ea typeface="+mj-ea"/>
              </a:rPr>
              <a:t>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를 보여주고 </a:t>
            </a:r>
            <a:r>
              <a:rPr lang="en-US" altLang="ko-KR" sz="1000" dirty="0" smtClean="0">
                <a:latin typeface="+mj-ea"/>
                <a:ea typeface="+mj-ea"/>
              </a:rPr>
              <a:t>more </a:t>
            </a:r>
            <a:r>
              <a:rPr lang="ko-KR" altLang="en-US" sz="1000" dirty="0" smtClean="0">
                <a:latin typeface="+mj-ea"/>
                <a:ea typeface="+mj-ea"/>
              </a:rPr>
              <a:t>버튼 클릭 시 고객문의 화면 출력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오늘의 주문현황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주문금액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출고대기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출고지시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출고완료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배송완료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클레임</a:t>
            </a:r>
            <a:r>
              <a:rPr lang="en-US" altLang="ko-KR" sz="1000" dirty="0" smtClean="0">
                <a:latin typeface="+mj-ea"/>
                <a:ea typeface="+mj-ea"/>
              </a:rPr>
              <a:t>) </a:t>
            </a:r>
            <a:r>
              <a:rPr lang="ko-KR" altLang="en-US" sz="1000" dirty="0" smtClean="0">
                <a:latin typeface="+mj-ea"/>
                <a:ea typeface="+mj-ea"/>
              </a:rPr>
              <a:t>확인 가</a:t>
            </a:r>
            <a:r>
              <a:rPr lang="ko-KR" altLang="en-US" sz="1000" dirty="0">
                <a:latin typeface="+mj-ea"/>
                <a:ea typeface="+mj-ea"/>
              </a:rPr>
              <a:t>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</a:rPr>
              <a:t>최근</a:t>
            </a:r>
            <a:r>
              <a:rPr lang="en-US" altLang="ko-KR" sz="1000" dirty="0" smtClean="0">
                <a:latin typeface="+mj-ea"/>
              </a:rPr>
              <a:t>30</a:t>
            </a:r>
            <a:r>
              <a:rPr lang="ko-KR" altLang="en-US" sz="1000" dirty="0" smtClean="0">
                <a:latin typeface="+mj-ea"/>
              </a:rPr>
              <a:t>일 </a:t>
            </a:r>
            <a:r>
              <a:rPr lang="ko-KR" altLang="en-US" sz="1000" dirty="0">
                <a:latin typeface="+mj-ea"/>
              </a:rPr>
              <a:t>주문현황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주문금액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출고대기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출고지시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출고완료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배송완료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클레임</a:t>
            </a:r>
            <a:r>
              <a:rPr lang="en-US" altLang="ko-KR" sz="1000" dirty="0">
                <a:latin typeface="+mj-ea"/>
              </a:rPr>
              <a:t>) </a:t>
            </a:r>
            <a:r>
              <a:rPr lang="ko-KR" altLang="en-US" sz="1000" dirty="0" smtClean="0">
                <a:latin typeface="+mj-ea"/>
              </a:rPr>
              <a:t>확인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가능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최근 </a:t>
            </a:r>
            <a:r>
              <a:rPr lang="en-US" altLang="ko-KR" sz="1000" dirty="0" smtClean="0">
                <a:latin typeface="+mj-ea"/>
                <a:ea typeface="+mj-ea"/>
              </a:rPr>
              <a:t>30</a:t>
            </a:r>
            <a:r>
              <a:rPr lang="ko-KR" altLang="en-US" sz="1000" dirty="0" smtClean="0">
                <a:latin typeface="+mj-ea"/>
                <a:ea typeface="+mj-ea"/>
              </a:rPr>
              <a:t>일 상품 </a:t>
            </a:r>
            <a:r>
              <a:rPr lang="en-US" altLang="ko-KR" sz="1000" dirty="0" smtClean="0">
                <a:latin typeface="+mj-ea"/>
                <a:ea typeface="+mj-ea"/>
              </a:rPr>
              <a:t>Q&amp;A</a:t>
            </a:r>
            <a:r>
              <a:rPr lang="ko-KR" altLang="en-US" sz="1000" dirty="0" smtClean="0">
                <a:latin typeface="+mj-ea"/>
                <a:ea typeface="+mj-ea"/>
              </a:rPr>
              <a:t>현황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문의접수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답변중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답변완료</a:t>
            </a:r>
            <a:r>
              <a:rPr lang="en-US" altLang="ko-KR" sz="1000" dirty="0" smtClean="0">
                <a:latin typeface="+mj-ea"/>
                <a:ea typeface="+mj-ea"/>
              </a:rPr>
              <a:t>) </a:t>
            </a:r>
            <a:r>
              <a:rPr lang="ko-KR" altLang="en-US" sz="1000" dirty="0" smtClean="0">
                <a:latin typeface="+mj-ea"/>
                <a:ea typeface="+mj-ea"/>
              </a:rPr>
              <a:t>확인 가능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>
                <a:latin typeface="+mj-ea"/>
              </a:rPr>
              <a:t>최근 </a:t>
            </a:r>
            <a:r>
              <a:rPr lang="en-US" altLang="ko-KR" sz="1000" dirty="0">
                <a:latin typeface="+mj-ea"/>
              </a:rPr>
              <a:t>30</a:t>
            </a:r>
            <a:r>
              <a:rPr lang="ko-KR" altLang="en-US" sz="1000" dirty="0">
                <a:latin typeface="+mj-ea"/>
              </a:rPr>
              <a:t>일 상품 </a:t>
            </a:r>
            <a:r>
              <a:rPr lang="ko-KR" altLang="en-US" sz="1000" dirty="0" smtClean="0">
                <a:latin typeface="+mj-ea"/>
              </a:rPr>
              <a:t>고객문의 현황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문의접수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답변중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답변완료</a:t>
            </a:r>
            <a:r>
              <a:rPr lang="en-US" altLang="ko-KR" sz="1000" dirty="0">
                <a:latin typeface="+mj-ea"/>
              </a:rPr>
              <a:t>) </a:t>
            </a:r>
            <a:r>
              <a:rPr lang="ko-KR" altLang="en-US" sz="1000" dirty="0">
                <a:latin typeface="+mj-ea"/>
              </a:rPr>
              <a:t>확인 가능</a:t>
            </a:r>
            <a:endParaRPr lang="en-US" altLang="ko-KR" sz="1000" dirty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재고수량이 </a:t>
            </a:r>
            <a:r>
              <a:rPr lang="en-US" altLang="ko-KR" sz="1000" dirty="0" smtClean="0">
                <a:latin typeface="+mj-ea"/>
                <a:ea typeface="+mj-ea"/>
              </a:rPr>
              <a:t>0~2</a:t>
            </a:r>
            <a:r>
              <a:rPr lang="ko-KR" altLang="en-US" sz="1000" dirty="0" smtClean="0">
                <a:latin typeface="+mj-ea"/>
                <a:ea typeface="+mj-ea"/>
              </a:rPr>
              <a:t>개인 품절임박 상태의 상품과 품절된 상품 출력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품절임박상품 리스트 다운로드 버튼 클릭 시 리스트에 있는 상품 목록 엑셀 다운로드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4" t="10288" r="993" b="13343"/>
          <a:stretch/>
        </p:blipFill>
        <p:spPr bwMode="auto">
          <a:xfrm>
            <a:off x="342143" y="1657571"/>
            <a:ext cx="6220581" cy="38764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292133" y="1599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292133" y="23459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2" name="타원 21"/>
          <p:cNvSpPr/>
          <p:nvPr/>
        </p:nvSpPr>
        <p:spPr>
          <a:xfrm>
            <a:off x="292133" y="306225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3" name="타원 22"/>
          <p:cNvSpPr/>
          <p:nvPr/>
        </p:nvSpPr>
        <p:spPr>
          <a:xfrm>
            <a:off x="292133" y="470055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8</a:t>
            </a:r>
            <a:endParaRPr kumimoji="1" lang="ko-KR" altLang="en-US" sz="700" b="1" u="none" dirty="0"/>
          </a:p>
        </p:txBody>
      </p:sp>
      <p:sp>
        <p:nvSpPr>
          <p:cNvPr id="29" name="타원 28"/>
          <p:cNvSpPr/>
          <p:nvPr/>
        </p:nvSpPr>
        <p:spPr>
          <a:xfrm>
            <a:off x="3454265" y="1599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4</a:t>
            </a:r>
            <a:endParaRPr kumimoji="1" lang="ko-KR" altLang="en-US" sz="700" b="1" u="none" dirty="0"/>
          </a:p>
        </p:txBody>
      </p:sp>
      <p:sp>
        <p:nvSpPr>
          <p:cNvPr id="30" name="타원 29"/>
          <p:cNvSpPr/>
          <p:nvPr/>
        </p:nvSpPr>
        <p:spPr>
          <a:xfrm>
            <a:off x="3454265" y="291825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5</a:t>
            </a:r>
            <a:endParaRPr kumimoji="1" lang="ko-KR" altLang="en-US" sz="700" b="1" u="none" dirty="0"/>
          </a:p>
        </p:txBody>
      </p:sp>
      <p:sp>
        <p:nvSpPr>
          <p:cNvPr id="31" name="타원 30"/>
          <p:cNvSpPr/>
          <p:nvPr/>
        </p:nvSpPr>
        <p:spPr>
          <a:xfrm>
            <a:off x="3454265" y="39698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6</a:t>
            </a:r>
            <a:endParaRPr kumimoji="1" lang="ko-KR" altLang="en-US" sz="700" b="1" u="none" dirty="0"/>
          </a:p>
        </p:txBody>
      </p:sp>
      <p:sp>
        <p:nvSpPr>
          <p:cNvPr id="32" name="타원 31"/>
          <p:cNvSpPr/>
          <p:nvPr/>
        </p:nvSpPr>
        <p:spPr>
          <a:xfrm>
            <a:off x="5023985" y="39698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7</a:t>
            </a:r>
            <a:endParaRPr kumimoji="1" lang="ko-KR" altLang="en-US" sz="700" b="1" u="none" dirty="0"/>
          </a:p>
        </p:txBody>
      </p:sp>
      <p:sp>
        <p:nvSpPr>
          <p:cNvPr id="33" name="타원 32"/>
          <p:cNvSpPr/>
          <p:nvPr/>
        </p:nvSpPr>
        <p:spPr>
          <a:xfrm>
            <a:off x="4927498" y="477918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9</a:t>
            </a:r>
            <a:endParaRPr kumimoji="1" lang="ko-KR" altLang="en-US" sz="700" b="1" u="none" dirty="0"/>
          </a:p>
        </p:txBody>
      </p:sp>
      <p:sp>
        <p:nvSpPr>
          <p:cNvPr id="24" name="직사각형 23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</a:rPr>
              <a:t>PO </a:t>
            </a:r>
            <a:r>
              <a:rPr lang="ko-KR" altLang="en-US" sz="1000" dirty="0">
                <a:latin typeface="+mj-ea"/>
              </a:rPr>
              <a:t>접속 시 디폴트로 이동되는 메인 화면</a:t>
            </a:r>
            <a:endParaRPr lang="en-US" altLang="ko-KR" sz="1000" dirty="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00"/>
                </a:solidFill>
              </a:rPr>
              <a:t>PO</a:t>
            </a:r>
            <a:r>
              <a:rPr lang="ko-KR" altLang="en-US" sz="1000" dirty="0" smtClean="0">
                <a:solidFill>
                  <a:srgbClr val="000000"/>
                </a:solidFill>
              </a:rPr>
              <a:t>메인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공통 </a:t>
            </a:r>
            <a:r>
              <a:rPr lang="en-US" altLang="ko-KR" sz="1000" dirty="0" smtClean="0">
                <a:latin typeface="+mj-ea"/>
                <a:ea typeface="+mj-ea"/>
              </a:rPr>
              <a:t>&gt; PO</a:t>
            </a:r>
            <a:r>
              <a:rPr lang="ko-KR" altLang="en-US" sz="1000" dirty="0" smtClean="0">
                <a:latin typeface="+mj-ea"/>
                <a:ea typeface="+mj-ea"/>
              </a:rPr>
              <a:t>메인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27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34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76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사용자정보를 수정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등록하는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사용자정보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공통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사용자정보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사용자 개인정보를 변경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등록하는 팝업 창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사용자의 </a:t>
            </a:r>
            <a:r>
              <a:rPr lang="en-US" altLang="ko-KR" sz="1000" dirty="0" smtClean="0">
                <a:solidFill>
                  <a:prstClr val="black"/>
                </a:solidFill>
              </a:rPr>
              <a:t>ID</a:t>
            </a:r>
            <a:r>
              <a:rPr lang="ko-KR" altLang="en-US" sz="1000" dirty="0" smtClean="0">
                <a:solidFill>
                  <a:prstClr val="black"/>
                </a:solidFill>
              </a:rPr>
              <a:t>를 확인하고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</a:t>
            </a:r>
            <a:r>
              <a:rPr lang="en-US" altLang="ko-KR" sz="1000" dirty="0" smtClean="0">
                <a:solidFill>
                  <a:prstClr val="black"/>
                </a:solidFill>
              </a:rPr>
              <a:t>, E-mail, </a:t>
            </a:r>
            <a:r>
              <a:rPr lang="ko-KR" altLang="en-US" sz="1000" dirty="0" smtClean="0">
                <a:solidFill>
                  <a:prstClr val="black"/>
                </a:solidFill>
              </a:rPr>
              <a:t>비밀번호를 등록 저장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비밀번호 변경 버튼 클릭 시 비밀번호 변경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팝업창</a:t>
            </a:r>
            <a:r>
              <a:rPr lang="ko-KR" altLang="en-US" sz="1000" dirty="0" smtClean="0">
                <a:solidFill>
                  <a:prstClr val="black"/>
                </a:solidFill>
              </a:rPr>
              <a:t> 출력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marL="300037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prstClr val="black"/>
                </a:solidFill>
              </a:rPr>
              <a:t>비밀번호 변경 팝업 창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현재 비밀번호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신규비밀번호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신규비밀번호 확인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marL="71437"/>
            <a:endParaRPr lang="en-US" altLang="ko-KR" sz="1000" b="1" dirty="0" smtClean="0">
              <a:latin typeface="+mj-ea"/>
            </a:endParaRPr>
          </a:p>
          <a:p>
            <a:pPr marL="342900" indent="-342900"/>
            <a:endParaRPr lang="en-US" altLang="ko-KR" sz="1000" b="1" i="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1026" name="Picture 2" descr="C:\Users\intune\Pictures\0to7메뉴얼\로그인\4 정보변경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3" y="1971675"/>
            <a:ext cx="6244024" cy="1514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tune\Pictures\0to7메뉴얼\로그인\5 비밀번호 변경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3" y="3638829"/>
            <a:ext cx="2019300" cy="14160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292133" y="189967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41" name="타원 40"/>
          <p:cNvSpPr/>
          <p:nvPr/>
        </p:nvSpPr>
        <p:spPr>
          <a:xfrm>
            <a:off x="1530383" y="265705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42" name="타원 41"/>
          <p:cNvSpPr/>
          <p:nvPr/>
        </p:nvSpPr>
        <p:spPr>
          <a:xfrm>
            <a:off x="284791" y="35668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cxnSp>
        <p:nvCxnSpPr>
          <p:cNvPr id="43" name="꺾인 연결선 42"/>
          <p:cNvCxnSpPr>
            <a:stCxn id="41" idx="2"/>
            <a:endCxn id="1027" idx="3"/>
          </p:cNvCxnSpPr>
          <p:nvPr/>
        </p:nvCxnSpPr>
        <p:spPr bwMode="auto">
          <a:xfrm rot="10800000" flipH="1" flipV="1">
            <a:off x="1530383" y="2729052"/>
            <a:ext cx="852940" cy="1617802"/>
          </a:xfrm>
          <a:prstGeom prst="bentConnector5">
            <a:avLst>
              <a:gd name="adj1" fmla="val -26801"/>
              <a:gd name="adj2" fmla="val 30343"/>
              <a:gd name="adj3" fmla="val 126801"/>
            </a:avLst>
          </a:prstGeom>
          <a:solidFill>
            <a:srgbClr val="0055AA"/>
          </a:solidFill>
          <a:ln w="9525" cap="flat" cmpd="sng" algn="ctr">
            <a:solidFill>
              <a:srgbClr val="FF297B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63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업체가 </a:t>
            </a:r>
            <a:r>
              <a:rPr lang="ko-KR" altLang="en-US" sz="1000" dirty="0" err="1" smtClean="0">
                <a:latin typeface="+mj-ea"/>
              </a:rPr>
              <a:t>제로투세븐에</a:t>
            </a:r>
            <a:r>
              <a:rPr lang="ko-KR" altLang="en-US" sz="1000" dirty="0" smtClean="0">
                <a:latin typeface="+mj-ea"/>
              </a:rPr>
              <a:t> 입점하기 위해 신청서를 작성하는 화면 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입점신청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공통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err="1" smtClean="0">
                <a:latin typeface="+mj-ea"/>
                <a:ea typeface="+mj-ea"/>
              </a:rPr>
              <a:t>입점신청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입점하지 않은 업체가 </a:t>
            </a:r>
            <a:r>
              <a:rPr lang="en-US" altLang="ko-KR" sz="1000" dirty="0" smtClean="0">
                <a:latin typeface="+mj-ea"/>
              </a:rPr>
              <a:t>ZTS.COM</a:t>
            </a:r>
            <a:r>
              <a:rPr lang="ko-KR" altLang="en-US" sz="1000" dirty="0" smtClean="0">
                <a:latin typeface="+mj-ea"/>
              </a:rPr>
              <a:t>에 입점하기 위해 작성하는 신청서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해당 영역에서 작성한 내용이 입정이 승인되었을 경우 업체의 기본정보에 등록됨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</a:t>
            </a:r>
            <a:r>
              <a:rPr lang="ko-KR" altLang="en-US" sz="1000" dirty="0" smtClean="0">
                <a:latin typeface="+mj-ea"/>
              </a:rPr>
              <a:t> 완료 시 신청서에 작성한 영업담당자의 </a:t>
            </a: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가 자동으로 발급되며 업체에서는 해당 계정을 활용하여 업체의 다른 사용자 </a:t>
            </a: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를 등록할 수 있음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비밀번호 찾기 실행 시 비밀번호 발송은 영업담당자 핸드폰 번호로 발송됨 </a:t>
            </a:r>
            <a:endParaRPr lang="en-US" altLang="ko-KR" sz="1000" dirty="0" smtClean="0">
              <a:latin typeface="+mj-ea"/>
            </a:endParaRPr>
          </a:p>
          <a:p>
            <a:pPr marL="72000"/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err="1" smtClean="0">
                <a:latin typeface="+mj-ea"/>
                <a:ea typeface="+mj-ea"/>
              </a:rPr>
              <a:t>입점신청</a:t>
            </a:r>
            <a:r>
              <a:rPr lang="ko-KR" altLang="en-US" sz="1000" dirty="0" smtClean="0">
                <a:latin typeface="+mj-ea"/>
                <a:ea typeface="+mj-ea"/>
              </a:rPr>
              <a:t> 팝업 창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해당 업체에서 취급하는 상품의 품목정보 입력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업체에서 판매하는 상품의 카테고리를 선택하여 등록하는 버튼으로 복수의 카테고리가 등록 가능함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해당 영역에서 등록한 카테고리는 담당 </a:t>
            </a:r>
            <a:r>
              <a:rPr lang="en-US" altLang="ko-KR" sz="1000" dirty="0" smtClean="0">
                <a:latin typeface="+mj-ea"/>
                <a:ea typeface="+mj-ea"/>
              </a:rPr>
              <a:t>MD</a:t>
            </a:r>
            <a:r>
              <a:rPr lang="ko-KR" altLang="en-US" sz="1000" dirty="0" smtClean="0">
                <a:latin typeface="+mj-ea"/>
                <a:ea typeface="+mj-ea"/>
              </a:rPr>
              <a:t>가 검토하여 카테고리 별 </a:t>
            </a:r>
            <a:r>
              <a:rPr lang="ko-KR" altLang="en-US" sz="1000" dirty="0" err="1" smtClean="0">
                <a:latin typeface="+mj-ea"/>
                <a:ea typeface="+mj-ea"/>
              </a:rPr>
              <a:t>수수료율을</a:t>
            </a:r>
            <a:r>
              <a:rPr lang="ko-KR" altLang="en-US" sz="1000" dirty="0" smtClean="0">
                <a:latin typeface="+mj-ea"/>
                <a:ea typeface="+mj-ea"/>
              </a:rPr>
              <a:t> 책정하고 </a:t>
            </a:r>
            <a:r>
              <a:rPr lang="ko-KR" altLang="en-US" sz="1000" dirty="0" err="1" smtClean="0">
                <a:latin typeface="+mj-ea"/>
                <a:ea typeface="+mj-ea"/>
              </a:rPr>
              <a:t>입점</a:t>
            </a:r>
            <a:r>
              <a:rPr lang="ko-KR" altLang="en-US" sz="1000" dirty="0" smtClean="0">
                <a:latin typeface="+mj-ea"/>
                <a:ea typeface="+mj-ea"/>
              </a:rPr>
              <a:t> 완료 후 </a:t>
            </a:r>
            <a:r>
              <a:rPr lang="ko-KR" altLang="en-US" sz="1000" dirty="0" err="1" smtClean="0">
                <a:latin typeface="+mj-ea"/>
                <a:ea typeface="+mj-ea"/>
              </a:rPr>
              <a:t>수수료율</a:t>
            </a:r>
            <a:r>
              <a:rPr lang="ko-KR" altLang="en-US" sz="1000" dirty="0" smtClean="0">
                <a:latin typeface="+mj-ea"/>
                <a:ea typeface="+mj-ea"/>
              </a:rPr>
              <a:t> 확인 가능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err="1" smtClean="0">
                <a:latin typeface="+mj-ea"/>
                <a:ea typeface="+mj-ea"/>
              </a:rPr>
              <a:t>수수료율은</a:t>
            </a:r>
            <a:r>
              <a:rPr lang="ko-KR" altLang="en-US" sz="1000" dirty="0" smtClean="0">
                <a:latin typeface="+mj-ea"/>
                <a:ea typeface="+mj-ea"/>
              </a:rPr>
              <a:t> 이후 </a:t>
            </a:r>
            <a:r>
              <a:rPr lang="en-US" altLang="ko-KR" sz="1000" dirty="0" smtClean="0">
                <a:latin typeface="+mj-ea"/>
                <a:ea typeface="+mj-ea"/>
              </a:rPr>
              <a:t>MD</a:t>
            </a:r>
            <a:r>
              <a:rPr lang="ko-KR" altLang="en-US" sz="1000" dirty="0" smtClean="0">
                <a:latin typeface="+mj-ea"/>
                <a:ea typeface="+mj-ea"/>
              </a:rPr>
              <a:t>와 협의가능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43" y="1699362"/>
            <a:ext cx="6220581" cy="31518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292133" y="1599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sp>
        <p:nvSpPr>
          <p:cNvPr id="21" name="타원 20"/>
          <p:cNvSpPr/>
          <p:nvPr/>
        </p:nvSpPr>
        <p:spPr>
          <a:xfrm>
            <a:off x="3604258" y="254409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2" name="타원 21"/>
          <p:cNvSpPr/>
          <p:nvPr/>
        </p:nvSpPr>
        <p:spPr>
          <a:xfrm>
            <a:off x="5689126" y="320327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grpSp>
        <p:nvGrpSpPr>
          <p:cNvPr id="17" name="그룹 167"/>
          <p:cNvGrpSpPr/>
          <p:nvPr/>
        </p:nvGrpSpPr>
        <p:grpSpPr>
          <a:xfrm>
            <a:off x="3324000" y="9394305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187618" y="6755349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8-2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62747" y="2870197"/>
            <a:ext cx="2957117" cy="33307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25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입점하지 않은 업체가 </a:t>
            </a:r>
            <a:r>
              <a:rPr lang="en-US" altLang="ko-KR" sz="1000" dirty="0" smtClean="0">
                <a:latin typeface="+mj-ea"/>
              </a:rPr>
              <a:t>ZTS.COM</a:t>
            </a:r>
            <a:r>
              <a:rPr lang="ko-KR" altLang="en-US" sz="1000" dirty="0" smtClean="0">
                <a:latin typeface="+mj-ea"/>
              </a:rPr>
              <a:t>에 입점하기 위해 작성하는 신청서 화면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해당 영역에서 작성한 내용이 입정이 승인되었을 경우 업체의 기본정보에 등록됨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err="1" smtClean="0">
                <a:latin typeface="+mj-ea"/>
              </a:rPr>
              <a:t>입점</a:t>
            </a:r>
            <a:r>
              <a:rPr lang="ko-KR" altLang="en-US" sz="1000" dirty="0" smtClean="0">
                <a:latin typeface="+mj-ea"/>
              </a:rPr>
              <a:t> 완료 시 신청서에 작성한 영업담당자의 </a:t>
            </a: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가 자동으로 발급되며 업체에서는 해당 계정을 활용하여 업체의 다른 사용자 </a:t>
            </a:r>
            <a:r>
              <a:rPr lang="en-US" altLang="ko-KR" sz="1000" dirty="0" smtClean="0">
                <a:latin typeface="+mj-ea"/>
              </a:rPr>
              <a:t>ID</a:t>
            </a:r>
            <a:r>
              <a:rPr lang="ko-KR" altLang="en-US" sz="1000" dirty="0" smtClean="0">
                <a:latin typeface="+mj-ea"/>
              </a:rPr>
              <a:t>를 등록할 수 있음 </a:t>
            </a:r>
            <a:endParaRPr lang="en-US" altLang="ko-KR" sz="1000" dirty="0" smtClean="0">
              <a:latin typeface="+mj-ea"/>
            </a:endParaRPr>
          </a:p>
          <a:p>
            <a:pPr marL="243450" indent="-171450">
              <a:buFontTx/>
              <a:buChar char="-"/>
            </a:pPr>
            <a:r>
              <a:rPr lang="ko-KR" altLang="en-US" sz="1000" dirty="0" smtClean="0">
                <a:latin typeface="+mj-ea"/>
              </a:rPr>
              <a:t>비밀번호 찾기 실행 시 비밀번호 발송은 영업담당자 핸드폰 번호로 발송됨 </a:t>
            </a:r>
            <a:endParaRPr lang="en-US" altLang="ko-KR" sz="1000" dirty="0" smtClean="0">
              <a:latin typeface="+mj-ea"/>
            </a:endParaRPr>
          </a:p>
          <a:p>
            <a:pPr marL="72000"/>
            <a:endParaRPr lang="en-US" altLang="ko-KR" sz="1000" dirty="0" smtClean="0">
              <a:latin typeface="+mj-ea"/>
            </a:endParaRPr>
          </a:p>
          <a:p>
            <a:pPr marL="720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처리절차</a:t>
            </a:r>
            <a:endParaRPr lang="en-US" altLang="ko-KR" sz="1000" dirty="0" smtClean="0">
              <a:latin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영업담당자의 정보를 입력하는 영역으로 해당 영역에서 입력한 계정은 </a:t>
            </a:r>
            <a:r>
              <a:rPr lang="ko-KR" altLang="en-US" sz="1000" dirty="0" err="1" smtClean="0">
                <a:latin typeface="+mj-ea"/>
                <a:ea typeface="+mj-ea"/>
              </a:rPr>
              <a:t>입점</a:t>
            </a:r>
            <a:r>
              <a:rPr lang="ko-KR" altLang="en-US" sz="1000" dirty="0" smtClean="0">
                <a:latin typeface="+mj-ea"/>
                <a:ea typeface="+mj-ea"/>
              </a:rPr>
              <a:t> 승인 후 자동으로 생성되며 해당 계정을 활용하여 업체의 다른 사용자 </a:t>
            </a:r>
            <a:r>
              <a:rPr lang="en-US" altLang="ko-KR" sz="1000" dirty="0" smtClean="0">
                <a:latin typeface="+mj-ea"/>
                <a:ea typeface="+mj-ea"/>
              </a:rPr>
              <a:t>ID</a:t>
            </a:r>
            <a:r>
              <a:rPr lang="ko-KR" altLang="en-US" sz="1000" dirty="0" smtClean="0">
                <a:latin typeface="+mj-ea"/>
                <a:ea typeface="+mj-ea"/>
              </a:rPr>
              <a:t>생성이 가능함 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신규 생성된 업체 </a:t>
            </a:r>
            <a:r>
              <a:rPr lang="en-US" altLang="ko-KR" sz="1000" dirty="0" smtClean="0">
                <a:latin typeface="+mj-ea"/>
                <a:ea typeface="+mj-ea"/>
              </a:rPr>
              <a:t>ID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사용자가 비밀번호 찾기 </a:t>
            </a:r>
            <a:r>
              <a:rPr lang="ko-KR" altLang="en-US" sz="1000" dirty="0" err="1" smtClean="0">
                <a:latin typeface="+mj-ea"/>
                <a:ea typeface="+mj-ea"/>
              </a:rPr>
              <a:t>실행시</a:t>
            </a:r>
            <a:r>
              <a:rPr lang="ko-KR" altLang="en-US" sz="1000" dirty="0" smtClean="0">
                <a:latin typeface="+mj-ea"/>
                <a:ea typeface="+mj-ea"/>
              </a:rPr>
              <a:t> 해당 영역에 작성된 영업담당자 핸드폰 번호로 비밀번호 발송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정산 담당자 정보 입력 영역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00600" indent="-228600">
              <a:buFont typeface="+mj-ea"/>
              <a:buAutoNum type="circleNumDbPlain"/>
            </a:pPr>
            <a:r>
              <a:rPr lang="ko-KR" altLang="en-US" sz="1000" dirty="0" smtClean="0">
                <a:latin typeface="+mj-ea"/>
                <a:ea typeface="+mj-ea"/>
              </a:rPr>
              <a:t>저장 버튼 클릭 시 필수 입력 값 이 모두 입력된 상태에서 신청서 작성 완료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43" y="1871214"/>
            <a:ext cx="6220581" cy="11221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279433" y="19050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1</a:t>
            </a:r>
            <a:endParaRPr kumimoji="1" lang="ko-KR" altLang="en-US" sz="700" b="1" u="non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43" y="2993358"/>
            <a:ext cx="6220581" cy="4890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43" y="3482397"/>
            <a:ext cx="6220581" cy="10281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43" y="4510541"/>
            <a:ext cx="6220581" cy="8382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279433" y="299337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2</a:t>
            </a:r>
            <a:endParaRPr kumimoji="1" lang="ko-KR" altLang="en-US" sz="700" b="1" u="none" dirty="0"/>
          </a:p>
        </p:txBody>
      </p:sp>
      <p:sp>
        <p:nvSpPr>
          <p:cNvPr id="27" name="타원 26"/>
          <p:cNvSpPr/>
          <p:nvPr/>
        </p:nvSpPr>
        <p:spPr>
          <a:xfrm>
            <a:off x="3454265" y="505692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u="none" dirty="0" smtClean="0"/>
              <a:t>3</a:t>
            </a:r>
            <a:endParaRPr kumimoji="1" lang="ko-KR" altLang="en-US" sz="700" b="1" u="none" dirty="0"/>
          </a:p>
        </p:txBody>
      </p:sp>
      <p:sp>
        <p:nvSpPr>
          <p:cNvPr id="21" name="직사각형 20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업체가 </a:t>
            </a:r>
            <a:r>
              <a:rPr lang="ko-KR" altLang="en-US" sz="1000" dirty="0" err="1" smtClean="0">
                <a:latin typeface="+mj-ea"/>
              </a:rPr>
              <a:t>제로투세븐에</a:t>
            </a:r>
            <a:r>
              <a:rPr lang="ko-KR" altLang="en-US" sz="1000" dirty="0" smtClean="0">
                <a:latin typeface="+mj-ea"/>
              </a:rPr>
              <a:t> 입점하기 위해 신청서를 작성하는 화면 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입점신청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공통 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err="1" smtClean="0">
                <a:latin typeface="+mj-ea"/>
                <a:ea typeface="+mj-ea"/>
              </a:rPr>
              <a:t>입점신청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26" name="그룹 167"/>
          <p:cNvGrpSpPr/>
          <p:nvPr/>
        </p:nvGrpSpPr>
        <p:grpSpPr>
          <a:xfrm rot="10800000">
            <a:off x="3324000" y="1312172"/>
            <a:ext cx="210000" cy="210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  <p:sp>
          <p:nvSpPr>
            <p:cNvPr id="29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095607" y="4829176"/>
            <a:ext cx="3238518" cy="13652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u="sng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="0" u="none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290799"/>
      </p:ext>
    </p:extLst>
  </p:cSld>
  <p:clrMapOvr>
    <a:masterClrMapping/>
  </p:clrMapOvr>
</p:sld>
</file>

<file path=ppt/theme/theme1.xml><?xml version="1.0" encoding="utf-8"?>
<a:theme xmlns:a="http://schemas.openxmlformats.org/drawingml/2006/main" name="롯데백화점 프리미엄몰 구축 프로젝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6422</Words>
  <Application>Microsoft Office PowerPoint</Application>
  <PresentationFormat>A4 용지(210x297mm)</PresentationFormat>
  <Paragraphs>1257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굴림</vt:lpstr>
      <vt:lpstr>Arial</vt:lpstr>
      <vt:lpstr>맑은 고딕</vt:lpstr>
      <vt:lpstr>Times New Roman</vt:lpstr>
      <vt:lpstr>Wingdings</vt:lpstr>
      <vt:lpstr>Times</vt:lpstr>
      <vt:lpstr>Futura Bk</vt:lpstr>
      <vt:lpstr>Lucida Grande</vt:lpstr>
      <vt:lpstr>가는각진제목체</vt:lpstr>
      <vt:lpstr>롯데백화점 프리미엄몰 구축 프로젝트</vt:lpstr>
      <vt:lpstr>Partner office</vt:lpstr>
      <vt:lpstr>개정 이력</vt:lpstr>
      <vt:lpstr>공통</vt:lpstr>
      <vt:lpstr>공통</vt:lpstr>
      <vt:lpstr>공통</vt:lpstr>
      <vt:lpstr>공통</vt:lpstr>
      <vt:lpstr>공통</vt:lpstr>
      <vt:lpstr>공통</vt:lpstr>
      <vt:lpstr>공통</vt:lpstr>
      <vt:lpstr>시스템 관리</vt:lpstr>
      <vt:lpstr>시스템관리</vt:lpstr>
      <vt:lpstr>시스템관리</vt:lpstr>
      <vt:lpstr>시스템관리</vt:lpstr>
      <vt:lpstr>시스템관리</vt:lpstr>
      <vt:lpstr>시스템관리</vt:lpstr>
      <vt:lpstr>시스템관리</vt:lpstr>
      <vt:lpstr>상품 관리</vt:lpstr>
      <vt:lpstr>업무 Flow – 상품 관리</vt:lpstr>
      <vt:lpstr>업무 Flow – 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상품 관리</vt:lpstr>
      <vt:lpstr>프로모션 관리</vt:lpstr>
      <vt:lpstr>프로모션 관리</vt:lpstr>
      <vt:lpstr>프로모션 관리</vt:lpstr>
      <vt:lpstr>프로모션 관리</vt:lpstr>
      <vt:lpstr>프로모션 관리</vt:lpstr>
      <vt:lpstr>CS 관리</vt:lpstr>
      <vt:lpstr>CS 관리</vt:lpstr>
      <vt:lpstr>CS 관리</vt:lpstr>
      <vt:lpstr>CS 관리</vt:lpstr>
      <vt:lpstr>CS 관리</vt:lpstr>
      <vt:lpstr>CS 관리</vt:lpstr>
      <vt:lpstr>CS 관리</vt:lpstr>
      <vt:lpstr>CS 관리</vt:lpstr>
      <vt:lpstr>배송/반품관리</vt:lpstr>
      <vt:lpstr>업무 Flow – 주문/클레임</vt:lpstr>
      <vt:lpstr>배송/반품관리</vt:lpstr>
      <vt:lpstr>배송/반품관리</vt:lpstr>
      <vt:lpstr>배송/반품관리</vt:lpstr>
      <vt:lpstr>배송/반품관리</vt:lpstr>
      <vt:lpstr>정산 관리</vt:lpstr>
      <vt:lpstr>정산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사용자매뉴얼 - Admin관리 -</dc:title>
  <dc:creator>Gilbert</dc:creator>
  <cp:lastModifiedBy>Roy</cp:lastModifiedBy>
  <cp:revision>171</cp:revision>
  <cp:lastPrinted>2011-10-10T04:17:12Z</cp:lastPrinted>
  <dcterms:created xsi:type="dcterms:W3CDTF">2011-05-04T08:18:16Z</dcterms:created>
  <dcterms:modified xsi:type="dcterms:W3CDTF">2016-10-22T14:02:50Z</dcterms:modified>
</cp:coreProperties>
</file>