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9" r:id="rId3"/>
    <p:sldId id="290" r:id="rId4"/>
    <p:sldId id="291" r:id="rId5"/>
    <p:sldId id="292" r:id="rId6"/>
    <p:sldId id="287" r:id="rId7"/>
    <p:sldId id="294" r:id="rId8"/>
    <p:sldId id="305" r:id="rId9"/>
    <p:sldId id="306" r:id="rId10"/>
    <p:sldId id="303" r:id="rId11"/>
    <p:sldId id="288" r:id="rId12"/>
    <p:sldId id="296" r:id="rId13"/>
    <p:sldId id="307" r:id="rId14"/>
    <p:sldId id="300" r:id="rId15"/>
    <p:sldId id="297" r:id="rId16"/>
    <p:sldId id="301" r:id="rId17"/>
    <p:sldId id="302" r:id="rId18"/>
  </p:sldIdLst>
  <p:sldSz cx="9144000" cy="5143500" type="screen16x9"/>
  <p:notesSz cx="6858000" cy="9144000"/>
  <p:embeddedFontLst>
    <p:embeddedFont>
      <p:font typeface="Segoe UI Semilight" panose="020B0402040204020203" pitchFamily="34" charset="0"/>
      <p:regular r:id="rId20"/>
    </p:embeddedFont>
    <p:embeddedFont>
      <p:font typeface="Karla" panose="020B0604020202020204" charset="0"/>
      <p:regular r:id="rId21"/>
      <p:bold r:id="rId22"/>
      <p:italic r:id="rId23"/>
      <p:boldItalic r:id="rId24"/>
    </p:embeddedFont>
    <p:embeddedFont>
      <p:font typeface="GulimChe" panose="020B0609000101010101" pitchFamily="49" charset="-127"/>
      <p:regular r:id="rId25"/>
    </p:embeddedFont>
    <p:embeddedFont>
      <p:font typeface="Raleway" panose="020B060402020202020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Segoe UI Light" panose="020B0502040204020203" pitchFamily="34" charset="0"/>
      <p:regular r:id="rId3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7BA7D6-E19D-4028-B024-2705FDE30084}">
  <a:tblStyle styleId="{767BA7D6-E19D-4028-B024-2705FDE3008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9245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" name="Shape 9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3600"/>
            </a:lvl1pPr>
            <a:lvl2pPr algn="ctr" rtl="0">
              <a:spcBef>
                <a:spcPts val="0"/>
              </a:spcBef>
              <a:buSzPct val="100000"/>
              <a:defRPr sz="3600"/>
            </a:lvl2pPr>
            <a:lvl3pPr algn="ctr" rtl="0">
              <a:spcBef>
                <a:spcPts val="0"/>
              </a:spcBef>
              <a:buSzPct val="100000"/>
              <a:defRPr sz="3600"/>
            </a:lvl3pPr>
            <a:lvl4pPr algn="ctr" rtl="0">
              <a:spcBef>
                <a:spcPts val="0"/>
              </a:spcBef>
              <a:buSzPct val="100000"/>
              <a:defRPr sz="3600"/>
            </a:lvl4pPr>
            <a:lvl5pPr algn="ctr" rtl="0">
              <a:spcBef>
                <a:spcPts val="0"/>
              </a:spcBef>
              <a:buSzPct val="100000"/>
              <a:defRPr sz="3600"/>
            </a:lvl5pPr>
            <a:lvl6pPr algn="ctr" rtl="0">
              <a:spcBef>
                <a:spcPts val="0"/>
              </a:spcBef>
              <a:buSzPct val="100000"/>
              <a:defRPr sz="3600"/>
            </a:lvl6pPr>
            <a:lvl7pPr algn="ctr" rtl="0">
              <a:spcBef>
                <a:spcPts val="0"/>
              </a:spcBef>
              <a:buSzPct val="100000"/>
              <a:defRPr sz="3600"/>
            </a:lvl7pPr>
            <a:lvl8pPr algn="ctr" rtl="0">
              <a:spcBef>
                <a:spcPts val="0"/>
              </a:spcBef>
              <a:buSzPct val="100000"/>
              <a:defRPr sz="3600"/>
            </a:lvl8pPr>
            <a:lvl9pPr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algn="ctr" rtl="0">
              <a:spcBef>
                <a:spcPts val="0"/>
              </a:spcBef>
              <a:buSzPct val="100000"/>
              <a:buNone/>
              <a:defRPr sz="1800" b="1"/>
            </a:lvl4pPr>
            <a:lvl5pPr algn="ctr" rtl="0">
              <a:spcBef>
                <a:spcPts val="0"/>
              </a:spcBef>
              <a:buSzPct val="100000"/>
              <a:buNone/>
              <a:defRPr sz="1800" b="1"/>
            </a:lvl5pPr>
            <a:lvl6pPr algn="ctr" rtl="0">
              <a:spcBef>
                <a:spcPts val="0"/>
              </a:spcBef>
              <a:buSzPct val="100000"/>
              <a:buNone/>
              <a:defRPr sz="1800" b="1"/>
            </a:lvl6pPr>
            <a:lvl7pPr algn="ctr" rtl="0">
              <a:spcBef>
                <a:spcPts val="0"/>
              </a:spcBef>
              <a:buSzPct val="100000"/>
              <a:buNone/>
              <a:defRPr sz="1800" b="1"/>
            </a:lvl7pPr>
            <a:lvl8pPr algn="ctr" rtl="0">
              <a:spcBef>
                <a:spcPts val="0"/>
              </a:spcBef>
              <a:buSzPct val="100000"/>
              <a:buNone/>
              <a:defRPr sz="1800" b="1"/>
            </a:lvl8pPr>
            <a:lvl9pPr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6024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0" name="Shape 20"/>
          <p:cNvSpPr/>
          <p:nvPr/>
        </p:nvSpPr>
        <p:spPr>
          <a:xfrm>
            <a:off x="0" y="1580112"/>
            <a:ext cx="9144000" cy="3341667"/>
          </a:xfrm>
          <a:custGeom>
            <a:avLst/>
            <a:gdLst/>
            <a:ahLst/>
            <a:cxnLst/>
            <a:rect l="0" t="0" r="0" b="0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-5900" y="410541"/>
            <a:ext cx="9144151" cy="4453148"/>
          </a:xfrm>
          <a:custGeom>
            <a:avLst/>
            <a:gdLst/>
            <a:ahLst/>
            <a:cxnLst/>
            <a:rect l="0" t="0" r="0" b="0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0861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Shape 77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🔸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🔸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0" y="1991825"/>
            <a:ext cx="9143999" cy="12657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Orator Std" panose="020D0509020203030204" pitchFamily="49" charset="0"/>
                <a:ea typeface="GulimChe" panose="020B0609000101010101" pitchFamily="49" charset="-127"/>
              </a:rPr>
              <a:t>Philippine Stock Market Technical Analysis Modeling 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447675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Segoe UI Light" panose="020B0502040204020203" pitchFamily="34" charset="0"/>
              </a:rPr>
              <a:t>Chernhelyn I. Caponpon</a:t>
            </a:r>
          </a:p>
          <a:p>
            <a:r>
              <a:rPr lang="en-PH" dirty="0">
                <a:solidFill>
                  <a:schemeClr val="bg1"/>
                </a:solidFill>
                <a:latin typeface="Segoe UI Light" panose="020B0502040204020203" pitchFamily="34" charset="0"/>
              </a:rPr>
              <a:t>Nina Elaiza F. De Castro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712" y="1131720"/>
            <a:ext cx="1531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800" b="1" dirty="0">
                <a:solidFill>
                  <a:srgbClr val="00AE9D"/>
                </a:solidFill>
                <a:latin typeface="Orator Std" panose="020D0509020203030204" pitchFamily="49" charset="0"/>
                <a:ea typeface="Raleway"/>
                <a:cs typeface="Raleway"/>
                <a:sym typeface="Raleway"/>
              </a:rPr>
              <a:t>Output</a:t>
            </a:r>
          </a:p>
        </p:txBody>
      </p:sp>
      <p:sp>
        <p:nvSpPr>
          <p:cNvPr id="4" name="Shape 251"/>
          <p:cNvSpPr txBox="1">
            <a:spLocks/>
          </p:cNvSpPr>
          <p:nvPr/>
        </p:nvSpPr>
        <p:spPr>
          <a:xfrm>
            <a:off x="187177" y="1754898"/>
            <a:ext cx="7924800" cy="645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</a:rPr>
              <a:t> After analyzing data, it generates numerical values of stock indices which were then interpreted into </a:t>
            </a:r>
            <a:r>
              <a:rPr lang="en-US" sz="1800" b="1" u="sng" dirty="0">
                <a:solidFill>
                  <a:schemeClr val="tx1"/>
                </a:solidFill>
                <a:latin typeface="Segoe UI Light" panose="020B0502040204020203" pitchFamily="34" charset="0"/>
              </a:rPr>
              <a:t>buy and sell signals</a:t>
            </a:r>
            <a:r>
              <a:rPr lang="en-US" sz="1800" dirty="0">
                <a:latin typeface="Segoe UI Light" panose="020B0502040204020203" pitchFamily="34" charset="0"/>
              </a:rPr>
              <a:t>. 			</a:t>
            </a:r>
            <a:endParaRPr lang="en" sz="1400" b="1" dirty="0">
              <a:solidFill>
                <a:srgbClr val="00AE9D"/>
              </a:solidFill>
              <a:latin typeface="Segoe UI Light" panose="020B0502040204020203" pitchFamily="34" charset="0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6067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>
                <a:latin typeface="Orator Std" panose="020D0509020203030204" pitchFamily="49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03650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1"/>
          <p:cNvSpPr txBox="1">
            <a:spLocks/>
          </p:cNvSpPr>
          <p:nvPr/>
        </p:nvSpPr>
        <p:spPr>
          <a:xfrm>
            <a:off x="685800" y="2038350"/>
            <a:ext cx="79248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Light" panose="020B0502040204020203" pitchFamily="34" charset="0"/>
              </a:rPr>
              <a:t>To prove the accuracy and stability of the model output, the buy and sell signals were used for </a:t>
            </a:r>
            <a:r>
              <a:rPr lang="en-US" sz="1800" b="1" u="sng" dirty="0">
                <a:latin typeface="Segoe UI Light" panose="020B0502040204020203" pitchFamily="34" charset="0"/>
              </a:rPr>
              <a:t>trading simulation</a:t>
            </a:r>
            <a:r>
              <a:rPr lang="en-US" sz="1800" dirty="0">
                <a:latin typeface="Segoe UI Light" panose="020B0502040204020203" pitchFamily="34" charset="0"/>
              </a:rPr>
              <a:t>. </a:t>
            </a:r>
            <a:endParaRPr lang="en" sz="1800" dirty="0">
              <a:solidFill>
                <a:schemeClr val="tx1"/>
              </a:solidFill>
              <a:latin typeface="Segoe UI Light" panose="020B0502040204020203" pitchFamily="34" charset="0"/>
              <a:ea typeface="Raleway"/>
              <a:cs typeface="Raleway"/>
              <a:sym typeface="Raleway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" sz="1800" b="1" dirty="0">
              <a:solidFill>
                <a:srgbClr val="00AE9D"/>
              </a:solidFill>
              <a:latin typeface="Segoe UI Light" panose="020B0502040204020203" pitchFamily="34" charset="0"/>
              <a:ea typeface="Raleway"/>
              <a:cs typeface="Raleway"/>
              <a:sym typeface="Raleway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" sz="1800" b="1" dirty="0">
              <a:solidFill>
                <a:srgbClr val="00AE9D"/>
              </a:solidFill>
              <a:latin typeface="Segoe UI Light" panose="020B0502040204020203" pitchFamily="34" charset="0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302169463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23950"/>
            <a:ext cx="5121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800" b="1" dirty="0">
                <a:solidFill>
                  <a:srgbClr val="00AE9D"/>
                </a:solidFill>
                <a:latin typeface="Orator Std" panose="020D0509020203030204" pitchFamily="49" charset="0"/>
                <a:ea typeface="Raleway"/>
                <a:cs typeface="Raleway"/>
                <a:sym typeface="Raleway"/>
              </a:rPr>
              <a:t>Stock Market Simulator</a:t>
            </a:r>
          </a:p>
        </p:txBody>
      </p:sp>
      <p:sp>
        <p:nvSpPr>
          <p:cNvPr id="3" name="Shape 251"/>
          <p:cNvSpPr txBox="1">
            <a:spLocks/>
          </p:cNvSpPr>
          <p:nvPr/>
        </p:nvSpPr>
        <p:spPr>
          <a:xfrm>
            <a:off x="304800" y="2114550"/>
            <a:ext cx="7924800" cy="391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Light" panose="020B0502040204020203" pitchFamily="34" charset="0"/>
              </a:rPr>
              <a:t>Input</a:t>
            </a:r>
            <a:endParaRPr lang="en" sz="1800" b="1" dirty="0">
              <a:solidFill>
                <a:srgbClr val="00AE9D"/>
              </a:solidFill>
              <a:latin typeface="Segoe UI Light" panose="020B0502040204020203" pitchFamily="34" charset="0"/>
              <a:ea typeface="Raleway"/>
              <a:cs typeface="Raleway"/>
              <a:sym typeface="Raleway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" sz="1800" b="1" dirty="0">
              <a:solidFill>
                <a:srgbClr val="00AE9D"/>
              </a:solidFill>
              <a:latin typeface="Segoe UI Light" panose="020B050204020402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4" name="Shape 251"/>
          <p:cNvSpPr txBox="1">
            <a:spLocks/>
          </p:cNvSpPr>
          <p:nvPr/>
        </p:nvSpPr>
        <p:spPr>
          <a:xfrm>
            <a:off x="685800" y="3105150"/>
            <a:ext cx="7924800" cy="391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Segoe UI Light" panose="020B0502040204020203" pitchFamily="34" charset="0"/>
                <a:cs typeface="Raleway"/>
              </a:rPr>
              <a:t>Model Output (Buy and Sell Signals)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" sz="1800" dirty="0">
                <a:solidFill>
                  <a:schemeClr val="tx1"/>
                </a:solidFill>
                <a:latin typeface="Segoe UI Light" panose="020B0502040204020203" pitchFamily="34" charset="0"/>
                <a:ea typeface="Raleway"/>
                <a:cs typeface="Raleway"/>
                <a:sym typeface="Raleway"/>
              </a:rPr>
              <a:t>Initial Investment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" sz="1800" dirty="0">
                <a:solidFill>
                  <a:schemeClr val="tx1"/>
                </a:solidFill>
                <a:latin typeface="Segoe UI Light" panose="020B0502040204020203" pitchFamily="34" charset="0"/>
                <a:ea typeface="Raleway"/>
                <a:cs typeface="Raleway"/>
                <a:sym typeface="Raleway"/>
              </a:rPr>
              <a:t>Number of shares to buy and sell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" sz="1800" b="1" dirty="0">
              <a:solidFill>
                <a:srgbClr val="00AE9D"/>
              </a:solidFill>
              <a:latin typeface="Segoe UI Light" panose="020B050204020402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5" name="Shape 251"/>
          <p:cNvSpPr txBox="1">
            <a:spLocks/>
          </p:cNvSpPr>
          <p:nvPr/>
        </p:nvSpPr>
        <p:spPr>
          <a:xfrm>
            <a:off x="304800" y="3628370"/>
            <a:ext cx="7924800" cy="391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</a:rPr>
              <a:t>The flow of signals were strictly followed in trading to have an accurate and unbiased result from the simulation</a:t>
            </a:r>
            <a:endParaRPr lang="en-PH" sz="1800" dirty="0">
              <a:solidFill>
                <a:schemeClr val="tx1"/>
              </a:solidFill>
              <a:latin typeface="Segoe UI Light" panose="020B0502040204020203" pitchFamily="34" charset="0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38466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>
                <a:latin typeface="Orator Std" panose="020D0509020203030204" pitchFamily="49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3650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200150"/>
            <a:ext cx="800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BE33F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Segoe UI Light" panose="020B0502040204020203" pitchFamily="34" charset="0"/>
              </a:rPr>
              <a:t>The simulation of 357 companies’ buy and sell signals showed that </a:t>
            </a:r>
            <a:r>
              <a:rPr lang="en-US" b="1" u="sng" dirty="0">
                <a:latin typeface="Segoe UI Light" panose="020B0502040204020203" pitchFamily="34" charset="0"/>
              </a:rPr>
              <a:t>On Balance Volume (OBV) </a:t>
            </a:r>
            <a:r>
              <a:rPr lang="en-US" dirty="0">
                <a:latin typeface="Segoe UI Light" panose="020B0502040204020203" pitchFamily="34" charset="0"/>
              </a:rPr>
              <a:t>can be concluded as the best technical indicator to most Philippine companies with 91.25% of the companies declaring it as the best indicator.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03835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BE33F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</a:rPr>
              <a:t>Accumulation Distribution Line(ADL)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2376904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BE33F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</a:rPr>
              <a:t>Momentum</a:t>
            </a:r>
            <a:endParaRPr lang="en-US" sz="1600" b="1" dirty="0">
              <a:latin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735818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BE33F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</a:rPr>
              <a:t>Moving Average Convergence Divergence (MACD)</a:t>
            </a:r>
            <a:endParaRPr lang="en-US" sz="1600" b="1" dirty="0">
              <a:latin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074372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BE33F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</a:rPr>
              <a:t>Stochastics</a:t>
            </a:r>
            <a:endParaRPr lang="en-US" sz="1600" b="1" dirty="0">
              <a:latin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2014436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ABE33F"/>
              </a:buClr>
            </a:pPr>
            <a:r>
              <a:rPr lang="en-US" sz="1600" dirty="0">
                <a:latin typeface="Segoe UI Light" panose="020B0502040204020203" pitchFamily="34" charset="0"/>
              </a:rPr>
              <a:t>		-            7.0833333%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9744" y="2699976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ABE33F"/>
              </a:buClr>
            </a:pPr>
            <a:r>
              <a:rPr lang="en-US" sz="1600" dirty="0">
                <a:latin typeface="Segoe UI Light" panose="020B0502040204020203" pitchFamily="34" charset="0"/>
              </a:rPr>
              <a:t>		-                          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5567" y="2318328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ABE33F"/>
              </a:buClr>
            </a:pPr>
            <a:r>
              <a:rPr lang="en-US" sz="1600" dirty="0">
                <a:latin typeface="Segoe UI Light" panose="020B0502040204020203" pitchFamily="34" charset="0"/>
              </a:rPr>
              <a:t>		-            0.4166667%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054012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ABE33F"/>
              </a:buClr>
            </a:pPr>
            <a:r>
              <a:rPr lang="en-US" sz="1600" dirty="0">
                <a:latin typeface="Segoe UI Light" panose="020B0502040204020203" pitchFamily="34" charset="0"/>
              </a:rPr>
              <a:t>		</a:t>
            </a:r>
            <a:r>
              <a:rPr lang="en-US" sz="1600">
                <a:latin typeface="Segoe UI Light" panose="020B0502040204020203" pitchFamily="34" charset="0"/>
              </a:rPr>
              <a:t>-                      1.25%</a:t>
            </a:r>
            <a:endParaRPr lang="en-US" sz="16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46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96215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</a:rPr>
              <a:t>ADL’s and OBV’s final revenues are close to each other and have a noted higher price than the three mainly because of the number of buy and sell signals they produce. Both are interpreted in a weekly basis. Their interpretation is based on the trend of the line graph from the current price to the price after a week. A buy or sell signal is consistently produced unlike the other indicators that follows conditions which limits the number of signals produced.</a:t>
            </a:r>
            <a:endParaRPr lang="en-SG" sz="16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46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190750"/>
            <a:ext cx="792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Segoe UI Light" panose="020B0502040204020203" pitchFamily="34" charset="0"/>
              </a:rPr>
              <a:t>In the future, it can be suggested to have a better way of storing and retrieving data in the database. This will help on avoiding the instances where the system’s running time slows down. Moreover, having a chart that can visualize real-time analysis and simulation will improve the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73614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1828800" y="1962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latin typeface="Orator Std" panose="020D0509020203030204" pitchFamily="49" charset="0"/>
              </a:rPr>
              <a:t>Problem</a:t>
            </a:r>
            <a:endParaRPr lang="en" dirty="0">
              <a:latin typeface="Orator Std" panose="020D0509020203030204" pitchFamily="49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ABE33F"/>
                </a:solidFill>
                <a:latin typeface="Orator Std" panose="020D0509020203030204" pitchFamily="49" charset="0"/>
              </a:rPr>
              <a:t>Statement</a:t>
            </a:r>
          </a:p>
        </p:txBody>
      </p:sp>
      <p:sp>
        <p:nvSpPr>
          <p:cNvPr id="129" name="Shape 129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4110791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endParaRPr lang="en-PH" dirty="0"/>
          </a:p>
          <a:p>
            <a:pPr>
              <a:buNone/>
            </a:pPr>
            <a:r>
              <a:rPr lang="en-PH" dirty="0"/>
              <a:t>What is the current most </a:t>
            </a:r>
          </a:p>
          <a:p>
            <a:pPr>
              <a:buNone/>
            </a:pPr>
            <a:r>
              <a:rPr lang="en-PH" dirty="0"/>
              <a:t>effective technical indicator that can be used to analyze the trend of the Philippine stock market in order </a:t>
            </a:r>
          </a:p>
          <a:p>
            <a:pPr>
              <a:buNone/>
            </a:pPr>
            <a:r>
              <a:rPr lang="en-PH" dirty="0"/>
              <a:t>to predict the right timing for an investment?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178450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 idx="4294967295"/>
          </p:nvPr>
        </p:nvSpPr>
        <p:spPr>
          <a:xfrm>
            <a:off x="671945" y="1779336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ABE33F"/>
                </a:solidFill>
                <a:latin typeface="Orator Std" panose="020D0509020203030204" pitchFamily="49" charset="0"/>
              </a:rPr>
              <a:t>Objectives</a:t>
            </a:r>
          </a:p>
        </p:txBody>
      </p:sp>
      <p:sp>
        <p:nvSpPr>
          <p:cNvPr id="129" name="Shape 129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7" name="Shape 128"/>
          <p:cNvSpPr txBox="1">
            <a:spLocks/>
          </p:cNvSpPr>
          <p:nvPr/>
        </p:nvSpPr>
        <p:spPr>
          <a:xfrm>
            <a:off x="685800" y="2949155"/>
            <a:ext cx="6702889" cy="175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 baseline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>
                <a:latin typeface="Segoe UI Light" panose="020B0502040204020203" pitchFamily="34" charset="0"/>
              </a:rPr>
              <a:t>To create a web-based system.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>
                <a:latin typeface="Segoe UI Light" panose="020B0502040204020203" pitchFamily="34" charset="0"/>
              </a:rPr>
              <a:t>To provide  an analysis of the common trend that can be observed on Philippine stock market through a technical approach.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1264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>
                <a:latin typeface="Orator Std" panose="020D0509020203030204" pitchFamily="49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76592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4294967295"/>
          </p:nvPr>
        </p:nvSpPr>
        <p:spPr>
          <a:xfrm>
            <a:off x="472414" y="1504950"/>
            <a:ext cx="8305800" cy="16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b="1" dirty="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PH" sz="1800" dirty="0">
                <a:solidFill>
                  <a:schemeClr val="tx1"/>
                </a:solidFill>
                <a:latin typeface="Segoe UI Light" panose="020B0502040204020203" pitchFamily="34" charset="0"/>
                <a:ea typeface="Raleway"/>
                <a:cs typeface="Raleway"/>
                <a:sym typeface="Raleway"/>
              </a:rPr>
              <a:t>Philippine stock  market  from year 2007 until 2015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Segoe UI Light" panose="020B0502040204020203" pitchFamily="34" charset="0"/>
              </a:rPr>
              <a:t>	</a:t>
            </a:r>
            <a:endParaRPr lang="en" sz="2000" dirty="0">
              <a:solidFill>
                <a:schemeClr val="tx1"/>
              </a:solidFill>
              <a:latin typeface="Segoe UI Light" panose="020B0502040204020203" pitchFamily="34" charset="0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solidFill>
                <a:srgbClr val="00AE9D"/>
              </a:solidFill>
              <a:latin typeface="Segoe UI Light" panose="020B0502040204020203" pitchFamily="34" charset="0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2459927"/>
            <a:ext cx="1905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BE33F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latin typeface="Segoe UI Light" panose="020B0502040204020203" pitchFamily="34" charset="0"/>
              </a:rPr>
              <a:t>Date</a:t>
            </a:r>
          </a:p>
          <a:p>
            <a:pPr marL="285750" indent="-285750">
              <a:buClr>
                <a:srgbClr val="ABE33F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latin typeface="Segoe UI Light" panose="020B0502040204020203" pitchFamily="34" charset="0"/>
              </a:rPr>
              <a:t>High price</a:t>
            </a:r>
          </a:p>
          <a:p>
            <a:pPr marL="285750" indent="-285750">
              <a:buClr>
                <a:srgbClr val="ABE33F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latin typeface="Segoe UI Light" panose="020B0502040204020203" pitchFamily="34" charset="0"/>
              </a:rPr>
              <a:t>Low price</a:t>
            </a:r>
          </a:p>
          <a:p>
            <a:pPr marL="285750" indent="-285750">
              <a:buClr>
                <a:srgbClr val="ABE33F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latin typeface="Segoe UI Light" panose="020B0502040204020203" pitchFamily="34" charset="0"/>
              </a:rPr>
              <a:t>Closing price</a:t>
            </a:r>
          </a:p>
          <a:p>
            <a:pPr marL="285750" indent="-285750">
              <a:buClr>
                <a:srgbClr val="ABE33F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latin typeface="Segoe UI Light" panose="020B0502040204020203" pitchFamily="34" charset="0"/>
              </a:rPr>
              <a:t>Volume</a:t>
            </a:r>
            <a:endParaRPr lang="en-SG" sz="1800" dirty="0">
              <a:latin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PH" dirty="0">
              <a:solidFill>
                <a:schemeClr val="tx1"/>
              </a:solidFill>
              <a:latin typeface="Adobe Garamond Pro" pitchFamily="18" charset="0"/>
              <a:ea typeface="Raleway"/>
              <a:cs typeface="Raleway"/>
              <a:sym typeface="Raleway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14" y="1047750"/>
            <a:ext cx="3550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800" b="1" dirty="0">
                <a:solidFill>
                  <a:srgbClr val="00AE9D"/>
                </a:solidFill>
                <a:latin typeface="Orator Std" panose="020D0509020203030204" pitchFamily="49" charset="0"/>
                <a:ea typeface="Raleway"/>
                <a:cs typeface="Raleway"/>
                <a:sym typeface="Raleway"/>
              </a:rPr>
              <a:t>Data Collection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0" y="2148827"/>
            <a:ext cx="801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ABE33F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</a:rPr>
              <a:t>A total of five arrays </a:t>
            </a:r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</a:rPr>
              <a:t>with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</a:rPr>
              <a:t> the same length were constructed for organizing data:</a:t>
            </a:r>
            <a:endParaRPr lang="en-PH" sz="1600" dirty="0">
              <a:solidFill>
                <a:schemeClr val="tx1"/>
              </a:solidFill>
              <a:latin typeface="Segoe UI Light" panose="020B0502040204020203" pitchFamily="34" charset="0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28485337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808" y="1073002"/>
            <a:ext cx="3326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800" b="1" dirty="0">
                <a:solidFill>
                  <a:srgbClr val="00AE9D"/>
                </a:solidFill>
                <a:latin typeface="Orator Std" panose="020D0509020203030204" pitchFamily="49" charset="0"/>
                <a:ea typeface="Raleway"/>
                <a:cs typeface="Raleway"/>
                <a:sym typeface="Raleway"/>
              </a:rPr>
              <a:t>Input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8120" y="1621474"/>
            <a:ext cx="86425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ABE33F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Segoe UI Light" panose="020B05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A method called </a:t>
            </a:r>
            <a:r>
              <a:rPr lang="en-US" sz="16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technical analysis </a:t>
            </a:r>
            <a:r>
              <a:rPr lang="en-US" sz="1600" dirty="0">
                <a:latin typeface="Segoe UI Light" panose="020B05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was implemented on a web-based system for predicting the Philippine stock market movement. </a:t>
            </a:r>
            <a:endParaRPr lang="en-US" sz="1600" dirty="0">
              <a:latin typeface="Segoe UI Light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1" y="2221311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ABE33F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 Light" panose="020B0502040204020203" pitchFamily="34" charset="0"/>
                <a:cs typeface="Segoe UI Semilight" panose="020B0402040204020203" pitchFamily="34" charset="0"/>
              </a:rPr>
              <a:t>It receives array of trade date, stock prices and volumes which were analyzed based on a pattern given for a specific technical indicator.</a:t>
            </a:r>
            <a:endParaRPr lang="en-US" sz="1600" dirty="0">
              <a:latin typeface="Segoe UI Light" panose="020B05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996" y="1533415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ABE33F"/>
              </a:buClr>
              <a:buFont typeface="Wingdings" panose="05000000000000000000" pitchFamily="2" charset="2"/>
              <a:buChar char="q"/>
            </a:pPr>
            <a:r>
              <a:rPr lang="en-PH" sz="1800" dirty="0">
                <a:solidFill>
                  <a:schemeClr val="tx1"/>
                </a:solidFill>
                <a:latin typeface="Segoe UI Light" panose="020B0502040204020203" pitchFamily="34" charset="0"/>
                <a:ea typeface="Times New Roman" pitchFamily="18" charset="0"/>
                <a:cs typeface="Arial" pitchFamily="34" charset="0"/>
              </a:rPr>
              <a:t> 5 powerful technical indicators was considered such as:</a:t>
            </a:r>
            <a:endParaRPr lang="en" sz="1800" b="1" dirty="0">
              <a:solidFill>
                <a:srgbClr val="00AE9D"/>
              </a:solidFill>
              <a:latin typeface="Segoe UI Light" panose="020B050204020402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070" y="1833641"/>
            <a:ext cx="79893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ABE33F"/>
              </a:buClr>
              <a:buFont typeface="Wingdings" panose="05000000000000000000" pitchFamily="2" charset="2"/>
              <a:buChar char="§"/>
            </a:pPr>
            <a:r>
              <a:rPr lang="en-PH" sz="1600" b="1" dirty="0">
                <a:solidFill>
                  <a:schemeClr val="tx1"/>
                </a:solidFill>
                <a:latin typeface="Segoe UI Light" panose="020B0502040204020203" pitchFamily="34" charset="0"/>
                <a:ea typeface="Calibri" pitchFamily="34" charset="0"/>
                <a:cs typeface="Times New Roman" pitchFamily="18" charset="0"/>
              </a:rPr>
              <a:t>Momentum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ABE33F"/>
              </a:buClr>
            </a:pPr>
            <a:r>
              <a:rPr lang="en-PH" sz="1600" b="1" dirty="0">
                <a:solidFill>
                  <a:schemeClr val="tx1"/>
                </a:solidFill>
                <a:latin typeface="Segoe UI Light" panose="020B0502040204020203" pitchFamily="34" charset="0"/>
                <a:ea typeface="Calibri" pitchFamily="34" charset="0"/>
                <a:cs typeface="Times New Roman" pitchFamily="18" charset="0"/>
              </a:rPr>
              <a:t>              </a:t>
            </a:r>
            <a:r>
              <a:rPr lang="en-PH" dirty="0">
                <a:solidFill>
                  <a:schemeClr val="tx1"/>
                </a:solidFill>
                <a:latin typeface="Segoe UI Light" panose="020B0502040204020203" pitchFamily="34" charset="0"/>
                <a:ea typeface="Calibri" pitchFamily="34" charset="0"/>
                <a:cs typeface="Times New Roman" pitchFamily="18" charset="0"/>
              </a:rPr>
              <a:t>It is the ratio of the following two averages: short term and long term. It finds the price levels and measures the velocity of price change. </a:t>
            </a:r>
            <a:endParaRPr lang="en-US" sz="1800" dirty="0">
              <a:latin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2018" y="2571750"/>
            <a:ext cx="79733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ABE33F"/>
              </a:buClr>
              <a:buFont typeface="Wingdings" panose="05000000000000000000" pitchFamily="2" charset="2"/>
              <a:buChar char="§"/>
            </a:pPr>
            <a:r>
              <a:rPr lang="en-PH" sz="1600" b="1" dirty="0">
                <a:solidFill>
                  <a:schemeClr val="tx1"/>
                </a:solidFill>
                <a:latin typeface="Segoe UI Light" panose="020B0502040204020203" pitchFamily="34" charset="0"/>
                <a:ea typeface="Calibri" pitchFamily="34" charset="0"/>
                <a:cs typeface="Times New Roman" pitchFamily="18" charset="0"/>
              </a:rPr>
              <a:t>Accumulation/Distribution Line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ABE33F"/>
              </a:buClr>
            </a:pPr>
            <a:r>
              <a:rPr lang="en-PH" dirty="0">
                <a:solidFill>
                  <a:schemeClr val="tx1"/>
                </a:solidFill>
                <a:latin typeface="Segoe UI Light" panose="020B0502040204020203" pitchFamily="34" charset="0"/>
                <a:ea typeface="Times New Roman" pitchFamily="18" charset="0"/>
                <a:cs typeface="Times New Roman" pitchFamily="18" charset="0"/>
              </a:rPr>
              <a:t>               It tracks the amount of money that flows in and out of stock through weighted sum of price and volume.</a:t>
            </a:r>
            <a:endParaRPr lang="en-PH" b="1" dirty="0">
              <a:solidFill>
                <a:schemeClr val="tx1"/>
              </a:solidFill>
              <a:latin typeface="Segoe UI Light" panose="020B0502040204020203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3158" y="3257550"/>
            <a:ext cx="79822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ABE33F"/>
              </a:buClr>
              <a:buFont typeface="Wingdings" panose="05000000000000000000" pitchFamily="2" charset="2"/>
              <a:buChar char="§"/>
            </a:pPr>
            <a:r>
              <a:rPr lang="en-PH" sz="1600" b="1" dirty="0">
                <a:solidFill>
                  <a:schemeClr val="tx1"/>
                </a:solidFill>
                <a:latin typeface="Segoe UI Light" panose="020B0502040204020203" pitchFamily="34" charset="0"/>
                <a:ea typeface="Calibri" pitchFamily="34" charset="0"/>
                <a:cs typeface="Times New Roman" pitchFamily="18" charset="0"/>
              </a:rPr>
              <a:t>Moving Average Convergence Divergence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ABE33F"/>
              </a:buClr>
            </a:pPr>
            <a:r>
              <a:rPr lang="en-PH" dirty="0">
                <a:latin typeface="Segoe UI Light" panose="020B0502040204020203" pitchFamily="34" charset="0"/>
              </a:rPr>
              <a:t>               It is similar to momentum which compares two moving averages but instead of dividing them, their difference is being computed.</a:t>
            </a:r>
            <a:endParaRPr lang="en-PH" b="1" dirty="0">
              <a:solidFill>
                <a:schemeClr val="tx1"/>
              </a:solidFill>
              <a:latin typeface="Segoe UI Light" panose="020B0502040204020203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2019" y="4019550"/>
            <a:ext cx="62969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ABE33F"/>
              </a:buClr>
              <a:buFont typeface="Wingdings" panose="05000000000000000000" pitchFamily="2" charset="2"/>
              <a:buChar char="§"/>
            </a:pPr>
            <a:r>
              <a:rPr lang="en-PH" sz="1600" b="1" dirty="0">
                <a:solidFill>
                  <a:schemeClr val="tx1"/>
                </a:solidFill>
                <a:latin typeface="Segoe UI Light" panose="020B0502040204020203" pitchFamily="34" charset="0"/>
                <a:ea typeface="Calibri" pitchFamily="34" charset="0"/>
                <a:cs typeface="Times New Roman" pitchFamily="18" charset="0"/>
              </a:rPr>
              <a:t>On-Balance Volume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ABE33F"/>
              </a:buClr>
            </a:pPr>
            <a:r>
              <a:rPr lang="en-US" dirty="0">
                <a:latin typeface="Segoe UI Light" panose="020B0502040204020203" pitchFamily="34" charset="0"/>
              </a:rPr>
              <a:t>               It measures the positive and negative flow of volume.</a:t>
            </a:r>
            <a:endParaRPr lang="en-PH" b="1" dirty="0">
              <a:solidFill>
                <a:schemeClr val="tx1"/>
              </a:solidFill>
              <a:latin typeface="Segoe UI Light" panose="020B0502040204020203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0879" y="447675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ABE33F"/>
              </a:buClr>
              <a:buFont typeface="Wingdings" panose="05000000000000000000" pitchFamily="2" charset="2"/>
              <a:buChar char="§"/>
            </a:pPr>
            <a:r>
              <a:rPr lang="en-PH" sz="1600" b="1" dirty="0">
                <a:solidFill>
                  <a:schemeClr val="tx1"/>
                </a:solidFill>
                <a:latin typeface="Segoe UI Light" panose="020B0502040204020203" pitchFamily="34" charset="0"/>
                <a:ea typeface="Calibri" pitchFamily="34" charset="0"/>
                <a:cs typeface="Times New Roman" pitchFamily="18" charset="0"/>
              </a:rPr>
              <a:t>Stochastics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ABE33F"/>
              </a:buClr>
            </a:pPr>
            <a:r>
              <a:rPr lang="en-PH" sz="1600" dirty="0">
                <a:solidFill>
                  <a:schemeClr val="tx1"/>
                </a:solidFill>
                <a:latin typeface="Segoe UI Light" panose="020B0502040204020203" pitchFamily="34" charset="0"/>
                <a:ea typeface="Calibri" pitchFamily="34" charset="0"/>
                <a:cs typeface="Times New Roman" pitchFamily="18" charset="0"/>
              </a:rPr>
              <a:t>              </a:t>
            </a:r>
            <a:r>
              <a:rPr lang="en-US" dirty="0">
                <a:latin typeface="Segoe UI Light" panose="020B0502040204020203" pitchFamily="34" charset="0"/>
              </a:rPr>
              <a:t>It is based on the day’s closing price position.</a:t>
            </a:r>
            <a:endParaRPr lang="en-PH" dirty="0">
              <a:solidFill>
                <a:schemeClr val="tx1"/>
              </a:solidFill>
              <a:latin typeface="Segoe UI Light" panose="020B0502040204020203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804" y="1073002"/>
            <a:ext cx="3326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800" b="1" dirty="0">
                <a:solidFill>
                  <a:srgbClr val="00AE9D"/>
                </a:solidFill>
                <a:latin typeface="Orator Std" panose="020D0509020203030204" pitchFamily="49" charset="0"/>
                <a:ea typeface="Raleway"/>
                <a:cs typeface="Raleway"/>
                <a:sym typeface="Raleway"/>
              </a:rPr>
              <a:t>Input Analysis</a:t>
            </a:r>
          </a:p>
        </p:txBody>
      </p:sp>
    </p:spTree>
    <p:extLst>
      <p:ext uri="{BB962C8B-B14F-4D97-AF65-F5344CB8AC3E}">
        <p14:creationId xmlns:p14="http://schemas.microsoft.com/office/powerpoint/2010/main" val="1723990750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561</Words>
  <Application>Microsoft Office PowerPoint</Application>
  <PresentationFormat>On-screen Show (16:9)</PresentationFormat>
  <Paragraphs>60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Segoe UI Semilight</vt:lpstr>
      <vt:lpstr>Karla</vt:lpstr>
      <vt:lpstr>Times New Roman</vt:lpstr>
      <vt:lpstr>Orator Std</vt:lpstr>
      <vt:lpstr>Adobe Garamond Pro</vt:lpstr>
      <vt:lpstr>GulimChe</vt:lpstr>
      <vt:lpstr>Raleway</vt:lpstr>
      <vt:lpstr>Calibri</vt:lpstr>
      <vt:lpstr>Wingdings</vt:lpstr>
      <vt:lpstr>Segoe UI Light</vt:lpstr>
      <vt:lpstr>Arial</vt:lpstr>
      <vt:lpstr>Escalus template</vt:lpstr>
      <vt:lpstr>Philippine Stock Market Technical Analysis Modeling System</vt:lpstr>
      <vt:lpstr>Problem</vt:lpstr>
      <vt:lpstr>Statement</vt:lpstr>
      <vt:lpstr>PowerPoint Presentation</vt:lpstr>
      <vt:lpstr>Objectives</vt:lpstr>
      <vt:lpstr>Methodology</vt:lpstr>
      <vt:lpstr>PowerPoint Presentation</vt:lpstr>
      <vt:lpstr>PowerPoint Presentation</vt:lpstr>
      <vt:lpstr>PowerPoint Presentation</vt:lpstr>
      <vt:lpstr>PowerPoint Presentation</vt:lpstr>
      <vt:lpstr>Evaluation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Philippine Stock Market Technical Analysis Modeling System</dc:title>
  <dc:creator>HP-Pavilion-g4</dc:creator>
  <cp:lastModifiedBy>HP-Pavilion-g4</cp:lastModifiedBy>
  <cp:revision>47</cp:revision>
  <dcterms:modified xsi:type="dcterms:W3CDTF">2016-05-14T12:52:46Z</dcterms:modified>
</cp:coreProperties>
</file>