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5143500" cx="9144000"/>
  <p:notesSz cx="6858000" cy="9144000"/>
  <p:embeddedFontLst>
    <p:embeddedFont>
      <p:font typeface="Roboto"/>
      <p:regular r:id="rId9"/>
      <p:bold r:id="rId10"/>
      <p:italic r:id="rId11"/>
      <p:boldItalic r:id="rId12"/>
    </p:embeddedFont>
    <p:embeddedFont>
      <p:font typeface="Roboto Mono"/>
      <p:regular r:id="rId13"/>
      <p:bold r:id="rId14"/>
      <p:italic r:id="rId15"/>
      <p:boldItalic r:id="rId16"/>
    </p:embeddedFont>
    <p:embeddedFont>
      <p:font typeface="Comfortaa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italic.fntdata"/><Relationship Id="rId10" Type="http://schemas.openxmlformats.org/officeDocument/2006/relationships/font" Target="fonts/Roboto-bold.fntdata"/><Relationship Id="rId13" Type="http://schemas.openxmlformats.org/officeDocument/2006/relationships/font" Target="fonts/RobotoMono-regular.fntdata"/><Relationship Id="rId12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Roboto-regular.fntdata"/><Relationship Id="rId15" Type="http://schemas.openxmlformats.org/officeDocument/2006/relationships/font" Target="fonts/RobotoMono-italic.fntdata"/><Relationship Id="rId14" Type="http://schemas.openxmlformats.org/officeDocument/2006/relationships/font" Target="fonts/RobotoMono-bold.fntdata"/><Relationship Id="rId17" Type="http://schemas.openxmlformats.org/officeDocument/2006/relationships/font" Target="fonts/Comfortaa-regular.fntdata"/><Relationship Id="rId16" Type="http://schemas.openxmlformats.org/officeDocument/2006/relationships/font" Target="fonts/RobotoMon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schemas.openxmlformats.org/officeDocument/2006/relationships/font" Target="fonts/Comfortaa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Shape 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4185" y="1929653"/>
            <a:ext cx="516600" cy="516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Shape 56"/>
          <p:cNvSpPr txBox="1"/>
          <p:nvPr/>
        </p:nvSpPr>
        <p:spPr>
          <a:xfrm>
            <a:off x="3093200" y="1510875"/>
            <a:ext cx="1771800" cy="5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Conociendo</a:t>
            </a:r>
            <a:endParaRPr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7" name="Shape 57"/>
          <p:cNvGrpSpPr/>
          <p:nvPr/>
        </p:nvGrpSpPr>
        <p:grpSpPr>
          <a:xfrm>
            <a:off x="3699785" y="1798880"/>
            <a:ext cx="2565018" cy="722545"/>
            <a:chOff x="5451357" y="2768955"/>
            <a:chExt cx="2565018" cy="722545"/>
          </a:xfrm>
        </p:grpSpPr>
        <p:sp>
          <p:nvSpPr>
            <p:cNvPr id="58" name="Shape 58"/>
            <p:cNvSpPr txBox="1"/>
            <p:nvPr/>
          </p:nvSpPr>
          <p:spPr>
            <a:xfrm>
              <a:off x="5467875" y="2974900"/>
              <a:ext cx="2548500" cy="51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3000">
                  <a:solidFill>
                    <a:srgbClr val="6AA84F"/>
                  </a:solidFill>
                  <a:latin typeface="Comfortaa"/>
                  <a:ea typeface="Comfortaa"/>
                  <a:cs typeface="Comfortaa"/>
                  <a:sym typeface="Comfortaa"/>
                </a:rPr>
                <a:t>EventLoop</a:t>
              </a:r>
              <a:endParaRPr sz="3000">
                <a:solidFill>
                  <a:srgbClr val="6AA84F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  <p:sp>
          <p:nvSpPr>
            <p:cNvPr id="59" name="Shape 59"/>
            <p:cNvSpPr txBox="1"/>
            <p:nvPr/>
          </p:nvSpPr>
          <p:spPr>
            <a:xfrm>
              <a:off x="5451357" y="2768955"/>
              <a:ext cx="926700" cy="2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800">
                  <a:solidFill>
                    <a:srgbClr val="38761D"/>
                  </a:solidFill>
                  <a:latin typeface="Comfortaa"/>
                  <a:ea typeface="Comfortaa"/>
                  <a:cs typeface="Comfortaa"/>
                  <a:sym typeface="Comfortaa"/>
                </a:rPr>
                <a:t>The</a:t>
              </a:r>
              <a:endParaRPr sz="1800">
                <a:solidFill>
                  <a:srgbClr val="38761D"/>
                </a:solidFill>
                <a:latin typeface="Comfortaa"/>
                <a:ea typeface="Comfortaa"/>
                <a:cs typeface="Comfortaa"/>
                <a:sym typeface="Comfortaa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-3" y="353150"/>
            <a:ext cx="9144000" cy="47904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 txBox="1"/>
          <p:nvPr/>
        </p:nvSpPr>
        <p:spPr>
          <a:xfrm>
            <a:off x="2215050" y="1778550"/>
            <a:ext cx="4713900" cy="15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8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¿Qué es el Event Loop?</a:t>
            </a:r>
            <a:endParaRPr b="1" sz="48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67" name="Shape 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01" y="68600"/>
            <a:ext cx="214100" cy="2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Shape 73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¿Qué es el Event Loop?</a:t>
            </a:r>
            <a:endParaRPr sz="12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74" name="Shape 74"/>
          <p:cNvSpPr txBox="1"/>
          <p:nvPr/>
        </p:nvSpPr>
        <p:spPr>
          <a:xfrm>
            <a:off x="933300" y="717750"/>
            <a:ext cx="7277400" cy="3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Proceso que permite a NodeJS realizar operaciones I/O no bloqueantes.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JS es mono-hilo, por lo que las operaciones son realizadas por el kernel cuando es posible, según disponibilidad.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Aprovechando que los kernels modernos son multi-hilo pueden realizar múltiples operaciones en segundo plano.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Cuando una operación se ha completado el kernel avisa a NodeJS para utilizar su callback y ser ejecutado en algún momento.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Pura asincronía.</a:t>
            </a:r>
            <a:br>
              <a:rPr lang="es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Shape 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01" y="68600"/>
            <a:ext cx="214100" cy="21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0" y="0"/>
            <a:ext cx="9144000" cy="3513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 txBox="1"/>
          <p:nvPr/>
        </p:nvSpPr>
        <p:spPr>
          <a:xfrm>
            <a:off x="444278" y="53"/>
            <a:ext cx="4174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FFFFF"/>
                </a:solidFill>
                <a:latin typeface="Droid Sans"/>
                <a:ea typeface="Droid Sans"/>
                <a:cs typeface="Droid Sans"/>
                <a:sym typeface="Droid Sans"/>
              </a:rPr>
              <a:t>¿Qué es el Event Loop?</a:t>
            </a:r>
            <a:endParaRPr sz="1200">
              <a:solidFill>
                <a:srgbClr val="FFFFFF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pic>
        <p:nvPicPr>
          <p:cNvPr id="82" name="Shape 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601" y="68600"/>
            <a:ext cx="214100" cy="2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782" y="575380"/>
            <a:ext cx="4059775" cy="43160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Shape 84"/>
          <p:cNvSpPr txBox="1"/>
          <p:nvPr/>
        </p:nvSpPr>
        <p:spPr>
          <a:xfrm>
            <a:off x="4618475" y="453600"/>
            <a:ext cx="3920100" cy="45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timers</a:t>
            </a:r>
            <a:br>
              <a:rPr b="1" lang="e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Fase de ejecución de callbacks de </a:t>
            </a:r>
            <a:r>
              <a:rPr lang="es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setTimeout()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>
                <a:latin typeface="Roboto"/>
                <a:ea typeface="Roboto"/>
                <a:cs typeface="Roboto"/>
                <a:sym typeface="Roboto"/>
              </a:rPr>
              <a:t>y</a:t>
            </a:r>
            <a:r>
              <a:rPr lang="es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s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  <a:t>setInterval()</a:t>
            </a:r>
            <a:br>
              <a:rPr lang="es">
                <a:solidFill>
                  <a:srgbClr val="999999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>
              <a:solidFill>
                <a:srgbClr val="999999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I/O</a:t>
            </a:r>
            <a:br>
              <a:rPr b="1" lang="e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Operaciones pendientes del sistema, como errores…</a:t>
            </a:r>
            <a:br>
              <a:rPr lang="e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idle</a:t>
            </a:r>
            <a:br>
              <a:rPr b="1" lang="e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Solo para uso interno</a:t>
            </a:r>
            <a:br>
              <a:rPr lang="e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poll</a:t>
            </a:r>
            <a:br>
              <a:rPr b="1" lang="e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Ejecuta eventos I/O no relacionados con cierre de canal o timers</a:t>
            </a:r>
            <a:br>
              <a:rPr lang="e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check</a:t>
            </a:r>
            <a:br>
              <a:rPr b="1" lang="e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Ejecuta callbacks pendientes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close</a:t>
            </a:r>
            <a:br>
              <a:rPr b="1" lang="e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s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Ejecuta cierres de comunicación, como sockets</a:t>
            </a:r>
            <a:endParaRPr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