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bytearcher.com/goodies/semantic-versioning-cheatsheet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Shape 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6188" y="1954500"/>
            <a:ext cx="4351624" cy="1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Shape 134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Shape 135"/>
          <p:cNvSpPr txBox="1"/>
          <p:nvPr/>
        </p:nvSpPr>
        <p:spPr>
          <a:xfrm>
            <a:off x="2215050" y="1858550"/>
            <a:ext cx="47139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package.json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package.json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Shape 143"/>
          <p:cNvSpPr txBox="1"/>
          <p:nvPr/>
        </p:nvSpPr>
        <p:spPr>
          <a:xfrm>
            <a:off x="933300" y="565350"/>
            <a:ext cx="72774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Cada proyecto de NodeJS puede ser considerado como un módulo o paquete de NPM.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Cada proyecto debe contar con un archivo de configuración del módulo: 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package.json</a:t>
            </a:r>
            <a:endParaRPr b="1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init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Este archivo, entre otros datos, describe el paquete: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: Nombre del paquete.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version:</a:t>
            </a: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control de versiones, si fuera necesario.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description: </a:t>
            </a: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Descripción del módulo. Detalles de cuál es función.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keywords: </a:t>
            </a: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Palabras claves para descubrimiento. Si publica.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entry point(main): </a:t>
            </a: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Archivo principal de ejecución.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license: </a:t>
            </a: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Tipo de licencia que rige el paquete. (ISC por defecto)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author: </a:t>
            </a: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Nombre o correo del autor del paquete.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</a:pPr>
            <a:r>
              <a:rPr b="1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repository: </a:t>
            </a: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Url del repositorio del proyecto. Si publica.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Shape 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package.json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Shape 151"/>
          <p:cNvSpPr txBox="1"/>
          <p:nvPr/>
        </p:nvSpPr>
        <p:spPr>
          <a:xfrm>
            <a:off x="933300" y="565350"/>
            <a:ext cx="72774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 archivo, además de describir el propio paquete, tiene otros nodos importantes: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D4647"/>
              </a:solidFill>
              <a:highlight>
                <a:srgbClr val="F5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D464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…</a:t>
            </a:r>
            <a:endParaRPr b="0" i="0" sz="1200" u="none" cap="none" strike="noStrike">
              <a:solidFill>
                <a:srgbClr val="3D46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"scripts": {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       "build": "node app.js",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       "test": "standard"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b="0" i="0" sz="1200" u="none" cap="none" strike="noStrike">
              <a:solidFill>
                <a:srgbClr val="3D46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"dependencies": {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   "async": "^0.2.10",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   "npm2es": "~0.4.2",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   "optimist": "~0.6.0",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   "request": "~2.30.0",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   "skateboard": "^1.5.1",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   "split": "^0.3.0",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   "weld": "^0.2.2"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 },</a:t>
            </a:r>
            <a:endParaRPr b="0" i="0" sz="1200" u="none" cap="none" strike="noStrike">
              <a:solidFill>
                <a:srgbClr val="3D464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"devDependencies": {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   "escape-html": "^1.0.3",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   "lucene-query-parser": "^1.0.1"</a:t>
            </a:r>
            <a:b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0" i="0" lang="es" sz="1200" u="none" cap="none" strike="noStrike">
                <a:solidFill>
                  <a:srgbClr val="3D4647"/>
                </a:solidFill>
                <a:latin typeface="Roboto Mono"/>
                <a:ea typeface="Roboto Mono"/>
                <a:cs typeface="Roboto Mono"/>
                <a:sym typeface="Roboto Mono"/>
              </a:rPr>
              <a:t> }</a:t>
            </a:r>
            <a:endParaRPr b="0" i="0" sz="1200" u="none" cap="none" strike="noStrike">
              <a:solidFill>
                <a:srgbClr val="3D464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/>
          <p:nvPr/>
        </p:nvSpPr>
        <p:spPr>
          <a:xfrm>
            <a:off x="4188950" y="1640350"/>
            <a:ext cx="370800" cy="528300"/>
          </a:xfrm>
          <a:prstGeom prst="rightBrace">
            <a:avLst>
              <a:gd fmla="val 8333" name="adj1"/>
              <a:gd fmla="val 5262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Shape 154"/>
          <p:cNvSpPr txBox="1"/>
          <p:nvPr/>
        </p:nvSpPr>
        <p:spPr>
          <a:xfrm>
            <a:off x="4837675" y="1677425"/>
            <a:ext cx="32808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Scripts para ejecutar desde terminal</a:t>
            </a:r>
            <a:b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" sz="12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run ‹script_name›</a:t>
            </a:r>
            <a:endParaRPr b="0" i="0" sz="12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5" name="Shape 155"/>
          <p:cNvSpPr/>
          <p:nvPr/>
        </p:nvSpPr>
        <p:spPr>
          <a:xfrm>
            <a:off x="4188950" y="2376150"/>
            <a:ext cx="370800" cy="1386600"/>
          </a:xfrm>
          <a:prstGeom prst="rightBrace">
            <a:avLst>
              <a:gd fmla="val 8333" name="adj1"/>
              <a:gd fmla="val 5262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4929900" y="2376150"/>
            <a:ext cx="3280800" cy="13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Dependencias del proyecto. Son los paquetes necesarios para que nuestro módulo pueda realizar su función.</a:t>
            </a:r>
            <a:endParaRPr b="0" i="0" sz="12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7" name="Shape 157"/>
          <p:cNvSpPr txBox="1"/>
          <p:nvPr/>
        </p:nvSpPr>
        <p:spPr>
          <a:xfrm>
            <a:off x="4929900" y="3959300"/>
            <a:ext cx="3280800" cy="7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Dependencias para desarrollo. (Testing, devServers...)</a:t>
            </a:r>
            <a:endParaRPr b="0" i="0" sz="12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4188950" y="3970250"/>
            <a:ext cx="370800" cy="744900"/>
          </a:xfrm>
          <a:prstGeom prst="rightBrace">
            <a:avLst>
              <a:gd fmla="val 8333" name="adj1"/>
              <a:gd fmla="val 52626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Shape 164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package.json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Shape 165"/>
          <p:cNvSpPr txBox="1"/>
          <p:nvPr/>
        </p:nvSpPr>
        <p:spPr>
          <a:xfrm>
            <a:off x="933300" y="565350"/>
            <a:ext cx="72774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Crear dependencias en un paquete</a:t>
            </a:r>
            <a:endParaRPr b="1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 deseamos instalar un nuevo paquete como dependencia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‹nombre_paquete›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i ‹nombre_paquete› -S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‹nombre_paquete› --save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 deseamos instalar una dependencia solo para desarrollo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‹nombre_paquete› --save-dev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i ‹nombre_paquete› -D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Shape 1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package.json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Shape 173"/>
          <p:cNvSpPr txBox="1"/>
          <p:nvPr/>
        </p:nvSpPr>
        <p:spPr>
          <a:xfrm>
            <a:off x="933300" y="565350"/>
            <a:ext cx="72774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Instalar dependencias de un paquete</a:t>
            </a:r>
            <a:endParaRPr b="1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Las dependencias son necesarias para ejecutar correctamente el módulo y se deben instalar antes de ejecutar ningún script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 deseamos instalar solo dependencias para producción (no hay necesida de instalar dependencias de desarrollo)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--production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Estos comandos leen el 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package.json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para buscar las dependencias registradas, según corresponda, y las instala 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localmente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package.json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Shape 181"/>
          <p:cNvSpPr txBox="1"/>
          <p:nvPr/>
        </p:nvSpPr>
        <p:spPr>
          <a:xfrm>
            <a:off x="933300" y="565350"/>
            <a:ext cx="72774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Actualizar dependencias</a:t>
            </a:r>
            <a:endParaRPr b="1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 queremos actualizar un paquete (siempre tendrá en cuenta versionado especificado)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update ‹nombre_paquete›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 deseamos actualizar todos los paquetes del proyecto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update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2" name="Shape 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1831950" y="1858550"/>
            <a:ext cx="54801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package-lock.json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Shape 1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Shape 19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package-lock.json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933300" y="565350"/>
            <a:ext cx="72774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En versiones modernas de NPM aparece esta nueva entidad que nos permite: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Representar el árbol de dependencias de una forma global, ideal para compartir entre equipos.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Permite cambiar de versión en 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node_modules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sin cambiar de versión del proyecto.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Control de cambios de versiones de paquetes.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Optimiza el proceso de instalación de paquetes, resolviendo los que ya estén instalados. (Anti-BlackHole)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Shape 205"/>
          <p:cNvSpPr txBox="1"/>
          <p:nvPr/>
        </p:nvSpPr>
        <p:spPr>
          <a:xfrm>
            <a:off x="1831950" y="1858550"/>
            <a:ext cx="54801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Publicando en NPM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Shape 21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Publicando en NPM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933300" y="565350"/>
            <a:ext cx="72774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 hemos creado un nuevo paquete y queremos compartirlo con el resto de usuarios (o para un registro privado) debemos: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Tener un repositorio del módulo en package.json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Tener un README.md en el repositorio.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Tener usuario en NPM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adduser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login</a:t>
            </a:r>
            <a:b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Publicar el módulo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publish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Shape 62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Shape 63"/>
          <p:cNvSpPr txBox="1"/>
          <p:nvPr/>
        </p:nvSpPr>
        <p:spPr>
          <a:xfrm>
            <a:off x="2215050" y="2009550"/>
            <a:ext cx="4713900" cy="11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NPM?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Shape 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NPM?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Gestor de paquetes nativo para NodeJS y aplicaciones JS.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Inspirado en PIP (Gestor de paquetes Python) y Ruby Gems (Gestión de paquetes Ruby).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Hace posible un modelo modular de construcción de aplicaciones, basado en paquetes.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 el gestor de paquetes más grande, con +650K paquetes actualmente.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Actualmente, se dice que el tráfico que genera en la red ha superado incluso al generado por el porno.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Shape 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Shape 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Shape 79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 NPM?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288" y="656100"/>
            <a:ext cx="7463419" cy="448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Shape 86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2215050" y="1681950"/>
            <a:ext cx="4713900" cy="17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Paquetes en NodeJS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Shape 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Paquetes en NodeJS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933300" y="641550"/>
            <a:ext cx="72774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ÁMBITOS</a:t>
            </a:r>
            <a:b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Global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paquetes instalados en una carpeta compartida del sistema, haciendo que los paquetes instalados estén disponibles para cualquier aplicación que lo necesite, dentro del mismo sistema. 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‹package_name› --global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Local</a:t>
            </a:r>
            <a:b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Son paquetes instalados dentro de la carpeta del proyecto actual (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node_modules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). Solo estarán disponibles dentro del propio proyecto, ofreciendo un contexto aislado.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‹package_name›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Shape 102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Paquetes en NodeJS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DEPENDENCIAS</a:t>
            </a: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 paquete puede hacer uso, a su vez, de otros que paquetes que necesite para realizar su función principal. Este concepto se conoce como </a:t>
            </a: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dependencia</a:t>
            </a: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Shape 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3237" y="2328850"/>
            <a:ext cx="4797525" cy="255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Paquetes en NodeJS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Shape 112"/>
          <p:cNvSpPr txBox="1"/>
          <p:nvPr/>
        </p:nvSpPr>
        <p:spPr>
          <a:xfrm>
            <a:off x="933300" y="641550"/>
            <a:ext cx="7277400" cy="41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VERSIONADO</a:t>
            </a:r>
            <a:endParaRPr b="1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Cuando creamos un paquete debemos tener en cuenta su versionado. La estructura de la versión nos da información sobre el estado del paquete actual: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v1.3.22</a:t>
            </a:r>
            <a:endParaRPr b="1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Semantic Version Cheatsheet</a:t>
            </a:r>
            <a:endParaRPr b="0" i="0" sz="1400" u="none" cap="none" strike="noStrike">
              <a:solidFill>
                <a:srgbClr val="6FA8D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Shape 114"/>
          <p:cNvCxnSpPr/>
          <p:nvPr/>
        </p:nvCxnSpPr>
        <p:spPr>
          <a:xfrm flipH="1">
            <a:off x="1510575" y="2557850"/>
            <a:ext cx="2669100" cy="324300"/>
          </a:xfrm>
          <a:prstGeom prst="bentConnector3">
            <a:avLst>
              <a:gd fmla="val 99998" name="adj1"/>
            </a:avLst>
          </a:prstGeom>
          <a:noFill/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Shape 115"/>
          <p:cNvSpPr txBox="1"/>
          <p:nvPr/>
        </p:nvSpPr>
        <p:spPr>
          <a:xfrm>
            <a:off x="1158450" y="2910025"/>
            <a:ext cx="18534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Major Version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Cambio importante que rompe retro-compatibilidad</a:t>
            </a:r>
            <a:endParaRPr b="0" i="0" sz="12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Shape 116"/>
          <p:cNvCxnSpPr/>
          <p:nvPr/>
        </p:nvCxnSpPr>
        <p:spPr>
          <a:xfrm flipH="1" rot="-5400000">
            <a:off x="4568900" y="2622725"/>
            <a:ext cx="6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Shape 117"/>
          <p:cNvCxnSpPr/>
          <p:nvPr/>
        </p:nvCxnSpPr>
        <p:spPr>
          <a:xfrm flipH="1" rot="-5400000">
            <a:off x="4425550" y="2793900"/>
            <a:ext cx="2688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Shape 118"/>
          <p:cNvSpPr txBox="1"/>
          <p:nvPr/>
        </p:nvSpPr>
        <p:spPr>
          <a:xfrm>
            <a:off x="3645300" y="3006825"/>
            <a:ext cx="18534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Minor Version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Cambios importantes que no rompen la retro-compatibilidad</a:t>
            </a:r>
            <a:endParaRPr b="0" i="0" sz="12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" name="Shape 119"/>
          <p:cNvCxnSpPr/>
          <p:nvPr/>
        </p:nvCxnSpPr>
        <p:spPr>
          <a:xfrm>
            <a:off x="5041550" y="2567125"/>
            <a:ext cx="2724600" cy="361500"/>
          </a:xfrm>
          <a:prstGeom prst="bentConnector3">
            <a:avLst>
              <a:gd fmla="val 100003" name="adj1"/>
            </a:avLst>
          </a:prstGeom>
          <a:noFill/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Shape 120"/>
          <p:cNvSpPr txBox="1"/>
          <p:nvPr/>
        </p:nvSpPr>
        <p:spPr>
          <a:xfrm>
            <a:off x="6132150" y="3006825"/>
            <a:ext cx="18534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Patch Version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Cambios que solucionan pequeños errores</a:t>
            </a:r>
            <a:endParaRPr b="0" i="0" sz="1200" u="none" cap="none" strike="noStrike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Shape 126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Paquetes en NodeJS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Shape 127"/>
          <p:cNvSpPr txBox="1"/>
          <p:nvPr/>
        </p:nvSpPr>
        <p:spPr>
          <a:xfrm>
            <a:off x="933300" y="6415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SÍMBOLOS DE VERSIÓN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" sz="18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Cuando vemos versiones en paquetes podemos apreciar que algunos cuentan con ciertos símbolos</a:t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nombre_paquete@1.3.12</a:t>
            </a:r>
            <a:endParaRPr b="0" i="0" sz="1400" u="none" cap="none" strike="noStrike"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~1.3.12:</a:t>
            </a: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Versión aproximada. Más reciente dentro de la minor actual.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^1.3.12: </a:t>
            </a: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Versión compatible. Más reciente dentro de la major actual.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</a:pPr>
            <a:r>
              <a:rPr b="1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1.3.12: </a:t>
            </a:r>
            <a:r>
              <a:rPr b="0" i="0" lang="es" sz="1400" u="none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Versión exacta.</a:t>
            </a:r>
            <a:endParaRPr b="0" i="0" sz="14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Shape 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925" y="93800"/>
            <a:ext cx="163700" cy="1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