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37" Type="http://schemas.openxmlformats.org/officeDocument/2006/relationships/font" Target="fonts/RobotoMono-bold.fntdata"/><Relationship Id="rId14" Type="http://schemas.openxmlformats.org/officeDocument/2006/relationships/slide" Target="slides/slide10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3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1eb10adc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41eb10adc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1eb10adc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41eb10adc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eb10adc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41eb10adc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1eb10adc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41eb10adc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1eb10adc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41eb10adc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1eb10adc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41eb10adc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1eb10adc7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41eb10adc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1eb10adc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41eb10adc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1eb10adc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41eb10adc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1eb10adc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41eb10adc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1eb10adc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41eb10adc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1eb10adc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41eb10adc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1eb10adc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41eb10adc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1eb10adc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41eb10adc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1eb10adc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41eb10adc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1eb10adc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41eb10adc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1eb10adc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41eb10adc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1eb10adc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41eb10adc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1eb10adc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41eb10adc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1eb10ad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41eb10ad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eb10adc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41eb10adc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1eb10adc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41eb10adc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1eb10adc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41eb10adc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1eb10adc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41eb10ad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093200" y="1510875"/>
            <a:ext cx="1771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Conociendo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02200" y="1972650"/>
            <a:ext cx="23619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ReactJS</a:t>
            </a:r>
            <a:endParaRPr sz="24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700" y="1769825"/>
            <a:ext cx="1469950" cy="1038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JSX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Atributos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Las expresiones JSX (igual que XML) admiten el uso de atributos. Estos atributos pueden recibir valores string.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 sz="18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element </a:t>
            </a:r>
            <a:r>
              <a:rPr lang="es" sz="1800">
                <a:solidFill>
                  <a:srgbClr val="D7DEE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8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img </a:t>
            </a:r>
            <a:r>
              <a:rPr lang="es" sz="1800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=”value”</a:t>
            </a:r>
            <a:r>
              <a:rPr lang="es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/&gt;;</a:t>
            </a:r>
            <a:endParaRPr sz="1800">
              <a:solidFill>
                <a:srgbClr val="5FB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También pueden recibir expresiones JSX.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 sz="18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element </a:t>
            </a:r>
            <a:r>
              <a:rPr lang="es" sz="1800">
                <a:solidFill>
                  <a:srgbClr val="D7DEE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8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img </a:t>
            </a:r>
            <a:r>
              <a:rPr lang="es" sz="1800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lang="es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/&gt;;</a:t>
            </a:r>
            <a:b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800">
              <a:solidFill>
                <a:srgbClr val="5FB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Hay que tener en cuenta que los atributos en JSX son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camelSense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 sz="18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element </a:t>
            </a:r>
            <a:r>
              <a:rPr lang="es" sz="1800">
                <a:solidFill>
                  <a:srgbClr val="D7DEE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8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img </a:t>
            </a:r>
            <a:r>
              <a:rPr lang="es" sz="1800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=”style-1”</a:t>
            </a:r>
            <a:r>
              <a:rPr lang="es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/&gt;;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B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1634850" y="2032100"/>
            <a:ext cx="58743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Componentes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Componentes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5274100" y="820250"/>
            <a:ext cx="32187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componentes nos permiten tener piezas de UI completamentes independientes para una mayor reutilización.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Podemos ver a los componentes como funciones que reciben parámetros (llamados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 que devuelven elementos UI.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567400" y="722450"/>
            <a:ext cx="4581900" cy="4056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79B6F2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es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b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element </a:t>
            </a:r>
            <a:r>
              <a:rPr lang="es">
                <a:solidFill>
                  <a:srgbClr val="D7DEE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Welcome </a:t>
            </a:r>
            <a:r>
              <a:rPr lang="es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s">
                <a:solidFill>
                  <a:srgbClr val="8DC89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Sara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/&gt;;</a:t>
            </a:r>
            <a:b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>
                <a:solidFill>
                  <a:srgbClr val="79B6F2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b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element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document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>
                <a:solidFill>
                  <a:srgbClr val="79B6F2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>
                <a:solidFill>
                  <a:srgbClr val="8DC89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5FB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666666"/>
                </a:solidFill>
                <a:highlight>
                  <a:srgbClr val="434343"/>
                </a:highlight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666666"/>
              </a:solidFill>
              <a:highlight>
                <a:srgbClr val="43434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Componentes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4573075" y="891125"/>
            <a:ext cx="4011300" cy="4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Las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son las propiedades recibidas en un componente, que son dadas como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atributos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en la declaración del mismo.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componentes deben comportarse como funciones puras, en cuanto a las props se refiere. Son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read-only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 cambio en una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genera una renderización del componente.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444275" y="1310400"/>
            <a:ext cx="3753000" cy="2522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es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b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5FB3B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Welcome </a:t>
            </a:r>
            <a:r>
              <a:rPr lang="es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s">
                <a:solidFill>
                  <a:srgbClr val="8DC891"/>
                </a:solidFill>
                <a:latin typeface="Courier New"/>
                <a:ea typeface="Courier New"/>
                <a:cs typeface="Courier New"/>
                <a:sym typeface="Courier New"/>
              </a:rPr>
              <a:t>Sara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419050" y="651125"/>
            <a:ext cx="3984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Componentes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4466100" y="1283400"/>
            <a:ext cx="4011300" cy="14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 componente puede ser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funcional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cuando se declara como una función simple que maneja sus props para cambiar su UI. Es el más 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444275" y="1310400"/>
            <a:ext cx="3753000" cy="1364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es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b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419050" y="651125"/>
            <a:ext cx="3984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Functional vs Class</a:t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395825" y="3014125"/>
            <a:ext cx="3477900" cy="14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Podemos crear componentes como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clases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que heredan de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React.Compoent</a:t>
            </a:r>
            <a:r>
              <a:rPr b="1"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 buscamos más posibilidades, como manejo de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estado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o uso del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cliclo de vida.</a:t>
            </a:r>
            <a:endParaRPr b="1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4038000" y="3165675"/>
            <a:ext cx="4439400" cy="1519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200">
                <a:solidFill>
                  <a:srgbClr val="FAC863"/>
                </a:solidFill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20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200">
                <a:solidFill>
                  <a:srgbClr val="FAC863"/>
                </a:solidFill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s" sz="12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200">
                <a:solidFill>
                  <a:srgbClr val="FAC863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2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20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s" sz="12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2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20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2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20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 sz="12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s" sz="12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2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 sz="120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" sz="12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 sz="12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12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es" sz="120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 sz="12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b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2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2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5FB3B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5A5C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Componentes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704700" y="641550"/>
            <a:ext cx="42459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EVENTOS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Son asignados como atributos, siguiendo la convención del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camelSense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para definirlos.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Debe pasarse una función como valor, en lugar de un string, como se haría en JS tradicional.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callbacks para eventos pueden ser métodos de clase, que deberán ser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bindeados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para su contexto. O usar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arrow functions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como alternativa.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/>
        </p:nvSpPr>
        <p:spPr>
          <a:xfrm>
            <a:off x="5214875" y="1105750"/>
            <a:ext cx="3636900" cy="3761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AC863"/>
                </a:solidFill>
                <a:latin typeface="Courier New"/>
                <a:ea typeface="Courier New"/>
                <a:cs typeface="Courier New"/>
                <a:sym typeface="Courier New"/>
              </a:rPr>
              <a:t>Toggle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AC863"/>
                </a:solidFill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FAC863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handleClick </a:t>
            </a:r>
            <a:r>
              <a:rPr lang="es" sz="10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s" sz="1050">
                <a:solidFill>
                  <a:srgbClr val="FFFFFF"/>
                </a:solidFill>
                <a:highlight>
                  <a:srgbClr val="14161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s" sz="1050">
                <a:solidFill>
                  <a:srgbClr val="FFFFFF"/>
                </a:solidFill>
                <a:highlight>
                  <a:srgbClr val="14161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050">
              <a:solidFill>
                <a:srgbClr val="5FB3B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Componentes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704700" y="641550"/>
            <a:ext cx="42459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RENDER CONDICIONAL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 ocasiones podemos querer renderizar un componente u otro dependiendo de una condición.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Condiciones simples (if | else)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Condiciones ternarias (? :)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Condiciones lógicas (&amp;&amp; ||)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5170325" y="882875"/>
            <a:ext cx="3636900" cy="3761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UserGreeting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Welcome back</a:t>
            </a:r>
            <a:r>
              <a:rPr lang="es" sz="10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GuestGreeting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Please sign up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.&lt;/</a:t>
            </a:r>
            <a:r>
              <a:rPr lang="es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5FB3B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A5C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isLoggedIn </a:t>
            </a:r>
            <a:r>
              <a:rPr lang="es" sz="10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props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isLoggedIn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isLoggedIn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UserGreeting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/&gt;;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GuestGreeting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/&gt;;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5FB3B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A5C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Componentes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704700" y="641550"/>
            <a:ext cx="77907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LISTAS Y KEYS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Cuando necesitamos renderizar una lista de elementos en React necesitamos pasarle una prop extra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key 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cuyo valor sea 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único.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Esta prop es necesaria para diferenciar cada elemento de sus hermanos a efectos de renderización y performance.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Componentes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704700" y="641550"/>
            <a:ext cx="36009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COMPOSICIÓN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React apuesta por la filosofía de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contenimiento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donde se recogen otros componentes como hijos mediante la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children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que representa cualquier elemento o componente que es dado a otro como hijo.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Esta técnica es una apuesta por la reutilización de código y la versatilidad.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/>
        </p:nvSpPr>
        <p:spPr>
          <a:xfrm>
            <a:off x="4483925" y="642225"/>
            <a:ext cx="4385700" cy="4171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FancyBorder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lang="es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s" sz="1050">
                <a:solidFill>
                  <a:srgbClr val="FFFFFF"/>
                </a:solidFill>
                <a:highlight>
                  <a:srgbClr val="14161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5FB3B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FB3B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WelcomeDialog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FancyBorder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s" sz="1050">
                <a:solidFill>
                  <a:srgbClr val="8DC891"/>
                </a:solidFill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s" sz="1050">
                <a:solidFill>
                  <a:srgbClr val="8DC891"/>
                </a:solidFill>
                <a:latin typeface="Courier New"/>
                <a:ea typeface="Courier New"/>
                <a:cs typeface="Courier New"/>
                <a:sym typeface="Courier New"/>
              </a:rPr>
              <a:t>Dialog-title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Welcome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s" sz="1050">
                <a:solidFill>
                  <a:srgbClr val="FFFFFF"/>
                </a:solidFill>
                <a:highlight>
                  <a:srgbClr val="14161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FancyBorder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5FB3B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FB3B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1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1634850" y="2032100"/>
            <a:ext cx="58743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State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634850" y="2032100"/>
            <a:ext cx="58743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¿Qué es ReactJS?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State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State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controla, de forma privada, el estado de un componente. Es similar a las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pero no viene dado, sino que se maneja en el propio componente.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 estado no debe ser modificado directamente. Se ha de usar el método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setState(newState)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para actualizarlo.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 actualización de estado puede ser asíncrona, con lo que podemos pasar una función que actúe de callback.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 estado se mergea, respetando aquellas claves que no actualizamos, pero sobreescribiendo las que sí.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 cambio de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state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implica una renderización del componente.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State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933300" y="641550"/>
            <a:ext cx="7277400" cy="19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FLUJO UNIDIRECCIONAL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componentes no pueden compartir ni conocer el estado de otros componentes. La única forma de comunicación es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go-to-down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donde el padre le pasa datos de su estado como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que se actualizarán cuando el padre cambie el estado.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 txBox="1"/>
          <p:nvPr/>
        </p:nvSpPr>
        <p:spPr>
          <a:xfrm>
            <a:off x="936050" y="2719225"/>
            <a:ext cx="7309800" cy="202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FormattedDate </a:t>
            </a:r>
            <a:r>
              <a:rPr lang="es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lang="es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rgbClr val="5FB3B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FormattedDate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It is 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toLocaleTimeString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()}.&lt;/</a:t>
            </a:r>
            <a:r>
              <a:rPr lang="es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b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5FB3B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4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State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FUENTE ÚNICA DE LA VERDAD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 React encontramos ocasiones donde dos o más componentes necesitan actualizar su estado por un mismo valor.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Esto se consigue dando el control de ese valor a un componente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ancestro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de los dependientes, de manera que todos actualizarán su estado al cambio de sus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1634850" y="2032100"/>
            <a:ext cx="58743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Ciclo de Vida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6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Ciclo de Vida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933300" y="641550"/>
            <a:ext cx="72774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componentes en React cuentan con varios métodos propios de su clase (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hooks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), que son heredados para manipulación y control del mismo según el punto en el que se encuentren, a efectos de montaje y renderización.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875" y="1943550"/>
            <a:ext cx="7762695" cy="289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7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Ciclo de Vida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7"/>
          <p:cNvSpPr txBox="1"/>
          <p:nvPr/>
        </p:nvSpPr>
        <p:spPr>
          <a:xfrm>
            <a:off x="444275" y="686125"/>
            <a:ext cx="72774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MONTAJE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7"/>
          <p:cNvSpPr txBox="1"/>
          <p:nvPr/>
        </p:nvSpPr>
        <p:spPr>
          <a:xfrm>
            <a:off x="395825" y="1221625"/>
            <a:ext cx="23052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constuctor(</a:t>
            </a:r>
            <a:r>
              <a:rPr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props</a:t>
            </a:r>
            <a:r>
              <a:rPr b="1"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 el método que se invoca en la construcción.</a:t>
            </a: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Definición de propiedades del estado del componente.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Bindeo de métodos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 debe implementar lógica o peticiones.</a:t>
            </a:r>
            <a:endParaRPr/>
          </a:p>
        </p:txBody>
      </p:sp>
      <p:sp>
        <p:nvSpPr>
          <p:cNvPr id="264" name="Google Shape;264;p37"/>
          <p:cNvSpPr txBox="1"/>
          <p:nvPr/>
        </p:nvSpPr>
        <p:spPr>
          <a:xfrm>
            <a:off x="3365100" y="1221625"/>
            <a:ext cx="25095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render</a:t>
            </a:r>
            <a:r>
              <a:rPr b="1"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 el método obligatorio a definir en un componente.</a:t>
            </a: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Debe ser una función pura, sin modificar </a:t>
            </a:r>
            <a:r>
              <a:rPr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state</a:t>
            </a: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 debe interactuar con el navegador.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Siempre devuelve: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React Elements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Fragment o Array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String o Number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Bool o Null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Portals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37"/>
          <p:cNvSpPr txBox="1"/>
          <p:nvPr/>
        </p:nvSpPr>
        <p:spPr>
          <a:xfrm>
            <a:off x="6289825" y="1221625"/>
            <a:ext cx="25095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componentDidMount</a:t>
            </a:r>
            <a:r>
              <a:rPr b="1"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 llama cuando el componente se montó.</a:t>
            </a: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Referencia DOM y navegador.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Peticiones http.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Suscripción a eventos.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 puede actualizar el estado aunque genere una renderización extra, pues no será visible en el navegador.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Ciclo de Vida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8"/>
          <p:cNvSpPr txBox="1"/>
          <p:nvPr/>
        </p:nvSpPr>
        <p:spPr>
          <a:xfrm>
            <a:off x="444275" y="686125"/>
            <a:ext cx="72774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ACTUALIZACIÓN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8"/>
          <p:cNvSpPr txBox="1"/>
          <p:nvPr/>
        </p:nvSpPr>
        <p:spPr>
          <a:xfrm>
            <a:off x="485800" y="1221625"/>
            <a:ext cx="37308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render()</a:t>
            </a:r>
            <a:endParaRPr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 el método obligatorio a definir en un componente.</a:t>
            </a: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Debe ser una función pura, sin modificar </a:t>
            </a:r>
            <a:r>
              <a:rPr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state</a:t>
            </a: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 debe interactuar con el navegador.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Siempre devuelve: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React Elements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Fragment o Array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String o Number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Bool o Null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Portals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4400025" y="1221625"/>
            <a:ext cx="40506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componentDidUpdate</a:t>
            </a:r>
            <a:r>
              <a:rPr b="1"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(prevProps, prevState)</a:t>
            </a:r>
            <a:endParaRPr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 llama inmediatamente después de suceder el </a:t>
            </a:r>
            <a:r>
              <a:rPr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render().</a:t>
            </a: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 primera vez no es llamado (construcción).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Comparación de estados y props antes y después de la actualización.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Trabajo contra el DOM.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Peticiones http basadas en cambios de estado.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9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Ciclo de Vida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444275" y="686125"/>
            <a:ext cx="72774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DESMONTAJE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9"/>
          <p:cNvSpPr txBox="1"/>
          <p:nvPr/>
        </p:nvSpPr>
        <p:spPr>
          <a:xfrm>
            <a:off x="485800" y="1221625"/>
            <a:ext cx="37308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componentWillUnmount</a:t>
            </a:r>
            <a:r>
              <a:rPr b="1"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 llama justo antes de desmontar y destruir un componente.</a:t>
            </a: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Eliminar suscripciones producidas en el </a:t>
            </a:r>
            <a:r>
              <a:rPr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componentDidMount()</a:t>
            </a: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Cancelar peticiones http.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Cancelar </a:t>
            </a:r>
            <a:r>
              <a:rPr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timers</a:t>
            </a: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Nunca debe cambiar el estado, pues no volverá a pasar por el </a:t>
            </a:r>
            <a:r>
              <a:rPr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render()</a:t>
            </a: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s" sz="1200">
                <a:solidFill>
                  <a:srgbClr val="FFFFFF"/>
                </a:solidFill>
              </a:rPr>
              <a:t>Qué es ReactJS</a:t>
            </a: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ReactJS es una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librería 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JS que se encarga de renderizar la capa visual de una aplicación web. Solo ocupa UI.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 es un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framework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Está desarrollada y mantenida por Facebook.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Intenta seguir la filosofía de Webcomponents.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Tiene su propio lenguaje de maquetación (opcional), basado en XML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JSX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634850" y="2032100"/>
            <a:ext cx="58743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Rendering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Rendering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933300" y="54350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 DOM de React puede renderizar elementos de una manera menos costosa que en el DOM tradicional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elementos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son componentes. Los componentes están formados por elementos.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React renderiza los elementos desde un nodo root HTML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element </a:t>
            </a:r>
            <a:r>
              <a:rPr lang="es">
                <a:solidFill>
                  <a:srgbClr val="D7DEE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world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b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>
                <a:solidFill>
                  <a:srgbClr val="79B6F2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>
                <a:solidFill>
                  <a:srgbClr val="79B6F2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>
                <a:solidFill>
                  <a:srgbClr val="8DC89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>
              <a:solidFill>
                <a:srgbClr val="5FB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elementos en React son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inmutables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 Una vez creados no cambian hijos ni propiedades.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React DOM actualiza los componentes cambiando solo la parte de UI necesaria.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634850" y="2032100"/>
            <a:ext cx="58743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JSX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JSX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JSX es un lenguaje de marcado, basado en XML, que no es un String ni HTML. Es una extensión de JS.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Recuerda a un lenguaje de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templating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pero con la fuerza de JS.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 este lenguaje se consigue unificar capa visual y lógica en uno solo.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Este lenguaje, por sí solo, no es interpretado por el navegador y necesita ser compilado por un transpilador: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Babel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JSX genera código JS con objetos puros que contienen toda la información de la meta-etiqueta creada.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JSX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Evaluación de expresiones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Dentro de JSX todo lo que vaya entre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{}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es evaluado como una expresión de JS pura.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Estas expresiones pueden ser almacenadas en variables, ser retornadas por funciones o bloques lógicos.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425" y="1177800"/>
            <a:ext cx="4117575" cy="5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JSX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Atributos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Las expresiones JSX (igual que XML) admiten el uso de atributos. Estos atributos pueden recibir valores string.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 sz="18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element </a:t>
            </a:r>
            <a:r>
              <a:rPr lang="es" sz="1800">
                <a:solidFill>
                  <a:srgbClr val="D7DEE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8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img </a:t>
            </a:r>
            <a:r>
              <a:rPr lang="es" sz="1800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=”value”</a:t>
            </a:r>
            <a:r>
              <a:rPr lang="es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/&gt;;</a:t>
            </a:r>
            <a:endParaRPr sz="1800">
              <a:solidFill>
                <a:srgbClr val="5FB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También pueden recibir expresiones JSX.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 sz="18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element </a:t>
            </a:r>
            <a:r>
              <a:rPr lang="es" sz="1800">
                <a:solidFill>
                  <a:srgbClr val="D7DEE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8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img </a:t>
            </a:r>
            <a:r>
              <a:rPr lang="es" sz="1800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lang="es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/&gt;;</a:t>
            </a:r>
            <a:b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800">
              <a:solidFill>
                <a:srgbClr val="5FB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Hay que tener en cuenta que los atributos en JSX son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camelSense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 sz="18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element </a:t>
            </a:r>
            <a:r>
              <a:rPr lang="es" sz="1800">
                <a:solidFill>
                  <a:srgbClr val="D7DEE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8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img </a:t>
            </a:r>
            <a:r>
              <a:rPr lang="es" sz="1800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=”style-1”</a:t>
            </a:r>
            <a:r>
              <a:rPr lang="es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/&gt;;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B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