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1"/>
  </p:notesMasterIdLst>
  <p:sldIdLst>
    <p:sldId id="258" r:id="rId2"/>
    <p:sldId id="259" r:id="rId3"/>
    <p:sldId id="265" r:id="rId4"/>
    <p:sldId id="260" r:id="rId5"/>
    <p:sldId id="261" r:id="rId6"/>
    <p:sldId id="262" r:id="rId7"/>
    <p:sldId id="264" r:id="rId8"/>
    <p:sldId id="266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3712" autoAdjust="0"/>
  </p:normalViewPr>
  <p:slideViewPr>
    <p:cSldViewPr snapToGrid="0">
      <p:cViewPr varScale="1">
        <p:scale>
          <a:sx n="81" d="100"/>
          <a:sy n="81" d="100"/>
        </p:scale>
        <p:origin x="108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97023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47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4883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3427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779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665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8" name="Google Shape;138;p8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265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pa2">
  <p:cSld name="1_Capa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31075" y="204951"/>
            <a:ext cx="8451681" cy="93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331074" y="1413227"/>
            <a:ext cx="8451681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07555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94773" y="4541761"/>
            <a:ext cx="396925" cy="48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l="23077"/>
          <a:stretch/>
        </p:blipFill>
        <p:spPr>
          <a:xfrm>
            <a:off x="4675880" y="4565748"/>
            <a:ext cx="1084212" cy="41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4">
            <a:alphaModFix/>
          </a:blip>
          <a:srcRect t="1" r="60083" b="-10160"/>
          <a:stretch/>
        </p:blipFill>
        <p:spPr>
          <a:xfrm>
            <a:off x="1147085" y="4445930"/>
            <a:ext cx="3155506" cy="579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4">
            <a:alphaModFix/>
          </a:blip>
          <a:srcRect l="70057" t="-22401" b="-24481"/>
          <a:stretch/>
        </p:blipFill>
        <p:spPr>
          <a:xfrm>
            <a:off x="5935782" y="4377441"/>
            <a:ext cx="1985210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 l="71367"/>
          <a:stretch/>
        </p:blipFill>
        <p:spPr>
          <a:xfrm>
            <a:off x="-19051" y="127445"/>
            <a:ext cx="1178477" cy="5016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2">
  <p:cSld name="Cont2">
    <p:bg>
      <p:bgPr>
        <a:blipFill>
          <a:blip r:embed="rId2">
            <a:alphaModFix amt="80000"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331075" y="204951"/>
            <a:ext cx="8688747" cy="93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331075" y="1413227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07555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2738822" y="4734834"/>
            <a:ext cx="3673273" cy="347124"/>
            <a:chOff x="2524331" y="4678389"/>
            <a:chExt cx="3673273" cy="347124"/>
          </a:xfrm>
        </p:grpSpPr>
        <p:pic>
          <p:nvPicPr>
            <p:cNvPr id="34" name="Google Shape;34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94773" y="4766403"/>
              <a:ext cx="212603" cy="25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4"/>
            <p:cNvPicPr preferRelativeResize="0"/>
            <p:nvPr/>
          </p:nvPicPr>
          <p:blipFill rotWithShape="1">
            <a:blip r:embed="rId4">
              <a:alphaModFix/>
            </a:blip>
            <a:srcRect l="23077"/>
            <a:stretch/>
          </p:blipFill>
          <p:spPr>
            <a:xfrm>
              <a:off x="4511894" y="4780859"/>
              <a:ext cx="580732" cy="219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4"/>
            <p:cNvPicPr preferRelativeResize="0"/>
            <p:nvPr/>
          </p:nvPicPr>
          <p:blipFill rotWithShape="1">
            <a:blip r:embed="rId5">
              <a:alphaModFix/>
            </a:blip>
            <a:srcRect t="1" r="60083" b="-10160"/>
            <a:stretch/>
          </p:blipFill>
          <p:spPr>
            <a:xfrm>
              <a:off x="2524331" y="4715074"/>
              <a:ext cx="1690169" cy="310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 rotWithShape="1">
            <a:blip r:embed="rId5">
              <a:alphaModFix/>
            </a:blip>
            <a:srcRect l="70057" t="-22401" b="-24481"/>
            <a:stretch/>
          </p:blipFill>
          <p:spPr>
            <a:xfrm>
              <a:off x="5134275" y="4678389"/>
              <a:ext cx="1063329" cy="3471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2">
  <p:cSld name="1_Cont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331075" y="204951"/>
            <a:ext cx="8688747" cy="93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331075" y="1413227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07555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2738822" y="4734834"/>
            <a:ext cx="3673273" cy="347124"/>
            <a:chOff x="2524331" y="4678389"/>
            <a:chExt cx="3673273" cy="347124"/>
          </a:xfrm>
        </p:grpSpPr>
        <p:pic>
          <p:nvPicPr>
            <p:cNvPr id="43" name="Google Shape;43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294773" y="4766403"/>
              <a:ext cx="212603" cy="25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5"/>
            <p:cNvPicPr preferRelativeResize="0"/>
            <p:nvPr/>
          </p:nvPicPr>
          <p:blipFill rotWithShape="1">
            <a:blip r:embed="rId3">
              <a:alphaModFix/>
            </a:blip>
            <a:srcRect l="23077"/>
            <a:stretch/>
          </p:blipFill>
          <p:spPr>
            <a:xfrm>
              <a:off x="4511894" y="4780859"/>
              <a:ext cx="580732" cy="219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5"/>
            <p:cNvPicPr preferRelativeResize="0"/>
            <p:nvPr/>
          </p:nvPicPr>
          <p:blipFill rotWithShape="1">
            <a:blip r:embed="rId4">
              <a:alphaModFix/>
            </a:blip>
            <a:srcRect t="1" r="60083" b="-10160"/>
            <a:stretch/>
          </p:blipFill>
          <p:spPr>
            <a:xfrm>
              <a:off x="2524331" y="4715074"/>
              <a:ext cx="1690169" cy="310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5"/>
            <p:cNvPicPr preferRelativeResize="0"/>
            <p:nvPr/>
          </p:nvPicPr>
          <p:blipFill rotWithShape="1">
            <a:blip r:embed="rId4">
              <a:alphaModFix/>
            </a:blip>
            <a:srcRect l="70057" t="-22401" b="-24481"/>
            <a:stretch/>
          </p:blipFill>
          <p:spPr>
            <a:xfrm>
              <a:off x="5134275" y="4678389"/>
              <a:ext cx="1063329" cy="3471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2">
  <p:cSld name="2_Cont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331075" y="204951"/>
            <a:ext cx="8688747" cy="93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1"/>
          </p:nvPr>
        </p:nvSpPr>
        <p:spPr>
          <a:xfrm>
            <a:off x="5348766" y="4311601"/>
            <a:ext cx="3333217" cy="55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7555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6"/>
          <p:cNvGrpSpPr/>
          <p:nvPr/>
        </p:nvGrpSpPr>
        <p:grpSpPr>
          <a:xfrm>
            <a:off x="2738822" y="4734834"/>
            <a:ext cx="3673273" cy="347124"/>
            <a:chOff x="2524331" y="4678389"/>
            <a:chExt cx="3673273" cy="347124"/>
          </a:xfrm>
        </p:grpSpPr>
        <p:pic>
          <p:nvPicPr>
            <p:cNvPr id="52" name="Google Shape;52;p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294773" y="4766403"/>
              <a:ext cx="212603" cy="25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6"/>
            <p:cNvPicPr preferRelativeResize="0"/>
            <p:nvPr/>
          </p:nvPicPr>
          <p:blipFill rotWithShape="1">
            <a:blip r:embed="rId3">
              <a:alphaModFix/>
            </a:blip>
            <a:srcRect l="23077"/>
            <a:stretch/>
          </p:blipFill>
          <p:spPr>
            <a:xfrm>
              <a:off x="4511894" y="4780859"/>
              <a:ext cx="580732" cy="219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6"/>
            <p:cNvPicPr preferRelativeResize="0"/>
            <p:nvPr/>
          </p:nvPicPr>
          <p:blipFill rotWithShape="1">
            <a:blip r:embed="rId4">
              <a:alphaModFix/>
            </a:blip>
            <a:srcRect t="1" r="60083" b="-10160"/>
            <a:stretch/>
          </p:blipFill>
          <p:spPr>
            <a:xfrm>
              <a:off x="2524331" y="4715074"/>
              <a:ext cx="1690169" cy="310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6"/>
            <p:cNvPicPr preferRelativeResize="0"/>
            <p:nvPr/>
          </p:nvPicPr>
          <p:blipFill rotWithShape="1">
            <a:blip r:embed="rId4">
              <a:alphaModFix/>
            </a:blip>
            <a:srcRect l="70057" t="-22401" b="-24481"/>
            <a:stretch/>
          </p:blipFill>
          <p:spPr>
            <a:xfrm>
              <a:off x="5134275" y="4678389"/>
              <a:ext cx="1063329" cy="3471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5348766" y="1362076"/>
            <a:ext cx="3333217" cy="279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539E9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3"/>
          </p:nvPr>
        </p:nvSpPr>
        <p:spPr>
          <a:xfrm>
            <a:off x="331788" y="1362075"/>
            <a:ext cx="4684712" cy="337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3937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  <a:defRPr sz="2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>
  <p:cSld name="Final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628650" y="189309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1" name="Google Shape;61;p7"/>
          <p:cNvPicPr preferRelativeResize="0"/>
          <p:nvPr/>
        </p:nvPicPr>
        <p:blipFill rotWithShape="1">
          <a:blip r:embed="rId2">
            <a:alphaModFix/>
          </a:blip>
          <a:srcRect l="41544" t="-22400" r="34830" b="-12240"/>
          <a:stretch/>
        </p:blipFill>
        <p:spPr>
          <a:xfrm>
            <a:off x="5262431" y="4260790"/>
            <a:ext cx="1603105" cy="60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979" y="4225820"/>
            <a:ext cx="1933325" cy="73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r="60083" b="-10160"/>
          <a:stretch/>
        </p:blipFill>
        <p:spPr>
          <a:xfrm>
            <a:off x="2022448" y="4256304"/>
            <a:ext cx="3229913" cy="59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7"/>
          <p:cNvPicPr preferRelativeResize="0"/>
          <p:nvPr/>
        </p:nvPicPr>
        <p:blipFill rotWithShape="1">
          <a:blip r:embed="rId2">
            <a:alphaModFix/>
          </a:blip>
          <a:srcRect l="70057" t="-22401" b="-24481"/>
          <a:stretch/>
        </p:blipFill>
        <p:spPr>
          <a:xfrm>
            <a:off x="6959579" y="4186199"/>
            <a:ext cx="2032022" cy="66335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1">
  <p:cSld name="Capa1">
    <p:bg>
      <p:bgPr>
        <a:blipFill>
          <a:blip r:embed="rId2">
            <a:alphaModFix amt="80000"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331075" y="204951"/>
            <a:ext cx="8451681" cy="93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1"/>
          </p:nvPr>
        </p:nvSpPr>
        <p:spPr>
          <a:xfrm>
            <a:off x="331074" y="1413227"/>
            <a:ext cx="8451681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07555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70" name="Google Shape;7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4773" y="4541761"/>
            <a:ext cx="396925" cy="48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 rotWithShape="1">
          <a:blip r:embed="rId4">
            <a:alphaModFix/>
          </a:blip>
          <a:srcRect l="23077"/>
          <a:stretch/>
        </p:blipFill>
        <p:spPr>
          <a:xfrm>
            <a:off x="4675880" y="4565748"/>
            <a:ext cx="1084212" cy="41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"/>
          <p:cNvPicPr preferRelativeResize="0"/>
          <p:nvPr/>
        </p:nvPicPr>
        <p:blipFill rotWithShape="1">
          <a:blip r:embed="rId5">
            <a:alphaModFix/>
          </a:blip>
          <a:srcRect t="1" r="60083" b="-10160"/>
          <a:stretch/>
        </p:blipFill>
        <p:spPr>
          <a:xfrm>
            <a:off x="1147085" y="4445930"/>
            <a:ext cx="3155506" cy="579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8"/>
          <p:cNvPicPr preferRelativeResize="0"/>
          <p:nvPr/>
        </p:nvPicPr>
        <p:blipFill rotWithShape="1">
          <a:blip r:embed="rId5">
            <a:alphaModFix/>
          </a:blip>
          <a:srcRect l="70057" t="-22401" b="-24481"/>
          <a:stretch/>
        </p:blipFill>
        <p:spPr>
          <a:xfrm>
            <a:off x="5935782" y="4377441"/>
            <a:ext cx="1985210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>
  <p:cSld name="Final">
    <p:bg>
      <p:bgPr>
        <a:blipFill>
          <a:blip r:embed="rId2">
            <a:alphaModFix amt="80000"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628650" y="189309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3">
            <a:alphaModFix/>
          </a:blip>
          <a:srcRect l="41544" t="-22400" r="34830" b="-12240"/>
          <a:stretch/>
        </p:blipFill>
        <p:spPr>
          <a:xfrm>
            <a:off x="5262431" y="4260790"/>
            <a:ext cx="1603105" cy="60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979" y="4225820"/>
            <a:ext cx="1933325" cy="73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r="60083" b="-10160"/>
          <a:stretch/>
        </p:blipFill>
        <p:spPr>
          <a:xfrm>
            <a:off x="2022448" y="4256304"/>
            <a:ext cx="3229913" cy="59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 rotWithShape="1">
          <a:blip r:embed="rId3">
            <a:alphaModFix/>
          </a:blip>
          <a:srcRect l="70057" t="-22401" b="-24481"/>
          <a:stretch/>
        </p:blipFill>
        <p:spPr>
          <a:xfrm>
            <a:off x="6959579" y="4186199"/>
            <a:ext cx="2032022" cy="66335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31075" y="204951"/>
            <a:ext cx="6550573" cy="93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31076" y="1340069"/>
            <a:ext cx="8426669" cy="329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626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841772" y="4868864"/>
            <a:ext cx="229979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sz="12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331074" y="890649"/>
            <a:ext cx="8451681" cy="26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800" dirty="0" smtClean="0"/>
              <a:t>       Fundamentos </a:t>
            </a:r>
            <a:r>
              <a:rPr lang="pt-BR" sz="2800" dirty="0"/>
              <a:t>de </a:t>
            </a:r>
            <a:r>
              <a:rPr lang="pt-BR" sz="2800" dirty="0" smtClean="0"/>
              <a:t>Programação </a:t>
            </a:r>
            <a:r>
              <a:rPr lang="pt-BR" sz="2800" dirty="0"/>
              <a:t>e </a:t>
            </a:r>
            <a:r>
              <a:rPr lang="pt-BR" sz="2800" dirty="0" smtClean="0"/>
              <a:t>Desenvolvimento </a:t>
            </a:r>
            <a:r>
              <a:rPr lang="pt-BR" sz="2800" dirty="0"/>
              <a:t>de </a:t>
            </a:r>
            <a:r>
              <a:rPr lang="pt-BR" sz="2800" dirty="0" smtClean="0"/>
              <a:t>Projetos Aplicados </a:t>
            </a:r>
            <a:r>
              <a:rPr lang="pt-BR" sz="2800" dirty="0"/>
              <a:t>à </a:t>
            </a:r>
            <a:r>
              <a:rPr lang="pt-BR" sz="2800" dirty="0" err="1" smtClean="0"/>
              <a:t>Neuroengenharia</a:t>
            </a:r>
            <a:r>
              <a:rPr lang="pt-BR" dirty="0"/>
              <a:t/>
            </a:r>
            <a:br>
              <a:rPr lang="pt-BR" dirty="0"/>
            </a:br>
            <a:endParaRPr dirty="0"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</a:pPr>
            <a:fld id="{00000000-1234-1234-1234-123412341234}" type="slidenum">
              <a:rPr lang="pt-BR" b="1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b="1">
              <a:solidFill>
                <a:srgbClr val="0C62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2"/>
          <p:cNvSpPr txBox="1">
            <a:spLocks noGrp="1"/>
          </p:cNvSpPr>
          <p:nvPr>
            <p:ph type="subTitle" idx="1"/>
          </p:nvPr>
        </p:nvSpPr>
        <p:spPr>
          <a:xfrm>
            <a:off x="331074" y="1889477"/>
            <a:ext cx="8451681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2800" dirty="0" smtClean="0"/>
              <a:t>MESA CIRÚRGICA PARA ROEDORES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lang="pt-BR" dirty="0"/>
          </a:p>
          <a:p>
            <a:pPr marL="0" indent="0">
              <a:spcBef>
                <a:spcPts val="0"/>
              </a:spcBef>
            </a:pPr>
            <a:r>
              <a:rPr lang="pt-BR" sz="2800" dirty="0"/>
              <a:t>Dayalla Marques de Paiva Almeida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331075" y="204951"/>
            <a:ext cx="8688747" cy="93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</a:pPr>
            <a:r>
              <a:rPr lang="pt-BR" dirty="0" smtClean="0"/>
              <a:t>Materiais:</a:t>
            </a:r>
            <a:endParaRPr dirty="0"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331075" y="1413227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pt-BR" sz="2800" dirty="0" smtClean="0"/>
              <a:t>Sensor de temperatura: LM35</a:t>
            </a: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pt-BR" sz="2800" dirty="0" smtClean="0"/>
              <a:t>Sensor de batimentos cardíacos: A definir</a:t>
            </a: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pt-BR" sz="2800" dirty="0" smtClean="0"/>
              <a:t>Sensor de respiração: </a:t>
            </a:r>
            <a:r>
              <a:rPr lang="pt-BR" sz="2800" dirty="0" err="1" smtClean="0"/>
              <a:t>Piezoelétrico</a:t>
            </a:r>
            <a:endParaRPr lang="pt-BR" sz="2800" dirty="0" smtClean="0"/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pt-BR" sz="2800" dirty="0" smtClean="0"/>
              <a:t>Borracha condutora para aquecimento do animal</a:t>
            </a: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pt-BR" sz="2800" dirty="0" smtClean="0"/>
              <a:t>Mesa impressa em impressora 3D</a:t>
            </a: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pt-BR" sz="2800" dirty="0" err="1" smtClean="0"/>
              <a:t>Arduino</a:t>
            </a:r>
            <a:endParaRPr lang="pt-BR" sz="2800" dirty="0" smtClean="0"/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pt-BR" sz="2800" dirty="0" err="1"/>
              <a:t>O</a:t>
            </a:r>
            <a:r>
              <a:rPr lang="pt-BR" sz="2800" dirty="0" err="1" smtClean="0"/>
              <a:t>led</a:t>
            </a:r>
            <a:endParaRPr sz="2800" dirty="0"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</a:pPr>
            <a:fld id="{00000000-1234-1234-1234-123412341234}" type="slidenum">
              <a:rPr lang="pt-BR" b="1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b="1">
              <a:solidFill>
                <a:srgbClr val="0C62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pic>
        <p:nvPicPr>
          <p:cNvPr id="1026" name="Picture 2" descr="Como usar o Sensor de Temperatura LM35 com Arduino | Arduino e 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57942"/>
            <a:ext cx="2198626" cy="172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68312" t="20072" r="7662" b="43200"/>
          <a:stretch/>
        </p:blipFill>
        <p:spPr>
          <a:xfrm>
            <a:off x="7089018" y="851314"/>
            <a:ext cx="1664245" cy="1430351"/>
          </a:xfrm>
          <a:prstGeom prst="rect">
            <a:avLst/>
          </a:prstGeom>
        </p:spPr>
      </p:pic>
      <p:pic>
        <p:nvPicPr>
          <p:cNvPr id="1028" name="Picture 4" descr="Borracha condutora para eletrodo 1m. - Loja de fisio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922" y="514152"/>
            <a:ext cx="1842366" cy="179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m de Display OLED 0.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334" y="2727677"/>
            <a:ext cx="1768228" cy="176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Módulo Sensor Medidor De Pulso Batimento Cardia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10" descr="https://http2.mlstatic.com/D_NQ_NP_2X_653935-MLB42971452326_082020-F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6" name="Picture 12" descr="SENSOR DE PULSO / BATIMENTOS CARDIACOS - Multipeças Eletrônica Curitib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875" y="2727677"/>
            <a:ext cx="1661549" cy="166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7"/>
          <a:srcRect l="5974" t="37165" r="62466" b="26107"/>
          <a:stretch/>
        </p:blipFill>
        <p:spPr>
          <a:xfrm>
            <a:off x="460375" y="2873829"/>
            <a:ext cx="2885704" cy="188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331075" y="204951"/>
            <a:ext cx="8688747" cy="93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</a:pPr>
            <a:r>
              <a:rPr lang="pt-BR" dirty="0" smtClean="0"/>
              <a:t>Problemas</a:t>
            </a:r>
            <a:endParaRPr dirty="0"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"/>
          </p:nvPr>
        </p:nvSpPr>
        <p:spPr>
          <a:xfrm>
            <a:off x="331074" y="1413227"/>
            <a:ext cx="8241425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pt-BR" sz="2800" dirty="0" smtClean="0"/>
              <a:t>Sensores de batimentos cardíacos encontrados no mercado sofrem muita interferência do meio, precisa ajustar da melhor forma</a:t>
            </a:r>
          </a:p>
          <a:p>
            <a:pPr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pt-BR" sz="2800" dirty="0" smtClean="0"/>
              <a:t>Componentes não podem ser molhados (já que o animal pode urinar ou defecar durante a cirurgia), portanto precisa-se ver o melhor modelo de mesa para melhor disposição desses componentes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</a:pPr>
            <a:endParaRPr sz="2800" dirty="0"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</a:pPr>
            <a:fld id="{00000000-1234-1234-1234-123412341234}" type="slidenum">
              <a:rPr lang="pt-BR" b="1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b="1">
              <a:solidFill>
                <a:srgbClr val="0C62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331075" y="204951"/>
            <a:ext cx="8688747" cy="93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</a:pPr>
            <a:r>
              <a:rPr lang="pt-BR" dirty="0" smtClean="0"/>
              <a:t>Armazenamento e análise dos dados</a:t>
            </a:r>
            <a:endParaRPr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1"/>
          </p:nvPr>
        </p:nvSpPr>
        <p:spPr>
          <a:xfrm>
            <a:off x="5348766" y="4311601"/>
            <a:ext cx="3333217" cy="55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Fonte/legenda</a:t>
            </a:r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</a:pPr>
            <a:fld id="{00000000-1234-1234-1234-123412341234}" type="slidenum">
              <a:rPr lang="pt-BR" b="1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b="1">
              <a:solidFill>
                <a:srgbClr val="0C62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3"/>
          </p:nvPr>
        </p:nvSpPr>
        <p:spPr>
          <a:xfrm>
            <a:off x="331788" y="1362075"/>
            <a:ext cx="8450966" cy="337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03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 sz="2800" dirty="0" err="1" smtClean="0"/>
              <a:t>Arduino</a:t>
            </a:r>
            <a:r>
              <a:rPr lang="pt-BR" sz="2800" dirty="0" smtClean="0"/>
              <a:t>:</a:t>
            </a:r>
          </a:p>
          <a:p>
            <a:pPr marL="685800" lvl="1" indent="-203200" algn="just">
              <a:spcBef>
                <a:spcPts val="0"/>
              </a:spcBef>
              <a:buSzPts val="3200"/>
            </a:pPr>
            <a:r>
              <a:rPr lang="pt-BR" sz="2200" dirty="0" smtClean="0"/>
              <a:t>Cada sensor tem sua programação</a:t>
            </a:r>
          </a:p>
          <a:p>
            <a:pPr marL="685800" lvl="1" indent="-203200" algn="just">
              <a:spcBef>
                <a:spcPts val="0"/>
              </a:spcBef>
              <a:buSzPts val="3200"/>
            </a:pPr>
            <a:r>
              <a:rPr lang="pt-BR" sz="2200" dirty="0" smtClean="0"/>
              <a:t>Os dados são obtidos simultaneamente</a:t>
            </a:r>
          </a:p>
          <a:p>
            <a:pPr marL="685800" lvl="1" indent="-203200" algn="just">
              <a:spcBef>
                <a:spcPts val="0"/>
              </a:spcBef>
              <a:buSzPts val="3200"/>
            </a:pPr>
            <a:r>
              <a:rPr lang="pt-BR" sz="2200" dirty="0" smtClean="0"/>
              <a:t>Os dados são enviados ao mesmo tempo para o programa</a:t>
            </a:r>
          </a:p>
          <a:p>
            <a:pPr marL="228600" lvl="0" indent="-203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 sz="2800" dirty="0" smtClean="0"/>
              <a:t>Usando Python: Criação de um programa que armazena todos esses dados das cirurgias em arquivos para uma possível análise futura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331075" y="204951"/>
            <a:ext cx="8688747" cy="93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</a:pPr>
            <a:endParaRPr dirty="0"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1"/>
          </p:nvPr>
        </p:nvSpPr>
        <p:spPr>
          <a:xfrm>
            <a:off x="331075" y="4379859"/>
            <a:ext cx="3333217" cy="48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Fonte/legenda</a:t>
            </a:r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</a:pPr>
            <a:fld id="{00000000-1234-1234-1234-123412341234}" type="slidenum">
              <a:rPr lang="pt-BR" b="1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b="1">
              <a:solidFill>
                <a:srgbClr val="0C62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29184" t="3787" r="26450" b="9121"/>
          <a:stretch/>
        </p:blipFill>
        <p:spPr>
          <a:xfrm>
            <a:off x="331074" y="204951"/>
            <a:ext cx="4168239" cy="4600313"/>
          </a:xfrm>
          <a:prstGeom prst="rect">
            <a:avLst/>
          </a:prstGeom>
        </p:spPr>
      </p:pic>
      <p:sp>
        <p:nvSpPr>
          <p:cNvPr id="134" name="Google Shape;134;p16"/>
          <p:cNvSpPr txBox="1">
            <a:spLocks noGrp="1"/>
          </p:cNvSpPr>
          <p:nvPr>
            <p:ph type="body" idx="2"/>
          </p:nvPr>
        </p:nvSpPr>
        <p:spPr>
          <a:xfrm>
            <a:off x="331076" y="1362076"/>
            <a:ext cx="8451678" cy="3017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l="30389" t="35578" r="30130" b="32344"/>
          <a:stretch/>
        </p:blipFill>
        <p:spPr>
          <a:xfrm>
            <a:off x="4620372" y="1253869"/>
            <a:ext cx="4041323" cy="1916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37533" t="10370" r="14415" b="6472"/>
          <a:stretch/>
        </p:blipFill>
        <p:spPr>
          <a:xfrm>
            <a:off x="2170426" y="204951"/>
            <a:ext cx="4656411" cy="453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89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body" idx="3"/>
          </p:nvPr>
        </p:nvSpPr>
        <p:spPr bwMode="auto">
          <a:xfrm>
            <a:off x="331075" y="1080264"/>
            <a:ext cx="845167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sz="1600" dirty="0" err="1" smtClean="0"/>
              <a:t>ARDUINO.Sensorespiezoel</a:t>
            </a:r>
            <a:r>
              <a:rPr lang="pt-BR" sz="1600" dirty="0" smtClean="0"/>
              <a:t> </a:t>
            </a:r>
            <a:r>
              <a:rPr lang="pt-BR" sz="1600" dirty="0"/>
              <a:t>́etricos.2016Dispon ́</a:t>
            </a:r>
            <a:r>
              <a:rPr lang="pt-BR" sz="1600" dirty="0" err="1"/>
              <a:t>ıvelem</a:t>
            </a:r>
            <a:r>
              <a:rPr lang="pt-BR" sz="1600" dirty="0"/>
              <a:t>:¡Http://www.arduinodobrasil.com.br/blog/wp-content / uploads / 2016/05 / piezoceramico-pastilha-disco-piezoeletrico-23296-MLB20245311244022015-F.jpg&gt; .Acessoem:25junho2020</a:t>
            </a:r>
            <a:r>
              <a:rPr lang="pt-BR" sz="1600" dirty="0" smtClean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sz="1600" dirty="0" err="1" smtClean="0"/>
              <a:t>DINIZ,PauloSR;DASILVA,EduardoAB;NETTO,SergioL.Processamento</a:t>
            </a:r>
            <a:r>
              <a:rPr lang="pt-BR" sz="1600" dirty="0" smtClean="0"/>
              <a:t> </a:t>
            </a:r>
            <a:r>
              <a:rPr lang="pt-BR" sz="1600" dirty="0"/>
              <a:t>Digital de Sinais-: Projeto e </a:t>
            </a:r>
            <a:r>
              <a:rPr lang="pt-BR" sz="1600" dirty="0" smtClean="0"/>
              <a:t>Análise </a:t>
            </a:r>
            <a:r>
              <a:rPr lang="pt-BR" sz="1600" dirty="0"/>
              <a:t>de </a:t>
            </a:r>
            <a:r>
              <a:rPr lang="pt-BR" sz="1600" dirty="0" err="1"/>
              <a:t>Sistemas.Bookman</a:t>
            </a:r>
            <a:r>
              <a:rPr lang="pt-BR" sz="1600" dirty="0"/>
              <a:t> Editora, </a:t>
            </a:r>
            <a:r>
              <a:rPr lang="pt-BR" sz="1600" dirty="0" smtClean="0"/>
              <a:t>2014</a:t>
            </a:r>
            <a:endParaRPr lang="pt-BR" altLang="pt-BR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sz="1600" dirty="0"/>
              <a:t>OUNG, T .; HUGGINS, W. Computer </a:t>
            </a:r>
            <a:r>
              <a:rPr lang="pt-BR" sz="1600" dirty="0" err="1"/>
              <a:t>analysis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electrocardiogramsusando</a:t>
            </a:r>
            <a:r>
              <a:rPr lang="pt-BR" sz="1600" dirty="0"/>
              <a:t> uma técnica de regressão linear. Engenharia Biomédica, IEEE </a:t>
            </a:r>
            <a:r>
              <a:rPr lang="pt-BR" sz="1600" dirty="0" err="1"/>
              <a:t>Trans-ações</a:t>
            </a:r>
            <a:r>
              <a:rPr lang="pt-BR" sz="1600" dirty="0"/>
              <a:t> em, BME-11, n. 3, pág. 60–67, julho de 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03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628650" y="189309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dirty="0" smtClean="0"/>
              <a:t>Isso é tudo, pessoal!</a:t>
            </a:r>
            <a:br>
              <a:rPr lang="pt-BR" dirty="0" smtClean="0"/>
            </a:br>
            <a:r>
              <a:rPr lang="pt-BR" dirty="0" smtClean="0"/>
              <a:t>Obrigada e bom dia! </a:t>
            </a:r>
            <a:r>
              <a:rPr lang="pt-BR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8782754" y="4868864"/>
            <a:ext cx="382321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</a:pPr>
            <a:fld id="{00000000-1234-1234-1234-123412341234}" type="slidenum">
              <a:rPr lang="pt-BR" b="1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b="1">
              <a:solidFill>
                <a:srgbClr val="0C62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237</Words>
  <Application>Microsoft Office PowerPoint</Application>
  <PresentationFormat>Apresentação na tela (16:9)</PresentationFormat>
  <Paragraphs>40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Tema do Office</vt:lpstr>
      <vt:lpstr>       Fundamentos de Programação e Desenvolvimento de Projetos Aplicados à Neuroengenharia </vt:lpstr>
      <vt:lpstr>Materiais:</vt:lpstr>
      <vt:lpstr>Apresentação do PowerPoint</vt:lpstr>
      <vt:lpstr>Problemas</vt:lpstr>
      <vt:lpstr>Armazenamento e análise dos dados</vt:lpstr>
      <vt:lpstr>Apresentação do PowerPoint</vt:lpstr>
      <vt:lpstr>Apresentação do PowerPoint</vt:lpstr>
      <vt:lpstr>Referências</vt:lpstr>
      <vt:lpstr>Isso é tudo, pessoal! Obrigada e bom dia!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Mesa cirúrgica para roedores</dc:title>
  <dc:creator>Dayalla Marques</dc:creator>
  <cp:lastModifiedBy>Dayalla Marques</cp:lastModifiedBy>
  <cp:revision>11</cp:revision>
  <dcterms:modified xsi:type="dcterms:W3CDTF">2020-10-01T21:35:54Z</dcterms:modified>
</cp:coreProperties>
</file>