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a00e68e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a00e68e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a00e68e1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a00e68e1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9a00e68e1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9a00e68e1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9a00e68e1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9a00e68e1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9a00e68e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9a00e68e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99e465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99e465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99e4655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99e4655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a00e68e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a00e68e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ideia que sugiro é procurar um paper relacionado com o controle sem fio de um led para estimular optogeneticamente o cérebro de animais em movimento livre.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9e4655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9e4655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9e4655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9e4655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Ondulações agudas do hipocampo de longa duração melhoram a memória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9a00e68e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9a00e68e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9a00e68e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9a00e68e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a00e68e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9a00e68e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9a00e68e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9a00e68e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9a00e68e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9a00e68e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a2">
  <p:cSld name="1_Capa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31075" y="204951"/>
            <a:ext cx="84516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31074" y="1413227"/>
            <a:ext cx="8451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4773" y="4541761"/>
            <a:ext cx="396925" cy="483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23076" r="0" t="0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-10156" l="0" r="60083" t="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-24485" l="70057" r="0" t="-22400"/>
          <a:stretch/>
        </p:blipFill>
        <p:spPr>
          <a:xfrm>
            <a:off x="5935782" y="4377441"/>
            <a:ext cx="1985213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71367" r="0" t="0"/>
          <a:stretch/>
        </p:blipFill>
        <p:spPr>
          <a:xfrm>
            <a:off x="-19051" y="127445"/>
            <a:ext cx="1178477" cy="501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2">
  <p:cSld name="Cont2">
    <p:bg>
      <p:bgPr>
        <a:blipFill>
          <a:blip r:embed="rId2">
            <a:alphaModFix amt="80000"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31075" y="1413227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66" name="Google Shape;66;p15"/>
          <p:cNvGrpSpPr/>
          <p:nvPr/>
        </p:nvGrpSpPr>
        <p:grpSpPr>
          <a:xfrm>
            <a:off x="2738822" y="4734834"/>
            <a:ext cx="3673275" cy="347124"/>
            <a:chOff x="2524331" y="4678389"/>
            <a:chExt cx="3673275" cy="347124"/>
          </a:xfrm>
        </p:grpSpPr>
        <p:pic>
          <p:nvPicPr>
            <p:cNvPr id="67" name="Google Shape;6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94773" y="4766403"/>
              <a:ext cx="212604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5"/>
            <p:cNvPicPr preferRelativeResize="0"/>
            <p:nvPr/>
          </p:nvPicPr>
          <p:blipFill rotWithShape="1">
            <a:blip r:embed="rId4">
              <a:alphaModFix/>
            </a:blip>
            <a:srcRect b="0" l="23076" r="0" t="0"/>
            <a:stretch/>
          </p:blipFill>
          <p:spPr>
            <a:xfrm>
              <a:off x="4511894" y="4780859"/>
              <a:ext cx="580730" cy="219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5"/>
            <p:cNvPicPr preferRelativeResize="0"/>
            <p:nvPr/>
          </p:nvPicPr>
          <p:blipFill rotWithShape="1">
            <a:blip r:embed="rId5">
              <a:alphaModFix/>
            </a:blip>
            <a:srcRect b="-10156" l="0" r="60083" t="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/>
            <p:cNvPicPr preferRelativeResize="0"/>
            <p:nvPr/>
          </p:nvPicPr>
          <p:blipFill rotWithShape="1">
            <a:blip r:embed="rId5">
              <a:alphaModFix/>
            </a:blip>
            <a:srcRect b="-24485" l="70057" r="0" t="-22400"/>
            <a:stretch/>
          </p:blipFill>
          <p:spPr>
            <a:xfrm>
              <a:off x="5134275" y="4678389"/>
              <a:ext cx="1063331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1">
  <p:cSld name="Capa1">
    <p:bg>
      <p:bgPr>
        <a:blipFill>
          <a:blip r:embed="rId2">
            <a:alphaModFix amt="80000"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31075" y="204951"/>
            <a:ext cx="84516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31074" y="1413227"/>
            <a:ext cx="8451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4773" y="4541761"/>
            <a:ext cx="396925" cy="483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23076" r="0" t="0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5">
            <a:alphaModFix/>
          </a:blip>
          <a:srcRect b="-10156" l="0" r="60083" t="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-24485" l="70057" r="0" t="-22400"/>
          <a:stretch/>
        </p:blipFill>
        <p:spPr>
          <a:xfrm>
            <a:off x="5935782" y="4377441"/>
            <a:ext cx="1985213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2">
  <p:cSld name="Capa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31075" y="204951"/>
            <a:ext cx="84516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31074" y="1413227"/>
            <a:ext cx="8451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4773" y="4541761"/>
            <a:ext cx="396925" cy="483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23076" r="0" t="0"/>
          <a:stretch/>
        </p:blipFill>
        <p:spPr>
          <a:xfrm>
            <a:off x="4675880" y="4565748"/>
            <a:ext cx="1084212" cy="41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-10156" l="0" r="60083" t="0"/>
          <a:stretch/>
        </p:blipFill>
        <p:spPr>
          <a:xfrm>
            <a:off x="1147085" y="4445930"/>
            <a:ext cx="3155506" cy="5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-24485" l="70057" r="0" t="-22400"/>
          <a:stretch/>
        </p:blipFill>
        <p:spPr>
          <a:xfrm>
            <a:off x="5935782" y="4377441"/>
            <a:ext cx="1985213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2">
  <p:cSld name="1_Cont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31075" y="1413227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75555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91" name="Google Shape;91;p18"/>
          <p:cNvGrpSpPr/>
          <p:nvPr/>
        </p:nvGrpSpPr>
        <p:grpSpPr>
          <a:xfrm>
            <a:off x="2738822" y="4734834"/>
            <a:ext cx="3673275" cy="347124"/>
            <a:chOff x="2524331" y="4678389"/>
            <a:chExt cx="3673275" cy="347124"/>
          </a:xfrm>
        </p:grpSpPr>
        <p:pic>
          <p:nvPicPr>
            <p:cNvPr id="92" name="Google Shape;9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94773" y="4766403"/>
              <a:ext cx="212604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8"/>
            <p:cNvPicPr preferRelativeResize="0"/>
            <p:nvPr/>
          </p:nvPicPr>
          <p:blipFill rotWithShape="1">
            <a:blip r:embed="rId3">
              <a:alphaModFix/>
            </a:blip>
            <a:srcRect b="0" l="23076" r="0" t="0"/>
            <a:stretch/>
          </p:blipFill>
          <p:spPr>
            <a:xfrm>
              <a:off x="4511894" y="4780859"/>
              <a:ext cx="580730" cy="219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8"/>
            <p:cNvPicPr preferRelativeResize="0"/>
            <p:nvPr/>
          </p:nvPicPr>
          <p:blipFill rotWithShape="1">
            <a:blip r:embed="rId4">
              <a:alphaModFix/>
            </a:blip>
            <a:srcRect b="-10156" l="0" r="60083" t="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8"/>
            <p:cNvPicPr preferRelativeResize="0"/>
            <p:nvPr/>
          </p:nvPicPr>
          <p:blipFill rotWithShape="1">
            <a:blip r:embed="rId4">
              <a:alphaModFix/>
            </a:blip>
            <a:srcRect b="-24485" l="70057" r="0" t="-22400"/>
            <a:stretch/>
          </p:blipFill>
          <p:spPr>
            <a:xfrm>
              <a:off x="5134275" y="4678389"/>
              <a:ext cx="1063331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2">
  <p:cSld name="2_Cont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5348766" y="4311601"/>
            <a:ext cx="33333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75555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00" name="Google Shape;100;p19"/>
          <p:cNvGrpSpPr/>
          <p:nvPr/>
        </p:nvGrpSpPr>
        <p:grpSpPr>
          <a:xfrm>
            <a:off x="2738822" y="4734834"/>
            <a:ext cx="3673275" cy="347124"/>
            <a:chOff x="2524331" y="4678389"/>
            <a:chExt cx="3673275" cy="347124"/>
          </a:xfrm>
        </p:grpSpPr>
        <p:pic>
          <p:nvPicPr>
            <p:cNvPr id="101" name="Google Shape;101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94773" y="4766403"/>
              <a:ext cx="212604" cy="25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9"/>
            <p:cNvPicPr preferRelativeResize="0"/>
            <p:nvPr/>
          </p:nvPicPr>
          <p:blipFill rotWithShape="1">
            <a:blip r:embed="rId3">
              <a:alphaModFix/>
            </a:blip>
            <a:srcRect b="0" l="23076" r="0" t="0"/>
            <a:stretch/>
          </p:blipFill>
          <p:spPr>
            <a:xfrm>
              <a:off x="4511894" y="4780859"/>
              <a:ext cx="580730" cy="219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9"/>
            <p:cNvPicPr preferRelativeResize="0"/>
            <p:nvPr/>
          </p:nvPicPr>
          <p:blipFill rotWithShape="1">
            <a:blip r:embed="rId4">
              <a:alphaModFix/>
            </a:blip>
            <a:srcRect b="-10156" l="0" r="60083" t="0"/>
            <a:stretch/>
          </p:blipFill>
          <p:spPr>
            <a:xfrm>
              <a:off x="2524331" y="4715074"/>
              <a:ext cx="1690169" cy="310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9"/>
            <p:cNvPicPr preferRelativeResize="0"/>
            <p:nvPr/>
          </p:nvPicPr>
          <p:blipFill rotWithShape="1">
            <a:blip r:embed="rId4">
              <a:alphaModFix/>
            </a:blip>
            <a:srcRect b="-24485" l="70057" r="0" t="-22400"/>
            <a:stretch/>
          </p:blipFill>
          <p:spPr>
            <a:xfrm>
              <a:off x="5134275" y="4678389"/>
              <a:ext cx="1063331" cy="347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5348766" y="1362076"/>
            <a:ext cx="33333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39E9E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3" type="body"/>
          </p:nvPr>
        </p:nvSpPr>
        <p:spPr>
          <a:xfrm>
            <a:off x="331788" y="1362075"/>
            <a:ext cx="46848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3937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  <a:defRPr sz="26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Final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8650" y="1893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-12239" l="41544" r="34829" t="-22404"/>
          <a:stretch/>
        </p:blipFill>
        <p:spPr>
          <a:xfrm>
            <a:off x="5262431" y="4260790"/>
            <a:ext cx="1603106" cy="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79" y="4225820"/>
            <a:ext cx="1933324" cy="73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 b="-10156" l="0" r="60083" t="0"/>
          <a:stretch/>
        </p:blipFill>
        <p:spPr>
          <a:xfrm>
            <a:off x="2022448" y="4256304"/>
            <a:ext cx="3229913" cy="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-24485" l="70057" r="0" t="-22400"/>
          <a:stretch/>
        </p:blipFill>
        <p:spPr>
          <a:xfrm>
            <a:off x="6959579" y="4186199"/>
            <a:ext cx="2032025" cy="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Final">
    <p:bg>
      <p:bgPr>
        <a:blipFill>
          <a:blip r:embed="rId2">
            <a:alphaModFix amt="80000"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28650" y="1893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-12239" l="41544" r="34829" t="-22404"/>
          <a:stretch/>
        </p:blipFill>
        <p:spPr>
          <a:xfrm>
            <a:off x="5262431" y="4260790"/>
            <a:ext cx="1603106" cy="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79" y="4225820"/>
            <a:ext cx="1933324" cy="73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-10156" l="0" r="60083" t="0"/>
          <a:stretch/>
        </p:blipFill>
        <p:spPr>
          <a:xfrm>
            <a:off x="2022448" y="4256304"/>
            <a:ext cx="3229913" cy="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-24485" l="70057" r="0" t="-22400"/>
          <a:stretch/>
        </p:blipFill>
        <p:spPr>
          <a:xfrm>
            <a:off x="6959579" y="4186199"/>
            <a:ext cx="2032025" cy="66335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782754" y="4868864"/>
            <a:ext cx="38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 1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31075" y="204951"/>
            <a:ext cx="6550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31076" y="1340069"/>
            <a:ext cx="84267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841772" y="4868864"/>
            <a:ext cx="22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00"/>
              <a:buFont typeface="Calibri"/>
              <a:buNone/>
              <a:defRPr b="1" i="0" sz="1200" u="none" cap="none" strike="noStrik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31075" y="204951"/>
            <a:ext cx="8451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Contextualizada 10</a:t>
            </a:r>
            <a:endParaRPr/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346199" y="1413227"/>
            <a:ext cx="84516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Ondulações agudas do hipocampo de longa duração melhoram a memória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2769775" y="3202350"/>
            <a:ext cx="3574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Luan Monteiro Rizzetto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664650" y="3762775"/>
            <a:ext cx="1814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Setembro 2020</a:t>
            </a:r>
            <a:endParaRPr sz="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</a:t>
            </a:r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331075" y="1248775"/>
            <a:ext cx="7888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Alguns dados: 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Dez dias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Duas sessões para cada rato (12h)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Cada sessão com duração de 30 min.	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331075" y="1248775"/>
            <a:ext cx="7888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Os objetivos dos ratos são: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3818"/>
          <a:stretch/>
        </p:blipFill>
        <p:spPr>
          <a:xfrm>
            <a:off x="2277612" y="1730975"/>
            <a:ext cx="3995125" cy="28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Comparações</a:t>
            </a: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627900" y="1545600"/>
            <a:ext cx="78882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Estimulação prolongada x Sem estimulação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Sem estimulação x Estimulação atrasada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053" y="1323975"/>
            <a:ext cx="6779899" cy="30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melhorias</a:t>
            </a:r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627900" y="1545600"/>
            <a:ext cx="78882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5555"/>
              </a:buClr>
              <a:buSzPts val="2300"/>
              <a:buFont typeface="Montserrat"/>
              <a:buChar char="●"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Melhorar lógica do labirinto;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5555"/>
              </a:buClr>
              <a:buSzPts val="2300"/>
              <a:buFont typeface="Montserrat"/>
              <a:buChar char="●"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Melhorar dados para obtenção dos gráficos;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75555"/>
              </a:buClr>
              <a:buSzPts val="2300"/>
              <a:buFont typeface="Montserrat"/>
              <a:buChar char="●"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Criar um relatório mais completo, com dados de cada um dos ratos separadamente.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2623200" y="204950"/>
            <a:ext cx="3897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/>
              <a:t>OBRIGADO!</a:t>
            </a:r>
            <a:endParaRPr sz="5800"/>
          </a:p>
        </p:txBody>
      </p:sp>
      <p:sp>
        <p:nvSpPr>
          <p:cNvPr id="234" name="Google Shape;234;p40"/>
          <p:cNvSpPr txBox="1"/>
          <p:nvPr/>
        </p:nvSpPr>
        <p:spPr>
          <a:xfrm>
            <a:off x="1776300" y="2219400"/>
            <a:ext cx="55914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0" marR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latin typeface="Montserrat"/>
                <a:ea typeface="Montserrat"/>
                <a:cs typeface="Montserrat"/>
                <a:sym typeface="Montserrat"/>
              </a:rPr>
              <a:t>luan.rizzetto@edu.isd.org.br</a:t>
            </a:r>
            <a:endParaRPr sz="900"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87" y="419537"/>
            <a:ext cx="6454624" cy="43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738" y="1836213"/>
            <a:ext cx="1256550" cy="14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119" y="1210838"/>
            <a:ext cx="2417775" cy="27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050" y="233878"/>
            <a:ext cx="3661929" cy="44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88" y="428575"/>
            <a:ext cx="6371025" cy="42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Optogenética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1076"/>
            <a:ext cx="8839201" cy="182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Optogenética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63" y="1135250"/>
            <a:ext cx="7456425" cy="35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as ondulações agudas?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331075" y="1248775"/>
            <a:ext cx="7888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É considerado um mecanismo chave para a consolidação da memória e planejamento de ação;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Um padrão oscilatório rápido de curta duração (140 a 200 Hz) do potencial de campo local (LFP) na camada piramidal CA1.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as ondulações agudas?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331075" y="1619700"/>
            <a:ext cx="7888200" cy="19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Com a </a:t>
            </a: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optogenética</a:t>
            </a: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 é possível prolongar essas ondulações agudas;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Assim, é possível melhorar memória.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375" y="2123175"/>
            <a:ext cx="1904900" cy="24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31075" y="204951"/>
            <a:ext cx="86886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31075" y="1248775"/>
            <a:ext cx="7888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O experimento consiste em: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075555"/>
                </a:solidFill>
                <a:latin typeface="Montserrat"/>
                <a:ea typeface="Montserrat"/>
                <a:cs typeface="Montserrat"/>
                <a:sym typeface="Montserrat"/>
              </a:rPr>
              <a:t>Três grupos de ratos, sendo cinco sem estimulação, cinco com estimulação prolongada e cinco com estimulação prolongada com um delay randômico (400ms a 1000ms)</a:t>
            </a:r>
            <a:endParaRPr sz="2300">
              <a:solidFill>
                <a:srgbClr val="0755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