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15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7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5" autoAdjust="0"/>
    <p:restoredTop sz="94255" autoAdjust="0"/>
  </p:normalViewPr>
  <p:slideViewPr>
    <p:cSldViewPr snapToGrid="0">
      <p:cViewPr>
        <p:scale>
          <a:sx n="90" d="100"/>
          <a:sy n="90" d="100"/>
        </p:scale>
        <p:origin x="7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35554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1256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190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723708f9c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8723708f9c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5" name="Google Shape;285;g8723708f9c_0_86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678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2">
  <p:cSld name="Capa2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31075" y="204951"/>
            <a:ext cx="8451681" cy="93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31074" y="1413227"/>
            <a:ext cx="8451681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3200">
                <a:solidFill>
                  <a:srgbClr val="075555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94773" y="4541761"/>
            <a:ext cx="396925" cy="483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l="23077"/>
          <a:stretch/>
        </p:blipFill>
        <p:spPr>
          <a:xfrm>
            <a:off x="4675880" y="4565748"/>
            <a:ext cx="1084212" cy="410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4">
            <a:alphaModFix/>
          </a:blip>
          <a:srcRect t="1" r="60083" b="-10160"/>
          <a:stretch/>
        </p:blipFill>
        <p:spPr>
          <a:xfrm>
            <a:off x="1147085" y="4445930"/>
            <a:ext cx="3155506" cy="579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l="70057" t="-22401" b="-24481"/>
          <a:stretch/>
        </p:blipFill>
        <p:spPr>
          <a:xfrm>
            <a:off x="5935782" y="4377441"/>
            <a:ext cx="1985210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782754" y="4868864"/>
            <a:ext cx="382321" cy="27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apa2">
  <p:cSld name="1_Capa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331075" y="204951"/>
            <a:ext cx="8451681" cy="93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331074" y="1413227"/>
            <a:ext cx="8451681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3200">
                <a:solidFill>
                  <a:srgbClr val="075555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94773" y="4541761"/>
            <a:ext cx="396925" cy="483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3">
            <a:alphaModFix/>
          </a:blip>
          <a:srcRect l="23077"/>
          <a:stretch/>
        </p:blipFill>
        <p:spPr>
          <a:xfrm>
            <a:off x="4675880" y="4565748"/>
            <a:ext cx="1084212" cy="410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 rotWithShape="1">
          <a:blip r:embed="rId4">
            <a:alphaModFix/>
          </a:blip>
          <a:srcRect t="1" r="60083" b="-10160"/>
          <a:stretch/>
        </p:blipFill>
        <p:spPr>
          <a:xfrm>
            <a:off x="1147085" y="4445930"/>
            <a:ext cx="3155506" cy="579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/>
          <p:cNvPicPr preferRelativeResize="0"/>
          <p:nvPr/>
        </p:nvPicPr>
        <p:blipFill rotWithShape="1">
          <a:blip r:embed="rId4">
            <a:alphaModFix/>
          </a:blip>
          <a:srcRect l="70057" t="-22401" b="-24481"/>
          <a:stretch/>
        </p:blipFill>
        <p:spPr>
          <a:xfrm>
            <a:off x="5935782" y="4377441"/>
            <a:ext cx="1985210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782754" y="4868864"/>
            <a:ext cx="382321" cy="27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29" name="Google Shape;29;p3"/>
          <p:cNvPicPr preferRelativeResize="0"/>
          <p:nvPr/>
        </p:nvPicPr>
        <p:blipFill rotWithShape="1">
          <a:blip r:embed="rId2">
            <a:alphaModFix/>
          </a:blip>
          <a:srcRect l="71367"/>
          <a:stretch/>
        </p:blipFill>
        <p:spPr>
          <a:xfrm>
            <a:off x="-19051" y="127445"/>
            <a:ext cx="1178477" cy="5016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>
  <p:cSld name="Final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628650" y="189309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1" name="Google Shape;61;p7"/>
          <p:cNvPicPr preferRelativeResize="0"/>
          <p:nvPr/>
        </p:nvPicPr>
        <p:blipFill rotWithShape="1">
          <a:blip r:embed="rId2">
            <a:alphaModFix/>
          </a:blip>
          <a:srcRect l="41544" t="-22400" r="34830" b="-12240"/>
          <a:stretch/>
        </p:blipFill>
        <p:spPr>
          <a:xfrm>
            <a:off x="5262431" y="4260790"/>
            <a:ext cx="1603105" cy="60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979" y="4225820"/>
            <a:ext cx="1933325" cy="730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7"/>
          <p:cNvPicPr preferRelativeResize="0"/>
          <p:nvPr/>
        </p:nvPicPr>
        <p:blipFill rotWithShape="1">
          <a:blip r:embed="rId2">
            <a:alphaModFix/>
          </a:blip>
          <a:srcRect r="60083" b="-10160"/>
          <a:stretch/>
        </p:blipFill>
        <p:spPr>
          <a:xfrm>
            <a:off x="2022448" y="4256304"/>
            <a:ext cx="3229913" cy="59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7"/>
          <p:cNvPicPr preferRelativeResize="0"/>
          <p:nvPr/>
        </p:nvPicPr>
        <p:blipFill rotWithShape="1">
          <a:blip r:embed="rId2">
            <a:alphaModFix/>
          </a:blip>
          <a:srcRect l="70057" t="-22401" b="-24481"/>
          <a:stretch/>
        </p:blipFill>
        <p:spPr>
          <a:xfrm>
            <a:off x="6959579" y="4186199"/>
            <a:ext cx="2032022" cy="66335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8782754" y="4868864"/>
            <a:ext cx="382321" cy="27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1">
  <p:cSld name="Capa1">
    <p:bg>
      <p:bgPr>
        <a:blipFill>
          <a:blip r:embed="rId2">
            <a:alphaModFix amt="80000"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8782754" y="4868864"/>
            <a:ext cx="382321" cy="27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331075" y="204951"/>
            <a:ext cx="8451681" cy="93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ubTitle" idx="1"/>
          </p:nvPr>
        </p:nvSpPr>
        <p:spPr>
          <a:xfrm>
            <a:off x="331074" y="1413227"/>
            <a:ext cx="8451681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3200">
                <a:solidFill>
                  <a:srgbClr val="075555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70" name="Google Shape;7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4773" y="4541761"/>
            <a:ext cx="396925" cy="483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8"/>
          <p:cNvPicPr preferRelativeResize="0"/>
          <p:nvPr/>
        </p:nvPicPr>
        <p:blipFill rotWithShape="1">
          <a:blip r:embed="rId4">
            <a:alphaModFix/>
          </a:blip>
          <a:srcRect l="23077"/>
          <a:stretch/>
        </p:blipFill>
        <p:spPr>
          <a:xfrm>
            <a:off x="4675880" y="4565748"/>
            <a:ext cx="1084212" cy="410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8"/>
          <p:cNvPicPr preferRelativeResize="0"/>
          <p:nvPr/>
        </p:nvPicPr>
        <p:blipFill rotWithShape="1">
          <a:blip r:embed="rId5">
            <a:alphaModFix/>
          </a:blip>
          <a:srcRect t="1" r="60083" b="-10160"/>
          <a:stretch/>
        </p:blipFill>
        <p:spPr>
          <a:xfrm>
            <a:off x="1147085" y="4445930"/>
            <a:ext cx="3155506" cy="579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8"/>
          <p:cNvPicPr preferRelativeResize="0"/>
          <p:nvPr/>
        </p:nvPicPr>
        <p:blipFill rotWithShape="1">
          <a:blip r:embed="rId5">
            <a:alphaModFix/>
          </a:blip>
          <a:srcRect l="70057" t="-22401" b="-24481"/>
          <a:stretch/>
        </p:blipFill>
        <p:spPr>
          <a:xfrm>
            <a:off x="5935782" y="4377441"/>
            <a:ext cx="1985210" cy="6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>
  <p:cSld name="Final">
    <p:bg>
      <p:bgPr>
        <a:blipFill>
          <a:blip r:embed="rId2">
            <a:alphaModFix amt="80000"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628650" y="189309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6" name="Google Shape;76;p9"/>
          <p:cNvPicPr preferRelativeResize="0"/>
          <p:nvPr/>
        </p:nvPicPr>
        <p:blipFill rotWithShape="1">
          <a:blip r:embed="rId3">
            <a:alphaModFix/>
          </a:blip>
          <a:srcRect l="41544" t="-22400" r="34830" b="-12240"/>
          <a:stretch/>
        </p:blipFill>
        <p:spPr>
          <a:xfrm>
            <a:off x="5262431" y="4260790"/>
            <a:ext cx="1603105" cy="60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979" y="4225820"/>
            <a:ext cx="1933325" cy="730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 r="60083" b="-10160"/>
          <a:stretch/>
        </p:blipFill>
        <p:spPr>
          <a:xfrm>
            <a:off x="2022448" y="4256304"/>
            <a:ext cx="3229913" cy="59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9"/>
          <p:cNvPicPr preferRelativeResize="0"/>
          <p:nvPr/>
        </p:nvPicPr>
        <p:blipFill rotWithShape="1">
          <a:blip r:embed="rId3">
            <a:alphaModFix/>
          </a:blip>
          <a:srcRect l="70057" t="-22401" b="-24481"/>
          <a:stretch/>
        </p:blipFill>
        <p:spPr>
          <a:xfrm>
            <a:off x="6959579" y="4186199"/>
            <a:ext cx="2032022" cy="66335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782754" y="4868864"/>
            <a:ext cx="382321" cy="27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B8DFE88-B97A-49BC-99B9-0B90885A88D1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7ED0-6FFC-4A5C-A3E0-CAE50D2E9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B8DFE88-B97A-49BC-99B9-0B90885A88D1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7ED0-6FFC-4A5C-A3E0-CAE50D2E9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41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31075" y="204951"/>
            <a:ext cx="6550573" cy="93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31076" y="1340069"/>
            <a:ext cx="8426669" cy="329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626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841772" y="4868864"/>
            <a:ext cx="229979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5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ramon.lima@isd.org.b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914400" y="1531381"/>
            <a:ext cx="7724436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3200" i="1" dirty="0"/>
              <a:t>Detecção da doença de Parkinson baseada na voz por meio da abordagem de aprendizado de máquina </a:t>
            </a:r>
            <a:r>
              <a:rPr lang="pt-BR" sz="3200" i="1" dirty="0" smtClean="0"/>
              <a:t>: </a:t>
            </a:r>
            <a:r>
              <a:rPr lang="pt-BR" sz="3200" i="1" dirty="0"/>
              <a:t>um estudo de </a:t>
            </a:r>
            <a:r>
              <a:rPr lang="pt-BR" sz="3200" i="1" dirty="0" smtClean="0"/>
              <a:t>desempenho dos classificadores</a:t>
            </a:r>
            <a:endParaRPr sz="3200" dirty="0"/>
          </a:p>
        </p:txBody>
      </p:sp>
      <p:sp>
        <p:nvSpPr>
          <p:cNvPr id="87" name="Google Shape;87;p10"/>
          <p:cNvSpPr txBox="1">
            <a:spLocks noGrp="1"/>
          </p:cNvSpPr>
          <p:nvPr>
            <p:ph type="subTitle" idx="1"/>
          </p:nvPr>
        </p:nvSpPr>
        <p:spPr>
          <a:xfrm>
            <a:off x="331074" y="3108677"/>
            <a:ext cx="84516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pt-BR" sz="2000" dirty="0" smtClean="0"/>
              <a:t>Dayana S. dos S. Vieira</a:t>
            </a:r>
            <a:endParaRPr sz="20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pt-BR" sz="2000" dirty="0"/>
              <a:t>IIN-ELS</a:t>
            </a:r>
            <a:endParaRPr sz="20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pt-BR" sz="2000" dirty="0"/>
              <a:t>2020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40" y="597090"/>
            <a:ext cx="7415675" cy="35568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91717" y="4349706"/>
            <a:ext cx="8537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smtClean="0"/>
              <a:t>Figura 2 </a:t>
            </a:r>
            <a:r>
              <a:rPr lang="pt-BR" sz="1000" dirty="0" smtClean="0"/>
              <a:t>– F1-score baseadas nas previsões dos classificadores </a:t>
            </a:r>
            <a:r>
              <a:rPr lang="pt-BR" sz="1000" dirty="0" err="1" smtClean="0"/>
              <a:t>Naive</a:t>
            </a:r>
            <a:r>
              <a:rPr lang="pt-BR" sz="1000" dirty="0" smtClean="0"/>
              <a:t> </a:t>
            </a:r>
            <a:r>
              <a:rPr lang="pt-BR" sz="1000" dirty="0" err="1" smtClean="0"/>
              <a:t>Bayes</a:t>
            </a:r>
            <a:r>
              <a:rPr lang="pt-BR" sz="1000" dirty="0" smtClean="0"/>
              <a:t> e </a:t>
            </a:r>
            <a:r>
              <a:rPr lang="pt-BR" sz="1000" dirty="0" err="1" smtClean="0"/>
              <a:t>Support</a:t>
            </a:r>
            <a:r>
              <a:rPr lang="pt-BR" sz="1000" dirty="0" smtClean="0"/>
              <a:t> Vector </a:t>
            </a:r>
            <a:r>
              <a:rPr lang="pt-BR" sz="1000" dirty="0" err="1" smtClean="0"/>
              <a:t>Machine</a:t>
            </a:r>
            <a:endParaRPr lang="pt-BR" sz="1000" dirty="0"/>
          </a:p>
        </p:txBody>
      </p:sp>
      <p:grpSp>
        <p:nvGrpSpPr>
          <p:cNvPr id="8" name="Grupo 7"/>
          <p:cNvGrpSpPr/>
          <p:nvPr/>
        </p:nvGrpSpPr>
        <p:grpSpPr>
          <a:xfrm>
            <a:off x="759618" y="1042039"/>
            <a:ext cx="7721120" cy="3218398"/>
            <a:chOff x="759618" y="1042039"/>
            <a:chExt cx="7721120" cy="3218398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618" y="1042039"/>
              <a:ext cx="7721120" cy="3218398"/>
            </a:xfrm>
            <a:prstGeom prst="rect">
              <a:avLst/>
            </a:prstGeom>
          </p:spPr>
        </p:pic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1241" y="2029933"/>
              <a:ext cx="334792" cy="202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821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44" y="207485"/>
            <a:ext cx="7961939" cy="347729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66480" y="4338009"/>
            <a:ext cx="771766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50" dirty="0"/>
              <a:t>A partir daqui, decidi selecionar SVM como meu </a:t>
            </a:r>
            <a:r>
              <a:rPr lang="pt-BR" sz="1050" dirty="0" smtClean="0"/>
              <a:t>classificado. </a:t>
            </a:r>
            <a:r>
              <a:rPr lang="pt-BR" sz="1050" dirty="0"/>
              <a:t>O motivo é que, embora o GTB tenha </a:t>
            </a:r>
            <a:r>
              <a:rPr lang="pt-BR" sz="1050" dirty="0" smtClean="0"/>
              <a:t>tido bons resultados, </a:t>
            </a:r>
            <a:r>
              <a:rPr lang="pt-BR" sz="1050" dirty="0"/>
              <a:t>ele não se adapta bem com conjuntos de dados maiores e, portanto, com conjuntos de dados maiores, sua precisão cairia drasticamente.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66481" y="3703617"/>
            <a:ext cx="771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smtClean="0"/>
              <a:t>Figura 3 </a:t>
            </a:r>
            <a:r>
              <a:rPr lang="pt-BR" sz="1000" dirty="0" smtClean="0"/>
              <a:t>– F1-score baseadas nas previsões dos classificadores SGD e GTB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09684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207" y="513708"/>
            <a:ext cx="6194156" cy="3740698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161208" y="4415387"/>
            <a:ext cx="61941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00" b="1" dirty="0"/>
              <a:t>Figura 2 </a:t>
            </a:r>
            <a:r>
              <a:rPr lang="pt-BR" sz="1000" dirty="0"/>
              <a:t>– F1-score baseadas nas previsões dos classificadores </a:t>
            </a:r>
          </a:p>
        </p:txBody>
      </p:sp>
    </p:spTree>
    <p:extLst>
      <p:ext uri="{BB962C8B-B14F-4D97-AF65-F5344CB8AC3E}">
        <p14:creationId xmlns:p14="http://schemas.microsoft.com/office/powerpoint/2010/main" val="407873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650431" y="181973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3200" u="sng" dirty="0" smtClean="0">
                <a:solidFill>
                  <a:schemeClr val="hlink"/>
                </a:solidFill>
                <a:hlinkClick r:id="rId3"/>
              </a:rPr>
              <a:t>dayana.vieira@isd.org.br</a:t>
            </a:r>
            <a:endParaRPr sz="3200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3200" dirty="0"/>
          </a:p>
        </p:txBody>
      </p:sp>
      <p:sp>
        <p:nvSpPr>
          <p:cNvPr id="288" name="Google Shape;288;p32"/>
          <p:cNvSpPr txBox="1">
            <a:spLocks noGrp="1"/>
          </p:cNvSpPr>
          <p:nvPr>
            <p:ph type="sldNum" idx="12"/>
          </p:nvPr>
        </p:nvSpPr>
        <p:spPr>
          <a:xfrm>
            <a:off x="8782754" y="4868864"/>
            <a:ext cx="3822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Doença de Parkinson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1076" y="3396315"/>
            <a:ext cx="8426669" cy="123640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600" smtClean="0"/>
              <a:t>A </a:t>
            </a:r>
            <a:r>
              <a:rPr lang="pt-BR" sz="1600" dirty="0"/>
              <a:t>doença de Parkinson é caracterizada pela degeneração de certos grupos de células cerebrais que são responsáveis pela produção de neurotransmissores que incluem dopamina, serotonina e acetilcolina. </a:t>
            </a:r>
            <a:r>
              <a:rPr lang="pt-BR" sz="1600" dirty="0"/>
              <a:t>A perda de dopamina resulta em sintomas como ansiedade, depressão, perda de peso e problemas visuais. Vários estudos de pesquisa mostraram que 90% das pessoas que sofrem de doenças de Parkinson têm problemas vocais e de fala.</a:t>
            </a:r>
          </a:p>
          <a:p>
            <a:pPr marL="0" indent="0" algn="just">
              <a:buNone/>
            </a:pPr>
            <a:endParaRPr lang="pt-BR" sz="1600" dirty="0"/>
          </a:p>
        </p:txBody>
      </p:sp>
      <p:pic>
        <p:nvPicPr>
          <p:cNvPr id="1026" name="Picture 2" descr="Primeiros Sintomas do Mal de Parkinson - Residencial em Famíl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794" y="1183246"/>
            <a:ext cx="5195854" cy="21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1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500" dirty="0" smtClean="0"/>
              <a:t>	Vários </a:t>
            </a:r>
            <a:r>
              <a:rPr lang="pt-BR" sz="1500" dirty="0"/>
              <a:t>classificadores de aprendizado de máquina foram utilizados nos dados com objetivo de atingir uma alta taxa de previsibilidade que corresponda a um tempo de execução razoável.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58" y="2306854"/>
            <a:ext cx="8837984" cy="89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3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074" y="2852707"/>
            <a:ext cx="5475500" cy="178694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82886" y="1368058"/>
            <a:ext cx="8126858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buClr>
                <a:srgbClr val="0C6263"/>
              </a:buClr>
              <a:buSzPts val="2800"/>
            </a:pPr>
            <a:r>
              <a:rPr lang="pt-BR" dirty="0" smtClean="0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rPr>
              <a:t>	Foi </a:t>
            </a:r>
            <a:r>
              <a:rPr lang="pt-BR" dirty="0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rPr>
              <a:t>utilizada o F1 score para medir a taxa de previsibilidade dos classificadores. </a:t>
            </a:r>
            <a:r>
              <a:rPr lang="pt-BR" dirty="0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rPr>
              <a:t>Esta é uma maneira razoável de avaliar o desempenho do meu modelo, pois testa a precisão considerando a precisão e a sensibilidade. Isso garante que uma pontuação alta produzirá a menor quantidade de falsos positivos e negativos, o que é importante, pois estamos tentando classificar com precisão se um paciente tem Parkinson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874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 do Python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476307" y="1792952"/>
            <a:ext cx="4297711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990"/>
              </a:lnSpc>
            </a:pPr>
            <a:r>
              <a:rPr lang="pt-BR" b="1" dirty="0" err="1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Numpy</a:t>
            </a:r>
            <a:r>
              <a:rPr lang="pt-BR" b="1" dirty="0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&gt;</a:t>
            </a:r>
            <a:r>
              <a:rPr lang="pt-BR" dirty="0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 Biblioteca utilizada para realizar cálculos em </a:t>
            </a:r>
            <a:r>
              <a:rPr lang="pt-BR" dirty="0" smtClean="0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arranjos </a:t>
            </a:r>
            <a:r>
              <a:rPr lang="pt-BR" dirty="0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m</a:t>
            </a:r>
            <a:r>
              <a:rPr lang="pt-BR" dirty="0" smtClean="0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ultidimensionais</a:t>
            </a:r>
            <a:endParaRPr lang="pt-BR" dirty="0">
              <a:solidFill>
                <a:srgbClr val="0C6263"/>
              </a:solidFill>
              <a:latin typeface="Calibri"/>
              <a:ea typeface="Calibri"/>
              <a:cs typeface="Calibri"/>
            </a:endParaRPr>
          </a:p>
          <a:p>
            <a:pPr algn="just">
              <a:lnSpc>
                <a:spcPts val="990"/>
              </a:lnSpc>
            </a:pPr>
            <a:endParaRPr lang="pt-BR" b="1" dirty="0">
              <a:solidFill>
                <a:srgbClr val="0C6263"/>
              </a:solidFill>
              <a:latin typeface="Calibri"/>
              <a:ea typeface="Calibri"/>
              <a:cs typeface="Calibri"/>
            </a:endParaRPr>
          </a:p>
          <a:p>
            <a:pPr algn="just">
              <a:lnSpc>
                <a:spcPts val="990"/>
              </a:lnSpc>
            </a:pPr>
            <a:r>
              <a:rPr lang="pt-BR" b="1" dirty="0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Pandas &gt; </a:t>
            </a:r>
            <a:r>
              <a:rPr lang="pt-BR" dirty="0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Manipulação e análise de dados. Em particular, oferece estruturas e operações para manipular tabelas numéricas e séries temporais.</a:t>
            </a:r>
          </a:p>
          <a:p>
            <a:pPr algn="just">
              <a:lnSpc>
                <a:spcPts val="990"/>
              </a:lnSpc>
            </a:pPr>
            <a:endParaRPr lang="pt-BR" dirty="0">
              <a:solidFill>
                <a:srgbClr val="0C6263"/>
              </a:solidFill>
              <a:latin typeface="Calibri"/>
              <a:ea typeface="Calibri"/>
              <a:cs typeface="Calibri"/>
            </a:endParaRPr>
          </a:p>
          <a:p>
            <a:pPr algn="just">
              <a:lnSpc>
                <a:spcPts val="990"/>
              </a:lnSpc>
            </a:pPr>
            <a:r>
              <a:rPr lang="pt-BR" b="1" dirty="0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Time&gt;</a:t>
            </a:r>
            <a:r>
              <a:rPr lang="pt-BR" dirty="0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 Permite acesso ao tempo e seleciona</a:t>
            </a:r>
          </a:p>
          <a:p>
            <a:pPr algn="just">
              <a:lnSpc>
                <a:spcPts val="990"/>
              </a:lnSpc>
            </a:pPr>
            <a:endParaRPr lang="pt-BR" b="1" dirty="0">
              <a:solidFill>
                <a:srgbClr val="0C6263"/>
              </a:solidFill>
              <a:latin typeface="Calibri"/>
              <a:ea typeface="Calibri"/>
              <a:cs typeface="Calibri"/>
            </a:endParaRPr>
          </a:p>
          <a:p>
            <a:pPr algn="just">
              <a:lnSpc>
                <a:spcPts val="990"/>
              </a:lnSpc>
            </a:pPr>
            <a:r>
              <a:rPr lang="pt-BR" b="1" dirty="0" err="1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Sklearn</a:t>
            </a:r>
            <a:r>
              <a:rPr lang="pt-BR" b="1" dirty="0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 &gt; </a:t>
            </a:r>
            <a:r>
              <a:rPr lang="pt-BR" dirty="0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Biblioteca de programação de código aberto para uma linguagem de programação Python.</a:t>
            </a:r>
          </a:p>
          <a:p>
            <a:pPr algn="just">
              <a:lnSpc>
                <a:spcPts val="990"/>
              </a:lnSpc>
            </a:pPr>
            <a:endParaRPr lang="pt-BR" dirty="0">
              <a:solidFill>
                <a:srgbClr val="0C6263"/>
              </a:solidFill>
              <a:latin typeface="Calibri"/>
              <a:ea typeface="Calibri"/>
              <a:cs typeface="Calibri"/>
            </a:endParaRPr>
          </a:p>
          <a:p>
            <a:pPr algn="just">
              <a:lnSpc>
                <a:spcPts val="990"/>
              </a:lnSpc>
            </a:pPr>
            <a:r>
              <a:rPr lang="pt-BR" b="1" dirty="0" err="1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Sklearn.model_selection</a:t>
            </a:r>
            <a:r>
              <a:rPr lang="pt-BR" b="1" dirty="0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 - </a:t>
            </a:r>
            <a:r>
              <a:rPr lang="pt-BR" b="1" dirty="0" err="1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Train_test_split</a:t>
            </a:r>
            <a:r>
              <a:rPr lang="pt-BR" b="1" dirty="0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&gt; </a:t>
            </a:r>
            <a:r>
              <a:rPr lang="pt-BR" dirty="0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Divide matrizes em trens aleatórios e subconjuntos de teste.</a:t>
            </a:r>
          </a:p>
          <a:p>
            <a:pPr algn="just">
              <a:lnSpc>
                <a:spcPts val="990"/>
              </a:lnSpc>
            </a:pPr>
            <a:endParaRPr lang="pt-BR" sz="10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18" y="1581720"/>
            <a:ext cx="40767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3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 do Python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562940" y="1642075"/>
            <a:ext cx="4201733" cy="1759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990"/>
              </a:lnSpc>
            </a:pPr>
            <a:endParaRPr lang="en-US" b="1" dirty="0" smtClean="0">
              <a:solidFill>
                <a:srgbClr val="0C6263"/>
              </a:solidFill>
              <a:latin typeface="Calibri"/>
              <a:ea typeface="Calibri"/>
              <a:cs typeface="Calibri"/>
            </a:endParaRPr>
          </a:p>
          <a:p>
            <a:pPr algn="just">
              <a:lnSpc>
                <a:spcPts val="990"/>
              </a:lnSpc>
            </a:pPr>
            <a:endParaRPr lang="pt-BR" b="1" dirty="0">
              <a:solidFill>
                <a:srgbClr val="0C6263"/>
              </a:solidFill>
              <a:latin typeface="Calibri"/>
              <a:ea typeface="Calibri"/>
              <a:cs typeface="Calibri"/>
            </a:endParaRPr>
          </a:p>
          <a:p>
            <a:pPr algn="just">
              <a:lnSpc>
                <a:spcPts val="990"/>
              </a:lnSpc>
            </a:pPr>
            <a:r>
              <a:rPr lang="pt-BR" b="1" dirty="0" err="1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Sklearn.metrics</a:t>
            </a:r>
            <a:r>
              <a:rPr lang="pt-BR" b="1" dirty="0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 - f1_Score&gt; </a:t>
            </a:r>
            <a:r>
              <a:rPr lang="pt-BR" dirty="0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Calcule a pontuação F1, também conhecido como pontuação F balanceada ou medida F.</a:t>
            </a:r>
          </a:p>
          <a:p>
            <a:pPr algn="just">
              <a:lnSpc>
                <a:spcPts val="990"/>
              </a:lnSpc>
            </a:pPr>
            <a:endParaRPr lang="en-US" b="1" dirty="0">
              <a:solidFill>
                <a:srgbClr val="0C6263"/>
              </a:solidFill>
              <a:latin typeface="Calibri"/>
              <a:ea typeface="Calibri"/>
              <a:cs typeface="Calibri"/>
            </a:endParaRPr>
          </a:p>
          <a:p>
            <a:pPr algn="just">
              <a:lnSpc>
                <a:spcPts val="990"/>
              </a:lnSpc>
            </a:pPr>
            <a:r>
              <a:rPr lang="en-US" b="1" dirty="0" err="1" smtClean="0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Sklearn.metrics</a:t>
            </a:r>
            <a:r>
              <a:rPr lang="en-US" b="1" dirty="0" smtClean="0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 - </a:t>
            </a:r>
            <a:r>
              <a:rPr lang="en-US" b="1" dirty="0" err="1" smtClean="0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make_scorer</a:t>
            </a:r>
            <a:r>
              <a:rPr lang="en-US" b="1" dirty="0" smtClean="0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&gt; </a:t>
            </a:r>
            <a:r>
              <a:rPr lang="en-US" dirty="0" err="1" smtClean="0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Faça</a:t>
            </a:r>
            <a:r>
              <a:rPr lang="en-US" dirty="0" smtClean="0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 um </a:t>
            </a:r>
            <a:r>
              <a:rPr lang="en-US" dirty="0" err="1" smtClean="0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marcador</a:t>
            </a:r>
            <a:r>
              <a:rPr lang="en-US" dirty="0" smtClean="0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dirty="0" err="1" smtClean="0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dirty="0" smtClean="0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dirty="0" err="1" smtClean="0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métrica</a:t>
            </a:r>
            <a:r>
              <a:rPr lang="en-US" dirty="0" smtClean="0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dirty="0" err="1" smtClean="0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desempenho</a:t>
            </a:r>
            <a:r>
              <a:rPr lang="en-US" dirty="0" smtClean="0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dirty="0" err="1" smtClean="0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ou</a:t>
            </a:r>
            <a:r>
              <a:rPr lang="en-US" dirty="0" smtClean="0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dirty="0" err="1" smtClean="0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função</a:t>
            </a:r>
            <a:r>
              <a:rPr lang="en-US" dirty="0" smtClean="0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dirty="0" err="1" smtClean="0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perda</a:t>
            </a:r>
            <a:r>
              <a:rPr lang="en-US" dirty="0" smtClean="0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algn="just">
              <a:lnSpc>
                <a:spcPts val="990"/>
              </a:lnSpc>
            </a:pPr>
            <a:endParaRPr lang="en-US" b="1" dirty="0">
              <a:solidFill>
                <a:srgbClr val="0C6263"/>
              </a:solidFill>
              <a:latin typeface="Calibri"/>
              <a:ea typeface="Calibri"/>
              <a:cs typeface="Calibri"/>
            </a:endParaRPr>
          </a:p>
          <a:p>
            <a:pPr algn="just">
              <a:lnSpc>
                <a:spcPts val="990"/>
              </a:lnSpc>
            </a:pPr>
            <a:r>
              <a:rPr lang="en-US" b="1" dirty="0" err="1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Sklearn.model_selection</a:t>
            </a:r>
            <a:r>
              <a:rPr lang="en-US" b="1" dirty="0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 - </a:t>
            </a:r>
            <a:r>
              <a:rPr lang="en-US" b="1" dirty="0" err="1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GridSearchCV</a:t>
            </a:r>
            <a:r>
              <a:rPr lang="en-US" b="1" dirty="0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&gt; </a:t>
            </a:r>
            <a:r>
              <a:rPr lang="en-US" dirty="0" err="1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Pesquisa</a:t>
            </a:r>
            <a:r>
              <a:rPr lang="en-US" dirty="0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exaustiva</a:t>
            </a:r>
            <a:r>
              <a:rPr lang="en-US" dirty="0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sobre</a:t>
            </a:r>
            <a:r>
              <a:rPr lang="en-US" dirty="0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valores</a:t>
            </a:r>
            <a:r>
              <a:rPr lang="en-US" dirty="0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dirty="0" err="1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parâmetro</a:t>
            </a:r>
            <a:r>
              <a:rPr lang="en-US" dirty="0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especificados</a:t>
            </a:r>
            <a:r>
              <a:rPr lang="en-US" dirty="0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 para um </a:t>
            </a:r>
            <a:r>
              <a:rPr lang="en-US" dirty="0" err="1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estimador</a:t>
            </a:r>
            <a:r>
              <a:rPr lang="en-US" dirty="0">
                <a:solidFill>
                  <a:srgbClr val="0C6263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algn="just">
              <a:lnSpc>
                <a:spcPts val="990"/>
              </a:lnSpc>
            </a:pPr>
            <a:endParaRPr lang="en-US" dirty="0">
              <a:solidFill>
                <a:srgbClr val="0C6263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75" y="1507292"/>
            <a:ext cx="40767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4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</a:t>
            </a:r>
            <a:r>
              <a:rPr lang="pt-BR" dirty="0" err="1" smtClean="0"/>
              <a:t>Exploration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500" dirty="0"/>
              <a:t>O conjunto de dados com o qual trabalhei foi obtido por meio de um estudo de 2008 da revista IEEE </a:t>
            </a:r>
            <a:r>
              <a:rPr lang="pt-BR" sz="1500" dirty="0" err="1"/>
              <a:t>Transactions</a:t>
            </a:r>
            <a:r>
              <a:rPr lang="pt-BR" sz="1500" dirty="0"/>
              <a:t> </a:t>
            </a:r>
            <a:r>
              <a:rPr lang="pt-BR" sz="1500" dirty="0" err="1"/>
              <a:t>on</a:t>
            </a:r>
            <a:r>
              <a:rPr lang="pt-BR" sz="1500" dirty="0"/>
              <a:t> </a:t>
            </a:r>
            <a:r>
              <a:rPr lang="pt-BR" sz="1500" dirty="0" err="1"/>
              <a:t>Biomedical</a:t>
            </a:r>
            <a:r>
              <a:rPr lang="pt-BR" sz="1500" dirty="0"/>
              <a:t> </a:t>
            </a:r>
            <a:r>
              <a:rPr lang="pt-BR" sz="1500" dirty="0" err="1"/>
              <a:t>Engineering</a:t>
            </a:r>
            <a:r>
              <a:rPr lang="pt-BR" sz="1500" dirty="0"/>
              <a:t>, sobre como vários parâmetros de frequência de voz podem ajudar a classificar se um paciente sofre de Parkinson. </a:t>
            </a:r>
          </a:p>
        </p:txBody>
      </p:sp>
      <p:sp>
        <p:nvSpPr>
          <p:cNvPr id="4" name="Retângulo 3"/>
          <p:cNvSpPr/>
          <p:nvPr/>
        </p:nvSpPr>
        <p:spPr>
          <a:xfrm>
            <a:off x="3730052" y="250010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1200" b="1" dirty="0">
                <a:solidFill>
                  <a:srgbClr val="FF3399"/>
                </a:solidFill>
                <a:latin typeface="Calibri" panose="020F0502020204030204" pitchFamily="34" charset="0"/>
              </a:rPr>
              <a:t>Há um total de 195 linhas de </a:t>
            </a:r>
            <a:r>
              <a:rPr lang="pt-BR" sz="1200" b="1" dirty="0" smtClean="0">
                <a:solidFill>
                  <a:srgbClr val="FF3399"/>
                </a:solidFill>
                <a:latin typeface="Calibri" panose="020F0502020204030204" pitchFamily="34" charset="0"/>
              </a:rPr>
              <a:t>dados ou pacientes com </a:t>
            </a:r>
            <a:r>
              <a:rPr lang="pt-BR" sz="1200" b="1" dirty="0">
                <a:solidFill>
                  <a:srgbClr val="FF3399"/>
                </a:solidFill>
                <a:latin typeface="Calibri" panose="020F0502020204030204" pitchFamily="34" charset="0"/>
              </a:rPr>
              <a:t>23 colunas de </a:t>
            </a:r>
            <a:r>
              <a:rPr lang="pt-BR" sz="1200" b="1" dirty="0" err="1">
                <a:solidFill>
                  <a:srgbClr val="FF3399"/>
                </a:solidFill>
                <a:latin typeface="Calibri" panose="020F0502020204030204" pitchFamily="34" charset="0"/>
              </a:rPr>
              <a:t>features</a:t>
            </a:r>
            <a:r>
              <a:rPr lang="pt-BR" sz="1200" b="1" dirty="0">
                <a:solidFill>
                  <a:srgbClr val="FF3399"/>
                </a:solidFill>
                <a:latin typeface="Calibri" panose="020F0502020204030204" pitchFamily="34" charset="0"/>
              </a:rPr>
              <a:t>. </a:t>
            </a:r>
            <a:r>
              <a:rPr lang="pt-BR" sz="1200" b="1" dirty="0" smtClean="0">
                <a:solidFill>
                  <a:srgbClr val="FF3399"/>
                </a:solidFill>
                <a:latin typeface="Calibri" panose="020F0502020204030204" pitchFamily="34" charset="0"/>
              </a:rPr>
              <a:t>Neste </a:t>
            </a:r>
            <a:r>
              <a:rPr lang="pt-BR" sz="1200" b="1" dirty="0">
                <a:solidFill>
                  <a:srgbClr val="FF3399"/>
                </a:solidFill>
                <a:latin typeface="Calibri" panose="020F0502020204030204" pitchFamily="34" charset="0"/>
              </a:rPr>
              <a:t>conjunto de dados, 147 das linhas têm Parkinson, enquanto 48 não.</a:t>
            </a:r>
            <a:endParaRPr lang="pt-BR" sz="1200" b="1" dirty="0">
              <a:solidFill>
                <a:srgbClr val="FF3399"/>
              </a:solidFill>
              <a:latin typeface="Calibri" panose="020F0502020204030204" pitchFamily="34" charset="0"/>
            </a:endParaRPr>
          </a:p>
        </p:txBody>
      </p:sp>
      <p:pic>
        <p:nvPicPr>
          <p:cNvPr id="1028" name="Picture 4" descr="Carreira: os cuidados para evitar o distúrbio de voz relacionado ao trabalh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67" y="2393779"/>
            <a:ext cx="3151594" cy="236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19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8066" y="474198"/>
            <a:ext cx="8041509" cy="43139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200" dirty="0">
                <a:sym typeface="Arial"/>
              </a:rPr>
              <a:t>Os </a:t>
            </a:r>
            <a:r>
              <a:rPr lang="pt-BR" sz="1200" dirty="0" smtClean="0">
                <a:sym typeface="Arial"/>
              </a:rPr>
              <a:t>atributos dados </a:t>
            </a:r>
            <a:r>
              <a:rPr lang="pt-BR" sz="1200" dirty="0">
                <a:sym typeface="Arial"/>
              </a:rPr>
              <a:t>estão listados abaixo:</a:t>
            </a:r>
          </a:p>
          <a:p>
            <a:pPr marL="0" indent="0">
              <a:buNone/>
            </a:pPr>
            <a:r>
              <a:rPr lang="pt-BR" sz="1200" b="1" dirty="0" err="1" smtClean="0">
                <a:sym typeface="Arial"/>
              </a:rPr>
              <a:t>Name</a:t>
            </a:r>
            <a:r>
              <a:rPr lang="pt-BR" sz="1200" b="1" dirty="0" smtClean="0">
                <a:sym typeface="Arial"/>
              </a:rPr>
              <a:t> </a:t>
            </a:r>
            <a:r>
              <a:rPr lang="pt-BR" sz="1200" b="1" dirty="0">
                <a:sym typeface="Arial"/>
              </a:rPr>
              <a:t>- </a:t>
            </a:r>
            <a:r>
              <a:rPr lang="pt-BR" sz="1200" b="1" dirty="0" smtClean="0">
                <a:sym typeface="Arial"/>
              </a:rPr>
              <a:t>N</a:t>
            </a:r>
            <a:r>
              <a:rPr lang="pt-BR" sz="1200" dirty="0" smtClean="0">
                <a:sym typeface="Arial"/>
              </a:rPr>
              <a:t>ome </a:t>
            </a:r>
            <a:r>
              <a:rPr lang="pt-BR" sz="1200" dirty="0">
                <a:sym typeface="Arial"/>
              </a:rPr>
              <a:t>do assunto ASCII e número de gravação</a:t>
            </a:r>
          </a:p>
          <a:p>
            <a:pPr marL="0" indent="0">
              <a:buNone/>
            </a:pPr>
            <a:r>
              <a:rPr lang="pt-BR" sz="1200" b="1" dirty="0">
                <a:sym typeface="Arial"/>
              </a:rPr>
              <a:t>MDVP: Fo (Hz) - </a:t>
            </a:r>
            <a:r>
              <a:rPr lang="pt-BR" sz="1200" dirty="0">
                <a:sym typeface="Arial"/>
              </a:rPr>
              <a:t>Frequência vocal fundamental média</a:t>
            </a:r>
          </a:p>
          <a:p>
            <a:pPr marL="0" indent="0">
              <a:buNone/>
            </a:pPr>
            <a:r>
              <a:rPr lang="pt-BR" sz="1200" b="1" dirty="0">
                <a:sym typeface="Arial"/>
              </a:rPr>
              <a:t>MDVP: </a:t>
            </a:r>
            <a:r>
              <a:rPr lang="pt-BR" sz="1200" b="1" dirty="0" err="1">
                <a:sym typeface="Arial"/>
              </a:rPr>
              <a:t>Fhi</a:t>
            </a:r>
            <a:r>
              <a:rPr lang="pt-BR" sz="1200" b="1" dirty="0">
                <a:sym typeface="Arial"/>
              </a:rPr>
              <a:t> (Hz) - </a:t>
            </a:r>
            <a:r>
              <a:rPr lang="pt-BR" sz="1200" dirty="0">
                <a:sym typeface="Arial"/>
              </a:rPr>
              <a:t>Frequência vocal fundamental máxima</a:t>
            </a:r>
          </a:p>
          <a:p>
            <a:pPr marL="0" indent="0">
              <a:buNone/>
            </a:pPr>
            <a:r>
              <a:rPr lang="pt-BR" sz="1200" b="1" dirty="0">
                <a:sym typeface="Arial"/>
              </a:rPr>
              <a:t>MDVP: </a:t>
            </a:r>
            <a:r>
              <a:rPr lang="pt-BR" sz="1200" b="1" dirty="0" err="1">
                <a:sym typeface="Arial"/>
              </a:rPr>
              <a:t>Flo</a:t>
            </a:r>
            <a:r>
              <a:rPr lang="pt-BR" sz="1200" b="1" dirty="0">
                <a:sym typeface="Arial"/>
              </a:rPr>
              <a:t> (Hz) - </a:t>
            </a:r>
            <a:r>
              <a:rPr lang="pt-BR" sz="1200" dirty="0">
                <a:sym typeface="Arial"/>
              </a:rPr>
              <a:t>Frequência vocal fundamental mínima</a:t>
            </a:r>
          </a:p>
          <a:p>
            <a:pPr marL="0" indent="0">
              <a:buNone/>
            </a:pPr>
            <a:r>
              <a:rPr lang="pt-BR" sz="1200" b="1" dirty="0">
                <a:sym typeface="Arial"/>
              </a:rPr>
              <a:t>MDVP: </a:t>
            </a:r>
            <a:r>
              <a:rPr lang="pt-BR" sz="1200" b="1" dirty="0" err="1">
                <a:sym typeface="Arial"/>
              </a:rPr>
              <a:t>Jitter</a:t>
            </a:r>
            <a:r>
              <a:rPr lang="pt-BR" sz="1200" b="1" dirty="0">
                <a:sym typeface="Arial"/>
              </a:rPr>
              <a:t> (%), MDVP: </a:t>
            </a:r>
            <a:r>
              <a:rPr lang="pt-BR" sz="1200" b="1" dirty="0" err="1">
                <a:sym typeface="Arial"/>
              </a:rPr>
              <a:t>Jitter</a:t>
            </a:r>
            <a:r>
              <a:rPr lang="pt-BR" sz="1200" b="1" dirty="0">
                <a:sym typeface="Arial"/>
              </a:rPr>
              <a:t> (</a:t>
            </a:r>
            <a:r>
              <a:rPr lang="pt-BR" sz="1200" b="1" dirty="0" err="1">
                <a:sym typeface="Arial"/>
              </a:rPr>
              <a:t>Abs</a:t>
            </a:r>
            <a:r>
              <a:rPr lang="pt-BR" sz="1200" b="1" dirty="0">
                <a:sym typeface="Arial"/>
              </a:rPr>
              <a:t>), MDVP: RAP, MDVP: PPQ, </a:t>
            </a:r>
            <a:r>
              <a:rPr lang="pt-BR" sz="1200" b="1" dirty="0" err="1">
                <a:sym typeface="Arial"/>
              </a:rPr>
              <a:t>Jitter</a:t>
            </a:r>
            <a:r>
              <a:rPr lang="pt-BR" sz="1200" b="1" dirty="0">
                <a:sym typeface="Arial"/>
              </a:rPr>
              <a:t>: DDP - </a:t>
            </a:r>
            <a:r>
              <a:rPr lang="pt-BR" sz="1200" dirty="0">
                <a:sym typeface="Arial"/>
              </a:rPr>
              <a:t>Várias medidas de variação em</a:t>
            </a:r>
          </a:p>
          <a:p>
            <a:pPr marL="0" indent="0">
              <a:buNone/>
            </a:pPr>
            <a:r>
              <a:rPr lang="pt-BR" sz="1200" dirty="0">
                <a:sym typeface="Arial"/>
              </a:rPr>
              <a:t>frequência fundamental.</a:t>
            </a:r>
          </a:p>
          <a:p>
            <a:pPr marL="0" indent="0">
              <a:buNone/>
            </a:pPr>
            <a:r>
              <a:rPr lang="pt-BR" sz="1200" b="1" dirty="0">
                <a:sym typeface="Arial"/>
              </a:rPr>
              <a:t>MDVP: </a:t>
            </a:r>
            <a:r>
              <a:rPr lang="pt-BR" sz="1200" b="1" dirty="0" err="1">
                <a:sym typeface="Arial"/>
              </a:rPr>
              <a:t>Shimmer</a:t>
            </a:r>
            <a:r>
              <a:rPr lang="pt-BR" sz="1200" b="1" dirty="0">
                <a:sym typeface="Arial"/>
              </a:rPr>
              <a:t>, MDVP: </a:t>
            </a:r>
            <a:r>
              <a:rPr lang="pt-BR" sz="1200" b="1" dirty="0" err="1">
                <a:sym typeface="Arial"/>
              </a:rPr>
              <a:t>Shimmer</a:t>
            </a:r>
            <a:r>
              <a:rPr lang="pt-BR" sz="1200" b="1" dirty="0">
                <a:sym typeface="Arial"/>
              </a:rPr>
              <a:t> (dB), </a:t>
            </a:r>
            <a:r>
              <a:rPr lang="pt-BR" sz="1200" b="1" dirty="0" err="1">
                <a:sym typeface="Arial"/>
              </a:rPr>
              <a:t>Shimmer</a:t>
            </a:r>
            <a:r>
              <a:rPr lang="pt-BR" sz="1200" b="1" dirty="0">
                <a:sym typeface="Arial"/>
              </a:rPr>
              <a:t>: APQ3, </a:t>
            </a:r>
            <a:r>
              <a:rPr lang="pt-BR" sz="1200" b="1" dirty="0" err="1">
                <a:sym typeface="Arial"/>
              </a:rPr>
              <a:t>Shimmer</a:t>
            </a:r>
            <a:r>
              <a:rPr lang="pt-BR" sz="1200" b="1" dirty="0">
                <a:sym typeface="Arial"/>
              </a:rPr>
              <a:t>: APQ5, MDVP: APQ, </a:t>
            </a:r>
            <a:r>
              <a:rPr lang="pt-BR" sz="1200" b="1" dirty="0" err="1">
                <a:sym typeface="Arial"/>
              </a:rPr>
              <a:t>Shimmer</a:t>
            </a:r>
            <a:r>
              <a:rPr lang="pt-BR" sz="1200" b="1" dirty="0">
                <a:sym typeface="Arial"/>
              </a:rPr>
              <a:t>: DDA </a:t>
            </a:r>
            <a:r>
              <a:rPr lang="pt-BR" sz="1200" b="1" dirty="0" smtClean="0">
                <a:sym typeface="Arial"/>
              </a:rPr>
              <a:t>–</a:t>
            </a:r>
            <a:r>
              <a:rPr lang="pt-BR" sz="1200" dirty="0" smtClean="0">
                <a:sym typeface="Arial"/>
              </a:rPr>
              <a:t> Vários medidas </a:t>
            </a:r>
            <a:r>
              <a:rPr lang="pt-BR" sz="1200" dirty="0">
                <a:sym typeface="Arial"/>
              </a:rPr>
              <a:t>de variação na amplitude.</a:t>
            </a:r>
          </a:p>
          <a:p>
            <a:pPr marL="0" indent="0">
              <a:buNone/>
            </a:pPr>
            <a:r>
              <a:rPr lang="pt-BR" sz="1200" b="1" dirty="0">
                <a:sym typeface="Arial"/>
              </a:rPr>
              <a:t>NHR, HNR </a:t>
            </a:r>
            <a:r>
              <a:rPr lang="pt-BR" sz="1200" dirty="0">
                <a:sym typeface="Arial"/>
              </a:rPr>
              <a:t>- Duas medidas de proporção de ruído para componentes tonais na voz.</a:t>
            </a:r>
          </a:p>
          <a:p>
            <a:pPr marL="0" indent="0">
              <a:buNone/>
            </a:pPr>
            <a:r>
              <a:rPr lang="pt-BR" sz="1200" b="1" dirty="0" smtClean="0">
                <a:sym typeface="Arial"/>
              </a:rPr>
              <a:t>Status </a:t>
            </a:r>
            <a:r>
              <a:rPr lang="pt-BR" sz="1200" dirty="0">
                <a:sym typeface="Arial"/>
              </a:rPr>
              <a:t>- estado de saúde do sujeito (um) - Parkinson, (zero) – saudável.</a:t>
            </a:r>
          </a:p>
          <a:p>
            <a:pPr marL="0" indent="0">
              <a:buNone/>
            </a:pPr>
            <a:r>
              <a:rPr lang="pt-BR" sz="1200" b="1" dirty="0">
                <a:sym typeface="Arial"/>
              </a:rPr>
              <a:t>RPDE, D2 </a:t>
            </a:r>
            <a:r>
              <a:rPr lang="pt-BR" sz="1200" dirty="0">
                <a:sym typeface="Arial"/>
              </a:rPr>
              <a:t>- Duas medidas de complexidade dinâmica não linear.</a:t>
            </a:r>
          </a:p>
          <a:p>
            <a:pPr marL="0" indent="0">
              <a:buNone/>
            </a:pPr>
            <a:r>
              <a:rPr lang="pt-BR" sz="1200" b="1" dirty="0">
                <a:sym typeface="Arial"/>
              </a:rPr>
              <a:t>DFA</a:t>
            </a:r>
            <a:r>
              <a:rPr lang="pt-BR" sz="1200" dirty="0">
                <a:sym typeface="Arial"/>
              </a:rPr>
              <a:t> - expoente de escala do fractal do sinal.</a:t>
            </a:r>
          </a:p>
          <a:p>
            <a:pPr marL="0" indent="0">
              <a:buNone/>
            </a:pPr>
            <a:r>
              <a:rPr lang="pt-BR" sz="1200" b="1" dirty="0">
                <a:sym typeface="Arial"/>
              </a:rPr>
              <a:t>spread1, spread2, PPE </a:t>
            </a:r>
            <a:r>
              <a:rPr lang="pt-BR" sz="1200" dirty="0">
                <a:sym typeface="Arial"/>
              </a:rPr>
              <a:t>- Três medidas não lineares de variação da frequência fundamental.</a:t>
            </a:r>
          </a:p>
        </p:txBody>
      </p:sp>
    </p:spTree>
    <p:extLst>
      <p:ext uri="{BB962C8B-B14F-4D97-AF65-F5344CB8AC3E}">
        <p14:creationId xmlns:p14="http://schemas.microsoft.com/office/powerpoint/2010/main" val="358955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56" y="540913"/>
            <a:ext cx="8066627" cy="4018208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495057" y="4694686"/>
            <a:ext cx="8066626" cy="249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smtClean="0"/>
              <a:t>Figura 1 </a:t>
            </a:r>
            <a:r>
              <a:rPr lang="pt-BR" sz="1000" dirty="0" smtClean="0"/>
              <a:t>– Atributos e disposição dos dados na planilha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64578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4220</TotalTime>
  <Words>597</Words>
  <Application>Microsoft Office PowerPoint</Application>
  <PresentationFormat>Apresentação na tela (16:9)</PresentationFormat>
  <Paragraphs>53</Paragraphs>
  <Slides>13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Tema do Office</vt:lpstr>
      <vt:lpstr>Detecção da doença de Parkinson baseada na voz por meio da abordagem de aprendizado de máquina : um estudo de desempenho dos classificadores</vt:lpstr>
      <vt:lpstr>Doença de Parkinson</vt:lpstr>
      <vt:lpstr>Classificadores</vt:lpstr>
      <vt:lpstr>Classificadores</vt:lpstr>
      <vt:lpstr>Bibliotecas do Python</vt:lpstr>
      <vt:lpstr>Bibliotecas do Python</vt:lpstr>
      <vt:lpstr>Data Exploration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dayana.vieira@isd.org.br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Go to Space: TMS in Zero Gravity</dc:title>
  <dc:creator>Dayana Vieira</dc:creator>
  <cp:lastModifiedBy>Win-7</cp:lastModifiedBy>
  <cp:revision>59</cp:revision>
  <dcterms:modified xsi:type="dcterms:W3CDTF">2020-09-24T12:07:51Z</dcterms:modified>
</cp:coreProperties>
</file>