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57" r:id="rId4"/>
    <p:sldId id="279" r:id="rId5"/>
    <p:sldId id="258" r:id="rId6"/>
    <p:sldId id="271" r:id="rId7"/>
    <p:sldId id="259" r:id="rId8"/>
    <p:sldId id="273" r:id="rId9"/>
    <p:sldId id="272" r:id="rId10"/>
    <p:sldId id="274" r:id="rId11"/>
    <p:sldId id="275" r:id="rId12"/>
    <p:sldId id="276" r:id="rId13"/>
    <p:sldId id="277" r:id="rId14"/>
    <p:sldId id="280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Dbldo6wzqXMmaHyepdQtG5TNC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500"/>
    <a:srgbClr val="056464"/>
    <a:srgbClr val="0090A0"/>
    <a:srgbClr val="DE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61c99f1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761c99f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63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61c99f1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761c99f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27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61c99f1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761c99f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865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61c99f1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761c99f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7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61c99f1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761c99f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0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Falo sobre a importância de se utilizar métodos objetivos para realizar a analise de potenciais </a:t>
            </a: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50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12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61c99f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8761c99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61c99f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8761c99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57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61c99f1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761c99f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61c99f1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761c99f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17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61c99f1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761c99f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2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a2">
  <p:cSld name="1_Capa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451681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331074" y="1413227"/>
            <a:ext cx="84516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6" name="Google Shape;1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4773" y="4541761"/>
            <a:ext cx="396925" cy="48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7"/>
          <p:cNvPicPr preferRelativeResize="0"/>
          <p:nvPr/>
        </p:nvPicPr>
        <p:blipFill rotWithShape="1">
          <a:blip r:embed="rId3">
            <a:alphaModFix/>
          </a:blip>
          <a:srcRect l="23077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4">
            <a:alphaModFix/>
          </a:blip>
          <a:srcRect t="1" r="60083" b="-1016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7"/>
          <p:cNvPicPr preferRelativeResize="0"/>
          <p:nvPr/>
        </p:nvPicPr>
        <p:blipFill rotWithShape="1">
          <a:blip r:embed="rId4">
            <a:alphaModFix/>
          </a:blip>
          <a:srcRect l="70057" t="-22401" b="-24481"/>
          <a:stretch/>
        </p:blipFill>
        <p:spPr>
          <a:xfrm>
            <a:off x="5935782" y="4377441"/>
            <a:ext cx="1985210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 l="71367"/>
          <a:stretch/>
        </p:blipFill>
        <p:spPr>
          <a:xfrm>
            <a:off x="-19051" y="127445"/>
            <a:ext cx="1178477" cy="501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2">
  <p:cSld name="Cont2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331075" y="141322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5" name="Google Shape;25;p8"/>
          <p:cNvGrpSpPr/>
          <p:nvPr/>
        </p:nvGrpSpPr>
        <p:grpSpPr>
          <a:xfrm>
            <a:off x="2738822" y="4734834"/>
            <a:ext cx="3673273" cy="347124"/>
            <a:chOff x="2524331" y="4678389"/>
            <a:chExt cx="3673273" cy="347124"/>
          </a:xfrm>
        </p:grpSpPr>
        <p:pic>
          <p:nvPicPr>
            <p:cNvPr id="26" name="Google Shape;2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94773" y="4766403"/>
              <a:ext cx="212603" cy="25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8"/>
            <p:cNvPicPr preferRelativeResize="0"/>
            <p:nvPr/>
          </p:nvPicPr>
          <p:blipFill rotWithShape="1">
            <a:blip r:embed="rId4">
              <a:alphaModFix/>
            </a:blip>
            <a:srcRect l="23077"/>
            <a:stretch/>
          </p:blipFill>
          <p:spPr>
            <a:xfrm>
              <a:off x="4511894" y="4780859"/>
              <a:ext cx="580732" cy="2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8"/>
            <p:cNvPicPr preferRelativeResize="0"/>
            <p:nvPr/>
          </p:nvPicPr>
          <p:blipFill rotWithShape="1">
            <a:blip r:embed="rId5">
              <a:alphaModFix/>
            </a:blip>
            <a:srcRect t="1" r="60083" b="-10160"/>
            <a:stretch/>
          </p:blipFill>
          <p:spPr>
            <a:xfrm>
              <a:off x="2524331" y="4715074"/>
              <a:ext cx="1690169" cy="310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8"/>
            <p:cNvPicPr preferRelativeResize="0"/>
            <p:nvPr/>
          </p:nvPicPr>
          <p:blipFill rotWithShape="1">
            <a:blip r:embed="rId5">
              <a:alphaModFix/>
            </a:blip>
            <a:srcRect l="70057" t="-22401" b="-24481"/>
            <a:stretch/>
          </p:blipFill>
          <p:spPr>
            <a:xfrm>
              <a:off x="5134275" y="4678389"/>
              <a:ext cx="1063329" cy="347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1">
  <p:cSld name="Capa1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451681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331074" y="1413227"/>
            <a:ext cx="84516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4773" y="4541761"/>
            <a:ext cx="396925" cy="48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9"/>
          <p:cNvPicPr preferRelativeResize="0"/>
          <p:nvPr/>
        </p:nvPicPr>
        <p:blipFill rotWithShape="1">
          <a:blip r:embed="rId4">
            <a:alphaModFix/>
          </a:blip>
          <a:srcRect l="23077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 rotWithShape="1">
          <a:blip r:embed="rId5">
            <a:alphaModFix/>
          </a:blip>
          <a:srcRect t="1" r="60083" b="-1016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5">
            <a:alphaModFix/>
          </a:blip>
          <a:srcRect l="70057" t="-22401" b="-24481"/>
          <a:stretch/>
        </p:blipFill>
        <p:spPr>
          <a:xfrm>
            <a:off x="5935782" y="4377441"/>
            <a:ext cx="1985210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2">
  <p:cSld name="Capa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451681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331074" y="1413227"/>
            <a:ext cx="84516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4773" y="4541761"/>
            <a:ext cx="396925" cy="48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0"/>
          <p:cNvPicPr preferRelativeResize="0"/>
          <p:nvPr/>
        </p:nvPicPr>
        <p:blipFill rotWithShape="1">
          <a:blip r:embed="rId3">
            <a:alphaModFix/>
          </a:blip>
          <a:srcRect l="23077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0"/>
          <p:cNvPicPr preferRelativeResize="0"/>
          <p:nvPr/>
        </p:nvPicPr>
        <p:blipFill rotWithShape="1">
          <a:blip r:embed="rId4">
            <a:alphaModFix/>
          </a:blip>
          <a:srcRect t="1" r="60083" b="-1016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0"/>
          <p:cNvPicPr preferRelativeResize="0"/>
          <p:nvPr/>
        </p:nvPicPr>
        <p:blipFill rotWithShape="1">
          <a:blip r:embed="rId4">
            <a:alphaModFix/>
          </a:blip>
          <a:srcRect l="70057" t="-22401" b="-24481"/>
          <a:stretch/>
        </p:blipFill>
        <p:spPr>
          <a:xfrm>
            <a:off x="5935782" y="4377441"/>
            <a:ext cx="1985210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2">
  <p:cSld name="1_Cont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331075" y="141322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0" name="Google Shape;50;p11"/>
          <p:cNvGrpSpPr/>
          <p:nvPr/>
        </p:nvGrpSpPr>
        <p:grpSpPr>
          <a:xfrm>
            <a:off x="2738822" y="4734834"/>
            <a:ext cx="3673273" cy="347124"/>
            <a:chOff x="2524331" y="4678389"/>
            <a:chExt cx="3673273" cy="347124"/>
          </a:xfrm>
        </p:grpSpPr>
        <p:pic>
          <p:nvPicPr>
            <p:cNvPr id="51" name="Google Shape;51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94773" y="4766403"/>
              <a:ext cx="212603" cy="25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1"/>
            <p:cNvPicPr preferRelativeResize="0"/>
            <p:nvPr/>
          </p:nvPicPr>
          <p:blipFill rotWithShape="1">
            <a:blip r:embed="rId3">
              <a:alphaModFix/>
            </a:blip>
            <a:srcRect l="23077"/>
            <a:stretch/>
          </p:blipFill>
          <p:spPr>
            <a:xfrm>
              <a:off x="4511894" y="4780859"/>
              <a:ext cx="580732" cy="2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11"/>
            <p:cNvPicPr preferRelativeResize="0"/>
            <p:nvPr/>
          </p:nvPicPr>
          <p:blipFill rotWithShape="1">
            <a:blip r:embed="rId4">
              <a:alphaModFix/>
            </a:blip>
            <a:srcRect t="1" r="60083" b="-10160"/>
            <a:stretch/>
          </p:blipFill>
          <p:spPr>
            <a:xfrm>
              <a:off x="2524331" y="4715074"/>
              <a:ext cx="1690169" cy="310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11"/>
            <p:cNvPicPr preferRelativeResize="0"/>
            <p:nvPr/>
          </p:nvPicPr>
          <p:blipFill rotWithShape="1">
            <a:blip r:embed="rId4">
              <a:alphaModFix/>
            </a:blip>
            <a:srcRect l="70057" t="-22401" b="-24481"/>
            <a:stretch/>
          </p:blipFill>
          <p:spPr>
            <a:xfrm>
              <a:off x="5134275" y="4678389"/>
              <a:ext cx="1063329" cy="347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2">
  <p:cSld name="2_Cont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5348766" y="4311601"/>
            <a:ext cx="3333217" cy="55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2738822" y="4734834"/>
            <a:ext cx="3673273" cy="347124"/>
            <a:chOff x="2524331" y="4678389"/>
            <a:chExt cx="3673273" cy="347124"/>
          </a:xfrm>
        </p:grpSpPr>
        <p:pic>
          <p:nvPicPr>
            <p:cNvPr id="60" name="Google Shape;60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94773" y="4766403"/>
              <a:ext cx="212603" cy="25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2"/>
            <p:cNvPicPr preferRelativeResize="0"/>
            <p:nvPr/>
          </p:nvPicPr>
          <p:blipFill rotWithShape="1">
            <a:blip r:embed="rId3">
              <a:alphaModFix/>
            </a:blip>
            <a:srcRect l="23077"/>
            <a:stretch/>
          </p:blipFill>
          <p:spPr>
            <a:xfrm>
              <a:off x="4511894" y="4780859"/>
              <a:ext cx="580732" cy="2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2"/>
            <p:cNvPicPr preferRelativeResize="0"/>
            <p:nvPr/>
          </p:nvPicPr>
          <p:blipFill rotWithShape="1">
            <a:blip r:embed="rId4">
              <a:alphaModFix/>
            </a:blip>
            <a:srcRect t="1" r="60083" b="-10160"/>
            <a:stretch/>
          </p:blipFill>
          <p:spPr>
            <a:xfrm>
              <a:off x="2524331" y="4715074"/>
              <a:ext cx="1690169" cy="310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2"/>
            <p:cNvPicPr preferRelativeResize="0"/>
            <p:nvPr/>
          </p:nvPicPr>
          <p:blipFill rotWithShape="1">
            <a:blip r:embed="rId4">
              <a:alphaModFix/>
            </a:blip>
            <a:srcRect l="70057" t="-22401" b="-24481"/>
            <a:stretch/>
          </p:blipFill>
          <p:spPr>
            <a:xfrm>
              <a:off x="5134275" y="4678389"/>
              <a:ext cx="1063329" cy="347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5348766" y="1362076"/>
            <a:ext cx="3333217" cy="279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39E9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331788" y="1362075"/>
            <a:ext cx="4684712" cy="3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  <a:defRPr sz="2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Final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28650" y="1893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l="41544" t="-22400" r="34830" b="-12240"/>
          <a:stretch/>
        </p:blipFill>
        <p:spPr>
          <a:xfrm>
            <a:off x="5262431" y="4260790"/>
            <a:ext cx="1603105" cy="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79" y="4225820"/>
            <a:ext cx="1933325" cy="73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r="60083" b="-10160"/>
          <a:stretch/>
        </p:blipFill>
        <p:spPr>
          <a:xfrm>
            <a:off x="2022448" y="4256304"/>
            <a:ext cx="3229913" cy="5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l="70057" t="-22401" b="-24481"/>
          <a:stretch/>
        </p:blipFill>
        <p:spPr>
          <a:xfrm>
            <a:off x="6959579" y="4186199"/>
            <a:ext cx="2032022" cy="6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Final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893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l="41544" t="-22400" r="34830" b="-12240"/>
          <a:stretch/>
        </p:blipFill>
        <p:spPr>
          <a:xfrm>
            <a:off x="5262431" y="4260790"/>
            <a:ext cx="1603105" cy="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79" y="4225820"/>
            <a:ext cx="1933325" cy="73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r="60083" b="-10160"/>
          <a:stretch/>
        </p:blipFill>
        <p:spPr>
          <a:xfrm>
            <a:off x="2022448" y="4256304"/>
            <a:ext cx="3229913" cy="5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l="70057" t="-22401" b="-24481"/>
          <a:stretch/>
        </p:blipFill>
        <p:spPr>
          <a:xfrm>
            <a:off x="6959579" y="4186199"/>
            <a:ext cx="2032022" cy="6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6550573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331076" y="1340069"/>
            <a:ext cx="8426669" cy="329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6841772" y="4868864"/>
            <a:ext cx="229979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4322/rbeb.2013.00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1590/S1808-8694201000060001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645090" y="1565610"/>
            <a:ext cx="7853819" cy="20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pt-BR" sz="2400" b="1" dirty="0">
              <a:solidFill>
                <a:srgbClr val="F5B5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400" b="1" dirty="0">
                <a:solidFill>
                  <a:srgbClr val="F5B500"/>
                </a:solidFill>
              </a:rPr>
              <a:t>POTENCIAL EVOCADO AUDITIVO DE TRONCO ENCEFÁLICO: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000" b="1" dirty="0">
                <a:solidFill>
                  <a:srgbClr val="056464"/>
                </a:solidFill>
              </a:rPr>
              <a:t>UM PROGRAMA PARA IDENTIFICAR PICOS E LATÊNCIAS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lang="pt-BR" sz="2000"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500" b="1" dirty="0">
                <a:solidFill>
                  <a:srgbClr val="0090A0"/>
                </a:solidFill>
              </a:rPr>
              <a:t>DISCIPLINA DE PROGRAMAÇÃO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500" b="1" dirty="0">
                <a:solidFill>
                  <a:srgbClr val="0090A0"/>
                </a:solidFill>
              </a:rPr>
              <a:t>DISCENTE: CAROLINA KARLA DE SOUZA EVANGELISTA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500" b="1" dirty="0">
                <a:solidFill>
                  <a:srgbClr val="0090A0"/>
                </a:solidFill>
              </a:rPr>
              <a:t>MATRÍCULA: 2020020003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61c99f16_0_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01529E-C0A5-4BA9-B17D-D92D2503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96" y="1459796"/>
            <a:ext cx="8080699" cy="16263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7288F01-ADE3-4AEF-A018-BA1E2EC2A310}"/>
              </a:ext>
            </a:extLst>
          </p:cNvPr>
          <p:cNvSpPr txBox="1"/>
          <p:nvPr/>
        </p:nvSpPr>
        <p:spPr>
          <a:xfrm>
            <a:off x="592283" y="387091"/>
            <a:ext cx="3875808" cy="584775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ENCONTRANDO OS PICOS COM O FIND_PEAKS</a:t>
            </a:r>
          </a:p>
        </p:txBody>
      </p:sp>
    </p:spTree>
    <p:extLst>
      <p:ext uri="{BB962C8B-B14F-4D97-AF65-F5344CB8AC3E}">
        <p14:creationId xmlns:p14="http://schemas.microsoft.com/office/powerpoint/2010/main" val="288858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61c99f16_0_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318F3C-8256-416E-B0F8-263309997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11" y="1317260"/>
            <a:ext cx="6287377" cy="31532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D427AD2-1369-4827-A236-96E41956BF14}"/>
              </a:ext>
            </a:extLst>
          </p:cNvPr>
          <p:cNvSpPr txBox="1"/>
          <p:nvPr/>
        </p:nvSpPr>
        <p:spPr>
          <a:xfrm>
            <a:off x="592283" y="387091"/>
            <a:ext cx="3512126" cy="584775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PLOTANDO O GRÁFICO COM PLOTLY</a:t>
            </a:r>
          </a:p>
        </p:txBody>
      </p:sp>
    </p:spTree>
    <p:extLst>
      <p:ext uri="{BB962C8B-B14F-4D97-AF65-F5344CB8AC3E}">
        <p14:creationId xmlns:p14="http://schemas.microsoft.com/office/powerpoint/2010/main" val="408231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61c99f16_0_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1FC4F9-9E32-4B11-BB77-8C51BD0D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11" y="1042942"/>
            <a:ext cx="7374978" cy="330045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174352-2310-4065-A6A7-0F4FE9E8A922}"/>
              </a:ext>
            </a:extLst>
          </p:cNvPr>
          <p:cNvSpPr txBox="1"/>
          <p:nvPr/>
        </p:nvSpPr>
        <p:spPr>
          <a:xfrm>
            <a:off x="592283" y="387091"/>
            <a:ext cx="872835" cy="338554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207027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61c99f16_0_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62528E-66D8-4032-A50B-FE4B6C2B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335"/>
            <a:ext cx="9144000" cy="43581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D7BBC5B-2474-48B5-A352-B7E55ED1A503}"/>
              </a:ext>
            </a:extLst>
          </p:cNvPr>
          <p:cNvSpPr txBox="1"/>
          <p:nvPr/>
        </p:nvSpPr>
        <p:spPr>
          <a:xfrm>
            <a:off x="592284" y="387091"/>
            <a:ext cx="1205344" cy="338554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TRAÇADO</a:t>
            </a:r>
          </a:p>
        </p:txBody>
      </p:sp>
    </p:spTree>
    <p:extLst>
      <p:ext uri="{BB962C8B-B14F-4D97-AF65-F5344CB8AC3E}">
        <p14:creationId xmlns:p14="http://schemas.microsoft.com/office/powerpoint/2010/main" val="212262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61c99f16_0_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7BBC5B-2474-48B5-A352-B7E55ED1A503}"/>
              </a:ext>
            </a:extLst>
          </p:cNvPr>
          <p:cNvSpPr txBox="1"/>
          <p:nvPr/>
        </p:nvSpPr>
        <p:spPr>
          <a:xfrm>
            <a:off x="592284" y="387091"/>
            <a:ext cx="1672934" cy="338554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REFERÊNCIAS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2E2AEF-89A2-49F8-9998-47D7331F8BEA}"/>
              </a:ext>
            </a:extLst>
          </p:cNvPr>
          <p:cNvSpPr txBox="1"/>
          <p:nvPr/>
        </p:nvSpPr>
        <p:spPr>
          <a:xfrm>
            <a:off x="675409" y="1194955"/>
            <a:ext cx="775161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NAVES, </a:t>
            </a:r>
            <a:r>
              <a:rPr lang="pt-BR" sz="1100" b="0" i="0" dirty="0" err="1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Kheline</a:t>
            </a:r>
            <a:r>
              <a:rPr lang="pt-BR" sz="1100" b="0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Fernandes Peres; PEREIRA, Adriano Alves; ANDRADE, Adriano Oliveira. Decomposição e análise dos potenciais evocados auditivos de tronco encefálico. </a:t>
            </a:r>
            <a:r>
              <a:rPr lang="pt-BR" sz="1100" b="1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Revista Brasileira de Engenharia Biomédica</a:t>
            </a:r>
            <a:r>
              <a:rPr lang="pt-BR" sz="1100" b="0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[S.L.], v. 29, n. 1, p. 15-24, 2013. Editora Cubo. </a:t>
            </a:r>
            <a:r>
              <a:rPr lang="pt-BR" sz="1100" b="0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http://dx.doi.org/10.4322/rbeb.2013.007</a:t>
            </a:r>
            <a:endParaRPr lang="pt-BR" sz="1100" b="0" i="0" dirty="0">
              <a:solidFill>
                <a:srgbClr val="05646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0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CASALI, Raquel Leme; SANTOS, Maria Francisca </a:t>
            </a:r>
            <a:r>
              <a:rPr lang="pt-BR" sz="1100" b="0" i="0" dirty="0" err="1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Colella</a:t>
            </a:r>
            <a:r>
              <a:rPr lang="pt-BR" sz="1100" b="0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dos. Potencial Evocado Auditivo de Tronco Encefálico: padrão de respostas de lactentes termos e prematuros.</a:t>
            </a:r>
            <a:r>
              <a:rPr lang="pt-BR" sz="1100" b="1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Braz. j. </a:t>
            </a:r>
            <a:r>
              <a:rPr lang="pt-BR" sz="1100" b="1" i="0" dirty="0" err="1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otorhinolaryngol</a:t>
            </a:r>
            <a:r>
              <a:rPr lang="pt-BR" sz="1100" b="1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(Impr.)</a:t>
            </a:r>
            <a:r>
              <a:rPr lang="pt-BR" sz="1100" b="0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 São Paulo ,  v. 76, n. 6, p. 729-738,  dez.  2010 </a:t>
            </a:r>
            <a:r>
              <a:rPr lang="pt-BR" sz="1100" b="0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http://dx.doi.org/10.1590/S1808-86942010000600011</a:t>
            </a:r>
            <a:r>
              <a:rPr lang="pt-BR" sz="1100" b="0" i="0" dirty="0">
                <a:solidFill>
                  <a:srgbClr val="05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100" dirty="0">
              <a:solidFill>
                <a:srgbClr val="05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056464"/>
                </a:solidFill>
              </a:rPr>
              <a:t>van </a:t>
            </a:r>
            <a:r>
              <a:rPr lang="en-US" sz="1100" dirty="0" err="1">
                <a:solidFill>
                  <a:srgbClr val="056464"/>
                </a:solidFill>
              </a:rPr>
              <a:t>Drongelen</a:t>
            </a:r>
            <a:r>
              <a:rPr lang="en-US" sz="1100" dirty="0">
                <a:solidFill>
                  <a:srgbClr val="056464"/>
                </a:solidFill>
              </a:rPr>
              <a:t> W. Signal processing for neuroscientists. Burlington, Mass: Academic Press; 2007.</a:t>
            </a:r>
            <a:endParaRPr lang="pt-BR" sz="1100" dirty="0">
              <a:solidFill>
                <a:srgbClr val="056464"/>
              </a:solidFill>
            </a:endParaRPr>
          </a:p>
          <a:p>
            <a:endParaRPr lang="pt-B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3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56AE49-5AF5-474A-9BAB-BA448E78F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r>
              <a:rPr lang="pt-BR" dirty="0"/>
              <a:t>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71038F4-4CBA-43B8-AA73-7B086089E25E}"/>
              </a:ext>
            </a:extLst>
          </p:cNvPr>
          <p:cNvSpPr txBox="1"/>
          <p:nvPr/>
        </p:nvSpPr>
        <p:spPr>
          <a:xfrm>
            <a:off x="0" y="192093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56464"/>
                </a:solidFill>
              </a:rPr>
              <a:t>OBRIGADA!</a:t>
            </a:r>
          </a:p>
          <a:p>
            <a:pPr algn="ctr"/>
            <a:endParaRPr lang="pt-BR" sz="2000" b="1" dirty="0">
              <a:solidFill>
                <a:srgbClr val="056464"/>
              </a:solidFill>
            </a:endParaRPr>
          </a:p>
          <a:p>
            <a:pPr algn="ctr"/>
            <a:r>
              <a:rPr lang="pt-BR" sz="2000" b="1" dirty="0">
                <a:solidFill>
                  <a:srgbClr val="F5B500"/>
                </a:solidFill>
              </a:rPr>
              <a:t>carolina.evangelista@edu.isd.org.br</a:t>
            </a:r>
          </a:p>
        </p:txBody>
      </p:sp>
    </p:spTree>
    <p:extLst>
      <p:ext uri="{BB962C8B-B14F-4D97-AF65-F5344CB8AC3E}">
        <p14:creationId xmlns:p14="http://schemas.microsoft.com/office/powerpoint/2010/main" val="194458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CDC35C-1F4E-4A99-BB5C-E5EF7E297EB8}"/>
              </a:ext>
            </a:extLst>
          </p:cNvPr>
          <p:cNvSpPr txBox="1"/>
          <p:nvPr/>
        </p:nvSpPr>
        <p:spPr>
          <a:xfrm>
            <a:off x="883227" y="592282"/>
            <a:ext cx="5839691" cy="20989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0D43CE-47BB-4BE8-BA8E-8CCD4B64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99" y="518383"/>
            <a:ext cx="6519197" cy="168458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73DD9A-7E3B-4A74-940F-0943CE74912D}"/>
              </a:ext>
            </a:extLst>
          </p:cNvPr>
          <p:cNvSpPr txBox="1"/>
          <p:nvPr/>
        </p:nvSpPr>
        <p:spPr>
          <a:xfrm>
            <a:off x="1866737" y="2520192"/>
            <a:ext cx="541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56464"/>
                </a:solidFill>
              </a:rPr>
              <a:t>Trabalho a ser apresentado no Congresso Brasileiro de Fonoaudiologia, em outubro.</a:t>
            </a:r>
          </a:p>
        </p:txBody>
      </p:sp>
      <p:pic>
        <p:nvPicPr>
          <p:cNvPr id="8" name="Imagem 7" descr="Uma imagem contendo comida, placar&#10;&#10;Descrição gerada automaticamente">
            <a:extLst>
              <a:ext uri="{FF2B5EF4-FFF2-40B4-BE49-F238E27FC236}">
                <a16:creationId xmlns:a16="http://schemas.microsoft.com/office/drawing/2014/main" id="{DF7D44D7-D72B-46EC-9390-D0D116232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33" y="3243281"/>
            <a:ext cx="1304463" cy="806707"/>
          </a:xfrm>
          <a:prstGeom prst="rect">
            <a:avLst/>
          </a:prstGeom>
        </p:spPr>
      </p:pic>
      <p:pic>
        <p:nvPicPr>
          <p:cNvPr id="9" name="Picture 2" descr="Instituto Santos Dumont | Educação para a Vida">
            <a:extLst>
              <a:ext uri="{FF2B5EF4-FFF2-40B4-BE49-F238E27FC236}">
                <a16:creationId xmlns:a16="http://schemas.microsoft.com/office/drawing/2014/main" id="{26513680-64C0-430A-9935-E2D478E63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6" y="3270082"/>
            <a:ext cx="1714501" cy="77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52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CDC35C-1F4E-4A99-BB5C-E5EF7E297EB8}"/>
              </a:ext>
            </a:extLst>
          </p:cNvPr>
          <p:cNvSpPr txBox="1"/>
          <p:nvPr/>
        </p:nvSpPr>
        <p:spPr>
          <a:xfrm>
            <a:off x="883227" y="592282"/>
            <a:ext cx="5839691" cy="20989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59AAD9-3895-4D3F-A4F9-1C69A0659926}"/>
              </a:ext>
            </a:extLst>
          </p:cNvPr>
          <p:cNvSpPr txBox="1"/>
          <p:nvPr/>
        </p:nvSpPr>
        <p:spPr>
          <a:xfrm>
            <a:off x="592283" y="387091"/>
            <a:ext cx="1766454" cy="338554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A VIA AUDITIVA</a:t>
            </a:r>
          </a:p>
        </p:txBody>
      </p:sp>
      <p:pic>
        <p:nvPicPr>
          <p:cNvPr id="1026" name="Picture 2" descr="Audição – Wikipédia, a enciclopédia livre">
            <a:extLst>
              <a:ext uri="{FF2B5EF4-FFF2-40B4-BE49-F238E27FC236}">
                <a16:creationId xmlns:a16="http://schemas.microsoft.com/office/drawing/2014/main" id="{6036D95D-783E-48DE-AAC3-C0162AF1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3" y="556368"/>
            <a:ext cx="3138920" cy="46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F228C1-77B4-40EC-BEAA-FF9213F5BFC3}"/>
              </a:ext>
            </a:extLst>
          </p:cNvPr>
          <p:cNvSpPr txBox="1"/>
          <p:nvPr/>
        </p:nvSpPr>
        <p:spPr>
          <a:xfrm>
            <a:off x="3803072" y="657255"/>
            <a:ext cx="46854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056464"/>
                </a:solidFill>
                <a:effectLst/>
                <a:latin typeface="Verdana" panose="020B0604030504040204" pitchFamily="34" charset="0"/>
              </a:rPr>
              <a:t>- O Potencial Evocado Auditivo de Tronco Encefálico (PEATE) </a:t>
            </a:r>
            <a:r>
              <a:rPr lang="pt-BR" dirty="0">
                <a:solidFill>
                  <a:srgbClr val="056464"/>
                </a:solidFill>
                <a:latin typeface="Verdana" panose="020B0604030504040204" pitchFamily="34" charset="0"/>
              </a:rPr>
              <a:t>é </a:t>
            </a:r>
            <a:r>
              <a:rPr lang="pt-BR" b="0" i="0" dirty="0">
                <a:solidFill>
                  <a:srgbClr val="056464"/>
                </a:solidFill>
                <a:effectLst/>
                <a:latin typeface="Verdana" panose="020B0604030504040204" pitchFamily="34" charset="0"/>
              </a:rPr>
              <a:t>um exame objetivo e não invasivo.</a:t>
            </a:r>
          </a:p>
          <a:p>
            <a:pPr algn="just"/>
            <a:endParaRPr lang="pt-BR" dirty="0">
              <a:solidFill>
                <a:srgbClr val="056464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b="0" i="0" dirty="0">
                <a:solidFill>
                  <a:srgbClr val="056464"/>
                </a:solidFill>
                <a:effectLst/>
                <a:latin typeface="Verdana" panose="020B0604030504040204" pitchFamily="34" charset="0"/>
              </a:rPr>
              <a:t>- É possível fazer o diagnóstico de alterações no limiar auditivo, sem depender da resposta do paciente;</a:t>
            </a:r>
          </a:p>
          <a:p>
            <a:pPr algn="just"/>
            <a:endParaRPr lang="pt-BR" b="0" i="0" dirty="0">
              <a:solidFill>
                <a:srgbClr val="056464"/>
              </a:solidFill>
              <a:effectLst/>
              <a:latin typeface="Verdana" panose="020B0604030504040204" pitchFamily="34" charset="0"/>
            </a:endParaRPr>
          </a:p>
          <a:p>
            <a:pPr algn="just"/>
            <a:endParaRPr lang="pt-BR" dirty="0">
              <a:solidFill>
                <a:srgbClr val="056464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solidFill>
                  <a:srgbClr val="056464"/>
                </a:solidFill>
                <a:latin typeface="Verdana" panose="020B0604030504040204" pitchFamily="34" charset="0"/>
              </a:rPr>
              <a:t>- A</a:t>
            </a:r>
            <a:r>
              <a:rPr lang="pt-BR" b="0" i="0" dirty="0">
                <a:solidFill>
                  <a:srgbClr val="056464"/>
                </a:solidFill>
                <a:effectLst/>
                <a:latin typeface="Verdana" panose="020B0604030504040204" pitchFamily="34" charset="0"/>
              </a:rPr>
              <a:t>uxilia na investigação do tipo de perda auditiva;</a:t>
            </a:r>
          </a:p>
          <a:p>
            <a:pPr algn="just"/>
            <a:endParaRPr lang="pt-BR" dirty="0">
              <a:solidFill>
                <a:srgbClr val="056464"/>
              </a:solidFill>
              <a:latin typeface="Verdana" panose="020B0604030504040204" pitchFamily="34" charset="0"/>
            </a:endParaRPr>
          </a:p>
          <a:p>
            <a:pPr algn="just"/>
            <a:endParaRPr lang="pt-BR" dirty="0">
              <a:solidFill>
                <a:srgbClr val="056464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b="0" i="0" dirty="0">
                <a:solidFill>
                  <a:srgbClr val="056464"/>
                </a:solidFill>
                <a:effectLst/>
                <a:latin typeface="Verdana" panose="020B0604030504040204" pitchFamily="34" charset="0"/>
              </a:rPr>
              <a:t>- Identifica alterações relacionadas ao SNC;</a:t>
            </a:r>
          </a:p>
          <a:p>
            <a:pPr algn="just"/>
            <a:endParaRPr lang="pt-BR" b="0" i="0" dirty="0">
              <a:solidFill>
                <a:srgbClr val="056464"/>
              </a:solidFill>
              <a:effectLst/>
              <a:latin typeface="Verdana" panose="020B0604030504040204" pitchFamily="34" charset="0"/>
            </a:endParaRPr>
          </a:p>
          <a:p>
            <a:pPr algn="just"/>
            <a:endParaRPr lang="pt-BR" b="0" i="0" dirty="0">
              <a:solidFill>
                <a:srgbClr val="056464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solidFill>
                  <a:srgbClr val="056464"/>
                </a:solidFill>
                <a:latin typeface="Verdana" panose="020B0604030504040204" pitchFamily="34" charset="0"/>
              </a:rPr>
              <a:t>- A</a:t>
            </a:r>
            <a:r>
              <a:rPr lang="pt-BR" b="0" i="0" dirty="0">
                <a:solidFill>
                  <a:srgbClr val="056464"/>
                </a:solidFill>
                <a:effectLst/>
                <a:latin typeface="Verdana" panose="020B0604030504040204" pitchFamily="34" charset="0"/>
              </a:rPr>
              <a:t>valia a maturação do sistema auditivo central.</a:t>
            </a:r>
            <a:endParaRPr lang="pt-BR" dirty="0">
              <a:solidFill>
                <a:srgbClr val="05646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CDC35C-1F4E-4A99-BB5C-E5EF7E297EB8}"/>
              </a:ext>
            </a:extLst>
          </p:cNvPr>
          <p:cNvSpPr txBox="1"/>
          <p:nvPr/>
        </p:nvSpPr>
        <p:spPr>
          <a:xfrm>
            <a:off x="883227" y="592282"/>
            <a:ext cx="5839691" cy="20989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471063-FDAF-4657-B710-A19D51B8CF1A}"/>
              </a:ext>
            </a:extLst>
          </p:cNvPr>
          <p:cNvSpPr txBox="1"/>
          <p:nvPr/>
        </p:nvSpPr>
        <p:spPr>
          <a:xfrm>
            <a:off x="592282" y="903099"/>
            <a:ext cx="7959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56464"/>
                </a:solidFill>
              </a:rPr>
              <a:t>Sinais neurofisiológicos são amplamente estudados em pesquisas clínicas, como os potenciais evocados auditivos, visuais e somatossensoriais, que representam uma resposta cerebral a um determinado estímulo.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7AD0C5-F9E3-4463-AB45-31E46C6404FD}"/>
              </a:ext>
            </a:extLst>
          </p:cNvPr>
          <p:cNvSpPr txBox="1"/>
          <p:nvPr/>
        </p:nvSpPr>
        <p:spPr>
          <a:xfrm>
            <a:off x="592282" y="1603773"/>
            <a:ext cx="79594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056464"/>
              </a:solidFill>
            </a:endParaRPr>
          </a:p>
          <a:p>
            <a:r>
              <a:rPr lang="pt-BR" dirty="0">
                <a:solidFill>
                  <a:srgbClr val="056464"/>
                </a:solidFill>
              </a:rPr>
              <a:t>O PEATE avalia a integridade da via auditiva pela resposta característica de 7 ondas.</a:t>
            </a:r>
          </a:p>
          <a:p>
            <a:endParaRPr lang="pt-BR" dirty="0">
              <a:solidFill>
                <a:srgbClr val="056464"/>
              </a:solidFill>
            </a:endParaRPr>
          </a:p>
          <a:p>
            <a:endParaRPr lang="pt-BR" dirty="0">
              <a:solidFill>
                <a:srgbClr val="056464"/>
              </a:solidFill>
            </a:endParaRPr>
          </a:p>
          <a:p>
            <a:r>
              <a:rPr lang="pt-BR" b="1" dirty="0">
                <a:solidFill>
                  <a:srgbClr val="056464"/>
                </a:solidFill>
              </a:rPr>
              <a:t>onda I – porção distal do nervo coclear; </a:t>
            </a:r>
          </a:p>
          <a:p>
            <a:r>
              <a:rPr lang="pt-BR" dirty="0">
                <a:solidFill>
                  <a:srgbClr val="056464"/>
                </a:solidFill>
              </a:rPr>
              <a:t>onda II – porção proximal do nervo coclear; </a:t>
            </a:r>
          </a:p>
          <a:p>
            <a:r>
              <a:rPr lang="pt-BR" b="1" dirty="0">
                <a:solidFill>
                  <a:srgbClr val="056464"/>
                </a:solidFill>
              </a:rPr>
              <a:t>onda III – núcleo coclear; </a:t>
            </a:r>
          </a:p>
          <a:p>
            <a:r>
              <a:rPr lang="pt-BR" dirty="0">
                <a:solidFill>
                  <a:srgbClr val="056464"/>
                </a:solidFill>
              </a:rPr>
              <a:t>onda IV: complexo olivar superior; </a:t>
            </a:r>
          </a:p>
          <a:p>
            <a:r>
              <a:rPr lang="pt-BR" b="1" dirty="0">
                <a:solidFill>
                  <a:srgbClr val="056464"/>
                </a:solidFill>
              </a:rPr>
              <a:t>onda V: lemnisco lateral; </a:t>
            </a:r>
          </a:p>
          <a:p>
            <a:r>
              <a:rPr lang="pt-BR" dirty="0">
                <a:solidFill>
                  <a:srgbClr val="056464"/>
                </a:solidFill>
              </a:rPr>
              <a:t>onda VI: </a:t>
            </a:r>
            <a:r>
              <a:rPr lang="pt-BR" dirty="0" err="1">
                <a:solidFill>
                  <a:srgbClr val="056464"/>
                </a:solidFill>
              </a:rPr>
              <a:t>colículo</a:t>
            </a:r>
            <a:r>
              <a:rPr lang="pt-BR" dirty="0">
                <a:solidFill>
                  <a:srgbClr val="056464"/>
                </a:solidFill>
              </a:rPr>
              <a:t> inferior; </a:t>
            </a:r>
          </a:p>
          <a:p>
            <a:r>
              <a:rPr lang="pt-BR" dirty="0">
                <a:solidFill>
                  <a:srgbClr val="056464"/>
                </a:solidFill>
              </a:rPr>
              <a:t>onda VII: corpo geniculado medial </a:t>
            </a:r>
          </a:p>
          <a:p>
            <a:endParaRPr lang="pt-BR" dirty="0">
              <a:solidFill>
                <a:srgbClr val="056464"/>
              </a:solidFill>
            </a:endParaRPr>
          </a:p>
          <a:p>
            <a:endParaRPr lang="pt-BR" dirty="0">
              <a:solidFill>
                <a:srgbClr val="056464"/>
              </a:solidFill>
            </a:endParaRPr>
          </a:p>
          <a:p>
            <a:r>
              <a:rPr lang="pt-BR" dirty="0">
                <a:solidFill>
                  <a:srgbClr val="056464"/>
                </a:solidFill>
              </a:rPr>
              <a:t>Para fins diagnósticos, apenas são utilizadas as </a:t>
            </a:r>
            <a:r>
              <a:rPr lang="pt-BR" b="1" dirty="0">
                <a:solidFill>
                  <a:srgbClr val="056464"/>
                </a:solidFill>
              </a:rPr>
              <a:t>latências das ondas I, III e 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59AAD9-3895-4D3F-A4F9-1C69A0659926}"/>
              </a:ext>
            </a:extLst>
          </p:cNvPr>
          <p:cNvSpPr txBox="1"/>
          <p:nvPr/>
        </p:nvSpPr>
        <p:spPr>
          <a:xfrm>
            <a:off x="592282" y="387091"/>
            <a:ext cx="6431973" cy="338554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O POTENCIAL EVOCADO AUDITIVO DE TRONCO ENCEFÁLICO</a:t>
            </a:r>
          </a:p>
        </p:txBody>
      </p:sp>
      <p:pic>
        <p:nvPicPr>
          <p:cNvPr id="3076" name="Picture 4" descr="Vestibular Test Equipment Product Spotlight - Audiology Solutions Network">
            <a:extLst>
              <a:ext uri="{FF2B5EF4-FFF2-40B4-BE49-F238E27FC236}">
                <a16:creationId xmlns:a16="http://schemas.microsoft.com/office/drawing/2014/main" id="{80F23186-52FA-43D1-A498-A47E1EAC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310" y="2130905"/>
            <a:ext cx="3295935" cy="22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54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61c99f16_0_0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EEB940-DB89-4CE8-BF4B-EFCFDD66867F}"/>
              </a:ext>
            </a:extLst>
          </p:cNvPr>
          <p:cNvSpPr txBox="1"/>
          <p:nvPr/>
        </p:nvSpPr>
        <p:spPr>
          <a:xfrm>
            <a:off x="4572000" y="1252760"/>
            <a:ext cx="38446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Em geral são avaliados subjetivamente de forma qualitativa. </a:t>
            </a:r>
          </a:p>
          <a:p>
            <a:pPr algn="just"/>
            <a:endParaRPr lang="pt-BR" dirty="0">
              <a:solidFill>
                <a:srgbClr val="056464"/>
              </a:solidFill>
              <a:latin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056464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b="0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Interferências como o </a:t>
            </a:r>
            <a:r>
              <a:rPr lang="pt-BR" b="1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ruído</a:t>
            </a:r>
            <a:r>
              <a:rPr lang="pt-BR" b="0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 ou a </a:t>
            </a:r>
            <a:r>
              <a:rPr lang="pt-BR" b="1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qualidade do sinal </a:t>
            </a:r>
            <a:r>
              <a:rPr lang="pt-BR" b="0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podem </a:t>
            </a:r>
            <a:r>
              <a:rPr lang="pt-BR" b="1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dificultar</a:t>
            </a:r>
            <a:r>
              <a:rPr lang="pt-BR" b="0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 a avaliação ou até mesmo gerar uma análise equivocada.</a:t>
            </a:r>
          </a:p>
          <a:p>
            <a:pPr algn="just"/>
            <a:endParaRPr lang="pt-BR" dirty="0">
              <a:solidFill>
                <a:srgbClr val="056464"/>
              </a:solidFill>
              <a:latin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056464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b="0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A subjetividade pode gerar dificuldades na comunicação entre laboratórios e clínicas e </a:t>
            </a:r>
            <a:r>
              <a:rPr lang="pt-BR" b="1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comprometer</a:t>
            </a:r>
            <a:r>
              <a:rPr lang="pt-BR" b="0" i="0" u="none" strike="noStrike" dirty="0">
                <a:solidFill>
                  <a:srgbClr val="056464"/>
                </a:solidFill>
                <a:effectLst/>
                <a:latin typeface="Arial" panose="020B0604020202020204" pitchFamily="34" charset="0"/>
              </a:rPr>
              <a:t> o nível de evidência científica de alguns estudos</a:t>
            </a:r>
            <a:endParaRPr lang="pt-BR" dirty="0">
              <a:solidFill>
                <a:srgbClr val="056464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4CB2C1-C3D3-40DB-B0D9-839B2C6FF4A4}"/>
              </a:ext>
            </a:extLst>
          </p:cNvPr>
          <p:cNvSpPr txBox="1"/>
          <p:nvPr/>
        </p:nvSpPr>
        <p:spPr>
          <a:xfrm>
            <a:off x="592283" y="387091"/>
            <a:ext cx="4343400" cy="338554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OS PROBLEMAS DA ANÁLISE SUBJETIVA</a:t>
            </a:r>
          </a:p>
        </p:txBody>
      </p:sp>
      <p:pic>
        <p:nvPicPr>
          <p:cNvPr id="2054" name="Picture 6" descr="MicroVitae Technologies">
            <a:extLst>
              <a:ext uri="{FF2B5EF4-FFF2-40B4-BE49-F238E27FC236}">
                <a16:creationId xmlns:a16="http://schemas.microsoft.com/office/drawing/2014/main" id="{D1A21863-F088-4C4F-B603-91D4C0578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8"/>
          <a:stretch/>
        </p:blipFill>
        <p:spPr bwMode="auto">
          <a:xfrm>
            <a:off x="592283" y="1042418"/>
            <a:ext cx="3562494" cy="331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61c99f16_0_0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3C3ED4-DB6E-4259-BABF-1EB08BCE5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159" y="167810"/>
            <a:ext cx="5633680" cy="29621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016985-C18B-4CEB-AFCA-BA47024E0509}"/>
              </a:ext>
            </a:extLst>
          </p:cNvPr>
          <p:cNvSpPr txBox="1"/>
          <p:nvPr/>
        </p:nvSpPr>
        <p:spPr>
          <a:xfrm>
            <a:off x="587086" y="3898798"/>
            <a:ext cx="7969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0" i="0" dirty="0">
                <a:solidFill>
                  <a:srgbClr val="056464"/>
                </a:solidFill>
                <a:effectLst/>
                <a:latin typeface="Helvetica Neue"/>
              </a:rPr>
              <a:t>NAVES, </a:t>
            </a:r>
            <a:r>
              <a:rPr lang="pt-BR" sz="1100" b="0" i="0" dirty="0" err="1">
                <a:solidFill>
                  <a:srgbClr val="056464"/>
                </a:solidFill>
                <a:effectLst/>
                <a:latin typeface="Helvetica Neue"/>
              </a:rPr>
              <a:t>Kheline</a:t>
            </a:r>
            <a:r>
              <a:rPr lang="pt-BR" sz="1100" b="0" i="0" dirty="0">
                <a:solidFill>
                  <a:srgbClr val="056464"/>
                </a:solidFill>
                <a:effectLst/>
                <a:latin typeface="Helvetica Neue"/>
              </a:rPr>
              <a:t> Fernandes Peres; PEREIRA, Adriano Alves; ANDRADE, Adriano Oliveira. Decomposição e análise dos potenciais evocados auditivos de tronco encefálico. </a:t>
            </a:r>
            <a:r>
              <a:rPr lang="pt-BR" sz="1100" b="1" i="0" dirty="0">
                <a:solidFill>
                  <a:srgbClr val="056464"/>
                </a:solidFill>
                <a:effectLst/>
                <a:latin typeface="Helvetica Neue"/>
              </a:rPr>
              <a:t>Revista Brasileira de Engenharia Biomédica</a:t>
            </a:r>
            <a:r>
              <a:rPr lang="pt-BR" sz="1100" b="0" i="0" dirty="0">
                <a:solidFill>
                  <a:srgbClr val="056464"/>
                </a:solidFill>
                <a:effectLst/>
                <a:latin typeface="Helvetica Neue"/>
              </a:rPr>
              <a:t>, [S.L.], v. 29, n. 1, p. 15-24, 2013. Editora Cubo. http://dx.doi.org/10.4322/rbeb.2013.007</a:t>
            </a:r>
            <a:endParaRPr lang="pt-BR" sz="1100" dirty="0">
              <a:solidFill>
                <a:srgbClr val="05646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CB2885-42FB-4B52-9887-1386F6064B96}"/>
              </a:ext>
            </a:extLst>
          </p:cNvPr>
          <p:cNvSpPr txBox="1"/>
          <p:nvPr/>
        </p:nvSpPr>
        <p:spPr>
          <a:xfrm>
            <a:off x="587086" y="3283527"/>
            <a:ext cx="796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>
                <a:solidFill>
                  <a:srgbClr val="F5B500"/>
                </a:solidFill>
              </a:rPr>
              <a:t>“Para a detecção de picos foi utilizada a Transformada </a:t>
            </a:r>
            <a:r>
              <a:rPr lang="pt-BR" sz="1200" i="1" dirty="0" err="1">
                <a:solidFill>
                  <a:srgbClr val="F5B500"/>
                </a:solidFill>
              </a:rPr>
              <a:t>Wavelet</a:t>
            </a:r>
            <a:r>
              <a:rPr lang="pt-BR" sz="1200" i="1" dirty="0">
                <a:solidFill>
                  <a:srgbClr val="F5B500"/>
                </a:solidFill>
              </a:rPr>
              <a:t> Contínua, associada a um Classificador Probabilístico construído a partir de marcações realizadas pelos examinadores”</a:t>
            </a:r>
          </a:p>
        </p:txBody>
      </p:sp>
    </p:spTree>
    <p:extLst>
      <p:ext uri="{BB962C8B-B14F-4D97-AF65-F5344CB8AC3E}">
        <p14:creationId xmlns:p14="http://schemas.microsoft.com/office/powerpoint/2010/main" val="254624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61c99f16_0_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Pandas (software) – Wikipédia, a enciclopédia livre">
            <a:extLst>
              <a:ext uri="{FF2B5EF4-FFF2-40B4-BE49-F238E27FC236}">
                <a16:creationId xmlns:a16="http://schemas.microsoft.com/office/drawing/2014/main" id="{8437E9EE-28C4-40CD-8894-32310910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97461"/>
            <a:ext cx="2213490" cy="89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">
            <a:extLst>
              <a:ext uri="{FF2B5EF4-FFF2-40B4-BE49-F238E27FC236}">
                <a16:creationId xmlns:a16="http://schemas.microsoft.com/office/drawing/2014/main" id="{F10AD20E-C98A-44D4-AD13-BAFCD9C9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" y="1203977"/>
            <a:ext cx="1859109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otly – Wikipédia, a enciclopédia livre">
            <a:extLst>
              <a:ext uri="{FF2B5EF4-FFF2-40B4-BE49-F238E27FC236}">
                <a16:creationId xmlns:a16="http://schemas.microsoft.com/office/drawing/2014/main" id="{960BE14B-6D2E-4C43-B993-DE2D55F3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0" y="3612559"/>
            <a:ext cx="30289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EFA0AAC-4539-4A0A-9BE5-2A24B53749F8}"/>
              </a:ext>
            </a:extLst>
          </p:cNvPr>
          <p:cNvSpPr txBox="1"/>
          <p:nvPr/>
        </p:nvSpPr>
        <p:spPr>
          <a:xfrm>
            <a:off x="3079082" y="3747976"/>
            <a:ext cx="57036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56464"/>
                </a:solidFill>
              </a:rPr>
              <a:t>A </a:t>
            </a:r>
            <a:r>
              <a:rPr lang="pt-BR" dirty="0" err="1">
                <a:solidFill>
                  <a:srgbClr val="056464"/>
                </a:solidFill>
              </a:rPr>
              <a:t>Plotly</a:t>
            </a:r>
            <a:r>
              <a:rPr lang="pt-BR" dirty="0">
                <a:solidFill>
                  <a:srgbClr val="056464"/>
                </a:solidFill>
              </a:rPr>
              <a:t> fornece ferramentas on-line de gráficos, análises e estatísticas e colaboração, bem como bibliotecas científicas de gráficos.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705517-272B-408F-952F-09C16259740E}"/>
              </a:ext>
            </a:extLst>
          </p:cNvPr>
          <p:cNvSpPr txBox="1"/>
          <p:nvPr/>
        </p:nvSpPr>
        <p:spPr>
          <a:xfrm>
            <a:off x="278139" y="2530980"/>
            <a:ext cx="5652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56464"/>
                </a:solidFill>
              </a:rPr>
              <a:t>é uma biblioteca de software criada para manipulação e análise de dados. Em particular, oferece estruturas e operações para manipular tabelas numéricas e séries temporais. 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4201A-FCA2-4510-A584-43E179452017}"/>
              </a:ext>
            </a:extLst>
          </p:cNvPr>
          <p:cNvSpPr txBox="1"/>
          <p:nvPr/>
        </p:nvSpPr>
        <p:spPr>
          <a:xfrm>
            <a:off x="2958202" y="1302225"/>
            <a:ext cx="5427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56464"/>
                </a:solidFill>
              </a:rPr>
              <a:t>A sua biblioteca central é </a:t>
            </a:r>
            <a:r>
              <a:rPr lang="pt-BR" dirty="0" err="1">
                <a:solidFill>
                  <a:srgbClr val="056464"/>
                </a:solidFill>
              </a:rPr>
              <a:t>NumPy</a:t>
            </a:r>
            <a:r>
              <a:rPr lang="pt-BR" dirty="0">
                <a:solidFill>
                  <a:srgbClr val="056464"/>
                </a:solidFill>
              </a:rPr>
              <a:t> que fornece uma manipulação conveniente e rápida de um </a:t>
            </a:r>
            <a:r>
              <a:rPr lang="pt-BR" dirty="0" err="1">
                <a:solidFill>
                  <a:srgbClr val="056464"/>
                </a:solidFill>
              </a:rPr>
              <a:t>array</a:t>
            </a:r>
            <a:r>
              <a:rPr lang="pt-BR" dirty="0">
                <a:solidFill>
                  <a:srgbClr val="056464"/>
                </a:solidFill>
              </a:rPr>
              <a:t> N-dimensional. A biblioteca </a:t>
            </a:r>
            <a:r>
              <a:rPr lang="pt-BR" dirty="0" err="1">
                <a:solidFill>
                  <a:srgbClr val="056464"/>
                </a:solidFill>
              </a:rPr>
              <a:t>SciPy</a:t>
            </a:r>
            <a:r>
              <a:rPr lang="pt-BR" dirty="0">
                <a:solidFill>
                  <a:srgbClr val="056464"/>
                </a:solidFill>
              </a:rPr>
              <a:t> foi desenvolvida para trabalhar com </a:t>
            </a:r>
            <a:r>
              <a:rPr lang="pt-BR" dirty="0" err="1">
                <a:solidFill>
                  <a:srgbClr val="056464"/>
                </a:solidFill>
              </a:rPr>
              <a:t>arrays</a:t>
            </a:r>
            <a:r>
              <a:rPr lang="pt-BR" dirty="0">
                <a:solidFill>
                  <a:srgbClr val="056464"/>
                </a:solidFill>
              </a:rPr>
              <a:t> </a:t>
            </a:r>
            <a:r>
              <a:rPr lang="pt-BR" dirty="0" err="1">
                <a:solidFill>
                  <a:srgbClr val="056464"/>
                </a:solidFill>
              </a:rPr>
              <a:t>NumPy</a:t>
            </a:r>
            <a:endParaRPr lang="pt-BR" dirty="0">
              <a:solidFill>
                <a:srgbClr val="056464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211FC-0072-43BF-8C38-1C4769EF0453}"/>
              </a:ext>
            </a:extLst>
          </p:cNvPr>
          <p:cNvSpPr txBox="1"/>
          <p:nvPr/>
        </p:nvSpPr>
        <p:spPr>
          <a:xfrm>
            <a:off x="592283" y="387091"/>
            <a:ext cx="2857499" cy="338554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BIBLIOTECAS UTILIZADAS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 Dobrado 5">
            <a:extLst>
              <a:ext uri="{FF2B5EF4-FFF2-40B4-BE49-F238E27FC236}">
                <a16:creationId xmlns:a16="http://schemas.microsoft.com/office/drawing/2014/main" id="{024582A1-DAE7-4B4A-9DC1-B8053B4C6266}"/>
              </a:ext>
            </a:extLst>
          </p:cNvPr>
          <p:cNvSpPr/>
          <p:nvPr/>
        </p:nvSpPr>
        <p:spPr>
          <a:xfrm>
            <a:off x="467589" y="1714499"/>
            <a:ext cx="3117273" cy="1714501"/>
          </a:xfrm>
          <a:prstGeom prst="foldedCorner">
            <a:avLst/>
          </a:prstGeom>
          <a:solidFill>
            <a:srgbClr val="F5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Google Shape;110;g8761c99f16_0_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3984E5-D3A8-4860-B97E-630F5346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18" y="692199"/>
            <a:ext cx="4502697" cy="33714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EBD3389-8A5F-4B20-BC98-4971A561D4AF}"/>
              </a:ext>
            </a:extLst>
          </p:cNvPr>
          <p:cNvSpPr txBox="1"/>
          <p:nvPr/>
        </p:nvSpPr>
        <p:spPr>
          <a:xfrm>
            <a:off x="580821" y="1986973"/>
            <a:ext cx="2890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Os dados são gerados pelo software de aquisição em formato .</a:t>
            </a:r>
            <a:r>
              <a:rPr lang="pt-BR" dirty="0" err="1">
                <a:solidFill>
                  <a:schemeClr val="tx1"/>
                </a:solidFill>
              </a:rPr>
              <a:t>txt</a:t>
            </a:r>
            <a:r>
              <a:rPr lang="pt-BR" dirty="0">
                <a:solidFill>
                  <a:schemeClr val="tx1"/>
                </a:solidFill>
              </a:rPr>
              <a:t> e foram manipulados para os parâmetros serem separados por virgula.</a:t>
            </a:r>
          </a:p>
        </p:txBody>
      </p:sp>
    </p:spTree>
    <p:extLst>
      <p:ext uri="{BB962C8B-B14F-4D97-AF65-F5344CB8AC3E}">
        <p14:creationId xmlns:p14="http://schemas.microsoft.com/office/powerpoint/2010/main" val="132258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61c99f16_0_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C99893-D52C-4484-943B-C76A8477A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09"/>
          <a:stretch/>
        </p:blipFill>
        <p:spPr>
          <a:xfrm>
            <a:off x="592283" y="1335870"/>
            <a:ext cx="8167253" cy="24104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6D164F3-0E78-4648-A299-7CF02CA25468}"/>
              </a:ext>
            </a:extLst>
          </p:cNvPr>
          <p:cNvSpPr txBox="1"/>
          <p:nvPr/>
        </p:nvSpPr>
        <p:spPr>
          <a:xfrm>
            <a:off x="592283" y="387091"/>
            <a:ext cx="3158835" cy="338554"/>
          </a:xfrm>
          <a:prstGeom prst="rect">
            <a:avLst/>
          </a:prstGeom>
          <a:solidFill>
            <a:srgbClr val="056464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5B500"/>
                </a:solidFill>
              </a:rPr>
              <a:t>INFORMAÇÕES DO PACIENTE</a:t>
            </a:r>
          </a:p>
        </p:txBody>
      </p:sp>
    </p:spTree>
    <p:extLst>
      <p:ext uri="{BB962C8B-B14F-4D97-AF65-F5344CB8AC3E}">
        <p14:creationId xmlns:p14="http://schemas.microsoft.com/office/powerpoint/2010/main" val="274754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691</Words>
  <Application>Microsoft Office PowerPoint</Application>
  <PresentationFormat>Apresentação na tela (16:9)</PresentationFormat>
  <Paragraphs>82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Frare</dc:creator>
  <cp:lastModifiedBy>Carolina</cp:lastModifiedBy>
  <cp:revision>28</cp:revision>
  <dcterms:modified xsi:type="dcterms:W3CDTF">2020-09-23T21:14:53Z</dcterms:modified>
</cp:coreProperties>
</file>