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6" r:id="rId2"/>
    <p:sldId id="259" r:id="rId3"/>
    <p:sldId id="439" r:id="rId4"/>
    <p:sldId id="409" r:id="rId5"/>
    <p:sldId id="263" r:id="rId6"/>
    <p:sldId id="416" r:id="rId7"/>
    <p:sldId id="440" r:id="rId8"/>
    <p:sldId id="283" r:id="rId9"/>
    <p:sldId id="415" r:id="rId10"/>
    <p:sldId id="422" r:id="rId11"/>
    <p:sldId id="423" r:id="rId12"/>
    <p:sldId id="441" r:id="rId13"/>
    <p:sldId id="442" r:id="rId14"/>
    <p:sldId id="443" r:id="rId15"/>
    <p:sldId id="444" r:id="rId16"/>
    <p:sldId id="445" r:id="rId17"/>
    <p:sldId id="446" r:id="rId18"/>
    <p:sldId id="448" r:id="rId19"/>
    <p:sldId id="450" r:id="rId20"/>
    <p:sldId id="451" r:id="rId21"/>
    <p:sldId id="452" r:id="rId22"/>
    <p:sldId id="467" r:id="rId23"/>
    <p:sldId id="453" r:id="rId24"/>
    <p:sldId id="460" r:id="rId25"/>
    <p:sldId id="454" r:id="rId26"/>
    <p:sldId id="455" r:id="rId27"/>
    <p:sldId id="457" r:id="rId28"/>
    <p:sldId id="456" r:id="rId29"/>
    <p:sldId id="459" r:id="rId30"/>
    <p:sldId id="468" r:id="rId31"/>
    <p:sldId id="458" r:id="rId32"/>
    <p:sldId id="461" r:id="rId33"/>
    <p:sldId id="462" r:id="rId34"/>
    <p:sldId id="463" r:id="rId35"/>
    <p:sldId id="464" r:id="rId36"/>
    <p:sldId id="465" r:id="rId37"/>
    <p:sldId id="466" r:id="rId38"/>
    <p:sldId id="368" r:id="rId39"/>
    <p:sldId id="404" r:id="rId40"/>
    <p:sldId id="293" r:id="rId41"/>
    <p:sldId id="294" r:id="rId42"/>
    <p:sldId id="260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6263"/>
    <a:srgbClr val="075555"/>
    <a:srgbClr val="EC8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4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308FC-0EE4-4301-B9B7-309CBF1B73D4}" type="datetimeFigureOut">
              <a:rPr lang="pt-BR" smtClean="0"/>
              <a:t>17/08/2020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93F52-13A6-4495-AEE6-BD851416FF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3628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027173" y="830317"/>
            <a:ext cx="5742039" cy="2469931"/>
          </a:xfrm>
        </p:spPr>
        <p:txBody>
          <a:bodyPr anchor="ctr" anchorCtr="0">
            <a:normAutofit/>
          </a:bodyPr>
          <a:lstStyle>
            <a:lvl1pPr algn="ctr">
              <a:defRPr sz="5000" b="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027172" y="3478925"/>
            <a:ext cx="5742040" cy="1713186"/>
          </a:xfrm>
        </p:spPr>
        <p:txBody>
          <a:bodyPr>
            <a:noAutofit/>
          </a:bodyPr>
          <a:lstStyle>
            <a:lvl1pPr marL="0" indent="0" algn="ctr">
              <a:buNone/>
              <a:defRPr lang="pt-BR" sz="2800" b="0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733368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© Instituto Santos Dumont (ISD)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387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67"/>
            <a:ext cx="12192000" cy="68566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4503173" y="2379406"/>
            <a:ext cx="7173819" cy="1943357"/>
          </a:xfrm>
        </p:spPr>
        <p:txBody>
          <a:bodyPr anchor="ctr" anchorCtr="0">
            <a:normAutofit/>
          </a:bodyPr>
          <a:lstStyle>
            <a:lvl1pPr>
              <a:defRPr lang="pt-BR" sz="5000" b="0" kern="1200" dirty="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pt-BR" dirty="0"/>
              <a:t>Clique para adicionar um título da nova seção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11917" y="4589463"/>
            <a:ext cx="5665076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dirty="0"/>
              <a:t>Editar estilos de texto Mestre</a:t>
            </a:r>
          </a:p>
        </p:txBody>
      </p:sp>
      <p:sp>
        <p:nvSpPr>
          <p:cNvPr id="12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66393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737A92-298A-4D53-8EB3-9F024116953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3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206486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41434" y="273269"/>
            <a:ext cx="8734097" cy="1240221"/>
          </a:xfr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15" name="Espaço Reservado para Número de Slide 2"/>
          <p:cNvSpPr>
            <a:spLocks noGrp="1"/>
          </p:cNvSpPr>
          <p:nvPr>
            <p:ph type="sldNum" sz="quarter" idx="10"/>
          </p:nvPr>
        </p:nvSpPr>
        <p:spPr>
          <a:xfrm>
            <a:off x="8610600" y="6356350"/>
            <a:ext cx="3066392" cy="365125"/>
          </a:xfrm>
        </p:spPr>
        <p:txBody>
          <a:bodyPr/>
          <a:lstStyle/>
          <a:p>
            <a:fld id="{EB737A92-298A-4D53-8EB3-9F024116953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6" name="Espaço Reservado para Data 3"/>
          <p:cNvSpPr>
            <a:spLocks noGrp="1"/>
          </p:cNvSpPr>
          <p:nvPr>
            <p:ph type="dt" sz="half" idx="11"/>
          </p:nvPr>
        </p:nvSpPr>
        <p:spPr>
          <a:xfrm>
            <a:off x="441434" y="6356350"/>
            <a:ext cx="3139966" cy="365125"/>
          </a:xfrm>
        </p:spPr>
        <p:txBody>
          <a:bodyPr/>
          <a:lstStyle/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91046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cerram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2091560" y="1986455"/>
            <a:ext cx="7924800" cy="1524000"/>
          </a:xfrm>
        </p:spPr>
        <p:txBody>
          <a:bodyPr>
            <a:normAutofit/>
          </a:bodyPr>
          <a:lstStyle>
            <a:lvl1pPr algn="ctr">
              <a:lnSpc>
                <a:spcPct val="120000"/>
              </a:lnSpc>
              <a:spcAft>
                <a:spcPts val="1800"/>
              </a:spcAft>
              <a:defRPr sz="3200" b="1">
                <a:solidFill>
                  <a:srgbClr val="EC8026"/>
                </a:solidFill>
              </a:defRPr>
            </a:lvl1pPr>
          </a:lstStyle>
          <a:p>
            <a:r>
              <a:rPr lang="pt-BR" dirty="0"/>
              <a:t>Clique para adicionar nome e e-mail do palestrante</a:t>
            </a:r>
          </a:p>
        </p:txBody>
      </p:sp>
      <p:sp>
        <p:nvSpPr>
          <p:cNvPr id="10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/>
            </a:lvl1pPr>
          </a:lstStyle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66393" cy="365125"/>
          </a:xfrm>
        </p:spPr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E980FBF-A4EC-4668-897A-F237E41961EB}"/>
              </a:ext>
            </a:extLst>
          </p:cNvPr>
          <p:cNvSpPr/>
          <p:nvPr userDrawn="1"/>
        </p:nvSpPr>
        <p:spPr>
          <a:xfrm>
            <a:off x="3127248" y="5650992"/>
            <a:ext cx="5888736" cy="850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9453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066393" cy="365125"/>
          </a:xfrm>
        </p:spPr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/>
            </a:lvl1pPr>
          </a:lstStyle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2809186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© Instituto Santos Dumont (ISD)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2053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>
          <a:xfrm>
            <a:off x="441434" y="6356350"/>
            <a:ext cx="785122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/>
            </a:lvl1pPr>
          </a:lstStyle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235164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© Instituto Santos Dumont (ISD)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1979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© Instituto Santos Dumont (ISD)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324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41434" y="273269"/>
            <a:ext cx="8734097" cy="12402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41435" y="1786759"/>
            <a:ext cx="11235558" cy="43902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30663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1">
                <a:solidFill>
                  <a:srgbClr val="0C6263"/>
                </a:solidFill>
              </a:defRPr>
            </a:lvl1pPr>
          </a:lstStyle>
          <a:p>
            <a:fld id="{EB737A92-298A-4D53-8EB3-9F0241169531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0" name="Espaço Reservado para Data 2"/>
          <p:cNvSpPr>
            <a:spLocks noGrp="1"/>
          </p:cNvSpPr>
          <p:nvPr>
            <p:ph type="dt" sz="half" idx="2"/>
          </p:nvPr>
        </p:nvSpPr>
        <p:spPr>
          <a:xfrm>
            <a:off x="441434" y="6356350"/>
            <a:ext cx="3139966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200">
                <a:solidFill>
                  <a:srgbClr val="075555"/>
                </a:solidFill>
              </a:defRPr>
            </a:lvl1pPr>
          </a:lstStyle>
          <a:p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2152661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9" r:id="rId4"/>
    <p:sldLayoutId id="2147483650" r:id="rId5"/>
    <p:sldLayoutId id="2147483652" r:id="rId6"/>
    <p:sldLayoutId id="2147483655" r:id="rId7"/>
    <p:sldLayoutId id="2147483653" r:id="rId8"/>
    <p:sldLayoutId id="2147483656" r:id="rId9"/>
    <p:sldLayoutId id="2147483657" r:id="rId10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baseline="0">
          <a:solidFill>
            <a:srgbClr val="0C626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C6263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C6263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C6263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C6263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C6263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ctrTitle"/>
          </p:nvPr>
        </p:nvSpPr>
        <p:spPr>
          <a:xfrm>
            <a:off x="5923005" y="1665889"/>
            <a:ext cx="6153665" cy="1634359"/>
          </a:xfrm>
        </p:spPr>
        <p:txBody>
          <a:bodyPr>
            <a:noAutofit/>
          </a:bodyPr>
          <a:lstStyle/>
          <a:p>
            <a:r>
              <a:rPr lang="pt-BR" sz="3500" dirty="0"/>
              <a:t>Fundamentos de Programação e Desenvolvimento de Projetos aplicados à </a:t>
            </a:r>
            <a:r>
              <a:rPr lang="pt-BR" sz="3500" dirty="0" err="1"/>
              <a:t>Neuroengenharia</a:t>
            </a:r>
            <a:endParaRPr lang="pt-BR" sz="3500" dirty="0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6321668" y="3868615"/>
            <a:ext cx="5447543" cy="1323496"/>
          </a:xfrm>
        </p:spPr>
        <p:txBody>
          <a:bodyPr/>
          <a:lstStyle/>
          <a:p>
            <a:r>
              <a:rPr lang="pt-BR" dirty="0"/>
              <a:t>Prof. André Felipe Oliveira de Azevedo Dantas</a:t>
            </a:r>
          </a:p>
        </p:txBody>
      </p:sp>
    </p:spTree>
    <p:extLst>
      <p:ext uri="{BB962C8B-B14F-4D97-AF65-F5344CB8AC3E}">
        <p14:creationId xmlns:p14="http://schemas.microsoft.com/office/powerpoint/2010/main" val="21943024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02352" y="620813"/>
            <a:ext cx="8903682" cy="1240221"/>
          </a:xfrm>
        </p:spPr>
        <p:txBody>
          <a:bodyPr/>
          <a:lstStyle/>
          <a:p>
            <a:pPr algn="ctr"/>
            <a:r>
              <a:rPr lang="pt-BR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10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439" y="1861034"/>
            <a:ext cx="6440646" cy="3649699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047795" y="5506323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https://resultadosdigitais.com.br/blog/por-que-publicar-posts-em-forma-de-lista-no-blog/</a:t>
            </a:r>
          </a:p>
        </p:txBody>
      </p:sp>
    </p:spTree>
    <p:extLst>
      <p:ext uri="{BB962C8B-B14F-4D97-AF65-F5344CB8AC3E}">
        <p14:creationId xmlns:p14="http://schemas.microsoft.com/office/powerpoint/2010/main" val="2220817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11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Sequência de objetos</a:t>
            </a:r>
            <a:r>
              <a:rPr lang="pt-BR" dirty="0"/>
              <a:t> separados por vírgula e dentro de colchetes []</a:t>
            </a:r>
          </a:p>
          <a:p>
            <a:pPr lvl="1" algn="just"/>
            <a:r>
              <a:rPr lang="pt-BR" dirty="0"/>
              <a:t>Estrutura mais utilizada </a:t>
            </a:r>
          </a:p>
          <a:p>
            <a:pPr lvl="1" algn="just"/>
            <a:r>
              <a:rPr lang="pt-BR" dirty="0"/>
              <a:t>Permite modificar os elementos</a:t>
            </a:r>
          </a:p>
          <a:p>
            <a:pPr lvl="1" algn="just"/>
            <a:r>
              <a:rPr lang="pt-BR" dirty="0"/>
              <a:t>Permite redimensionamento</a:t>
            </a:r>
          </a:p>
          <a:p>
            <a:pPr marL="0" indent="0" algn="just">
              <a:buNone/>
            </a:pPr>
            <a:r>
              <a:rPr lang="pt-BR" dirty="0"/>
              <a:t>Sintaxe de criação de uma lista:</a:t>
            </a:r>
          </a:p>
          <a:p>
            <a:pPr lvl="1" algn="just"/>
            <a:r>
              <a:rPr lang="pt-BR" dirty="0"/>
              <a:t>Lista = [];</a:t>
            </a:r>
          </a:p>
          <a:p>
            <a:pPr lvl="1" algn="just"/>
            <a:r>
              <a:rPr lang="pt-BR" sz="2000" dirty="0"/>
              <a:t>Ou</a:t>
            </a:r>
          </a:p>
          <a:p>
            <a:pPr lvl="1" algn="just"/>
            <a:r>
              <a:rPr lang="pt-BR" sz="2000" dirty="0"/>
              <a:t>Lista = [elemento1, elemento2, elemento3, ...]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703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12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Exemplos de Criação de Listas: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284" y="3013172"/>
            <a:ext cx="1343025" cy="55245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3"/>
          <a:srcRect t="73529" r="92469" b="1029"/>
          <a:stretch/>
        </p:blipFill>
        <p:spPr>
          <a:xfrm>
            <a:off x="2558451" y="3163406"/>
            <a:ext cx="548731" cy="24717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5120" y="3013172"/>
            <a:ext cx="3819525" cy="62865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 rotWithShape="1">
          <a:blip r:embed="rId5"/>
          <a:srcRect t="77184" r="24455" b="79"/>
          <a:stretch/>
        </p:blipFill>
        <p:spPr>
          <a:xfrm>
            <a:off x="7574496" y="3152717"/>
            <a:ext cx="3202069" cy="268548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1903" y="4566038"/>
            <a:ext cx="3781425" cy="83820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3720" y="4813349"/>
            <a:ext cx="4410075" cy="295275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</p:spTree>
    <p:extLst>
      <p:ext uri="{BB962C8B-B14F-4D97-AF65-F5344CB8AC3E}">
        <p14:creationId xmlns:p14="http://schemas.microsoft.com/office/powerpoint/2010/main" val="1833166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13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351751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Operações com Listas:</a:t>
            </a:r>
          </a:p>
          <a:p>
            <a:pPr lvl="1" algn="just"/>
            <a:r>
              <a:rPr lang="pt-BR" dirty="0"/>
              <a:t>Operador de acesso</a:t>
            </a:r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638" y="2113710"/>
            <a:ext cx="6153150" cy="1085850"/>
          </a:xfrm>
          <a:prstGeom prst="rect">
            <a:avLst/>
          </a:prstGeom>
        </p:spPr>
      </p:pic>
      <p:sp>
        <p:nvSpPr>
          <p:cNvPr id="15" name="Retângulo 14"/>
          <p:cNvSpPr/>
          <p:nvPr/>
        </p:nvSpPr>
        <p:spPr>
          <a:xfrm>
            <a:off x="4367048" y="3042358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  <p:pic>
        <p:nvPicPr>
          <p:cNvPr id="16" name="Imagem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332" y="3243679"/>
            <a:ext cx="3867150" cy="16478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0400" y="3545730"/>
            <a:ext cx="3286125" cy="96202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332" y="4929749"/>
            <a:ext cx="3790950" cy="13239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09124" y="5129773"/>
            <a:ext cx="828675" cy="923925"/>
          </a:xfrm>
          <a:prstGeom prst="rect">
            <a:avLst/>
          </a:prstGeom>
        </p:spPr>
      </p:pic>
      <p:sp>
        <p:nvSpPr>
          <p:cNvPr id="20" name="Retângulo 19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</p:spTree>
    <p:extLst>
      <p:ext uri="{BB962C8B-B14F-4D97-AF65-F5344CB8AC3E}">
        <p14:creationId xmlns:p14="http://schemas.microsoft.com/office/powerpoint/2010/main" val="3475351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14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Operações com Listas:</a:t>
            </a:r>
          </a:p>
          <a:p>
            <a:pPr lvl="1"/>
            <a:r>
              <a:rPr lang="pt-BR" b="1" dirty="0"/>
              <a:t>Comprimento de uma lista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b="1" dirty="0"/>
              <a:t>Concatenação e multiplicação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04" y="2688131"/>
            <a:ext cx="3762375" cy="7715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996" y="2950068"/>
            <a:ext cx="400050" cy="24765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7729" y="4194117"/>
            <a:ext cx="3790950" cy="10668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1973" y="5324738"/>
            <a:ext cx="9582150" cy="514350"/>
          </a:xfrm>
          <a:prstGeom prst="rect">
            <a:avLst/>
          </a:prstGeom>
        </p:spPr>
      </p:pic>
      <p:sp>
        <p:nvSpPr>
          <p:cNvPr id="18" name="Retângulo 17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</p:spTree>
    <p:extLst>
      <p:ext uri="{BB962C8B-B14F-4D97-AF65-F5344CB8AC3E}">
        <p14:creationId xmlns:p14="http://schemas.microsoft.com/office/powerpoint/2010/main" val="355635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15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Operações com Listas:</a:t>
            </a:r>
          </a:p>
          <a:p>
            <a:pPr lvl="1"/>
            <a:r>
              <a:rPr lang="pt-BR" b="1" dirty="0"/>
              <a:t>Verificando a existência de itens em uma lista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b="1" dirty="0"/>
              <a:t>Valores mínimos, máximos e soma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32" y="2861107"/>
            <a:ext cx="3752850" cy="514350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235" y="2994457"/>
            <a:ext cx="514350" cy="247650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632" y="4396543"/>
            <a:ext cx="4048125" cy="10953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1410" y="4601330"/>
            <a:ext cx="695325" cy="68580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</p:spTree>
    <p:extLst>
      <p:ext uri="{BB962C8B-B14F-4D97-AF65-F5344CB8AC3E}">
        <p14:creationId xmlns:p14="http://schemas.microsoft.com/office/powerpoint/2010/main" val="38858135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16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271853"/>
            <a:ext cx="11235558" cy="4658429"/>
          </a:xfrm>
        </p:spPr>
        <p:txBody>
          <a:bodyPr>
            <a:normAutofit/>
          </a:bodyPr>
          <a:lstStyle/>
          <a:p>
            <a:r>
              <a:rPr lang="pt-BR" b="1" dirty="0"/>
              <a:t>Métodos das listas:</a:t>
            </a:r>
          </a:p>
          <a:p>
            <a:pPr lvl="1"/>
            <a:r>
              <a:rPr lang="pt-BR" b="1" dirty="0" err="1"/>
              <a:t>Append</a:t>
            </a:r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b="1" dirty="0" err="1"/>
              <a:t>Insert</a:t>
            </a:r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b="1" dirty="0"/>
              <a:t>Pop</a:t>
            </a:r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58" y="2076798"/>
            <a:ext cx="5162550" cy="790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817" y="2294368"/>
            <a:ext cx="5591175" cy="304800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33" y="3267505"/>
            <a:ext cx="5133975" cy="8096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6007" y="3453429"/>
            <a:ext cx="5553075" cy="29527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9737" y="4500217"/>
            <a:ext cx="5114925" cy="17811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</p:spTree>
    <p:extLst>
      <p:ext uri="{BB962C8B-B14F-4D97-AF65-F5344CB8AC3E}">
        <p14:creationId xmlns:p14="http://schemas.microsoft.com/office/powerpoint/2010/main" val="2083923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17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271853"/>
            <a:ext cx="11235558" cy="4658429"/>
          </a:xfrm>
        </p:spPr>
        <p:txBody>
          <a:bodyPr>
            <a:normAutofit/>
          </a:bodyPr>
          <a:lstStyle/>
          <a:p>
            <a:r>
              <a:rPr lang="pt-BR" b="1" dirty="0"/>
              <a:t>Métodos das listas:</a:t>
            </a:r>
          </a:p>
          <a:p>
            <a:pPr lvl="1"/>
            <a:r>
              <a:rPr lang="pt-BR" b="1" dirty="0"/>
              <a:t>Remove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r>
              <a:rPr lang="pt-BR" b="1" dirty="0"/>
              <a:t>Index</a:t>
            </a:r>
          </a:p>
          <a:p>
            <a:pPr lvl="1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861" y="2063818"/>
            <a:ext cx="8686800" cy="2162175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172" y="5013985"/>
            <a:ext cx="4448175" cy="2571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1398" y="4225993"/>
            <a:ext cx="7705725" cy="7524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       http://turing.com.br/pydoc/2.7/tutorial/datastructures.html </a:t>
            </a: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988" y="5598575"/>
            <a:ext cx="4848225" cy="51435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7768" y="5738114"/>
            <a:ext cx="266700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937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18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271853"/>
            <a:ext cx="11235558" cy="4658429"/>
          </a:xfrm>
        </p:spPr>
        <p:txBody>
          <a:bodyPr>
            <a:normAutofit/>
          </a:bodyPr>
          <a:lstStyle/>
          <a:p>
            <a:r>
              <a:rPr lang="pt-BR" b="1" dirty="0"/>
              <a:t>Métodos das listas:</a:t>
            </a:r>
          </a:p>
          <a:p>
            <a:pPr lvl="1"/>
            <a:r>
              <a:rPr lang="pt-BR" b="1" dirty="0" err="1"/>
              <a:t>Sort</a:t>
            </a:r>
            <a:endParaRPr lang="pt-BR" b="1" dirty="0"/>
          </a:p>
          <a:p>
            <a:pPr lvl="1"/>
            <a:endParaRPr lang="pt-BR" b="1" dirty="0"/>
          </a:p>
          <a:p>
            <a:pPr marL="457200" lvl="1" indent="0">
              <a:buNone/>
            </a:pPr>
            <a:endParaRPr lang="pt-BR" sz="1200" b="1" dirty="0"/>
          </a:p>
          <a:p>
            <a:pPr marL="457200" lvl="1" indent="0">
              <a:buNone/>
            </a:pPr>
            <a:endParaRPr lang="pt-BR" sz="1200" b="1" dirty="0"/>
          </a:p>
          <a:p>
            <a:pPr lvl="1"/>
            <a:r>
              <a:rPr lang="pt-BR" b="1" dirty="0"/>
              <a:t>Reverse</a:t>
            </a:r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lvl="1" algn="just"/>
            <a:r>
              <a:rPr lang="pt-BR" b="1" dirty="0" err="1"/>
              <a:t>Count</a:t>
            </a:r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60" y="1799716"/>
            <a:ext cx="8601075" cy="79057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509" y="2611944"/>
            <a:ext cx="7648575" cy="276225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313" y="3074531"/>
            <a:ext cx="7543800" cy="762000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3563" y="3854287"/>
            <a:ext cx="6591300" cy="29527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2408" y="4643321"/>
            <a:ext cx="8486775" cy="5048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7763" y="5253080"/>
            <a:ext cx="171450" cy="219075"/>
          </a:xfrm>
          <a:prstGeom prst="rect">
            <a:avLst/>
          </a:prstGeom>
        </p:spPr>
      </p:pic>
      <p:sp>
        <p:nvSpPr>
          <p:cNvPr id="17" name="Retângulo 16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https://www.devmedia.com.br/como-trabalhar-com-listas-em-python/37460</a:t>
            </a:r>
          </a:p>
        </p:txBody>
      </p:sp>
    </p:spTree>
    <p:extLst>
      <p:ext uri="{BB962C8B-B14F-4D97-AF65-F5344CB8AC3E}">
        <p14:creationId xmlns:p14="http://schemas.microsoft.com/office/powerpoint/2010/main" val="2975192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19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271853"/>
            <a:ext cx="11235558" cy="4658429"/>
          </a:xfrm>
        </p:spPr>
        <p:txBody>
          <a:bodyPr>
            <a:normAutofit/>
          </a:bodyPr>
          <a:lstStyle/>
          <a:p>
            <a:r>
              <a:rPr lang="pt-BR" b="1" dirty="0" err="1"/>
              <a:t>Aliasing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Cloning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Aliasing</a:t>
            </a:r>
            <a:endParaRPr lang="pt-BR" b="1" dirty="0"/>
          </a:p>
          <a:p>
            <a:pPr lvl="1"/>
            <a:endParaRPr lang="pt-BR" b="1" dirty="0"/>
          </a:p>
          <a:p>
            <a:pPr marL="457200" lvl="1" indent="0">
              <a:buNone/>
            </a:pPr>
            <a:endParaRPr lang="pt-BR" sz="1200" b="1" dirty="0"/>
          </a:p>
          <a:p>
            <a:pPr marL="457200" lvl="1" indent="0">
              <a:buNone/>
            </a:pPr>
            <a:endParaRPr lang="pt-BR" sz="1200" b="1" dirty="0"/>
          </a:p>
          <a:p>
            <a:pPr marL="457200" lvl="1" indent="0">
              <a:buNone/>
            </a:pPr>
            <a:endParaRPr lang="pt-BR" sz="1200" b="1" dirty="0"/>
          </a:p>
          <a:p>
            <a:pPr marL="457200" lvl="1" indent="0">
              <a:buNone/>
            </a:pPr>
            <a:endParaRPr lang="pt-BR" sz="1200" b="1" dirty="0"/>
          </a:p>
          <a:p>
            <a:pPr lvl="1"/>
            <a:endParaRPr lang="pt-BR" b="1" dirty="0"/>
          </a:p>
          <a:p>
            <a:pPr lvl="1"/>
            <a:endParaRPr lang="pt-BR" b="1" dirty="0"/>
          </a:p>
          <a:p>
            <a:pPr marL="457200" lvl="1" indent="0" algn="just">
              <a:buNone/>
            </a:pPr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http://pages.di.unipi.it/marino/python/Lists/Aliasing.html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05" y="3317073"/>
            <a:ext cx="1781175" cy="80962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35" y="3499334"/>
            <a:ext cx="495300" cy="238125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0403" y="2402750"/>
            <a:ext cx="1781175" cy="3105150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0599" y="3499334"/>
            <a:ext cx="120967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16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503173" y="2379406"/>
            <a:ext cx="7557022" cy="1943357"/>
          </a:xfrm>
        </p:spPr>
        <p:txBody>
          <a:bodyPr>
            <a:normAutofit/>
          </a:bodyPr>
          <a:lstStyle/>
          <a:p>
            <a:r>
              <a:rPr lang="pt-BR" dirty="0"/>
              <a:t>Aula 5 – Estrutura de um Programa</a:t>
            </a: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5626443" y="4399005"/>
            <a:ext cx="6565557" cy="1957345"/>
          </a:xfrm>
        </p:spPr>
        <p:txBody>
          <a:bodyPr>
            <a:normAutofit/>
          </a:bodyPr>
          <a:lstStyle/>
          <a:p>
            <a:pPr lvl="0"/>
            <a:r>
              <a:rPr lang="pt-BR" dirty="0"/>
              <a:t>Tipos Compostos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Lista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 err="1"/>
              <a:t>Tupla</a:t>
            </a:r>
            <a:endParaRPr lang="pt-B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Dicionário</a:t>
            </a:r>
          </a:p>
          <a:p>
            <a:pPr lv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7" name="Espaço Reservado para Rodapé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12353636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20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271853"/>
            <a:ext cx="11235558" cy="4658429"/>
          </a:xfrm>
        </p:spPr>
        <p:txBody>
          <a:bodyPr>
            <a:normAutofit/>
          </a:bodyPr>
          <a:lstStyle/>
          <a:p>
            <a:r>
              <a:rPr lang="pt-BR" b="1" dirty="0" err="1"/>
              <a:t>Aliasing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Cloning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Cloning</a:t>
            </a:r>
            <a:endParaRPr lang="pt-BR" b="1" dirty="0"/>
          </a:p>
          <a:p>
            <a:pPr lvl="1"/>
            <a:endParaRPr lang="pt-BR" b="1" dirty="0"/>
          </a:p>
          <a:p>
            <a:pPr marL="457200" lvl="1" indent="0" algn="just">
              <a:buNone/>
            </a:pPr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http://pages.di.unipi.it/marino/python/Lists/Aliasing.html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10" y="2575612"/>
            <a:ext cx="1724025" cy="22669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36" y="3236111"/>
            <a:ext cx="13239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26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Listas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21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271853"/>
            <a:ext cx="11235558" cy="4658429"/>
          </a:xfrm>
        </p:spPr>
        <p:txBody>
          <a:bodyPr>
            <a:normAutofit/>
          </a:bodyPr>
          <a:lstStyle/>
          <a:p>
            <a:r>
              <a:rPr lang="pt-BR" b="1" dirty="0" err="1"/>
              <a:t>Aliasing</a:t>
            </a:r>
            <a:r>
              <a:rPr lang="pt-BR" b="1" dirty="0"/>
              <a:t> </a:t>
            </a:r>
            <a:r>
              <a:rPr lang="pt-BR" b="1" dirty="0" err="1"/>
              <a:t>and</a:t>
            </a:r>
            <a:r>
              <a:rPr lang="pt-BR" b="1" dirty="0"/>
              <a:t> </a:t>
            </a:r>
            <a:r>
              <a:rPr lang="pt-BR" b="1" dirty="0" err="1"/>
              <a:t>Cloning</a:t>
            </a:r>
            <a:r>
              <a:rPr lang="pt-BR" b="1" dirty="0"/>
              <a:t>:</a:t>
            </a:r>
          </a:p>
          <a:p>
            <a:pPr lvl="1"/>
            <a:r>
              <a:rPr lang="pt-BR" b="1" dirty="0" err="1"/>
              <a:t>Cloning</a:t>
            </a:r>
            <a:endParaRPr lang="pt-BR" b="1" dirty="0"/>
          </a:p>
          <a:p>
            <a:pPr lvl="1"/>
            <a:endParaRPr lang="pt-BR" b="1" dirty="0"/>
          </a:p>
          <a:p>
            <a:pPr marL="457200" lvl="1" indent="0" algn="just">
              <a:buNone/>
            </a:pPr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lvl="1" algn="just"/>
            <a:endParaRPr lang="pt-BR" b="1" dirty="0"/>
          </a:p>
          <a:p>
            <a:pPr algn="just"/>
            <a:endParaRPr lang="pt-BR" b="1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tângulo 11"/>
          <p:cNvSpPr/>
          <p:nvPr/>
        </p:nvSpPr>
        <p:spPr>
          <a:xfrm>
            <a:off x="4273118" y="6414522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http://pages.di.unipi.it/marino/python/Lists/Aliasing.html</a:t>
            </a:r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410" y="2575612"/>
            <a:ext cx="1724025" cy="22669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3436" y="3236111"/>
            <a:ext cx="132397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449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02352" y="620813"/>
            <a:ext cx="8903682" cy="1240221"/>
          </a:xfrm>
        </p:spPr>
        <p:txBody>
          <a:bodyPr/>
          <a:lstStyle/>
          <a:p>
            <a:pPr algn="ctr"/>
            <a:r>
              <a:rPr lang="pt-BR" dirty="0" err="1"/>
              <a:t>Tuplas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22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849" y="1774325"/>
            <a:ext cx="5238750" cy="4086225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4638129" y="5860550"/>
            <a:ext cx="270619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/>
              <a:t>http://pythonclub.com.br/tuplas-mutantes-em-python.html</a:t>
            </a:r>
          </a:p>
        </p:txBody>
      </p:sp>
    </p:spTree>
    <p:extLst>
      <p:ext uri="{BB962C8B-B14F-4D97-AF65-F5344CB8AC3E}">
        <p14:creationId xmlns:p14="http://schemas.microsoft.com/office/powerpoint/2010/main" val="31397890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23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Uma </a:t>
            </a:r>
            <a:r>
              <a:rPr lang="pt-BR" dirty="0" err="1"/>
              <a:t>tupla</a:t>
            </a:r>
            <a:r>
              <a:rPr lang="pt-BR" dirty="0"/>
              <a:t> é uma lista imutável que restringe a adição, alteração e remoção de elementos.</a:t>
            </a:r>
          </a:p>
          <a:p>
            <a:pPr algn="just"/>
            <a:r>
              <a:rPr lang="pt-BR" dirty="0"/>
              <a:t>Uma </a:t>
            </a:r>
            <a:r>
              <a:rPr lang="pt-BR" dirty="0" err="1"/>
              <a:t>tupla</a:t>
            </a:r>
            <a:r>
              <a:rPr lang="pt-BR" dirty="0"/>
              <a:t> possuí as mesmas características que fundamentam as listas.</a:t>
            </a:r>
          </a:p>
          <a:p>
            <a:pPr algn="just"/>
            <a:r>
              <a:rPr lang="pt-BR" dirty="0"/>
              <a:t>A diferença entre lista e </a:t>
            </a:r>
            <a:r>
              <a:rPr lang="pt-BR" dirty="0" err="1"/>
              <a:t>tupla</a:t>
            </a:r>
            <a:r>
              <a:rPr lang="pt-BR" dirty="0"/>
              <a:t> é que a lista é uma estrutura de dados homogéneos e </a:t>
            </a:r>
            <a:r>
              <a:rPr lang="pt-BR" dirty="0" err="1"/>
              <a:t>Tuplas</a:t>
            </a:r>
            <a:r>
              <a:rPr lang="pt-BR" dirty="0"/>
              <a:t> uma estrutura de dados heterogéneos. </a:t>
            </a:r>
          </a:p>
          <a:p>
            <a:pPr algn="just"/>
            <a:r>
              <a:rPr lang="pt-BR" dirty="0"/>
              <a:t>Geralmente numa lista, o tipo de dados da sequência são do mesmo tipo e numa </a:t>
            </a:r>
            <a:r>
              <a:rPr lang="pt-BR" dirty="0" err="1"/>
              <a:t>tupla</a:t>
            </a:r>
            <a:r>
              <a:rPr lang="pt-BR" dirty="0"/>
              <a:t>, geralmente são de tipos distintos.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820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24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Suporta sintaxe de índices e fatiamento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Poderosa funcionalidade de atribuição (</a:t>
            </a:r>
            <a:r>
              <a:rPr lang="pt-BR" dirty="0" err="1"/>
              <a:t>packing</a:t>
            </a:r>
            <a:r>
              <a:rPr lang="pt-BR" dirty="0"/>
              <a:t>/</a:t>
            </a:r>
            <a:r>
              <a:rPr lang="pt-BR" dirty="0" err="1"/>
              <a:t>unpacking</a:t>
            </a:r>
            <a:r>
              <a:rPr lang="pt-BR" dirty="0"/>
              <a:t>)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Criação é mais rápida que a lista 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4743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25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Criação de </a:t>
            </a:r>
            <a:r>
              <a:rPr lang="pt-BR" dirty="0" err="1"/>
              <a:t>Tuplas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923" y="2800026"/>
            <a:ext cx="2143125" cy="21812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537" y="3500113"/>
            <a:ext cx="1381125" cy="78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8962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26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Acesso a elementos de </a:t>
            </a:r>
            <a:r>
              <a:rPr lang="pt-BR" dirty="0" err="1"/>
              <a:t>Tuplas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 err="1"/>
              <a:t>Obs</a:t>
            </a:r>
            <a:r>
              <a:rPr lang="pt-BR" dirty="0"/>
              <a:t>: não é permitido atualizar os valores dentro de uma </a:t>
            </a:r>
            <a:r>
              <a:rPr lang="pt-BR" dirty="0" err="1"/>
              <a:t>tupla</a:t>
            </a:r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Erro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7265" y="2512750"/>
            <a:ext cx="3771900" cy="838200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9711" y="2684200"/>
            <a:ext cx="1866900" cy="49530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060" y="4518890"/>
            <a:ext cx="17240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5052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27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Fatiamento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703" y="2447323"/>
            <a:ext cx="1495425" cy="23717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53" y="2838265"/>
            <a:ext cx="219075" cy="1447800"/>
          </a:xfrm>
          <a:prstGeom prst="rect">
            <a:avLst/>
          </a:prstGeom>
        </p:spPr>
      </p:pic>
      <p:sp>
        <p:nvSpPr>
          <p:cNvPr id="13" name="Retângulo 12"/>
          <p:cNvSpPr/>
          <p:nvPr/>
        </p:nvSpPr>
        <p:spPr>
          <a:xfrm>
            <a:off x="4570229" y="5632427"/>
            <a:ext cx="2762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/>
              <a:t>http://www.devfuria.com.br/python/sequencias-fatiamento/</a:t>
            </a:r>
          </a:p>
        </p:txBody>
      </p:sp>
      <p:pic>
        <p:nvPicPr>
          <p:cNvPr id="14" name="Imagem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8303" y="2694972"/>
            <a:ext cx="1400175" cy="1876425"/>
          </a:xfrm>
          <a:prstGeom prst="rect">
            <a:avLst/>
          </a:prstGeom>
        </p:spPr>
      </p:pic>
      <p:pic>
        <p:nvPicPr>
          <p:cNvPr id="16" name="Imagem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7980" y="2516975"/>
            <a:ext cx="1466850" cy="2133600"/>
          </a:xfrm>
          <a:prstGeom prst="rect">
            <a:avLst/>
          </a:prstGeom>
        </p:spPr>
      </p:pic>
      <p:pic>
        <p:nvPicPr>
          <p:cNvPr id="17" name="Imagem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05227" y="2935195"/>
            <a:ext cx="866775" cy="1590675"/>
          </a:xfrm>
          <a:prstGeom prst="rect">
            <a:avLst/>
          </a:prstGeom>
        </p:spPr>
      </p:pic>
      <p:pic>
        <p:nvPicPr>
          <p:cNvPr id="18" name="Imagem 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2251" y="2788437"/>
            <a:ext cx="866775" cy="1590675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94332" y="2575909"/>
            <a:ext cx="1362075" cy="2114550"/>
          </a:xfrm>
          <a:prstGeom prst="rect">
            <a:avLst/>
          </a:prstGeom>
        </p:spPr>
      </p:pic>
      <p:pic>
        <p:nvPicPr>
          <p:cNvPr id="20" name="Imagem 1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35619" y="2878045"/>
            <a:ext cx="723900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187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28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Operadores Básicos em </a:t>
            </a:r>
            <a:r>
              <a:rPr lang="pt-BR" dirty="0" err="1"/>
              <a:t>Tuplas</a:t>
            </a:r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"/>
          <a:srcRect b="31380"/>
          <a:stretch/>
        </p:blipFill>
        <p:spPr>
          <a:xfrm>
            <a:off x="2141153" y="2640847"/>
            <a:ext cx="7836120" cy="254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0822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 err="1"/>
              <a:t>Tuplas</a:t>
            </a:r>
            <a:endParaRPr lang="pt-BR" sz="36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29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Resumo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248" y="2995705"/>
            <a:ext cx="3638550" cy="1647825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243" y="2935797"/>
            <a:ext cx="4781550" cy="581025"/>
          </a:xfrm>
          <a:prstGeom prst="rect">
            <a:avLst/>
          </a:prstGeom>
        </p:spPr>
      </p:pic>
      <p:pic>
        <p:nvPicPr>
          <p:cNvPr id="11" name="Imagem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270" y="3790090"/>
            <a:ext cx="6953250" cy="1581150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4367048" y="6431190"/>
            <a:ext cx="276229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800" dirty="0"/>
              <a:t>http://www.devfuria.com.br/python/sequencias-fatiamento/</a:t>
            </a:r>
          </a:p>
        </p:txBody>
      </p:sp>
    </p:spTree>
    <p:extLst>
      <p:ext uri="{BB962C8B-B14F-4D97-AF65-F5344CB8AC3E}">
        <p14:creationId xmlns:p14="http://schemas.microsoft.com/office/powerpoint/2010/main" val="3519658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41434" y="273269"/>
            <a:ext cx="8941463" cy="1240221"/>
          </a:xfrm>
        </p:spPr>
        <p:txBody>
          <a:bodyPr/>
          <a:lstStyle/>
          <a:p>
            <a:pPr lvl="0"/>
            <a:r>
              <a:rPr lang="pt-BR" dirty="0"/>
              <a:t>Resumo do conteúdo abordado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/>
          </a:p>
          <a:p>
            <a:pPr lvl="0"/>
            <a:r>
              <a:rPr lang="pt-BR" dirty="0"/>
              <a:t>Estruturas Sequenciais</a:t>
            </a:r>
          </a:p>
          <a:p>
            <a:pPr lvl="0"/>
            <a:r>
              <a:rPr lang="pt-BR" dirty="0"/>
              <a:t>Estruturas de Decisão:</a:t>
            </a:r>
          </a:p>
          <a:p>
            <a:pPr lvl="1" algn="just"/>
            <a:r>
              <a:rPr lang="pt-BR" dirty="0" err="1"/>
              <a:t>if</a:t>
            </a:r>
            <a:endParaRPr lang="pt-BR" dirty="0"/>
          </a:p>
          <a:p>
            <a:pPr lvl="1" algn="just"/>
            <a:r>
              <a:rPr lang="pt-BR" dirty="0" err="1"/>
              <a:t>if</a:t>
            </a:r>
            <a:r>
              <a:rPr lang="pt-BR" dirty="0"/>
              <a:t>…</a:t>
            </a:r>
            <a:r>
              <a:rPr lang="pt-BR" dirty="0" err="1"/>
              <a:t>else</a:t>
            </a:r>
            <a:endParaRPr lang="pt-BR" dirty="0"/>
          </a:p>
          <a:p>
            <a:pPr lvl="1" algn="just"/>
            <a:r>
              <a:rPr lang="pt-BR" dirty="0" err="1"/>
              <a:t>if</a:t>
            </a:r>
            <a:r>
              <a:rPr lang="pt-BR" dirty="0"/>
              <a:t>…</a:t>
            </a:r>
            <a:r>
              <a:rPr lang="pt-BR" dirty="0" err="1"/>
              <a:t>elif</a:t>
            </a:r>
            <a:r>
              <a:rPr lang="pt-BR" dirty="0"/>
              <a:t>…</a:t>
            </a:r>
            <a:r>
              <a:rPr lang="pt-BR" dirty="0" err="1"/>
              <a:t>else</a:t>
            </a:r>
            <a:endParaRPr lang="pt-BR" dirty="0"/>
          </a:p>
          <a:p>
            <a:pPr algn="just"/>
            <a:r>
              <a:rPr lang="pt-BR" dirty="0"/>
              <a:t>Exercícios aplicados</a:t>
            </a:r>
          </a:p>
          <a:p>
            <a:pPr lvl="1"/>
            <a:endParaRPr lang="pt-BR" dirty="0"/>
          </a:p>
          <a:p>
            <a:pPr lv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21372618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02352" y="620813"/>
            <a:ext cx="8903682" cy="1240221"/>
          </a:xfrm>
        </p:spPr>
        <p:txBody>
          <a:bodyPr/>
          <a:lstStyle/>
          <a:p>
            <a:pPr algn="ctr"/>
            <a:r>
              <a:rPr lang="pt-BR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30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5340" y="1614376"/>
            <a:ext cx="5677705" cy="4139994"/>
          </a:xfrm>
          <a:prstGeom prst="rect">
            <a:avLst/>
          </a:prstGeom>
        </p:spPr>
      </p:pic>
      <p:sp>
        <p:nvSpPr>
          <p:cNvPr id="6" name="Retângulo 5"/>
          <p:cNvSpPr/>
          <p:nvPr/>
        </p:nvSpPr>
        <p:spPr>
          <a:xfrm>
            <a:off x="4047795" y="575437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https://canaldoensino.com.br/blog/9-dicionarios-ingles-portugues-online-gratis</a:t>
            </a:r>
          </a:p>
        </p:txBody>
      </p:sp>
    </p:spTree>
    <p:extLst>
      <p:ext uri="{BB962C8B-B14F-4D97-AF65-F5344CB8AC3E}">
        <p14:creationId xmlns:p14="http://schemas.microsoft.com/office/powerpoint/2010/main" val="2500053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31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    Um dicionário é um </a:t>
            </a:r>
            <a:r>
              <a:rPr lang="pt-BR" dirty="0" err="1"/>
              <a:t>hash</a:t>
            </a:r>
            <a:r>
              <a:rPr lang="pt-BR" dirty="0"/>
              <a:t> </a:t>
            </a:r>
            <a:r>
              <a:rPr lang="pt-BR" dirty="0" err="1"/>
              <a:t>map</a:t>
            </a:r>
            <a:r>
              <a:rPr lang="pt-BR" dirty="0"/>
              <a:t>:</a:t>
            </a:r>
          </a:p>
          <a:p>
            <a:pPr algn="just"/>
            <a:r>
              <a:rPr lang="pt-BR" dirty="0"/>
              <a:t>        </a:t>
            </a:r>
            <a:r>
              <a:rPr lang="pt-BR" dirty="0" err="1"/>
              <a:t>Hash</a:t>
            </a:r>
            <a:r>
              <a:rPr lang="pt-BR" dirty="0"/>
              <a:t> é uma chave para mapear valores</a:t>
            </a:r>
          </a:p>
          <a:p>
            <a:pPr algn="just"/>
            <a:r>
              <a:rPr lang="pt-BR" dirty="0"/>
              <a:t>        Chaves devem ser imutáveis para que o </a:t>
            </a:r>
            <a:r>
              <a:rPr lang="pt-BR" dirty="0" err="1"/>
              <a:t>hash</a:t>
            </a:r>
            <a:r>
              <a:rPr lang="pt-BR" dirty="0"/>
              <a:t> não mude</a:t>
            </a:r>
          </a:p>
          <a:p>
            <a:pPr algn="just"/>
            <a:r>
              <a:rPr lang="pt-BR" dirty="0"/>
              <a:t>    </a:t>
            </a:r>
            <a:r>
              <a:rPr lang="pt-BR" dirty="0" err="1"/>
              <a:t>dict</a:t>
            </a:r>
            <a:r>
              <a:rPr lang="pt-BR" dirty="0"/>
              <a:t>() e {} são dicionários vazios.</a:t>
            </a:r>
          </a:p>
          <a:p>
            <a:pPr algn="just"/>
            <a:r>
              <a:rPr lang="pt-BR" dirty="0"/>
              <a:t>    d[k] acessa o valor mapeado por k</a:t>
            </a:r>
          </a:p>
          <a:p>
            <a:pPr algn="just"/>
            <a:r>
              <a:rPr lang="pt-BR" dirty="0"/>
              <a:t>    d[k] = v atualiza o valor mapeado por k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tângulo 10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http://df.python.org.br/pycubator/04-compound-data-types.html#/4/2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7817" y="3274006"/>
            <a:ext cx="4829175" cy="3076575"/>
          </a:xfrm>
          <a:prstGeom prst="rect">
            <a:avLst/>
          </a:prstGeom>
        </p:spPr>
      </p:pic>
      <p:sp>
        <p:nvSpPr>
          <p:cNvPr id="12" name="Retângulo 11"/>
          <p:cNvSpPr/>
          <p:nvPr/>
        </p:nvSpPr>
        <p:spPr>
          <a:xfrm>
            <a:off x="7779798" y="6229743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http://www2.ic.uff.br/~vanessa/material/prog-python/11-TuplasDicionarios.pdf</a:t>
            </a:r>
          </a:p>
        </p:txBody>
      </p:sp>
    </p:spTree>
    <p:extLst>
      <p:ext uri="{BB962C8B-B14F-4D97-AF65-F5344CB8AC3E}">
        <p14:creationId xmlns:p14="http://schemas.microsoft.com/office/powerpoint/2010/main" val="7373803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32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Métodos</a:t>
            </a:r>
          </a:p>
          <a:p>
            <a:pPr algn="just"/>
            <a:endParaRPr lang="pt-BR" dirty="0"/>
          </a:p>
          <a:p>
            <a:pPr algn="just"/>
            <a:r>
              <a:rPr lang="pt-BR" dirty="0" err="1"/>
              <a:t>len</a:t>
            </a:r>
            <a:r>
              <a:rPr lang="pt-BR" dirty="0"/>
              <a:t>(), in, e </a:t>
            </a:r>
            <a:r>
              <a:rPr lang="pt-BR" dirty="0" err="1"/>
              <a:t>del</a:t>
            </a:r>
            <a:r>
              <a:rPr lang="pt-BR" dirty="0"/>
              <a:t> trabalha como listas </a:t>
            </a:r>
          </a:p>
          <a:p>
            <a:pPr algn="just"/>
            <a:r>
              <a:rPr lang="pt-BR" dirty="0" err="1"/>
              <a:t>d.keys</a:t>
            </a:r>
            <a:r>
              <a:rPr lang="pt-BR" dirty="0"/>
              <a:t>() e </a:t>
            </a:r>
            <a:r>
              <a:rPr lang="pt-BR" dirty="0" err="1"/>
              <a:t>d.values</a:t>
            </a:r>
            <a:r>
              <a:rPr lang="pt-BR" dirty="0"/>
              <a:t>() Retorna uma lista correspondente das chaves e valores do dicionário. </a:t>
            </a:r>
          </a:p>
          <a:p>
            <a:pPr algn="just"/>
            <a:r>
              <a:rPr lang="pt-BR" dirty="0" err="1"/>
              <a:t>d.items</a:t>
            </a:r>
            <a:r>
              <a:rPr lang="pt-BR" dirty="0"/>
              <a:t>() </a:t>
            </a:r>
            <a:r>
              <a:rPr lang="pt-BR" dirty="0" err="1"/>
              <a:t>proxuz</a:t>
            </a:r>
            <a:r>
              <a:rPr lang="pt-BR" dirty="0"/>
              <a:t> uma lista de </a:t>
            </a:r>
            <a:r>
              <a:rPr lang="pt-BR" dirty="0" err="1"/>
              <a:t>tuplas</a:t>
            </a:r>
            <a:r>
              <a:rPr lang="pt-BR" dirty="0"/>
              <a:t> (</a:t>
            </a:r>
            <a:r>
              <a:rPr lang="pt-BR" dirty="0" err="1"/>
              <a:t>k,v</a:t>
            </a:r>
            <a:r>
              <a:rPr lang="pt-BR" dirty="0"/>
              <a:t>) </a:t>
            </a:r>
          </a:p>
          <a:p>
            <a:pPr algn="just"/>
            <a:r>
              <a:rPr lang="pt-BR" dirty="0" err="1"/>
              <a:t>d.get</a:t>
            </a:r>
            <a:r>
              <a:rPr lang="pt-BR" dirty="0"/>
              <a:t>(</a:t>
            </a:r>
            <a:r>
              <a:rPr lang="pt-BR" dirty="0" err="1"/>
              <a:t>k,x</a:t>
            </a:r>
            <a:r>
              <a:rPr lang="pt-BR" dirty="0"/>
              <a:t>) olha para o valor de k. Retorna x se k </a:t>
            </a:r>
            <a:r>
              <a:rPr lang="pt-BR" dirty="0" err="1"/>
              <a:t>not</a:t>
            </a:r>
            <a:r>
              <a:rPr lang="pt-BR" dirty="0"/>
              <a:t> in d </a:t>
            </a:r>
          </a:p>
          <a:p>
            <a:pPr algn="just"/>
            <a:r>
              <a:rPr lang="pt-BR" dirty="0"/>
              <a:t>d[k] = x cria uma chave ou altera um valor da respectiva chave. </a:t>
            </a:r>
          </a:p>
          <a:p>
            <a:pPr algn="just"/>
            <a:r>
              <a:rPr lang="pt-BR" dirty="0" err="1"/>
              <a:t>d.pop</a:t>
            </a:r>
            <a:r>
              <a:rPr lang="pt-BR" dirty="0"/>
              <a:t>(</a:t>
            </a:r>
            <a:r>
              <a:rPr lang="pt-BR" dirty="0" err="1"/>
              <a:t>k,x</a:t>
            </a:r>
            <a:r>
              <a:rPr lang="pt-BR" dirty="0"/>
              <a:t>) retorna e remove o valor de k. Retorna x como padrão 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http://df.python.org.br/pycubator/04-compound-data-types.html#/4/2</a:t>
            </a:r>
          </a:p>
        </p:txBody>
      </p:sp>
    </p:spTree>
    <p:extLst>
      <p:ext uri="{BB962C8B-B14F-4D97-AF65-F5344CB8AC3E}">
        <p14:creationId xmlns:p14="http://schemas.microsoft.com/office/powerpoint/2010/main" val="18309396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33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Substituição da </a:t>
            </a:r>
            <a:r>
              <a:rPr lang="pt-BR" b="1" dirty="0" err="1"/>
              <a:t>decladação</a:t>
            </a:r>
            <a:r>
              <a:rPr lang="pt-BR" b="1" dirty="0"/>
              <a:t> Switch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Python não possui um switch(x), já que dicionários fazem esse trabalho.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Substitua o longo </a:t>
            </a:r>
            <a:r>
              <a:rPr lang="pt-BR" dirty="0" err="1"/>
              <a:t>if</a:t>
            </a:r>
            <a:r>
              <a:rPr lang="pt-BR" dirty="0"/>
              <a:t> x = a: </a:t>
            </a:r>
            <a:r>
              <a:rPr lang="pt-BR" dirty="0" err="1"/>
              <a:t>elif</a:t>
            </a:r>
            <a:r>
              <a:rPr lang="pt-BR" dirty="0"/>
              <a:t> x = b: </a:t>
            </a:r>
            <a:r>
              <a:rPr lang="pt-BR" dirty="0" err="1"/>
              <a:t>elif</a:t>
            </a:r>
            <a:r>
              <a:rPr lang="pt-BR" dirty="0"/>
              <a:t>... com o </a:t>
            </a:r>
            <a:r>
              <a:rPr lang="pt-BR" dirty="0" err="1"/>
              <a:t>lookup</a:t>
            </a:r>
            <a:r>
              <a:rPr lang="pt-BR" dirty="0"/>
              <a:t> de dicionários </a:t>
            </a:r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http://df.python.org.br/pycubator/04-compound-data-types.html#/4/2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46782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34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Manipulação de Dicionários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http://df.python.org.br/pycubator/04-compound-data-types.html#/4/2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101" y="2347804"/>
            <a:ext cx="10039350" cy="258127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522" y="4940616"/>
            <a:ext cx="9001125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745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35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Manipulação de Dicionários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http://www2.ic.uff.br/~vanessa/material/prog-python/11-TuplasDicionarios.pdf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263" y="3666645"/>
            <a:ext cx="3009900" cy="600075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824" y="2861323"/>
            <a:ext cx="9029700" cy="23812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5537" y="4675009"/>
            <a:ext cx="90582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751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36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/>
              <a:t>Manipulação de Dicionários</a:t>
            </a:r>
          </a:p>
          <a:p>
            <a:pPr marL="0" indent="0" algn="just">
              <a:buNone/>
            </a:pPr>
            <a:endParaRPr lang="pt-BR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http://www2.ic.uff.br/~vanessa/material/prog-python/11-TuplasDicionarios.pdf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048" y="2953922"/>
            <a:ext cx="3124200" cy="11620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48" y="4712285"/>
            <a:ext cx="236220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544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Dicionários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37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8"/>
            <a:ext cx="11235558" cy="4658429"/>
          </a:xfrm>
        </p:spPr>
        <p:txBody>
          <a:bodyPr>
            <a:normAutofit/>
          </a:bodyPr>
          <a:lstStyle/>
          <a:p>
            <a:pPr algn="just"/>
            <a:r>
              <a:rPr lang="pt-BR" b="1" dirty="0" err="1"/>
              <a:t>Obs</a:t>
            </a:r>
            <a:r>
              <a:rPr lang="pt-BR" b="1" dirty="0"/>
              <a:t>:</a:t>
            </a:r>
          </a:p>
          <a:p>
            <a:pPr lvl="1" algn="just"/>
            <a:r>
              <a:rPr lang="pt-BR" sz="2800" dirty="0"/>
              <a:t>As chaves dos dicionários não são armazenadas em nenhuma ordem específica:</a:t>
            </a:r>
          </a:p>
          <a:p>
            <a:pPr lvl="1" algn="just"/>
            <a:endParaRPr lang="pt-BR" sz="2800" dirty="0"/>
          </a:p>
          <a:p>
            <a:pPr lvl="2" algn="just"/>
            <a:r>
              <a:rPr lang="pt-BR" sz="2600" dirty="0"/>
              <a:t>Na verdade, dicionários são implementados por tabelas de espalhamento (</a:t>
            </a:r>
            <a:r>
              <a:rPr lang="pt-BR" sz="2600" dirty="0" err="1"/>
              <a:t>HashTables</a:t>
            </a:r>
            <a:r>
              <a:rPr lang="pt-BR" sz="2600" dirty="0"/>
              <a:t>) </a:t>
            </a:r>
          </a:p>
          <a:p>
            <a:pPr lvl="2" algn="just"/>
            <a:endParaRPr lang="pt-BR" sz="2600" dirty="0"/>
          </a:p>
          <a:p>
            <a:pPr lvl="2" algn="just"/>
            <a:r>
              <a:rPr lang="pt-BR" sz="2600" dirty="0"/>
              <a:t>A falta de ordem é proposital</a:t>
            </a:r>
            <a:endParaRPr lang="pt-BR" sz="2600" b="1" dirty="0"/>
          </a:p>
          <a:p>
            <a:pPr algn="just"/>
            <a:endParaRPr lang="pt-B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0" y="120878"/>
            <a:ext cx="207108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tângulo 7"/>
          <p:cNvSpPr/>
          <p:nvPr/>
        </p:nvSpPr>
        <p:spPr>
          <a:xfrm>
            <a:off x="4175464" y="6367887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http://www2.ic.uff.br/~vanessa/material/prog-python/11-TuplasDicionarios.pdf</a:t>
            </a:r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1772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41434" y="273269"/>
            <a:ext cx="8941463" cy="1240221"/>
          </a:xfrm>
        </p:spPr>
        <p:txBody>
          <a:bodyPr/>
          <a:lstStyle/>
          <a:p>
            <a:pPr lvl="0"/>
            <a:r>
              <a:rPr lang="pt-BR" dirty="0"/>
              <a:t>Atividade Proposta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pt-BR" dirty="0"/>
          </a:p>
          <a:p>
            <a:r>
              <a:rPr lang="pt-BR" dirty="0"/>
              <a:t>(Peso 2) Reproduzir os programas da aula e os exercícios de programação;</a:t>
            </a:r>
          </a:p>
          <a:p>
            <a:pPr marL="0" lvl="0" indent="0">
              <a:buNone/>
            </a:pPr>
            <a:endParaRPr lang="pt-BR" dirty="0"/>
          </a:p>
          <a:p>
            <a:pPr lvl="0"/>
            <a:r>
              <a:rPr lang="pt-BR" dirty="0"/>
              <a:t>(Peso 1) Elaborar 2 questões objetivas alinhadas com os 3 objetivos de aprendizagem (subir no </a:t>
            </a:r>
            <a:r>
              <a:rPr lang="pt-BR" dirty="0" err="1"/>
              <a:t>git</a:t>
            </a:r>
            <a:r>
              <a:rPr lang="pt-BR" dirty="0"/>
              <a:t>); </a:t>
            </a:r>
          </a:p>
          <a:p>
            <a:pPr lvl="0"/>
            <a:endParaRPr lang="pt-BR" dirty="0"/>
          </a:p>
          <a:p>
            <a:r>
              <a:rPr lang="pt-BR" dirty="0"/>
              <a:t>(Peso 7) Realizar o exercício disponível no drive para aula 5.</a:t>
            </a:r>
          </a:p>
          <a:p>
            <a:pPr marL="0" indent="0" algn="just">
              <a:buNone/>
            </a:pPr>
            <a:r>
              <a:rPr lang="pt-BR" dirty="0"/>
              <a:t>https://drive.google.com/open?id=1cxrBfJNYPHyv3nkuEAaSfhu8EbZDswRy&amp;authuser=andre.dantas%40isd.org.br&amp;usp=drive_fs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38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30845069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425147" y="3131800"/>
            <a:ext cx="8903682" cy="1240221"/>
          </a:xfrm>
        </p:spPr>
        <p:txBody>
          <a:bodyPr/>
          <a:lstStyle/>
          <a:p>
            <a:pPr algn="ctr"/>
            <a:r>
              <a:rPr lang="pt-BR" dirty="0"/>
              <a:t>Finalização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39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1801325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41434" y="273269"/>
            <a:ext cx="8941463" cy="1240221"/>
          </a:xfrm>
        </p:spPr>
        <p:txBody>
          <a:bodyPr/>
          <a:lstStyle/>
          <a:p>
            <a:pPr lvl="0"/>
            <a:r>
              <a:rPr lang="pt-BR" dirty="0"/>
              <a:t>Lembrar -&gt; Orientações e Atividades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5" y="1513490"/>
            <a:ext cx="11235558" cy="4842859"/>
          </a:xfrm>
        </p:spPr>
        <p:txBody>
          <a:bodyPr>
            <a:normAutofit/>
          </a:bodyPr>
          <a:lstStyle/>
          <a:p>
            <a:r>
              <a:rPr lang="pt-BR" dirty="0"/>
              <a:t>Cada tópico foi baseado em links que contém detalhamento da aula contida neste slide.</a:t>
            </a:r>
          </a:p>
          <a:p>
            <a:endParaRPr lang="pt-BR" dirty="0"/>
          </a:p>
          <a:p>
            <a:r>
              <a:rPr lang="pt-BR" dirty="0"/>
              <a:t>Já decorou a sintaxe necessária?</a:t>
            </a:r>
          </a:p>
          <a:p>
            <a:endParaRPr lang="pt-BR" dirty="0"/>
          </a:p>
          <a:p>
            <a:r>
              <a:rPr lang="pt-BR" dirty="0"/>
              <a:t>Já Instalou os programas?</a:t>
            </a:r>
          </a:p>
          <a:p>
            <a:endParaRPr lang="pt-BR" dirty="0"/>
          </a:p>
          <a:p>
            <a:r>
              <a:rPr lang="pt-BR" dirty="0"/>
              <a:t>Já fez as atividades?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4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3837774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41434" y="273269"/>
            <a:ext cx="8941463" cy="1240221"/>
          </a:xfrm>
        </p:spPr>
        <p:txBody>
          <a:bodyPr/>
          <a:lstStyle/>
          <a:p>
            <a:pPr lvl="0"/>
            <a:r>
              <a:rPr lang="pt-BR" dirty="0"/>
              <a:t>Resumo do conteúdo abordado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endParaRPr lang="pt-BR" dirty="0"/>
          </a:p>
          <a:p>
            <a:pPr lvl="0"/>
            <a:r>
              <a:rPr lang="pt-BR" dirty="0"/>
              <a:t>Tipos compostos</a:t>
            </a:r>
          </a:p>
          <a:p>
            <a:pPr lvl="0"/>
            <a:endParaRPr lang="pt-BR" dirty="0"/>
          </a:p>
          <a:p>
            <a:pPr lvl="1"/>
            <a:r>
              <a:rPr lang="pt-BR" dirty="0"/>
              <a:t>Listas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Tuplas</a:t>
            </a:r>
            <a:endParaRPr lang="pt-BR" dirty="0"/>
          </a:p>
          <a:p>
            <a:pPr lvl="1"/>
            <a:endParaRPr lang="pt-BR" dirty="0"/>
          </a:p>
          <a:p>
            <a:pPr lvl="1"/>
            <a:r>
              <a:rPr lang="pt-BR" dirty="0"/>
              <a:t>Dicionários</a:t>
            </a:r>
          </a:p>
          <a:p>
            <a:pPr lvl="1"/>
            <a:endParaRPr lang="pt-BR" dirty="0"/>
          </a:p>
          <a:p>
            <a:pPr lvl="0"/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40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10790773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441434" y="273269"/>
            <a:ext cx="8941463" cy="1240221"/>
          </a:xfrm>
        </p:spPr>
        <p:txBody>
          <a:bodyPr/>
          <a:lstStyle/>
          <a:p>
            <a:pPr lvl="0"/>
            <a:r>
              <a:rPr lang="pt-BR" dirty="0"/>
              <a:t>Orientações e Atividades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5" y="1513490"/>
            <a:ext cx="11235558" cy="4842859"/>
          </a:xfrm>
        </p:spPr>
        <p:txBody>
          <a:bodyPr>
            <a:normAutofit/>
          </a:bodyPr>
          <a:lstStyle/>
          <a:p>
            <a:r>
              <a:rPr lang="pt-BR" dirty="0"/>
              <a:t>Cada tópico foi baseado em links que contém detalhamento da aula contida neste slide.</a:t>
            </a:r>
          </a:p>
          <a:p>
            <a:endParaRPr lang="pt-BR" dirty="0"/>
          </a:p>
          <a:p>
            <a:r>
              <a:rPr lang="pt-BR" dirty="0"/>
              <a:t>Já decorou a sintaxe necessária?</a:t>
            </a:r>
          </a:p>
          <a:p>
            <a:endParaRPr lang="pt-BR" dirty="0"/>
          </a:p>
          <a:p>
            <a:r>
              <a:rPr lang="pt-BR" dirty="0"/>
              <a:t>Já Instalou os programas?</a:t>
            </a:r>
          </a:p>
          <a:p>
            <a:endParaRPr lang="pt-BR" dirty="0"/>
          </a:p>
          <a:p>
            <a:r>
              <a:rPr lang="pt-BR" dirty="0"/>
              <a:t>Já fez as atividades?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41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</p:spTree>
    <p:extLst>
      <p:ext uri="{BB962C8B-B14F-4D97-AF65-F5344CB8AC3E}">
        <p14:creationId xmlns:p14="http://schemas.microsoft.com/office/powerpoint/2010/main" val="1831564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André Felipe Oliveira de Azevedo Dantas</a:t>
            </a:r>
            <a:br>
              <a:rPr lang="pt-BR" dirty="0"/>
            </a:br>
            <a:r>
              <a:rPr lang="pt-BR" dirty="0"/>
              <a:t>andre.dantas@isd.org.br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t>42</a:t>
            </a:fld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A8B8D6-DC21-4E39-A638-A7E135435D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275" y="5789002"/>
            <a:ext cx="2717369" cy="55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67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677107" y="775779"/>
            <a:ext cx="8734097" cy="1240221"/>
          </a:xfrm>
        </p:spPr>
        <p:txBody>
          <a:bodyPr/>
          <a:lstStyle/>
          <a:p>
            <a:pPr algn="ctr"/>
            <a:r>
              <a:rPr lang="pt-BR" dirty="0"/>
              <a:t>Contextualização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©</a:t>
            </a:r>
            <a:r>
              <a:rPr lang="pt-BR" i="1" dirty="0"/>
              <a:t> Instituto Santos Dumont (ISD)</a:t>
            </a:r>
          </a:p>
        </p:txBody>
      </p:sp>
      <p:sp>
        <p:nvSpPr>
          <p:cNvPr id="9" name="Retângulo 8"/>
          <p:cNvSpPr/>
          <p:nvPr/>
        </p:nvSpPr>
        <p:spPr>
          <a:xfrm>
            <a:off x="4143632" y="6356350"/>
            <a:ext cx="6096000" cy="21544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800" dirty="0"/>
              <a:t>https://www.limontec.com/2019/03/aula-6-4-introducao-python-ltcode.html</a:t>
            </a:r>
          </a:p>
        </p:txBody>
      </p:sp>
      <p:pic>
        <p:nvPicPr>
          <p:cNvPr id="10" name="Imagem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012" y="1973093"/>
            <a:ext cx="9705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23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Tipos de Dados Compostos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9"/>
            <a:ext cx="10440749" cy="439020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endParaRPr lang="pt-BR" dirty="0"/>
          </a:p>
          <a:p>
            <a:r>
              <a:rPr lang="pt-BR" dirty="0"/>
              <a:t>Tipos de dados poder ser compostos por pequenas partes, exemplo: uma </a:t>
            </a:r>
            <a:r>
              <a:rPr lang="pt-BR" dirty="0" err="1"/>
              <a:t>string</a:t>
            </a:r>
            <a:r>
              <a:rPr lang="pt-BR" dirty="0"/>
              <a:t> é composta de </a:t>
            </a:r>
            <a:r>
              <a:rPr lang="pt-BR" dirty="0" err="1"/>
              <a:t>strings</a:t>
            </a:r>
            <a:r>
              <a:rPr lang="pt-BR" dirty="0"/>
              <a:t> menores que contém um único caractere.</a:t>
            </a:r>
          </a:p>
          <a:p>
            <a:r>
              <a:rPr lang="pt-BR" dirty="0"/>
              <a:t>Cada tipo tenha suas próprias qualidades e deve ser efetivo em certos casos (e não em outros).</a:t>
            </a:r>
          </a:p>
          <a:p>
            <a:r>
              <a:rPr lang="pt-BR" dirty="0"/>
              <a:t>Alguns tipos compostos são: </a:t>
            </a:r>
            <a:r>
              <a:rPr lang="pt-BR" dirty="0" err="1"/>
              <a:t>string</a:t>
            </a:r>
            <a:r>
              <a:rPr lang="pt-BR" dirty="0"/>
              <a:t>, </a:t>
            </a:r>
            <a:r>
              <a:rPr lang="pt-BR" dirty="0" err="1"/>
              <a:t>tuplas</a:t>
            </a:r>
            <a:r>
              <a:rPr lang="pt-BR" dirty="0"/>
              <a:t>, listas, dicionários e sets.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41755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Tipos de Dados Compostos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4" y="1786759"/>
            <a:ext cx="10440749" cy="4390204"/>
          </a:xfrm>
        </p:spPr>
        <p:txBody>
          <a:bodyPr>
            <a:normAutofit/>
          </a:bodyPr>
          <a:lstStyle/>
          <a:p>
            <a:pPr algn="just"/>
            <a:endParaRPr lang="pt-BR" dirty="0"/>
          </a:p>
          <a:p>
            <a:pPr algn="just"/>
            <a:r>
              <a:rPr lang="pt-BR" dirty="0"/>
              <a:t>Nesta aula vamos forcar em:</a:t>
            </a:r>
          </a:p>
          <a:p>
            <a:pPr lvl="1"/>
            <a:r>
              <a:rPr lang="pt-BR" sz="2600" dirty="0"/>
              <a:t>Listas – é </a:t>
            </a:r>
            <a:r>
              <a:rPr lang="pt-BR" sz="2800" dirty="0"/>
              <a:t>uma coleção ordenada</a:t>
            </a:r>
          </a:p>
          <a:p>
            <a:pPr lvl="1"/>
            <a:r>
              <a:rPr lang="pt-BR" sz="2800" dirty="0" err="1"/>
              <a:t>Tuplas</a:t>
            </a:r>
            <a:r>
              <a:rPr lang="pt-BR" sz="2800" dirty="0"/>
              <a:t> - são sequências de valores</a:t>
            </a:r>
          </a:p>
          <a:p>
            <a:pPr lvl="2"/>
            <a:r>
              <a:rPr lang="pt-BR" dirty="0"/>
              <a:t>Os valores de uma </a:t>
            </a:r>
            <a:r>
              <a:rPr lang="pt-BR" dirty="0" err="1"/>
              <a:t>tupla</a:t>
            </a:r>
            <a:r>
              <a:rPr lang="pt-BR" dirty="0"/>
              <a:t>, ao contrário de uma lista, são imutáveis </a:t>
            </a:r>
          </a:p>
          <a:p>
            <a:pPr lvl="2"/>
            <a:r>
              <a:rPr lang="pt-BR" dirty="0" err="1"/>
              <a:t>Tuplas</a:t>
            </a:r>
            <a:r>
              <a:rPr lang="pt-BR" dirty="0"/>
              <a:t> usam parênteses enquanto listas usam colchetes</a:t>
            </a:r>
            <a:endParaRPr lang="pt-BR" sz="2600" dirty="0"/>
          </a:p>
          <a:p>
            <a:pPr lvl="1"/>
            <a:r>
              <a:rPr lang="pt-BR" sz="2600" dirty="0"/>
              <a:t>Dicionário - </a:t>
            </a:r>
            <a:r>
              <a:rPr lang="pt-BR" sz="2800" dirty="0"/>
              <a:t>Estrutura de dados que implementa mapeamentos entre uma chave (</a:t>
            </a:r>
            <a:r>
              <a:rPr lang="pt-BR" sz="2800" dirty="0" err="1"/>
              <a:t>key</a:t>
            </a:r>
            <a:r>
              <a:rPr lang="pt-BR" sz="2800" dirty="0"/>
              <a:t>) e algum conteúdo (</a:t>
            </a:r>
            <a:r>
              <a:rPr lang="pt-BR" sz="2800" dirty="0" err="1"/>
              <a:t>value</a:t>
            </a:r>
            <a:r>
              <a:rPr lang="pt-BR" sz="2800" dirty="0"/>
              <a:t>) </a:t>
            </a:r>
            <a:endParaRPr lang="pt-BR" sz="2600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1090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1594731" y="3131800"/>
            <a:ext cx="8734097" cy="1240221"/>
          </a:xfrm>
        </p:spPr>
        <p:txBody>
          <a:bodyPr/>
          <a:lstStyle/>
          <a:p>
            <a:pPr algn="ctr"/>
            <a:r>
              <a:rPr lang="pt-BR" dirty="0"/>
              <a:t>Objetivos de Aprendizagem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</p:spTree>
    <p:extLst>
      <p:ext uri="{BB962C8B-B14F-4D97-AF65-F5344CB8AC3E}">
        <p14:creationId xmlns:p14="http://schemas.microsoft.com/office/powerpoint/2010/main" val="373054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 de Aprendizagem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37A92-298A-4D53-8EB3-9F0241169531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2" name="Espaço Reservado para Rodapé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©</a:t>
            </a:r>
            <a:r>
              <a:rPr lang="pt-BR" i="1"/>
              <a:t> Instituto Santos Dumont (ISD)</a:t>
            </a:r>
            <a:endParaRPr lang="pt-BR" i="1" dirty="0"/>
          </a:p>
        </p:txBody>
      </p:sp>
      <p:sp>
        <p:nvSpPr>
          <p:cNvPr id="6" name="Espaço Reservado para Conteúdo 5"/>
          <p:cNvSpPr>
            <a:spLocks noGrp="1"/>
          </p:cNvSpPr>
          <p:nvPr>
            <p:ph idx="1"/>
          </p:nvPr>
        </p:nvSpPr>
        <p:spPr>
          <a:xfrm>
            <a:off x="441435" y="1786759"/>
            <a:ext cx="9155646" cy="4390204"/>
          </a:xfrm>
        </p:spPr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  <a:p>
            <a:pPr algn="just"/>
            <a:r>
              <a:rPr lang="pt-BR" dirty="0"/>
              <a:t>Definir tipos de dados compostos como </a:t>
            </a:r>
            <a:r>
              <a:rPr lang="pt-BR" dirty="0" err="1"/>
              <a:t>Tupla</a:t>
            </a:r>
            <a:r>
              <a:rPr lang="pt-BR" dirty="0"/>
              <a:t>, Lista</a:t>
            </a:r>
            <a:r>
              <a:rPr lang="pt-BR"/>
              <a:t>, Dicionário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Usar as estruturas básicas de programação com Listas, </a:t>
            </a:r>
            <a:r>
              <a:rPr lang="pt-BR" dirty="0" err="1"/>
              <a:t>Tuplas</a:t>
            </a:r>
            <a:r>
              <a:rPr lang="pt-BR" dirty="0"/>
              <a:t> e Dicionários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55211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10456</TotalTime>
  <Words>1675</Words>
  <Application>Microsoft Office PowerPoint</Application>
  <PresentationFormat>Widescreen</PresentationFormat>
  <Paragraphs>437</Paragraphs>
  <Slides>42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Tema do Office</vt:lpstr>
      <vt:lpstr>Fundamentos de Programação e Desenvolvimento de Projetos aplicados à Neuroengenharia</vt:lpstr>
      <vt:lpstr>Aula 5 – Estrutura de um Programa</vt:lpstr>
      <vt:lpstr>Resumo do conteúdo abordado</vt:lpstr>
      <vt:lpstr>Lembrar -&gt; Orientações e Atividades</vt:lpstr>
      <vt:lpstr>Contextualização</vt:lpstr>
      <vt:lpstr>Tipos de Dados Compostos</vt:lpstr>
      <vt:lpstr>Tipos de Dados Compostos</vt:lpstr>
      <vt:lpstr>Objetivos de Aprendizagem</vt:lpstr>
      <vt:lpstr>Objetivos de Aprendizagem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Listas</vt:lpstr>
      <vt:lpstr>Tuplas</vt:lpstr>
      <vt:lpstr>Tuplas</vt:lpstr>
      <vt:lpstr>Tuplas</vt:lpstr>
      <vt:lpstr>Tuplas</vt:lpstr>
      <vt:lpstr>Tuplas</vt:lpstr>
      <vt:lpstr>Tuplas</vt:lpstr>
      <vt:lpstr>Tuplas</vt:lpstr>
      <vt:lpstr>Tuplas</vt:lpstr>
      <vt:lpstr>Dicionários</vt:lpstr>
      <vt:lpstr>Dicionários</vt:lpstr>
      <vt:lpstr>Dicionários</vt:lpstr>
      <vt:lpstr>Dicionários</vt:lpstr>
      <vt:lpstr>Dicionários</vt:lpstr>
      <vt:lpstr>Dicionários</vt:lpstr>
      <vt:lpstr>Dicionários</vt:lpstr>
      <vt:lpstr>Dicionários</vt:lpstr>
      <vt:lpstr>Atividade Proposta</vt:lpstr>
      <vt:lpstr>Finalização</vt:lpstr>
      <vt:lpstr>Resumo do conteúdo abordado</vt:lpstr>
      <vt:lpstr>Orientações e Atividades</vt:lpstr>
      <vt:lpstr>André Felipe Oliveira de Azevedo Dantas andre.dantas@isd.org.br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Luiz Paulo Juttel</dc:creator>
  <cp:lastModifiedBy>André Dantas</cp:lastModifiedBy>
  <cp:revision>162</cp:revision>
  <dcterms:created xsi:type="dcterms:W3CDTF">2017-03-31T13:26:25Z</dcterms:created>
  <dcterms:modified xsi:type="dcterms:W3CDTF">2020-08-17T18:40:10Z</dcterms:modified>
</cp:coreProperties>
</file>