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83" r:id="rId3"/>
    <p:sldId id="285" r:id="rId4"/>
    <p:sldId id="269" r:id="rId5"/>
    <p:sldId id="284" r:id="rId6"/>
    <p:sldId id="281" r:id="rId7"/>
    <p:sldId id="266" r:id="rId8"/>
    <p:sldId id="286" r:id="rId9"/>
    <p:sldId id="287" r:id="rId10"/>
    <p:sldId id="288" r:id="rId11"/>
    <p:sldId id="282" r:id="rId12"/>
    <p:sldId id="279" r:id="rId13"/>
    <p:sldId id="27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27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85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086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9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4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4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16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34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palestrante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201706" y="1484009"/>
            <a:ext cx="8786444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ETL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216959" y="2339168"/>
            <a:ext cx="7568483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54275" y="481887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Ferramentas /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Python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28A45D-E01C-4135-A1B1-889848458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52" y="2825101"/>
            <a:ext cx="2057400" cy="8286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584122-84F1-4C37-B10F-27895A89A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024" y="1620236"/>
            <a:ext cx="1895475" cy="609600"/>
          </a:xfrm>
          <a:prstGeom prst="rect">
            <a:avLst/>
          </a:prstGeom>
        </p:spPr>
      </p:pic>
      <p:pic>
        <p:nvPicPr>
          <p:cNvPr id="1026" name="Picture 2" descr="GitHub - spotify/luigi: Luigi is a Python module that helps you build  complex pipelines of batch jobs. It handles dependency resolution, workflow  management, visualization etc. It also comes with Hadoop support built">
            <a:extLst>
              <a:ext uri="{FF2B5EF4-FFF2-40B4-BE49-F238E27FC236}">
                <a16:creationId xmlns:a16="http://schemas.microsoft.com/office/drawing/2014/main" id="{6860C18E-6F4B-40A1-980F-855E8E03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17" y="3075924"/>
            <a:ext cx="1895475" cy="10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Airflow - Wikipedia">
            <a:extLst>
              <a:ext uri="{FF2B5EF4-FFF2-40B4-BE49-F238E27FC236}">
                <a16:creationId xmlns:a16="http://schemas.microsoft.com/office/drawing/2014/main" id="{17512D2E-1B4E-4DD7-BE2B-C97DA536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5" y="1682802"/>
            <a:ext cx="2664590" cy="102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3F6A72-D993-4035-A0BC-42D9B716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31" y="2263761"/>
            <a:ext cx="2218544" cy="89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xograma: Armazenamento Interno 9">
            <a:extLst>
              <a:ext uri="{FF2B5EF4-FFF2-40B4-BE49-F238E27FC236}">
                <a16:creationId xmlns:a16="http://schemas.microsoft.com/office/drawing/2014/main" id="{E4B325ED-812C-466E-AEAD-5DA13D1A4DB4}"/>
              </a:ext>
            </a:extLst>
          </p:cNvPr>
          <p:cNvSpPr/>
          <p:nvPr/>
        </p:nvSpPr>
        <p:spPr>
          <a:xfrm>
            <a:off x="6326658" y="1896384"/>
            <a:ext cx="2481570" cy="1349114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BC0FED-03C6-428D-BDAE-34D1EEB94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9902" y="4249041"/>
            <a:ext cx="8953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http://airflow.apache.org/</a:t>
            </a: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https://luigi.readthedocs.io/en/stable</a:t>
            </a: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https://www.bonobo-project.org/</a:t>
            </a: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http://bubbles.databrewery.org/</a:t>
            </a: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https://petl.readthedocs.io/en/stable/</a:t>
            </a: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37921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ALIEL-SAPPAGH,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Shaker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H.; AHMEDHENDAWI,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Abdeltawab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M.; BASTAWISSY, Ali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HamedEl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for data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ETL processes. 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King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Saud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Computer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Sciences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[</a:t>
            </a:r>
            <a:r>
              <a:rPr lang="pt-BR" sz="16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 l.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], ano 2011, v. 23, ed. 2, p. 91-104, Julho 2011.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WILLIAM, Lourdes.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You Need ETL Testing and What You Need to Know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 l.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], 8 mar. 2021.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Disponível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https://www.cigniti.com/blog/why-need-etl-testing-what-need-now/.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Acesso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16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2021.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sz="160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8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que precisamos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Visão geral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Algumas ferramentas / pacotes para Python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Para saber mais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1: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– Definição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</p:spTree>
    <p:extLst>
      <p:ext uri="{BB962C8B-B14F-4D97-AF65-F5344CB8AC3E}">
        <p14:creationId xmlns:p14="http://schemas.microsoft.com/office/powerpoint/2010/main" val="41407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– Definição</a:t>
            </a: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B4871A-DBDB-4366-9B84-2A261E80C563}"/>
              </a:ext>
            </a:extLst>
          </p:cNvPr>
          <p:cNvSpPr txBox="1"/>
          <p:nvPr/>
        </p:nvSpPr>
        <p:spPr>
          <a:xfrm>
            <a:off x="2175633" y="2720992"/>
            <a:ext cx="53511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2) </a:t>
            </a:r>
            <a:r>
              <a:rPr lang="pt-BR" sz="24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Transform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: Propagados para a área de 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     preparação de dados, onde são 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     transformados e limpos.</a:t>
            </a:r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76F07F-36DB-41AA-AEC2-657ED032E416}"/>
              </a:ext>
            </a:extLst>
          </p:cNvPr>
          <p:cNvSpPr txBox="1"/>
          <p:nvPr/>
        </p:nvSpPr>
        <p:spPr>
          <a:xfrm>
            <a:off x="463695" y="4242250"/>
            <a:ext cx="5224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3) </a:t>
            </a:r>
            <a:r>
              <a:rPr lang="pt-BR" sz="24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Load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: Carregados no data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warehouse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067F7D-C9EA-4396-9B06-B9020346B992}"/>
              </a:ext>
            </a:extLst>
          </p:cNvPr>
          <p:cNvSpPr txBox="1"/>
          <p:nvPr/>
        </p:nvSpPr>
        <p:spPr>
          <a:xfrm>
            <a:off x="3833890" y="1471091"/>
            <a:ext cx="4426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1) </a:t>
            </a:r>
            <a:r>
              <a:rPr lang="pt-BR" sz="24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Extract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: os dados são extraídos 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    de diferentes fontes de dados.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9BE81E-F799-4CA7-A487-DDCB907E44CA}"/>
              </a:ext>
            </a:extLst>
          </p:cNvPr>
          <p:cNvSpPr txBox="1"/>
          <p:nvPr/>
        </p:nvSpPr>
        <p:spPr>
          <a:xfrm>
            <a:off x="1081165" y="11514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77A171-091C-4697-81BB-2C8EA88B72CE}"/>
              </a:ext>
            </a:extLst>
          </p:cNvPr>
          <p:cNvSpPr txBox="1"/>
          <p:nvPr/>
        </p:nvSpPr>
        <p:spPr>
          <a:xfrm>
            <a:off x="1819445" y="11477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761BD4-2A53-4D18-B67F-3A5C45691481}"/>
              </a:ext>
            </a:extLst>
          </p:cNvPr>
          <p:cNvSpPr txBox="1"/>
          <p:nvPr/>
        </p:nvSpPr>
        <p:spPr>
          <a:xfrm>
            <a:off x="2860232" y="11514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887695-FAED-4966-B183-1E1B91A3E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95" y="1486359"/>
            <a:ext cx="289560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311700" y="1203598"/>
            <a:ext cx="88323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- Por que precisamos?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387526" y="250540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</p:spTree>
    <p:extLst>
      <p:ext uri="{BB962C8B-B14F-4D97-AF65-F5344CB8AC3E}">
        <p14:creationId xmlns:p14="http://schemas.microsoft.com/office/powerpoint/2010/main" val="40599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ETL - Por que precisamos?</a:t>
            </a: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F5741BC4-7D13-49C9-9DCE-E677470FB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39" y="3099093"/>
            <a:ext cx="933840" cy="90390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6E6BB37-4734-4512-9A01-582AA7C24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39" y="1508311"/>
            <a:ext cx="939570" cy="139573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1D6C2AD9-A5AD-441B-A195-63D0DB67C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0054" y="1322110"/>
            <a:ext cx="1914585" cy="1006134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D26C0E7-D818-439E-9315-BA06843A3879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 flipV="1">
            <a:off x="5677201" y="2560854"/>
            <a:ext cx="0" cy="6195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375903AC-BF6F-4DCE-A767-919365DDAA5A}"/>
              </a:ext>
            </a:extLst>
          </p:cNvPr>
          <p:cNvCxnSpPr>
            <a:cxnSpLocks/>
            <a:stCxn id="52" idx="3"/>
            <a:endCxn id="32" idx="1"/>
          </p:cNvCxnSpPr>
          <p:nvPr/>
        </p:nvCxnSpPr>
        <p:spPr>
          <a:xfrm flipV="1">
            <a:off x="6443985" y="1825177"/>
            <a:ext cx="71606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0EA557B3-1C11-4117-B39C-D219F5AD6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2663" y="962897"/>
            <a:ext cx="599133" cy="47008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27263380-7D15-40B2-A020-AAEEEA7D7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382" y="1577804"/>
            <a:ext cx="971256" cy="487562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3A07EC5-2429-4D73-91A9-E8BBB8D75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6207" y="2170504"/>
            <a:ext cx="473652" cy="480009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8228C46-4636-4C58-92F2-B5FE684D29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4601" y="2791615"/>
            <a:ext cx="395258" cy="487564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95A06D86-9BD8-44E4-8F3A-1B48F8F6C0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496" y="3484904"/>
            <a:ext cx="401468" cy="446076"/>
          </a:xfrm>
          <a:prstGeom prst="rect">
            <a:avLst/>
          </a:prstGeom>
        </p:spPr>
      </p:pic>
      <p:pic>
        <p:nvPicPr>
          <p:cNvPr id="40" name="Picture 2" descr="Engrenagem Desenho Png Transparent Images – Free PNG Images Vector, PSD,  Clipart, Templates">
            <a:extLst>
              <a:ext uri="{FF2B5EF4-FFF2-40B4-BE49-F238E27FC236}">
                <a16:creationId xmlns:a16="http://schemas.microsoft.com/office/drawing/2014/main" id="{6CDDCB0B-5DDF-42ED-A60B-CDA338AA3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18" y="2490223"/>
            <a:ext cx="748795" cy="7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157CA04-657A-4784-A5AB-672DAEDC1461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>
            <a:off x="4089113" y="2864621"/>
            <a:ext cx="841369" cy="1062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E718082-5A20-414A-B54D-6B4E3C60A2D1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2051796" y="1197942"/>
            <a:ext cx="1288522" cy="1666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CE3483E-A1B2-4E7F-8B69-3DC719CC5C5D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2263638" y="1821585"/>
            <a:ext cx="1076680" cy="1043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CAE02C9-583D-4FD0-9EF7-D31A1784D040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1949859" y="2410509"/>
            <a:ext cx="1390459" cy="454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DEFE1BF-2ADD-44AB-9705-DC619E9A4D30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1949859" y="2864621"/>
            <a:ext cx="1390459" cy="170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1B49166-C261-431B-B452-4E92CDC3D220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952964" y="2864621"/>
            <a:ext cx="1387354" cy="843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5F3C3890-0290-41E8-BBBC-9C941FE39F67}"/>
              </a:ext>
            </a:extLst>
          </p:cNvPr>
          <p:cNvSpPr/>
          <p:nvPr/>
        </p:nvSpPr>
        <p:spPr>
          <a:xfrm>
            <a:off x="1423112" y="4916889"/>
            <a:ext cx="111472" cy="112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1F5CD7E6-99D0-4370-8604-4C7BB5C3FF7A}"/>
              </a:ext>
            </a:extLst>
          </p:cNvPr>
          <p:cNvSpPr/>
          <p:nvPr/>
        </p:nvSpPr>
        <p:spPr>
          <a:xfrm>
            <a:off x="1901362" y="4924603"/>
            <a:ext cx="111472" cy="112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FA3A14B-6FAB-4F76-B414-849651DB51E7}"/>
              </a:ext>
            </a:extLst>
          </p:cNvPr>
          <p:cNvSpPr/>
          <p:nvPr/>
        </p:nvSpPr>
        <p:spPr>
          <a:xfrm>
            <a:off x="1662237" y="4924603"/>
            <a:ext cx="111472" cy="112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E1C4B74-FCA8-46D3-978F-CD9A04CF9E62}"/>
              </a:ext>
            </a:extLst>
          </p:cNvPr>
          <p:cNvCxnSpPr>
            <a:cxnSpLocks/>
            <a:stCxn id="1026" idx="3"/>
            <a:endCxn id="40" idx="1"/>
          </p:cNvCxnSpPr>
          <p:nvPr/>
        </p:nvCxnSpPr>
        <p:spPr>
          <a:xfrm flipV="1">
            <a:off x="1957098" y="2864621"/>
            <a:ext cx="1383220" cy="1374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" descr="Databank, repository, storage, database, server icon - Download on  Iconfinder">
            <a:extLst>
              <a:ext uri="{FF2B5EF4-FFF2-40B4-BE49-F238E27FC236}">
                <a16:creationId xmlns:a16="http://schemas.microsoft.com/office/drawing/2014/main" id="{D1E75CBF-C084-4AB3-8647-FDE19ADE8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82" y="3180427"/>
            <a:ext cx="1493438" cy="149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Transparent Business Intelligence Icon, Cliparts &amp; Cartoons - Jing.fm">
            <a:extLst>
              <a:ext uri="{FF2B5EF4-FFF2-40B4-BE49-F238E27FC236}">
                <a16:creationId xmlns:a16="http://schemas.microsoft.com/office/drawing/2014/main" id="{02C788CB-46B2-4DF5-A4BB-AAB21B458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17" y="1089501"/>
            <a:ext cx="1533568" cy="147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F07AC7D-0EF5-4687-A2C4-6D69AC64EC30}"/>
              </a:ext>
            </a:extLst>
          </p:cNvPr>
          <p:cNvSpPr txBox="1"/>
          <p:nvPr/>
        </p:nvSpPr>
        <p:spPr>
          <a:xfrm>
            <a:off x="2489647" y="136333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Batch</a:t>
            </a:r>
          </a:p>
        </p:txBody>
      </p:sp>
      <p:pic>
        <p:nvPicPr>
          <p:cNvPr id="1026" name="Picture 2" descr="Api | Ícone Gratis">
            <a:extLst>
              <a:ext uri="{FF2B5EF4-FFF2-40B4-BE49-F238E27FC236}">
                <a16:creationId xmlns:a16="http://schemas.microsoft.com/office/drawing/2014/main" id="{F85EF74D-772D-46D4-903B-3EB31C5B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06" y="4036869"/>
            <a:ext cx="405492" cy="40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Icons Infrared Symbol Sensor, license, text, monochrome, passive  Infrared Sensor png | PNGWing">
            <a:extLst>
              <a:ext uri="{FF2B5EF4-FFF2-40B4-BE49-F238E27FC236}">
                <a16:creationId xmlns:a16="http://schemas.microsoft.com/office/drawing/2014/main" id="{033DF54E-4A32-4413-95AA-D9564950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89" y="4487981"/>
            <a:ext cx="378079" cy="34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DD03DC0-5E39-4DB7-8E3B-A75DE5EB41F8}"/>
              </a:ext>
            </a:extLst>
          </p:cNvPr>
          <p:cNvCxnSpPr>
            <a:cxnSpLocks/>
            <a:stCxn id="1028" idx="3"/>
            <a:endCxn id="40" idx="1"/>
          </p:cNvCxnSpPr>
          <p:nvPr/>
        </p:nvCxnSpPr>
        <p:spPr>
          <a:xfrm flipV="1">
            <a:off x="1941268" y="2864621"/>
            <a:ext cx="1399050" cy="1797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AF3FBA84-AA0A-4456-81A4-9E303964503B}"/>
              </a:ext>
            </a:extLst>
          </p:cNvPr>
          <p:cNvCxnSpPr>
            <a:cxnSpLocks/>
            <a:stCxn id="48" idx="7"/>
            <a:endCxn id="40" idx="1"/>
          </p:cNvCxnSpPr>
          <p:nvPr/>
        </p:nvCxnSpPr>
        <p:spPr>
          <a:xfrm flipV="1">
            <a:off x="1996509" y="2864621"/>
            <a:ext cx="1343809" cy="20764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BCDCDE1-0AEB-4A23-981F-7C77249C12C6}"/>
              </a:ext>
            </a:extLst>
          </p:cNvPr>
          <p:cNvSpPr txBox="1"/>
          <p:nvPr/>
        </p:nvSpPr>
        <p:spPr>
          <a:xfrm>
            <a:off x="2433926" y="422930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Real Time</a:t>
            </a:r>
          </a:p>
        </p:txBody>
      </p:sp>
    </p:spTree>
    <p:extLst>
      <p:ext uri="{BB962C8B-B14F-4D97-AF65-F5344CB8AC3E}">
        <p14:creationId xmlns:p14="http://schemas.microsoft.com/office/powerpoint/2010/main" val="328912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3: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– Visão geral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– Visão Geral</a:t>
            </a: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1A98E3-4EF7-4D06-990A-86B42D2EA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11" y="980858"/>
            <a:ext cx="5807783" cy="379221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0FB6E03-A976-4878-A994-DB94980BDFCC}"/>
              </a:ext>
            </a:extLst>
          </p:cNvPr>
          <p:cNvSpPr txBox="1"/>
          <p:nvPr/>
        </p:nvSpPr>
        <p:spPr>
          <a:xfrm>
            <a:off x="3246575" y="4773071"/>
            <a:ext cx="3321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Calibri" panose="020F0502020204030204" pitchFamily="34" charset="0"/>
                <a:cs typeface="Calibri" panose="020F0502020204030204" pitchFamily="34" charset="0"/>
              </a:rPr>
              <a:t>Fonte: https://br.pinterest.com/pin/821836631985166926/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E49626-788B-4D5E-94AD-F192A1A18948}"/>
              </a:ext>
            </a:extLst>
          </p:cNvPr>
          <p:cNvSpPr txBox="1"/>
          <p:nvPr/>
        </p:nvSpPr>
        <p:spPr>
          <a:xfrm>
            <a:off x="3507593" y="108810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/ Pipeline</a:t>
            </a:r>
          </a:p>
        </p:txBody>
      </p:sp>
    </p:spTree>
    <p:extLst>
      <p:ext uri="{BB962C8B-B14F-4D97-AF65-F5344CB8AC3E}">
        <p14:creationId xmlns:p14="http://schemas.microsoft.com/office/powerpoint/2010/main" val="16106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154641" y="1203598"/>
            <a:ext cx="8989359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4: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– Ferramentas/Pacotes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387900" y="2499742"/>
            <a:ext cx="8520600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</p:spTree>
    <p:extLst>
      <p:ext uri="{BB962C8B-B14F-4D97-AF65-F5344CB8AC3E}">
        <p14:creationId xmlns:p14="http://schemas.microsoft.com/office/powerpoint/2010/main" val="16677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477</Words>
  <Application>Microsoft Office PowerPoint</Application>
  <PresentationFormat>Apresentação na tela 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Proxima Nova</vt:lpstr>
      <vt:lpstr>Calibri</vt:lpstr>
      <vt:lpstr>Courier New</vt:lpstr>
      <vt:lpstr>Century Gothic</vt:lpstr>
      <vt:lpstr>Arial</vt:lpstr>
      <vt:lpstr>Simple Light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Fernando Tiosso</cp:lastModifiedBy>
  <cp:revision>39</cp:revision>
  <dcterms:modified xsi:type="dcterms:W3CDTF">2021-05-18T20:24:09Z</dcterms:modified>
</cp:coreProperties>
</file>