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63" r:id="rId3"/>
    <p:sldId id="288" r:id="rId4"/>
    <p:sldId id="278" r:id="rId5"/>
    <p:sldId id="264" r:id="rId6"/>
    <p:sldId id="289" r:id="rId7"/>
    <p:sldId id="287" r:id="rId8"/>
    <p:sldId id="291" r:id="rId9"/>
    <p:sldId id="292" r:id="rId10"/>
    <p:sldId id="290" r:id="rId11"/>
    <p:sldId id="293" r:id="rId12"/>
    <p:sldId id="294" r:id="rId13"/>
    <p:sldId id="295" r:id="rId14"/>
    <p:sldId id="296" r:id="rId15"/>
    <p:sldId id="297" r:id="rId16"/>
    <p:sldId id="298" r:id="rId17"/>
    <p:sldId id="299" r:id="rId18"/>
    <p:sldId id="300" r:id="rId19"/>
    <p:sldId id="302" r:id="rId20"/>
    <p:sldId id="303" r:id="rId21"/>
    <p:sldId id="305" r:id="rId22"/>
    <p:sldId id="30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BEE616-86D3-4099-A968-B4A6BDE18D0F}">
          <p14:sldIdLst>
            <p14:sldId id="257"/>
            <p14:sldId id="263"/>
            <p14:sldId id="288"/>
            <p14:sldId id="278"/>
            <p14:sldId id="264"/>
            <p14:sldId id="289"/>
            <p14:sldId id="287"/>
            <p14:sldId id="291"/>
            <p14:sldId id="292"/>
            <p14:sldId id="290"/>
            <p14:sldId id="293"/>
            <p14:sldId id="294"/>
            <p14:sldId id="295"/>
            <p14:sldId id="296"/>
            <p14:sldId id="297"/>
            <p14:sldId id="298"/>
            <p14:sldId id="299"/>
            <p14:sldId id="300"/>
            <p14:sldId id="302"/>
            <p14:sldId id="303"/>
            <p14:sldId id="305"/>
            <p14:sldId id="304"/>
          </p14:sldIdLst>
        </p14:section>
        <p14:section name="Untitled Section" id="{5930E777-D3D8-4E75-983C-AF214C42B14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2" autoAdjust="0"/>
    <p:restoredTop sz="95179" autoAdjust="0"/>
  </p:normalViewPr>
  <p:slideViewPr>
    <p:cSldViewPr snapToGrid="0">
      <p:cViewPr varScale="1">
        <p:scale>
          <a:sx n="68" d="100"/>
          <a:sy n="68" d="100"/>
        </p:scale>
        <p:origin x="87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82A5-FD59-4225-A350-DA787E19AAD6}"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E7C8E-9966-49AA-A950-642A59F8B087}" type="slidenum">
              <a:rPr lang="en-US" smtClean="0"/>
              <a:t>‹#›</a:t>
            </a:fld>
            <a:endParaRPr lang="en-US"/>
          </a:p>
        </p:txBody>
      </p:sp>
    </p:spTree>
    <p:extLst>
      <p:ext uri="{BB962C8B-B14F-4D97-AF65-F5344CB8AC3E}">
        <p14:creationId xmlns:p14="http://schemas.microsoft.com/office/powerpoint/2010/main" val="18609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D334C30-18F6-499E-B529-FBBBA5BA8601}" type="datetimeFigureOut">
              <a:rPr lang="en-US" smtClean="0"/>
              <a:t>9/19/2022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16EBCE5-9DE5-46EE-9318-4795EB416EE9}" type="slidenum">
              <a:rPr lang="en-US" smtClean="0"/>
              <a:t>‹#›</a:t>
            </a:fld>
            <a:endParaRPr lang="en-US"/>
          </a:p>
        </p:txBody>
      </p:sp>
      <p:sp>
        <p:nvSpPr>
          <p:cNvPr id="14" name="Content Placeholder 13"/>
          <p:cNvSpPr>
            <a:spLocks noGrp="1"/>
          </p:cNvSpPr>
          <p:nvPr>
            <p:ph sz="quarter" idx="13"/>
          </p:nvPr>
        </p:nvSpPr>
        <p:spPr>
          <a:xfrm>
            <a:off x="1712913" y="3832225"/>
            <a:ext cx="9186862" cy="1798638"/>
          </a:xfrm>
        </p:spPr>
        <p:txBody>
          <a:bodyPr/>
          <a:lstStyle>
            <a:lvl1pPr marL="0" indent="0">
              <a:buNone/>
              <a:defRPr/>
            </a:lvl1pPr>
          </a:lstStyle>
          <a:p>
            <a:pPr lvl="0"/>
            <a:endParaRPr lang="en-US" dirty="0"/>
          </a:p>
        </p:txBody>
      </p:sp>
    </p:spTree>
    <p:extLst>
      <p:ext uri="{BB962C8B-B14F-4D97-AF65-F5344CB8AC3E}">
        <p14:creationId xmlns:p14="http://schemas.microsoft.com/office/powerpoint/2010/main" val="2860551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65C8B60-5CF0-444C-8758-FD6AA4E3BF27}" type="datetime1">
              <a:rPr lang="en-GB" smtClean="0"/>
              <a:pPr/>
              <a:t>19/09/2022</a:t>
            </a:fld>
            <a:endParaRPr lang="en-GB" dirty="0"/>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r>
              <a:rPr lang="en-GB" dirty="0"/>
              <a:t>....Linking Learners Everywhere 2013 All Rights Reserved</a:t>
            </a: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0DF291AF-424A-45FD-966C-A7A9D7595FCE}" type="slidenum">
              <a:rPr lang="en-GB" smtClean="0"/>
              <a:pPr/>
              <a:t>‹#›</a:t>
            </a:fld>
            <a:endParaRPr lang="en-GB" dirty="0"/>
          </a:p>
        </p:txBody>
      </p:sp>
    </p:spTree>
    <p:extLst>
      <p:ext uri="{BB962C8B-B14F-4D97-AF65-F5344CB8AC3E}">
        <p14:creationId xmlns:p14="http://schemas.microsoft.com/office/powerpoint/2010/main" val="34681449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CC">
            <a:alpha val="0"/>
          </a:srgbClr>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038600" y="2334533"/>
            <a:ext cx="3309258" cy="3187020"/>
          </a:xfrm>
          <a:prstGeom prst="ellipse">
            <a:avLst/>
          </a:prstGeom>
          <a:ln>
            <a:noFill/>
          </a:ln>
          <a:effectLst>
            <a:softEdge rad="112500"/>
          </a:effectLst>
        </p:spPr>
      </p:pic>
      <p:sp>
        <p:nvSpPr>
          <p:cNvPr id="10" name="Rectangle 9"/>
          <p:cNvSpPr/>
          <p:nvPr userDrawn="1"/>
        </p:nvSpPr>
        <p:spPr>
          <a:xfrm>
            <a:off x="0" y="0"/>
            <a:ext cx="12192000" cy="6176963"/>
          </a:xfrm>
          <a:prstGeom prst="rect">
            <a:avLst/>
          </a:prstGeom>
          <a:solidFill>
            <a:srgbClr val="FFFFCC">
              <a:alpha val="8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12"/>
          <p:cNvSpPr/>
          <p:nvPr userDrawn="1"/>
        </p:nvSpPr>
        <p:spPr>
          <a:xfrm>
            <a:off x="0" y="0"/>
            <a:ext cx="9144000" cy="18573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144000" y="0"/>
            <a:ext cx="3048000" cy="185738"/>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0" y="6176963"/>
            <a:ext cx="12192000" cy="681037"/>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userDrawn="1"/>
        </p:nvPicPr>
        <p:blipFill>
          <a:blip r:embed="rId5"/>
          <a:stretch>
            <a:fillRect/>
          </a:stretch>
        </p:blipFill>
        <p:spPr>
          <a:xfrm>
            <a:off x="8210550" y="6176963"/>
            <a:ext cx="3981450" cy="684907"/>
          </a:xfrm>
          <a:prstGeom prst="rect">
            <a:avLst/>
          </a:prstGeom>
          <a:ln>
            <a:noFill/>
          </a:ln>
          <a:effectLst>
            <a:softEdge rad="112500"/>
          </a:effectLst>
        </p:spPr>
      </p:pic>
    </p:spTree>
    <p:extLst>
      <p:ext uri="{BB962C8B-B14F-4D97-AF65-F5344CB8AC3E}">
        <p14:creationId xmlns:p14="http://schemas.microsoft.com/office/powerpoint/2010/main" val="507633352"/>
      </p:ext>
    </p:extLst>
  </p:cSld>
  <p:clrMap bg1="dk1" tx1="lt1" bg2="dk2" tx2="lt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la.org/MLA-Style" TargetMode="External"/><Relationship Id="rId2" Type="http://schemas.openxmlformats.org/officeDocument/2006/relationships/hyperlink" Target="http://www.apastyle.org/index.aspx" TargetMode="External"/><Relationship Id="rId1" Type="http://schemas.openxmlformats.org/officeDocument/2006/relationships/slideLayout" Target="../slideLayouts/slideLayout2.xml"/><Relationship Id="rId4" Type="http://schemas.openxmlformats.org/officeDocument/2006/relationships/hyperlink" Target="http://www.chicagomanualofstyle.org/tools_citationguide.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wordy.com/create-order"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5573486"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5" name="Rectangle 4"/>
          <p:cNvSpPr/>
          <p:nvPr/>
        </p:nvSpPr>
        <p:spPr>
          <a:xfrm>
            <a:off x="5573486" y="0"/>
            <a:ext cx="348343" cy="6858001"/>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4" name="Rectangle 3"/>
          <p:cNvSpPr/>
          <p:nvPr/>
        </p:nvSpPr>
        <p:spPr>
          <a:xfrm>
            <a:off x="5791200" y="25395"/>
            <a:ext cx="6270171" cy="6857999"/>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5921829" y="533398"/>
            <a:ext cx="6008913" cy="2097260"/>
          </a:xfrm>
        </p:spPr>
        <p:txBody>
          <a:bodyPr>
            <a:normAutofit/>
          </a:bodyPr>
          <a:lstStyle/>
          <a:p>
            <a:r>
              <a:rPr lang="en-US" sz="3600" dirty="0" smtClean="0">
                <a:solidFill>
                  <a:schemeClr val="tx1"/>
                </a:solidFill>
                <a:latin typeface="Times New Roman" panose="02020603050405020304" pitchFamily="18" charset="0"/>
                <a:cs typeface="Times New Roman" panose="02020603050405020304" pitchFamily="18" charset="0"/>
              </a:rPr>
              <a:t>TECHNICAL COMMUNICATION SKILLS</a:t>
            </a:r>
            <a:br>
              <a:rPr lang="en-US" sz="3600" dirty="0" smtClean="0">
                <a:solidFill>
                  <a:schemeClr val="tx1"/>
                </a:solidFill>
                <a:latin typeface="Times New Roman" panose="02020603050405020304" pitchFamily="18" charset="0"/>
                <a:cs typeface="Times New Roman" panose="02020603050405020304" pitchFamily="18" charset="0"/>
              </a:rPr>
            </a:br>
            <a:r>
              <a:rPr lang="en-US" sz="3600" dirty="0" smtClean="0">
                <a:solidFill>
                  <a:schemeClr val="tx1"/>
                </a:solidFill>
                <a:latin typeface="Times New Roman" panose="02020603050405020304" pitchFamily="18" charset="0"/>
                <a:cs typeface="Times New Roman" panose="02020603050405020304" pitchFamily="18" charset="0"/>
              </a:rPr>
              <a:t/>
            </a:r>
            <a:br>
              <a:rPr lang="en-US" sz="3600" dirty="0" smtClean="0">
                <a:solidFill>
                  <a:schemeClr val="tx1"/>
                </a:solidFill>
                <a:latin typeface="Times New Roman" panose="02020603050405020304" pitchFamily="18" charset="0"/>
                <a:cs typeface="Times New Roman" panose="02020603050405020304" pitchFamily="18" charset="0"/>
              </a:rPr>
            </a:br>
            <a:r>
              <a:rPr lang="en-US" sz="3600" dirty="0" smtClean="0">
                <a:solidFill>
                  <a:schemeClr val="tx1"/>
                </a:solidFill>
                <a:latin typeface="Times New Roman" panose="02020603050405020304" pitchFamily="18" charset="0"/>
                <a:cs typeface="Times New Roman" panose="02020603050405020304" pitchFamily="18" charset="0"/>
              </a:rPr>
              <a:t>Notes on Essay Parts</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4294967295"/>
          </p:nvPr>
        </p:nvSpPr>
        <p:spPr>
          <a:xfrm>
            <a:off x="7027487" y="3454395"/>
            <a:ext cx="4833257" cy="1655762"/>
          </a:xfrm>
        </p:spPr>
        <p:txBody>
          <a:bodyPr>
            <a:normAutofit/>
          </a:bodyPr>
          <a:lstStyle/>
          <a:p>
            <a:pPr marL="0" indent="0" algn="ctr">
              <a:buNone/>
            </a:pPr>
            <a:r>
              <a:rPr lang="en-US" sz="2000" dirty="0" smtClean="0">
                <a:solidFill>
                  <a:schemeClr val="tx1"/>
                </a:solidFill>
                <a:latin typeface="Times New Roman" panose="02020603050405020304" pitchFamily="18" charset="0"/>
                <a:cs typeface="Times New Roman" panose="02020603050405020304" pitchFamily="18" charset="0"/>
              </a:rPr>
              <a:t>BY</a:t>
            </a:r>
          </a:p>
          <a:p>
            <a:pPr marL="0" indent="0">
              <a:buNone/>
            </a:pPr>
            <a:r>
              <a:rPr lang="en-US" sz="2000" i="1" dirty="0" smtClean="0">
                <a:solidFill>
                  <a:schemeClr val="tx1"/>
                </a:solidFill>
                <a:latin typeface="Times New Roman" panose="02020603050405020304" pitchFamily="18" charset="0"/>
                <a:cs typeface="Times New Roman" panose="02020603050405020304" pitchFamily="18" charset="0"/>
              </a:rPr>
              <a:t>           MICHAEL KWAME APPIAH</a:t>
            </a:r>
          </a:p>
          <a:p>
            <a:pPr marL="0" indent="0">
              <a:buNone/>
            </a:pPr>
            <a:r>
              <a:rPr lang="en-US" sz="2000" i="1" dirty="0" smtClean="0">
                <a:solidFill>
                  <a:schemeClr val="tx1"/>
                </a:solidFill>
                <a:latin typeface="Times New Roman" panose="02020603050405020304" pitchFamily="18" charset="0"/>
                <a:cs typeface="Times New Roman" panose="02020603050405020304" pitchFamily="18" charset="0"/>
              </a:rPr>
              <a:t>            Email: mappiah@gctu.edu.gh</a:t>
            </a:r>
          </a:p>
          <a:p>
            <a:pPr marL="0" indent="0">
              <a:buNone/>
            </a:pPr>
            <a:r>
              <a:rPr lang="en-US" sz="2000" i="1" dirty="0" smtClean="0">
                <a:solidFill>
                  <a:schemeClr val="tx1"/>
                </a:solidFill>
                <a:latin typeface="Times New Roman" panose="02020603050405020304" pitchFamily="18" charset="0"/>
                <a:cs typeface="Times New Roman" panose="02020603050405020304" pitchFamily="18" charset="0"/>
              </a:rPr>
              <a:t>              Telephone:+233243530809</a:t>
            </a:r>
            <a:endParaRPr lang="en-US" sz="2000" i="1"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63" y="1306286"/>
            <a:ext cx="3995365" cy="3647679"/>
          </a:xfrm>
          <a:prstGeom prst="rect">
            <a:avLst/>
          </a:prstGeom>
        </p:spPr>
      </p:pic>
      <p:sp>
        <p:nvSpPr>
          <p:cNvPr id="10" name="TextBox 9"/>
          <p:cNvSpPr txBox="1"/>
          <p:nvPr/>
        </p:nvSpPr>
        <p:spPr>
          <a:xfrm>
            <a:off x="463612" y="229068"/>
            <a:ext cx="6371113" cy="707886"/>
          </a:xfrm>
          <a:prstGeom prst="rect">
            <a:avLst/>
          </a:prstGeom>
          <a:noFill/>
        </p:spPr>
        <p:txBody>
          <a:bodyPr wrap="square" rtlCol="0">
            <a:spAutoFit/>
          </a:bodyPr>
          <a:lstStyle/>
          <a:p>
            <a:r>
              <a:rPr lang="en-US" sz="2000" b="1" dirty="0">
                <a:solidFill>
                  <a:srgbClr val="002060"/>
                </a:solidFill>
                <a:latin typeface="Times New Roman" panose="02020603050405020304" pitchFamily="18" charset="0"/>
                <a:cs typeface="Times New Roman" panose="02020603050405020304" pitchFamily="18" charset="0"/>
              </a:rPr>
              <a:t>GHANA COMMUNICATION TECHNOLOGY UNIVERSITY</a:t>
            </a:r>
          </a:p>
        </p:txBody>
      </p:sp>
      <p:sp>
        <p:nvSpPr>
          <p:cNvPr id="11" name="TextBox 10"/>
          <p:cNvSpPr txBox="1"/>
          <p:nvPr/>
        </p:nvSpPr>
        <p:spPr>
          <a:xfrm>
            <a:off x="112874" y="5028819"/>
            <a:ext cx="4493076" cy="400110"/>
          </a:xfrm>
          <a:prstGeom prst="rect">
            <a:avLst/>
          </a:prstGeom>
          <a:noFill/>
        </p:spPr>
        <p:txBody>
          <a:bodyPr wrap="square" rtlCol="0">
            <a:spAutoFit/>
          </a:bodyPr>
          <a:lstStyle/>
          <a:p>
            <a:endParaRPr lang="en-US"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701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600" dirty="0">
                <a:solidFill>
                  <a:srgbClr val="000000"/>
                </a:solidFill>
                <a:latin typeface="Georgia" panose="02040502050405020303" pitchFamily="18" charset="0"/>
              </a:rPr>
              <a:t>Each paragraph in the body of the essay should focus on one separate idea. When you are creating your outline, you can arrange the ideas in these paragraphs in a number of ways, such as chronologically or from least important to most important. It’s important that the paragraphs flow from one to the next to form a cohesive essay.</a:t>
            </a:r>
            <a:endParaRPr lang="en-US" sz="3600" dirty="0"/>
          </a:p>
        </p:txBody>
      </p:sp>
    </p:spTree>
    <p:extLst>
      <p:ext uri="{BB962C8B-B14F-4D97-AF65-F5344CB8AC3E}">
        <p14:creationId xmlns:p14="http://schemas.microsoft.com/office/powerpoint/2010/main" val="36986475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Write your essay</a:t>
            </a:r>
            <a:r>
              <a:rPr lang="en-US" dirty="0">
                <a:solidFill>
                  <a:srgbClr val="D0AC5D"/>
                </a:solidFill>
                <a:latin typeface="Georgia" panose="02040502050405020303" pitchFamily="18" charset="0"/>
              </a:rPr>
              <a:t/>
            </a:r>
            <a:br>
              <a:rPr lang="en-US" dirty="0">
                <a:solidFill>
                  <a:srgbClr val="D0AC5D"/>
                </a:solidFill>
                <a:latin typeface="Georgia" panose="02040502050405020303" pitchFamily="18" charset="0"/>
              </a:rPr>
            </a:br>
            <a:endParaRPr lang="en-US" dirty="0"/>
          </a:p>
        </p:txBody>
      </p:sp>
      <p:sp>
        <p:nvSpPr>
          <p:cNvPr id="3" name="Content Placeholder 2"/>
          <p:cNvSpPr>
            <a:spLocks noGrp="1"/>
          </p:cNvSpPr>
          <p:nvPr>
            <p:ph idx="1"/>
          </p:nvPr>
        </p:nvSpPr>
        <p:spPr/>
        <p:txBody>
          <a:bodyPr>
            <a:normAutofit/>
          </a:bodyPr>
          <a:lstStyle/>
          <a:p>
            <a:r>
              <a:rPr lang="en-US" sz="3200" dirty="0" smtClean="0">
                <a:solidFill>
                  <a:srgbClr val="000000"/>
                </a:solidFill>
                <a:latin typeface="Georgia" panose="02040502050405020303" pitchFamily="18" charset="0"/>
              </a:rPr>
              <a:t>Now </a:t>
            </a:r>
            <a:r>
              <a:rPr lang="en-US" sz="3200" dirty="0">
                <a:solidFill>
                  <a:srgbClr val="000000"/>
                </a:solidFill>
                <a:latin typeface="Georgia" panose="02040502050405020303" pitchFamily="18" charset="0"/>
              </a:rPr>
              <a:t>that you have your outline, it’s time to flesh out the text and start writing your academic essay. Begin with your introduction. This paragraph should include your thesis statement and some general text explaining your thesis statement. This text can include background information for your argument, the context in which you have approached your examination of the thesis, and how the rest of your essay is organized.</a:t>
            </a:r>
          </a:p>
          <a:p>
            <a:endParaRPr lang="en-US" sz="3200" dirty="0"/>
          </a:p>
        </p:txBody>
      </p:sp>
    </p:spTree>
    <p:extLst>
      <p:ext uri="{BB962C8B-B14F-4D97-AF65-F5344CB8AC3E}">
        <p14:creationId xmlns:p14="http://schemas.microsoft.com/office/powerpoint/2010/main" val="31441191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200" dirty="0">
                <a:solidFill>
                  <a:srgbClr val="000000"/>
                </a:solidFill>
                <a:latin typeface="Georgia" panose="02040502050405020303" pitchFamily="18" charset="0"/>
              </a:rPr>
              <a:t>The body paragraphs of your essay are where you present your arguments, descriptions, or ideas. Each of these paragraphs should begin with an introductory statement to let the reader know the main idea for that paragraph. The next 3–5 sentences should present further information related to that idea. This is where you will use the research you conducted earlier. You can present facts, statistics, or other people’s thoughts to back up the point you are making in each paragraph.</a:t>
            </a:r>
            <a:endParaRPr lang="en-US" sz="3200" dirty="0"/>
          </a:p>
        </p:txBody>
      </p:sp>
    </p:spTree>
    <p:extLst>
      <p:ext uri="{BB962C8B-B14F-4D97-AF65-F5344CB8AC3E}">
        <p14:creationId xmlns:p14="http://schemas.microsoft.com/office/powerpoint/2010/main" val="13681558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000" b="1" dirty="0" smtClean="0"/>
              <a:t>PLAGIARISM</a:t>
            </a:r>
            <a:endParaRPr lang="en-US" sz="8000" b="1" dirty="0"/>
          </a:p>
        </p:txBody>
      </p:sp>
      <p:sp>
        <p:nvSpPr>
          <p:cNvPr id="3" name="Content Placeholder 2"/>
          <p:cNvSpPr>
            <a:spLocks noGrp="1"/>
          </p:cNvSpPr>
          <p:nvPr>
            <p:ph idx="1"/>
          </p:nvPr>
        </p:nvSpPr>
        <p:spPr/>
        <p:txBody>
          <a:bodyPr/>
          <a:lstStyle/>
          <a:p>
            <a:endParaRPr lang="en-US" dirty="0" smtClean="0">
              <a:solidFill>
                <a:srgbClr val="000000"/>
              </a:solidFill>
              <a:latin typeface="Georgia" panose="02040502050405020303" pitchFamily="18" charset="0"/>
            </a:endParaRPr>
          </a:p>
          <a:p>
            <a:r>
              <a:rPr lang="en-US" sz="3600" dirty="0" smtClean="0">
                <a:solidFill>
                  <a:srgbClr val="000000"/>
                </a:solidFill>
                <a:latin typeface="Georgia" panose="02040502050405020303" pitchFamily="18" charset="0"/>
              </a:rPr>
              <a:t>If </a:t>
            </a:r>
            <a:r>
              <a:rPr lang="en-US" sz="3600" dirty="0">
                <a:solidFill>
                  <a:srgbClr val="000000"/>
                </a:solidFill>
                <a:latin typeface="Georgia" panose="02040502050405020303" pitchFamily="18" charset="0"/>
              </a:rPr>
              <a:t>you use information or ideas you got from another  </a:t>
            </a:r>
            <a:r>
              <a:rPr lang="en-US" sz="3600" dirty="0" smtClean="0">
                <a:solidFill>
                  <a:srgbClr val="000000"/>
                </a:solidFill>
                <a:latin typeface="Georgia" panose="02040502050405020303" pitchFamily="18" charset="0"/>
              </a:rPr>
              <a:t>source, </a:t>
            </a:r>
            <a:r>
              <a:rPr lang="en-US" sz="3600" dirty="0">
                <a:solidFill>
                  <a:srgbClr val="000000"/>
                </a:solidFill>
                <a:latin typeface="Georgia" panose="02040502050405020303" pitchFamily="18" charset="0"/>
              </a:rPr>
              <a:t>you should always provide a citation to acknowledge that the information came from somewhere else; not doing so is </a:t>
            </a:r>
            <a:r>
              <a:rPr lang="en-US" sz="3600" b="1" dirty="0">
                <a:solidFill>
                  <a:srgbClr val="000000"/>
                </a:solidFill>
                <a:latin typeface="Georgia" panose="02040502050405020303" pitchFamily="18" charset="0"/>
              </a:rPr>
              <a:t>plagiarism</a:t>
            </a:r>
            <a:r>
              <a:rPr lang="en-US" sz="3600" dirty="0">
                <a:solidFill>
                  <a:srgbClr val="000000"/>
                </a:solidFill>
                <a:latin typeface="Georgia" panose="02040502050405020303" pitchFamily="18" charset="0"/>
              </a:rPr>
              <a:t>, and academic institutions have strict policies against </a:t>
            </a:r>
            <a:r>
              <a:rPr lang="en-US" sz="3600" b="1" dirty="0">
                <a:solidFill>
                  <a:srgbClr val="000000"/>
                </a:solidFill>
                <a:latin typeface="Georgia" panose="02040502050405020303" pitchFamily="18" charset="0"/>
              </a:rPr>
              <a:t>plagiarism</a:t>
            </a:r>
            <a:r>
              <a:rPr lang="en-US" sz="3600" dirty="0">
                <a:solidFill>
                  <a:srgbClr val="000000"/>
                </a:solidFill>
                <a:latin typeface="Georgia" panose="02040502050405020303" pitchFamily="18" charset="0"/>
              </a:rPr>
              <a:t>.</a:t>
            </a:r>
            <a:endParaRPr lang="en-US" sz="3600" dirty="0"/>
          </a:p>
        </p:txBody>
      </p:sp>
    </p:spTree>
    <p:extLst>
      <p:ext uri="{BB962C8B-B14F-4D97-AF65-F5344CB8AC3E}">
        <p14:creationId xmlns:p14="http://schemas.microsoft.com/office/powerpoint/2010/main" val="3215265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4400" dirty="0"/>
              <a:t>The style of these citations is usually determined by the style guide your instructor has asked you to use (e.g., </a:t>
            </a:r>
            <a:r>
              <a:rPr lang="en-US" sz="4400" dirty="0">
                <a:hlinkClick r:id="rId2"/>
              </a:rPr>
              <a:t>APA</a:t>
            </a:r>
            <a:r>
              <a:rPr lang="en-US" sz="4400" dirty="0"/>
              <a:t>, </a:t>
            </a:r>
            <a:r>
              <a:rPr lang="en-US" sz="4400" dirty="0">
                <a:hlinkClick r:id="rId3"/>
              </a:rPr>
              <a:t>MLA</a:t>
            </a:r>
            <a:r>
              <a:rPr lang="en-US" sz="4400" dirty="0"/>
              <a:t>, or </a:t>
            </a:r>
            <a:r>
              <a:rPr lang="en-US" sz="4400" dirty="0">
                <a:hlinkClick r:id="rId4"/>
              </a:rPr>
              <a:t>Chicago</a:t>
            </a:r>
            <a:r>
              <a:rPr lang="en-US" sz="4400" dirty="0"/>
              <a:t>). The final sentence should provide a transition to the next paragraph</a:t>
            </a:r>
            <a:r>
              <a:rPr lang="en-US" dirty="0"/>
              <a:t> </a:t>
            </a:r>
          </a:p>
        </p:txBody>
      </p:sp>
    </p:spTree>
    <p:extLst>
      <p:ext uri="{BB962C8B-B14F-4D97-AF65-F5344CB8AC3E}">
        <p14:creationId xmlns:p14="http://schemas.microsoft.com/office/powerpoint/2010/main" val="24558777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92500" lnSpcReduction="10000"/>
          </a:bodyPr>
          <a:lstStyle/>
          <a:p>
            <a:r>
              <a:rPr lang="en-US" sz="3200" dirty="0">
                <a:solidFill>
                  <a:srgbClr val="000000"/>
                </a:solidFill>
                <a:latin typeface="Georgia" panose="02040502050405020303" pitchFamily="18" charset="0"/>
              </a:rPr>
              <a:t>Once you have completed your body paragraphs, it’s time to write your conclusion. In this paragraph, you should restate your thesis and summarize your ideas that support your thesis.</a:t>
            </a:r>
          </a:p>
          <a:p>
            <a:r>
              <a:rPr lang="en-US" sz="3200" dirty="0">
                <a:solidFill>
                  <a:srgbClr val="000000"/>
                </a:solidFill>
                <a:latin typeface="Georgia" panose="02040502050405020303" pitchFamily="18" charset="0"/>
              </a:rPr>
              <a:t>If you cited other sources in your essay, you should include a bibliography or works cited list at the end of your essay. Like the citations, the style used to present the references in this list is determined by the style guide your instructor wants you to use.</a:t>
            </a:r>
          </a:p>
          <a:p>
            <a:pPr marL="0" indent="0">
              <a:buNone/>
            </a:pPr>
            <a:r>
              <a:rPr lang="en-US" dirty="0"/>
              <a:t/>
            </a:r>
            <a:br>
              <a:rPr lang="en-US" dirty="0"/>
            </a:br>
            <a:endParaRPr lang="en-US" dirty="0"/>
          </a:p>
        </p:txBody>
      </p:sp>
    </p:spTree>
    <p:extLst>
      <p:ext uri="{BB962C8B-B14F-4D97-AF65-F5344CB8AC3E}">
        <p14:creationId xmlns:p14="http://schemas.microsoft.com/office/powerpoint/2010/main" val="1662103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sz="3500" dirty="0"/>
              <a:t>Once you have completed your body paragraphs, it’s time to write your conclusion. In this paragraph, you should restate your thesis and summarize your ideas that support your thesis.</a:t>
            </a:r>
          </a:p>
          <a:p>
            <a:r>
              <a:rPr lang="en-US" sz="3500" dirty="0"/>
              <a:t>If you cited other sources in your essay, you should include a bibliography or works cited list at the end of your essay. Like the citations, the style used to present the references in this list is determined by the style guide your instructor wants you to use.</a:t>
            </a:r>
          </a:p>
          <a:p>
            <a:pPr marL="0" indent="0">
              <a:buNone/>
            </a:pPr>
            <a:r>
              <a:rPr lang="en-US" dirty="0"/>
              <a:t/>
            </a:r>
            <a:br>
              <a:rPr lang="en-US" dirty="0"/>
            </a:br>
            <a:endParaRPr lang="en-US" dirty="0"/>
          </a:p>
        </p:txBody>
      </p:sp>
    </p:spTree>
    <p:extLst>
      <p:ext uri="{BB962C8B-B14F-4D97-AF65-F5344CB8AC3E}">
        <p14:creationId xmlns:p14="http://schemas.microsoft.com/office/powerpoint/2010/main" val="3289454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Edit your work</a:t>
            </a:r>
            <a:br>
              <a:rPr lang="en-US" dirty="0"/>
            </a:br>
            <a:endParaRPr lang="en-US" dirty="0"/>
          </a:p>
        </p:txBody>
      </p:sp>
      <p:sp>
        <p:nvSpPr>
          <p:cNvPr id="3" name="Content Placeholder 2"/>
          <p:cNvSpPr>
            <a:spLocks noGrp="1"/>
          </p:cNvSpPr>
          <p:nvPr>
            <p:ph idx="1"/>
          </p:nvPr>
        </p:nvSpPr>
        <p:spPr/>
        <p:txBody>
          <a:bodyPr/>
          <a:lstStyle/>
          <a:p>
            <a:r>
              <a:rPr lang="en-US" sz="4400" dirty="0" smtClean="0"/>
              <a:t>Once </a:t>
            </a:r>
            <a:r>
              <a:rPr lang="en-US" sz="4400" dirty="0"/>
              <a:t>you have completed your first draft, it’s important to </a:t>
            </a:r>
            <a:r>
              <a:rPr lang="en-US" sz="4400" b="1" dirty="0">
                <a:hlinkClick r:id="rId2"/>
              </a:rPr>
              <a:t>edit your work</a:t>
            </a:r>
            <a:r>
              <a:rPr lang="en-US" sz="4400" dirty="0"/>
              <a:t>. Academic essay writing almost always requires several revisions. When you edit your work, you will check for a number of different things, including the following:</a:t>
            </a:r>
          </a:p>
          <a:p>
            <a:endParaRPr lang="en-US" dirty="0"/>
          </a:p>
        </p:txBody>
      </p:sp>
    </p:spTree>
    <p:extLst>
      <p:ext uri="{BB962C8B-B14F-4D97-AF65-F5344CB8AC3E}">
        <p14:creationId xmlns:p14="http://schemas.microsoft.com/office/powerpoint/2010/main" val="5169485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400" dirty="0"/>
              <a:t>Make sure all your grammar, spelling, and punctuation are correct (the spell check in your word processing software can help with this, but note that spell check doesn’t always catch everything!).</a:t>
            </a:r>
          </a:p>
        </p:txBody>
      </p:sp>
    </p:spTree>
    <p:extLst>
      <p:ext uri="{BB962C8B-B14F-4D97-AF65-F5344CB8AC3E}">
        <p14:creationId xmlns:p14="http://schemas.microsoft.com/office/powerpoint/2010/main" val="857435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a:t>Try to avoid using passive voice (e.g., “I will be discussing”) where possible and use active voice (e.g., “I will discuss”) instead.</a:t>
            </a:r>
          </a:p>
          <a:p>
            <a:r>
              <a:rPr lang="en-US" sz="3600" dirty="0"/>
              <a:t>Use formal English, and avoid using slang or contractions.</a:t>
            </a:r>
          </a:p>
          <a:p>
            <a:r>
              <a:rPr lang="en-US" sz="3600" dirty="0"/>
              <a:t>Avoid using biased or sexist language.</a:t>
            </a:r>
          </a:p>
          <a:p>
            <a:r>
              <a:rPr lang="en-US" sz="3600" dirty="0"/>
              <a:t>Don’t be too long-winded; instead, be concise.</a:t>
            </a:r>
          </a:p>
        </p:txBody>
      </p:sp>
    </p:spTree>
    <p:extLst>
      <p:ext uri="{BB962C8B-B14F-4D97-AF65-F5344CB8AC3E}">
        <p14:creationId xmlns:p14="http://schemas.microsoft.com/office/powerpoint/2010/main" val="4073072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3931"/>
            <a:ext cx="9144000" cy="609600"/>
          </a:xfrm>
          <a:solidFill>
            <a:srgbClr val="002060"/>
          </a:solidFill>
        </p:spPr>
        <p:txBody>
          <a:bodyPr>
            <a:normAutofit/>
          </a:bodyPr>
          <a:lstStyle/>
          <a:p>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0" y="1095809"/>
            <a:ext cx="12192000" cy="5912316"/>
          </a:xfrm>
        </p:spPr>
        <p:txBody>
          <a:bodyPr>
            <a:noAutofit/>
          </a:bodyPr>
          <a:lstStyle/>
          <a:p>
            <a:pPr marL="0" indent="0" algn="ctr">
              <a:buNone/>
            </a:pPr>
            <a:r>
              <a:rPr lang="en-US" sz="5400" b="1" dirty="0" smtClean="0"/>
              <a:t>What is an academic essay?</a:t>
            </a:r>
          </a:p>
          <a:p>
            <a:pPr marL="0" indent="0">
              <a:buNone/>
            </a:pPr>
            <a:endParaRPr lang="en-US" sz="3200" dirty="0"/>
          </a:p>
          <a:p>
            <a:pPr marL="0" indent="0">
              <a:buNone/>
            </a:pPr>
            <a:r>
              <a:rPr lang="en-US" sz="3600" dirty="0" smtClean="0"/>
              <a:t>An </a:t>
            </a:r>
            <a:r>
              <a:rPr lang="en-US" sz="3600" dirty="0"/>
              <a:t>academic essay is </a:t>
            </a:r>
            <a:r>
              <a:rPr lang="en-US" sz="3600" b="1" dirty="0"/>
              <a:t>a focused piece of writing that develops an idea or argument using evidence, analysis and interpretation</a:t>
            </a:r>
            <a:r>
              <a:rPr lang="en-US" sz="3600" dirty="0"/>
              <a:t>. </a:t>
            </a:r>
            <a:endParaRPr lang="en-US" sz="3600" dirty="0" smtClean="0"/>
          </a:p>
          <a:p>
            <a:pPr marL="0" indent="0">
              <a:buNone/>
            </a:pPr>
            <a:r>
              <a:rPr lang="en-US" sz="3600" dirty="0" smtClean="0"/>
              <a:t>There </a:t>
            </a:r>
            <a:r>
              <a:rPr lang="en-US" sz="3600" dirty="0"/>
              <a:t>are many types of essays you might write as a student. </a:t>
            </a:r>
            <a:endParaRPr lang="en-US" sz="3600" dirty="0" smtClean="0"/>
          </a:p>
          <a:p>
            <a:pPr marL="0" indent="0">
              <a:buNone/>
            </a:pPr>
            <a:r>
              <a:rPr lang="en-US" sz="3600" dirty="0" smtClean="0"/>
              <a:t>The </a:t>
            </a:r>
            <a:r>
              <a:rPr lang="en-US" sz="3600" dirty="0"/>
              <a:t>content and length of an essay depends on your level, subject of study, and course requirements.</a:t>
            </a: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Tree>
    <p:extLst>
      <p:ext uri="{BB962C8B-B14F-4D97-AF65-F5344CB8AC3E}">
        <p14:creationId xmlns:p14="http://schemas.microsoft.com/office/powerpoint/2010/main" val="364344395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a:solidFill>
                  <a:srgbClr val="000000"/>
                </a:solidFill>
                <a:latin typeface="Georgia" panose="02040502050405020303" pitchFamily="18" charset="0"/>
              </a:rPr>
              <a:t>In addition, make sure you haven’t presented any incorrect information (e.g., double check numerals in dates and numbers to make sure they are correct), and make sure you’ve provided citations for all information you obtained from other sources.</a:t>
            </a:r>
            <a:endParaRPr lang="en-US" sz="3600" dirty="0"/>
          </a:p>
        </p:txBody>
      </p:sp>
    </p:spTree>
    <p:extLst>
      <p:ext uri="{BB962C8B-B14F-4D97-AF65-F5344CB8AC3E}">
        <p14:creationId xmlns:p14="http://schemas.microsoft.com/office/powerpoint/2010/main" val="32196693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i="1" dirty="0"/>
              <a:t>Sexist language is language that unnecessarily identifies gender. It can take several forms: a pronoun that denotes a single sex when the information being conveyed pertains equally to either or both sexes</a:t>
            </a:r>
            <a:r>
              <a:rPr lang="en-US" sz="3600" i="1" dirty="0" smtClean="0"/>
              <a:t>.</a:t>
            </a:r>
          </a:p>
          <a:p>
            <a:r>
              <a:rPr lang="en-US" sz="3600" i="1" dirty="0"/>
              <a:t>Fireman – fireperson is awkward, but firefighter is not. Policeman – policeperson sounds silly, but police officer sounds natural. </a:t>
            </a:r>
            <a:r>
              <a:rPr lang="en-US" sz="3600" i="1"/>
              <a:t>Mailman – mailperson seems awkward, postal worker does not.</a:t>
            </a:r>
            <a:endParaRPr lang="en-US" sz="3600" i="1" dirty="0"/>
          </a:p>
        </p:txBody>
      </p:sp>
    </p:spTree>
    <p:extLst>
      <p:ext uri="{BB962C8B-B14F-4D97-AF65-F5344CB8AC3E}">
        <p14:creationId xmlns:p14="http://schemas.microsoft.com/office/powerpoint/2010/main" val="40558015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sz="4800" dirty="0">
                <a:solidFill>
                  <a:srgbClr val="000000"/>
                </a:solidFill>
                <a:latin typeface="Georgia" panose="02040502050405020303" pitchFamily="18" charset="0"/>
              </a:rPr>
              <a:t>That’s it! By following these steps, you can write a well-thought-out, well-organized academic essay!</a:t>
            </a:r>
          </a:p>
          <a:p>
            <a:pPr marL="0" indent="0">
              <a:buNone/>
            </a:pPr>
            <a:r>
              <a:rPr lang="en-US" dirty="0"/>
              <a:t/>
            </a:r>
            <a:br>
              <a:rPr lang="en-US" dirty="0"/>
            </a:br>
            <a:endParaRPr lang="en-US" dirty="0"/>
          </a:p>
        </p:txBody>
      </p:sp>
    </p:spTree>
    <p:extLst>
      <p:ext uri="{BB962C8B-B14F-4D97-AF65-F5344CB8AC3E}">
        <p14:creationId xmlns:p14="http://schemas.microsoft.com/office/powerpoint/2010/main" val="17015847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6600" b="1" dirty="0" smtClean="0"/>
              <a:t>TYPES OF ESSAY</a:t>
            </a:r>
            <a:endParaRPr lang="en-US" sz="6600" b="1" dirty="0"/>
          </a:p>
        </p:txBody>
      </p:sp>
      <p:sp>
        <p:nvSpPr>
          <p:cNvPr id="3" name="Content Placeholder 2"/>
          <p:cNvSpPr>
            <a:spLocks noGrp="1"/>
          </p:cNvSpPr>
          <p:nvPr>
            <p:ph idx="1"/>
          </p:nvPr>
        </p:nvSpPr>
        <p:spPr/>
        <p:txBody>
          <a:bodyPr>
            <a:normAutofit lnSpcReduction="10000"/>
          </a:bodyPr>
          <a:lstStyle/>
          <a:p>
            <a:r>
              <a:rPr lang="en-US" sz="3600" b="1" dirty="0"/>
              <a:t>Narrative essays </a:t>
            </a:r>
            <a:r>
              <a:rPr lang="en-US" sz="3600" dirty="0"/>
              <a:t>tell a story about something that happened in the author’s life.</a:t>
            </a:r>
          </a:p>
          <a:p>
            <a:r>
              <a:rPr lang="en-US" sz="3600" b="1" dirty="0"/>
              <a:t>Descriptive essays </a:t>
            </a:r>
            <a:r>
              <a:rPr lang="en-US" sz="3600" dirty="0"/>
              <a:t>are used to describe something, such as a location, person, or piece of art.</a:t>
            </a:r>
          </a:p>
          <a:p>
            <a:r>
              <a:rPr lang="en-US" sz="3600" b="1" dirty="0"/>
              <a:t>Expository essays </a:t>
            </a:r>
            <a:r>
              <a:rPr lang="en-US" sz="3600" dirty="0"/>
              <a:t>present information about a topic.</a:t>
            </a:r>
          </a:p>
          <a:p>
            <a:r>
              <a:rPr lang="en-US" sz="3600" b="1" dirty="0"/>
              <a:t>Persuasive essays </a:t>
            </a:r>
            <a:r>
              <a:rPr lang="en-US" sz="3600" dirty="0"/>
              <a:t>are used to make an argument or persuade the reader to feel a certain way or believe something specific.</a:t>
            </a:r>
          </a:p>
          <a:p>
            <a:endParaRPr lang="en-US" dirty="0"/>
          </a:p>
          <a:p>
            <a:endParaRPr lang="en-US" dirty="0"/>
          </a:p>
        </p:txBody>
      </p:sp>
    </p:spTree>
    <p:extLst>
      <p:ext uri="{BB962C8B-B14F-4D97-AF65-F5344CB8AC3E}">
        <p14:creationId xmlns:p14="http://schemas.microsoft.com/office/powerpoint/2010/main" val="39430153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95809"/>
            <a:ext cx="12192000" cy="5912316"/>
          </a:xfrm>
        </p:spPr>
        <p:txBody>
          <a:bodyPr>
            <a:noAutofit/>
          </a:bodyPr>
          <a:lstStyle/>
          <a:p>
            <a:endParaRPr lang="en-US" sz="2000" i="1" dirty="0" smtClean="0"/>
          </a:p>
          <a:p>
            <a:endParaRPr lang="en-US" sz="2000" i="1" dirty="0"/>
          </a:p>
          <a:p>
            <a:endParaRPr lang="en-US" sz="2000" i="1" dirty="0" smtClean="0"/>
          </a:p>
          <a:p>
            <a:r>
              <a:rPr lang="en-US" sz="4000" b="1" i="1" dirty="0" smtClean="0"/>
              <a:t>Develop </a:t>
            </a:r>
            <a:r>
              <a:rPr lang="en-US" sz="4000" b="1" i="1" dirty="0"/>
              <a:t>a topic</a:t>
            </a:r>
          </a:p>
          <a:p>
            <a:r>
              <a:rPr lang="en-US" sz="4000" b="1" i="1" dirty="0"/>
              <a:t>Research and take notes</a:t>
            </a:r>
          </a:p>
          <a:p>
            <a:r>
              <a:rPr lang="en-US" sz="4000" b="1" i="1" dirty="0"/>
              <a:t>Create an outline</a:t>
            </a:r>
          </a:p>
          <a:p>
            <a:r>
              <a:rPr lang="en-US" sz="4000" b="1" i="1" dirty="0"/>
              <a:t>Write your essay</a:t>
            </a:r>
          </a:p>
          <a:p>
            <a:r>
              <a:rPr lang="en-US" sz="4000" b="1" i="1" dirty="0"/>
              <a:t>Edit your work</a:t>
            </a: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
        <p:nvSpPr>
          <p:cNvPr id="5" name="Title 4"/>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How to write a</a:t>
            </a:r>
            <a:r>
              <a:rPr lang="en-US" b="1" dirty="0" smtClean="0">
                <a:latin typeface="Times New Roman" panose="02020603050405020304" pitchFamily="18" charset="0"/>
                <a:cs typeface="Times New Roman" panose="02020603050405020304" pitchFamily="18" charset="0"/>
              </a:rPr>
              <a:t>n </a:t>
            </a:r>
            <a:r>
              <a:rPr lang="en-US" b="1" dirty="0">
                <a:latin typeface="Times New Roman" panose="02020603050405020304" pitchFamily="18" charset="0"/>
                <a:cs typeface="Times New Roman" panose="02020603050405020304" pitchFamily="18" charset="0"/>
              </a:rPr>
              <a:t>A</a:t>
            </a:r>
            <a:r>
              <a:rPr lang="en-US" b="1" dirty="0" smtClean="0">
                <a:latin typeface="Times New Roman" panose="02020603050405020304" pitchFamily="18" charset="0"/>
                <a:cs typeface="Times New Roman" panose="02020603050405020304" pitchFamily="18" charset="0"/>
              </a:rPr>
              <a:t>cademic </a:t>
            </a:r>
            <a:r>
              <a:rPr lang="en-US" b="1" dirty="0">
                <a:latin typeface="Times New Roman" panose="02020603050405020304" pitchFamily="18" charset="0"/>
                <a:cs typeface="Times New Roman" panose="02020603050405020304" pitchFamily="18" charset="0"/>
              </a:rPr>
              <a:t>E</a:t>
            </a:r>
            <a:r>
              <a:rPr lang="en-US" b="1" dirty="0" smtClean="0">
                <a:latin typeface="Times New Roman" panose="02020603050405020304" pitchFamily="18" charset="0"/>
                <a:cs typeface="Times New Roman" panose="02020603050405020304" pitchFamily="18" charset="0"/>
              </a:rPr>
              <a:t>ssay</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341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93931"/>
            <a:ext cx="9144000" cy="609600"/>
          </a:xfrm>
          <a:solidFill>
            <a:srgbClr val="002060"/>
          </a:solidFill>
        </p:spPr>
        <p:txBody>
          <a:bodyPr>
            <a:normAutofit fontScale="90000"/>
          </a:bodyPr>
          <a:lstStyle/>
          <a:p>
            <a:r>
              <a:rPr lang="en-US" sz="3600" dirty="0" smtClean="0">
                <a:latin typeface="Georgia" panose="02040502050405020303" pitchFamily="18" charset="0"/>
              </a:rPr>
              <a:t/>
            </a:r>
            <a:br>
              <a:rPr lang="en-US" sz="3600" dirty="0" smtClean="0">
                <a:latin typeface="Georgia" panose="02040502050405020303" pitchFamily="18" charset="0"/>
              </a:rPr>
            </a:br>
            <a:r>
              <a:rPr lang="en-US" sz="3600" dirty="0">
                <a:latin typeface="Georgia" panose="02040502050405020303" pitchFamily="18" charset="0"/>
              </a:rPr>
              <a:t/>
            </a:r>
            <a:br>
              <a:rPr lang="en-US" sz="3600" dirty="0">
                <a:latin typeface="Georgia" panose="02040502050405020303" pitchFamily="18" charset="0"/>
              </a:rPr>
            </a:br>
            <a:r>
              <a:rPr lang="en-US" sz="3600" dirty="0" smtClean="0">
                <a:latin typeface="Georgia" panose="02040502050405020303" pitchFamily="18" charset="0"/>
              </a:rPr>
              <a:t/>
            </a:r>
            <a:br>
              <a:rPr lang="en-US" sz="3600" dirty="0" smtClean="0">
                <a:latin typeface="Georgia" panose="02040502050405020303" pitchFamily="18" charset="0"/>
              </a:rPr>
            </a:br>
            <a:r>
              <a:rPr lang="en-US" sz="3600" dirty="0">
                <a:latin typeface="Georgia" panose="02040502050405020303" pitchFamily="18" charset="0"/>
              </a:rPr>
              <a:t/>
            </a:r>
            <a:br>
              <a:rPr lang="en-US" sz="3600" dirty="0">
                <a:latin typeface="Georgia" panose="02040502050405020303" pitchFamily="18" charset="0"/>
              </a:rPr>
            </a:br>
            <a:r>
              <a:rPr lang="en-US" sz="3600" dirty="0" smtClean="0">
                <a:latin typeface="Georgia" panose="02040502050405020303" pitchFamily="18" charset="0"/>
              </a:rPr>
              <a:t/>
            </a:r>
            <a:br>
              <a:rPr lang="en-US" sz="3600" dirty="0" smtClean="0">
                <a:latin typeface="Georgia" panose="02040502050405020303" pitchFamily="18" charset="0"/>
              </a:rPr>
            </a:br>
            <a:r>
              <a:rPr lang="en-US" sz="3600" dirty="0" smtClean="0">
                <a:latin typeface="Georgia" panose="02040502050405020303" pitchFamily="18" charset="0"/>
              </a:rPr>
              <a:t>Develop </a:t>
            </a:r>
            <a:r>
              <a:rPr lang="en-US" sz="3600" dirty="0">
                <a:latin typeface="Georgia" panose="02040502050405020303" pitchFamily="18" charset="0"/>
              </a:rPr>
              <a:t>a topic</a:t>
            </a:r>
            <a:r>
              <a:rPr lang="en-US" sz="3600" dirty="0">
                <a:solidFill>
                  <a:srgbClr val="D0AC5D"/>
                </a:solidFill>
                <a:latin typeface="Georgia" panose="02040502050405020303" pitchFamily="18" charset="0"/>
              </a:rPr>
              <a:t/>
            </a:r>
            <a:br>
              <a:rPr lang="en-US" sz="3600" dirty="0">
                <a:solidFill>
                  <a:srgbClr val="D0AC5D"/>
                </a:solidFill>
                <a:latin typeface="Georgia" panose="02040502050405020303" pitchFamily="18" charset="0"/>
              </a:rPr>
            </a:br>
            <a:endParaRPr lang="en-GB" sz="3600" dirty="0">
              <a:solidFill>
                <a:schemeClr val="tx1"/>
              </a:solidFill>
              <a:latin typeface="Berlin Sans FB Demi" pitchFamily="34" charset="0"/>
            </a:endParaRPr>
          </a:p>
        </p:txBody>
      </p:sp>
      <p:sp>
        <p:nvSpPr>
          <p:cNvPr id="3" name="Content Placeholder 2"/>
          <p:cNvSpPr>
            <a:spLocks noGrp="1"/>
          </p:cNvSpPr>
          <p:nvPr>
            <p:ph idx="1"/>
          </p:nvPr>
        </p:nvSpPr>
        <p:spPr>
          <a:xfrm>
            <a:off x="980365" y="703531"/>
            <a:ext cx="8991600" cy="4906963"/>
          </a:xfrm>
        </p:spPr>
        <p:txBody>
          <a:bodyPr>
            <a:normAutofit/>
          </a:bodyPr>
          <a:lstStyle/>
          <a:p>
            <a:endParaRPr lang="en-US" dirty="0" smtClean="0"/>
          </a:p>
          <a:p>
            <a:endParaRPr lang="en-US" dirty="0"/>
          </a:p>
          <a:p>
            <a:pPr marL="0" indent="0">
              <a:lnSpc>
                <a:spcPct val="150000"/>
              </a:lnSpc>
              <a:buNone/>
            </a:pPr>
            <a:endParaRPr lang="en-US" sz="3200"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3962400" y="6356350"/>
            <a:ext cx="4267200" cy="501650"/>
          </a:xfrm>
        </p:spPr>
        <p:txBody>
          <a:bodyPr/>
          <a:lstStyle/>
          <a:p>
            <a:r>
              <a:rPr lang="en-GB" sz="900" dirty="0">
                <a:latin typeface="Lucida Calligraphy" pitchFamily="66" charset="0"/>
              </a:rPr>
              <a:t>....Linking Learners Everywhere © 2013 All Rights Reserved</a:t>
            </a:r>
          </a:p>
        </p:txBody>
      </p:sp>
      <p:sp>
        <p:nvSpPr>
          <p:cNvPr id="5" name="Rectangle 4"/>
          <p:cNvSpPr/>
          <p:nvPr/>
        </p:nvSpPr>
        <p:spPr>
          <a:xfrm>
            <a:off x="534571" y="1209822"/>
            <a:ext cx="10578905" cy="4801314"/>
          </a:xfrm>
          <a:prstGeom prst="rect">
            <a:avLst/>
          </a:prstGeom>
        </p:spPr>
        <p:txBody>
          <a:bodyPr wrap="square">
            <a:spAutoFit/>
          </a:bodyPr>
          <a:lstStyle/>
          <a:p>
            <a:r>
              <a:rPr lang="en-US" dirty="0" smtClean="0">
                <a:solidFill>
                  <a:srgbClr val="000000"/>
                </a:solidFill>
                <a:latin typeface="Georgia" panose="02040502050405020303" pitchFamily="18" charset="0"/>
              </a:rPr>
              <a:t>      </a:t>
            </a:r>
          </a:p>
          <a:p>
            <a:endParaRPr lang="en-US" dirty="0">
              <a:solidFill>
                <a:srgbClr val="000000"/>
              </a:solidFill>
              <a:latin typeface="Georgia" panose="02040502050405020303" pitchFamily="18" charset="0"/>
            </a:endParaRPr>
          </a:p>
          <a:p>
            <a:endParaRPr lang="en-US" dirty="0" smtClean="0">
              <a:solidFill>
                <a:srgbClr val="000000"/>
              </a:solidFill>
              <a:latin typeface="Georgia" panose="02040502050405020303" pitchFamily="18" charset="0"/>
            </a:endParaRPr>
          </a:p>
          <a:p>
            <a:r>
              <a:rPr lang="en-US" sz="2800" dirty="0" smtClean="0">
                <a:solidFill>
                  <a:srgbClr val="000000"/>
                </a:solidFill>
                <a:latin typeface="Georgia" panose="02040502050405020303" pitchFamily="18" charset="0"/>
              </a:rPr>
              <a:t>The </a:t>
            </a:r>
            <a:r>
              <a:rPr lang="en-US" sz="2800" dirty="0">
                <a:solidFill>
                  <a:srgbClr val="000000"/>
                </a:solidFill>
                <a:latin typeface="Georgia" panose="02040502050405020303" pitchFamily="18" charset="0"/>
              </a:rPr>
              <a:t>first step in academic essay writing is to determine your topic and develop a thesis statement, which is simply a concise statement of your essay’s main idea (for example, “Dogs are better than cats</a:t>
            </a:r>
            <a:r>
              <a:rPr lang="en-US" sz="2800" dirty="0" smtClean="0">
                <a:solidFill>
                  <a:srgbClr val="000000"/>
                </a:solidFill>
                <a:latin typeface="Georgia" panose="02040502050405020303" pitchFamily="18" charset="0"/>
              </a:rPr>
              <a:t>.”).</a:t>
            </a:r>
          </a:p>
          <a:p>
            <a:endParaRPr lang="en-US" sz="2800" dirty="0">
              <a:solidFill>
                <a:srgbClr val="000000"/>
              </a:solidFill>
              <a:latin typeface="Georgia" panose="02040502050405020303" pitchFamily="18" charset="0"/>
            </a:endParaRPr>
          </a:p>
          <a:p>
            <a:r>
              <a:rPr lang="en-US" sz="2800" dirty="0">
                <a:solidFill>
                  <a:srgbClr val="000000"/>
                </a:solidFill>
                <a:latin typeface="Georgia" panose="02040502050405020303" pitchFamily="18" charset="0"/>
              </a:rPr>
              <a:t>When you are given an assignment to write an academic essay, your instructor may give you a specific topic or ask you to write about a specific thesis </a:t>
            </a:r>
            <a:r>
              <a:rPr lang="en-US" sz="2800" dirty="0" smtClean="0">
                <a:solidFill>
                  <a:srgbClr val="000000"/>
                </a:solidFill>
                <a:latin typeface="Georgia" panose="02040502050405020303" pitchFamily="18" charset="0"/>
              </a:rPr>
              <a:t>statement. Sometimes, your instructor may ask you to write one of four specific types of essays.</a:t>
            </a:r>
            <a:endParaRPr lang="en-US" sz="2800" b="0"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26134214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
            </a:r>
            <a:br>
              <a:rPr lang="en-US" b="1" dirty="0" smtClean="0"/>
            </a:br>
            <a:r>
              <a:rPr lang="en-US" b="1" dirty="0" smtClean="0"/>
              <a:t>Research </a:t>
            </a:r>
            <a:r>
              <a:rPr lang="en-US" b="1" dirty="0"/>
              <a:t>and take notes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smtClean="0"/>
              <a:t>Once </a:t>
            </a:r>
            <a:r>
              <a:rPr lang="en-US" dirty="0"/>
              <a:t>you determine your thesis statement, it’s time to begin your research, if necessary. If you’re writing an essay describing a personal experience or your feelings about a certain topic, research may not be necessary. For other types of essays, though, it’s important to find information from reputable sources to bolster your argument or present accurate information.</a:t>
            </a:r>
          </a:p>
          <a:p>
            <a:r>
              <a:rPr lang="en-US" dirty="0">
                <a:solidFill>
                  <a:srgbClr val="000000"/>
                </a:solidFill>
                <a:latin typeface="Georgia" panose="02040502050405020303" pitchFamily="18" charset="0"/>
              </a:rPr>
              <a:t>When considering how to write an academic essay, don’t wait until the last minute to begin your research.</a:t>
            </a:r>
            <a:endParaRPr lang="en-US" dirty="0"/>
          </a:p>
        </p:txBody>
      </p:sp>
    </p:spTree>
    <p:extLst>
      <p:ext uri="{BB962C8B-B14F-4D97-AF65-F5344CB8AC3E}">
        <p14:creationId xmlns:p14="http://schemas.microsoft.com/office/powerpoint/2010/main" val="21016492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2800" dirty="0">
                <a:latin typeface="Times New Roman" panose="02020603050405020304" pitchFamily="18" charset="0"/>
                <a:ea typeface="Times New Roman" panose="02020603050405020304" pitchFamily="18" charset="0"/>
              </a:rPr>
              <a:t/>
            </a:r>
            <a:br>
              <a:rPr lang="en-US" sz="2800" dirty="0">
                <a:latin typeface="Times New Roman" panose="02020603050405020304" pitchFamily="18" charset="0"/>
                <a:ea typeface="Times New Roman" panose="02020603050405020304" pitchFamily="18" charset="0"/>
              </a:rPr>
            </a:br>
            <a:r>
              <a:rPr lang="en-US" i="1" dirty="0">
                <a:latin typeface="Georgia" panose="02040502050405020303" pitchFamily="18" charset="0"/>
              </a:rPr>
              <a:t>Find the right sources</a:t>
            </a:r>
            <a:r>
              <a:rPr lang="en-US" dirty="0">
                <a:solidFill>
                  <a:srgbClr val="D0AC5D"/>
                </a:solidFill>
                <a:latin typeface="Georgia" panose="02040502050405020303" pitchFamily="18" charset="0"/>
              </a:rPr>
              <a:t/>
            </a:r>
            <a:br>
              <a:rPr lang="en-US" dirty="0">
                <a:solidFill>
                  <a:srgbClr val="D0AC5D"/>
                </a:solidFill>
                <a:latin typeface="Georgia" panose="02040502050405020303" pitchFamily="18" charset="0"/>
              </a:rPr>
            </a:br>
            <a:endParaRPr lang="en-US" dirty="0"/>
          </a:p>
        </p:txBody>
      </p:sp>
      <p:sp>
        <p:nvSpPr>
          <p:cNvPr id="3" name="Content Placeholder 2"/>
          <p:cNvSpPr>
            <a:spLocks noGrp="1"/>
          </p:cNvSpPr>
          <p:nvPr>
            <p:ph idx="1"/>
          </p:nvPr>
        </p:nvSpPr>
        <p:spPr/>
        <p:txBody>
          <a:bodyPr/>
          <a:lstStyle/>
          <a:p>
            <a:r>
              <a:rPr lang="en-US" dirty="0" smtClean="0">
                <a:solidFill>
                  <a:srgbClr val="000000"/>
                </a:solidFill>
                <a:latin typeface="Georgia" panose="02040502050405020303" pitchFamily="18" charset="0"/>
              </a:rPr>
              <a:t>When </a:t>
            </a:r>
            <a:r>
              <a:rPr lang="en-US" dirty="0">
                <a:solidFill>
                  <a:srgbClr val="000000"/>
                </a:solidFill>
                <a:latin typeface="Georgia" panose="02040502050405020303" pitchFamily="18" charset="0"/>
              </a:rPr>
              <a:t>you’re searching for reputable sources, look for academic journals, newspapers, government or organizational websites, or websites written by someone with expertise and credentials in the topic you’re researching</a:t>
            </a:r>
            <a:r>
              <a:rPr lang="en-US" dirty="0" smtClean="0">
                <a:solidFill>
                  <a:srgbClr val="000000"/>
                </a:solidFill>
                <a:latin typeface="Georgia" panose="02040502050405020303" pitchFamily="18" charset="0"/>
              </a:rPr>
              <a:t>.</a:t>
            </a:r>
          </a:p>
          <a:p>
            <a:r>
              <a:rPr lang="en-US" dirty="0"/>
              <a:t>Once you’ve gathered your information, take notes of important dates, numbers, names, etc. so you have all the information you need on hand when you begin writing. You can also print out articles and webpages and highlight the important information to find it easily when you start writing.</a:t>
            </a:r>
            <a:endParaRPr lang="en-US" dirty="0">
              <a:solidFill>
                <a:srgbClr val="000000"/>
              </a:solidFill>
              <a:latin typeface="Georgia" panose="02040502050405020303" pitchFamily="18" charset="0"/>
            </a:endParaRPr>
          </a:p>
          <a:p>
            <a:pPr marL="0" marR="0">
              <a:lnSpc>
                <a:spcPts val="500"/>
              </a:lnSpc>
              <a:spcBef>
                <a:spcPts val="5"/>
              </a:spcBef>
              <a:spcAft>
                <a:spcPts val="0"/>
              </a:spcAft>
            </a:pPr>
            <a:endParaRPr lang="en-US" dirty="0"/>
          </a:p>
        </p:txBody>
      </p:sp>
    </p:spTree>
    <p:extLst>
      <p:ext uri="{BB962C8B-B14F-4D97-AF65-F5344CB8AC3E}">
        <p14:creationId xmlns:p14="http://schemas.microsoft.com/office/powerpoint/2010/main" val="187562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200" dirty="0"/>
              <a:t>It’s vital to write down or save the bibliographic information for all your sources, including websites. This information includes the author’s name, the title of the article or webpage, the page numbers (for printed material), the date on which the source was published, and the URL (for websites). When you write your essay, you will likely need to refer back to this information and include it at the end of your paper</a:t>
            </a:r>
          </a:p>
        </p:txBody>
      </p:sp>
    </p:spTree>
    <p:extLst>
      <p:ext uri="{BB962C8B-B14F-4D97-AF65-F5344CB8AC3E}">
        <p14:creationId xmlns:p14="http://schemas.microsoft.com/office/powerpoint/2010/main" val="3223552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Georgia" panose="02040502050405020303" pitchFamily="18" charset="0"/>
              </a:rPr>
              <a:t>Create an outline</a:t>
            </a:r>
            <a:r>
              <a:rPr lang="en-US" dirty="0">
                <a:solidFill>
                  <a:srgbClr val="D0AC5D"/>
                </a:solidFill>
                <a:latin typeface="Georgia" panose="02040502050405020303" pitchFamily="18" charset="0"/>
              </a:rPr>
              <a:t/>
            </a:r>
            <a:br>
              <a:rPr lang="en-US" dirty="0">
                <a:solidFill>
                  <a:srgbClr val="D0AC5D"/>
                </a:solidFill>
                <a:latin typeface="Georgia" panose="02040502050405020303" pitchFamily="18" charset="0"/>
              </a:rPr>
            </a:br>
            <a:endParaRPr lang="en-US" dirty="0"/>
          </a:p>
        </p:txBody>
      </p:sp>
      <p:sp>
        <p:nvSpPr>
          <p:cNvPr id="3" name="Content Placeholder 2"/>
          <p:cNvSpPr>
            <a:spLocks noGrp="1"/>
          </p:cNvSpPr>
          <p:nvPr>
            <p:ph idx="1"/>
          </p:nvPr>
        </p:nvSpPr>
        <p:spPr/>
        <p:txBody>
          <a:bodyPr/>
          <a:lstStyle/>
          <a:p>
            <a:r>
              <a:rPr lang="en-US" sz="3200" dirty="0" smtClean="0">
                <a:solidFill>
                  <a:srgbClr val="000000"/>
                </a:solidFill>
                <a:latin typeface="Georgia" panose="02040502050405020303" pitchFamily="18" charset="0"/>
              </a:rPr>
              <a:t>After </a:t>
            </a:r>
            <a:r>
              <a:rPr lang="en-US" sz="3200" dirty="0">
                <a:solidFill>
                  <a:srgbClr val="000000"/>
                </a:solidFill>
                <a:latin typeface="Georgia" panose="02040502050405020303" pitchFamily="18" charset="0"/>
              </a:rPr>
              <a:t>you gather your research, think about how you want to organize it. A simple five-paragraph essay should begin with an introductory paragraph, include three paragraphs presenting information or arguments, and end with a concluding paragraph. If your essay is longer than five paragraphs, it should still begin with an introductory paragraph and end with a concluding paragraph.</a:t>
            </a:r>
          </a:p>
          <a:p>
            <a:endParaRPr lang="en-US" dirty="0"/>
          </a:p>
        </p:txBody>
      </p:sp>
    </p:spTree>
    <p:extLst>
      <p:ext uri="{BB962C8B-B14F-4D97-AF65-F5344CB8AC3E}">
        <p14:creationId xmlns:p14="http://schemas.microsoft.com/office/powerpoint/2010/main" val="3293163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1659</TotalTime>
  <Words>1231</Words>
  <Application>Microsoft Office PowerPoint</Application>
  <PresentationFormat>Widescreen</PresentationFormat>
  <Paragraphs>71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Berlin Sans FB Demi</vt:lpstr>
      <vt:lpstr>Calibri</vt:lpstr>
      <vt:lpstr>Calibri Light</vt:lpstr>
      <vt:lpstr>Georgia</vt:lpstr>
      <vt:lpstr>Lucida Calligraphy</vt:lpstr>
      <vt:lpstr>Times New Roman</vt:lpstr>
      <vt:lpstr>Office Theme</vt:lpstr>
      <vt:lpstr>TECHNICAL COMMUNICATION SKILLS  Notes on Essay Parts</vt:lpstr>
      <vt:lpstr>PowerPoint Presentation</vt:lpstr>
      <vt:lpstr>TYPES OF ESSAY</vt:lpstr>
      <vt:lpstr>How to write an Academic Essay</vt:lpstr>
      <vt:lpstr>     Develop a topic </vt:lpstr>
      <vt:lpstr> Research and take notes </vt:lpstr>
      <vt:lpstr> Find the right sources </vt:lpstr>
      <vt:lpstr>PowerPoint Presentation</vt:lpstr>
      <vt:lpstr>Create an outline </vt:lpstr>
      <vt:lpstr>PowerPoint Presentation</vt:lpstr>
      <vt:lpstr>Write your essay </vt:lpstr>
      <vt:lpstr>PowerPoint Presentation</vt:lpstr>
      <vt:lpstr>PLAGIARISM</vt:lpstr>
      <vt:lpstr>PowerPoint Presentation</vt:lpstr>
      <vt:lpstr>PowerPoint Presentation</vt:lpstr>
      <vt:lpstr>PowerPoint Presentation</vt:lpstr>
      <vt:lpstr>Edit your work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dc:creator>
  <cp:lastModifiedBy>Michael K. Appiah</cp:lastModifiedBy>
  <cp:revision>99</cp:revision>
  <dcterms:created xsi:type="dcterms:W3CDTF">2020-12-21T23:45:00Z</dcterms:created>
  <dcterms:modified xsi:type="dcterms:W3CDTF">2022-09-19T08:28:01Z</dcterms:modified>
</cp:coreProperties>
</file>