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3" r:id="rId3"/>
    <p:sldId id="278" r:id="rId4"/>
    <p:sldId id="288" r:id="rId5"/>
    <p:sldId id="289" r:id="rId6"/>
    <p:sldId id="290" r:id="rId7"/>
    <p:sldId id="291" r:id="rId8"/>
    <p:sldId id="292" r:id="rId9"/>
    <p:sldId id="293" r:id="rId10"/>
    <p:sldId id="294" r:id="rId11"/>
    <p:sldId id="295" r:id="rId12"/>
    <p:sldId id="296" r:id="rId13"/>
    <p:sldId id="297" r:id="rId14"/>
    <p:sldId id="298" r:id="rId15"/>
    <p:sldId id="299"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E616-86D3-4099-A968-B4A6BDE18D0F}">
          <p14:sldIdLst>
            <p14:sldId id="257"/>
            <p14:sldId id="263"/>
            <p14:sldId id="278"/>
            <p14:sldId id="288"/>
            <p14:sldId id="289"/>
            <p14:sldId id="290"/>
            <p14:sldId id="291"/>
            <p14:sldId id="292"/>
            <p14:sldId id="293"/>
            <p14:sldId id="294"/>
            <p14:sldId id="295"/>
            <p14:sldId id="296"/>
            <p14:sldId id="297"/>
            <p14:sldId id="298"/>
            <p14:sldId id="299"/>
            <p14:sldId id="277"/>
          </p14:sldIdLst>
        </p14:section>
        <p14:section name="Untitled Section" id="{5930E777-D3D8-4E75-983C-AF214C42B1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179" autoAdjust="0"/>
  </p:normalViewPr>
  <p:slideViewPr>
    <p:cSldViewPr snapToGrid="0">
      <p:cViewPr varScale="1">
        <p:scale>
          <a:sx n="68" d="100"/>
          <a:sy n="68" d="100"/>
        </p:scale>
        <p:origin x="60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82A5-FD59-4225-A350-DA787E19AAD6}"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7C8E-9966-49AA-A950-642A59F8B087}" type="slidenum">
              <a:rPr lang="en-US" smtClean="0"/>
              <a:t>‹#›</a:t>
            </a:fld>
            <a:endParaRPr lang="en-US"/>
          </a:p>
        </p:txBody>
      </p:sp>
    </p:spTree>
    <p:extLst>
      <p:ext uri="{BB962C8B-B14F-4D97-AF65-F5344CB8AC3E}">
        <p14:creationId xmlns:p14="http://schemas.microsoft.com/office/powerpoint/2010/main" val="18609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334C30-18F6-499E-B529-FBBBA5BA8601}" type="datetimeFigureOut">
              <a:rPr lang="en-US" smtClean="0"/>
              <a:t>9/8/2022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6EBCE5-9DE5-46EE-9318-4795EB416EE9}" type="slidenum">
              <a:rPr lang="en-US" smtClean="0"/>
              <a:t>‹#›</a:t>
            </a:fld>
            <a:endParaRPr lang="en-US"/>
          </a:p>
        </p:txBody>
      </p:sp>
      <p:sp>
        <p:nvSpPr>
          <p:cNvPr id="14" name="Content Placeholder 13"/>
          <p:cNvSpPr>
            <a:spLocks noGrp="1"/>
          </p:cNvSpPr>
          <p:nvPr>
            <p:ph sz="quarter" idx="13"/>
          </p:nvPr>
        </p:nvSpPr>
        <p:spPr>
          <a:xfrm>
            <a:off x="1712913" y="3832225"/>
            <a:ext cx="9186862" cy="179863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86055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65C8B60-5CF0-444C-8758-FD6AA4E3BF27}" type="datetime1">
              <a:rPr lang="en-GB" smtClean="0"/>
              <a:pPr/>
              <a:t>08/09/2022</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....Linking Learners Everywhere 2013 All Rights Reserved</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DF291AF-424A-45FD-966C-A7A9D7595FCE}" type="slidenum">
              <a:rPr lang="en-GB" smtClean="0"/>
              <a:pPr/>
              <a:t>‹#›</a:t>
            </a:fld>
            <a:endParaRPr lang="en-GB" dirty="0"/>
          </a:p>
        </p:txBody>
      </p:sp>
    </p:spTree>
    <p:extLst>
      <p:ext uri="{BB962C8B-B14F-4D97-AF65-F5344CB8AC3E}">
        <p14:creationId xmlns:p14="http://schemas.microsoft.com/office/powerpoint/2010/main" val="3468144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8600" y="2334533"/>
            <a:ext cx="3309258" cy="3187020"/>
          </a:xfrm>
          <a:prstGeom prst="ellipse">
            <a:avLst/>
          </a:prstGeom>
          <a:ln>
            <a:noFill/>
          </a:ln>
          <a:effectLst>
            <a:softEdge rad="112500"/>
          </a:effectLst>
        </p:spPr>
      </p:pic>
      <p:sp>
        <p:nvSpPr>
          <p:cNvPr id="10" name="Rectangle 9"/>
          <p:cNvSpPr/>
          <p:nvPr userDrawn="1"/>
        </p:nvSpPr>
        <p:spPr>
          <a:xfrm>
            <a:off x="0" y="0"/>
            <a:ext cx="12192000" cy="6176963"/>
          </a:xfrm>
          <a:prstGeom prst="rect">
            <a:avLst/>
          </a:prstGeom>
          <a:solidFill>
            <a:srgbClr val="FFFFCC">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p:cNvSpPr/>
          <p:nvPr userDrawn="1"/>
        </p:nvSpPr>
        <p:spPr>
          <a:xfrm>
            <a:off x="0" y="0"/>
            <a:ext cx="9144000" cy="1857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0" y="0"/>
            <a:ext cx="3048000" cy="1857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6176963"/>
            <a:ext cx="12192000" cy="6810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5"/>
          <a:stretch>
            <a:fillRect/>
          </a:stretch>
        </p:blipFill>
        <p:spPr>
          <a:xfrm>
            <a:off x="8210550" y="6176963"/>
            <a:ext cx="3981450" cy="684907"/>
          </a:xfrm>
          <a:prstGeom prst="rect">
            <a:avLst/>
          </a:prstGeom>
          <a:ln>
            <a:noFill/>
          </a:ln>
          <a:effectLst>
            <a:softEdge rad="112500"/>
          </a:effectLst>
        </p:spPr>
      </p:pic>
    </p:spTree>
    <p:extLst>
      <p:ext uri="{BB962C8B-B14F-4D97-AF65-F5344CB8AC3E}">
        <p14:creationId xmlns:p14="http://schemas.microsoft.com/office/powerpoint/2010/main" val="507633352"/>
      </p:ext>
    </p:extLst>
  </p:cSld>
  <p:clrMap bg1="dk1" tx1="lt1" bg2="dk2" tx2="lt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ppiah@gctu.edu.g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57348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 name="Rectangle 4"/>
          <p:cNvSpPr/>
          <p:nvPr/>
        </p:nvSpPr>
        <p:spPr>
          <a:xfrm>
            <a:off x="5573486" y="0"/>
            <a:ext cx="348343" cy="685800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4" name="Rectangle 3"/>
          <p:cNvSpPr/>
          <p:nvPr/>
        </p:nvSpPr>
        <p:spPr>
          <a:xfrm>
            <a:off x="5923332" y="1"/>
            <a:ext cx="6270171" cy="6857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5921829" y="533398"/>
            <a:ext cx="6008913" cy="2387600"/>
          </a:xfrm>
        </p:spPr>
        <p:txBody>
          <a:bodyPr>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READING EFFECTIVENESS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7027487" y="3454395"/>
            <a:ext cx="4833257" cy="1655762"/>
          </a:xfrm>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Contact details:</a:t>
            </a:r>
            <a:r>
              <a:rPr lang="en-US" b="1" dirty="0" smtClean="0">
                <a:solidFill>
                  <a:schemeClr val="tx1"/>
                </a:solidFill>
                <a:latin typeface="Times New Roman" panose="02020603050405020304" pitchFamily="18" charset="0"/>
                <a:cs typeface="Times New Roman" panose="02020603050405020304" pitchFamily="18" charset="0"/>
              </a:rPr>
              <a:t> </a:t>
            </a:r>
          </a:p>
          <a:p>
            <a:r>
              <a:rPr lang="en-US" b="1" dirty="0" smtClean="0">
                <a:solidFill>
                  <a:schemeClr val="tx1"/>
                </a:solidFill>
                <a:latin typeface="Times New Roman" panose="02020603050405020304" pitchFamily="18" charset="0"/>
                <a:cs typeface="Times New Roman" panose="02020603050405020304" pitchFamily="18" charset="0"/>
              </a:rPr>
              <a:t>Michael Kwame Appiah</a:t>
            </a:r>
          </a:p>
          <a:p>
            <a:r>
              <a:rPr lang="en-US" sz="2000" b="1" dirty="0" smtClean="0">
                <a:solidFill>
                  <a:schemeClr val="tx1"/>
                </a:solidFill>
                <a:latin typeface="Times New Roman" panose="02020603050405020304" pitchFamily="18" charset="0"/>
                <a:cs typeface="Times New Roman" panose="02020603050405020304" pitchFamily="18" charset="0"/>
                <a:hlinkClick r:id="rId2"/>
              </a:rPr>
              <a:t>mappiah@gctu.edu.gh</a:t>
            </a:r>
            <a:endParaRPr lang="en-US" sz="2000" b="1"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+233243530809</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63" y="1306286"/>
            <a:ext cx="3995365" cy="3647679"/>
          </a:xfrm>
          <a:prstGeom prst="rect">
            <a:avLst/>
          </a:prstGeom>
        </p:spPr>
      </p:pic>
      <p:sp>
        <p:nvSpPr>
          <p:cNvPr id="10" name="TextBox 9"/>
          <p:cNvSpPr txBox="1"/>
          <p:nvPr/>
        </p:nvSpPr>
        <p:spPr>
          <a:xfrm>
            <a:off x="463612" y="229068"/>
            <a:ext cx="6371113" cy="707886"/>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GHANA COMMUNICATION TECHNOLOGY UNIVERSITY</a:t>
            </a:r>
          </a:p>
        </p:txBody>
      </p:sp>
      <p:sp>
        <p:nvSpPr>
          <p:cNvPr id="11" name="TextBox 10"/>
          <p:cNvSpPr txBox="1"/>
          <p:nvPr/>
        </p:nvSpPr>
        <p:spPr>
          <a:xfrm>
            <a:off x="112874" y="5028819"/>
            <a:ext cx="4493076" cy="2246769"/>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Main Campus</a:t>
            </a:r>
            <a:r>
              <a:rPr lang="en-US" sz="2000" dirty="0">
                <a:solidFill>
                  <a:srgbClr val="002060"/>
                </a:solidFill>
                <a:latin typeface="Times New Roman" panose="02020603050405020304" pitchFamily="18" charset="0"/>
                <a:cs typeface="Times New Roman" panose="02020603050405020304" pitchFamily="18" charset="0"/>
              </a:rPr>
              <a:t>: 233 302 221479/302 200611</a:t>
            </a:r>
          </a:p>
          <a:p>
            <a:endParaRPr lang="en-US" sz="2000" dirty="0">
              <a:solidFill>
                <a:srgbClr val="00206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Main Campus Location</a:t>
            </a:r>
            <a:r>
              <a:rPr lang="en-US" sz="2000" dirty="0">
                <a:solidFill>
                  <a:srgbClr val="002060"/>
                </a:solidFill>
                <a:latin typeface="Times New Roman" panose="02020603050405020304" pitchFamily="18" charset="0"/>
                <a:cs typeface="Times New Roman" panose="02020603050405020304" pitchFamily="18" charset="0"/>
              </a:rPr>
              <a:t>:</a:t>
            </a:r>
          </a:p>
          <a:p>
            <a:r>
              <a:rPr lang="en-US" sz="2000" dirty="0">
                <a:solidFill>
                  <a:srgbClr val="002060"/>
                </a:solidFill>
                <a:latin typeface="Times New Roman" panose="02020603050405020304" pitchFamily="18" charset="0"/>
                <a:cs typeface="Times New Roman" panose="02020603050405020304" pitchFamily="18" charset="0"/>
              </a:rPr>
              <a:t>Off the Kwame Nkrumah Circle-Nsawam Road, adjacent to the Police Training School, Tesano, Accra</a:t>
            </a:r>
          </a:p>
        </p:txBody>
      </p:sp>
    </p:spTree>
    <p:extLst>
      <p:ext uri="{BB962C8B-B14F-4D97-AF65-F5344CB8AC3E}">
        <p14:creationId xmlns:p14="http://schemas.microsoft.com/office/powerpoint/2010/main" val="311870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words-STRATEGY</a:t>
            </a:r>
            <a:endParaRPr lang="en-US" b="1" dirty="0"/>
          </a:p>
        </p:txBody>
      </p:sp>
      <p:sp>
        <p:nvSpPr>
          <p:cNvPr id="3" name="Content Placeholder 2"/>
          <p:cNvSpPr>
            <a:spLocks noGrp="1"/>
          </p:cNvSpPr>
          <p:nvPr>
            <p:ph idx="1"/>
          </p:nvPr>
        </p:nvSpPr>
        <p:spPr/>
        <p:txBody>
          <a:bodyPr>
            <a:normAutofit lnSpcReduction="10000"/>
          </a:bodyPr>
          <a:lstStyle/>
          <a:p>
            <a:r>
              <a:rPr lang="en-US" b="1" dirty="0" smtClean="0"/>
              <a:t>There </a:t>
            </a:r>
            <a:r>
              <a:rPr lang="en-US" b="1" dirty="0"/>
              <a:t>will be times when you need to do more than skim a text in the way described above, but still need to read quickly. This may require ability to conduct “surface reading”. It is worth remembering that no more than 50% of the words in an average textbook are “information” words. The other words are like glue and paint: they are there to provide connections and add interest, but are not essential for meaning. If you concentrate on information words, you can read faster and with better comprehension. But, how do you learn to pick out the important information words? A large part of the trick involves paying attention to what the author is trying to say. Look for the message, and the information words will emerge naturally.</a:t>
            </a:r>
          </a:p>
        </p:txBody>
      </p:sp>
    </p:spTree>
    <p:extLst>
      <p:ext uri="{BB962C8B-B14F-4D97-AF65-F5344CB8AC3E}">
        <p14:creationId xmlns:p14="http://schemas.microsoft.com/office/powerpoint/2010/main" val="231710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strategy </a:t>
            </a:r>
            <a:r>
              <a:rPr lang="en-US" dirty="0" smtClean="0"/>
              <a:t>: </a:t>
            </a:r>
            <a:r>
              <a:rPr lang="en-US" dirty="0"/>
              <a:t>analytical reading </a:t>
            </a:r>
          </a:p>
        </p:txBody>
      </p:sp>
      <p:sp>
        <p:nvSpPr>
          <p:cNvPr id="3" name="Content Placeholder 2"/>
          <p:cNvSpPr>
            <a:spLocks noGrp="1"/>
          </p:cNvSpPr>
          <p:nvPr>
            <p:ph idx="1"/>
          </p:nvPr>
        </p:nvSpPr>
        <p:spPr/>
        <p:txBody>
          <a:bodyPr/>
          <a:lstStyle/>
          <a:p>
            <a:pPr>
              <a:lnSpc>
                <a:spcPct val="150000"/>
              </a:lnSpc>
            </a:pPr>
            <a:r>
              <a:rPr lang="en-US" b="1" dirty="0" smtClean="0"/>
              <a:t>Analytical </a:t>
            </a:r>
            <a:r>
              <a:rPr lang="en-US" b="1" dirty="0"/>
              <a:t>reading (or study reading) is needed when you want to make sure that you fully grasp and appreciate what you are reading. You may have to read statements more than once, stop to think about them, or jot down key words when using this style. As a result, your reading rate can easily drop to below 100 words a minute</a:t>
            </a:r>
          </a:p>
        </p:txBody>
      </p:sp>
    </p:spTree>
    <p:extLst>
      <p:ext uri="{BB962C8B-B14F-4D97-AF65-F5344CB8AC3E}">
        <p14:creationId xmlns:p14="http://schemas.microsoft.com/office/powerpoint/2010/main" val="185435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strategy </a:t>
            </a:r>
            <a:r>
              <a:rPr lang="en-US" dirty="0" smtClean="0"/>
              <a:t>: </a:t>
            </a:r>
            <a:r>
              <a:rPr lang="en-US" dirty="0"/>
              <a:t>marking the text</a:t>
            </a:r>
          </a:p>
        </p:txBody>
      </p:sp>
      <p:sp>
        <p:nvSpPr>
          <p:cNvPr id="3" name="Content Placeholder 2"/>
          <p:cNvSpPr>
            <a:spLocks noGrp="1"/>
          </p:cNvSpPr>
          <p:nvPr>
            <p:ph idx="1"/>
          </p:nvPr>
        </p:nvSpPr>
        <p:spPr/>
        <p:txBody>
          <a:bodyPr>
            <a:normAutofit/>
          </a:bodyPr>
          <a:lstStyle/>
          <a:p>
            <a:r>
              <a:rPr lang="en-US" b="1" dirty="0" smtClean="0"/>
              <a:t>If </a:t>
            </a:r>
            <a:r>
              <a:rPr lang="en-US" b="1" dirty="0"/>
              <a:t>the text you are reading is your own copy, you could also underline key words, highlight with a marker, or make notes in margins, or alternatively, if you don’t own the text, you could use little ‘post-it’ labels. This process of marking texts can help you concentrate (and keep reading!) and can help you identify key points and make the book easier to survey later when you need to use it again for your assignment or to revise for an exam. revise effectively </a:t>
            </a:r>
            <a:r>
              <a:rPr lang="en-US" b="1" dirty="0" smtClean="0"/>
              <a:t>later</a:t>
            </a:r>
            <a:endParaRPr lang="en-US" b="1" dirty="0"/>
          </a:p>
        </p:txBody>
      </p:sp>
    </p:spTree>
    <p:extLst>
      <p:ext uri="{BB962C8B-B14F-4D97-AF65-F5344CB8AC3E}">
        <p14:creationId xmlns:p14="http://schemas.microsoft.com/office/powerpoint/2010/main" val="123974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strategy </a:t>
            </a:r>
            <a:r>
              <a:rPr lang="en-US" dirty="0" smtClean="0"/>
              <a:t>: </a:t>
            </a:r>
            <a:r>
              <a:rPr lang="en-US" dirty="0"/>
              <a:t>note-taking</a:t>
            </a:r>
          </a:p>
        </p:txBody>
      </p:sp>
      <p:sp>
        <p:nvSpPr>
          <p:cNvPr id="3" name="Content Placeholder 2"/>
          <p:cNvSpPr>
            <a:spLocks noGrp="1"/>
          </p:cNvSpPr>
          <p:nvPr>
            <p:ph idx="1"/>
          </p:nvPr>
        </p:nvSpPr>
        <p:spPr/>
        <p:txBody>
          <a:bodyPr/>
          <a:lstStyle/>
          <a:p>
            <a:r>
              <a:rPr lang="en-US" b="1" dirty="0" smtClean="0"/>
              <a:t>If </a:t>
            </a:r>
            <a:r>
              <a:rPr lang="en-US" b="1" dirty="0"/>
              <a:t>you don’t take notes well, or don’t take them at all, now is the time to develop this essential skill! Note-taking can help you gain deeper understanding and reflection, a better ability to remember and good exam preparation materials for later.</a:t>
            </a:r>
          </a:p>
          <a:p>
            <a:endParaRPr lang="en-US" b="1" dirty="0"/>
          </a:p>
        </p:txBody>
      </p:sp>
    </p:spTree>
    <p:extLst>
      <p:ext uri="{BB962C8B-B14F-4D97-AF65-F5344CB8AC3E}">
        <p14:creationId xmlns:p14="http://schemas.microsoft.com/office/powerpoint/2010/main" val="4133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strategy </a:t>
            </a:r>
            <a:r>
              <a:rPr lang="en-US" dirty="0" smtClean="0"/>
              <a:t>: </a:t>
            </a:r>
            <a:r>
              <a:rPr lang="en-US" dirty="0"/>
              <a:t>managing vocabulary</a:t>
            </a:r>
          </a:p>
        </p:txBody>
      </p:sp>
      <p:sp>
        <p:nvSpPr>
          <p:cNvPr id="3" name="Content Placeholder 2"/>
          <p:cNvSpPr>
            <a:spLocks noGrp="1"/>
          </p:cNvSpPr>
          <p:nvPr>
            <p:ph idx="1"/>
          </p:nvPr>
        </p:nvSpPr>
        <p:spPr/>
        <p:txBody>
          <a:bodyPr/>
          <a:lstStyle/>
          <a:p>
            <a:r>
              <a:rPr lang="en-US" b="1" dirty="0" smtClean="0"/>
              <a:t>Even </a:t>
            </a:r>
            <a:r>
              <a:rPr lang="en-US" b="1" dirty="0"/>
              <a:t>if you are a native English speaker, you may at times feel overwhelmed by the amount of unfamiliar vocabulary you encounter. Of course, as a university student, you have a great opportunity and need to build you vocabulary (discipline specific and general), so consult glossaries and use a dictionary</a:t>
            </a:r>
            <a:r>
              <a:rPr lang="en-US" b="1" dirty="0" smtClean="0"/>
              <a:t>.</a:t>
            </a:r>
          </a:p>
          <a:p>
            <a:r>
              <a:rPr lang="en-US" b="1" dirty="0" smtClean="0"/>
              <a:t> </a:t>
            </a:r>
            <a:r>
              <a:rPr lang="en-US" b="1" dirty="0"/>
              <a:t>Keep a list of new words: record their definitions and write example sentences which show meaning and usage. When using your dictionary, be discerning. Know which words can be ignored, and see if it is possible to guess the meanings of words.</a:t>
            </a:r>
          </a:p>
        </p:txBody>
      </p:sp>
    </p:spTree>
    <p:extLst>
      <p:ext uri="{BB962C8B-B14F-4D97-AF65-F5344CB8AC3E}">
        <p14:creationId xmlns:p14="http://schemas.microsoft.com/office/powerpoint/2010/main" val="1534272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strategy </a:t>
            </a:r>
            <a:r>
              <a:rPr lang="en-US" dirty="0" smtClean="0"/>
              <a:t>: </a:t>
            </a:r>
            <a:r>
              <a:rPr lang="en-US" dirty="0"/>
              <a:t>reading with others</a:t>
            </a:r>
          </a:p>
        </p:txBody>
      </p:sp>
      <p:sp>
        <p:nvSpPr>
          <p:cNvPr id="3" name="Content Placeholder 2"/>
          <p:cNvSpPr>
            <a:spLocks noGrp="1"/>
          </p:cNvSpPr>
          <p:nvPr>
            <p:ph idx="1"/>
          </p:nvPr>
        </p:nvSpPr>
        <p:spPr/>
        <p:txBody>
          <a:bodyPr/>
          <a:lstStyle/>
          <a:p>
            <a:r>
              <a:rPr lang="en-US" dirty="0" smtClean="0"/>
              <a:t>Consider </a:t>
            </a:r>
            <a:r>
              <a:rPr lang="en-US" dirty="0"/>
              <a:t>getting a “study buddy” or study group. </a:t>
            </a:r>
            <a:r>
              <a:rPr lang="en-US" dirty="0" smtClean="0"/>
              <a:t>B</a:t>
            </a:r>
          </a:p>
          <a:p>
            <a:r>
              <a:rPr lang="en-US" dirty="0" smtClean="0"/>
              <a:t>e </a:t>
            </a:r>
            <a:r>
              <a:rPr lang="en-US" dirty="0"/>
              <a:t>careful to keep </a:t>
            </a:r>
            <a:r>
              <a:rPr lang="en-US" dirty="0" smtClean="0"/>
              <a:t>focused </a:t>
            </a:r>
            <a:r>
              <a:rPr lang="en-US" dirty="0"/>
              <a:t>on what you need to do and you may find that by sharing notes, explaining, asking and quizzing each other, you can increase you ability to understand, reflect upon and remember key points in texts.</a:t>
            </a:r>
          </a:p>
        </p:txBody>
      </p:sp>
    </p:spTree>
    <p:extLst>
      <p:ext uri="{BB962C8B-B14F-4D97-AF65-F5344CB8AC3E}">
        <p14:creationId xmlns:p14="http://schemas.microsoft.com/office/powerpoint/2010/main" val="88984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649"/>
            <a:ext cx="12192000" cy="6844352"/>
          </a:xfrm>
          <a:prstGeom prst="rect">
            <a:avLst/>
          </a:prstGeom>
        </p:spPr>
      </p:pic>
    </p:spTree>
    <p:extLst>
      <p:ext uri="{BB962C8B-B14F-4D97-AF65-F5344CB8AC3E}">
        <p14:creationId xmlns:p14="http://schemas.microsoft.com/office/powerpoint/2010/main" val="245903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fontScale="90000"/>
          </a:bodyPr>
          <a:lstStyle/>
          <a:p>
            <a:r>
              <a:rPr lang="en-US" sz="3600" dirty="0"/>
              <a:t>5minute self test</a:t>
            </a:r>
            <a:br>
              <a:rPr lang="en-US" sz="3600" dirty="0"/>
            </a:br>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0" y="1095809"/>
            <a:ext cx="12192000" cy="5912316"/>
          </a:xfrm>
        </p:spPr>
        <p:txBody>
          <a:bodyPr>
            <a:noAutofit/>
          </a:bodyPr>
          <a:lstStyle/>
          <a:p>
            <a:pPr marL="457200" indent="-457200">
              <a:buFont typeface="+mj-lt"/>
              <a:buAutoNum type="arabicPeriod"/>
            </a:pPr>
            <a:r>
              <a:rPr lang="en-US" sz="2000" b="1" dirty="0" smtClean="0"/>
              <a:t>What </a:t>
            </a:r>
            <a:r>
              <a:rPr lang="en-US" sz="2000" b="1" dirty="0"/>
              <a:t>do you find difficult about reading at university? Tick the boxes below:</a:t>
            </a:r>
          </a:p>
          <a:p>
            <a:pPr marL="457200" indent="-457200">
              <a:buFont typeface="+mj-lt"/>
              <a:buAutoNum type="arabicPeriod"/>
            </a:pPr>
            <a:r>
              <a:rPr lang="en-US" sz="2000" b="1" dirty="0"/>
              <a:t> Finding enough time and energy</a:t>
            </a:r>
          </a:p>
          <a:p>
            <a:pPr marL="457200" indent="-457200">
              <a:buFont typeface="+mj-lt"/>
              <a:buAutoNum type="arabicPeriod"/>
            </a:pPr>
            <a:r>
              <a:rPr lang="en-US" sz="2000" b="1" dirty="0"/>
              <a:t> Maintaining concentration</a:t>
            </a:r>
          </a:p>
          <a:p>
            <a:pPr marL="457200" indent="-457200">
              <a:buFont typeface="+mj-lt"/>
              <a:buAutoNum type="arabicPeriod"/>
            </a:pPr>
            <a:r>
              <a:rPr lang="en-US" sz="2000" b="1" dirty="0"/>
              <a:t> Improving speed</a:t>
            </a:r>
          </a:p>
          <a:p>
            <a:pPr marL="457200" indent="-457200">
              <a:buFont typeface="+mj-lt"/>
              <a:buAutoNum type="arabicPeriod"/>
            </a:pPr>
            <a:r>
              <a:rPr lang="en-US" sz="2000" b="1" dirty="0"/>
              <a:t> Managing vocabulary</a:t>
            </a:r>
          </a:p>
          <a:p>
            <a:pPr marL="457200" indent="-457200">
              <a:buFont typeface="+mj-lt"/>
              <a:buAutoNum type="arabicPeriod"/>
            </a:pPr>
            <a:r>
              <a:rPr lang="en-US" sz="2000" b="1" dirty="0"/>
              <a:t> Selecting what to focus on in texts</a:t>
            </a:r>
          </a:p>
          <a:p>
            <a:pPr marL="457200" indent="-457200">
              <a:buFont typeface="+mj-lt"/>
              <a:buAutoNum type="arabicPeriod"/>
            </a:pPr>
            <a:r>
              <a:rPr lang="en-US" sz="2000" b="1" dirty="0"/>
              <a:t> Understanding new, theoretical or detailed information</a:t>
            </a:r>
          </a:p>
          <a:p>
            <a:pPr marL="457200" indent="-457200">
              <a:buFont typeface="+mj-lt"/>
              <a:buAutoNum type="arabicPeriod"/>
            </a:pPr>
            <a:r>
              <a:rPr lang="en-US" sz="2000" b="1" dirty="0"/>
              <a:t> Identifying main points and arguments</a:t>
            </a:r>
          </a:p>
          <a:p>
            <a:pPr marL="457200" indent="-457200">
              <a:buFont typeface="+mj-lt"/>
              <a:buAutoNum type="arabicPeriod"/>
            </a:pPr>
            <a:r>
              <a:rPr lang="en-US" sz="2000" b="1" dirty="0"/>
              <a:t> Evaluating evidence</a:t>
            </a:r>
          </a:p>
          <a:p>
            <a:pPr marL="457200" indent="-457200">
              <a:buFont typeface="+mj-lt"/>
              <a:buAutoNum type="arabicPeriod"/>
            </a:pPr>
            <a:r>
              <a:rPr lang="en-US" sz="2000" b="1" dirty="0"/>
              <a:t> Identifying similarities and differences between texts</a:t>
            </a:r>
          </a:p>
          <a:p>
            <a:pPr marL="457200" indent="-457200">
              <a:buFont typeface="+mj-lt"/>
              <a:buAutoNum type="arabicPeriod"/>
            </a:pPr>
            <a:r>
              <a:rPr lang="en-US" sz="2000" b="1" dirty="0"/>
              <a:t> Reading texts that assume background knowledge &amp; experience</a:t>
            </a:r>
          </a:p>
          <a:p>
            <a:pPr marL="457200" indent="-457200">
              <a:buFont typeface="+mj-lt"/>
              <a:buAutoNum type="arabicPeriod"/>
            </a:pPr>
            <a:r>
              <a:rPr lang="en-US" sz="2000" b="1" dirty="0"/>
              <a:t> Reading different types of text (case studies, reports, literature reviews</a:t>
            </a:r>
          </a:p>
          <a:p>
            <a:pPr marL="457200" indent="-457200">
              <a:buFont typeface="+mj-lt"/>
              <a:buAutoNum type="arabicPeriod"/>
            </a:pPr>
            <a:r>
              <a:rPr lang="en-US" sz="2000" b="1" dirty="0"/>
              <a:t> etc.)</a:t>
            </a:r>
            <a:endParaRPr lang="en-US" sz="2000" b="1" dirty="0"/>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Tree>
    <p:extLst>
      <p:ext uri="{BB962C8B-B14F-4D97-AF65-F5344CB8AC3E}">
        <p14:creationId xmlns:p14="http://schemas.microsoft.com/office/powerpoint/2010/main" val="36434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a:bodyPr>
          <a:lstStyle/>
          <a:p>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0" y="1095809"/>
            <a:ext cx="12192000" cy="5912316"/>
          </a:xfrm>
        </p:spPr>
        <p:txBody>
          <a:bodyPr>
            <a:noAutofit/>
          </a:bodyPr>
          <a:lstStyle/>
          <a:p>
            <a:pPr marL="0" indent="0">
              <a:lnSpc>
                <a:spcPct val="150000"/>
              </a:lnSpc>
              <a:buNone/>
            </a:pPr>
            <a:r>
              <a:rPr lang="en-US" sz="2400" b="1" dirty="0"/>
              <a:t>Introduction </a:t>
            </a:r>
            <a:endParaRPr lang="en-US" sz="2400" b="1" dirty="0" smtClean="0"/>
          </a:p>
          <a:p>
            <a:pPr marL="0" indent="0">
              <a:lnSpc>
                <a:spcPct val="150000"/>
              </a:lnSpc>
              <a:buNone/>
            </a:pPr>
            <a:r>
              <a:rPr lang="en-US" sz="2400" b="1" dirty="0" smtClean="0"/>
              <a:t>The </a:t>
            </a:r>
            <a:r>
              <a:rPr lang="en-US" sz="2400" b="1" dirty="0"/>
              <a:t>reading demands of university study are not easy. Unfortunately, however, it is all too common for students to pay little attention to their own approaches to reading, that is, how they read, and how they can improve the effectiveness and speed of their reading. This </a:t>
            </a:r>
            <a:r>
              <a:rPr lang="en-US" sz="2400" b="1" dirty="0" err="1"/>
              <a:t>helpsheet</a:t>
            </a:r>
            <a:r>
              <a:rPr lang="en-US" sz="2400" b="1" dirty="0"/>
              <a:t> provides extensive reading advice. Furthermore, the </a:t>
            </a:r>
            <a:r>
              <a:rPr lang="en-US" sz="2400" b="1" dirty="0" err="1"/>
              <a:t>helpsheet</a:t>
            </a:r>
            <a:r>
              <a:rPr lang="en-US" sz="2400" b="1" dirty="0"/>
              <a:t> provides reading tips that are specific for particular text types and for the purposes you may have. Before you read this advice, you may find it worth reflecting on the nature of the reading that you conduct at university. This may help you consider which of the following tips might be particularly useful. The following section may help you do this.</a:t>
            </a:r>
            <a:endParaRPr lang="en-US" sz="2400" b="1" dirty="0">
              <a:latin typeface="Berlin Sans FB" panose="020E0602020502020306" pitchFamily="34"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Tree>
    <p:extLst>
      <p:ext uri="{BB962C8B-B14F-4D97-AF65-F5344CB8AC3E}">
        <p14:creationId xmlns:p14="http://schemas.microsoft.com/office/powerpoint/2010/main" val="251934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you read at university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You </a:t>
            </a:r>
            <a:r>
              <a:rPr lang="en-US" b="1" dirty="0"/>
              <a:t>may be expected to read a wide range of texts that include the course reading pack, lecture slides, books, journal articles, internet articles, newspapers, research reports, literature reviews, case studies and strategic plans. </a:t>
            </a:r>
            <a:endParaRPr lang="en-US" b="1" dirty="0" smtClean="0"/>
          </a:p>
          <a:p>
            <a:r>
              <a:rPr lang="en-US" b="1" dirty="0" smtClean="0"/>
              <a:t>Why </a:t>
            </a:r>
            <a:r>
              <a:rPr lang="en-US" b="1" dirty="0"/>
              <a:t>you read at university You may read to: prepare for lectures and tutorials, review information addressed in lectures and tutorials, conduct research for assignments, or revise for exams. </a:t>
            </a:r>
            <a:endParaRPr lang="en-US" b="1" dirty="0" smtClean="0"/>
          </a:p>
          <a:p>
            <a:r>
              <a:rPr lang="en-US" b="1" dirty="0" smtClean="0"/>
              <a:t>What </a:t>
            </a:r>
            <a:r>
              <a:rPr lang="en-US" b="1" dirty="0"/>
              <a:t>reading abilities you need Beyond being able to simply understand texts, you will need to critique them, evaluate them, compare and contrast them, and apply the information you find useful from them.</a:t>
            </a:r>
          </a:p>
        </p:txBody>
      </p:sp>
    </p:spTree>
    <p:extLst>
      <p:ext uri="{BB962C8B-B14F-4D97-AF65-F5344CB8AC3E}">
        <p14:creationId xmlns:p14="http://schemas.microsoft.com/office/powerpoint/2010/main" val="183841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reading: general advice</a:t>
            </a:r>
          </a:p>
        </p:txBody>
      </p:sp>
      <p:sp>
        <p:nvSpPr>
          <p:cNvPr id="3" name="Content Placeholder 2"/>
          <p:cNvSpPr>
            <a:spLocks noGrp="1"/>
          </p:cNvSpPr>
          <p:nvPr>
            <p:ph idx="1"/>
          </p:nvPr>
        </p:nvSpPr>
        <p:spPr/>
        <p:txBody>
          <a:bodyPr>
            <a:normAutofit lnSpcReduction="10000"/>
          </a:bodyPr>
          <a:lstStyle/>
          <a:p>
            <a:r>
              <a:rPr lang="en-US" b="1" dirty="0" smtClean="0"/>
              <a:t>The </a:t>
            </a:r>
            <a:r>
              <a:rPr lang="en-US" b="1" dirty="0"/>
              <a:t>following advice may seem obvious, but is important. • Consider where you read. Always read in a well-lit and quiet place that is free of distractions, and don’t get into the habit of reading </a:t>
            </a:r>
            <a:r>
              <a:rPr lang="en-US" b="1" dirty="0" err="1"/>
              <a:t>uni</a:t>
            </a:r>
            <a:r>
              <a:rPr lang="en-US" b="1" dirty="0"/>
              <a:t> materials in bed! (unless you want to go to sleep). • Don’t </a:t>
            </a:r>
            <a:r>
              <a:rPr lang="en-US" b="1" dirty="0" err="1"/>
              <a:t>vocalise</a:t>
            </a:r>
            <a:r>
              <a:rPr lang="en-US" b="1" dirty="0"/>
              <a:t> as you read. This will slow you down, it won’t help concentration, and it will lead to bad reading approaches. • Read at times when you can concentrate, and maintain concentration by taking regular short breaks, perhaps every 30 or 45 minutes. • Set yourself reading tasks (10 pages, 1 chapter, 1 section of a chapter </a:t>
            </a:r>
            <a:r>
              <a:rPr lang="en-US" b="1" dirty="0" err="1"/>
              <a:t>etc</a:t>
            </a:r>
            <a:r>
              <a:rPr lang="en-US" b="1" dirty="0"/>
              <a:t>). • Remember that reading often takes longer than you expect and you often need to go beyond set texts. Give yourself enough time! </a:t>
            </a:r>
          </a:p>
        </p:txBody>
      </p:sp>
    </p:spTree>
    <p:extLst>
      <p:ext uri="{BB962C8B-B14F-4D97-AF65-F5344CB8AC3E}">
        <p14:creationId xmlns:p14="http://schemas.microsoft.com/office/powerpoint/2010/main" val="302812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Scanning</a:t>
            </a:r>
            <a:endParaRPr lang="en-US" b="1" dirty="0"/>
          </a:p>
        </p:txBody>
      </p:sp>
      <p:sp>
        <p:nvSpPr>
          <p:cNvPr id="3" name="Content Placeholder 2"/>
          <p:cNvSpPr>
            <a:spLocks noGrp="1"/>
          </p:cNvSpPr>
          <p:nvPr>
            <p:ph idx="1"/>
          </p:nvPr>
        </p:nvSpPr>
        <p:spPr/>
        <p:txBody>
          <a:bodyPr/>
          <a:lstStyle/>
          <a:p>
            <a:r>
              <a:rPr lang="en-US" b="1" dirty="0" smtClean="0"/>
              <a:t>Scanning </a:t>
            </a:r>
            <a:r>
              <a:rPr lang="en-US" b="1" dirty="0"/>
              <a:t>is reading quickly to search for specific information. You may not </a:t>
            </a:r>
            <a:r>
              <a:rPr lang="en-US" b="1" dirty="0" err="1"/>
              <a:t>realise</a:t>
            </a:r>
            <a:r>
              <a:rPr lang="en-US" b="1" dirty="0"/>
              <a:t> it, but you are already good at scanning. You scan, for example, when checking a TV guide or a phone book</a:t>
            </a:r>
            <a:r>
              <a:rPr lang="en-US" b="1" dirty="0" smtClean="0"/>
              <a:t>.</a:t>
            </a:r>
          </a:p>
          <a:p>
            <a:r>
              <a:rPr lang="en-US" b="1" dirty="0" smtClean="0"/>
              <a:t> </a:t>
            </a:r>
            <a:r>
              <a:rPr lang="en-US" b="1" dirty="0"/>
              <a:t>Scanning may allow you to ‘read’ up to 1,500 words a minute. </a:t>
            </a:r>
            <a:endParaRPr lang="en-US" b="1" dirty="0" smtClean="0"/>
          </a:p>
          <a:p>
            <a:r>
              <a:rPr lang="en-US" b="1" dirty="0" smtClean="0"/>
              <a:t>One </a:t>
            </a:r>
            <a:r>
              <a:rPr lang="en-US" b="1" dirty="0"/>
              <a:t>reason to scan an academic text that you have found while researching is to locate key terms as a means to assess the text’s relevance.</a:t>
            </a:r>
          </a:p>
        </p:txBody>
      </p:sp>
    </p:spTree>
    <p:extLst>
      <p:ext uri="{BB962C8B-B14F-4D97-AF65-F5344CB8AC3E}">
        <p14:creationId xmlns:p14="http://schemas.microsoft.com/office/powerpoint/2010/main" val="251484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kimming</a:t>
            </a:r>
            <a:endParaRPr lang="en-US" dirty="0"/>
          </a:p>
        </p:txBody>
      </p:sp>
      <p:sp>
        <p:nvSpPr>
          <p:cNvPr id="3" name="Content Placeholder 2"/>
          <p:cNvSpPr>
            <a:spLocks noGrp="1"/>
          </p:cNvSpPr>
          <p:nvPr>
            <p:ph idx="1"/>
          </p:nvPr>
        </p:nvSpPr>
        <p:spPr/>
        <p:txBody>
          <a:bodyPr/>
          <a:lstStyle/>
          <a:p>
            <a:r>
              <a:rPr lang="en-US" b="1" dirty="0" smtClean="0"/>
              <a:t>Skimming </a:t>
            </a:r>
            <a:r>
              <a:rPr lang="en-US" b="1" dirty="0"/>
              <a:t>is reading quickly to gain a general idea. Skimming may allow you to ‘read’ up to 1000 words a minute. Skimming helps you identify whether or not to continue reading, what to read carefully, and where the best place is to begin. </a:t>
            </a:r>
            <a:endParaRPr lang="en-US" b="1" dirty="0" smtClean="0"/>
          </a:p>
          <a:p>
            <a:r>
              <a:rPr lang="en-US" b="1" dirty="0" smtClean="0"/>
              <a:t>Skimming </a:t>
            </a:r>
            <a:r>
              <a:rPr lang="en-US" b="1" dirty="0"/>
              <a:t>an academic text immediately before you read it carefully can help you consider what you already know and can help you develop a purpose for reading. An initial skim can also help </a:t>
            </a:r>
            <a:r>
              <a:rPr lang="en-US" b="1" dirty="0" err="1"/>
              <a:t>maximise</a:t>
            </a:r>
            <a:r>
              <a:rPr lang="en-US" b="1" dirty="0"/>
              <a:t> your interest in the text and your understanding and reflection on the material.</a:t>
            </a:r>
          </a:p>
        </p:txBody>
      </p:sp>
    </p:spTree>
    <p:extLst>
      <p:ext uri="{BB962C8B-B14F-4D97-AF65-F5344CB8AC3E}">
        <p14:creationId xmlns:p14="http://schemas.microsoft.com/office/powerpoint/2010/main" val="86734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As with scanning, skimming does not involve reading every word. Instead, you may skim by reading</a:t>
            </a:r>
            <a:r>
              <a:rPr lang="en-US" b="1" dirty="0" smtClean="0"/>
              <a:t>:</a:t>
            </a:r>
          </a:p>
          <a:p>
            <a:r>
              <a:rPr lang="en-US" b="1" dirty="0" smtClean="0"/>
              <a:t> </a:t>
            </a:r>
            <a:r>
              <a:rPr lang="en-US" b="1" dirty="0"/>
              <a:t>• titles • </a:t>
            </a:r>
            <a:endParaRPr lang="en-US" b="1" dirty="0" smtClean="0"/>
          </a:p>
          <a:p>
            <a:r>
              <a:rPr lang="en-US" b="1" dirty="0" smtClean="0"/>
              <a:t>Subheadings</a:t>
            </a:r>
          </a:p>
          <a:p>
            <a:r>
              <a:rPr lang="en-US" b="1" dirty="0" smtClean="0"/>
              <a:t> </a:t>
            </a:r>
            <a:r>
              <a:rPr lang="en-US" b="1" dirty="0"/>
              <a:t>• words in that are in bold, in italics or underlined </a:t>
            </a:r>
            <a:endParaRPr lang="en-US" b="1" dirty="0" smtClean="0"/>
          </a:p>
          <a:p>
            <a:r>
              <a:rPr lang="en-US" b="1" dirty="0" smtClean="0"/>
              <a:t>diagrams •</a:t>
            </a:r>
          </a:p>
          <a:p>
            <a:r>
              <a:rPr lang="en-US" b="1" dirty="0" smtClean="0"/>
              <a:t> </a:t>
            </a:r>
            <a:r>
              <a:rPr lang="en-US" b="1" dirty="0"/>
              <a:t>a report’s abstract, introduction or conclusion • the first sentence of every paragraph • chapter questions • chapter objectives • chapter summaries</a:t>
            </a:r>
          </a:p>
        </p:txBody>
      </p:sp>
    </p:spTree>
    <p:extLst>
      <p:ext uri="{BB962C8B-B14F-4D97-AF65-F5344CB8AC3E}">
        <p14:creationId xmlns:p14="http://schemas.microsoft.com/office/powerpoint/2010/main" val="30414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facts</a:t>
            </a:r>
            <a:endParaRPr lang="en-US" dirty="0"/>
          </a:p>
        </p:txBody>
      </p:sp>
      <p:sp>
        <p:nvSpPr>
          <p:cNvPr id="3" name="Content Placeholder 2"/>
          <p:cNvSpPr>
            <a:spLocks noGrp="1"/>
          </p:cNvSpPr>
          <p:nvPr>
            <p:ph idx="1"/>
          </p:nvPr>
        </p:nvSpPr>
        <p:spPr/>
        <p:txBody>
          <a:bodyPr/>
          <a:lstStyle/>
          <a:p>
            <a:r>
              <a:rPr lang="en-US" b="1" dirty="0" err="1"/>
              <a:t>Inrtetsneig</a:t>
            </a:r>
            <a:r>
              <a:rPr lang="en-US" b="1" dirty="0"/>
              <a:t> </a:t>
            </a:r>
            <a:r>
              <a:rPr lang="en-US" b="1" dirty="0" err="1"/>
              <a:t>fcat</a:t>
            </a:r>
            <a:r>
              <a:rPr lang="en-US" b="1" dirty="0"/>
              <a:t>! </a:t>
            </a:r>
            <a:r>
              <a:rPr lang="en-US" b="1" dirty="0" err="1"/>
              <a:t>Aoccdrnig</a:t>
            </a:r>
            <a:r>
              <a:rPr lang="en-US" b="1" dirty="0"/>
              <a:t> to </a:t>
            </a:r>
            <a:r>
              <a:rPr lang="en-US" b="1" dirty="0" err="1"/>
              <a:t>rscheearch</a:t>
            </a:r>
            <a:r>
              <a:rPr lang="en-US" b="1" dirty="0"/>
              <a:t> at an </a:t>
            </a:r>
            <a:r>
              <a:rPr lang="en-US" b="1" dirty="0" err="1"/>
              <a:t>Elingsh</a:t>
            </a:r>
            <a:r>
              <a:rPr lang="en-US" b="1" dirty="0"/>
              <a:t> </a:t>
            </a:r>
            <a:r>
              <a:rPr lang="en-US" b="1" dirty="0" err="1"/>
              <a:t>uinervtisy</a:t>
            </a:r>
            <a:r>
              <a:rPr lang="en-US" b="1" dirty="0"/>
              <a:t>, it </a:t>
            </a:r>
            <a:r>
              <a:rPr lang="en-US" b="1" dirty="0" err="1"/>
              <a:t>deosn’t</a:t>
            </a:r>
            <a:r>
              <a:rPr lang="en-US" b="1" dirty="0"/>
              <a:t> </a:t>
            </a:r>
            <a:r>
              <a:rPr lang="en-US" b="1" dirty="0" err="1"/>
              <a:t>mttaer</a:t>
            </a:r>
            <a:r>
              <a:rPr lang="en-US" b="1" dirty="0"/>
              <a:t> in </a:t>
            </a:r>
            <a:r>
              <a:rPr lang="en-US" b="1" dirty="0" err="1"/>
              <a:t>waht</a:t>
            </a:r>
            <a:r>
              <a:rPr lang="en-US" b="1" dirty="0"/>
              <a:t> </a:t>
            </a:r>
            <a:r>
              <a:rPr lang="en-US" b="1" dirty="0" err="1"/>
              <a:t>oredr</a:t>
            </a:r>
            <a:r>
              <a:rPr lang="en-US" b="1" dirty="0"/>
              <a:t> the </a:t>
            </a:r>
            <a:r>
              <a:rPr lang="en-US" b="1" dirty="0" err="1"/>
              <a:t>ltteers</a:t>
            </a:r>
            <a:r>
              <a:rPr lang="en-US" b="1" dirty="0"/>
              <a:t> in a </a:t>
            </a:r>
            <a:r>
              <a:rPr lang="en-US" b="1" dirty="0" err="1"/>
              <a:t>wrod</a:t>
            </a:r>
            <a:r>
              <a:rPr lang="en-US" b="1" dirty="0"/>
              <a:t> are, the </a:t>
            </a:r>
            <a:r>
              <a:rPr lang="en-US" b="1" dirty="0" err="1"/>
              <a:t>olny</a:t>
            </a:r>
            <a:r>
              <a:rPr lang="en-US" b="1" dirty="0"/>
              <a:t> </a:t>
            </a:r>
            <a:r>
              <a:rPr lang="en-US" b="1" dirty="0" err="1"/>
              <a:t>iprmoetnt</a:t>
            </a:r>
            <a:r>
              <a:rPr lang="en-US" b="1" dirty="0"/>
              <a:t> </a:t>
            </a:r>
            <a:r>
              <a:rPr lang="en-US" b="1" dirty="0" err="1"/>
              <a:t>tihng</a:t>
            </a:r>
            <a:r>
              <a:rPr lang="en-US" b="1" dirty="0"/>
              <a:t> is that the </a:t>
            </a:r>
            <a:r>
              <a:rPr lang="en-US" b="1" dirty="0" err="1"/>
              <a:t>frist</a:t>
            </a:r>
            <a:r>
              <a:rPr lang="en-US" b="1" dirty="0"/>
              <a:t> and </a:t>
            </a:r>
            <a:r>
              <a:rPr lang="en-US" b="1" dirty="0" err="1"/>
              <a:t>lsat</a:t>
            </a:r>
            <a:r>
              <a:rPr lang="en-US" b="1" dirty="0"/>
              <a:t> </a:t>
            </a:r>
            <a:r>
              <a:rPr lang="en-US" b="1" dirty="0" err="1"/>
              <a:t>ltteer</a:t>
            </a:r>
            <a:r>
              <a:rPr lang="en-US" b="1" dirty="0"/>
              <a:t> is at the </a:t>
            </a:r>
            <a:r>
              <a:rPr lang="en-US" b="1" dirty="0" err="1"/>
              <a:t>rghit</a:t>
            </a:r>
            <a:r>
              <a:rPr lang="en-US" b="1" dirty="0"/>
              <a:t> </a:t>
            </a:r>
            <a:r>
              <a:rPr lang="en-US" b="1" dirty="0" err="1"/>
              <a:t>pclae</a:t>
            </a:r>
            <a:r>
              <a:rPr lang="en-US" b="1" dirty="0"/>
              <a:t>. The </a:t>
            </a:r>
            <a:r>
              <a:rPr lang="en-US" b="1" dirty="0" err="1"/>
              <a:t>rset</a:t>
            </a:r>
            <a:r>
              <a:rPr lang="en-US" b="1" dirty="0"/>
              <a:t> can be a total </a:t>
            </a:r>
            <a:r>
              <a:rPr lang="en-US" b="1" dirty="0" err="1"/>
              <a:t>mses</a:t>
            </a:r>
            <a:r>
              <a:rPr lang="en-US" b="1" dirty="0"/>
              <a:t> and you can </a:t>
            </a:r>
            <a:r>
              <a:rPr lang="en-US" b="1" dirty="0" err="1"/>
              <a:t>sitll</a:t>
            </a:r>
            <a:r>
              <a:rPr lang="en-US" b="1" dirty="0"/>
              <a:t> </a:t>
            </a:r>
            <a:r>
              <a:rPr lang="en-US" b="1" dirty="0" err="1"/>
              <a:t>raed</a:t>
            </a:r>
            <a:r>
              <a:rPr lang="en-US" b="1" dirty="0"/>
              <a:t> it </a:t>
            </a:r>
            <a:r>
              <a:rPr lang="en-US" b="1" dirty="0" err="1"/>
              <a:t>wouthit</a:t>
            </a:r>
            <a:r>
              <a:rPr lang="en-US" b="1" dirty="0"/>
              <a:t> a </a:t>
            </a:r>
            <a:r>
              <a:rPr lang="en-US" b="1" dirty="0" err="1"/>
              <a:t>porbelm</a:t>
            </a:r>
            <a:r>
              <a:rPr lang="en-US" b="1" dirty="0"/>
              <a:t>. </a:t>
            </a:r>
            <a:r>
              <a:rPr lang="en-US" b="1" dirty="0" err="1"/>
              <a:t>Tihs</a:t>
            </a:r>
            <a:r>
              <a:rPr lang="en-US" b="1" dirty="0"/>
              <a:t> is </a:t>
            </a:r>
            <a:r>
              <a:rPr lang="en-US" b="1" dirty="0" err="1"/>
              <a:t>bcuseae</a:t>
            </a:r>
            <a:r>
              <a:rPr lang="en-US" b="1" dirty="0"/>
              <a:t> we do not </a:t>
            </a:r>
            <a:r>
              <a:rPr lang="en-US" b="1" dirty="0" err="1"/>
              <a:t>raed</a:t>
            </a:r>
            <a:r>
              <a:rPr lang="en-US" b="1" dirty="0"/>
              <a:t> </a:t>
            </a:r>
            <a:r>
              <a:rPr lang="en-US" b="1" dirty="0" err="1"/>
              <a:t>ervey</a:t>
            </a:r>
            <a:r>
              <a:rPr lang="en-US" b="1" dirty="0"/>
              <a:t> </a:t>
            </a:r>
            <a:r>
              <a:rPr lang="en-US" b="1" dirty="0" err="1"/>
              <a:t>lteter</a:t>
            </a:r>
            <a:r>
              <a:rPr lang="en-US" b="1" dirty="0"/>
              <a:t> by it </a:t>
            </a:r>
            <a:r>
              <a:rPr lang="en-US" b="1" dirty="0" err="1"/>
              <a:t>slef</a:t>
            </a:r>
            <a:r>
              <a:rPr lang="en-US" b="1" dirty="0"/>
              <a:t> but the </a:t>
            </a:r>
            <a:r>
              <a:rPr lang="en-US" b="1" dirty="0" err="1"/>
              <a:t>wrod</a:t>
            </a:r>
            <a:r>
              <a:rPr lang="en-US" b="1" dirty="0"/>
              <a:t> as a </a:t>
            </a:r>
            <a:r>
              <a:rPr lang="en-US" b="1" dirty="0" err="1"/>
              <a:t>wlohe</a:t>
            </a:r>
            <a:r>
              <a:rPr lang="en-US" b="1" dirty="0"/>
              <a:t>.</a:t>
            </a:r>
          </a:p>
        </p:txBody>
      </p:sp>
    </p:spTree>
    <p:extLst>
      <p:ext uri="{BB962C8B-B14F-4D97-AF65-F5344CB8AC3E}">
        <p14:creationId xmlns:p14="http://schemas.microsoft.com/office/powerpoint/2010/main" val="275306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1433</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Berlin Sans FB</vt:lpstr>
      <vt:lpstr>Berlin Sans FB Demi</vt:lpstr>
      <vt:lpstr>Calibri</vt:lpstr>
      <vt:lpstr>Calibri Light</vt:lpstr>
      <vt:lpstr>Lucida Calligraphy</vt:lpstr>
      <vt:lpstr>Times New Roman</vt:lpstr>
      <vt:lpstr>Office Theme</vt:lpstr>
      <vt:lpstr>READING EFFECTIVENESS</vt:lpstr>
      <vt:lpstr>5minute self test </vt:lpstr>
      <vt:lpstr>PowerPoint Presentation</vt:lpstr>
      <vt:lpstr>What you read at university  </vt:lpstr>
      <vt:lpstr>Effective reading: general advice</vt:lpstr>
      <vt:lpstr>Scanning</vt:lpstr>
      <vt:lpstr>Skimming</vt:lpstr>
      <vt:lpstr>PowerPoint Presentation</vt:lpstr>
      <vt:lpstr>Interesting facts</vt:lpstr>
      <vt:lpstr>Information words-STRATEGY</vt:lpstr>
      <vt:lpstr>Reading strategy : analytical reading </vt:lpstr>
      <vt:lpstr>Reading strategy : marking the text</vt:lpstr>
      <vt:lpstr>Reading strategy : note-taking</vt:lpstr>
      <vt:lpstr>Reading strategy : managing vocabulary</vt:lpstr>
      <vt:lpstr>Reading strategy : reading with others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Michael K. Appiah</cp:lastModifiedBy>
  <cp:revision>69</cp:revision>
  <dcterms:created xsi:type="dcterms:W3CDTF">2020-12-21T23:45:00Z</dcterms:created>
  <dcterms:modified xsi:type="dcterms:W3CDTF">2022-09-08T15:40:45Z</dcterms:modified>
</cp:coreProperties>
</file>