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69" r:id="rId3"/>
    <p:sldId id="285" r:id="rId4"/>
    <p:sldId id="295" r:id="rId5"/>
    <p:sldId id="296" r:id="rId6"/>
    <p:sldId id="257" r:id="rId7"/>
    <p:sldId id="258" r:id="rId8"/>
    <p:sldId id="310" r:id="rId9"/>
    <p:sldId id="273" r:id="rId10"/>
    <p:sldId id="263" r:id="rId11"/>
    <p:sldId id="297" r:id="rId12"/>
    <p:sldId id="259" r:id="rId13"/>
    <p:sldId id="271" r:id="rId14"/>
    <p:sldId id="309" r:id="rId15"/>
    <p:sldId id="264" r:id="rId16"/>
    <p:sldId id="278" r:id="rId17"/>
    <p:sldId id="289" r:id="rId18"/>
    <p:sldId id="298" r:id="rId19"/>
    <p:sldId id="260" r:id="rId20"/>
    <p:sldId id="284" r:id="rId21"/>
    <p:sldId id="265" r:id="rId22"/>
    <p:sldId id="274" r:id="rId23"/>
    <p:sldId id="276" r:id="rId24"/>
    <p:sldId id="291" r:id="rId25"/>
    <p:sldId id="299" r:id="rId26"/>
    <p:sldId id="261" r:id="rId27"/>
    <p:sldId id="279" r:id="rId28"/>
    <p:sldId id="280" r:id="rId29"/>
    <p:sldId id="281" r:id="rId30"/>
    <p:sldId id="282" r:id="rId31"/>
    <p:sldId id="262" r:id="rId32"/>
    <p:sldId id="277" r:id="rId33"/>
    <p:sldId id="288" r:id="rId34"/>
    <p:sldId id="307" r:id="rId35"/>
    <p:sldId id="290" r:id="rId36"/>
    <p:sldId id="300" r:id="rId37"/>
    <p:sldId id="286" r:id="rId38"/>
    <p:sldId id="283" r:id="rId39"/>
    <p:sldId id="293" r:id="rId40"/>
    <p:sldId id="305" r:id="rId41"/>
    <p:sldId id="266" r:id="rId42"/>
    <p:sldId id="304" r:id="rId43"/>
    <p:sldId id="308" r:id="rId44"/>
    <p:sldId id="270" r:id="rId45"/>
    <p:sldId id="287" r:id="rId46"/>
    <p:sldId id="306" r:id="rId47"/>
    <p:sldId id="302" r:id="rId48"/>
    <p:sldId id="303" r:id="rId49"/>
    <p:sldId id="275" r:id="rId50"/>
    <p:sldId id="272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力 李" initials="力" lastIdx="3" clrIdx="0">
    <p:extLst>
      <p:ext uri="{19B8F6BF-5375-455C-9EA6-DF929625EA0E}">
        <p15:presenceInfo xmlns:p15="http://schemas.microsoft.com/office/powerpoint/2012/main" userId="669145eb77e68a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141" autoAdjust="0"/>
  </p:normalViewPr>
  <p:slideViewPr>
    <p:cSldViewPr snapToGrid="0">
      <p:cViewPr varScale="1">
        <p:scale>
          <a:sx n="48" d="100"/>
          <a:sy n="48" d="100"/>
        </p:scale>
        <p:origin x="13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8T14:24:58.2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8T14:24:59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8T14:25:00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2E736-B084-4564-9889-93C7BB0F70F6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798F-FCE7-4FC5-861E-D54DB0B79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00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n.cn/zx/bwyc/201809/t20180925_4568724.s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collections/index.html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ommons.apache.org/dormant/events/" TargetMode="External"/><Relationship Id="rId4" Type="http://schemas.openxmlformats.org/officeDocument/2006/relationships/hyperlink" Target="https://docs.oracle.com/javase/8/docs/technotes/guides/collections/index.html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gdut_yy.gitee.io/doc-aposd/" TargetMode="External"/><Relationship Id="rId3" Type="http://schemas.openxmlformats.org/officeDocument/2006/relationships/hyperlink" Target="https://www.youtube.com/watch?v=7qXfoZIqi2Q" TargetMode="External"/><Relationship Id="rId7" Type="http://schemas.openxmlformats.org/officeDocument/2006/relationships/hyperlink" Target="https://www.youtube.com/watch?reload=9&amp;v=bmSAYlu0NcY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researchgate.net/publication/200085945_How_to_Design_a_Good_API_and_Why_it_Matters" TargetMode="External"/><Relationship Id="rId5" Type="http://schemas.openxmlformats.org/officeDocument/2006/relationships/hyperlink" Target="https://www.youtube.com/watch?v=heh4OeB9A-c&amp;t=2713s" TargetMode="External"/><Relationship Id="rId4" Type="http://schemas.openxmlformats.org/officeDocument/2006/relationships/hyperlink" Target="https://www.youtube.com/watch?v=ege-kub1qtk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bug.github.io/codelf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earchcode.com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开发过程：分析，设计，实现，</a:t>
            </a:r>
            <a:endParaRPr lang="en-US" altLang="zh-CN" dirty="0"/>
          </a:p>
          <a:p>
            <a:r>
              <a:rPr lang="zh-CN" altLang="en-US" dirty="0"/>
              <a:t>理解上很简单的东西，没有难的，实际操作需要经验，比不得</a:t>
            </a:r>
            <a:r>
              <a:rPr lang="en-US" altLang="zh-CN" dirty="0"/>
              <a:t>XXX</a:t>
            </a:r>
            <a:r>
              <a:rPr lang="zh-CN" altLang="en-US" dirty="0"/>
              <a:t>原理，</a:t>
            </a:r>
            <a:r>
              <a:rPr lang="en-US" altLang="zh-CN" dirty="0"/>
              <a:t>OS</a:t>
            </a:r>
            <a:r>
              <a:rPr lang="zh-CN" altLang="en-US" dirty="0"/>
              <a:t>技术高度和深度，但是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801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/>
              <a:t>CommonResult</a:t>
            </a:r>
            <a:r>
              <a:rPr lang="en-US" altLang="zh-CN" sz="1200" dirty="0"/>
              <a:t> </a:t>
            </a:r>
            <a:r>
              <a:rPr lang="zh-CN" altLang="en-US" sz="1200" dirty="0"/>
              <a:t>是否合适构建者模式？ </a:t>
            </a:r>
            <a:r>
              <a:rPr lang="en-US" altLang="zh-CN" sz="1200" dirty="0"/>
              <a:t>23</a:t>
            </a:r>
            <a:r>
              <a:rPr lang="zh-CN" altLang="en-US" sz="1200" dirty="0"/>
              <a:t>的类名全部名词，</a:t>
            </a:r>
            <a:endParaRPr lang="en-US" altLang="zh-CN" sz="1200" dirty="0"/>
          </a:p>
          <a:p>
            <a:r>
              <a:rPr lang="zh-CN" altLang="en-US" sz="1200" dirty="0"/>
              <a:t>创建模式很简单，</a:t>
            </a:r>
            <a:endParaRPr lang="en-US" altLang="zh-CN" sz="1200" dirty="0"/>
          </a:p>
          <a:p>
            <a:r>
              <a:rPr lang="zh-CN" altLang="en-US" sz="1200" dirty="0"/>
              <a:t>没有接口扩展很难，动态不了，动态，扩展，写死代码就是类，没有接口</a:t>
            </a:r>
            <a:endParaRPr lang="en-US" altLang="zh-CN" sz="1200" dirty="0"/>
          </a:p>
          <a:p>
            <a:r>
              <a:rPr lang="zh-CN" altLang="en-US" sz="1200" dirty="0"/>
              <a:t>结构模式</a:t>
            </a:r>
            <a:endParaRPr lang="en-US" altLang="zh-CN" sz="1200" dirty="0"/>
          </a:p>
          <a:p>
            <a:r>
              <a:rPr lang="zh-CN" altLang="en-US" sz="1200" dirty="0"/>
              <a:t>行为模式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56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封装需要对现有功能了解，才能正确封装，否则封装会不完整，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784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需求分析技术，产品文档缺少流程描述，自然语言描述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43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OOAD</a:t>
            </a:r>
            <a:r>
              <a:rPr lang="zh-CN" altLang="en-US" dirty="0"/>
              <a:t>书和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039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需要画出</a:t>
            </a:r>
            <a:r>
              <a:rPr lang="en-US" altLang="zh-CN" dirty="0"/>
              <a:t>UML</a:t>
            </a:r>
            <a:r>
              <a:rPr lang="zh-CN" altLang="en-US" dirty="0"/>
              <a:t>图</a:t>
            </a:r>
            <a:endParaRPr lang="en-US" altLang="zh-CN" dirty="0"/>
          </a:p>
          <a:p>
            <a:r>
              <a:rPr lang="en-US" altLang="zh-CN" dirty="0" err="1"/>
              <a:t>Saas</a:t>
            </a:r>
            <a:r>
              <a:rPr lang="zh-CN" altLang="en-US" dirty="0"/>
              <a:t>交易所缺少</a:t>
            </a:r>
            <a:r>
              <a:rPr lang="en-US" altLang="zh-CN" dirty="0"/>
              <a:t>Money</a:t>
            </a:r>
            <a:r>
              <a:rPr lang="zh-CN" altLang="en-US" dirty="0"/>
              <a:t>概念，而用了一个低级抽象</a:t>
            </a:r>
            <a:r>
              <a:rPr lang="en-US" altLang="zh-CN" dirty="0" err="1"/>
              <a:t>BigDecimal</a:t>
            </a:r>
            <a:r>
              <a:rPr lang="zh-CN" altLang="en-US" dirty="0"/>
              <a:t>代替了钱！</a:t>
            </a:r>
            <a:r>
              <a:rPr lang="en-US" altLang="zh-CN" dirty="0" err="1"/>
              <a:t>ScaleUtil</a:t>
            </a:r>
            <a:r>
              <a:rPr lang="zh-CN" altLang="en-US" dirty="0"/>
              <a:t>处理的精度和显示问题，</a:t>
            </a:r>
            <a:endParaRPr lang="en-US" altLang="zh-CN" dirty="0"/>
          </a:p>
          <a:p>
            <a:r>
              <a:rPr lang="zh-CN" altLang="en-US" dirty="0"/>
              <a:t>非常多的现实场景却没有对应到合适的代码模型，比如钱，币种币对的模型直接复用数据库模型，并不是实际使用模型，太低级了，</a:t>
            </a:r>
            <a:endParaRPr lang="en-US" altLang="zh-CN" dirty="0"/>
          </a:p>
          <a:p>
            <a:r>
              <a:rPr lang="en-US" altLang="zh-CN" dirty="0"/>
              <a:t>Set/get</a:t>
            </a:r>
            <a:r>
              <a:rPr lang="zh-CN" altLang="en-US" dirty="0"/>
              <a:t>代码散落系统中，处理这种逻辑和</a:t>
            </a:r>
            <a:r>
              <a:rPr lang="en-US" altLang="zh-CN" dirty="0"/>
              <a:t>bug</a:t>
            </a:r>
            <a:r>
              <a:rPr lang="zh-CN" altLang="en-US" dirty="0"/>
              <a:t>太多次，</a:t>
            </a:r>
            <a:endParaRPr lang="en-US" altLang="zh-CN" dirty="0"/>
          </a:p>
          <a:p>
            <a:r>
              <a:rPr lang="zh-CN" altLang="en-US" dirty="0"/>
              <a:t>写代码最具创造力的一步，最有趣的一步。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37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RedisClientTemplate</a:t>
            </a:r>
            <a:r>
              <a:rPr lang="zh-CN" altLang="en-US" dirty="0"/>
              <a:t>是</a:t>
            </a:r>
            <a:r>
              <a:rPr lang="en-US" altLang="zh-CN" dirty="0" err="1"/>
              <a:t>Saas</a:t>
            </a:r>
            <a:r>
              <a:rPr lang="zh-CN" altLang="en-US" dirty="0"/>
              <a:t>基础设施里面设计最差劲的类。混乱，没有清晰语义，</a:t>
            </a:r>
            <a:endParaRPr lang="en-US" altLang="zh-CN" dirty="0"/>
          </a:p>
          <a:p>
            <a:r>
              <a:rPr lang="en-US" altLang="zh-CN" dirty="0" err="1"/>
              <a:t>RedisClientTemplate</a:t>
            </a:r>
            <a:r>
              <a:rPr lang="zh-CN" altLang="en-US" dirty="0"/>
              <a:t>要做的事情非常简单，</a:t>
            </a:r>
            <a:endParaRPr lang="en-US" altLang="zh-CN" dirty="0"/>
          </a:p>
          <a:p>
            <a:r>
              <a:rPr lang="en-US" altLang="zh-CN" dirty="0" err="1"/>
              <a:t>RedisClientTemplate</a:t>
            </a:r>
            <a:r>
              <a:rPr lang="en-US" altLang="zh-CN" dirty="0"/>
              <a:t> </a:t>
            </a:r>
            <a:r>
              <a:rPr lang="zh-CN" altLang="en-US" dirty="0"/>
              <a:t>和 装饰者模式</a:t>
            </a:r>
            <a:endParaRPr lang="en-US" altLang="zh-CN" dirty="0"/>
          </a:p>
          <a:p>
            <a:r>
              <a:rPr lang="zh-CN" altLang="en-US" dirty="0"/>
              <a:t>和代理模式区别是什么？</a:t>
            </a:r>
            <a:endParaRPr lang="en-US" altLang="zh-CN" dirty="0"/>
          </a:p>
          <a:p>
            <a:r>
              <a:rPr lang="zh-CN" altLang="en-US" dirty="0"/>
              <a:t>这是一道经典的期末作业题？</a:t>
            </a:r>
            <a:r>
              <a:rPr lang="en-US" altLang="zh-CN" dirty="0"/>
              <a:t>method()  </a:t>
            </a:r>
            <a:r>
              <a:rPr lang="zh-CN" altLang="en-US" dirty="0"/>
              <a:t>不改变方法，加行为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6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真的是显示吗？显示的话难道不是业务逻辑。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14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Bug</a:t>
            </a:r>
            <a:r>
              <a:rPr lang="zh-CN" altLang="en-US" dirty="0"/>
              <a:t>来源：</a:t>
            </a:r>
            <a:r>
              <a:rPr lang="en-US" altLang="zh-CN" dirty="0"/>
              <a:t>70%</a:t>
            </a:r>
            <a:r>
              <a:rPr lang="zh-CN" altLang="en-US" dirty="0"/>
              <a:t>重复，重复里面大部分都是事务脚本 </a:t>
            </a:r>
            <a:r>
              <a:rPr lang="en-US" altLang="zh-CN" dirty="0"/>
              <a:t>30%</a:t>
            </a:r>
          </a:p>
          <a:p>
            <a:r>
              <a:rPr lang="zh-CN" altLang="en-US" dirty="0"/>
              <a:t>币种币对不复杂，但是为什么</a:t>
            </a:r>
            <a:r>
              <a:rPr lang="en-US" altLang="zh-CN" dirty="0"/>
              <a:t>bug</a:t>
            </a:r>
            <a:r>
              <a:rPr lang="zh-CN" altLang="en-US" dirty="0"/>
              <a:t>那么多，状态太多了，没有集中管理</a:t>
            </a:r>
            <a:endParaRPr lang="en-US" altLang="zh-CN" dirty="0"/>
          </a:p>
          <a:p>
            <a:r>
              <a:rPr lang="zh-CN" altLang="en-US" dirty="0"/>
              <a:t>充值提现，账户余额是</a:t>
            </a:r>
            <a:r>
              <a:rPr lang="en-US" altLang="zh-CN" dirty="0"/>
              <a:t>Account</a:t>
            </a:r>
            <a:r>
              <a:rPr lang="zh-CN" altLang="en-US" dirty="0"/>
              <a:t>的概念，不是数据库表的改变，事务脚本导致业务设计等于数据库设计，</a:t>
            </a:r>
            <a:endParaRPr lang="en-US" altLang="zh-CN" dirty="0"/>
          </a:p>
          <a:p>
            <a:r>
              <a:rPr lang="zh-CN" altLang="en-US" dirty="0"/>
              <a:t>项目小可以，但是项目大了，会使得</a:t>
            </a:r>
            <a:r>
              <a:rPr lang="en-US" altLang="zh-CN" dirty="0"/>
              <a:t>bug</a:t>
            </a:r>
            <a:r>
              <a:rPr lang="zh-CN" altLang="en-US" dirty="0"/>
              <a:t>很多，很难以维护，且没有一致性模型。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95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职责划分会让系统非常清晰，并且使得设计逐步一致性。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593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线程状态封装在哪里？对应用设计启示，订单状态和订单类分开呢？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07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代码大全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http://www.cssn.cn/zx/bwyc/201809/t20180925_4568724.shtml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隐喻代表你对系统模糊化认知，感性化认知，隐喻不是抽象，隐喻是用另外事物描述现象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种树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: 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注重根部营养，看不见的地方：树有四季，有根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47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https://docs.oracle.com/javase/tutorial/collections/index.html</a:t>
            </a:r>
            <a:endParaRPr lang="en-US" altLang="zh-CN" dirty="0"/>
          </a:p>
          <a:p>
            <a:r>
              <a:rPr lang="zh-CN" altLang="en-US" dirty="0"/>
              <a:t>这块需要换一个</a:t>
            </a:r>
            <a:r>
              <a:rPr lang="en-US" altLang="zh-CN" dirty="0"/>
              <a:t>ppt</a:t>
            </a:r>
            <a:r>
              <a:rPr lang="zh-CN" altLang="en-US" dirty="0"/>
              <a:t>，没办法减少了内容了，</a:t>
            </a:r>
            <a:r>
              <a:rPr lang="en-US" altLang="zh-CN" dirty="0"/>
              <a:t>C:\Users\chao\Desktop\Principles of Software Construction\2020-fall\20200227-collections design.pdf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学习资料：</a:t>
            </a:r>
            <a:r>
              <a:rPr lang="en-US" altLang="zh-CN" dirty="0"/>
              <a:t>JDK</a:t>
            </a:r>
            <a:r>
              <a:rPr lang="zh-CN" altLang="en-US" dirty="0"/>
              <a:t>官方集合文档</a:t>
            </a:r>
            <a:r>
              <a:rPr lang="en-US" altLang="zh-CN" dirty="0"/>
              <a:t>  </a:t>
            </a:r>
            <a:r>
              <a:rPr lang="en-US" altLang="zh-CN" dirty="0">
                <a:hlinkClick r:id="rId4"/>
              </a:rPr>
              <a:t>https://docs.oracle.com/javase/8/docs/technotes/guides/collections/index.html</a:t>
            </a:r>
            <a:r>
              <a:rPr lang="en-US" altLang="zh-CN" dirty="0"/>
              <a:t>   MUST READING</a:t>
            </a:r>
            <a:r>
              <a:rPr lang="zh-CN" altLang="en-US" dirty="0"/>
              <a:t>！！！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http://commons.apache.org/dormant/events/</a:t>
            </a:r>
            <a:r>
              <a:rPr lang="en-US" altLang="zh-CN" dirty="0"/>
              <a:t>   </a:t>
            </a:r>
            <a:r>
              <a:rPr lang="en-US" altLang="zh-CN" dirty="0" err="1"/>
              <a:t>ObserverCollection</a:t>
            </a:r>
            <a:endParaRPr lang="en-US" altLang="zh-CN" dirty="0"/>
          </a:p>
          <a:p>
            <a:r>
              <a:rPr lang="en-US" altLang="zh-CN" dirty="0"/>
              <a:t>Guava</a:t>
            </a:r>
            <a:r>
              <a:rPr lang="zh-CN" altLang="en-US" dirty="0"/>
              <a:t>：</a:t>
            </a:r>
            <a:r>
              <a:rPr lang="en-US" altLang="zh-CN" dirty="0" err="1"/>
              <a:t>ForwardingCollection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87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LoggingList</a:t>
            </a:r>
            <a:r>
              <a:rPr lang="zh-CN" altLang="en-US" dirty="0"/>
              <a:t>，</a:t>
            </a:r>
            <a:r>
              <a:rPr lang="en-US" altLang="zh-CN" i="1" dirty="0" err="1">
                <a:solidFill>
                  <a:srgbClr val="8C8C8C"/>
                </a:solidFill>
                <a:effectLst/>
              </a:rPr>
              <a:t>Decorator_pattern</a:t>
            </a:r>
            <a:r>
              <a:rPr lang="zh-CN" altLang="en-US" i="1" dirty="0">
                <a:solidFill>
                  <a:srgbClr val="8C8C8C"/>
                </a:solidFill>
                <a:effectLst/>
              </a:rPr>
              <a:t>，</a:t>
            </a:r>
            <a:r>
              <a:rPr lang="en-US" altLang="zh-CN" i="1" dirty="0">
                <a:solidFill>
                  <a:srgbClr val="8C8C8C"/>
                </a:solidFill>
                <a:effectLst/>
              </a:rPr>
              <a:t>Guava 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Forwarding….,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结构性模式，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402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</a:t>
            </a:r>
            <a:r>
              <a:rPr lang="en-US" altLang="zh-CN" dirty="0" err="1"/>
              <a:t>ThreadLocal</a:t>
            </a:r>
            <a:r>
              <a:rPr lang="zh-CN" altLang="en-US" dirty="0"/>
              <a:t>是泛型了， 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ThreadLocal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007E8A"/>
                </a:solidFill>
                <a:effectLst/>
              </a:rPr>
              <a:t>T</a:t>
            </a:r>
            <a:r>
              <a:rPr lang="en-US" altLang="zh-CN" dirty="0"/>
              <a:t>&gt;  </a:t>
            </a:r>
            <a:r>
              <a:rPr lang="en-US" altLang="zh-CN" dirty="0">
                <a:solidFill>
                  <a:srgbClr val="0033B3"/>
                </a:solidFill>
                <a:effectLst/>
              </a:rPr>
              <a:t>public void </a:t>
            </a:r>
            <a:r>
              <a:rPr lang="en-US" altLang="zh-CN" dirty="0">
                <a:solidFill>
                  <a:srgbClr val="00627A"/>
                </a:solidFill>
                <a:effectLst/>
              </a:rPr>
              <a:t>set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7E8A"/>
                </a:solidFill>
                <a:effectLst/>
              </a:rPr>
              <a:t>T </a:t>
            </a:r>
            <a:r>
              <a:rPr lang="en-US" altLang="zh-CN" dirty="0"/>
              <a:t>value) </a:t>
            </a:r>
            <a:r>
              <a:rPr lang="en-US" altLang="zh-CN" dirty="0">
                <a:solidFill>
                  <a:srgbClr val="0033B3"/>
                </a:solidFill>
                <a:effectLst/>
              </a:rPr>
              <a:t>public </a:t>
            </a:r>
            <a:r>
              <a:rPr lang="en-US" altLang="zh-CN" dirty="0">
                <a:solidFill>
                  <a:srgbClr val="007E8A"/>
                </a:solidFill>
                <a:effectLst/>
              </a:rPr>
              <a:t>T </a:t>
            </a:r>
            <a:r>
              <a:rPr lang="en-US" altLang="zh-CN" dirty="0">
                <a:solidFill>
                  <a:srgbClr val="00627A"/>
                </a:solidFill>
                <a:effectLst/>
              </a:rPr>
              <a:t>get</a:t>
            </a:r>
            <a:r>
              <a:rPr lang="en-US" altLang="zh-CN" dirty="0"/>
              <a:t>() </a:t>
            </a:r>
            <a:r>
              <a:rPr lang="zh-CN" altLang="en-US" dirty="0"/>
              <a:t>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7877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设计要厚，不要浅，</a:t>
            </a:r>
            <a:r>
              <a:rPr lang="en-US" altLang="zh-CN" dirty="0" err="1"/>
              <a:t>com.chainup.exchange.service.PublicService#getPublicInfo</a:t>
            </a:r>
            <a:r>
              <a:rPr lang="en-US" altLang="zh-CN" dirty="0"/>
              <a:t>  </a:t>
            </a:r>
            <a:r>
              <a:rPr lang="zh-CN" altLang="en-US" dirty="0"/>
              <a:t>参考 </a:t>
            </a:r>
            <a:r>
              <a:rPr lang="en-US" altLang="zh-CN" dirty="0"/>
              <a:t>Unix file I/O</a:t>
            </a:r>
          </a:p>
          <a:p>
            <a:pPr algn="l"/>
            <a:r>
              <a:rPr lang="en-US" altLang="zh-CN" dirty="0"/>
              <a:t>Josh Bloch</a:t>
            </a:r>
            <a:r>
              <a:rPr lang="zh-CN" altLang="en-US" dirty="0"/>
              <a:t>：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Effective Java, Third Edition - </a:t>
            </a:r>
            <a:r>
              <a:rPr lang="en-US" altLang="zh-CN" b="0" i="0" dirty="0" err="1">
                <a:effectLst/>
                <a:latin typeface="Roboto" panose="02000000000000000000" pitchFamily="2" charset="0"/>
              </a:rPr>
              <a:t>Keepin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' it Effective(</a:t>
            </a:r>
            <a:r>
              <a:rPr lang="en-US" altLang="zh-CN" dirty="0">
                <a:hlinkClick r:id="rId3"/>
              </a:rPr>
              <a:t>https://www.youtube.com/watch?v=7qXfoZIqi2Q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)</a:t>
            </a:r>
            <a:endParaRPr lang="en-US" altLang="zh-CN" dirty="0"/>
          </a:p>
          <a:p>
            <a:r>
              <a:rPr lang="en-US" altLang="zh-CN" dirty="0"/>
              <a:t>Josh Bloch</a:t>
            </a:r>
            <a:r>
              <a:rPr lang="zh-CN" altLang="en-US" dirty="0"/>
              <a:t>：</a:t>
            </a:r>
            <a:r>
              <a:rPr lang="en-US" altLang="zh-CN" dirty="0"/>
              <a:t>A Brief, Opinionated History of the API</a:t>
            </a:r>
            <a:r>
              <a:rPr lang="zh-CN" altLang="en-US" dirty="0"/>
              <a:t>（</a:t>
            </a:r>
            <a:r>
              <a:rPr lang="en-US" altLang="zh-CN" dirty="0">
                <a:hlinkClick r:id="rId4"/>
              </a:rPr>
              <a:t>https://www.youtube.com/watch?v=ege-kub1qtk</a:t>
            </a:r>
            <a:r>
              <a:rPr lang="zh-CN" altLang="en-US" dirty="0"/>
              <a:t>）</a:t>
            </a:r>
            <a:endParaRPr lang="en-US" altLang="zh-CN" dirty="0"/>
          </a:p>
          <a:p>
            <a:pPr algn="l"/>
            <a:r>
              <a:rPr lang="en-US" altLang="zh-CN" dirty="0"/>
              <a:t>Josh Bloch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How To Design A Good API and Why it Matters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hlinkClick r:id="rId5"/>
              </a:rPr>
              <a:t>https://www.youtube.com/watch?v=heh4OeB9A-c&amp;t=2713s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en-US" altLang="zh-CN" b="0" i="0" u="sng" dirty="0">
              <a:solidFill>
                <a:srgbClr val="660099"/>
              </a:solidFill>
              <a:effectLst/>
              <a:latin typeface="arial" panose="020B0604020202020204" pitchFamily="34" charset="0"/>
              <a:hlinkClick r:id="rId6"/>
            </a:endParaRPr>
          </a:p>
          <a:p>
            <a:pPr algn="l"/>
            <a:r>
              <a:rPr lang="en-US" altLang="zh-CN" b="0" i="0" dirty="0">
                <a:effectLst/>
                <a:latin typeface="Roboto" panose="02000000000000000000" pitchFamily="2" charset="0"/>
              </a:rPr>
              <a:t>John </a:t>
            </a:r>
            <a:r>
              <a:rPr lang="en-US" altLang="zh-CN" b="0" i="0" dirty="0" err="1">
                <a:effectLst/>
                <a:latin typeface="Roboto" panose="02000000000000000000" pitchFamily="2" charset="0"/>
              </a:rPr>
              <a:t>Ousterhout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 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：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A Philosophy of Software Design  Talks at Google (</a:t>
            </a:r>
            <a:r>
              <a:rPr lang="en-US" altLang="zh-CN" dirty="0">
                <a:hlinkClick r:id="rId7"/>
              </a:rPr>
              <a:t>https://www.youtube.com/watch?reload=9&amp;v=bmSAYlu0NcY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)</a:t>
            </a:r>
          </a:p>
          <a:p>
            <a:pPr algn="l"/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zh-CN" dirty="0">
                <a:hlinkClick r:id="rId8"/>
              </a:rPr>
              <a:t>http://gdut_yy.gitee.io/doc-aposd/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  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软件设计哲学书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pPr algn="l"/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pPr algn="l"/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Cache</a:t>
            </a:r>
            <a:r>
              <a:rPr lang="zh-CN" altLang="en-US" dirty="0"/>
              <a:t>不是</a:t>
            </a:r>
            <a:r>
              <a:rPr lang="en-US" altLang="zh-CN" dirty="0"/>
              <a:t>Map</a:t>
            </a:r>
            <a:r>
              <a:rPr lang="zh-CN" altLang="en-US" dirty="0"/>
              <a:t>（</a:t>
            </a:r>
            <a:r>
              <a:rPr lang="en-US" altLang="zh-CN" dirty="0" err="1"/>
              <a:t>Leetcode</a:t>
            </a:r>
            <a:r>
              <a:rPr lang="zh-CN" altLang="en-US" dirty="0"/>
              <a:t>：</a:t>
            </a:r>
            <a:r>
              <a:rPr lang="en-US" altLang="zh-CN" dirty="0" err="1"/>
              <a:t>LRUCache</a:t>
            </a:r>
            <a:r>
              <a:rPr lang="zh-CN" altLang="en-US" dirty="0"/>
              <a:t>，</a:t>
            </a:r>
            <a:r>
              <a:rPr lang="en-US" altLang="zh-CN" dirty="0" err="1"/>
              <a:t>LFUCache</a:t>
            </a:r>
            <a:r>
              <a:rPr lang="zh-CN" altLang="en-US" dirty="0"/>
              <a:t>） </a:t>
            </a:r>
            <a:r>
              <a:rPr lang="en-US" altLang="zh-CN" dirty="0"/>
              <a:t>-&gt;Cache</a:t>
            </a:r>
            <a:r>
              <a:rPr lang="zh-CN" altLang="en-US" dirty="0"/>
              <a:t>是</a:t>
            </a:r>
            <a:r>
              <a:rPr lang="en-US" altLang="zh-CN" dirty="0"/>
              <a:t>Map</a:t>
            </a:r>
            <a:r>
              <a:rPr lang="zh-CN" altLang="en-US" dirty="0"/>
              <a:t>（</a:t>
            </a:r>
            <a:r>
              <a:rPr lang="en-US" altLang="zh-CN" dirty="0"/>
              <a:t>Java Cache</a:t>
            </a:r>
            <a:r>
              <a:rPr lang="zh-CN" altLang="en-US" dirty="0"/>
              <a:t>实现是</a:t>
            </a:r>
            <a:r>
              <a:rPr lang="en-US" altLang="zh-CN" dirty="0"/>
              <a:t>Map</a:t>
            </a:r>
            <a:r>
              <a:rPr lang="zh-CN" altLang="en-US" dirty="0"/>
              <a:t>）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不是</a:t>
            </a:r>
            <a:r>
              <a:rPr lang="en-US" altLang="zh-CN" dirty="0"/>
              <a:t>Map</a:t>
            </a:r>
            <a:r>
              <a:rPr lang="zh-CN" altLang="en-US" dirty="0"/>
              <a:t>（不是一个抽象层次）</a:t>
            </a:r>
            <a:endParaRPr lang="en-US" altLang="zh-CN" dirty="0"/>
          </a:p>
          <a:p>
            <a:pPr algn="l"/>
            <a:endParaRPr lang="en-US" altLang="zh-CN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841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/>
              <a:t>JAVAIO </a:t>
            </a:r>
            <a:r>
              <a:rPr lang="zh-CN" altLang="en-US" dirty="0"/>
              <a:t>对比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0836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AOP</a:t>
            </a:r>
            <a:r>
              <a:rPr lang="zh-CN" altLang="en-US" dirty="0"/>
              <a:t>核心类图</a:t>
            </a:r>
            <a:endParaRPr lang="en-US" altLang="zh-CN" dirty="0"/>
          </a:p>
          <a:p>
            <a:r>
              <a:rPr lang="en-US" altLang="zh-CN" dirty="0"/>
              <a:t>Spring-AOP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711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5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社区的演进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04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软件设计哲学那本书</a:t>
            </a:r>
            <a:r>
              <a:rPr lang="zh-CN" altLang="en-US"/>
              <a:t>为主要内容。</a:t>
            </a:r>
            <a:endParaRPr lang="en-US" altLang="zh-CN" dirty="0"/>
          </a:p>
          <a:p>
            <a:r>
              <a:rPr lang="en-US" altLang="zh-CN" dirty="0" err="1"/>
              <a:t>Java.util</a:t>
            </a:r>
            <a:r>
              <a:rPr lang="zh-CN" altLang="en-US" dirty="0"/>
              <a:t>没有一个以</a:t>
            </a:r>
            <a:r>
              <a:rPr lang="en-US" altLang="zh-CN" dirty="0"/>
              <a:t>Util</a:t>
            </a:r>
            <a:r>
              <a:rPr lang="zh-CN" altLang="en-US" dirty="0"/>
              <a:t>结尾的，</a:t>
            </a:r>
            <a:r>
              <a:rPr lang="en-US" altLang="zh-CN" dirty="0"/>
              <a:t>util</a:t>
            </a:r>
            <a:r>
              <a:rPr lang="zh-CN" altLang="en-US" dirty="0"/>
              <a:t>不一定就是</a:t>
            </a:r>
            <a:r>
              <a:rPr lang="en-US" altLang="zh-CN" dirty="0" err="1"/>
              <a:t>XXXutil</a:t>
            </a:r>
            <a:endParaRPr lang="en-US" altLang="zh-CN" dirty="0"/>
          </a:p>
          <a:p>
            <a:r>
              <a:rPr lang="en-US" altLang="zh-CN" dirty="0" err="1"/>
              <a:t>ThreadFactoryUtil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FixedThreadBoundedQueueFactoryUtil</a:t>
            </a:r>
            <a:r>
              <a:rPr lang="en-US" altLang="zh-CN" dirty="0" err="1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：固定线程？ </a:t>
            </a:r>
            <a:r>
              <a:rPr lang="en-US" altLang="zh-CN" dirty="0">
                <a:solidFill>
                  <a:srgbClr val="FF0000"/>
                </a:solidFill>
              </a:rPr>
              <a:t>-&gt;  Better is </a:t>
            </a:r>
            <a:r>
              <a:rPr lang="en-US" altLang="zh-CN" dirty="0" err="1">
                <a:solidFill>
                  <a:srgbClr val="FF0000"/>
                </a:solidFill>
              </a:rPr>
              <a:t>MoreExecutors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Guava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 Or </a:t>
            </a:r>
            <a:r>
              <a:rPr lang="en-US" altLang="zh-CN" dirty="0" err="1">
                <a:solidFill>
                  <a:srgbClr val="FF0000"/>
                </a:solidFill>
              </a:rPr>
              <a:t>ExecutorsExt</a:t>
            </a:r>
            <a:r>
              <a:rPr lang="en-US" altLang="zh-CN" dirty="0">
                <a:solidFill>
                  <a:srgbClr val="FF0000"/>
                </a:solidFill>
              </a:rPr>
              <a:t> Or </a:t>
            </a:r>
            <a:r>
              <a:rPr lang="en-US" altLang="zh-CN" dirty="0" err="1">
                <a:solidFill>
                  <a:srgbClr val="FF0000"/>
                </a:solidFill>
              </a:rPr>
              <a:t>ManyExecutors</a:t>
            </a:r>
            <a:r>
              <a:rPr lang="en-US" altLang="zh-CN" dirty="0">
                <a:solidFill>
                  <a:srgbClr val="FF0000"/>
                </a:solidFill>
              </a:rPr>
              <a:t> Or </a:t>
            </a:r>
            <a:r>
              <a:rPr lang="en-US" altLang="zh-CN" dirty="0" err="1">
                <a:solidFill>
                  <a:srgbClr val="FF0000"/>
                </a:solidFill>
              </a:rPr>
              <a:t>CustomExecutors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更像是一个方法，而不是一个类，行为转成类名，</a:t>
            </a:r>
            <a:r>
              <a:rPr lang="en-US" altLang="zh-CN" dirty="0">
                <a:solidFill>
                  <a:srgbClr val="FF0000"/>
                </a:solidFill>
              </a:rPr>
              <a:t>Person</a:t>
            </a:r>
            <a:r>
              <a:rPr lang="zh-CN" altLang="en-US" dirty="0">
                <a:solidFill>
                  <a:srgbClr val="FF0000"/>
                </a:solidFill>
              </a:rPr>
              <a:t>，不需要展示行为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CRUD</a:t>
            </a:r>
            <a:r>
              <a:rPr lang="zh-CN" altLang="en-US" dirty="0"/>
              <a:t>的三层境界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学习技术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完成任务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编程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hlinkClick r:id="rId3"/>
              </a:rPr>
              <a:t>https://unbug.github.io/codelf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hlinkClick r:id="rId4"/>
              </a:rPr>
              <a:t>https://searchcode.com/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903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C:\Users\chao\Desktop\Principles of Software Construction\2020-fall\20200305-api-design-1-process-and-naming.pdf   </a:t>
            </a:r>
          </a:p>
          <a:p>
            <a:endParaRPr lang="en-US" altLang="zh-CN" dirty="0"/>
          </a:p>
          <a:p>
            <a:r>
              <a:rPr lang="zh-CN" altLang="en-US" dirty="0"/>
              <a:t>起名手册只是类的名字，不是方法名字，</a:t>
            </a:r>
            <a:endParaRPr lang="en-US" altLang="zh-CN" dirty="0"/>
          </a:p>
          <a:p>
            <a:r>
              <a:rPr lang="en-US" altLang="zh-CN" dirty="0" err="1"/>
              <a:t>X-Driven-Design:RDD,DDD,TDD,D</a:t>
            </a:r>
            <a:r>
              <a:rPr lang="zh-CN" altLang="en-US" dirty="0"/>
              <a:t>（</a:t>
            </a:r>
            <a:r>
              <a:rPr lang="en-US" altLang="zh-CN" dirty="0"/>
              <a:t>data</a:t>
            </a:r>
            <a:r>
              <a:rPr lang="zh-CN" altLang="en-US" dirty="0"/>
              <a:t>）</a:t>
            </a:r>
            <a:r>
              <a:rPr lang="en-US" altLang="zh-CN" dirty="0"/>
              <a:t>DD</a:t>
            </a:r>
          </a:p>
          <a:p>
            <a:r>
              <a:rPr lang="en-US" altLang="zh-CN" dirty="0" err="1"/>
              <a:t>X-Driven-Development:TDD</a:t>
            </a:r>
            <a:r>
              <a:rPr lang="zh-CN" altLang="en-US" dirty="0"/>
              <a:t>，</a:t>
            </a:r>
            <a:r>
              <a:rPr lang="en-US" altLang="zh-CN" dirty="0"/>
              <a:t>BDD</a:t>
            </a:r>
            <a:r>
              <a:rPr lang="zh-CN" altLang="en-US" dirty="0"/>
              <a:t>，</a:t>
            </a:r>
            <a:r>
              <a:rPr lang="en-US" altLang="zh-CN" dirty="0"/>
              <a:t>CDD</a:t>
            </a:r>
            <a:r>
              <a:rPr lang="zh-CN" altLang="en-US" dirty="0"/>
              <a:t>，</a:t>
            </a:r>
            <a:r>
              <a:rPr lang="en-US" altLang="zh-CN" dirty="0"/>
              <a:t>AMDD</a:t>
            </a:r>
            <a:r>
              <a:rPr lang="zh-CN" altLang="en-US" dirty="0"/>
              <a:t>，</a:t>
            </a:r>
            <a:r>
              <a:rPr lang="en-US" altLang="zh-CN" dirty="0"/>
              <a:t>FDD</a:t>
            </a:r>
            <a:r>
              <a:rPr lang="zh-CN" altLang="en-US" dirty="0"/>
              <a:t>，</a:t>
            </a:r>
            <a:r>
              <a:rPr lang="en-US" altLang="zh-CN" dirty="0"/>
              <a:t>MDD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name</a:t>
            </a:r>
            <a:r>
              <a:rPr lang="zh-CN" altLang="en-US" dirty="0"/>
              <a:t>）</a:t>
            </a:r>
            <a:r>
              <a:rPr lang="en-US" altLang="zh-CN" dirty="0"/>
              <a:t>DD</a:t>
            </a:r>
            <a:r>
              <a:rPr lang="zh-CN" altLang="en-US" dirty="0"/>
              <a:t>？</a:t>
            </a:r>
            <a:r>
              <a:rPr lang="en-US" altLang="zh-CN" dirty="0"/>
              <a:t>Design And Development</a:t>
            </a:r>
            <a:r>
              <a:rPr lang="zh-CN" altLang="en-US" dirty="0"/>
              <a:t>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365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38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最大的弊处在于帮你创建对象。也是最大的益处。</a:t>
            </a:r>
            <a:endParaRPr lang="en-US" altLang="zh-CN" dirty="0"/>
          </a:p>
          <a:p>
            <a:r>
              <a:rPr lang="zh-CN" altLang="en-US" dirty="0"/>
              <a:t>缺少图。</a:t>
            </a:r>
            <a:endParaRPr lang="en-US" altLang="zh-CN" dirty="0"/>
          </a:p>
          <a:p>
            <a:r>
              <a:rPr lang="zh-CN" altLang="en-US" dirty="0"/>
              <a:t>循环依赖的实际和理论，非常多的好处。</a:t>
            </a:r>
            <a:r>
              <a:rPr lang="en-US" altLang="zh-CN" dirty="0"/>
              <a:t>Pattern </a:t>
            </a:r>
            <a:r>
              <a:rPr lang="zh-CN" altLang="en-US" dirty="0"/>
              <a:t>和</a:t>
            </a:r>
            <a:r>
              <a:rPr lang="en-US" altLang="zh-CN" dirty="0" err="1"/>
              <a:t>Mattern</a:t>
            </a:r>
            <a:r>
              <a:rPr lang="zh-CN" altLang="en-US" dirty="0"/>
              <a:t>正则，</a:t>
            </a:r>
            <a:r>
              <a:rPr lang="en-US" altLang="zh-CN" dirty="0" err="1"/>
              <a:t>ThreadLocal</a:t>
            </a:r>
            <a:r>
              <a:rPr lang="zh-CN" altLang="en-US" dirty="0"/>
              <a:t>和</a:t>
            </a:r>
            <a:r>
              <a:rPr lang="en-US" altLang="zh-CN" dirty="0"/>
              <a:t>Thread</a:t>
            </a:r>
            <a:r>
              <a:rPr lang="zh-CN" altLang="en-US" dirty="0"/>
              <a:t>都是经典的设计案例，</a:t>
            </a:r>
            <a:endParaRPr lang="en-US" altLang="zh-CN" dirty="0"/>
          </a:p>
          <a:p>
            <a:r>
              <a:rPr lang="zh-CN" altLang="en-US" dirty="0"/>
              <a:t>魔法就是框架，框架和库区别，框架就是模板，策略和观察者！</a:t>
            </a:r>
            <a:endParaRPr lang="en-US" altLang="zh-CN" dirty="0"/>
          </a:p>
          <a:p>
            <a:r>
              <a:rPr lang="en-US" altLang="zh-CN" dirty="0"/>
              <a:t>Framework or library</a:t>
            </a:r>
          </a:p>
          <a:p>
            <a:r>
              <a:rPr lang="en-US" altLang="zh-CN" dirty="0"/>
              <a:t>Whitebox frameworks</a:t>
            </a:r>
            <a:r>
              <a:rPr lang="zh-CN" altLang="en-US" dirty="0"/>
              <a:t>：</a:t>
            </a:r>
            <a:r>
              <a:rPr lang="en-US" altLang="zh-CN" dirty="0"/>
              <a:t>Template method</a:t>
            </a:r>
          </a:p>
          <a:p>
            <a:r>
              <a:rPr lang="en-US" altLang="zh-CN" dirty="0"/>
              <a:t>Blackbox frameworks</a:t>
            </a:r>
            <a:r>
              <a:rPr lang="zh-CN" altLang="en-US" dirty="0"/>
              <a:t>：</a:t>
            </a:r>
            <a:r>
              <a:rPr lang="en-US" altLang="zh-CN" dirty="0"/>
              <a:t>Strategy</a:t>
            </a:r>
            <a:r>
              <a:rPr lang="zh-CN" altLang="en-US" dirty="0"/>
              <a:t>，</a:t>
            </a:r>
            <a:r>
              <a:rPr lang="en-US" altLang="zh-CN" dirty="0"/>
              <a:t>Observer</a:t>
            </a:r>
            <a:r>
              <a:rPr lang="zh-CN" altLang="en-US" dirty="0"/>
              <a:t>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17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95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6FD27-CC1C-4435-8132-334FF4ED6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930316-A631-4FD0-8B5C-80D8398CB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36C6D-CF44-4039-9EC4-B42EC16C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705CD-ED7B-4BB7-ACBE-26270F5A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79C53-3506-4206-86B8-7E0E05BD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83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F2FA7-6BCA-474A-A1D5-C3782DA3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6C0C39-0D7F-4ABA-B090-2CD24FE43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0CA36-C609-4F90-B7EB-32C4FD61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E2FA1-A22E-46A9-8F0C-E201EB74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93E7B-07A0-4D82-ABB3-C344D74C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1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C7F602-D865-4A1C-9A74-E28FCED14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691B52-921B-4542-A350-4983763D3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50E0F-8A35-411D-A133-7256CB25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3A315-5044-47BB-9D8E-C28C494D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00A5B-D514-481E-9BF1-FCA39A64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9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BFB7F-28B9-44CC-8DA4-287CEBC8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E1B91-977A-4296-99B2-8444B1FCD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E628D-1332-401E-A729-7E1B0B21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7F09D-92C9-4E4C-B19B-8CCE9E58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079C2-93F3-4FA3-923C-71FC94F6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CE0B1-96DC-410C-836E-83BCE453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2E009-AF04-4EFE-AA16-91D2FA9A6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BBF3A-9D53-4323-A286-45F16482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82FE1-B2AD-4B7F-B9AB-713D506B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4B80E-B349-4023-8D81-3B4279D4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89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5B156-8C2D-46F3-9CEF-63A5F29D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2427F-C502-4C97-9CA1-F7051D73B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F16585-3969-4E50-9EB3-FAAA4F36A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30881E-6B40-4AD2-BC62-F62F8031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A44A7F-DD85-46F0-9243-A1745736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FE502-BB98-44C0-825C-56B2690D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84330-C1D7-4E03-A108-E30934DF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24790D-348B-49E3-94F9-866651020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7F7F8E-DAD4-40A4-8F87-E685265E6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A7F34F-0F4F-47C2-9AB1-4622BD903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2555FD-39A1-457D-9520-28A190B11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D8F370-1520-4573-8A37-386867EA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A54E68-75A1-4D89-BE1B-3FADD32C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1D2610-1992-4E8A-AB91-530DF103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ED0C8-BC99-4F40-A0A7-DA5B10F5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BD8DC1-BE5D-44CB-BD5A-5129CD5F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53D57D-F0E5-4925-B6D4-DD96C93D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A63985-39BB-438E-9276-B5D9C59F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CF72CE-4F79-482D-A51E-F746DABE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27E954-3D2F-444B-A1D5-2BF10D6B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13D367-08F0-4FD7-B2BE-7BF17E8F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7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CC2CB-090D-4194-8371-ACDBE2D2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D4651-5EBE-4AEB-A8D8-A81322909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B4B93-4265-4DA1-B534-8E0D7676E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DC93C-829F-41E5-9C5C-0D6BF7FE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B55A9A-6AF4-4AF2-8186-C31A9670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6D0A13-BF45-434B-92DA-91B884F0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2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8E803-235C-40D3-B993-859DE221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4061BD-C2CA-439E-B2B9-DEAA29C0D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FB44E4-7A49-4262-9457-16EE09012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FF554F-ECCF-4E4F-AF92-E7071644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67B514-6A97-431F-92A4-B741124B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38AD18-E085-46A4-BEB0-D0F4EDA3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7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C0E927-9AD3-4E52-81EF-7875F269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EC4AA-A719-4150-9D8F-340C549A5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A0194-AD9F-42C1-92D3-F3CB58FD8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8570D-3A48-4B43-9C1E-4ADCDDDFDFEA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7D225-D77C-40A4-9A19-8DF01DF6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2CB92-4188-46A4-AE1E-9A405B132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46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aozhiliaoo/refacto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0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4.png"/><Relationship Id="rId5" Type="http://schemas.openxmlformats.org/officeDocument/2006/relationships/image" Target="../media/image22.png"/><Relationship Id="rId10" Type="http://schemas.openxmlformats.org/officeDocument/2006/relationships/customXml" Target="../ink/ink3.xml"/><Relationship Id="rId4" Type="http://schemas.openxmlformats.org/officeDocument/2006/relationships/image" Target="../media/image21.jpeg"/><Relationship Id="rId9" Type="http://schemas.openxmlformats.org/officeDocument/2006/relationships/customXml" Target="../ink/ink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aozhiliaoo" TargetMode="External"/><Relationship Id="rId2" Type="http://schemas.openxmlformats.org/officeDocument/2006/relationships/hyperlink" Target="https://twitter.com/xiaozhiliao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iaozhiliaoo/my-slide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E541343-E186-43AB-B03F-129C81218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                                                                      </a:t>
            </a:r>
            <a:r>
              <a:rPr lang="zh-CN" altLang="en-US" dirty="0"/>
              <a:t>李力</a:t>
            </a:r>
            <a:r>
              <a:rPr lang="en-US" altLang="zh-CN" dirty="0"/>
              <a:t>-2020-10-05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FF148B-0A7F-42F5-B390-4F3C43B5DE83}"/>
              </a:ext>
            </a:extLst>
          </p:cNvPr>
          <p:cNvSpPr/>
          <p:nvPr/>
        </p:nvSpPr>
        <p:spPr>
          <a:xfrm>
            <a:off x="0" y="1586187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软件设计启示</a:t>
            </a:r>
            <a:endParaRPr lang="en-US" altLang="zh-CN" sz="3600" dirty="0"/>
          </a:p>
          <a:p>
            <a:pPr algn="ctr"/>
            <a:r>
              <a:rPr lang="en-US" altLang="zh-CN" sz="3600" dirty="0"/>
              <a:t>	                      </a:t>
            </a:r>
            <a:r>
              <a:rPr lang="en-US" altLang="zh-CN" sz="2400" dirty="0"/>
              <a:t>talk about crud, pattern, </a:t>
            </a:r>
            <a:r>
              <a:rPr lang="en-US" altLang="zh-CN" sz="2400" dirty="0" err="1"/>
              <a:t>ooadp,ddd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108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25EC3-EB9C-4630-AF5C-F6857EC6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3-</a:t>
            </a:r>
            <a:r>
              <a:rPr lang="zh-CN" altLang="en-US" dirty="0">
                <a:solidFill>
                  <a:srgbClr val="FF0000"/>
                </a:solidFill>
              </a:rPr>
              <a:t>如何改代码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3A4E6-F5CC-4DD3-AB8F-8D54FF93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修改代码的技术与过程</a:t>
            </a:r>
            <a:endParaRPr lang="en-US" altLang="zh-CN" dirty="0"/>
          </a:p>
          <a:p>
            <a:pPr lvl="1"/>
            <a:r>
              <a:rPr lang="zh-CN" altLang="en-US" dirty="0"/>
              <a:t>如何修改</a:t>
            </a:r>
            <a:r>
              <a:rPr lang="en-US" altLang="zh-CN" dirty="0" err="1"/>
              <a:t>PublicInfo</a:t>
            </a:r>
            <a:r>
              <a:rPr lang="zh-CN" altLang="en-US" dirty="0"/>
              <a:t>大泥球？</a:t>
            </a:r>
            <a:endParaRPr lang="en-US" altLang="zh-CN" dirty="0"/>
          </a:p>
          <a:p>
            <a:pPr lvl="1"/>
            <a:r>
              <a:rPr lang="zh-CN" altLang="en-US" dirty="0"/>
              <a:t>如何改一行代码？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Refactor Domain Model</a:t>
            </a:r>
          </a:p>
          <a:p>
            <a:endParaRPr lang="en-US" altLang="zh-CN" dirty="0"/>
          </a:p>
          <a:p>
            <a:r>
              <a:rPr lang="en-US" altLang="zh-CN" dirty="0"/>
              <a:t>Refactor Design</a:t>
            </a:r>
          </a:p>
          <a:p>
            <a:endParaRPr lang="en-US" altLang="zh-CN" dirty="0"/>
          </a:p>
          <a:p>
            <a:r>
              <a:rPr lang="en-US" altLang="zh-CN" dirty="0"/>
              <a:t>Refactor Code</a:t>
            </a:r>
            <a:r>
              <a:rPr lang="zh-CN" altLang="en-US" dirty="0"/>
              <a:t>（</a:t>
            </a:r>
            <a:r>
              <a:rPr lang="en-US" altLang="zh-CN" dirty="0"/>
              <a:t>Implement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73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7766F32-8991-4179-850D-86657A719EC2}"/>
              </a:ext>
            </a:extLst>
          </p:cNvPr>
          <p:cNvSpPr/>
          <p:nvPr/>
        </p:nvSpPr>
        <p:spPr>
          <a:xfrm>
            <a:off x="0" y="2133600"/>
            <a:ext cx="12192000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2. Pattern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5373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32540-7C5A-439B-BA6C-6E4F7507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B95E4-FABC-49FA-8971-51963BC6E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思想：复用</a:t>
            </a:r>
            <a:endParaRPr lang="en-US" altLang="zh-CN" dirty="0"/>
          </a:p>
          <a:p>
            <a:r>
              <a:rPr lang="en-US" altLang="zh-CN" dirty="0"/>
              <a:t>GRASP-9</a:t>
            </a:r>
          </a:p>
          <a:p>
            <a:r>
              <a:rPr lang="en-US" altLang="zh-CN" dirty="0"/>
              <a:t>SOLID</a:t>
            </a:r>
          </a:p>
          <a:p>
            <a:r>
              <a:rPr lang="en-US" altLang="zh-CN" dirty="0"/>
              <a:t>POSA</a:t>
            </a:r>
          </a:p>
          <a:p>
            <a:r>
              <a:rPr lang="en-US" altLang="zh-CN" dirty="0"/>
              <a:t>POEAA</a:t>
            </a:r>
          </a:p>
          <a:p>
            <a:r>
              <a:rPr lang="en-US" altLang="zh-CN" dirty="0"/>
              <a:t>J2EE Pattern</a:t>
            </a:r>
          </a:p>
          <a:p>
            <a:r>
              <a:rPr lang="en-US" altLang="zh-CN" dirty="0"/>
              <a:t>OOD:GOF23  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022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70754-6373-4E8C-A173-C8C716EE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1-</a:t>
            </a:r>
            <a:r>
              <a:rPr lang="zh-CN" altLang="en-US" dirty="0">
                <a:solidFill>
                  <a:srgbClr val="FF0000"/>
                </a:solidFill>
              </a:rPr>
              <a:t>依赖管理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6BD96-DF02-4844-BEDA-28E01074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DI</a:t>
            </a:r>
            <a:r>
              <a:rPr lang="zh-CN" altLang="en-US" dirty="0"/>
              <a:t>，</a:t>
            </a:r>
            <a:r>
              <a:rPr lang="en-US" altLang="zh-CN" dirty="0"/>
              <a:t>DIP</a:t>
            </a:r>
            <a:r>
              <a:rPr lang="zh-CN" altLang="en-US" dirty="0"/>
              <a:t>，</a:t>
            </a:r>
            <a:r>
              <a:rPr lang="en-US" altLang="zh-CN" dirty="0"/>
              <a:t>IOC</a:t>
            </a:r>
            <a:r>
              <a:rPr lang="zh-CN" altLang="en-US" dirty="0"/>
              <a:t>，依赖注入问题</a:t>
            </a:r>
            <a:r>
              <a:rPr lang="en-US" altLang="zh-CN" dirty="0"/>
              <a:t>(</a:t>
            </a:r>
            <a:r>
              <a:rPr lang="zh-CN" altLang="en-US" dirty="0"/>
              <a:t>项目遇到最多，写代码最值得注意的地方</a:t>
            </a:r>
            <a:r>
              <a:rPr lang="en-US" altLang="zh-CN" dirty="0"/>
              <a:t>)</a:t>
            </a:r>
            <a:r>
              <a:rPr lang="zh-CN" altLang="en-US" dirty="0"/>
              <a:t>，循环依赖详解，为什么没有关联注入？注入父类？</a:t>
            </a:r>
            <a:endParaRPr lang="en-US" altLang="zh-CN" dirty="0"/>
          </a:p>
          <a:p>
            <a:r>
              <a:rPr lang="zh-CN" altLang="en-US" dirty="0"/>
              <a:t>如何开发基础类库？</a:t>
            </a:r>
            <a:r>
              <a:rPr lang="en-US" altLang="zh-CN" dirty="0"/>
              <a:t>cache</a:t>
            </a:r>
            <a:r>
              <a:rPr lang="zh-CN" altLang="en-US" dirty="0"/>
              <a:t>，</a:t>
            </a:r>
            <a:r>
              <a:rPr lang="en-US" altLang="zh-CN" dirty="0" err="1"/>
              <a:t>mq</a:t>
            </a:r>
            <a:r>
              <a:rPr lang="zh-CN" altLang="en-US" dirty="0"/>
              <a:t>，</a:t>
            </a:r>
            <a:r>
              <a:rPr lang="en-US" altLang="zh-CN" dirty="0"/>
              <a:t>service register/discover</a:t>
            </a:r>
          </a:p>
          <a:p>
            <a:r>
              <a:rPr lang="zh-CN" altLang="en-US" dirty="0"/>
              <a:t>神奇的魔法：</a:t>
            </a:r>
            <a:r>
              <a:rPr lang="en-US" altLang="zh-CN" dirty="0"/>
              <a:t>Spring</a:t>
            </a:r>
            <a:r>
              <a:rPr lang="zh-CN" altLang="en-US" dirty="0"/>
              <a:t>一直在调用你的代码</a:t>
            </a:r>
            <a:r>
              <a:rPr lang="en-US" altLang="zh-CN" dirty="0"/>
              <a:t> -》 </a:t>
            </a:r>
            <a:r>
              <a:rPr lang="en-US" altLang="zh-CN" dirty="0" err="1"/>
              <a:t>Faas</a:t>
            </a:r>
            <a:r>
              <a:rPr lang="en-US" altLang="zh-CN" dirty="0"/>
              <a:t> </a:t>
            </a:r>
            <a:r>
              <a:rPr lang="zh-CN" altLang="en-US" dirty="0"/>
              <a:t>容器的通用设计 </a:t>
            </a:r>
            <a:r>
              <a:rPr lang="en-US" altLang="zh-CN" dirty="0"/>
              <a:t>-》 </a:t>
            </a:r>
            <a:r>
              <a:rPr lang="zh-CN" altLang="en-US" dirty="0"/>
              <a:t>容器类设计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C6A04F-F139-450D-A885-19CD75E2B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073" y="3719784"/>
            <a:ext cx="7984715" cy="325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42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F675CF-1E2C-4026-A4AF-3F201D44E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5791" y="1073585"/>
            <a:ext cx="7924799" cy="537046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D61DA02-D78B-4FFE-9BD0-602BBCA4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到底是谁管理</a:t>
            </a:r>
            <a:r>
              <a:rPr lang="zh-CN" altLang="en-US">
                <a:solidFill>
                  <a:srgbClr val="FF0000"/>
                </a:solidFill>
              </a:rPr>
              <a:t>谁？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550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0CB31-53FB-4E0F-9B3E-C7AF9182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2-</a:t>
            </a:r>
            <a:r>
              <a:rPr lang="zh-CN" altLang="en-US" dirty="0">
                <a:solidFill>
                  <a:srgbClr val="FF0000"/>
                </a:solidFill>
              </a:rPr>
              <a:t>资源管理和缓存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2F3F7-213F-4065-AADB-E80E5448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Resource Pattern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Cache Pattern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97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9CF7B-F16A-4232-B903-9E181D1E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3-</a:t>
            </a:r>
            <a:r>
              <a:rPr lang="zh-CN" altLang="en-US" dirty="0">
                <a:solidFill>
                  <a:srgbClr val="FF0000"/>
                </a:solidFill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E759B-6DE0-4811-8073-14D41EA4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GOF 23</a:t>
            </a:r>
          </a:p>
          <a:p>
            <a:pPr lvl="1"/>
            <a:r>
              <a:rPr lang="zh-CN" altLang="en-US" sz="2400" dirty="0"/>
              <a:t>为什么你想不到模式呢？</a:t>
            </a:r>
            <a:r>
              <a:rPr lang="en-US" altLang="zh-CN" sz="2400" dirty="0"/>
              <a:t>1 </a:t>
            </a:r>
            <a:r>
              <a:rPr lang="zh-CN" altLang="en-US" sz="2400" dirty="0"/>
              <a:t>缺少抽象，没有建模思想  </a:t>
            </a:r>
            <a:r>
              <a:rPr lang="en-US" altLang="zh-CN" sz="2400" dirty="0"/>
              <a:t>2 </a:t>
            </a:r>
            <a:r>
              <a:rPr lang="zh-CN" altLang="en-US" sz="2400" dirty="0"/>
              <a:t>对</a:t>
            </a:r>
            <a:r>
              <a:rPr lang="en-US" altLang="zh-CN" sz="2400" dirty="0"/>
              <a:t>23</a:t>
            </a:r>
            <a:r>
              <a:rPr lang="zh-CN" altLang="en-US" sz="2400" dirty="0"/>
              <a:t>种设计模式不熟悉   </a:t>
            </a:r>
            <a:endParaRPr lang="en-US" altLang="zh-CN" dirty="0"/>
          </a:p>
          <a:p>
            <a:pPr lvl="1"/>
            <a:r>
              <a:rPr lang="zh-CN" altLang="en-US" sz="2400" dirty="0"/>
              <a:t>为什么你想到了却不会用呢？ </a:t>
            </a:r>
            <a:r>
              <a:rPr lang="en-US" altLang="zh-CN" sz="2400" dirty="0"/>
              <a:t>1  </a:t>
            </a:r>
            <a:r>
              <a:rPr lang="zh-CN" altLang="en-US" sz="2400" dirty="0"/>
              <a:t>想错了  </a:t>
            </a:r>
            <a:r>
              <a:rPr lang="en-US" altLang="zh-CN" sz="2400" dirty="0"/>
              <a:t>2  </a:t>
            </a:r>
            <a:r>
              <a:rPr lang="zh-CN" altLang="en-US" sz="2400" dirty="0"/>
              <a:t>不理解模式解决的问题  </a:t>
            </a:r>
            <a:r>
              <a:rPr lang="en-US" altLang="zh-CN" sz="2400" dirty="0"/>
              <a:t>3 </a:t>
            </a:r>
            <a:r>
              <a:rPr lang="zh-CN" altLang="en-US" dirty="0"/>
              <a:t>代码功底</a:t>
            </a:r>
            <a:r>
              <a:rPr lang="zh-CN" altLang="en-US" sz="2400" dirty="0"/>
              <a:t>不好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Fianace</a:t>
            </a:r>
            <a:r>
              <a:rPr lang="zh-CN" altLang="en-US" dirty="0"/>
              <a:t>：</a:t>
            </a:r>
            <a:r>
              <a:rPr lang="zh-CN" altLang="en-US" sz="2400" dirty="0"/>
              <a:t>加密机创建是单例，调用加密机和</a:t>
            </a:r>
            <a:r>
              <a:rPr lang="en-US" altLang="zh-CN" sz="2400" dirty="0" err="1"/>
              <a:t>hicoin</a:t>
            </a:r>
            <a:r>
              <a:rPr lang="zh-CN" altLang="en-US" sz="2400" dirty="0"/>
              <a:t>是</a:t>
            </a:r>
            <a:r>
              <a:rPr lang="en-US" altLang="zh-CN" sz="2400" dirty="0"/>
              <a:t>façade</a:t>
            </a:r>
            <a:r>
              <a:rPr lang="zh-CN" altLang="en-US" sz="2400" dirty="0"/>
              <a:t>，并不是封一层，对比私有化代码</a:t>
            </a:r>
            <a:endParaRPr lang="en-US" altLang="zh-CN" sz="2400" dirty="0"/>
          </a:p>
          <a:p>
            <a:pPr lvl="1"/>
            <a:endParaRPr lang="en-US" altLang="zh-CN" dirty="0"/>
          </a:p>
          <a:p>
            <a:pPr lvl="1"/>
            <a:r>
              <a:rPr lang="zh-CN" altLang="en-US" sz="2400" dirty="0"/>
              <a:t>项目例子：</a:t>
            </a:r>
            <a:r>
              <a:rPr lang="en-US" altLang="zh-CN" sz="2400" dirty="0" err="1"/>
              <a:t>com.chainup.common.result.CommonResult</a:t>
            </a:r>
            <a:r>
              <a:rPr lang="en-US" altLang="zh-CN" sz="2400" dirty="0"/>
              <a:t>   VS  @Builder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817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9B534-9917-4AEA-AD04-8CC49074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4-GRASP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CB8691-B800-4494-B08A-955F9FC7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IOC</a:t>
            </a:r>
            <a:r>
              <a:rPr lang="zh-CN" altLang="en-US" dirty="0"/>
              <a:t>拒绝创建者。 订单和产品谁创建谁？</a:t>
            </a:r>
            <a:r>
              <a:rPr lang="en-US" altLang="zh-CN" dirty="0"/>
              <a:t>Spring</a:t>
            </a:r>
            <a:r>
              <a:rPr lang="zh-CN" altLang="en-US" dirty="0"/>
              <a:t>使得对对象思考少了很多。但是当你实际写超过</a:t>
            </a:r>
            <a:r>
              <a:rPr lang="en-US" altLang="zh-CN" dirty="0"/>
              <a:t>5</a:t>
            </a:r>
            <a:r>
              <a:rPr lang="zh-CN" altLang="en-US" dirty="0"/>
              <a:t>个类以上交互，就会体会设计的价值了。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PV(Pure fabrication)</a:t>
            </a:r>
            <a:r>
              <a:rPr lang="zh-CN" altLang="en-US" dirty="0"/>
              <a:t>是根本原则，评估开发者和架构师的成熟度。</a:t>
            </a:r>
            <a:r>
              <a:rPr lang="en-US" altLang="zh-CN" dirty="0"/>
              <a:t>Information Hidden.</a:t>
            </a:r>
          </a:p>
          <a:p>
            <a:endParaRPr lang="en-US" altLang="zh-CN" dirty="0"/>
          </a:p>
          <a:p>
            <a:r>
              <a:rPr lang="zh-CN" altLang="en-US" dirty="0"/>
              <a:t>源码阅读指南</a:t>
            </a:r>
            <a:r>
              <a:rPr lang="en-US" altLang="zh-CN" dirty="0"/>
              <a:t>(1</a:t>
            </a:r>
            <a:r>
              <a:rPr lang="zh-CN" altLang="en-US" dirty="0"/>
              <a:t>个类，</a:t>
            </a:r>
            <a:r>
              <a:rPr lang="en-US" altLang="zh-CN" dirty="0"/>
              <a:t>5</a:t>
            </a:r>
            <a:r>
              <a:rPr lang="zh-CN" altLang="en-US" dirty="0"/>
              <a:t>个类，</a:t>
            </a:r>
            <a:r>
              <a:rPr lang="en-US" altLang="zh-CN" dirty="0"/>
              <a:t>50</a:t>
            </a:r>
            <a:r>
              <a:rPr lang="zh-CN" altLang="en-US" dirty="0"/>
              <a:t>个类，</a:t>
            </a:r>
            <a:r>
              <a:rPr lang="en-US" altLang="zh-CN" dirty="0"/>
              <a:t>500</a:t>
            </a:r>
            <a:r>
              <a:rPr lang="zh-CN" altLang="en-US" dirty="0"/>
              <a:t>个类，</a:t>
            </a:r>
            <a:r>
              <a:rPr lang="en-US" altLang="zh-CN" dirty="0"/>
              <a:t>2000</a:t>
            </a:r>
            <a:r>
              <a:rPr lang="zh-CN" altLang="en-US" dirty="0"/>
              <a:t>个类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410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72F4626-152A-43B3-B1F6-E1CA96BCA947}"/>
              </a:ext>
            </a:extLst>
          </p:cNvPr>
          <p:cNvSpPr/>
          <p:nvPr/>
        </p:nvSpPr>
        <p:spPr>
          <a:xfrm>
            <a:off x="0" y="2133600"/>
            <a:ext cx="12192000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3. OOADP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63383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915D7-3C1E-4E5A-86F1-CDADE45C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OOADP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E6E2C-6CE0-4C29-9BFD-BDAA8E27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思想核心：分类思想</a:t>
            </a:r>
            <a:endParaRPr lang="en-US" altLang="zh-CN" dirty="0"/>
          </a:p>
          <a:p>
            <a:r>
              <a:rPr lang="en-US" altLang="zh-CN" sz="2000" dirty="0"/>
              <a:t>1   </a:t>
            </a:r>
            <a:r>
              <a:rPr lang="zh-CN" altLang="en-US" sz="2000" dirty="0"/>
              <a:t>抽象</a:t>
            </a:r>
            <a:endParaRPr lang="en-US" altLang="zh-CN" sz="2000" dirty="0"/>
          </a:p>
          <a:p>
            <a:r>
              <a:rPr lang="en-US" altLang="zh-CN" sz="2000" dirty="0"/>
              <a:t>2   </a:t>
            </a:r>
            <a:r>
              <a:rPr lang="zh-CN" altLang="en-US" sz="2000" dirty="0"/>
              <a:t>封装</a:t>
            </a:r>
            <a:endParaRPr lang="en-US" altLang="zh-CN" sz="2000" dirty="0"/>
          </a:p>
          <a:p>
            <a:r>
              <a:rPr lang="en-US" altLang="zh-CN" sz="2000" dirty="0"/>
              <a:t>3   </a:t>
            </a:r>
            <a:r>
              <a:rPr lang="zh-CN" altLang="en-US" sz="2000" dirty="0"/>
              <a:t>模块化</a:t>
            </a:r>
            <a:endParaRPr lang="en-US" altLang="zh-CN" sz="2000" dirty="0"/>
          </a:p>
          <a:p>
            <a:r>
              <a:rPr lang="en-US" altLang="zh-CN" sz="2000" dirty="0"/>
              <a:t>4   </a:t>
            </a:r>
            <a:r>
              <a:rPr lang="zh-CN" altLang="en-US" sz="2000" dirty="0"/>
              <a:t>层次化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OO</a:t>
            </a:r>
          </a:p>
          <a:p>
            <a:r>
              <a:rPr lang="zh-CN" altLang="en-US" sz="2000" dirty="0"/>
              <a:t>封装，继承，多态，组合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OOA</a:t>
            </a:r>
            <a:r>
              <a:rPr lang="zh-CN" altLang="en-US" sz="2000" dirty="0"/>
              <a:t>：从问题域词汇表确定类</a:t>
            </a:r>
            <a:r>
              <a:rPr lang="en-US" altLang="zh-CN" sz="2000" dirty="0"/>
              <a:t>(</a:t>
            </a:r>
            <a:r>
              <a:rPr lang="zh-CN" altLang="en-US" sz="2000" dirty="0"/>
              <a:t>关键抽象</a:t>
            </a:r>
            <a:r>
              <a:rPr lang="en-US" altLang="zh-CN" sz="2000" dirty="0"/>
              <a:t>)</a:t>
            </a:r>
            <a:r>
              <a:rPr lang="zh-CN" altLang="en-US" sz="2000" dirty="0"/>
              <a:t>，创建协作结构</a:t>
            </a:r>
            <a:r>
              <a:rPr lang="en-US" altLang="zh-CN" sz="2000" dirty="0"/>
              <a:t>(</a:t>
            </a:r>
            <a:r>
              <a:rPr lang="zh-CN" altLang="en-US" sz="2000" dirty="0"/>
              <a:t>机制</a:t>
            </a:r>
            <a:r>
              <a:rPr lang="en-US" altLang="zh-CN" sz="2000" dirty="0"/>
              <a:t>)</a:t>
            </a:r>
            <a:r>
              <a:rPr lang="zh-CN" altLang="en-US" sz="2000" dirty="0"/>
              <a:t>，多组对象一起工作，满足需求，</a:t>
            </a:r>
            <a:endParaRPr lang="en-US" altLang="zh-CN" sz="2000" dirty="0"/>
          </a:p>
          <a:p>
            <a:r>
              <a:rPr lang="en-US" altLang="zh-CN" sz="2000" b="1" dirty="0">
                <a:solidFill>
                  <a:srgbClr val="FF0000"/>
                </a:solidFill>
              </a:rPr>
              <a:t>OOD</a:t>
            </a:r>
            <a:r>
              <a:rPr lang="zh-CN" altLang="en-US" sz="2000" b="1" dirty="0">
                <a:solidFill>
                  <a:srgbClr val="FF0000"/>
                </a:solidFill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</a:rPr>
              <a:t>RDD</a:t>
            </a:r>
            <a:r>
              <a:rPr lang="zh-CN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</a:rPr>
              <a:t>GRASP</a:t>
            </a:r>
            <a:r>
              <a:rPr lang="zh-CN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</a:rPr>
              <a:t>GOF</a:t>
            </a:r>
          </a:p>
          <a:p>
            <a:r>
              <a:rPr lang="en-US" altLang="zh-CN" sz="2000" dirty="0"/>
              <a:t>OOP: </a:t>
            </a:r>
            <a:r>
              <a:rPr lang="zh-CN" altLang="en-US" sz="2000" dirty="0"/>
              <a:t>类和对象，接口，抽象类，方法，消息</a:t>
            </a: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29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569437D-C8C1-40E7-89D8-A6A40DB98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50" y="2072481"/>
            <a:ext cx="4019550" cy="38576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D99941-3FCD-486B-BE31-27BCBC35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软件开发隐喻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5FE6CD-84EA-4F6D-885B-A67CFDA5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软件开发隐喻：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开车，建造软件，系统生长，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焦油坑，软件工程，软件工艺，码农，工匠，软件蓝领，两顶帽子，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平时用的最多的隐喻是挖坑，填坑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，码农，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多瘤程序员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，写字楼的农民工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……</a:t>
            </a: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社会现象隐喻：养鱼，开车，海王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个人观点：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种树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个人最喜欢：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两顶帽子</a:t>
            </a:r>
            <a:endParaRPr lang="en-US" altLang="zh-CN" dirty="0">
              <a:solidFill>
                <a:srgbClr val="FF0000"/>
              </a:solidFill>
              <a:latin typeface="-apple-system"/>
            </a:endParaRPr>
          </a:p>
          <a:p>
            <a:r>
              <a:rPr lang="zh-CN" altLang="en-US" dirty="0"/>
              <a:t>中国传统造物思想：</a:t>
            </a:r>
            <a:endParaRPr lang="en-US" altLang="zh-CN" dirty="0"/>
          </a:p>
          <a:p>
            <a:pPr lvl="1"/>
            <a:r>
              <a:rPr lang="zh-CN" altLang="en-US" dirty="0"/>
              <a:t>熟能生巧</a:t>
            </a:r>
            <a:r>
              <a:rPr lang="en-US" altLang="zh-CN" dirty="0"/>
              <a:t>,</a:t>
            </a:r>
            <a:r>
              <a:rPr lang="zh-CN" altLang="en-US" dirty="0"/>
              <a:t>巧能生妙</a:t>
            </a:r>
            <a:r>
              <a:rPr lang="en-US" altLang="zh-CN" dirty="0"/>
              <a:t>,</a:t>
            </a:r>
            <a:r>
              <a:rPr lang="zh-CN" altLang="en-US" dirty="0"/>
              <a:t>妙能生绝</a:t>
            </a:r>
            <a:r>
              <a:rPr lang="en-US" altLang="zh-CN" dirty="0"/>
              <a:t>,</a:t>
            </a:r>
            <a:r>
              <a:rPr lang="zh-CN" altLang="en-US" dirty="0"/>
              <a:t>绝能生神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5957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天人合一，道器合一，师法自然，格物致用，见朴抱素</a:t>
            </a:r>
            <a:endParaRPr lang="en-US" altLang="zh-CN" b="0" i="0" dirty="0">
              <a:solidFill>
                <a:srgbClr val="595757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59575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建筑，瓷器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269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71D8E-4B1C-4417-812A-5FF35F14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DA2F3-AEDA-4DF5-9327-9B95DBB6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经典方法</a:t>
            </a:r>
            <a:endParaRPr lang="en-US" altLang="zh-CN" dirty="0"/>
          </a:p>
          <a:p>
            <a:r>
              <a:rPr lang="zh-CN" altLang="en-US" dirty="0"/>
              <a:t>行为分析</a:t>
            </a:r>
            <a:endParaRPr lang="en-US" altLang="zh-CN" dirty="0"/>
          </a:p>
          <a:p>
            <a:r>
              <a:rPr lang="zh-CN" altLang="en-US" dirty="0"/>
              <a:t>领域分析</a:t>
            </a:r>
            <a:endParaRPr lang="en-US" altLang="zh-CN" dirty="0"/>
          </a:p>
          <a:p>
            <a:r>
              <a:rPr lang="zh-CN" altLang="en-US" dirty="0"/>
              <a:t>用例分析</a:t>
            </a:r>
            <a:endParaRPr lang="en-US" altLang="zh-CN" dirty="0"/>
          </a:p>
          <a:p>
            <a:r>
              <a:rPr lang="en-US" altLang="zh-CN" dirty="0"/>
              <a:t>CRC</a:t>
            </a:r>
          </a:p>
          <a:p>
            <a:r>
              <a:rPr lang="zh-CN" altLang="en-US" dirty="0"/>
              <a:t>非正式描述</a:t>
            </a:r>
            <a:endParaRPr lang="en-US" altLang="zh-CN" dirty="0"/>
          </a:p>
          <a:p>
            <a:r>
              <a:rPr lang="zh-CN" altLang="en-US" dirty="0"/>
              <a:t>结构化分析</a:t>
            </a:r>
          </a:p>
        </p:txBody>
      </p:sp>
    </p:spTree>
    <p:extLst>
      <p:ext uri="{BB962C8B-B14F-4D97-AF65-F5344CB8AC3E}">
        <p14:creationId xmlns:p14="http://schemas.microsoft.com/office/powerpoint/2010/main" val="1604052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D5FD8-7AE2-4BFA-8003-6A82D9C6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1-</a:t>
            </a:r>
            <a:r>
              <a:rPr lang="zh-CN" altLang="en-US" dirty="0">
                <a:solidFill>
                  <a:srgbClr val="FF0000"/>
                </a:solidFill>
              </a:rPr>
              <a:t>重构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7DDCF-3972-4D9F-A03D-0144BB66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重构哪些？</a:t>
            </a:r>
            <a:endParaRPr lang="en-US" altLang="zh-CN" dirty="0"/>
          </a:p>
          <a:p>
            <a:r>
              <a:rPr lang="en-US" altLang="zh-CN" dirty="0"/>
              <a:t>@Refactor Project </a:t>
            </a:r>
          </a:p>
          <a:p>
            <a:r>
              <a:rPr lang="en-US" altLang="zh-CN" dirty="0">
                <a:hlinkClick r:id="rId3"/>
              </a:rPr>
              <a:t>https://github.com/xiaozhiliaoo/refactor</a:t>
            </a:r>
            <a:endParaRPr lang="en-US" altLang="zh-CN" dirty="0"/>
          </a:p>
          <a:p>
            <a:r>
              <a:rPr lang="en-US" altLang="zh-CN" dirty="0"/>
              <a:t>&lt;dependency&gt;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com.github.xiaozhiliaoo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&gt;refactor&lt;/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&lt;version&gt;0.0.2&lt;/version&gt;</a:t>
            </a:r>
          </a:p>
          <a:p>
            <a:r>
              <a:rPr lang="en-US" altLang="zh-CN" dirty="0"/>
              <a:t>&lt;/dependency&gt;</a:t>
            </a:r>
          </a:p>
          <a:p>
            <a:endParaRPr lang="en-US" altLang="zh-CN" dirty="0"/>
          </a:p>
          <a:p>
            <a:r>
              <a:rPr lang="zh-CN" altLang="en-US" dirty="0"/>
              <a:t>重复抽象：场外订单的</a:t>
            </a:r>
            <a:r>
              <a:rPr lang="en-US" altLang="zh-CN" dirty="0" err="1"/>
              <a:t>pc+app+open+open-api-server</a:t>
            </a:r>
            <a:r>
              <a:rPr lang="en-US" altLang="zh-CN" dirty="0"/>
              <a:t> format </a:t>
            </a:r>
            <a:r>
              <a:rPr lang="zh-CN" altLang="en-US" dirty="0"/>
              <a:t>四份代码</a:t>
            </a:r>
            <a:endParaRPr lang="en-US" altLang="zh-CN" dirty="0"/>
          </a:p>
          <a:p>
            <a:r>
              <a:rPr lang="zh-CN" altLang="en-US" dirty="0"/>
              <a:t>大泥球：</a:t>
            </a:r>
            <a:r>
              <a:rPr lang="en-US" altLang="zh-CN" dirty="0" err="1"/>
              <a:t>PublicInfo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6179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F4DC3-A261-454F-8FF6-9308A049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2-</a:t>
            </a:r>
            <a:r>
              <a:rPr lang="zh-CN" altLang="en-US" dirty="0">
                <a:solidFill>
                  <a:srgbClr val="FF0000"/>
                </a:solidFill>
              </a:rPr>
              <a:t>建模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C7A37-F20A-4993-97DC-6590A5691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书和书架关系是什么？</a:t>
            </a:r>
            <a:endParaRPr lang="en-US" altLang="zh-CN" dirty="0"/>
          </a:p>
          <a:p>
            <a:r>
              <a:rPr lang="zh-CN" altLang="en-US" dirty="0"/>
              <a:t>房间，调温器。</a:t>
            </a:r>
            <a:endParaRPr lang="en-US" altLang="zh-CN" dirty="0"/>
          </a:p>
          <a:p>
            <a:r>
              <a:rPr lang="zh-CN" altLang="en-US" dirty="0"/>
              <a:t>把大象放进冰箱有几步？</a:t>
            </a:r>
            <a:endParaRPr lang="en-US" altLang="zh-CN" dirty="0"/>
          </a:p>
          <a:p>
            <a:r>
              <a:rPr lang="zh-CN" altLang="en-US" dirty="0"/>
              <a:t>棉花糖是糖，不是棉花。</a:t>
            </a:r>
            <a:endParaRPr lang="en-US" altLang="zh-CN" dirty="0"/>
          </a:p>
          <a:p>
            <a:r>
              <a:rPr lang="zh-CN" altLang="en-US" dirty="0"/>
              <a:t>番茄是水果，还是蔬菜。</a:t>
            </a:r>
            <a:endParaRPr lang="en-US" altLang="zh-CN" dirty="0"/>
          </a:p>
          <a:p>
            <a:r>
              <a:rPr lang="zh-CN" altLang="en-US" dirty="0"/>
              <a:t>钱</a:t>
            </a:r>
            <a:r>
              <a:rPr lang="en-US" altLang="zh-CN" dirty="0"/>
              <a:t>(Money)</a:t>
            </a:r>
            <a:r>
              <a:rPr lang="zh-CN" altLang="en-US" dirty="0"/>
              <a:t>是</a:t>
            </a:r>
            <a:r>
              <a:rPr lang="en-US" altLang="zh-CN" dirty="0" err="1"/>
              <a:t>BigDecimal</a:t>
            </a:r>
            <a:r>
              <a:rPr lang="zh-CN" altLang="en-US" dirty="0"/>
              <a:t>吗？</a:t>
            </a:r>
            <a:endParaRPr lang="en-US" altLang="zh-CN" dirty="0"/>
          </a:p>
          <a:p>
            <a:r>
              <a:rPr lang="zh-CN" altLang="en-US" dirty="0"/>
              <a:t>石头，剪刀，布怎么建模？并且实现呢？</a:t>
            </a:r>
            <a:r>
              <a:rPr lang="en-US" altLang="zh-CN" dirty="0"/>
              <a:t>Double Dispatch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98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13A93-E12A-4A96-B0FC-2AC75B30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3-Redis</a:t>
            </a:r>
            <a:r>
              <a:rPr lang="zh-CN" altLang="en-US" dirty="0">
                <a:solidFill>
                  <a:srgbClr val="FF0000"/>
                </a:solidFill>
              </a:rPr>
              <a:t>的扩展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4ECD7-8E2F-4846-8EAE-4809BA2C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/>
              <a:t>RedisClientTemplate</a:t>
            </a:r>
            <a:r>
              <a:rPr lang="zh-CN" altLang="en-US" dirty="0"/>
              <a:t>历史，设计剖析和缺陷。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 </a:t>
            </a:r>
            <a:r>
              <a:rPr lang="en-US" altLang="zh-CN" dirty="0" err="1"/>
              <a:t>RedisClientTemplate</a:t>
            </a:r>
            <a:r>
              <a:rPr lang="en-US" altLang="zh-CN" dirty="0"/>
              <a:t>  -&gt; </a:t>
            </a:r>
            <a:r>
              <a:rPr lang="en-US" altLang="zh-CN" dirty="0" err="1"/>
              <a:t>RedisClientTemplate+RedisClientTemplateProxy</a:t>
            </a:r>
            <a:r>
              <a:rPr lang="en-US" altLang="zh-CN" dirty="0"/>
              <a:t>-&gt; </a:t>
            </a:r>
            <a:r>
              <a:rPr lang="en-US" altLang="zh-CN" dirty="0" err="1"/>
              <a:t>RedisClientTemplate+RedisClientTemplateProxy+KeyProcessor</a:t>
            </a:r>
            <a:r>
              <a:rPr lang="en-US" altLang="zh-CN" dirty="0"/>
              <a:t>-&gt;??? </a:t>
            </a:r>
            <a:r>
              <a:rPr lang="zh-CN" altLang="en-US" dirty="0"/>
              <a:t>依旧很差的设计，缺少机制的设计</a:t>
            </a:r>
            <a:r>
              <a:rPr lang="en-US" altLang="zh-CN" dirty="0"/>
              <a:t>Proxy</a:t>
            </a:r>
            <a:r>
              <a:rPr lang="zh-CN" altLang="en-US" dirty="0"/>
              <a:t>和</a:t>
            </a:r>
            <a:r>
              <a:rPr lang="en-US" altLang="zh-CN" dirty="0"/>
              <a:t>Processor</a:t>
            </a:r>
            <a:r>
              <a:rPr lang="zh-CN" altLang="en-US" dirty="0"/>
              <a:t>的交互没设计好，拦截器模式是否更好？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实现思考：</a:t>
            </a:r>
            <a:endParaRPr lang="en-US" altLang="zh-CN" dirty="0"/>
          </a:p>
          <a:p>
            <a:pPr lvl="1"/>
            <a:r>
              <a:rPr lang="en-US" altLang="zh-CN" dirty="0"/>
              <a:t>OOA</a:t>
            </a:r>
            <a:r>
              <a:rPr lang="zh-CN" altLang="en-US" dirty="0"/>
              <a:t>：</a:t>
            </a:r>
            <a:r>
              <a:rPr lang="en-US" altLang="zh-CN" dirty="0"/>
              <a:t>CRC</a:t>
            </a:r>
            <a:r>
              <a:rPr lang="zh-CN" altLang="en-US" dirty="0"/>
              <a:t>卡，用例，用户故事</a:t>
            </a:r>
            <a:endParaRPr lang="en-US" altLang="zh-CN" dirty="0"/>
          </a:p>
          <a:p>
            <a:pPr lvl="1"/>
            <a:r>
              <a:rPr lang="en-US" altLang="zh-CN" dirty="0"/>
              <a:t>OOD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1 </a:t>
            </a:r>
            <a:r>
              <a:rPr lang="zh-CN" altLang="en-US" dirty="0"/>
              <a:t>确定关键抽象</a:t>
            </a:r>
            <a:endParaRPr lang="en-US" altLang="zh-CN" dirty="0"/>
          </a:p>
          <a:p>
            <a:pPr lvl="2"/>
            <a:r>
              <a:rPr lang="en-US" altLang="zh-CN" dirty="0"/>
              <a:t>1.1  </a:t>
            </a:r>
            <a:r>
              <a:rPr lang="zh-CN" altLang="en-US" dirty="0"/>
              <a:t>细化关键抽象</a:t>
            </a:r>
            <a:endParaRPr lang="en-US" altLang="zh-CN" dirty="0"/>
          </a:p>
          <a:p>
            <a:pPr lvl="2"/>
            <a:r>
              <a:rPr lang="en-US" altLang="zh-CN" dirty="0"/>
              <a:t>1.2 </a:t>
            </a:r>
            <a:r>
              <a:rPr lang="zh-CN" altLang="en-US" dirty="0"/>
              <a:t>命名关键抽象</a:t>
            </a:r>
            <a:endParaRPr lang="en-US" altLang="zh-CN" dirty="0"/>
          </a:p>
          <a:p>
            <a:pPr lvl="1"/>
            <a:r>
              <a:rPr lang="en-US" altLang="zh-CN" dirty="0"/>
              <a:t>2 </a:t>
            </a:r>
            <a:r>
              <a:rPr lang="zh-CN" altLang="en-US" dirty="0"/>
              <a:t>识别机制</a:t>
            </a:r>
            <a:endParaRPr lang="en-US" altLang="zh-CN" dirty="0"/>
          </a:p>
          <a:p>
            <a:pPr lvl="2"/>
            <a:r>
              <a:rPr lang="en-US" altLang="zh-CN" dirty="0"/>
              <a:t>2,1</a:t>
            </a:r>
            <a:r>
              <a:rPr lang="zh-CN" altLang="en-US" dirty="0"/>
              <a:t> 机制即模式，设计的灵魂</a:t>
            </a:r>
            <a:endParaRPr lang="en-US" altLang="zh-CN" dirty="0"/>
          </a:p>
          <a:p>
            <a:pPr lvl="1"/>
            <a:r>
              <a:rPr lang="en-US" altLang="zh-CN" dirty="0"/>
              <a:t>3 </a:t>
            </a:r>
            <a:r>
              <a:rPr lang="zh-CN" altLang="en-US" dirty="0"/>
              <a:t>评估抽象</a:t>
            </a:r>
            <a:endParaRPr lang="en-US" altLang="zh-CN" dirty="0"/>
          </a:p>
          <a:p>
            <a:pPr lvl="2"/>
            <a:r>
              <a:rPr lang="zh-CN" altLang="en-US" dirty="0"/>
              <a:t>耦合，内聚，充分，完整，基础</a:t>
            </a:r>
            <a:endParaRPr lang="en-US" altLang="zh-CN" dirty="0"/>
          </a:p>
          <a:p>
            <a:r>
              <a:rPr lang="en-US" altLang="zh-CN" dirty="0"/>
              <a:t>OOP: </a:t>
            </a:r>
            <a:r>
              <a:rPr lang="en-US" altLang="zh-CN" dirty="0" err="1"/>
              <a:t>LoadingCache</a:t>
            </a:r>
            <a:r>
              <a:rPr lang="en-US" altLang="zh-CN" dirty="0"/>
              <a:t>….If</a:t>
            </a:r>
            <a:r>
              <a:rPr lang="zh-CN" altLang="en-US" dirty="0"/>
              <a:t> </a:t>
            </a:r>
            <a:r>
              <a:rPr lang="en-US" altLang="zh-CN" dirty="0"/>
              <a:t>else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框架设计精髓</a:t>
            </a:r>
            <a:r>
              <a:rPr lang="en-US" altLang="zh-CN" dirty="0"/>
              <a:t>-Junit4</a:t>
            </a:r>
          </a:p>
        </p:txBody>
      </p:sp>
    </p:spTree>
    <p:extLst>
      <p:ext uri="{BB962C8B-B14F-4D97-AF65-F5344CB8AC3E}">
        <p14:creationId xmlns:p14="http://schemas.microsoft.com/office/powerpoint/2010/main" val="2352643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22B73-5B0A-41D8-9A41-91C43F2C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4B04A-EA91-4AAE-A3E6-3E7C7575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6FA13D-C88D-4280-BC03-E20190EF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8"/>
            <a:ext cx="12192000" cy="509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52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52E417C-1412-49D8-84FC-2F6F84D49BCC}"/>
              </a:ext>
            </a:extLst>
          </p:cNvPr>
          <p:cNvSpPr/>
          <p:nvPr/>
        </p:nvSpPr>
        <p:spPr>
          <a:xfrm>
            <a:off x="0" y="2133600"/>
            <a:ext cx="12192000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4. DDD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398560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55633-2EA8-471A-99B3-41F101CA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DDD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F342B-AF9C-4351-9EC8-8FF006B7A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/>
              <a:t>思想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战略设计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  </a:t>
            </a:r>
            <a:r>
              <a:rPr lang="zh-CN" altLang="en-US" dirty="0"/>
              <a:t>战术设计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  </a:t>
            </a:r>
            <a:r>
              <a:rPr lang="en-US" altLang="zh-CN" dirty="0" err="1"/>
              <a:t>Saas</a:t>
            </a:r>
            <a:r>
              <a:rPr lang="zh-CN" altLang="en-US" dirty="0"/>
              <a:t>场景</a:t>
            </a:r>
          </a:p>
        </p:txBody>
      </p:sp>
    </p:spTree>
    <p:extLst>
      <p:ext uri="{BB962C8B-B14F-4D97-AF65-F5344CB8AC3E}">
        <p14:creationId xmlns:p14="http://schemas.microsoft.com/office/powerpoint/2010/main" val="2262979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5F6CF-C154-48D6-A821-B664D59F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zh-CN" altLang="en-US" dirty="0">
                <a:solidFill>
                  <a:srgbClr val="FF0000"/>
                </a:solidFill>
              </a:rPr>
              <a:t>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A505E-0DC5-4952-8AA7-15610F9EE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领域成为最重要的关注点</a:t>
            </a:r>
            <a:endParaRPr lang="en-US" altLang="zh-CN" dirty="0"/>
          </a:p>
          <a:p>
            <a:r>
              <a:rPr lang="zh-CN" altLang="en-US" dirty="0"/>
              <a:t>复杂软件控制之道</a:t>
            </a:r>
            <a:endParaRPr lang="en-US" altLang="zh-CN" dirty="0"/>
          </a:p>
          <a:p>
            <a:r>
              <a:rPr lang="zh-CN" altLang="en-US" dirty="0"/>
              <a:t>新银弹？？？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766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ABCB3-3377-4B9D-8C1C-9A051DA7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战略设计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4A658-EDE1-4BD1-B6DD-49EEEBFF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限界上下文</a:t>
            </a:r>
            <a:endParaRPr lang="en-US" altLang="zh-CN" dirty="0"/>
          </a:p>
          <a:p>
            <a:r>
              <a:rPr lang="zh-CN" altLang="en-US" dirty="0"/>
              <a:t>通用语言</a:t>
            </a:r>
            <a:endParaRPr lang="en-US" altLang="zh-CN" dirty="0"/>
          </a:p>
          <a:p>
            <a:r>
              <a:rPr lang="zh-CN" altLang="en-US" dirty="0"/>
              <a:t>上下文映射</a:t>
            </a:r>
          </a:p>
        </p:txBody>
      </p:sp>
    </p:spTree>
    <p:extLst>
      <p:ext uri="{BB962C8B-B14F-4D97-AF65-F5344CB8AC3E}">
        <p14:creationId xmlns:p14="http://schemas.microsoft.com/office/powerpoint/2010/main" val="130135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C1EB0-31F2-414E-9125-40E5F1C4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 </a:t>
            </a:r>
            <a:r>
              <a:rPr lang="zh-CN" altLang="en-US" dirty="0">
                <a:solidFill>
                  <a:srgbClr val="FF0000"/>
                </a:solidFill>
              </a:rPr>
              <a:t>战术设计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AD77B-7E2F-48F0-BB9E-810314487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聚合</a:t>
            </a:r>
            <a:endParaRPr lang="en-US" altLang="zh-CN" dirty="0"/>
          </a:p>
          <a:p>
            <a:r>
              <a:rPr lang="zh-CN" altLang="en-US" dirty="0"/>
              <a:t>实体</a:t>
            </a:r>
            <a:endParaRPr lang="en-US" altLang="zh-CN" dirty="0"/>
          </a:p>
          <a:p>
            <a:r>
              <a:rPr lang="zh-CN" altLang="en-US" dirty="0"/>
              <a:t>值对象</a:t>
            </a:r>
            <a:endParaRPr lang="en-US" altLang="zh-CN" dirty="0"/>
          </a:p>
          <a:p>
            <a:r>
              <a:rPr lang="en-US" altLang="zh-CN" dirty="0"/>
              <a:t>CQRS</a:t>
            </a:r>
          </a:p>
          <a:p>
            <a:r>
              <a:rPr lang="zh-CN" altLang="en-US" dirty="0"/>
              <a:t>事件溯源</a:t>
            </a:r>
          </a:p>
        </p:txBody>
      </p:sp>
    </p:spTree>
    <p:extLst>
      <p:ext uri="{BB962C8B-B14F-4D97-AF65-F5344CB8AC3E}">
        <p14:creationId xmlns:p14="http://schemas.microsoft.com/office/powerpoint/2010/main" val="420146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4324A-78B1-4414-93C1-BE719474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启示的目的是什么？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D59C4-3D8F-4DAA-B1ED-45E69ADB7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软件设计目的：减少复杂性</a:t>
            </a:r>
            <a:endParaRPr lang="en-US" altLang="zh-CN" dirty="0"/>
          </a:p>
          <a:p>
            <a:r>
              <a:rPr lang="zh-CN" altLang="en-US" dirty="0"/>
              <a:t>首要技术目标与追求：消除偶然复杂性，控制本质复杂性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消非控根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新角度认识</a:t>
            </a:r>
            <a:r>
              <a:rPr lang="en-US" altLang="zh-CN" dirty="0" err="1"/>
              <a:t>Saas</a:t>
            </a:r>
            <a:r>
              <a:rPr lang="zh-CN" altLang="en-US" dirty="0"/>
              <a:t>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475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57629-71C7-4E0A-9A4D-22B7D109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 </a:t>
            </a:r>
            <a:r>
              <a:rPr lang="zh-CN" altLang="en-US" dirty="0">
                <a:solidFill>
                  <a:srgbClr val="FF0000"/>
                </a:solidFill>
              </a:rPr>
              <a:t>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DB735-6BCC-441B-8B1F-AED5480B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Alibaba-</a:t>
            </a:r>
            <a:r>
              <a:rPr lang="en-US" altLang="zh-CN" dirty="0" err="1"/>
              <a:t>cloa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406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C363C-9716-4D35-B54A-70863F98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DDD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97840-7576-42B0-8989-D6DF05239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统一语言：</a:t>
            </a:r>
            <a:r>
              <a:rPr lang="en-US" altLang="zh-CN" dirty="0" err="1"/>
              <a:t>PublicInfo</a:t>
            </a:r>
            <a:r>
              <a:rPr lang="zh-CN" altLang="en-US" dirty="0"/>
              <a:t>，</a:t>
            </a:r>
            <a:r>
              <a:rPr lang="en-US" altLang="zh-CN" dirty="0"/>
              <a:t>Base</a:t>
            </a:r>
            <a:r>
              <a:rPr lang="zh-CN" altLang="en-US" dirty="0"/>
              <a:t>，风控，充提，币种币对，用户，管理员，</a:t>
            </a:r>
            <a:r>
              <a:rPr lang="en-US" altLang="zh-CN" dirty="0" err="1"/>
              <a:t>Waas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账户</a:t>
            </a:r>
            <a:r>
              <a:rPr lang="en-US" altLang="zh-CN" dirty="0"/>
              <a:t>Account</a:t>
            </a:r>
            <a:r>
              <a:rPr lang="zh-CN" altLang="en-US" dirty="0"/>
              <a:t>里面操作充值，转账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统一场外订单列表展示 </a:t>
            </a:r>
            <a:r>
              <a:rPr lang="en-US" altLang="zh-CN" dirty="0">
                <a:solidFill>
                  <a:srgbClr val="FF0000"/>
                </a:solidFill>
              </a:rPr>
              <a:t>!=</a:t>
            </a:r>
            <a:r>
              <a:rPr lang="en-US" altLang="zh-CN" dirty="0"/>
              <a:t> </a:t>
            </a:r>
            <a:r>
              <a:rPr lang="en-US" altLang="zh-CN" dirty="0" err="1"/>
              <a:t>formatOrderList</a:t>
            </a:r>
            <a:r>
              <a:rPr lang="en-US" altLang="zh-CN" dirty="0"/>
              <a:t> (</a:t>
            </a:r>
            <a:r>
              <a:rPr lang="zh-CN" altLang="en-US" dirty="0"/>
              <a:t>缺乏想象力，建模水平差，非常重要业务场景却叫格式化订单？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721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EF433-D5CA-44F8-8BA2-46A8AEA4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缺少领域的概念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7A0C6-6DEF-4722-8A9C-D98740754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领域和数据库对象混合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8D2F50-50A1-4D89-8EEB-6F1E67F32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740" y="365125"/>
            <a:ext cx="7422088" cy="500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02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F7CC1-6B78-4008-A53D-0E99DABE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DDD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充提，上币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A9F87-3AE8-4D5E-A76B-396089334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事务脚本</a:t>
            </a:r>
            <a:r>
              <a:rPr lang="en-US" altLang="zh-CN" dirty="0"/>
              <a:t>(</a:t>
            </a:r>
            <a:r>
              <a:rPr lang="zh-CN" altLang="en-US" dirty="0"/>
              <a:t>从</a:t>
            </a:r>
            <a:r>
              <a:rPr lang="en-US" altLang="zh-CN" dirty="0" err="1"/>
              <a:t>Mysql</a:t>
            </a:r>
            <a:r>
              <a:rPr lang="zh-CN" altLang="en-US" dirty="0"/>
              <a:t>到</a:t>
            </a:r>
            <a:r>
              <a:rPr lang="zh-CN" altLang="en-US" b="1" dirty="0">
                <a:solidFill>
                  <a:srgbClr val="FF0000"/>
                </a:solidFill>
              </a:rPr>
              <a:t>中间件</a:t>
            </a:r>
            <a:r>
              <a:rPr lang="en-US" altLang="zh-CN" dirty="0"/>
              <a:t>)-》</a:t>
            </a:r>
            <a:r>
              <a:rPr lang="zh-CN" altLang="en-US" dirty="0"/>
              <a:t>限界上下文</a:t>
            </a:r>
            <a:r>
              <a:rPr lang="en-US" altLang="zh-CN" dirty="0"/>
              <a:t>+</a:t>
            </a:r>
            <a:r>
              <a:rPr lang="zh-CN" altLang="en-US" dirty="0"/>
              <a:t>领域对象</a:t>
            </a:r>
            <a:endParaRPr lang="en-US" altLang="zh-CN" dirty="0"/>
          </a:p>
          <a:p>
            <a:r>
              <a:rPr lang="zh-CN" altLang="en-US" dirty="0"/>
              <a:t>可能是商户修改</a:t>
            </a:r>
            <a:r>
              <a:rPr lang="en-US" altLang="zh-CN" dirty="0"/>
              <a:t>,</a:t>
            </a:r>
            <a:r>
              <a:rPr lang="zh-CN" altLang="en-US" dirty="0"/>
              <a:t>新加币种，也可能总后台，也可以是一个查询？</a:t>
            </a:r>
            <a:endParaRPr lang="en-US" altLang="zh-CN" dirty="0"/>
          </a:p>
          <a:p>
            <a:r>
              <a:rPr lang="zh-CN" altLang="en-US" dirty="0"/>
              <a:t>没有任何业务含义</a:t>
            </a:r>
            <a:r>
              <a:rPr lang="en-US" altLang="zh-CN" dirty="0"/>
              <a:t>-》</a:t>
            </a:r>
            <a:r>
              <a:rPr lang="zh-CN" altLang="en-US" dirty="0"/>
              <a:t>每次修改从头看代码，</a:t>
            </a:r>
            <a:r>
              <a:rPr lang="zh-CN" altLang="en-US" b="1" dirty="0">
                <a:solidFill>
                  <a:srgbClr val="FF0000"/>
                </a:solidFill>
              </a:rPr>
              <a:t>浪费时间</a:t>
            </a:r>
            <a:r>
              <a:rPr lang="en-US" altLang="zh-CN" dirty="0"/>
              <a:t>-》</a:t>
            </a:r>
            <a:r>
              <a:rPr lang="zh-CN" altLang="en-US" dirty="0"/>
              <a:t>丰富业务模型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8C7D30-2F22-4B51-878A-FDC1E11C3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226" y="3429000"/>
            <a:ext cx="9670774" cy="38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59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0A1C8D-DD40-4E85-829E-5BDF346B1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462" y="681037"/>
            <a:ext cx="6469538" cy="498675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39F501-4E82-4A1D-ACE6-DE7BC6EA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DDD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充提建模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2ACFE-44FC-45BC-9C1D-AD7F0FF23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账户，流水，充提</a:t>
            </a:r>
            <a:endParaRPr lang="en-US" altLang="zh-CN" dirty="0"/>
          </a:p>
          <a:p>
            <a:r>
              <a:rPr lang="zh-CN" altLang="en-US" dirty="0"/>
              <a:t>如果不是事务脚本呢？</a:t>
            </a:r>
            <a:endParaRPr lang="en-US" altLang="zh-CN" dirty="0"/>
          </a:p>
          <a:p>
            <a:r>
              <a:rPr lang="en-US" altLang="zh-CN" dirty="0"/>
              <a:t>Account</a:t>
            </a:r>
            <a:r>
              <a:rPr lang="zh-CN" altLang="en-US" dirty="0"/>
              <a:t>聚合</a:t>
            </a:r>
            <a:r>
              <a:rPr lang="en-US" altLang="zh-CN" dirty="0" err="1"/>
              <a:t>DespositService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和</a:t>
            </a:r>
            <a:r>
              <a:rPr lang="en-US" altLang="zh-CN" dirty="0" err="1"/>
              <a:t>WithdrawService</a:t>
            </a:r>
            <a:r>
              <a:rPr lang="zh-CN" altLang="en-US" dirty="0"/>
              <a:t>，</a:t>
            </a:r>
            <a:r>
              <a:rPr lang="en-US" altLang="zh-CN" dirty="0" err="1"/>
              <a:t>TransactionService</a:t>
            </a:r>
            <a:r>
              <a:rPr lang="zh-CN" altLang="en-US" dirty="0"/>
              <a:t>的概念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代码生成会使得你每个表建立一个</a:t>
            </a:r>
            <a:r>
              <a:rPr lang="en-US" altLang="zh-CN" dirty="0"/>
              <a:t>Service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账户系统统一入口。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4472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5D3A8-6F25-43C4-9F21-0056C0B5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DDD-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9CE81-A76E-42A1-A0FE-2E4EE8B0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开放平台参数校验，自己检查自己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E81B72-57F6-4198-9E7A-9449B7785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3" y="2572876"/>
            <a:ext cx="8600661" cy="360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44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6099BB6-E3BC-4864-9B64-2CFB546F2A07}"/>
              </a:ext>
            </a:extLst>
          </p:cNvPr>
          <p:cNvSpPr/>
          <p:nvPr/>
        </p:nvSpPr>
        <p:spPr>
          <a:xfrm>
            <a:off x="0" y="2133600"/>
            <a:ext cx="12192000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5. </a:t>
            </a:r>
            <a:r>
              <a:rPr lang="zh-CN" altLang="en-US" sz="4800" dirty="0"/>
              <a:t>设计综合趣谈</a:t>
            </a:r>
            <a:endParaRPr lang="en-US" altLang="zh-CN" sz="4800" dirty="0"/>
          </a:p>
          <a:p>
            <a:pPr algn="ctr"/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88091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8415B-67BE-4606-BE92-03A09609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设计的杂谈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84A24-6D1C-40A7-B812-FD3FDE63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写代码重在设计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设计保持一致性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一致性带来品味</a:t>
            </a:r>
            <a:endParaRPr lang="en-US" altLang="zh-CN" dirty="0"/>
          </a:p>
          <a:p>
            <a:r>
              <a:rPr lang="en-US" altLang="zh-CN" dirty="0"/>
              <a:t>4  </a:t>
            </a:r>
            <a:r>
              <a:rPr lang="zh-CN" altLang="en-US" dirty="0"/>
              <a:t>同时重视原理和</a:t>
            </a:r>
            <a:r>
              <a:rPr lang="zh-CN" altLang="en-US" b="1" dirty="0">
                <a:solidFill>
                  <a:srgbClr val="FF0000"/>
                </a:solidFill>
              </a:rPr>
              <a:t>设计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两道经典面试题</a:t>
            </a:r>
            <a:endParaRPr lang="en-US" altLang="zh-CN" dirty="0"/>
          </a:p>
          <a:p>
            <a:pPr lvl="2"/>
            <a:r>
              <a:rPr lang="en-US" altLang="zh-CN" dirty="0"/>
              <a:t>HashMap</a:t>
            </a:r>
            <a:r>
              <a:rPr lang="zh-CN" altLang="en-US" dirty="0"/>
              <a:t>原理是什么？</a:t>
            </a:r>
            <a:endParaRPr lang="en-US" altLang="zh-CN" dirty="0"/>
          </a:p>
          <a:p>
            <a:pPr lvl="2"/>
            <a:r>
              <a:rPr lang="zh-CN" altLang="en-US" dirty="0"/>
              <a:t>线程状态有哪些？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915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CD703-4831-4E19-B16A-EE2EDAEA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集合类</a:t>
            </a:r>
            <a:r>
              <a:rPr lang="en-US" altLang="zh-CN" dirty="0">
                <a:solidFill>
                  <a:srgbClr val="FF0000"/>
                </a:solidFill>
              </a:rPr>
              <a:t>API-</a:t>
            </a:r>
            <a:r>
              <a:rPr lang="zh-CN" altLang="en-US" dirty="0">
                <a:solidFill>
                  <a:srgbClr val="FF0000"/>
                </a:solidFill>
              </a:rPr>
              <a:t>接口是灵魂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76202-87E8-4FD1-AEA0-E0C733E5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/>
              <a:t>特点：超级复杂，非常灵活，类库核心，扩展容易，技术体现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解决：接口定义类型，抽象类实现骨架，具体类实现功能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经典实例：</a:t>
            </a:r>
            <a:r>
              <a:rPr lang="en-US" altLang="zh-CN" dirty="0"/>
              <a:t>Apache collections </a:t>
            </a:r>
            <a:r>
              <a:rPr lang="zh-CN" altLang="en-US" dirty="0"/>
              <a:t>扩展，</a:t>
            </a:r>
            <a:r>
              <a:rPr lang="en-US" altLang="zh-CN" dirty="0"/>
              <a:t>Guava collections</a:t>
            </a:r>
            <a:r>
              <a:rPr lang="zh-CN" altLang="en-US" dirty="0"/>
              <a:t>扩展，</a:t>
            </a:r>
            <a:r>
              <a:rPr lang="en-US" altLang="zh-CN" dirty="0"/>
              <a:t>Apache Common Event</a:t>
            </a:r>
            <a:r>
              <a:rPr lang="zh-CN" altLang="en-US" dirty="0"/>
              <a:t>扩展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Design Goal</a:t>
            </a:r>
            <a:r>
              <a:rPr lang="zh-CN" altLang="en-US" dirty="0"/>
              <a:t>：</a:t>
            </a:r>
            <a:r>
              <a:rPr lang="en-US" altLang="zh-CN" dirty="0"/>
              <a:t>Easily extensibility, reuse</a:t>
            </a:r>
            <a:r>
              <a:rPr lang="zh-CN" altLang="en-US" dirty="0"/>
              <a:t>，</a:t>
            </a:r>
            <a:r>
              <a:rPr lang="en-US" altLang="zh-CN" dirty="0"/>
              <a:t>change</a:t>
            </a:r>
            <a:r>
              <a:rPr lang="zh-CN" altLang="en-US" dirty="0"/>
              <a:t>，</a:t>
            </a:r>
            <a:r>
              <a:rPr lang="en-US" altLang="zh-CN" dirty="0"/>
              <a:t>Small and simple</a:t>
            </a:r>
            <a:r>
              <a:rPr lang="zh-CN" altLang="en-US" dirty="0"/>
              <a:t>，</a:t>
            </a:r>
            <a:r>
              <a:rPr lang="en-US" altLang="zh-CN" dirty="0"/>
              <a:t>powerful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Architecture</a:t>
            </a:r>
            <a:r>
              <a:rPr lang="zh-CN" altLang="en-US" dirty="0"/>
              <a:t>：</a:t>
            </a:r>
            <a:r>
              <a:rPr lang="en-US" altLang="zh-CN" dirty="0"/>
              <a:t>Core Collection Interface</a:t>
            </a:r>
            <a:r>
              <a:rPr lang="zh-CN" altLang="en-US" dirty="0"/>
              <a:t>，</a:t>
            </a:r>
            <a:r>
              <a:rPr lang="en-US" altLang="zh-CN" dirty="0"/>
              <a:t>General-Purpose Implementations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Wrapper Implementations</a:t>
            </a:r>
            <a:r>
              <a:rPr lang="zh-CN" altLang="en-US" dirty="0"/>
              <a:t>，</a:t>
            </a:r>
            <a:r>
              <a:rPr lang="en-US" altLang="zh-CN" dirty="0"/>
              <a:t> Abstract Implementations</a:t>
            </a:r>
            <a:r>
              <a:rPr lang="zh-CN" altLang="en-US" dirty="0"/>
              <a:t>，</a:t>
            </a:r>
            <a:r>
              <a:rPr lang="en-US" altLang="zh-CN" dirty="0"/>
              <a:t>Algorithms</a:t>
            </a:r>
          </a:p>
          <a:p>
            <a:pPr marL="0" indent="0">
              <a:buNone/>
            </a:pPr>
            <a:r>
              <a:rPr lang="en-US" altLang="zh-CN" dirty="0"/>
              <a:t>DP to achieve Design Goal</a:t>
            </a:r>
            <a:r>
              <a:rPr lang="zh-CN" altLang="en-US" dirty="0"/>
              <a:t>：</a:t>
            </a:r>
            <a:r>
              <a:rPr lang="en-US" altLang="zh-CN" dirty="0"/>
              <a:t>Iterator</a:t>
            </a:r>
            <a:r>
              <a:rPr lang="zh-CN" altLang="en-US" dirty="0"/>
              <a:t>，</a:t>
            </a:r>
            <a:r>
              <a:rPr lang="en-US" altLang="zh-CN" dirty="0"/>
              <a:t>Decorator</a:t>
            </a:r>
            <a:r>
              <a:rPr lang="zh-CN" altLang="en-US" dirty="0"/>
              <a:t>，</a:t>
            </a:r>
            <a:r>
              <a:rPr lang="en-US" altLang="zh-CN" dirty="0"/>
              <a:t>Template</a:t>
            </a:r>
            <a:r>
              <a:rPr lang="zh-CN" altLang="en-US" dirty="0"/>
              <a:t>，</a:t>
            </a:r>
            <a:r>
              <a:rPr lang="en-US" altLang="zh-CN" dirty="0"/>
              <a:t>Adapter</a:t>
            </a:r>
            <a:r>
              <a:rPr lang="zh-CN" altLang="en-US" dirty="0"/>
              <a:t>，</a:t>
            </a:r>
            <a:r>
              <a:rPr lang="en-US" altLang="zh-CN" dirty="0"/>
              <a:t>Strategy</a:t>
            </a:r>
            <a:r>
              <a:rPr lang="zh-CN" altLang="en-US" dirty="0"/>
              <a:t>，</a:t>
            </a:r>
            <a:r>
              <a:rPr lang="en-US" altLang="zh-CN" dirty="0"/>
              <a:t>Marker interface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思考：如何创建一个</a:t>
            </a:r>
            <a:r>
              <a:rPr lang="en-US" altLang="zh-CN" dirty="0" err="1"/>
              <a:t>TreeMap</a:t>
            </a:r>
            <a:r>
              <a:rPr lang="zh-CN" altLang="en-US" dirty="0"/>
              <a:t>呢？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721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04679-F047-4000-89AA-84DA8645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TreeMap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ConcurrentSkipListMap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5C508DF-5CE5-4478-80F5-CDEAF88F0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248174"/>
            <a:ext cx="10016122" cy="524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8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C9FF2-CE77-49D3-8337-B1F32A3E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BF781-F81E-4712-9EC0-1C64D9AD3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  CRUD</a:t>
            </a:r>
          </a:p>
          <a:p>
            <a:pPr lvl="1"/>
            <a:r>
              <a:rPr lang="zh-CN" altLang="en-US" dirty="0"/>
              <a:t>命名</a:t>
            </a:r>
            <a:endParaRPr lang="en-US" altLang="zh-CN" dirty="0"/>
          </a:p>
          <a:p>
            <a:pPr lvl="1"/>
            <a:r>
              <a:rPr lang="en-US" altLang="zh-CN" dirty="0"/>
              <a:t>MVC</a:t>
            </a:r>
            <a:r>
              <a:rPr lang="zh-CN" altLang="en-US" dirty="0"/>
              <a:t>标准过程</a:t>
            </a:r>
            <a:endParaRPr lang="en-US" altLang="zh-CN" dirty="0"/>
          </a:p>
          <a:p>
            <a:pPr lvl="1"/>
            <a:r>
              <a:rPr lang="zh-CN" altLang="en-US" dirty="0"/>
              <a:t>修改代码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2  Pattern</a:t>
            </a:r>
          </a:p>
          <a:p>
            <a:pPr lvl="1"/>
            <a:r>
              <a:rPr lang="zh-CN" altLang="en-US" dirty="0"/>
              <a:t>依赖管理</a:t>
            </a:r>
            <a:endParaRPr lang="en-US" altLang="zh-CN" dirty="0"/>
          </a:p>
          <a:p>
            <a:pPr lvl="1"/>
            <a:r>
              <a:rPr lang="zh-CN" altLang="en-US" dirty="0"/>
              <a:t>资源管理</a:t>
            </a:r>
            <a:endParaRPr lang="en-US" altLang="zh-CN" dirty="0"/>
          </a:p>
          <a:p>
            <a:pPr lvl="1"/>
            <a:r>
              <a:rPr lang="zh-CN" altLang="en-US" dirty="0"/>
              <a:t>设计模式</a:t>
            </a:r>
            <a:endParaRPr lang="en-US" altLang="zh-CN" dirty="0"/>
          </a:p>
          <a:p>
            <a:pPr lvl="1"/>
            <a:r>
              <a:rPr lang="en-US" altLang="zh-CN" dirty="0"/>
              <a:t>GRASP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3  OOADP</a:t>
            </a:r>
          </a:p>
          <a:p>
            <a:pPr lvl="1"/>
            <a:r>
              <a:rPr lang="zh-CN" altLang="en-US" dirty="0"/>
              <a:t>重构</a:t>
            </a:r>
            <a:endParaRPr lang="en-US" altLang="zh-CN" dirty="0"/>
          </a:p>
          <a:p>
            <a:pPr lvl="1"/>
            <a:r>
              <a:rPr lang="zh-CN" altLang="en-US" dirty="0"/>
              <a:t>建模</a:t>
            </a:r>
            <a:endParaRPr lang="en-US" altLang="zh-CN" dirty="0"/>
          </a:p>
          <a:p>
            <a:pPr lvl="1"/>
            <a:r>
              <a:rPr lang="en-US" altLang="zh-CN" dirty="0" err="1"/>
              <a:t>RedisClientTemplate</a:t>
            </a:r>
            <a:r>
              <a:rPr lang="zh-CN" altLang="en-US" dirty="0"/>
              <a:t>扩展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4  DDD</a:t>
            </a:r>
          </a:p>
          <a:p>
            <a:pPr lvl="1"/>
            <a:r>
              <a:rPr lang="zh-CN" altLang="en-US" dirty="0"/>
              <a:t>统一语言</a:t>
            </a:r>
            <a:endParaRPr lang="en-US" altLang="zh-CN" dirty="0"/>
          </a:p>
          <a:p>
            <a:pPr lvl="1"/>
            <a:r>
              <a:rPr lang="zh-CN" altLang="en-US" dirty="0"/>
              <a:t>充提限界上下文</a:t>
            </a:r>
            <a:endParaRPr lang="en-US" altLang="zh-CN" dirty="0"/>
          </a:p>
          <a:p>
            <a:pPr lvl="1"/>
            <a:r>
              <a:rPr lang="zh-CN" altLang="en-US" dirty="0"/>
              <a:t>开放平台的边界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5  </a:t>
            </a:r>
            <a:r>
              <a:rPr lang="zh-CN" altLang="en-US" dirty="0">
                <a:solidFill>
                  <a:srgbClr val="FF0000"/>
                </a:solidFill>
              </a:rPr>
              <a:t>设计综合趣谈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集合灵魂</a:t>
            </a:r>
            <a:endParaRPr lang="en-US" altLang="zh-CN" dirty="0"/>
          </a:p>
          <a:p>
            <a:pPr lvl="1"/>
            <a:r>
              <a:rPr lang="en-US" altLang="zh-CN" dirty="0"/>
              <a:t>API Design About </a:t>
            </a:r>
            <a:r>
              <a:rPr lang="en-US" altLang="zh-CN" dirty="0" err="1"/>
              <a:t>LoadingCache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ThreadLocal</a:t>
            </a:r>
            <a:r>
              <a:rPr lang="zh-CN" altLang="en-US" dirty="0"/>
              <a:t>，</a:t>
            </a:r>
            <a:r>
              <a:rPr lang="en-US" altLang="zh-CN" dirty="0"/>
              <a:t>Unix IO  </a:t>
            </a:r>
          </a:p>
          <a:p>
            <a:pPr lvl="1"/>
            <a:r>
              <a:rPr lang="en-US" altLang="zh-CN" dirty="0"/>
              <a:t>Executor Framework</a:t>
            </a:r>
          </a:p>
          <a:p>
            <a:pPr lvl="1"/>
            <a:r>
              <a:rPr lang="en-US" altLang="zh-CN" dirty="0"/>
              <a:t>AOP</a:t>
            </a:r>
            <a:r>
              <a:rPr lang="zh-CN" altLang="en-US" dirty="0"/>
              <a:t> </a:t>
            </a:r>
            <a:r>
              <a:rPr lang="en-US" altLang="zh-CN" dirty="0"/>
              <a:t>Alliance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6 </a:t>
            </a:r>
            <a:r>
              <a:rPr lang="zh-CN" altLang="en-US" dirty="0">
                <a:solidFill>
                  <a:srgbClr val="FF0000"/>
                </a:solidFill>
              </a:rPr>
              <a:t>软件设计启发录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362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96536-B944-47F3-9319-6D1D32F0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集合类</a:t>
            </a:r>
            <a:r>
              <a:rPr lang="en-US" altLang="zh-CN" dirty="0">
                <a:solidFill>
                  <a:srgbClr val="FF0000"/>
                </a:solidFill>
              </a:rPr>
              <a:t>API-</a:t>
            </a:r>
            <a:r>
              <a:rPr lang="zh-CN" altLang="en-US" dirty="0">
                <a:solidFill>
                  <a:srgbClr val="FF0000"/>
                </a:solidFill>
              </a:rPr>
              <a:t>扩展性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1E119-F28B-4B2D-BF59-76C3C0D6B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如何给集合基本操作添加额外行为？（增加时候通知，删除时候日志，计数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AOP(Paper Recommend: Design Pattern Implementation in Java and AspectJ)</a:t>
            </a:r>
          </a:p>
          <a:p>
            <a:pPr lvl="1"/>
            <a:r>
              <a:rPr lang="zh-CN" altLang="en-US" dirty="0"/>
              <a:t>结构型</a:t>
            </a:r>
            <a:endParaRPr lang="en-US" altLang="zh-CN" dirty="0"/>
          </a:p>
          <a:p>
            <a:pPr lvl="1"/>
            <a:r>
              <a:rPr lang="zh-CN" altLang="en-US" dirty="0"/>
              <a:t>行为型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2401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F2010-52F3-413E-85B9-6E0D2B49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API Design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C8D06-8A38-422F-A5A0-FA852B3F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ThreadLocal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7752492-C45D-4D75-9332-0B6CAA068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894" y="465058"/>
            <a:ext cx="5981700" cy="253365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C8E26F7-F5F0-4C7B-A543-4A7B15A8F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6339" y="3429000"/>
            <a:ext cx="5489299" cy="3162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9761EA3-3215-46AE-BA7F-3586EB0BB3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2960" y="3500438"/>
            <a:ext cx="5238750" cy="2676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07A02466-1E6C-4590-936B-FC02121C8E91}"/>
                  </a:ext>
                </a:extLst>
              </p14:cNvPr>
              <p14:cNvContentPartPr/>
              <p14:nvPr/>
            </p14:nvContentPartPr>
            <p14:xfrm>
              <a:off x="8136762" y="5512367"/>
              <a:ext cx="360" cy="36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07A02466-1E6C-4590-936B-FC02121C8E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8122" y="550372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790BF1EF-BC54-4246-876B-E3DE9D5E7C9D}"/>
                  </a:ext>
                </a:extLst>
              </p14:cNvPr>
              <p14:cNvContentPartPr/>
              <p14:nvPr/>
            </p14:nvContentPartPr>
            <p14:xfrm>
              <a:off x="5909802" y="2490527"/>
              <a:ext cx="360" cy="36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790BF1EF-BC54-4246-876B-E3DE9D5E7C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01162" y="24818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011F3E97-BCCE-4647-B577-84DCAAF39B5C}"/>
                  </a:ext>
                </a:extLst>
              </p14:cNvPr>
              <p14:cNvContentPartPr/>
              <p14:nvPr/>
            </p14:nvContentPartPr>
            <p14:xfrm>
              <a:off x="4770042" y="781607"/>
              <a:ext cx="360" cy="3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011F3E97-BCCE-4647-B577-84DCAAF39B5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61402" y="77260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322D5168-1A47-4FDB-9D0D-52CBCBB4FB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37361" y="3500438"/>
            <a:ext cx="3022117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28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7FDFE-7903-4122-A618-D1CE1919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API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AC8247-BF7D-47FA-AA90-7282C9E3F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GuavaCache</a:t>
            </a:r>
            <a:endParaRPr lang="en-US" altLang="zh-CN" dirty="0"/>
          </a:p>
          <a:p>
            <a:pPr lvl="1"/>
            <a:r>
              <a:rPr lang="zh-CN" altLang="en-US" dirty="0"/>
              <a:t>三层认识：</a:t>
            </a:r>
            <a:r>
              <a:rPr lang="en-US" altLang="zh-CN" dirty="0"/>
              <a:t>Cache</a:t>
            </a:r>
            <a:r>
              <a:rPr lang="zh-CN" altLang="en-US" dirty="0"/>
              <a:t>不是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-&gt;Cache</a:t>
            </a:r>
            <a:r>
              <a:rPr lang="zh-CN" altLang="en-US" dirty="0"/>
              <a:t>是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不是</a:t>
            </a:r>
            <a:r>
              <a:rPr lang="en-US" altLang="zh-CN" dirty="0"/>
              <a:t>Map</a:t>
            </a:r>
          </a:p>
          <a:p>
            <a:pPr lvl="1"/>
            <a:r>
              <a:rPr lang="en-US" altLang="zh-CN" dirty="0" err="1"/>
              <a:t>LinkedHashMap</a:t>
            </a:r>
            <a:r>
              <a:rPr lang="en-US" altLang="zh-CN" dirty="0"/>
              <a:t>-&gt; </a:t>
            </a:r>
            <a:r>
              <a:rPr lang="en-US" altLang="zh-CN" dirty="0" err="1"/>
              <a:t>ConcurrentLinkedHashMap</a:t>
            </a:r>
            <a:r>
              <a:rPr lang="en-US" altLang="zh-CN" dirty="0"/>
              <a:t> -&gt; </a:t>
            </a:r>
            <a:r>
              <a:rPr lang="en-US" altLang="zh-CN" dirty="0" err="1"/>
              <a:t>ReferenceMap</a:t>
            </a:r>
            <a:r>
              <a:rPr lang="en-US" altLang="zh-CN" dirty="0"/>
              <a:t> -&gt; </a:t>
            </a:r>
            <a:r>
              <a:rPr lang="en-US" altLang="zh-CN" dirty="0" err="1"/>
              <a:t>ReferenceCache</a:t>
            </a:r>
            <a:r>
              <a:rPr lang="en-US" altLang="zh-CN" dirty="0"/>
              <a:t> -&gt; </a:t>
            </a:r>
            <a:r>
              <a:rPr lang="en-US" altLang="zh-CN" dirty="0" err="1"/>
              <a:t>MapMaker</a:t>
            </a:r>
            <a:r>
              <a:rPr lang="en-US" altLang="zh-CN" dirty="0"/>
              <a:t> -&gt; </a:t>
            </a:r>
            <a:r>
              <a:rPr lang="en-US" altLang="zh-CN" dirty="0" err="1"/>
              <a:t>CacheBuilder+LoadingCache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Unix file I/O</a:t>
            </a:r>
          </a:p>
          <a:p>
            <a:pPr lvl="1"/>
            <a:r>
              <a:rPr lang="en-US" altLang="zh-CN" dirty="0" err="1"/>
              <a:t>PublicService#getPublicInfo</a:t>
            </a:r>
            <a:r>
              <a:rPr lang="en-US" altLang="zh-CN" dirty="0"/>
              <a:t>(String </a:t>
            </a:r>
            <a:r>
              <a:rPr lang="en-US" altLang="zh-CN" dirty="0" err="1"/>
              <a:t>langType</a:t>
            </a:r>
            <a:r>
              <a:rPr lang="en-US" altLang="zh-CN" dirty="0"/>
              <a:t>, String </a:t>
            </a:r>
            <a:r>
              <a:rPr lang="en-US" altLang="zh-CN" dirty="0" err="1"/>
              <a:t>hostUrl</a:t>
            </a:r>
            <a:r>
              <a:rPr lang="en-US" altLang="zh-CN" dirty="0"/>
              <a:t>) </a:t>
            </a:r>
            <a:r>
              <a:rPr lang="zh-CN" altLang="en-US" dirty="0"/>
              <a:t>演进之路</a:t>
            </a:r>
            <a:endParaRPr lang="en-US" altLang="zh-CN" dirty="0"/>
          </a:p>
          <a:p>
            <a:pPr lvl="2"/>
            <a:r>
              <a:rPr lang="en-US" altLang="zh-CN" dirty="0"/>
              <a:t>Improve : </a:t>
            </a:r>
            <a:r>
              <a:rPr lang="en-US" altLang="zh-CN" dirty="0" err="1"/>
              <a:t>getPublicInfo</a:t>
            </a:r>
            <a:r>
              <a:rPr lang="en-US" altLang="zh-CN" dirty="0"/>
              <a:t>(Language </a:t>
            </a:r>
            <a:r>
              <a:rPr lang="en-US" altLang="zh-CN" dirty="0" err="1"/>
              <a:t>language</a:t>
            </a:r>
            <a:r>
              <a:rPr lang="en-US" altLang="zh-CN" dirty="0"/>
              <a:t>, String </a:t>
            </a:r>
            <a:r>
              <a:rPr lang="en-US" altLang="zh-CN" dirty="0" err="1"/>
              <a:t>hostUrl</a:t>
            </a:r>
            <a:r>
              <a:rPr lang="en-US" altLang="zh-CN" dirty="0"/>
              <a:t>) -》 Thick API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6475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6781C2-6DDC-4FA0-9325-6433FE821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8" y="392654"/>
            <a:ext cx="10257182" cy="578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479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52B17-29E6-4506-ACC3-BA2B3F78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Executor,ExecutorService,Runnable</a:t>
            </a:r>
            <a:r>
              <a:rPr lang="zh-CN" altLang="en-US" dirty="0">
                <a:solidFill>
                  <a:srgbClr val="FF0000"/>
                </a:solidFill>
              </a:rPr>
              <a:t>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9B2F3-9F0D-4CD5-95FD-1CEA55669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Thread, Runnable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Callable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FutureTask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，到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ForkJoinTask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/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Task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而不是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Thread</a:t>
            </a:r>
          </a:p>
          <a:p>
            <a:r>
              <a:rPr lang="en-US" altLang="zh-CN" dirty="0"/>
              <a:t>Executor, </a:t>
            </a:r>
            <a:r>
              <a:rPr lang="en-US" altLang="zh-CN" dirty="0" err="1"/>
              <a:t>ExecutorService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TaskExecutor</a:t>
            </a:r>
            <a:r>
              <a:rPr lang="en-US" altLang="zh-CN" dirty="0"/>
              <a:t>(Spring)</a:t>
            </a:r>
          </a:p>
          <a:p>
            <a:r>
              <a:rPr lang="en-US" altLang="zh-CN" dirty="0" err="1"/>
              <a:t>AbstractExecutorService</a:t>
            </a:r>
            <a:endParaRPr lang="en-US" altLang="zh-CN" dirty="0"/>
          </a:p>
          <a:p>
            <a:r>
              <a:rPr lang="en-US" altLang="zh-CN" dirty="0" err="1"/>
              <a:t>ThreadPoolExecutor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ForkJoinPool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3581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EBFC-30FD-400F-A1F1-F6EDD144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C2D48-02B9-4C11-B31A-3B2780995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42AE05-27EC-4CE3-90AE-94E9574C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804" y="2731370"/>
            <a:ext cx="8686800" cy="2095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2F3C28-D39C-432B-8C80-DE9076FC3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4" y="4681041"/>
            <a:ext cx="12192000" cy="21688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545996-0CC7-4F96-8AB1-34121A48B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4" y="0"/>
            <a:ext cx="12192000" cy="10728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24EF7E-BD2B-42E4-9BC9-B815738DC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7804" y="804576"/>
            <a:ext cx="12192000" cy="10720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BF9D5BC-2DDD-404F-8D5C-2D8EE2104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7804" y="1631495"/>
            <a:ext cx="12192000" cy="124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7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1C7BF0C-D97D-4D7D-82A9-4FB2D64C9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11039475" cy="63055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535B918-D2BA-4476-942A-FC4D0AFE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Aop</a:t>
            </a:r>
            <a:r>
              <a:rPr lang="en-US" altLang="zh-CN" dirty="0">
                <a:solidFill>
                  <a:srgbClr val="FF0000"/>
                </a:solidFill>
              </a:rPr>
              <a:t> Alliance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4212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041657B-9B2F-45F1-8353-CA0B753B01BA}"/>
              </a:ext>
            </a:extLst>
          </p:cNvPr>
          <p:cNvSpPr/>
          <p:nvPr/>
        </p:nvSpPr>
        <p:spPr>
          <a:xfrm>
            <a:off x="0" y="2133600"/>
            <a:ext cx="12192000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6. </a:t>
            </a:r>
            <a:r>
              <a:rPr lang="zh-CN" altLang="en-US" sz="4800" dirty="0"/>
              <a:t>软件设计启示录</a:t>
            </a:r>
          </a:p>
        </p:txBody>
      </p:sp>
    </p:spTree>
    <p:extLst>
      <p:ext uri="{BB962C8B-B14F-4D97-AF65-F5344CB8AC3E}">
        <p14:creationId xmlns:p14="http://schemas.microsoft.com/office/powerpoint/2010/main" val="9393094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7E805-9DBA-43C7-8AE8-A2979E17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启示录简介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7B223-B0FE-43B9-904F-2186D72CA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Joshua Bloch</a:t>
            </a:r>
            <a:r>
              <a:rPr lang="zh-CN" altLang="en-US" dirty="0"/>
              <a:t>：</a:t>
            </a:r>
            <a:r>
              <a:rPr lang="en-US" altLang="zh-CN" dirty="0"/>
              <a:t>Bumper-Sticker API Design</a:t>
            </a:r>
          </a:p>
          <a:p>
            <a:r>
              <a:rPr lang="en-US" altLang="zh-CN" dirty="0"/>
              <a:t>2 OOD</a:t>
            </a:r>
            <a:r>
              <a:rPr lang="zh-CN" altLang="en-US" dirty="0"/>
              <a:t>经验原则总结</a:t>
            </a:r>
            <a:endParaRPr lang="en-US" altLang="zh-CN" dirty="0"/>
          </a:p>
          <a:p>
            <a:r>
              <a:rPr lang="en-US" altLang="zh-CN" dirty="0"/>
              <a:t>3 GRASP-RDD</a:t>
            </a:r>
          </a:p>
          <a:p>
            <a:r>
              <a:rPr lang="en-US" altLang="zh-CN" dirty="0"/>
              <a:t>4 A checklist for design reviews</a:t>
            </a:r>
          </a:p>
          <a:p>
            <a:r>
              <a:rPr lang="en-US" altLang="zh-CN" dirty="0"/>
              <a:t>5 John </a:t>
            </a:r>
            <a:r>
              <a:rPr lang="en-US" altLang="zh-CN" dirty="0" err="1"/>
              <a:t>Ousterhout</a:t>
            </a:r>
            <a:r>
              <a:rPr lang="en-US" altLang="zh-CN" dirty="0"/>
              <a:t> :</a:t>
            </a:r>
            <a:r>
              <a:rPr lang="zh-CN" altLang="en-US" dirty="0"/>
              <a:t> 软件设计哲学原则</a:t>
            </a:r>
            <a:endParaRPr lang="en-US" altLang="zh-CN" dirty="0"/>
          </a:p>
          <a:p>
            <a:r>
              <a:rPr lang="en-US" altLang="zh-CN" dirty="0"/>
              <a:t>6 Bruce Eckel</a:t>
            </a:r>
            <a:r>
              <a:rPr lang="zh-CN" altLang="en-US" dirty="0"/>
              <a:t>：</a:t>
            </a:r>
            <a:r>
              <a:rPr lang="en-US" altLang="zh-CN" dirty="0"/>
              <a:t>On Java 8</a:t>
            </a:r>
            <a:r>
              <a:rPr lang="zh-CN" altLang="en-US" dirty="0"/>
              <a:t>编程指南</a:t>
            </a:r>
            <a:endParaRPr lang="en-US" altLang="zh-CN" dirty="0"/>
          </a:p>
          <a:p>
            <a:r>
              <a:rPr lang="en-US" altLang="zh-CN" dirty="0"/>
              <a:t>7 </a:t>
            </a:r>
            <a:r>
              <a:rPr lang="zh-CN" altLang="en-US" dirty="0"/>
              <a:t>设计模式</a:t>
            </a:r>
            <a:r>
              <a:rPr lang="en-US" altLang="zh-CN" dirty="0"/>
              <a:t>checklist</a:t>
            </a:r>
          </a:p>
        </p:txBody>
      </p:sp>
    </p:spTree>
    <p:extLst>
      <p:ext uri="{BB962C8B-B14F-4D97-AF65-F5344CB8AC3E}">
        <p14:creationId xmlns:p14="http://schemas.microsoft.com/office/powerpoint/2010/main" val="7133037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C3411-10DC-4A33-B173-1901755E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参考书籍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启示来源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DC58C-4565-4099-BFBC-3100BFA6B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面向对象分析与设计第三版</a:t>
            </a:r>
            <a:r>
              <a:rPr lang="en-US" altLang="zh-CN" dirty="0"/>
              <a:t>-Grady </a:t>
            </a:r>
            <a:r>
              <a:rPr lang="en-US" altLang="zh-CN" dirty="0" err="1"/>
              <a:t>Booch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OOAD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软件设计哲学（</a:t>
            </a:r>
            <a:r>
              <a:rPr lang="en-US" altLang="zh-CN" dirty="0"/>
              <a:t>Software Design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领域驱动设计，实现领域驱动设计，领域驱动设计精髓（</a:t>
            </a:r>
            <a:r>
              <a:rPr lang="en-US" altLang="zh-CN" dirty="0"/>
              <a:t>Domain</a:t>
            </a:r>
            <a:r>
              <a:rPr lang="zh-CN" altLang="en-US" dirty="0"/>
              <a:t>，</a:t>
            </a:r>
            <a:r>
              <a:rPr lang="en-US" altLang="zh-CN" dirty="0" err="1"/>
              <a:t>Bussiness</a:t>
            </a:r>
            <a:r>
              <a:rPr lang="en-US" altLang="zh-CN" dirty="0"/>
              <a:t> Modeling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面向对象启思录（</a:t>
            </a:r>
            <a:r>
              <a:rPr lang="en-US" altLang="zh-CN" dirty="0"/>
              <a:t>OOD</a:t>
            </a:r>
            <a:r>
              <a:rPr lang="zh-CN" altLang="en-US" dirty="0"/>
              <a:t>，</a:t>
            </a:r>
            <a:r>
              <a:rPr lang="en-US" altLang="zh-CN" dirty="0"/>
              <a:t>Design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重构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Coding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6 Effective Java3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Excellent Book</a:t>
            </a:r>
            <a:r>
              <a:rPr lang="zh-CN" altLang="en-US" dirty="0">
                <a:solidFill>
                  <a:srgbClr val="FF0000"/>
                </a:solidFill>
              </a:rPr>
              <a:t>！！！）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7 </a:t>
            </a:r>
            <a:r>
              <a:rPr lang="zh-CN" altLang="en-US" dirty="0"/>
              <a:t>实现模式（</a:t>
            </a:r>
            <a:r>
              <a:rPr lang="en-US" altLang="zh-CN" dirty="0"/>
              <a:t>Coding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0064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576F153-1B32-4111-B1B1-182350EA972C}"/>
              </a:ext>
            </a:extLst>
          </p:cNvPr>
          <p:cNvSpPr/>
          <p:nvPr/>
        </p:nvSpPr>
        <p:spPr>
          <a:xfrm>
            <a:off x="0" y="2133600"/>
            <a:ext cx="12192000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1. CRUD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664289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67B34-99E3-4413-924E-6CE9A8A5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Thank you!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120D7-8CEB-4155-9E0B-C3E34469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xiaozhiliaoo@gmail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https://twitter.com/xiaozhiliaoo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https://github.com/xiaozhiliaoo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https://github.com/xiaozhiliaoo/my-slides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4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660B7-A1BD-417A-91FE-E3C20197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应用开发演进之路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0E37B-F430-4182-BB16-B557A90D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/>
              <a:t>架构层</a:t>
            </a:r>
            <a:endParaRPr lang="en-US" altLang="zh-CN" dirty="0"/>
          </a:p>
          <a:p>
            <a:r>
              <a:rPr lang="zh-CN" altLang="en-US" dirty="0"/>
              <a:t>单体</a:t>
            </a:r>
            <a:r>
              <a:rPr lang="en-US" altLang="zh-CN" dirty="0"/>
              <a:t>-&gt;SOA(Dubbo)-&gt; </a:t>
            </a:r>
            <a:r>
              <a:rPr lang="zh-CN" altLang="en-US" dirty="0"/>
              <a:t>微服务</a:t>
            </a:r>
            <a:r>
              <a:rPr lang="en-US" altLang="zh-CN" dirty="0"/>
              <a:t>-&gt;</a:t>
            </a:r>
            <a:r>
              <a:rPr lang="en-US" altLang="zh-CN" dirty="0" err="1"/>
              <a:t>ServerLess</a:t>
            </a:r>
            <a:r>
              <a:rPr lang="en-US" altLang="zh-CN" dirty="0"/>
              <a:t>-&gt;</a:t>
            </a:r>
            <a:r>
              <a:rPr lang="en-US" altLang="zh-CN" dirty="0" err="1"/>
              <a:t>Faas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设计层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FF0D2E-EE2B-4263-B86E-63B336454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1563" y="4268580"/>
            <a:ext cx="2192060" cy="26125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68E1FF-E573-4B67-AE2D-66CDF60DC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837" y="4327262"/>
            <a:ext cx="2192061" cy="25784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667DF4-9AC9-4099-9C39-3D745F49C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6001" y="3880324"/>
            <a:ext cx="2080481" cy="2578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BBAC4C-A594-4D33-8715-A0F344CA54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5835" y="4235001"/>
            <a:ext cx="2035603" cy="25784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6AD4BE-A8AF-465C-89F3-537206E9A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4108" y="4063109"/>
            <a:ext cx="1947799" cy="25443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653424-B6ED-4FAA-A629-BCC84013BD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0114" y="131431"/>
            <a:ext cx="2790825" cy="34671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503FE3-1994-46E5-B7A7-05415B8715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8046" y="1584516"/>
            <a:ext cx="2246280" cy="254431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D2D86B7-1BEF-43F4-99E6-50880CC0ED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2614" y="5066424"/>
            <a:ext cx="2414756" cy="332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4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E47CC-5A3A-4475-88D5-0F5DEC78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CRUD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B02F9-10F0-4D4B-8EC9-286AA6F0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思想：数据流组成了系统   </a:t>
            </a:r>
            <a:r>
              <a:rPr lang="en-US" altLang="zh-CN" dirty="0"/>
              <a:t>CRUD</a:t>
            </a:r>
            <a:r>
              <a:rPr lang="zh-CN" altLang="en-US" dirty="0"/>
              <a:t>的三层境界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命名的想象</a:t>
            </a:r>
            <a:endParaRPr lang="en-US" altLang="zh-CN" dirty="0"/>
          </a:p>
          <a:p>
            <a:pPr lvl="1"/>
            <a:r>
              <a:rPr lang="en-US" altLang="zh-CN" dirty="0" err="1"/>
              <a:t>RedisClientTemplate</a:t>
            </a:r>
            <a:r>
              <a:rPr lang="zh-CN" altLang="en-US" dirty="0"/>
              <a:t>和</a:t>
            </a:r>
            <a:r>
              <a:rPr lang="en-US" altLang="zh-CN" dirty="0" err="1"/>
              <a:t>RedisClientUtil</a:t>
            </a:r>
            <a:r>
              <a:rPr lang="zh-CN" altLang="en-US" dirty="0"/>
              <a:t>有什么区别？</a:t>
            </a:r>
            <a:endParaRPr lang="en-US" altLang="zh-CN" dirty="0"/>
          </a:p>
          <a:p>
            <a:pPr lvl="1"/>
            <a:r>
              <a:rPr lang="zh-CN" altLang="en-US" dirty="0"/>
              <a:t>写个工具类？错！</a:t>
            </a:r>
            <a:r>
              <a:rPr lang="en-US" altLang="zh-CN" dirty="0" err="1"/>
              <a:t>ThreadFactoryUtil</a:t>
            </a:r>
            <a:r>
              <a:rPr lang="zh-CN" altLang="en-US" dirty="0"/>
              <a:t>，</a:t>
            </a:r>
            <a:r>
              <a:rPr lang="en-US" altLang="zh-CN" dirty="0" err="1"/>
              <a:t>FixedThreadBoundedQueueFactoryUtil</a:t>
            </a:r>
            <a:r>
              <a:rPr lang="en-US" altLang="zh-CN" dirty="0" err="1">
                <a:solidFill>
                  <a:srgbClr val="FF0000"/>
                </a:solidFill>
              </a:rPr>
              <a:t>s</a:t>
            </a:r>
            <a:r>
              <a:rPr lang="en-US" altLang="zh-CN" dirty="0">
                <a:solidFill>
                  <a:srgbClr val="FF0000"/>
                </a:solidFill>
              </a:rPr>
              <a:t> (</a:t>
            </a:r>
            <a:r>
              <a:rPr lang="zh-CN" altLang="en-US" dirty="0">
                <a:solidFill>
                  <a:srgbClr val="FF0000"/>
                </a:solidFill>
              </a:rPr>
              <a:t>没必要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zh-CN" altLang="en-US" dirty="0"/>
              <a:t>你真的懂工厂吗？</a:t>
            </a:r>
            <a:r>
              <a:rPr lang="en-US" altLang="zh-CN" dirty="0"/>
              <a:t>Executors</a:t>
            </a:r>
            <a:r>
              <a:rPr lang="zh-CN" altLang="en-US" dirty="0"/>
              <a:t>，工具类越多，代表系统职责分配却差劲。</a:t>
            </a:r>
            <a:endParaRPr lang="en-US" altLang="zh-CN" dirty="0"/>
          </a:p>
          <a:p>
            <a:pPr lvl="1"/>
            <a:r>
              <a:rPr lang="zh-CN" altLang="en-US" dirty="0"/>
              <a:t>***</a:t>
            </a:r>
            <a:r>
              <a:rPr lang="en-US" altLang="zh-CN" dirty="0"/>
              <a:t>Service</a:t>
            </a:r>
            <a:r>
              <a:rPr lang="zh-CN" altLang="en-US" dirty="0"/>
              <a:t>，***</a:t>
            </a:r>
            <a:r>
              <a:rPr lang="en-US" altLang="zh-CN" dirty="0"/>
              <a:t>Util</a:t>
            </a:r>
            <a:r>
              <a:rPr lang="zh-CN" altLang="en-US" dirty="0"/>
              <a:t>，***</a:t>
            </a:r>
            <a:r>
              <a:rPr lang="en-US" altLang="zh-CN" dirty="0" err="1"/>
              <a:t>EnumType</a:t>
            </a:r>
            <a:r>
              <a:rPr lang="en-US" altLang="zh-CN" dirty="0"/>
              <a:t>  -》  </a:t>
            </a:r>
            <a:r>
              <a:rPr lang="en-US" altLang="zh-CN" dirty="0" err="1"/>
              <a:t>GatewayInvoker</a:t>
            </a:r>
            <a:r>
              <a:rPr lang="zh-CN" altLang="en-US" dirty="0"/>
              <a:t>，</a:t>
            </a:r>
            <a:r>
              <a:rPr lang="en-US" altLang="zh-CN" dirty="0" err="1"/>
              <a:t>HttpEncryptDecryptEngine</a:t>
            </a:r>
            <a:r>
              <a:rPr lang="zh-CN" altLang="en-US" dirty="0"/>
              <a:t>，</a:t>
            </a:r>
            <a:r>
              <a:rPr lang="en-US" altLang="zh-CN" dirty="0" err="1"/>
              <a:t>MemoryCacheManager</a:t>
            </a:r>
            <a:r>
              <a:rPr lang="zh-CN" altLang="en-US" dirty="0"/>
              <a:t>，</a:t>
            </a:r>
            <a:r>
              <a:rPr lang="en-US" altLang="zh-CN" dirty="0" err="1"/>
              <a:t>EnumStatus</a:t>
            </a:r>
            <a:r>
              <a:rPr lang="zh-CN" altLang="en-US" dirty="0"/>
              <a:t>，</a:t>
            </a:r>
            <a:r>
              <a:rPr lang="en-US" altLang="zh-CN" dirty="0" err="1"/>
              <a:t>EnumType</a:t>
            </a:r>
            <a:r>
              <a:rPr lang="zh-CN" altLang="en-US" dirty="0"/>
              <a:t>，</a:t>
            </a:r>
            <a:r>
              <a:rPr lang="en-US" altLang="zh-CN" dirty="0" err="1"/>
              <a:t>FunctionHub</a:t>
            </a:r>
            <a:endParaRPr lang="en-US" altLang="zh-CN" dirty="0"/>
          </a:p>
          <a:p>
            <a:pPr lvl="1"/>
            <a:r>
              <a:rPr lang="en-US" altLang="zh-CN" dirty="0"/>
              <a:t>Set/Get</a:t>
            </a:r>
            <a:r>
              <a:rPr lang="zh-CN" altLang="en-US" dirty="0"/>
              <a:t> </a:t>
            </a:r>
            <a:r>
              <a:rPr lang="en-US" altLang="zh-CN" dirty="0"/>
              <a:t>Lombok</a:t>
            </a:r>
            <a:r>
              <a:rPr lang="zh-CN" altLang="en-US" dirty="0"/>
              <a:t> </a:t>
            </a:r>
            <a:r>
              <a:rPr lang="en-US" altLang="zh-CN" dirty="0"/>
              <a:t>-&gt; </a:t>
            </a:r>
            <a:r>
              <a:rPr lang="en-US" altLang="zh-CN" dirty="0" err="1"/>
              <a:t>moveLeft</a:t>
            </a:r>
            <a:r>
              <a:rPr lang="en-US" altLang="zh-CN" dirty="0"/>
              <a:t> , </a:t>
            </a:r>
            <a:r>
              <a:rPr lang="en-US" altLang="zh-CN" dirty="0" err="1"/>
              <a:t>drawX</a:t>
            </a:r>
            <a:r>
              <a:rPr lang="en-US" altLang="zh-CN" dirty="0"/>
              <a:t> , </a:t>
            </a:r>
            <a:r>
              <a:rPr lang="en-US" altLang="zh-CN" dirty="0" err="1"/>
              <a:t>clearStatus</a:t>
            </a:r>
            <a:r>
              <a:rPr lang="en-US" altLang="zh-CN" dirty="0"/>
              <a:t>   </a:t>
            </a:r>
            <a:r>
              <a:rPr lang="zh-CN" altLang="en-US" dirty="0"/>
              <a:t>充提，场外交易校验在哪里做？（三种思路的差异）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隐喻文化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方法签名的艺术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 </a:t>
            </a:r>
            <a:r>
              <a:rPr lang="zh-CN" altLang="en-US" dirty="0"/>
              <a:t>伟大的注释：优化设计，维护性，职责划分，</a:t>
            </a:r>
            <a:r>
              <a:rPr lang="en-US" altLang="zh-CN" dirty="0"/>
              <a:t>java</a:t>
            </a:r>
            <a:r>
              <a:rPr lang="zh-CN" altLang="en-US" dirty="0"/>
              <a:t>的代码文档，</a:t>
            </a:r>
            <a:r>
              <a:rPr lang="en-US" altLang="zh-CN" dirty="0" err="1"/>
              <a:t>javadoc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 TDD</a:t>
            </a:r>
            <a:r>
              <a:rPr lang="zh-CN" altLang="en-US" dirty="0"/>
              <a:t>：为什么测试很重要？解耦，扩展性，代码质量保证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  </a:t>
            </a:r>
            <a:r>
              <a:rPr lang="zh-CN" altLang="en-US" dirty="0"/>
              <a:t>代码生成：</a:t>
            </a:r>
            <a:r>
              <a:rPr lang="en-US" altLang="zh-CN" dirty="0" err="1"/>
              <a:t>MybatisPlus</a:t>
            </a:r>
            <a:r>
              <a:rPr lang="zh-CN" altLang="en-US" dirty="0"/>
              <a:t>真的好吗？对系统坏处在哪里？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  Web MVC</a:t>
            </a:r>
            <a:r>
              <a:rPr lang="zh-CN" altLang="en-US" dirty="0"/>
              <a:t>演进之路</a:t>
            </a:r>
            <a:r>
              <a:rPr lang="en-US" altLang="zh-CN" dirty="0"/>
              <a:t>(</a:t>
            </a:r>
            <a:r>
              <a:rPr lang="zh-CN" altLang="en-US" dirty="0"/>
              <a:t>产生贫血对象和集中式控制对系统伤害最大，退化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成面向过程数据流编程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839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BAF25-1087-4B7B-A350-8CBAD2FF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1-</a:t>
            </a:r>
            <a:r>
              <a:rPr lang="zh-CN" altLang="en-US" dirty="0">
                <a:solidFill>
                  <a:srgbClr val="FF0000"/>
                </a:solidFill>
              </a:rPr>
              <a:t>命名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5BD04-F573-4E76-A319-D110874E6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起名字花费写代码</a:t>
            </a:r>
            <a:r>
              <a:rPr lang="en-US" altLang="zh-CN" dirty="0"/>
              <a:t>1/3</a:t>
            </a:r>
            <a:r>
              <a:rPr lang="zh-CN" altLang="en-US" dirty="0"/>
              <a:t>时间。</a:t>
            </a:r>
            <a:endParaRPr lang="en-US" altLang="zh-CN" dirty="0"/>
          </a:p>
          <a:p>
            <a:r>
              <a:rPr lang="zh-CN" altLang="en-US" dirty="0"/>
              <a:t>名词，动词，形容词，副词，接口起名字，可变方法，不可变方法，</a:t>
            </a:r>
            <a:r>
              <a:rPr lang="en-US" altLang="zh-CN" dirty="0" err="1"/>
              <a:t>BigInteger</a:t>
            </a:r>
            <a:r>
              <a:rPr lang="zh-CN" altLang="en-US" dirty="0"/>
              <a:t>，一致性</a:t>
            </a:r>
            <a:endParaRPr lang="en-US" altLang="zh-CN" dirty="0"/>
          </a:p>
          <a:p>
            <a:r>
              <a:rPr lang="zh-CN" altLang="en-US"/>
              <a:t>对称的世界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词不达意，言过其实，一词多意，</a:t>
            </a:r>
            <a:endParaRPr lang="en-US" altLang="zh-CN" dirty="0"/>
          </a:p>
          <a:p>
            <a:pPr lvl="1"/>
            <a:r>
              <a:rPr lang="zh-CN" altLang="en-US" dirty="0"/>
              <a:t>多词一意，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CAB44D-168F-4455-B3E4-B7ED7406E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732" y="3429000"/>
            <a:ext cx="5214938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683E4-5A1C-46A8-B198-F5C5661E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2  MVC</a:t>
            </a:r>
            <a:r>
              <a:rPr lang="zh-CN" altLang="en-US" dirty="0">
                <a:solidFill>
                  <a:srgbClr val="FF0000"/>
                </a:solidFill>
              </a:rPr>
              <a:t>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799D5-1A67-4A46-94A6-09801AFF9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servlet+html</a:t>
            </a:r>
            <a:endParaRPr lang="en-US" altLang="zh-CN" dirty="0"/>
          </a:p>
          <a:p>
            <a:r>
              <a:rPr lang="en-US" altLang="zh-CN" dirty="0" err="1"/>
              <a:t>servlet+jsp</a:t>
            </a:r>
            <a:endParaRPr lang="en-US" altLang="zh-CN" dirty="0"/>
          </a:p>
          <a:p>
            <a:r>
              <a:rPr lang="en-US" altLang="zh-CN" dirty="0" err="1"/>
              <a:t>servlet+dao</a:t>
            </a:r>
            <a:endParaRPr lang="en-US" altLang="zh-CN" dirty="0"/>
          </a:p>
          <a:p>
            <a:r>
              <a:rPr lang="en-US" altLang="zh-CN" dirty="0"/>
              <a:t>Model1</a:t>
            </a:r>
          </a:p>
          <a:p>
            <a:r>
              <a:rPr lang="en-US" altLang="zh-CN" dirty="0"/>
              <a:t>Model2</a:t>
            </a:r>
          </a:p>
          <a:p>
            <a:r>
              <a:rPr lang="en-US" altLang="zh-CN" dirty="0" err="1"/>
              <a:t>ssm</a:t>
            </a:r>
            <a:r>
              <a:rPr lang="zh-CN" altLang="en-US" dirty="0"/>
              <a:t>框架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4089EF-1713-4AEE-908B-DDFEFA478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674" y="1598378"/>
            <a:ext cx="7993126" cy="523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7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3991</TotalTime>
  <Words>2922</Words>
  <Application>Microsoft Office PowerPoint</Application>
  <PresentationFormat>宽屏</PresentationFormat>
  <Paragraphs>399</Paragraphs>
  <Slides>50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-apple-system</vt:lpstr>
      <vt:lpstr>等线</vt:lpstr>
      <vt:lpstr>等线 Light</vt:lpstr>
      <vt:lpstr>宋体</vt:lpstr>
      <vt:lpstr>Arial</vt:lpstr>
      <vt:lpstr>Arial</vt:lpstr>
      <vt:lpstr>Roboto</vt:lpstr>
      <vt:lpstr>Office 主题​​</vt:lpstr>
      <vt:lpstr>PowerPoint 演示文稿</vt:lpstr>
      <vt:lpstr>软件开发隐喻</vt:lpstr>
      <vt:lpstr>启示的目的是什么？</vt:lpstr>
      <vt:lpstr>大纲</vt:lpstr>
      <vt:lpstr>PowerPoint 演示文稿</vt:lpstr>
      <vt:lpstr>应用开发演进之路</vt:lpstr>
      <vt:lpstr>CRUD</vt:lpstr>
      <vt:lpstr>CRUD场景1-命名</vt:lpstr>
      <vt:lpstr>CRUD场景2  MVC过程</vt:lpstr>
      <vt:lpstr>CRUD场景3-如何改代码 </vt:lpstr>
      <vt:lpstr>PowerPoint 演示文稿</vt:lpstr>
      <vt:lpstr>Pattern</vt:lpstr>
      <vt:lpstr>Pattern场景1-依赖管理</vt:lpstr>
      <vt:lpstr>到底是谁管理谁？</vt:lpstr>
      <vt:lpstr>Pattern场景2-资源管理和缓存</vt:lpstr>
      <vt:lpstr>Pattern场景3-设计模式</vt:lpstr>
      <vt:lpstr>Pattern场景4-GRASP</vt:lpstr>
      <vt:lpstr>PowerPoint 演示文稿</vt:lpstr>
      <vt:lpstr>OOADP</vt:lpstr>
      <vt:lpstr>OOA</vt:lpstr>
      <vt:lpstr>OOAD场景1-重构</vt:lpstr>
      <vt:lpstr>OOAD场景2-建模</vt:lpstr>
      <vt:lpstr>OOAD场景3-Redis的扩展</vt:lpstr>
      <vt:lpstr>PowerPoint 演示文稿</vt:lpstr>
      <vt:lpstr>PowerPoint 演示文稿</vt:lpstr>
      <vt:lpstr>DDD</vt:lpstr>
      <vt:lpstr>1 思想</vt:lpstr>
      <vt:lpstr>2 战略设计</vt:lpstr>
      <vt:lpstr>3 战术设计</vt:lpstr>
      <vt:lpstr>4 框架</vt:lpstr>
      <vt:lpstr>DDD场景</vt:lpstr>
      <vt:lpstr>缺少领域的概念</vt:lpstr>
      <vt:lpstr>DDD场景-充提，上币</vt:lpstr>
      <vt:lpstr>DDD场景-充提建模</vt:lpstr>
      <vt:lpstr>DDD-场景</vt:lpstr>
      <vt:lpstr>PowerPoint 演示文稿</vt:lpstr>
      <vt:lpstr>设计的杂谈</vt:lpstr>
      <vt:lpstr>Java集合类API-接口是灵魂</vt:lpstr>
      <vt:lpstr>TreeMap和ConcurrentSkipListMap</vt:lpstr>
      <vt:lpstr>Java集合类API-扩展性</vt:lpstr>
      <vt:lpstr>API Design</vt:lpstr>
      <vt:lpstr>API Design</vt:lpstr>
      <vt:lpstr>PowerPoint 演示文稿</vt:lpstr>
      <vt:lpstr>Executor,ExecutorService,Runnable机制</vt:lpstr>
      <vt:lpstr>PowerPoint 演示文稿</vt:lpstr>
      <vt:lpstr> Aop Alliance</vt:lpstr>
      <vt:lpstr>PowerPoint 演示文稿</vt:lpstr>
      <vt:lpstr>启示录简介</vt:lpstr>
      <vt:lpstr>参考书籍-启示来源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力 李</dc:creator>
  <cp:lastModifiedBy>力 李</cp:lastModifiedBy>
  <cp:revision>763</cp:revision>
  <dcterms:created xsi:type="dcterms:W3CDTF">2020-08-14T15:12:36Z</dcterms:created>
  <dcterms:modified xsi:type="dcterms:W3CDTF">2020-10-12T03:10:01Z</dcterms:modified>
</cp:coreProperties>
</file>