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80" r:id="rId3"/>
    <p:sldId id="283" r:id="rId4"/>
    <p:sldId id="259" r:id="rId5"/>
    <p:sldId id="294" r:id="rId6"/>
    <p:sldId id="257" r:id="rId7"/>
    <p:sldId id="258" r:id="rId8"/>
    <p:sldId id="284" r:id="rId9"/>
    <p:sldId id="262" r:id="rId10"/>
    <p:sldId id="263" r:id="rId11"/>
    <p:sldId id="278" r:id="rId12"/>
    <p:sldId id="275" r:id="rId13"/>
    <p:sldId id="279" r:id="rId14"/>
    <p:sldId id="285" r:id="rId15"/>
    <p:sldId id="264" r:id="rId16"/>
    <p:sldId id="265" r:id="rId17"/>
    <p:sldId id="261" r:id="rId18"/>
    <p:sldId id="313" r:id="rId19"/>
    <p:sldId id="266" r:id="rId20"/>
    <p:sldId id="267" r:id="rId21"/>
    <p:sldId id="268" r:id="rId22"/>
    <p:sldId id="269" r:id="rId23"/>
    <p:sldId id="271" r:id="rId24"/>
    <p:sldId id="281" r:id="rId25"/>
    <p:sldId id="282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5" r:id="rId35"/>
    <p:sldId id="296" r:id="rId36"/>
    <p:sldId id="297" r:id="rId37"/>
    <p:sldId id="298" r:id="rId38"/>
    <p:sldId id="305" r:id="rId39"/>
    <p:sldId id="299" r:id="rId40"/>
    <p:sldId id="300" r:id="rId41"/>
    <p:sldId id="301" r:id="rId42"/>
    <p:sldId id="302" r:id="rId43"/>
    <p:sldId id="303" r:id="rId44"/>
    <p:sldId id="304" r:id="rId45"/>
    <p:sldId id="308" r:id="rId46"/>
    <p:sldId id="309" r:id="rId47"/>
    <p:sldId id="310" r:id="rId48"/>
    <p:sldId id="311" r:id="rId49"/>
    <p:sldId id="312" r:id="rId50"/>
    <p:sldId id="273" r:id="rId51"/>
    <p:sldId id="307" r:id="rId52"/>
    <p:sldId id="306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483" autoAdjust="0"/>
  </p:normalViewPr>
  <p:slideViewPr>
    <p:cSldViewPr snapToGrid="0">
      <p:cViewPr varScale="1">
        <p:scale>
          <a:sx n="48" d="100"/>
          <a:sy n="48" d="100"/>
        </p:scale>
        <p:origin x="1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B1BF3-1984-454C-A7A6-594DA1D5F6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2AF9-37B1-44A1-84CA-4FD7192A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2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希望让大家理解</a:t>
            </a:r>
            <a:r>
              <a:rPr lang="en-US" altLang="zh-CN" dirty="0" err="1"/>
              <a:t>mq</a:t>
            </a:r>
            <a:r>
              <a:rPr lang="zh-CN" altLang="en-US" dirty="0"/>
              <a:t>简单和复杂之处在哪里？简单之处在于用逻辑可以分析出。逻辑推演</a:t>
            </a:r>
            <a:r>
              <a:rPr lang="en-US" altLang="zh-CN" dirty="0"/>
              <a:t>OK</a:t>
            </a:r>
            <a:r>
              <a:rPr lang="zh-CN" altLang="en-US" dirty="0"/>
              <a:t>，实际不</a:t>
            </a:r>
            <a:r>
              <a:rPr lang="en-US" altLang="zh-CN" dirty="0"/>
              <a:t>OK</a:t>
            </a:r>
            <a:r>
              <a:rPr lang="zh-CN" altLang="en-US" dirty="0"/>
              <a:t>，因为逻辑证明不了逻辑正确性。</a:t>
            </a:r>
            <a:endParaRPr lang="en-US" altLang="zh-CN" dirty="0"/>
          </a:p>
          <a:p>
            <a:r>
              <a:rPr lang="zh-CN" altLang="en-US" dirty="0"/>
              <a:t>所以难在自圆其说。只讲概念，没有原理，甚至理解起来非常简单。尽量不出现具体产品，使得大家对</a:t>
            </a:r>
            <a:r>
              <a:rPr lang="en-US" altLang="zh-CN" dirty="0"/>
              <a:t>MQ</a:t>
            </a:r>
            <a:r>
              <a:rPr lang="zh-CN" altLang="en-US" dirty="0"/>
              <a:t>理解可以超越产品层次。</a:t>
            </a:r>
            <a:endParaRPr lang="en-US" altLang="zh-CN" dirty="0"/>
          </a:p>
          <a:p>
            <a:r>
              <a:rPr lang="zh-CN" altLang="en-US" dirty="0"/>
              <a:t>感触简单的概念组合起来发挥很强的功能。使用具体产品时候知道怎么取舍。</a:t>
            </a:r>
            <a:endParaRPr lang="en-US" altLang="zh-CN" dirty="0"/>
          </a:p>
          <a:p>
            <a:r>
              <a:rPr lang="en-US" altLang="zh-CN" dirty="0"/>
              <a:t>MQ</a:t>
            </a:r>
            <a:r>
              <a:rPr lang="zh-CN" altLang="en-US" dirty="0"/>
              <a:t>，服务框架，分库分表是系统扩展性三大核心产品。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8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堆积消息是必然的。生产者速度大于消费者速度。</a:t>
            </a:r>
            <a:endParaRPr lang="en-US" altLang="zh-CN" dirty="0"/>
          </a:p>
          <a:p>
            <a:r>
              <a:rPr lang="zh-CN" altLang="en-US" dirty="0"/>
              <a:t>但是堆积了，系统不能挂，系统不能慢，市面</a:t>
            </a:r>
            <a:r>
              <a:rPr lang="en-US" altLang="zh-CN" dirty="0"/>
              <a:t>MQ</a:t>
            </a:r>
            <a:r>
              <a:rPr lang="zh-CN" altLang="en-US" dirty="0"/>
              <a:t>看似</a:t>
            </a:r>
            <a:r>
              <a:rPr lang="en-US" altLang="zh-CN" dirty="0"/>
              <a:t>QPS</a:t>
            </a:r>
            <a:r>
              <a:rPr lang="zh-CN" altLang="en-US" dirty="0"/>
              <a:t>和</a:t>
            </a:r>
            <a:r>
              <a:rPr lang="en-US" altLang="zh-CN" dirty="0"/>
              <a:t>TPS</a:t>
            </a:r>
            <a:r>
              <a:rPr lang="zh-CN" altLang="en-US" dirty="0"/>
              <a:t>很高，但是是以内存占用为代价的。</a:t>
            </a:r>
            <a:r>
              <a:rPr lang="en-US" altLang="zh-CN" dirty="0"/>
              <a:t>MQ</a:t>
            </a:r>
            <a:r>
              <a:rPr lang="zh-CN" altLang="en-US" dirty="0"/>
              <a:t>会突然雪崩。</a:t>
            </a:r>
            <a:endParaRPr lang="en-US" altLang="zh-CN" dirty="0"/>
          </a:p>
          <a:p>
            <a:r>
              <a:rPr lang="zh-CN" altLang="en-US" dirty="0"/>
              <a:t>消息堆积了怎么办？</a:t>
            </a:r>
            <a:r>
              <a:rPr lang="en-US" altLang="zh-CN" dirty="0"/>
              <a:t>1 </a:t>
            </a:r>
            <a:r>
              <a:rPr lang="zh-CN" altLang="en-US" dirty="0"/>
              <a:t>如果消峰，必然需要堆积能力  </a:t>
            </a:r>
            <a:r>
              <a:rPr lang="en-US" altLang="zh-CN" dirty="0"/>
              <a:t>2 </a:t>
            </a:r>
            <a:r>
              <a:rPr lang="zh-CN" altLang="en-US" dirty="0"/>
              <a:t>消费者很慢，加消费者。</a:t>
            </a:r>
            <a:endParaRPr lang="en-US" altLang="zh-CN" dirty="0"/>
          </a:p>
          <a:p>
            <a:r>
              <a:rPr lang="zh-CN" altLang="en-US" dirty="0"/>
              <a:t>消息堆积是双刃剑。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04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00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投递方式：推，拉，推拉结合</a:t>
            </a:r>
            <a:endParaRPr lang="en-US" altLang="zh-CN" dirty="0"/>
          </a:p>
          <a:p>
            <a:r>
              <a:rPr lang="zh-CN" altLang="en-US" dirty="0"/>
              <a:t>拉关注吞吐量。</a:t>
            </a:r>
            <a:r>
              <a:rPr lang="en-US" altLang="zh-CN" dirty="0"/>
              <a:t>Kafka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推：延时低，消费者逻辑简单。</a:t>
            </a:r>
            <a:br>
              <a:rPr lang="zh-CN" altLang="en-US" dirty="0"/>
            </a:br>
            <a:r>
              <a:rPr lang="zh-CN" altLang="en-US" dirty="0"/>
              <a:t>拉：频次快，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</a:t>
            </a:r>
            <a:r>
              <a:rPr lang="zh-CN" altLang="en-US" dirty="0"/>
              <a:t>压力大，拉消息关注吞吐量。但是消费端逻辑复杂。</a:t>
            </a:r>
            <a:br>
              <a:rPr lang="zh-CN" altLang="en-US" dirty="0"/>
            </a:br>
            <a:r>
              <a:rPr lang="zh-CN" altLang="en-US" dirty="0"/>
              <a:t>推拉结合：有消息发送，然后在拉。</a:t>
            </a:r>
            <a:br>
              <a:rPr lang="zh-CN" altLang="en-US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</a:t>
            </a:r>
            <a:r>
              <a:rPr lang="zh-CN" altLang="en-US" dirty="0"/>
              <a:t>：先拉然后推送。推拉平衡。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12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方便检索：文件系统，数据库，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7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外面消息服务没有集群概念，不能扩展，小型系统，单机系统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3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消息发送什么顺序，消息接收什么顺序。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网络三种可能：成功，失败，没有响应。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09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不需要关注消息顺序，非常简单方式完成</a:t>
            </a:r>
          </a:p>
          <a:p>
            <a:r>
              <a:rPr lang="zh-CN" altLang="en-US" dirty="0">
                <a:effectLst/>
              </a:rPr>
              <a:t>恰好不需要关注系统的顺序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32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，为每个包加唯一标识，从而消除重复数据包，接受者为检测重复包分配窗口大小，发送者和接受者协议的。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08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MQ</a:t>
            </a:r>
            <a:r>
              <a:rPr lang="zh-CN" altLang="en-US" dirty="0"/>
              <a:t>和应用系统到底谁解决系统问题？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1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当你想到</a:t>
            </a:r>
            <a:r>
              <a:rPr lang="en-US" altLang="zh-CN" dirty="0" err="1"/>
              <a:t>mq</a:t>
            </a:r>
            <a:r>
              <a:rPr lang="zh-CN" altLang="en-US" dirty="0"/>
              <a:t>时候，你会想到哪些？每人说几个。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52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先发消息，后事务操作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0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先事务操作，后发消息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8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确认消息发送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8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单机进程通信：管道</a:t>
            </a:r>
            <a:r>
              <a:rPr lang="en-US" altLang="zh-CN" dirty="0"/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PipedInputStream</a:t>
            </a:r>
            <a:r>
              <a:rPr lang="en-US" altLang="zh-CN" dirty="0"/>
              <a:t>)</a:t>
            </a:r>
            <a:r>
              <a:rPr lang="zh-CN" altLang="en-US" dirty="0"/>
              <a:t>，消息队列</a:t>
            </a:r>
            <a:r>
              <a:rPr lang="en-US" altLang="zh-CN" dirty="0"/>
              <a:t>(Erlang)</a:t>
            </a:r>
            <a:r>
              <a:rPr lang="zh-CN" altLang="en-US" dirty="0"/>
              <a:t>，</a:t>
            </a:r>
            <a:r>
              <a:rPr lang="en-US" altLang="zh-CN" dirty="0"/>
              <a:t>FIFO</a:t>
            </a:r>
            <a:r>
              <a:rPr lang="zh-CN" altLang="en-US" dirty="0"/>
              <a:t>，共享内存</a:t>
            </a:r>
            <a:r>
              <a:rPr lang="en-US" altLang="zh-CN" dirty="0"/>
              <a:t>(JAVA)</a:t>
            </a:r>
            <a:r>
              <a:rPr lang="zh-CN" altLang="en-US" dirty="0"/>
              <a:t>。</a:t>
            </a:r>
            <a:r>
              <a:rPr lang="en-US" altLang="zh-CN" dirty="0"/>
              <a:t>JAVA</a:t>
            </a:r>
            <a:r>
              <a:rPr lang="zh-CN" altLang="en-US" dirty="0"/>
              <a:t>线程通信方式？</a:t>
            </a:r>
            <a:endParaRPr lang="en-US" altLang="zh-CN" dirty="0"/>
          </a:p>
          <a:p>
            <a:r>
              <a:rPr lang="zh-CN" altLang="en-US" dirty="0"/>
              <a:t>多机进程通信：</a:t>
            </a:r>
            <a:r>
              <a:rPr lang="en-US" altLang="zh-CN" dirty="0"/>
              <a:t>RPC</a:t>
            </a:r>
            <a:r>
              <a:rPr lang="zh-CN" altLang="en-US" dirty="0"/>
              <a:t>，</a:t>
            </a:r>
            <a:r>
              <a:rPr lang="en-US" altLang="zh-CN" dirty="0"/>
              <a:t>MQ</a:t>
            </a:r>
            <a:r>
              <a:rPr lang="zh-CN" altLang="en-US" dirty="0"/>
              <a:t>，</a:t>
            </a:r>
            <a:r>
              <a:rPr lang="en-US" altLang="zh-CN" dirty="0"/>
              <a:t>HTTP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启示：计算机体系分型系统，</a:t>
            </a:r>
            <a:r>
              <a:rPr lang="en-US" altLang="zh-CN" dirty="0"/>
              <a:t>OS</a:t>
            </a:r>
            <a:r>
              <a:rPr lang="zh-CN" altLang="en-US" dirty="0"/>
              <a:t>层问题在应用系统本身会复现，只不过以另外一种视角复现，但是其中的取舍几乎一致。</a:t>
            </a:r>
            <a:endParaRPr lang="en-US" altLang="zh-CN" dirty="0"/>
          </a:p>
          <a:p>
            <a:r>
              <a:rPr lang="zh-CN" altLang="en-US" dirty="0"/>
              <a:t>例子缓存和内存设计。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0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理解队列是消息的载体很重要，因为消息的载体可以是链表和数组。其实队列实现不就是数组或者链表吗？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分布式队列和</a:t>
            </a:r>
            <a:r>
              <a:rPr lang="en-US" altLang="zh-CN" dirty="0"/>
              <a:t>ZK</a:t>
            </a:r>
            <a:r>
              <a:rPr lang="zh-CN" altLang="en-US" dirty="0"/>
              <a:t>分布式队列。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给出真正答案并不容易。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1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解耦本质是</a:t>
            </a:r>
            <a:r>
              <a:rPr lang="en-US" altLang="zh-CN" dirty="0"/>
              <a:t>DI</a:t>
            </a:r>
            <a:r>
              <a:rPr lang="zh-CN" altLang="en-US" dirty="0"/>
              <a:t>（依赖反转）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5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多接口并行返回数据，并且保证有序。怎么处理失败的数据呢？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0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8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NIO</a:t>
            </a:r>
            <a:r>
              <a:rPr lang="zh-CN" altLang="en-US" dirty="0"/>
              <a:t>，</a:t>
            </a:r>
            <a:r>
              <a:rPr lang="en-US" altLang="zh-CN" dirty="0"/>
              <a:t>IOC(DI),</a:t>
            </a:r>
            <a:r>
              <a:rPr lang="zh-CN" altLang="en-US" dirty="0"/>
              <a:t>调用类库</a:t>
            </a:r>
            <a:r>
              <a:rPr lang="en-US" altLang="zh-CN" dirty="0"/>
              <a:t>-----</a:t>
            </a:r>
            <a:r>
              <a:rPr lang="zh-CN" altLang="en-US" dirty="0"/>
              <a:t>解耦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0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91EEA-9A7A-46AD-AAB5-74260C486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29ACE8-6F4E-4150-B692-437E504A2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6C569-95B4-4441-BFDF-BCBAC4B1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8B712-2B94-48B3-97AA-FE0C478D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63299-CEDC-4F5C-96C9-85D1D2EC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4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A6BF3-556E-4651-BF70-E92AE38D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B26497-CBAD-46CB-BA5E-6BE39472E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41749-4E02-4DAA-ABB9-EA4BBA0C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29A78-643F-4859-903C-CA6337FA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10B07-B452-4878-A9CF-ADEDC187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5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F24B82-FBE0-42CD-8423-25DB61B30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A52AB-3118-4609-9680-66152B194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41BB3-5484-437B-B647-CB006D5F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68C93-69F6-41E2-8743-00333822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F84D0-FE55-452C-93D1-6A7EC303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C175D-246A-4540-A32E-3A781E03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34B10-BE30-4312-9C91-9978ED77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8D108-A670-4254-AB60-5DEE8FA3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1CBC5-CAD3-4A9D-B5E6-9DDEA970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7F73C-427D-4744-86CC-825B568E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B7D0-E106-4858-80B6-E2168633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EB12A-F9F4-4FDE-97FD-BB0F64AB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DF40A-31C0-44C4-B461-8EFCCBBF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AF7D7-285E-4742-823B-8B615F42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31928-7C39-4815-A762-D4CFB84B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6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BD72C-2471-4648-8BD5-F48160FC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E1247-61A5-4B96-B64A-665578AA6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1B236-AB87-4714-B26E-222C8452F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7ACF8E-6E78-4EC1-9625-72C37F5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59751-3788-453C-AA47-82384595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60660C-2AD7-4B35-BAD6-43CB9C3F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D104-1649-4B2C-AB41-1C41C19B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F53CF1-2C7E-42A6-9694-D6E233504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BCFD9-3142-4F39-AC02-51626E33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27CF51-485C-4A5D-9691-B9E5F6701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5B3D9E-DFC4-46E8-9BE3-8B35A4393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DFE041-346B-4FE3-A17C-0DAF64EE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960D8-BB5E-4873-82B0-7E415C46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71445A-18F6-4BE5-B78C-C883613E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631F2-8A33-4EAB-836E-2655BB7A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9E361B-8608-4FAA-9684-A80B6143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2ED440-5759-4A45-9EF9-426C394A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420652-607E-4255-B31C-A44E910A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6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1D1CC-8906-4E9C-B43A-9ACB553F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35A4F4-124F-4EAE-8E67-6B5A37B0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E0F928-EC22-444C-A457-A6908402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454C3-4D81-40E3-B7A6-D8951542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0DAE8-0D18-4088-BE9B-CB307348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3C4E4-4820-4CCA-ADE2-E17C97CCE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57323-7896-4013-BAD6-2CD5A3BA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4DBFC-7DF2-45AF-B1A3-52465218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7F9E4-2476-497F-8971-F023F1F3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09A3A-F87C-4FD8-843E-AD6FE02F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C4632D-0EB4-4334-8FCF-D025A7CB9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98A86-637A-44C0-B2C9-308F1D579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52E3E9-B356-4F21-8993-640AB488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B4513-82C2-4C97-AB8C-DE2E3D55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89B86-883D-4DCD-82FD-C57D241F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2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195A1B-9D0C-40FB-90F0-07DF5FCF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62C4B-597A-4ADE-98A9-EA5269D47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94605-6559-4C4D-B7BF-3FE787D50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7A96-C760-4264-8D5F-C0E7021052D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5C5D3-99AA-45D8-B207-9D6478A6D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AF8AF-4462-4687-A0A9-A3E10EC6D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7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tivemq.apache.org/persistenc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Resequencer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IdempotentReceiver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erpriseintegrationpatterns.com/patterns/messaging/TransactionalClient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6721D-293E-4542-A617-A432E9ACF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7B9257-2BFB-49F1-9089-96EF0DF1D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                                                             </a:t>
            </a:r>
          </a:p>
          <a:p>
            <a:endParaRPr lang="en-US" altLang="zh-CN" dirty="0"/>
          </a:p>
          <a:p>
            <a:r>
              <a:rPr lang="en-US" altLang="zh-CN" dirty="0"/>
              <a:t> 																		</a:t>
            </a:r>
            <a:r>
              <a:rPr lang="zh-CN" altLang="en-US" sz="2800" dirty="0"/>
              <a:t>李力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7F64B1-39C6-422F-9758-39FC02FF1713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</a:t>
            </a:r>
            <a:r>
              <a:rPr lang="zh-CN" altLang="en-US" sz="5400" dirty="0"/>
              <a:t>简单理解</a:t>
            </a:r>
            <a:r>
              <a:rPr lang="en-US" altLang="zh-CN" sz="5400" dirty="0"/>
              <a:t>MQ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92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9672B-D687-4036-955A-AEF451BB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026A2-C95A-4955-87A1-4E426AA69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852A77-50DA-4A1D-87E0-498AE9E9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753519"/>
            <a:ext cx="85344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4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89AD0-D36A-4A96-BB39-192ED327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357D7-513A-462D-A245-718648CA6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4EBB84-F672-4A54-8C52-33BA1458D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248" y="550586"/>
            <a:ext cx="6434552" cy="519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7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603A9-0C80-4FEF-9757-704E052B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651BB-5DAD-45F8-BF67-C0057B2C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A743E5-B995-409C-BA87-AF84A0535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14" y="681037"/>
            <a:ext cx="6943697" cy="50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5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67234-5157-4957-BFAD-2D5FB245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BFD02-EE32-41EE-AA62-2BC30F53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F87C3FD-8446-4F96-A751-246BBA22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43" y="365125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4B261C2F-E476-4027-8A94-8723DA71A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18" y="3784600"/>
            <a:ext cx="84201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2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9E0BF7-B941-4845-8911-7FC3B4F6985B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 ONS</a:t>
            </a:r>
            <a:r>
              <a:rPr lang="zh-CN" altLang="en-US" sz="5400" dirty="0"/>
              <a:t>设计分析</a:t>
            </a:r>
          </a:p>
        </p:txBody>
      </p:sp>
    </p:spTree>
    <p:extLst>
      <p:ext uri="{BB962C8B-B14F-4D97-AF65-F5344CB8AC3E}">
        <p14:creationId xmlns:p14="http://schemas.microsoft.com/office/powerpoint/2010/main" val="121182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15B48-32B5-45B6-807E-E9AF5C40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ONS</a:t>
            </a:r>
            <a:r>
              <a:rPr lang="zh-CN" altLang="en-US" dirty="0"/>
              <a:t>设计思路和关键概念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075EF-0785-45FB-9823-CA0464AF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设计假定：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每台</a:t>
            </a:r>
            <a:r>
              <a:rPr lang="en-US" altLang="zh-CN" dirty="0"/>
              <a:t>PC</a:t>
            </a:r>
            <a:r>
              <a:rPr lang="zh-CN" altLang="en-US" dirty="0"/>
              <a:t>机器都可能</a:t>
            </a:r>
            <a:r>
              <a:rPr lang="en-US" altLang="zh-CN" dirty="0"/>
              <a:t>down</a:t>
            </a:r>
            <a:r>
              <a:rPr lang="zh-CN" altLang="en-US" dirty="0"/>
              <a:t>机不可服务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任意集群都可能处理能力不足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最坏情况一定会发生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内网环境需要低延迟来提供最佳用户体验</a:t>
            </a:r>
          </a:p>
          <a:p>
            <a:r>
              <a:rPr lang="zh-CN" altLang="en-US" dirty="0"/>
              <a:t>关键设计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分布式集群化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强数据安全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海量数据堆积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毫秒级投递延迟</a:t>
            </a:r>
          </a:p>
        </p:txBody>
      </p:sp>
    </p:spTree>
    <p:extLst>
      <p:ext uri="{BB962C8B-B14F-4D97-AF65-F5344CB8AC3E}">
        <p14:creationId xmlns:p14="http://schemas.microsoft.com/office/powerpoint/2010/main" val="3110220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8E8BC-778E-4C29-9600-F0178A6F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无单点集群化设计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21E86-F61A-46D8-B786-2EB11C26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理论上无限的处理能力</a:t>
            </a:r>
          </a:p>
          <a:p>
            <a:r>
              <a:rPr lang="zh-CN" altLang="en-US" dirty="0"/>
              <a:t>集群级别高可用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A75C84-E3C6-491D-A9CA-BB9A7B73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2740025"/>
            <a:ext cx="9458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19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BBAFB-352D-48CC-918D-39720E4D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强数据安全和高可用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231E-B17B-45FB-9AFD-1F137072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A83DBA-2C1D-4CDF-A3BC-FF884FA8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1507173"/>
            <a:ext cx="9677400" cy="53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8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4AB44-5544-4787-8F46-8AF73DFE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消息持久化问题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81589-54C4-46C7-9E46-94174824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(1). </a:t>
            </a:r>
            <a:r>
              <a:rPr lang="zh-CN" altLang="en-US" dirty="0"/>
              <a:t>持久化到数据库，例如 </a:t>
            </a:r>
            <a:r>
              <a:rPr lang="en-US" altLang="zh-CN" dirty="0" err="1"/>
              <a:t>Mysql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(2). </a:t>
            </a:r>
            <a:r>
              <a:rPr lang="zh-CN" altLang="en-US" dirty="0"/>
              <a:t>持久化到 </a:t>
            </a:r>
            <a:r>
              <a:rPr lang="en-US" altLang="zh-CN" dirty="0"/>
              <a:t>KV </a:t>
            </a:r>
            <a:r>
              <a:rPr lang="zh-CN" altLang="en-US" dirty="0"/>
              <a:t>存储，例如 </a:t>
            </a:r>
            <a:r>
              <a:rPr lang="en-US" altLang="zh-CN" dirty="0" err="1"/>
              <a:t>levelDB</a:t>
            </a:r>
            <a:r>
              <a:rPr lang="zh-CN" altLang="en-US" dirty="0"/>
              <a:t>、伯克利 </a:t>
            </a:r>
            <a:r>
              <a:rPr lang="en-US" altLang="zh-CN" dirty="0"/>
              <a:t>DB </a:t>
            </a:r>
            <a:r>
              <a:rPr lang="zh-CN" altLang="en-US" dirty="0"/>
              <a:t>等 </a:t>
            </a:r>
            <a:r>
              <a:rPr lang="en-US" altLang="zh-CN" dirty="0"/>
              <a:t>KV </a:t>
            </a:r>
            <a:r>
              <a:rPr lang="zh-CN" altLang="en-US" dirty="0"/>
              <a:t>存储系统。</a:t>
            </a:r>
          </a:p>
          <a:p>
            <a:r>
              <a:rPr lang="en-US" altLang="zh-CN" dirty="0"/>
              <a:t>(3). </a:t>
            </a:r>
            <a:r>
              <a:rPr lang="zh-CN" altLang="en-US" dirty="0"/>
              <a:t>文件记彔形式持久化，例如 </a:t>
            </a:r>
            <a:r>
              <a:rPr lang="en-US" altLang="zh-CN" dirty="0"/>
              <a:t>Kafka</a:t>
            </a:r>
            <a:r>
              <a:rPr lang="zh-CN" altLang="en-US" dirty="0"/>
              <a:t>，</a:t>
            </a:r>
            <a:r>
              <a:rPr lang="en-US" altLang="zh-CN" dirty="0" err="1"/>
              <a:t>RocketMQ</a:t>
            </a:r>
            <a:endParaRPr lang="en-US" altLang="zh-CN" dirty="0"/>
          </a:p>
          <a:p>
            <a:r>
              <a:rPr lang="en-US" altLang="zh-CN" dirty="0"/>
              <a:t>(4). </a:t>
            </a:r>
            <a:r>
              <a:rPr lang="zh-CN" altLang="en-US" dirty="0"/>
              <a:t>对内存数据做一个持久化镜像，例如 </a:t>
            </a:r>
            <a:r>
              <a:rPr lang="en-US" altLang="zh-CN" dirty="0" err="1"/>
              <a:t>beanstalkd</a:t>
            </a:r>
            <a:r>
              <a:rPr lang="zh-CN" altLang="en-US" dirty="0"/>
              <a:t>，</a:t>
            </a:r>
            <a:r>
              <a:rPr lang="en-US" altLang="zh-CN" dirty="0" err="1"/>
              <a:t>VisiNotify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持久化做好的</a:t>
            </a:r>
            <a:r>
              <a:rPr lang="en-US" altLang="zh-CN" dirty="0"/>
              <a:t>ActiveMQ</a:t>
            </a:r>
            <a:r>
              <a:rPr lang="zh-CN" altLang="en-US" dirty="0"/>
              <a:t>。</a:t>
            </a:r>
            <a:r>
              <a:rPr lang="en-US" altLang="zh-CN" dirty="0" err="1"/>
              <a:t>LevelDB</a:t>
            </a:r>
            <a:r>
              <a:rPr lang="zh-CN" altLang="en-US" dirty="0"/>
              <a:t>，</a:t>
            </a:r>
            <a:r>
              <a:rPr lang="en-US" altLang="zh-CN" dirty="0"/>
              <a:t>JDBC</a:t>
            </a:r>
            <a:r>
              <a:rPr lang="zh-CN" altLang="en-US" dirty="0"/>
              <a:t>，</a:t>
            </a:r>
            <a:r>
              <a:rPr lang="en-US" altLang="zh-CN" dirty="0"/>
              <a:t> </a:t>
            </a:r>
            <a:r>
              <a:rPr lang="en-US" altLang="zh-CN" dirty="0" err="1"/>
              <a:t>KahaDB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http://activemq.apache.org/persistence.html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54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AE89B-64F1-4F04-9B9C-BA34F6FB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海量数据堆积能力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33C4-2B2B-4A95-9A51-87A8B774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任何集群都有可能处理能力不足</a:t>
            </a:r>
            <a:endParaRPr lang="en-US" altLang="zh-CN" dirty="0"/>
          </a:p>
          <a:p>
            <a:r>
              <a:rPr lang="zh-CN" altLang="en-US" dirty="0"/>
              <a:t>消息堆积是常态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963615-E9F6-41E4-B1B7-2976006C9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496" y="2476293"/>
            <a:ext cx="48006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5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46152-9845-4BF8-A6C8-DCEA404A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07DA1-FBB2-4A46-B871-BD07C489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基本概念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应用场景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ONS</a:t>
            </a:r>
            <a:r>
              <a:rPr lang="zh-CN" altLang="en-US" dirty="0"/>
              <a:t>设计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 </a:t>
            </a:r>
            <a:r>
              <a:rPr lang="zh-CN" altLang="en-US" dirty="0"/>
              <a:t>消息乱序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  </a:t>
            </a:r>
            <a:r>
              <a:rPr lang="zh-CN" altLang="en-US" dirty="0"/>
              <a:t>消息重复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 </a:t>
            </a:r>
            <a:r>
              <a:rPr lang="zh-CN" altLang="en-US" dirty="0"/>
              <a:t>分布式事务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 QA&amp;TEST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703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40C22-CCD9-44AF-B621-17E57B59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海量数据堆积能力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6E23F-FA68-4815-845A-EAFD917F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面向堆积设计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大量堆积，系统稳定，延迟不增</a:t>
            </a:r>
            <a:endParaRPr lang="en-US" altLang="zh-CN" dirty="0"/>
          </a:p>
          <a:p>
            <a:pPr lvl="2"/>
            <a:r>
              <a:rPr lang="zh-CN" altLang="en-US" dirty="0"/>
              <a:t>百亿级别的消息堆积能力</a:t>
            </a:r>
            <a:endParaRPr lang="en-US" altLang="zh-CN" dirty="0"/>
          </a:p>
          <a:p>
            <a:pPr lvl="2"/>
            <a:r>
              <a:rPr lang="zh-CN" altLang="en-US" dirty="0"/>
              <a:t>双十一多年考验</a:t>
            </a:r>
            <a:endParaRPr lang="en-US" altLang="zh-CN" dirty="0"/>
          </a:p>
          <a:p>
            <a:pPr lvl="2"/>
            <a:r>
              <a:rPr lang="zh-CN" altLang="en-US" dirty="0"/>
              <a:t>单消息</a:t>
            </a:r>
            <a:r>
              <a:rPr lang="en-US" altLang="zh-CN" dirty="0"/>
              <a:t>server</a:t>
            </a:r>
            <a:r>
              <a:rPr lang="zh-CN" altLang="en-US" dirty="0"/>
              <a:t>不可用数据不丢</a:t>
            </a:r>
            <a:endParaRPr lang="en-US" altLang="zh-CN" dirty="0"/>
          </a:p>
          <a:p>
            <a:r>
              <a:rPr lang="zh-CN" altLang="en-US" dirty="0"/>
              <a:t>默认落磁盘策略，并针对磁盘吞吐做优化。</a:t>
            </a:r>
            <a:endParaRPr lang="en-US" altLang="zh-CN" dirty="0"/>
          </a:p>
          <a:p>
            <a:r>
              <a:rPr lang="zh-CN" altLang="en-US" dirty="0"/>
              <a:t>集群可无限扩展，保证足够堆积能力。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158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B0009-FBA6-4C52-A0DE-8F08C801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毫秒级别投递延迟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C67DD-1CF0-42F1-9607-496F62B1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采用长轮询</a:t>
            </a:r>
            <a:r>
              <a:rPr lang="en-US" altLang="zh-CN" dirty="0"/>
              <a:t>/</a:t>
            </a:r>
            <a:r>
              <a:rPr lang="zh-CN" altLang="en-US" dirty="0"/>
              <a:t>推送方式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应用准备好时候，如何消费一个消息？轮询消费者</a:t>
            </a:r>
            <a:endParaRPr lang="en-US" altLang="zh-CN" dirty="0"/>
          </a:p>
          <a:p>
            <a:r>
              <a:rPr lang="zh-CN" altLang="en-US" dirty="0"/>
              <a:t>消息达到时候如何让应用自动消费一个消息？事件驱动消费者</a:t>
            </a:r>
          </a:p>
        </p:txBody>
      </p:sp>
    </p:spTree>
    <p:extLst>
      <p:ext uri="{BB962C8B-B14F-4D97-AF65-F5344CB8AC3E}">
        <p14:creationId xmlns:p14="http://schemas.microsoft.com/office/powerpoint/2010/main" val="279485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C5124-5F0E-4217-B60B-58DF1C74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关键概念</a:t>
            </a:r>
            <a:r>
              <a:rPr lang="en-US" altLang="zh-CN" dirty="0"/>
              <a:t>-</a:t>
            </a:r>
            <a:r>
              <a:rPr lang="zh-CN" altLang="en-US" dirty="0"/>
              <a:t>主题</a:t>
            </a:r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F38F2-C6B3-49A1-B3B0-3990056F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第一级消息类型</a:t>
            </a:r>
            <a:endParaRPr lang="en-US" altLang="zh-CN" dirty="0"/>
          </a:p>
          <a:p>
            <a:r>
              <a:rPr lang="zh-CN" altLang="en-US" dirty="0"/>
              <a:t>书的标题</a:t>
            </a:r>
            <a:endParaRPr lang="en-US" altLang="zh-CN" dirty="0"/>
          </a:p>
          <a:p>
            <a:r>
              <a:rPr lang="zh-CN" altLang="en-US" dirty="0"/>
              <a:t>交易消息</a:t>
            </a:r>
          </a:p>
        </p:txBody>
      </p:sp>
    </p:spTree>
    <p:extLst>
      <p:ext uri="{BB962C8B-B14F-4D97-AF65-F5344CB8AC3E}">
        <p14:creationId xmlns:p14="http://schemas.microsoft.com/office/powerpoint/2010/main" val="2056728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F2192-4EAF-4FA9-8CC4-5C2FD7A5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消息类型</a:t>
            </a:r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BA4E8-2DCF-4ECB-9746-17968954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第二级消息类型</a:t>
            </a:r>
            <a:endParaRPr lang="en-US" altLang="zh-CN" dirty="0"/>
          </a:p>
          <a:p>
            <a:r>
              <a:rPr lang="zh-CN" altLang="en-US" dirty="0"/>
              <a:t>书的目录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方便检索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交易消息</a:t>
            </a:r>
            <a:endParaRPr lang="en-US" altLang="zh-CN" dirty="0"/>
          </a:p>
          <a:p>
            <a:pPr lvl="1"/>
            <a:r>
              <a:rPr lang="zh-CN" altLang="en-US" dirty="0"/>
              <a:t>交易创建</a:t>
            </a:r>
            <a:endParaRPr lang="en-US" altLang="zh-CN" dirty="0"/>
          </a:p>
          <a:p>
            <a:pPr lvl="1"/>
            <a:r>
              <a:rPr lang="zh-CN" altLang="en-US" dirty="0"/>
              <a:t>交易完成</a:t>
            </a:r>
          </a:p>
        </p:txBody>
      </p:sp>
    </p:spTree>
    <p:extLst>
      <p:ext uri="{BB962C8B-B14F-4D97-AF65-F5344CB8AC3E}">
        <p14:creationId xmlns:p14="http://schemas.microsoft.com/office/powerpoint/2010/main" val="641350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4D98FB-A0AB-4D0D-95BA-F4363756A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348" y="1270553"/>
            <a:ext cx="7869094" cy="49064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D8F14F-094D-4537-BD18-25BC80E5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发送和订阅组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0169F-3C4D-46A6-9734-E1DEC6B83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en-US" altLang="zh-CN" dirty="0"/>
              <a:t>/</a:t>
            </a:r>
            <a:r>
              <a:rPr lang="zh-CN" altLang="en-US" dirty="0"/>
              <a:t>接受机器集群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943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DBE9B92-7036-4D95-8CB3-6D7E8CFD3102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消息乱序问题</a:t>
            </a:r>
          </a:p>
        </p:txBody>
      </p:sp>
    </p:spTree>
    <p:extLst>
      <p:ext uri="{BB962C8B-B14F-4D97-AF65-F5344CB8AC3E}">
        <p14:creationId xmlns:p14="http://schemas.microsoft.com/office/powerpoint/2010/main" val="3547896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9026B-5D53-4FB3-AF46-58035329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CF6BC-F0B7-4B0A-ADDA-215228DB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产生原因</a:t>
            </a:r>
            <a:endParaRPr lang="en-US" altLang="zh-CN" dirty="0"/>
          </a:p>
          <a:p>
            <a:r>
              <a:rPr lang="zh-CN" altLang="en-US" dirty="0"/>
              <a:t>有序队列优劣分析</a:t>
            </a:r>
          </a:p>
        </p:txBody>
      </p:sp>
    </p:spTree>
    <p:extLst>
      <p:ext uri="{BB962C8B-B14F-4D97-AF65-F5344CB8AC3E}">
        <p14:creationId xmlns:p14="http://schemas.microsoft.com/office/powerpoint/2010/main" val="980407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58134-7D11-4CA4-8BFD-F5B1D607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15D6-17E5-418B-8679-261D0C0C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吞吐</a:t>
            </a:r>
            <a:r>
              <a:rPr lang="en-US" altLang="zh-CN" dirty="0"/>
              <a:t>+</a:t>
            </a:r>
            <a:r>
              <a:rPr lang="zh-CN" altLang="en-US" dirty="0"/>
              <a:t>容错 </a:t>
            </a:r>
            <a:r>
              <a:rPr lang="en-US" altLang="zh-CN" dirty="0"/>
              <a:t>VS </a:t>
            </a:r>
            <a:r>
              <a:rPr lang="zh-CN" altLang="en-US" dirty="0"/>
              <a:t>方便，容易理解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447E9F-D857-49CB-967F-EB5D9068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47" y="2501900"/>
            <a:ext cx="82867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37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954F2-1D5A-4F77-8418-89C02BA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有序队列优劣分析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F5FD3-1BC5-4827-9101-D7DA5DE8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优势：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dirty="0"/>
              <a:t>  </a:t>
            </a:r>
            <a:r>
              <a:rPr lang="zh-CN" altLang="en-US" dirty="0"/>
              <a:t>容易理解</a:t>
            </a:r>
            <a:endParaRPr lang="en-US" altLang="zh-CN" dirty="0"/>
          </a:p>
          <a:p>
            <a:pPr lvl="1"/>
            <a:r>
              <a:rPr lang="zh-CN" altLang="en-US" dirty="0"/>
              <a:t>处理问题容易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劣势：</a:t>
            </a:r>
            <a:endParaRPr lang="en-US" altLang="zh-CN" dirty="0"/>
          </a:p>
          <a:p>
            <a:pPr lvl="1"/>
            <a:r>
              <a:rPr lang="zh-CN" altLang="en-US" dirty="0"/>
              <a:t>并行度瓶颈</a:t>
            </a:r>
            <a:endParaRPr lang="en-US" altLang="zh-CN" dirty="0"/>
          </a:p>
          <a:p>
            <a:pPr lvl="1"/>
            <a:r>
              <a:rPr lang="zh-CN" altLang="en-US" dirty="0"/>
              <a:t>异常处理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BUT</a:t>
            </a:r>
          </a:p>
          <a:p>
            <a:pPr lvl="1"/>
            <a:r>
              <a:rPr lang="zh-CN" altLang="en-US" dirty="0"/>
              <a:t>我们需要集群容错性和高吞吐！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129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0EEDF-9476-4842-8D20-AC235E62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0D793-E414-41C1-870E-8F1182D6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在世界上解决计算机问题的最简单方法：</a:t>
            </a:r>
            <a:endParaRPr lang="en-US" altLang="zh-CN" dirty="0"/>
          </a:p>
          <a:p>
            <a:pPr lvl="1"/>
            <a:r>
              <a:rPr lang="zh-CN" altLang="en-US" dirty="0"/>
              <a:t>“恰好</a:t>
            </a:r>
            <a:r>
              <a:rPr lang="en-US" altLang="zh-CN" dirty="0"/>
              <a:t>”</a:t>
            </a:r>
            <a:r>
              <a:rPr lang="zh-CN" altLang="en-US" dirty="0"/>
              <a:t>不需要解决它。</a:t>
            </a:r>
            <a:endParaRPr lang="en-US" altLang="zh-CN" dirty="0"/>
          </a:p>
          <a:p>
            <a:pPr lvl="1"/>
            <a:r>
              <a:rPr lang="zh-CN" altLang="en-US" dirty="0"/>
              <a:t>因为解决任何一个问题都有付出代价。</a:t>
            </a:r>
          </a:p>
        </p:txBody>
      </p:sp>
    </p:spTree>
    <p:extLst>
      <p:ext uri="{BB962C8B-B14F-4D97-AF65-F5344CB8AC3E}">
        <p14:creationId xmlns:p14="http://schemas.microsoft.com/office/powerpoint/2010/main" val="156104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A4BEBC-4503-420D-8A6E-FC1763682075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</a:t>
            </a:r>
            <a:r>
              <a:rPr lang="zh-CN" altLang="en-US" sz="5400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423432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9D828-633C-40ED-B5DE-77C2EA89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订单举例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5A490-5CCA-4964-9B1D-D39C3415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一笔订单有三个状态（创建，付款，发货）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订单间没有先后顺序，所以乱序无所谓。</a:t>
            </a:r>
            <a:endParaRPr lang="en-US" altLang="zh-CN" dirty="0"/>
          </a:p>
          <a:p>
            <a:pPr lvl="1"/>
            <a:r>
              <a:rPr lang="zh-CN" altLang="en-US" dirty="0"/>
              <a:t>某应用只关注付款</a:t>
            </a:r>
          </a:p>
        </p:txBody>
      </p:sp>
    </p:spTree>
    <p:extLst>
      <p:ext uri="{BB962C8B-B14F-4D97-AF65-F5344CB8AC3E}">
        <p14:creationId xmlns:p14="http://schemas.microsoft.com/office/powerpoint/2010/main" val="1070586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19E00-A82B-4961-8E84-D4FCCA13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E694A-AF64-4F8F-97DC-64F9CA40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0B0F19-3E1E-4857-B52D-2B6223D6F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" y="1473200"/>
            <a:ext cx="10515599" cy="54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85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2BE5-01B0-42E4-960C-6E67B103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多人通过消息转账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1C0BE0-69AB-47F6-B91E-67794157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309066"/>
            <a:ext cx="80486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84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98E4A-586B-400C-91A2-0E67B900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是否真的需要顺序？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9C146-78B4-4DEE-9BE1-4BF53943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不关注乱序的应用大量存在。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队列无序不意味着消息无序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可以通过发送编号和接收端恢复方式的恢复顺序（重排器模式</a:t>
            </a:r>
            <a:r>
              <a:rPr lang="en-US" altLang="zh-CN" dirty="0" err="1"/>
              <a:t>ReSequencer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https://www.enterpriseintegrationpatterns.com/patterns/messaging/Resequencer.html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640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C21B9F-553B-407E-BFC8-7293EB3310F8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消息重复问题</a:t>
            </a:r>
          </a:p>
        </p:txBody>
      </p:sp>
    </p:spTree>
    <p:extLst>
      <p:ext uri="{BB962C8B-B14F-4D97-AF65-F5344CB8AC3E}">
        <p14:creationId xmlns:p14="http://schemas.microsoft.com/office/powerpoint/2010/main" val="4152918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C93D7-69CF-4B58-BC64-3950296B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消息重复问题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4575A-50DF-4E83-B475-837AEF7D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产生原因</a:t>
            </a:r>
            <a:endParaRPr lang="en-US" altLang="zh-CN" dirty="0"/>
          </a:p>
          <a:p>
            <a:pPr lvl="1"/>
            <a:r>
              <a:rPr lang="zh-CN" altLang="en-US" dirty="0"/>
              <a:t>网络不可达</a:t>
            </a:r>
            <a:r>
              <a:rPr lang="en-US" altLang="zh-CN" dirty="0"/>
              <a:t>-  </a:t>
            </a:r>
            <a:r>
              <a:rPr lang="zh-CN" altLang="en-US" dirty="0"/>
              <a:t>如果发送者只发送了</a:t>
            </a:r>
            <a:r>
              <a:rPr lang="en-US" altLang="zh-CN" dirty="0"/>
              <a:t>1</a:t>
            </a:r>
            <a:r>
              <a:rPr lang="zh-CN" altLang="en-US" dirty="0"/>
              <a:t>条消息，是否不会重复呢？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F181D2-48B2-4B1F-989F-31A85CA0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9" y="2918584"/>
            <a:ext cx="7140145" cy="28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42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A7CE1-7B3A-4F9B-B848-5AE4EE8A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591D0-3894-4537-8434-8458772A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最好解决方案：恰好不需要解决（不需要</a:t>
            </a:r>
            <a:r>
              <a:rPr lang="en-US" altLang="zh-CN" dirty="0" err="1"/>
              <a:t>mq</a:t>
            </a:r>
            <a:r>
              <a:rPr lang="zh-CN" altLang="en-US" dirty="0"/>
              <a:t>内部解决）</a:t>
            </a:r>
            <a:endParaRPr lang="en-US" altLang="zh-CN" dirty="0"/>
          </a:p>
          <a:p>
            <a:r>
              <a:rPr lang="zh-CN" altLang="en-US" dirty="0"/>
              <a:t>幂等    </a:t>
            </a:r>
            <a:r>
              <a:rPr lang="en-US" altLang="zh-CN" dirty="0"/>
              <a:t>f(x)=f(f(x)) </a:t>
            </a:r>
            <a:r>
              <a:rPr lang="zh-CN" altLang="en-US" dirty="0"/>
              <a:t>无论操作多少次，结果都一样。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CB5B26-82EF-4236-9756-F5B70365E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06" y="2859777"/>
            <a:ext cx="68484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87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B66C6-CE93-4478-8834-EEEF048A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如何获得幂等？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C091F-C9E9-4551-9BC4-7A74C7CC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3400" dirty="0"/>
              <a:t>幂等消息本身不需要去重</a:t>
            </a:r>
            <a:endParaRPr lang="en-US" altLang="zh-CN" sz="3400" dirty="0"/>
          </a:p>
          <a:p>
            <a:r>
              <a:rPr lang="zh-CN" altLang="en-US" sz="3400" dirty="0"/>
              <a:t>非幂等消息去重：</a:t>
            </a:r>
            <a:endParaRPr lang="en-US" altLang="zh-CN" sz="3400" dirty="0"/>
          </a:p>
          <a:p>
            <a:pPr lvl="1"/>
            <a:r>
              <a:rPr lang="zh-CN" altLang="en-US" sz="3400" dirty="0"/>
              <a:t>显示去重：保证有唯一</a:t>
            </a:r>
            <a:r>
              <a:rPr lang="en-US" altLang="zh-CN" sz="3400" dirty="0"/>
              <a:t>ID</a:t>
            </a:r>
            <a:r>
              <a:rPr lang="zh-CN" altLang="en-US" sz="3400" dirty="0"/>
              <a:t>标记每一条消息，保证消息处理成功和去重表日志同时出现。代价？</a:t>
            </a:r>
            <a:endParaRPr lang="en-US" altLang="zh-CN" sz="3400" dirty="0"/>
          </a:p>
          <a:p>
            <a:pPr marL="457200" lvl="1" indent="0">
              <a:buNone/>
            </a:pPr>
            <a:r>
              <a:rPr lang="en-US" altLang="zh-CN" sz="3400" dirty="0"/>
              <a:t>   TCP</a:t>
            </a:r>
            <a:r>
              <a:rPr lang="zh-CN" altLang="en-US" sz="3400" dirty="0"/>
              <a:t>协议消除包重复。</a:t>
            </a:r>
            <a:endParaRPr lang="en-US" altLang="zh-CN" sz="3400" dirty="0"/>
          </a:p>
          <a:p>
            <a:pPr lvl="1"/>
            <a:r>
              <a:rPr lang="zh-CN" altLang="en-US" sz="3400" dirty="0"/>
              <a:t>重新定义消息语义，使之幂等。（持久层去重）</a:t>
            </a:r>
            <a:endParaRPr lang="en-US" altLang="zh-CN" sz="3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https://www.enterpriseintegrationpatterns.com/patterns/messaging/IdempotentReceiver.html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052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AD3CB-214B-4487-8833-0DD1DF9F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协议给我们的启示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875CA-DC81-4A0D-9182-E704A70F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解决包顺序问题。</a:t>
            </a:r>
            <a:endParaRPr lang="en-US" altLang="zh-CN" dirty="0"/>
          </a:p>
          <a:p>
            <a:r>
              <a:rPr lang="zh-CN" altLang="en-US" dirty="0"/>
              <a:t>解决包重复问题。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解决消息顺序。</a:t>
            </a:r>
            <a:endParaRPr lang="en-US" altLang="zh-CN" dirty="0"/>
          </a:p>
          <a:p>
            <a:r>
              <a:rPr lang="zh-CN" altLang="en-US" dirty="0"/>
              <a:t>解决消息重复。</a:t>
            </a:r>
            <a:r>
              <a:rPr lang="en-US" altLang="zh-CN" dirty="0"/>
              <a:t>MQ</a:t>
            </a:r>
            <a:r>
              <a:rPr lang="zh-CN" altLang="en-US" dirty="0"/>
              <a:t>内部 </a:t>
            </a:r>
            <a:r>
              <a:rPr lang="en-US" altLang="zh-CN" dirty="0"/>
              <a:t>VS </a:t>
            </a:r>
            <a:r>
              <a:rPr lang="zh-CN" altLang="en-US" dirty="0"/>
              <a:t>应用系统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为什么市面主流</a:t>
            </a:r>
            <a:r>
              <a:rPr lang="en-US" altLang="zh-CN" dirty="0"/>
              <a:t>MQ</a:t>
            </a:r>
            <a:r>
              <a:rPr lang="zh-CN" altLang="en-US" dirty="0"/>
              <a:t>对顺序消息支持少，对消息重复支持少呢？为什么消息重复要应用系统做呢？</a:t>
            </a:r>
            <a:endParaRPr lang="en-US" altLang="zh-CN" dirty="0"/>
          </a:p>
          <a:p>
            <a:r>
              <a:rPr lang="en-US" altLang="zh-CN" dirty="0"/>
              <a:t>End-To-End Arguments in System Design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811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1940D5-62FA-40BD-A3C2-D23398D4EB83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分布式事务与消息队列</a:t>
            </a:r>
          </a:p>
        </p:txBody>
      </p:sp>
    </p:spTree>
    <p:extLst>
      <p:ext uri="{BB962C8B-B14F-4D97-AF65-F5344CB8AC3E}">
        <p14:creationId xmlns:p14="http://schemas.microsoft.com/office/powerpoint/2010/main" val="355649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D7670-AB98-4339-BC94-791FCB7E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什么是消息传递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271A4-5AC3-4419-8487-D130BE5A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通信方式。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异步。</a:t>
            </a:r>
            <a:r>
              <a:rPr lang="en-US" altLang="zh-CN" dirty="0"/>
              <a:t> 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同步编程和异步编程</a:t>
            </a:r>
          </a:p>
        </p:txBody>
      </p:sp>
    </p:spTree>
    <p:extLst>
      <p:ext uri="{BB962C8B-B14F-4D97-AF65-F5344CB8AC3E}">
        <p14:creationId xmlns:p14="http://schemas.microsoft.com/office/powerpoint/2010/main" val="3804619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B086ED8-0A00-4C27-A61D-201018BE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042988"/>
            <a:ext cx="8353425" cy="51339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9220E3F-1985-42E9-B894-A54E7647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事务的分布式优化</a:t>
            </a:r>
          </a:p>
        </p:txBody>
      </p:sp>
    </p:spTree>
    <p:extLst>
      <p:ext uri="{BB962C8B-B14F-4D97-AF65-F5344CB8AC3E}">
        <p14:creationId xmlns:p14="http://schemas.microsoft.com/office/powerpoint/2010/main" val="896264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79A657-3425-4232-BA31-F33AF03D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85" y="746263"/>
            <a:ext cx="89249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97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EDF622-E3BB-439B-ABEB-07FAC08C4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35" y="717480"/>
            <a:ext cx="8750128" cy="46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07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23E45B-85EF-4669-9D43-FA699AAC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68" y="866153"/>
            <a:ext cx="8272050" cy="47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20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9BCE8-C65B-4954-BFA4-32220607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消息与事务转账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6DD01-24BF-4CA5-991E-43E213E9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关键设计难点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如何保证消息发出与</a:t>
            </a:r>
            <a:r>
              <a:rPr lang="en-US" altLang="zh-CN" dirty="0"/>
              <a:t>Bob</a:t>
            </a:r>
            <a:r>
              <a:rPr lang="zh-CN" altLang="en-US" dirty="0"/>
              <a:t>账户减钱同时成功或同时失败？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消息处理超时如何解决？</a:t>
            </a:r>
            <a:endParaRPr lang="en-US" altLang="zh-CN" dirty="0"/>
          </a:p>
          <a:p>
            <a:pPr lvl="1"/>
            <a:r>
              <a:rPr lang="zh-CN" altLang="en-US" dirty="0"/>
              <a:t> 消息处理失败如何解决？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https://www.enterpriseintegrationpatterns.com/patterns/messaging/TransactionalClient.html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693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6AF59B-9883-4B92-B5ED-13578B7AD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57" y="486188"/>
            <a:ext cx="9643856" cy="56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7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B3E40-EF1F-446C-BEA7-A6766BE2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同时成功，同时失败（事务消息）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4B4C2E-C25C-4867-A564-2DF8FA22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89" y="1562099"/>
            <a:ext cx="7987245" cy="44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45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24C845-1941-442F-A938-7D70BB78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92" y="695532"/>
            <a:ext cx="8951664" cy="51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4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E256-6624-4C21-B731-6DAB4CC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处理超时问题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88F9B9-85A1-483C-9E4D-0DD8EEDF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28" y="1545535"/>
            <a:ext cx="8378272" cy="46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8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E62E-9E2F-4514-A020-5184DCFE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28E53-FC8A-49A5-9A5C-E50F158D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45FD8-F644-4A69-A9D1-1C0DA367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应用集成通信模式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4E1AC-6DFF-4474-85FE-ABF99F0BE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文件传输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共享数据库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RPC</a:t>
            </a:r>
          </a:p>
          <a:p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1685372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9EF2E63-1C2A-469A-AF50-E5CA9ECF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EDD989-809D-472D-B409-32B265FE9100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Q&amp;A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111653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6B2E46-8BDE-450F-8B2C-CC0B3F6959E5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Q&amp;A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615628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A0F59A-6F34-498B-87C3-BE3458A91548}"/>
              </a:ext>
            </a:extLst>
          </p:cNvPr>
          <p:cNvSpPr/>
          <p:nvPr/>
        </p:nvSpPr>
        <p:spPr>
          <a:xfrm>
            <a:off x="0" y="2107094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29937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3747F-661A-419B-9B6E-4F7B1F89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什么是消息队列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5FE2D-CE8F-4AC3-B5C0-8E2AF73E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消息的载体。</a:t>
            </a:r>
          </a:p>
        </p:txBody>
      </p:sp>
    </p:spTree>
    <p:extLst>
      <p:ext uri="{BB962C8B-B14F-4D97-AF65-F5344CB8AC3E}">
        <p14:creationId xmlns:p14="http://schemas.microsoft.com/office/powerpoint/2010/main" val="367096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C5240-8E3C-4C26-A1D7-6724D64E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为什么使用消息传递和挑战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27964-F789-44D7-9B5D-36D9AC61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异步通信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平台和语言集成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节流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可靠通信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无连接运行</a:t>
            </a:r>
            <a:endParaRPr lang="en-US" altLang="zh-CN" dirty="0"/>
          </a:p>
          <a:p>
            <a:r>
              <a:rPr lang="en-US" altLang="zh-CN" dirty="0"/>
              <a:t>6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03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CCE50C-C19D-49CF-BD50-83D9134A39DC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 </a:t>
            </a:r>
            <a:r>
              <a:rPr lang="zh-CN" altLang="en-US" sz="5400" dirty="0"/>
              <a:t>应用场景</a:t>
            </a:r>
          </a:p>
        </p:txBody>
      </p:sp>
    </p:spTree>
    <p:extLst>
      <p:ext uri="{BB962C8B-B14F-4D97-AF65-F5344CB8AC3E}">
        <p14:creationId xmlns:p14="http://schemas.microsoft.com/office/powerpoint/2010/main" val="112345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8206-868F-40B6-B86F-BEB7B84B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3FB71-B1AE-4996-942D-7DD3A4BE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异步</a:t>
            </a:r>
            <a:endParaRPr lang="en-US" altLang="zh-CN" dirty="0"/>
          </a:p>
          <a:p>
            <a:r>
              <a:rPr lang="zh-CN" altLang="en-US" dirty="0"/>
              <a:t>解耦</a:t>
            </a:r>
            <a:endParaRPr lang="en-US" altLang="zh-CN" dirty="0"/>
          </a:p>
          <a:p>
            <a:r>
              <a:rPr lang="zh-CN" altLang="en-US" dirty="0"/>
              <a:t>最终一致</a:t>
            </a:r>
            <a:endParaRPr lang="en-US" altLang="zh-CN" dirty="0"/>
          </a:p>
          <a:p>
            <a:r>
              <a:rPr lang="zh-CN" altLang="en-US" dirty="0"/>
              <a:t>并行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登录系统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下单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转账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场外短信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584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1520</Words>
  <Application>Microsoft Office PowerPoint</Application>
  <PresentationFormat>宽屏</PresentationFormat>
  <Paragraphs>241</Paragraphs>
  <Slides>52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6" baseType="lpstr">
      <vt:lpstr>等线</vt:lpstr>
      <vt:lpstr>等线 Light</vt:lpstr>
      <vt:lpstr>Arial</vt:lpstr>
      <vt:lpstr>Office 主题​​</vt:lpstr>
      <vt:lpstr> </vt:lpstr>
      <vt:lpstr>大纲</vt:lpstr>
      <vt:lpstr>PowerPoint 演示文稿</vt:lpstr>
      <vt:lpstr>什么是消息传递</vt:lpstr>
      <vt:lpstr>应用集成通信模式</vt:lpstr>
      <vt:lpstr>什么是消息队列</vt:lpstr>
      <vt:lpstr>为什么使用消息传递和挑战</vt:lpstr>
      <vt:lpstr>PowerPoint 演示文稿</vt:lpstr>
      <vt:lpstr>应用场景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ONS设计思路和关键概念</vt:lpstr>
      <vt:lpstr>无单点集群化设计</vt:lpstr>
      <vt:lpstr>强数据安全和高可用</vt:lpstr>
      <vt:lpstr>消息持久化问题</vt:lpstr>
      <vt:lpstr>海量数据堆积能力</vt:lpstr>
      <vt:lpstr>海量数据堆积能力</vt:lpstr>
      <vt:lpstr>毫秒级别投递延迟</vt:lpstr>
      <vt:lpstr>关键概念-主题Topic</vt:lpstr>
      <vt:lpstr>消息类型Tag</vt:lpstr>
      <vt:lpstr>发送和订阅组</vt:lpstr>
      <vt:lpstr>PowerPoint 演示文稿</vt:lpstr>
      <vt:lpstr>PowerPoint 演示文稿</vt:lpstr>
      <vt:lpstr>产生原因</vt:lpstr>
      <vt:lpstr>有序队列优劣分析</vt:lpstr>
      <vt:lpstr>PowerPoint 演示文稿</vt:lpstr>
      <vt:lpstr>订单举例 </vt:lpstr>
      <vt:lpstr>转账</vt:lpstr>
      <vt:lpstr>多人通过消息转账</vt:lpstr>
      <vt:lpstr>是否真的需要顺序？</vt:lpstr>
      <vt:lpstr>PowerPoint 演示文稿</vt:lpstr>
      <vt:lpstr>消息重复问题</vt:lpstr>
      <vt:lpstr>解决方案</vt:lpstr>
      <vt:lpstr>如何获得幂等？</vt:lpstr>
      <vt:lpstr>TCP协议给我们的启示</vt:lpstr>
      <vt:lpstr>PowerPoint 演示文稿</vt:lpstr>
      <vt:lpstr>事务的分布式优化</vt:lpstr>
      <vt:lpstr>PowerPoint 演示文稿</vt:lpstr>
      <vt:lpstr>PowerPoint 演示文稿</vt:lpstr>
      <vt:lpstr>PowerPoint 演示文稿</vt:lpstr>
      <vt:lpstr>消息与事务转账</vt:lpstr>
      <vt:lpstr>PowerPoint 演示文稿</vt:lpstr>
      <vt:lpstr>同时成功，同时失败（事务消息）</vt:lpstr>
      <vt:lpstr>PowerPoint 演示文稿</vt:lpstr>
      <vt:lpstr>处理超时问题</vt:lpstr>
      <vt:lpstr>参考资料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理解mq</dc:title>
  <dc:creator>力 李</dc:creator>
  <cp:lastModifiedBy>力 李</cp:lastModifiedBy>
  <cp:revision>194</cp:revision>
  <dcterms:created xsi:type="dcterms:W3CDTF">2020-03-23T15:53:59Z</dcterms:created>
  <dcterms:modified xsi:type="dcterms:W3CDTF">2020-03-24T16:15:19Z</dcterms:modified>
</cp:coreProperties>
</file>