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9" r:id="rId5"/>
    <p:sldId id="259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60" r:id="rId14"/>
    <p:sldId id="275" r:id="rId15"/>
    <p:sldId id="276" r:id="rId16"/>
    <p:sldId id="266" r:id="rId17"/>
    <p:sldId id="272" r:id="rId18"/>
    <p:sldId id="284" r:id="rId19"/>
    <p:sldId id="285" r:id="rId20"/>
    <p:sldId id="273" r:id="rId21"/>
    <p:sldId id="277" r:id="rId22"/>
    <p:sldId id="274" r:id="rId23"/>
    <p:sldId id="278" r:id="rId24"/>
    <p:sldId id="281" r:id="rId25"/>
    <p:sldId id="282" r:id="rId26"/>
    <p:sldId id="283" r:id="rId27"/>
    <p:sldId id="279" r:id="rId28"/>
    <p:sldId id="262" r:id="rId29"/>
    <p:sldId id="261" r:id="rId30"/>
    <p:sldId id="296" r:id="rId3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22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定义：协同工作小而自治服务</a:t>
            </a:r>
          </a:p>
          <a:p>
            <a:r>
              <a:rPr lang="zh-CN" altLang="en-US"/>
              <a:t>好处：技术易构，弹性，扩展，简化部署，与组织结构匹配（康威定律），可组合行</a:t>
            </a:r>
          </a:p>
          <a:p>
            <a:r>
              <a:rPr lang="zh-CN" altLang="en-US"/>
              <a:t>弊端：复杂，对技术要求高，服务依赖管理，服务发布部署，</a:t>
            </a:r>
          </a:p>
          <a:p>
            <a:r>
              <a:rPr lang="zh-CN" altLang="en-US"/>
              <a:t>微服务架构是</a:t>
            </a:r>
            <a:r>
              <a:rPr lang="en-US" altLang="zh-CN"/>
              <a:t>soa</a:t>
            </a:r>
            <a:r>
              <a:rPr lang="zh-CN" altLang="en-US"/>
              <a:t>的一种模式</a:t>
            </a:r>
          </a:p>
        </p:txBody>
      </p:sp>
    </p:spTree>
    <p:extLst>
      <p:ext uri="{BB962C8B-B14F-4D97-AF65-F5344CB8AC3E}">
        <p14:creationId xmlns:p14="http://schemas.microsoft.com/office/powerpoint/2010/main" val="251274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http://jesusgilhernandez.com/2012/10/18/jeff-bezos-mandate-amazon-and-web-services/</a:t>
            </a:r>
          </a:p>
        </p:txBody>
      </p:sp>
    </p:spTree>
    <p:extLst>
      <p:ext uri="{BB962C8B-B14F-4D97-AF65-F5344CB8AC3E}">
        <p14:creationId xmlns:p14="http://schemas.microsoft.com/office/powerpoint/2010/main" val="4260935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http://jesusgilhernandez.com/2012/10/18/jeff-bezos-mandate-amazon-and-web-services/</a:t>
            </a:r>
          </a:p>
        </p:txBody>
      </p:sp>
    </p:spTree>
    <p:extLst>
      <p:ext uri="{BB962C8B-B14F-4D97-AF65-F5344CB8AC3E}">
        <p14:creationId xmlns:p14="http://schemas.microsoft.com/office/powerpoint/2010/main" val="277940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google</a:t>
            </a:r>
            <a:r>
              <a:rPr lang="zh-CN" altLang="en-US"/>
              <a:t>分布式架构          </a:t>
            </a:r>
            <a:r>
              <a:rPr lang="en-US" altLang="zh-CN"/>
              <a:t>netflix</a:t>
            </a:r>
            <a:r>
              <a:rPr lang="zh-CN" altLang="en-US"/>
              <a:t>架构，</a:t>
            </a:r>
            <a:r>
              <a:rPr lang="en-US" altLang="zh-CN"/>
              <a:t>amazon</a:t>
            </a:r>
            <a:r>
              <a:rPr lang="zh-CN" altLang="en-US"/>
              <a:t>？？？  微服务很多组建产生于</a:t>
            </a:r>
            <a:r>
              <a:rPr lang="en-US" altLang="zh-CN"/>
              <a:t>netflix</a:t>
            </a:r>
            <a:r>
              <a:rPr lang="zh-CN" altLang="en-US"/>
              <a:t>而不是</a:t>
            </a:r>
            <a:r>
              <a:rPr lang="en-US" altLang="zh-CN"/>
              <a:t>google</a:t>
            </a:r>
            <a:r>
              <a:rPr lang="zh-CN" altLang="en-US"/>
              <a:t>，但是</a:t>
            </a:r>
            <a:r>
              <a:rPr lang="en-US" altLang="zh-CN"/>
              <a:t>hdfs</a:t>
            </a:r>
            <a:r>
              <a:rPr lang="zh-CN" altLang="en-US"/>
              <a:t>，</a:t>
            </a:r>
            <a:r>
              <a:rPr lang="en-US" altLang="zh-CN"/>
              <a:t>mapreduce</a:t>
            </a:r>
            <a:r>
              <a:rPr lang="zh-CN" altLang="en-US"/>
              <a:t>产生于</a:t>
            </a:r>
            <a:r>
              <a:rPr lang="en-US" altLang="zh-CN"/>
              <a:t>google</a:t>
            </a:r>
            <a:r>
              <a:rPr lang="zh-CN" altLang="en-US"/>
              <a:t>而不是微服务？</a:t>
            </a:r>
          </a:p>
          <a:p>
            <a:r>
              <a:rPr lang="zh-CN" altLang="en-US"/>
              <a:t>微服务与云原生！！！ 因为</a:t>
            </a:r>
            <a:r>
              <a:rPr lang="en-US" altLang="zh-CN"/>
              <a:t>netflix</a:t>
            </a:r>
            <a:r>
              <a:rPr lang="zh-CN" altLang="en-US"/>
              <a:t>本身就是一个重度依赖云。。。。</a:t>
            </a:r>
          </a:p>
        </p:txBody>
      </p:sp>
    </p:spTree>
    <p:extLst>
      <p:ext uri="{BB962C8B-B14F-4D97-AF65-F5344CB8AC3E}">
        <p14:creationId xmlns:p14="http://schemas.microsoft.com/office/powerpoint/2010/main" val="245336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8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好服务：松耦合，高内聚，限界上下文，业务概念</a:t>
            </a:r>
          </a:p>
          <a:p>
            <a:r>
              <a:rPr lang="zh-CN" altLang="en-US"/>
              <a:t>关键是接缝与服务依赖。 </a:t>
            </a:r>
            <a:r>
              <a:rPr lang="en-US" altLang="zh-CN"/>
              <a:t>1 </a:t>
            </a:r>
            <a:r>
              <a:rPr lang="zh-CN" altLang="en-US"/>
              <a:t>业务拆分（依赖关系）</a:t>
            </a:r>
          </a:p>
          <a:p>
            <a:r>
              <a:rPr lang="en-US" altLang="zh-CN"/>
              <a:t>2  </a:t>
            </a:r>
            <a:r>
              <a:rPr lang="zh-CN" altLang="en-US"/>
              <a:t>数据库拆分是第一步，例子：</a:t>
            </a:r>
            <a:r>
              <a:rPr lang="en-US" altLang="zh-CN"/>
              <a:t>domo</a:t>
            </a:r>
            <a:r>
              <a:rPr lang="zh-CN" altLang="en-US"/>
              <a:t>和</a:t>
            </a:r>
            <a:r>
              <a:rPr lang="en-US" altLang="zh-CN"/>
              <a:t>console</a:t>
            </a:r>
            <a:r>
              <a:rPr lang="zh-CN" altLang="en-US"/>
              <a:t>，一个服务一个数据库，即使共享，也要通过接口调用。</a:t>
            </a:r>
          </a:p>
        </p:txBody>
      </p:sp>
    </p:spTree>
    <p:extLst>
      <p:ext uri="{BB962C8B-B14F-4D97-AF65-F5344CB8AC3E}">
        <p14:creationId xmlns:p14="http://schemas.microsoft.com/office/powerpoint/2010/main" val="186205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amazon</a:t>
            </a:r>
            <a:r>
              <a:rPr lang="zh-CN" altLang="en-US"/>
              <a:t>与</a:t>
            </a:r>
            <a:r>
              <a:rPr lang="en-US" altLang="zh-CN"/>
              <a:t>alibaba</a:t>
            </a:r>
            <a:r>
              <a:rPr lang="zh-CN" altLang="en-US"/>
              <a:t>云  为什么云服务会是亚马逊？</a:t>
            </a:r>
          </a:p>
          <a:p>
            <a:r>
              <a:rPr lang="zh-CN" altLang="en-US"/>
              <a:t>https://mp.weixin.qq.com/s/jzjOHt76dcCD3KerVJzjZg</a:t>
            </a:r>
          </a:p>
        </p:txBody>
      </p:sp>
    </p:spTree>
    <p:extLst>
      <p:ext uri="{BB962C8B-B14F-4D97-AF65-F5344CB8AC3E}">
        <p14:creationId xmlns:p14="http://schemas.microsoft.com/office/powerpoint/2010/main" val="57046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xml </a:t>
            </a:r>
            <a:r>
              <a:rPr lang="zh-CN" altLang="en-US"/>
              <a:t>例子有 </a:t>
            </a:r>
            <a:r>
              <a:rPr lang="en-US" altLang="zh-CN"/>
              <a:t>tomcat </a:t>
            </a:r>
            <a:r>
              <a:rPr lang="zh-CN" altLang="en-US"/>
              <a:t>部署  The Deployment Descriptor: web.xml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59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单元测试，没有单元测试，持续集成这一套玩不转，否则就是个发布工具而已</a:t>
            </a:r>
          </a:p>
        </p:txBody>
      </p:sp>
    </p:spTree>
    <p:extLst>
      <p:ext uri="{BB962C8B-B14F-4D97-AF65-F5344CB8AC3E}">
        <p14:creationId xmlns:p14="http://schemas.microsoft.com/office/powerpoint/2010/main" val="212209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数据层：</a:t>
            </a:r>
            <a:r>
              <a:rPr lang="en-US" altLang="zh-CN"/>
              <a:t>zk</a:t>
            </a:r>
            <a:r>
              <a:rPr lang="zh-CN" altLang="en-US"/>
              <a:t>，</a:t>
            </a:r>
            <a:r>
              <a:rPr lang="en-US" altLang="zh-CN"/>
              <a:t>redis</a:t>
            </a:r>
            <a:r>
              <a:rPr lang="zh-CN" altLang="en-US"/>
              <a:t>（</a:t>
            </a:r>
            <a:r>
              <a:rPr lang="en-US" altLang="zh-CN"/>
              <a:t>2-</a:t>
            </a:r>
            <a:r>
              <a:rPr lang="zh-CN" altLang="en-US"/>
              <a:t>》</a:t>
            </a:r>
            <a:r>
              <a:rPr lang="en-US" altLang="zh-CN"/>
              <a:t>3 </a:t>
            </a:r>
            <a:r>
              <a:rPr lang="zh-CN" altLang="en-US"/>
              <a:t>因为复制性能， </a:t>
            </a:r>
            <a:r>
              <a:rPr lang="en-US" altLang="zh-CN"/>
              <a:t>hdfs</a:t>
            </a:r>
            <a:r>
              <a:rPr lang="zh-CN" altLang="en-US"/>
              <a:t>，</a:t>
            </a:r>
            <a:r>
              <a:rPr lang="en-US" altLang="zh-CN"/>
              <a:t>etcd</a:t>
            </a:r>
            <a:r>
              <a:rPr lang="zh-CN" altLang="en-US"/>
              <a:t>， </a:t>
            </a:r>
            <a:r>
              <a:rPr lang="en-US" altLang="zh-CN"/>
              <a:t>paxos</a:t>
            </a:r>
            <a:r>
              <a:rPr lang="zh-CN" altLang="en-US"/>
              <a:t>与</a:t>
            </a:r>
            <a:r>
              <a:rPr lang="en-US" altLang="zh-CN"/>
              <a:t>raft</a:t>
            </a:r>
            <a:r>
              <a:rPr lang="zh-CN" altLang="en-US"/>
              <a:t>）</a:t>
            </a:r>
          </a:p>
          <a:p>
            <a:r>
              <a:rPr lang="zh-CN" altLang="en-US"/>
              <a:t>业务层：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23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springboot</a:t>
            </a:r>
            <a:r>
              <a:rPr lang="zh-CN" altLang="en-US"/>
              <a:t>与微服务架构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        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	</a:t>
            </a:r>
            <a:r>
              <a:rPr lang="zh-CN" altLang="en-US" dirty="0"/>
              <a:t>李力</a:t>
            </a:r>
            <a:r>
              <a:rPr lang="en-US" altLang="zh-CN" dirty="0"/>
              <a:t>-</a:t>
            </a:r>
            <a:r>
              <a:rPr lang="zh-CN" altLang="en-US" dirty="0"/>
              <a:t>新东方在线</a:t>
            </a:r>
            <a:r>
              <a:rPr lang="en-US" altLang="zh-CN" dirty="0"/>
              <a:t>K12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</a:t>
            </a:r>
            <a:r>
              <a:rPr lang="zh-CN" altLang="en-US"/>
              <a:t>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log </a:t>
            </a:r>
            <a:r>
              <a:rPr lang="zh-CN" altLang="en-US"/>
              <a:t>和</a:t>
            </a:r>
            <a:r>
              <a:rPr lang="en-US" altLang="zh-CN"/>
              <a:t> metrics</a:t>
            </a:r>
          </a:p>
          <a:p>
            <a:r>
              <a:rPr lang="zh-CN" altLang="en-US"/>
              <a:t>系统层面和业务层面</a:t>
            </a:r>
          </a:p>
          <a:p>
            <a:r>
              <a:rPr lang="zh-CN" altLang="en-US"/>
              <a:t>全链路监控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 scale it</a:t>
            </a:r>
            <a:r>
              <a:rPr lang="zh-CN" altLang="en-US"/>
              <a:t>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505" y="1248410"/>
            <a:ext cx="8971280" cy="52876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 sacle it!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对于数据层，没有复制就没有高可用，更没有扩缩性</a:t>
            </a:r>
          </a:p>
          <a:p>
            <a:r>
              <a:rPr lang="zh-CN" altLang="en-US"/>
              <a:t>对于业务层，关键设计业务组件无状态</a:t>
            </a:r>
          </a:p>
          <a:p>
            <a:r>
              <a:rPr lang="zh-CN" altLang="en-US"/>
              <a:t>弹性设计：超时，断路器，船舱，隔离，降级等</a:t>
            </a:r>
          </a:p>
          <a:p>
            <a:r>
              <a:rPr lang="zh-CN" altLang="en-US"/>
              <a:t>扩展方法论：</a:t>
            </a:r>
            <a:r>
              <a:rPr lang="en-US" altLang="zh-CN"/>
              <a:t>AKF </a:t>
            </a:r>
            <a:r>
              <a:rPr lang="zh-CN" altLang="en-US"/>
              <a:t>Scale Cube</a:t>
            </a:r>
          </a:p>
          <a:p>
            <a:r>
              <a:rPr lang="en-US" altLang="zh-CN"/>
              <a:t>sacle out </a:t>
            </a:r>
            <a:r>
              <a:rPr lang="zh-CN" altLang="en-US"/>
              <a:t>和 </a:t>
            </a:r>
            <a:r>
              <a:rPr lang="en-US" altLang="zh-CN"/>
              <a:t>scale up</a:t>
            </a:r>
          </a:p>
          <a:p>
            <a:r>
              <a:rPr lang="zh-CN" altLang="en-US"/>
              <a:t>高可用，可伸缩，自动伸缩</a:t>
            </a:r>
          </a:p>
          <a:p>
            <a:r>
              <a:rPr lang="zh-CN" altLang="en-US"/>
              <a:t> </a:t>
            </a:r>
            <a:r>
              <a:rPr lang="en-US" altLang="zh-CN"/>
              <a:t>CAP</a:t>
            </a:r>
          </a:p>
          <a:p>
            <a:r>
              <a:rPr lang="zh-CN" altLang="en-US"/>
              <a:t>服务发现与注册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235" y="3282950"/>
            <a:ext cx="4618355" cy="34594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15" y="3875405"/>
            <a:ext cx="7505700" cy="284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245" y="-43180"/>
            <a:ext cx="5624830" cy="5088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 </a:t>
            </a:r>
            <a:r>
              <a:rPr lang="zh-CN" altLang="en-US"/>
              <a:t>微服务实践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产品：智能语音对话系统</a:t>
            </a:r>
          </a:p>
          <a:p>
            <a:r>
              <a:rPr lang="zh-CN" altLang="en-US"/>
              <a:t>业务场景：语音买票，语音买咖啡，天猫精灵。</a:t>
            </a:r>
          </a:p>
          <a:p>
            <a:r>
              <a:rPr lang="zh-CN" altLang="en-US"/>
              <a:t>用户说一句话，需要给用户返回想要结果的结果。</a:t>
            </a:r>
          </a:p>
          <a:p>
            <a:r>
              <a:rPr lang="zh-CN" altLang="en-US"/>
              <a:t>思考：这么多服务如何管理？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对话架构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130" y="1825625"/>
            <a:ext cx="93491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请求链路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39775" y="1691005"/>
            <a:ext cx="10515600" cy="4351338"/>
          </a:xfrm>
        </p:spPr>
        <p:txBody>
          <a:bodyPr/>
          <a:lstStyle/>
          <a:p>
            <a:r>
              <a:rPr lang="zh-CN" altLang="en-US"/>
              <a:t>具体的业务服务使用</a:t>
            </a:r>
            <a:r>
              <a:rPr lang="en-US" altLang="zh-CN"/>
              <a:t>faas</a:t>
            </a:r>
            <a:r>
              <a:rPr lang="zh-CN" altLang="en-US"/>
              <a:t>和</a:t>
            </a:r>
            <a:r>
              <a:rPr lang="en-US" altLang="zh-CN"/>
              <a:t>java8</a:t>
            </a:r>
            <a:r>
              <a:rPr lang="zh-CN" altLang="en-US"/>
              <a:t>实现，每一个服务是一个函数，而包装这些服务的是微服务引擎，是一个大的微服务。</a:t>
            </a: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1955"/>
            <a:ext cx="10515600" cy="29965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建模与分解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根据业务领域建模，抽象核心词汇，遵循领域驱动设计原则，业务对象不再命名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bo</a:t>
            </a:r>
            <a:r>
              <a:rPr lang="zh-CN" altLang="en-US">
                <a:sym typeface="+mn-ea"/>
              </a:rPr>
              <a:t>等，而是</a:t>
            </a:r>
            <a:r>
              <a:rPr lang="en-US" altLang="zh-CN">
                <a:sym typeface="+mn-ea"/>
              </a:rPr>
              <a:t>domain object</a:t>
            </a:r>
            <a:r>
              <a:rPr lang="zh-CN" altLang="en-US">
                <a:sym typeface="+mn-ea"/>
              </a:rPr>
              <a:t>。绝不为了数据传输而建立一系列重复的</a:t>
            </a:r>
            <a:r>
              <a:rPr lang="en-US" altLang="zh-CN">
                <a:sym typeface="+mn-ea"/>
              </a:rPr>
              <a:t>dto</a:t>
            </a:r>
            <a:r>
              <a:rPr lang="zh-CN" altLang="en-US">
                <a:sym typeface="+mn-ea"/>
              </a:rPr>
              <a:t>对象，即使有也使用</a:t>
            </a:r>
            <a:r>
              <a:rPr lang="en-US" altLang="zh-CN">
                <a:sym typeface="+mn-ea"/>
              </a:rPr>
              <a:t>facade</a:t>
            </a:r>
            <a:r>
              <a:rPr lang="zh-CN" altLang="en-US">
                <a:sym typeface="+mn-ea"/>
              </a:rPr>
              <a:t>模式进行管理。逐渐演化成清晰的业务边界。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根据业务组件分解，将对话系统分为：</a:t>
            </a:r>
            <a:r>
              <a:rPr lang="en-US" altLang="zh-CN"/>
              <a:t>1  </a:t>
            </a:r>
            <a:r>
              <a:rPr lang="zh-CN" altLang="en-US"/>
              <a:t>对话服务    </a:t>
            </a:r>
            <a:r>
              <a:rPr lang="en-US" altLang="zh-CN"/>
              <a:t>2  </a:t>
            </a:r>
            <a:r>
              <a:rPr lang="zh-CN" altLang="en-US"/>
              <a:t>问答服务  </a:t>
            </a:r>
            <a:r>
              <a:rPr lang="en-US" altLang="zh-CN"/>
              <a:t>3   </a:t>
            </a:r>
            <a:r>
              <a:rPr lang="zh-CN" altLang="en-US"/>
              <a:t>语义理解服务   </a:t>
            </a:r>
            <a:r>
              <a:rPr lang="en-US" altLang="zh-CN"/>
              <a:t>4 </a:t>
            </a:r>
            <a:r>
              <a:rPr lang="zh-CN" altLang="en-US"/>
              <a:t>服务编排引擎  </a:t>
            </a:r>
            <a:r>
              <a:rPr lang="en-US" altLang="zh-CN"/>
              <a:t>5 </a:t>
            </a:r>
            <a:r>
              <a:rPr lang="zh-CN" altLang="en-US"/>
              <a:t>辅住系统的有自动化测试平台和自动化运维平台。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集成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  </a:t>
            </a:r>
            <a:r>
              <a:rPr lang="zh-CN" altLang="en-US"/>
              <a:t>对外全部</a:t>
            </a:r>
            <a:r>
              <a:rPr lang="en-US" altLang="zh-CN"/>
              <a:t>http restful</a:t>
            </a:r>
            <a:r>
              <a:rPr lang="zh-CN" altLang="en-US"/>
              <a:t>接口，使用</a:t>
            </a:r>
            <a:r>
              <a:rPr lang="en-US" altLang="zh-CN"/>
              <a:t>jersey</a:t>
            </a:r>
            <a:r>
              <a:rPr lang="zh-CN" altLang="en-US"/>
              <a:t>框架，集成</a:t>
            </a:r>
            <a:r>
              <a:rPr lang="en-US" altLang="zh-CN"/>
              <a:t>swagger</a:t>
            </a:r>
            <a:r>
              <a:rPr lang="zh-CN" altLang="en-US"/>
              <a:t>，内部调用使用</a:t>
            </a:r>
            <a:r>
              <a:rPr lang="en-US" altLang="zh-CN"/>
              <a:t>dubbo</a:t>
            </a:r>
            <a:r>
              <a:rPr lang="zh-CN" altLang="en-US"/>
              <a:t>和</a:t>
            </a:r>
            <a:r>
              <a:rPr lang="en-US" altLang="zh-CN"/>
              <a:t>grpc</a:t>
            </a:r>
            <a:r>
              <a:rPr lang="zh-CN" altLang="en-US"/>
              <a:t>或者</a:t>
            </a:r>
            <a:r>
              <a:rPr lang="en-US" altLang="zh-CN"/>
              <a:t>http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协议文本化。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亚马逊</a:t>
            </a:r>
            <a:r>
              <a:rPr lang="en-US" altLang="zh-CN"/>
              <a:t>2002</a:t>
            </a:r>
            <a:r>
              <a:rPr lang="zh-CN" altLang="en-US"/>
              <a:t>技术演进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79525"/>
            <a:ext cx="8317865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5" y="165735"/>
            <a:ext cx="11717020" cy="6682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 </a:t>
            </a:r>
            <a:r>
              <a:rPr lang="zh-CN" altLang="en-US"/>
              <a:t>为什么选择微服务？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  </a:t>
            </a:r>
            <a:r>
              <a:rPr lang="zh-CN" altLang="en-US"/>
              <a:t>什么是微服务？</a:t>
            </a:r>
          </a:p>
          <a:p>
            <a:endParaRPr lang="zh-CN" altLang="en-US"/>
          </a:p>
          <a:p>
            <a:r>
              <a:rPr lang="en-US" altLang="zh-CN"/>
              <a:t>2  </a:t>
            </a:r>
            <a:r>
              <a:rPr lang="zh-CN" altLang="en-US"/>
              <a:t>好处与弊端？</a:t>
            </a:r>
          </a:p>
          <a:p>
            <a:endParaRPr lang="zh-CN" altLang="en-US"/>
          </a:p>
          <a:p>
            <a:r>
              <a:rPr lang="en-US" altLang="zh-CN"/>
              <a:t>3  </a:t>
            </a:r>
            <a:r>
              <a:rPr lang="zh-CN" altLang="en-US"/>
              <a:t>面向服务的架构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部署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/>
              <a:t>1  </a:t>
            </a:r>
            <a:r>
              <a:rPr lang="zh-CN" altLang="en-US"/>
              <a:t>对话服务 </a:t>
            </a:r>
            <a:r>
              <a:rPr lang="en-US" altLang="zh-CN"/>
              <a:t>5</a:t>
            </a:r>
            <a:r>
              <a:rPr lang="zh-CN" altLang="en-US"/>
              <a:t>个节点  语义理解服务 </a:t>
            </a:r>
            <a:r>
              <a:rPr lang="en-US" altLang="zh-CN"/>
              <a:t>5</a:t>
            </a:r>
            <a:r>
              <a:rPr lang="zh-CN" altLang="en-US"/>
              <a:t>个节点  问答服务 </a:t>
            </a:r>
            <a:r>
              <a:rPr lang="en-US" altLang="zh-CN"/>
              <a:t>5</a:t>
            </a:r>
            <a:r>
              <a:rPr lang="zh-CN" altLang="en-US"/>
              <a:t>个节点   </a:t>
            </a:r>
            <a:r>
              <a:rPr lang="en-US" altLang="zh-CN"/>
              <a:t>etcd 3</a:t>
            </a:r>
            <a:r>
              <a:rPr lang="zh-CN" altLang="en-US"/>
              <a:t>节点 </a:t>
            </a:r>
            <a:r>
              <a:rPr lang="en-US" altLang="zh-CN"/>
              <a:t>redis </a:t>
            </a:r>
            <a:r>
              <a:rPr lang="zh-CN" altLang="en-US"/>
              <a:t>集群  </a:t>
            </a:r>
            <a:r>
              <a:rPr lang="en-US" altLang="zh-CN"/>
              <a:t>6</a:t>
            </a:r>
            <a:r>
              <a:rPr lang="zh-CN" altLang="en-US"/>
              <a:t>个节点  </a:t>
            </a:r>
            <a:r>
              <a:rPr lang="en-US" altLang="zh-CN"/>
              <a:t>mongodb</a:t>
            </a:r>
            <a:r>
              <a:rPr lang="zh-CN" altLang="en-US"/>
              <a:t>副本集</a:t>
            </a:r>
            <a:r>
              <a:rPr lang="en-US" altLang="zh-CN"/>
              <a:t> 12</a:t>
            </a:r>
            <a:r>
              <a:rPr lang="zh-CN" altLang="en-US"/>
              <a:t>节点  </a:t>
            </a:r>
            <a:r>
              <a:rPr lang="en-US" altLang="zh-CN"/>
              <a:t>rabbitmq</a:t>
            </a:r>
            <a:r>
              <a:rPr lang="zh-CN" altLang="en-US"/>
              <a:t>镜像对列</a:t>
            </a:r>
            <a:r>
              <a:rPr lang="en-US" altLang="zh-CN"/>
              <a:t>3</a:t>
            </a:r>
            <a:r>
              <a:rPr lang="zh-CN" altLang="en-US"/>
              <a:t>节点  管控台 </a:t>
            </a:r>
            <a:r>
              <a:rPr lang="en-US" altLang="zh-CN"/>
              <a:t>3</a:t>
            </a:r>
            <a:r>
              <a:rPr lang="zh-CN" altLang="en-US"/>
              <a:t>节点  还有一些错误注入节点 </a:t>
            </a:r>
            <a:r>
              <a:rPr lang="en-US" altLang="zh-CN"/>
              <a:t>3</a:t>
            </a:r>
            <a:r>
              <a:rPr lang="zh-CN" altLang="en-US"/>
              <a:t>个 大概</a:t>
            </a:r>
            <a:r>
              <a:rPr lang="en-US" altLang="zh-CN"/>
              <a:t>45</a:t>
            </a:r>
            <a:r>
              <a:rPr lang="zh-CN" altLang="en-US"/>
              <a:t>个，这是一套流程启动必须的节点。</a:t>
            </a:r>
          </a:p>
          <a:p>
            <a:r>
              <a:rPr lang="en-US" altLang="zh-CN"/>
              <a:t>2 </a:t>
            </a:r>
            <a:r>
              <a:rPr lang="zh-CN" altLang="en-US"/>
              <a:t>单机部署，混合部署，多机部署。</a:t>
            </a:r>
          </a:p>
          <a:p>
            <a:r>
              <a:rPr lang="en-US" altLang="zh-CN"/>
              <a:t>3 </a:t>
            </a:r>
            <a:r>
              <a:rPr lang="zh-CN" altLang="en-US"/>
              <a:t>方案演进：</a:t>
            </a:r>
          </a:p>
          <a:p>
            <a:r>
              <a:rPr lang="en-US" altLang="zh-CN"/>
              <a:t>shell</a:t>
            </a:r>
            <a:r>
              <a:rPr lang="zh-CN" altLang="en-US"/>
              <a:t>串行，一个一个启动，太慢了，一次启动半小时</a:t>
            </a:r>
            <a:r>
              <a:rPr lang="en-US" altLang="zh-CN"/>
              <a:t>....mongodb</a:t>
            </a:r>
            <a:r>
              <a:rPr lang="zh-CN" altLang="en-US"/>
              <a:t>同步数据慢</a:t>
            </a:r>
          </a:p>
          <a:p>
            <a:r>
              <a:rPr lang="zh-CN" altLang="en-US"/>
              <a:t>    </a:t>
            </a:r>
            <a:r>
              <a:rPr lang="en-US" altLang="zh-CN"/>
              <a:t>shell+python</a:t>
            </a:r>
            <a:r>
              <a:rPr lang="zh-CN" altLang="en-US"/>
              <a:t>，一键部署</a:t>
            </a:r>
          </a:p>
          <a:p>
            <a:r>
              <a:rPr lang="zh-CN" altLang="en-US"/>
              <a:t>    </a:t>
            </a:r>
            <a:r>
              <a:rPr lang="en-US" altLang="zh-CN"/>
              <a:t>dsl+</a:t>
            </a:r>
            <a:r>
              <a:rPr lang="zh-CN" altLang="en-US"/>
              <a:t>人肉编译器 （基于</a:t>
            </a:r>
            <a:r>
              <a:rPr lang="en-US" altLang="zh-CN"/>
              <a:t>go</a:t>
            </a:r>
            <a:r>
              <a:rPr lang="zh-CN" altLang="en-US"/>
              <a:t>语言）</a:t>
            </a:r>
          </a:p>
          <a:p>
            <a:r>
              <a:rPr lang="zh-CN" altLang="en-US"/>
              <a:t>    </a:t>
            </a:r>
            <a:r>
              <a:rPr lang="en-US" altLang="zh-CN"/>
              <a:t>docker+docker-compose</a:t>
            </a:r>
            <a:r>
              <a:rPr lang="zh-CN" altLang="en-US"/>
              <a:t>并行，公有云</a:t>
            </a:r>
            <a:r>
              <a:rPr lang="en-US" altLang="zh-CN"/>
              <a:t>k8s</a:t>
            </a:r>
            <a:r>
              <a:rPr lang="zh-CN" altLang="en-US"/>
              <a:t>，私有云</a:t>
            </a:r>
            <a:r>
              <a:rPr lang="en-US" altLang="zh-CN"/>
              <a:t>docker-compose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1 </a:t>
            </a:r>
            <a:r>
              <a:rPr lang="zh-CN" altLang="en-US"/>
              <a:t>中间件采用</a:t>
            </a:r>
            <a:r>
              <a:rPr lang="en-US" altLang="zh-CN"/>
              <a:t>chaos</a:t>
            </a:r>
            <a:r>
              <a:rPr lang="zh-CN" altLang="en-US"/>
              <a:t>测试，定期关闭节点。线上没使用，测试稳定性时候采用</a:t>
            </a:r>
          </a:p>
          <a:p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性能测试：</a:t>
            </a:r>
            <a:r>
              <a:rPr lang="en-US" altLang="zh-CN"/>
              <a:t>testng+jmh -</a:t>
            </a:r>
            <a:r>
              <a:rPr lang="zh-CN" altLang="en-US"/>
              <a:t>》  自动化测试平台</a:t>
            </a:r>
          </a:p>
          <a:p>
            <a:r>
              <a:rPr lang="en-US" altLang="zh-CN"/>
              <a:t> </a:t>
            </a:r>
            <a:r>
              <a:rPr lang="zh-CN" altLang="en-US"/>
              <a:t>服务层</a:t>
            </a:r>
            <a:r>
              <a:rPr lang="en-US" altLang="zh-CN"/>
              <a:t>jemter</a:t>
            </a:r>
            <a:r>
              <a:rPr lang="zh-CN" altLang="en-US"/>
              <a:t>压测</a:t>
            </a:r>
          </a:p>
          <a:p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注重测试用例积累，</a:t>
            </a:r>
            <a:r>
              <a:rPr lang="en-US" altLang="zh-CN"/>
              <a:t>bad case</a:t>
            </a:r>
            <a:r>
              <a:rPr lang="zh-CN" altLang="en-US"/>
              <a:t>，</a:t>
            </a:r>
            <a:r>
              <a:rPr lang="en-US" altLang="zh-CN"/>
              <a:t>corner case</a:t>
            </a:r>
            <a:r>
              <a:rPr lang="zh-CN" altLang="en-US"/>
              <a:t>， </a:t>
            </a:r>
            <a:r>
              <a:rPr lang="en-US" altLang="zh-CN"/>
              <a:t>gold case</a:t>
            </a:r>
            <a:r>
              <a:rPr lang="zh-CN" altLang="en-US"/>
              <a:t>，</a:t>
            </a:r>
            <a:r>
              <a:rPr lang="en-US" altLang="zh-CN"/>
              <a:t>long request case..... </a:t>
            </a:r>
          </a:p>
          <a:p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自建测试平台，不依赖于测试组测试平台。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4.5 </a:t>
            </a:r>
            <a:r>
              <a:rPr lang="zh-CN" altLang="en-US"/>
              <a:t>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requestId</a:t>
            </a:r>
            <a:r>
              <a:rPr lang="zh-CN" altLang="en-US"/>
              <a:t>实现链路监控，没有采用开源组件。实现：封装</a:t>
            </a:r>
            <a:r>
              <a:rPr lang="en-US" altLang="zh-CN"/>
              <a:t>log4j+elk stack</a:t>
            </a:r>
            <a:r>
              <a:rPr lang="zh-CN" altLang="en-US"/>
              <a:t>，全链路延时在运维平台展示。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机器监控，</a:t>
            </a:r>
            <a:r>
              <a:rPr lang="en-US" altLang="zh-CN"/>
              <a:t>cpu</a:t>
            </a:r>
            <a:r>
              <a:rPr lang="zh-CN" altLang="en-US"/>
              <a:t>，内存等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4.6 scale it</a:t>
            </a:r>
            <a:r>
              <a:rPr lang="zh-CN" altLang="en-US"/>
              <a:t>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业务节点</a:t>
            </a:r>
          </a:p>
          <a:p>
            <a:r>
              <a:rPr lang="en-US" altLang="zh-CN"/>
              <a:t>1 </a:t>
            </a:r>
            <a:r>
              <a:rPr lang="zh-CN" altLang="en-US"/>
              <a:t>高可用依赖于服务注册与发现。</a:t>
            </a:r>
          </a:p>
          <a:p>
            <a:r>
              <a:rPr lang="en-US" altLang="zh-CN"/>
              <a:t>2 </a:t>
            </a:r>
            <a:r>
              <a:rPr lang="zh-CN" altLang="en-US"/>
              <a:t>动态伸缩依赖于对资源的监控。</a:t>
            </a:r>
          </a:p>
          <a:p>
            <a:r>
              <a:rPr lang="en-US" altLang="zh-CN"/>
              <a:t>3 </a:t>
            </a:r>
            <a:r>
              <a:rPr lang="zh-CN" altLang="en-US"/>
              <a:t>无状态依赖于将状态存入缓存。</a:t>
            </a:r>
          </a:p>
          <a:p>
            <a:endParaRPr lang="zh-CN" altLang="en-US"/>
          </a:p>
          <a:p>
            <a:r>
              <a:rPr lang="zh-CN" altLang="en-US"/>
              <a:t>数据节点</a:t>
            </a:r>
          </a:p>
          <a:p>
            <a:r>
              <a:rPr lang="zh-CN" altLang="en-US"/>
              <a:t>依赖于数据软件的特性。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835" y="1034415"/>
            <a:ext cx="5785485" cy="4364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4.6 sacle it</a:t>
            </a:r>
            <a:r>
              <a:rPr lang="zh-CN" altLang="en-US"/>
              <a:t>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服务高可用服务注册和发现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etcd demo</a:t>
            </a:r>
          </a:p>
          <a:p>
            <a:pPr marL="0" indent="0">
              <a:buNone/>
            </a:pPr>
            <a:r>
              <a:rPr lang="en-US" altLang="zh-CN" sz="1000"/>
              <a:t>https://github.com/xiaozhiliaoo/discoveryDemo/blob/master/DiscoveryEngine.java</a:t>
            </a:r>
          </a:p>
          <a:p>
            <a:pPr marL="0" indent="0">
              <a:buNone/>
            </a:pPr>
            <a:endParaRPr lang="en-US" altLang="zh-CN" sz="1000"/>
          </a:p>
          <a:p>
            <a:pPr marL="0" indent="0">
              <a:buNone/>
            </a:pPr>
            <a:endParaRPr lang="en-US" altLang="zh-CN" sz="1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1785"/>
            <a:ext cx="45339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4.6 sacle it</a:t>
            </a:r>
            <a:r>
              <a:rPr lang="zh-CN" altLang="en-US">
                <a:sym typeface="+mn-ea"/>
              </a:rPr>
              <a:t>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动态伸缩</a:t>
            </a:r>
          </a:p>
          <a:p>
            <a:r>
              <a:rPr lang="zh-CN" altLang="en-US">
                <a:sym typeface="+mn-ea"/>
              </a:rPr>
              <a:t>简单三步：</a:t>
            </a:r>
          </a:p>
          <a:p>
            <a:r>
              <a:rPr lang="en-US" altLang="zh-CN">
                <a:sym typeface="+mn-ea"/>
              </a:rPr>
              <a:t>1  </a:t>
            </a:r>
            <a:r>
              <a:rPr lang="zh-CN" altLang="en-US">
                <a:sym typeface="+mn-ea"/>
              </a:rPr>
              <a:t>当前机器资源到了阈值（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，网络）</a:t>
            </a:r>
          </a:p>
          <a:p>
            <a:r>
              <a:rPr lang="en-US" altLang="zh-CN">
                <a:sym typeface="+mn-ea"/>
              </a:rPr>
              <a:t>2  </a:t>
            </a:r>
            <a:r>
              <a:rPr lang="zh-CN" altLang="en-US">
                <a:sym typeface="+mn-ea"/>
              </a:rPr>
              <a:t>找另外一台有空闲资源机器</a:t>
            </a:r>
          </a:p>
          <a:p>
            <a:r>
              <a:rPr lang="en-US" altLang="zh-CN">
                <a:sym typeface="+mn-ea"/>
              </a:rPr>
              <a:t>3  </a:t>
            </a:r>
            <a:r>
              <a:rPr lang="zh-CN" altLang="en-US">
                <a:sym typeface="+mn-ea"/>
              </a:rPr>
              <a:t>在空闲机器起一个业务节点，成功后通知当前机器。</a:t>
            </a:r>
          </a:p>
          <a:p>
            <a:r>
              <a:rPr lang="en-US" altLang="zh-CN">
                <a:sym typeface="+mn-ea"/>
              </a:rPr>
              <a:t>4  </a:t>
            </a:r>
            <a:r>
              <a:rPr lang="zh-CN" altLang="en-US">
                <a:sym typeface="+mn-ea"/>
              </a:rPr>
              <a:t>当前机器下线资源</a:t>
            </a:r>
          </a:p>
          <a:p>
            <a:r>
              <a:rPr lang="zh-CN" altLang="en-US">
                <a:sym typeface="+mn-ea"/>
              </a:rPr>
              <a:t>难点在于数据的迁移。业务节点无状态好迁移。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4.6 sacle it</a:t>
            </a:r>
            <a:r>
              <a:rPr lang="zh-CN" altLang="en-US">
                <a:sym typeface="+mn-ea"/>
              </a:rPr>
              <a:t>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服务无状态</a:t>
            </a:r>
          </a:p>
          <a:p>
            <a:r>
              <a:rPr lang="en-US" altLang="zh-CN"/>
              <a:t>1  </a:t>
            </a:r>
            <a:r>
              <a:rPr lang="zh-CN" altLang="en-US"/>
              <a:t>配置中心</a:t>
            </a:r>
          </a:p>
          <a:p>
            <a:r>
              <a:rPr lang="en-US" altLang="zh-CN"/>
              <a:t>2  </a:t>
            </a:r>
            <a:r>
              <a:rPr lang="zh-CN" altLang="en-US"/>
              <a:t>业务状态缓存化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4.7 </a:t>
            </a:r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1 </a:t>
            </a:r>
            <a:r>
              <a:rPr lang="zh-CN" altLang="en-US"/>
              <a:t>自建中间件访问层。形成自己的</a:t>
            </a:r>
            <a:r>
              <a:rPr lang="en-US" altLang="zh-CN"/>
              <a:t>sdk</a:t>
            </a:r>
            <a:r>
              <a:rPr lang="zh-CN" altLang="en-US"/>
              <a:t>或者</a:t>
            </a:r>
            <a:r>
              <a:rPr lang="en-US" altLang="zh-CN"/>
              <a:t>framework</a:t>
            </a:r>
            <a:r>
              <a:rPr lang="zh-CN" altLang="en-US"/>
              <a:t>库。服务注册，配置管理，缓存，弹性能力都是可以独立出来的。使得业务层访问统一。导致</a:t>
            </a:r>
            <a:r>
              <a:rPr lang="en-US" altLang="zh-CN"/>
              <a:t>springcloud</a:t>
            </a:r>
            <a:r>
              <a:rPr lang="zh-CN" altLang="en-US"/>
              <a:t>这种微服务分布式架构被架空。最终形成了类</a:t>
            </a:r>
            <a:r>
              <a:rPr lang="en-US" altLang="zh-CN"/>
              <a:t>paas</a:t>
            </a:r>
            <a:r>
              <a:rPr lang="zh-CN" altLang="en-US"/>
              <a:t>层的架构。</a:t>
            </a:r>
          </a:p>
          <a:p>
            <a:r>
              <a:rPr lang="en-US" altLang="zh-CN"/>
              <a:t>2 </a:t>
            </a:r>
            <a:r>
              <a:rPr lang="zh-CN" altLang="en-US"/>
              <a:t>提高抽象能力。遵循良好的软件工程实践，相信常识，小步迭代。</a:t>
            </a:r>
          </a:p>
          <a:p>
            <a:r>
              <a:rPr lang="en-US" altLang="zh-CN"/>
              <a:t>3 </a:t>
            </a:r>
            <a:r>
              <a:rPr lang="zh-CN" altLang="en-US"/>
              <a:t>微服务</a:t>
            </a:r>
            <a:r>
              <a:rPr lang="en-US" altLang="zh-CN"/>
              <a:t>1.0</a:t>
            </a:r>
            <a:r>
              <a:rPr lang="zh-CN" altLang="en-US"/>
              <a:t>转型</a:t>
            </a:r>
            <a:r>
              <a:rPr lang="en-US" altLang="zh-CN"/>
              <a:t>2.0 sidecar</a:t>
            </a:r>
            <a:r>
              <a:rPr lang="zh-CN" altLang="en-US"/>
              <a:t>模式的引入。</a:t>
            </a:r>
          </a:p>
          <a:p>
            <a:r>
              <a:rPr lang="en-US" altLang="zh-CN"/>
              <a:t>4  </a:t>
            </a:r>
            <a:r>
              <a:rPr lang="zh-CN" altLang="en-US"/>
              <a:t>延迟细节，延迟细节，延迟细节！</a:t>
            </a:r>
          </a:p>
          <a:p>
            <a:r>
              <a:rPr lang="en-US" altLang="zh-CN"/>
              <a:t>5  </a:t>
            </a:r>
            <a:r>
              <a:rPr lang="zh-CN" altLang="en-US"/>
              <a:t>确定机制后技术框架选型慎重，不随便引入开源框架，也不随大流。</a:t>
            </a:r>
            <a:r>
              <a:rPr lang="en-US" altLang="zh-CN"/>
              <a:t>gateway</a:t>
            </a:r>
            <a:r>
              <a:rPr lang="zh-CN" altLang="en-US"/>
              <a:t>选型花了一周，虽然主流</a:t>
            </a:r>
            <a:r>
              <a:rPr lang="en-US" altLang="zh-CN"/>
              <a:t>zuul1</a:t>
            </a:r>
            <a:r>
              <a:rPr lang="zh-CN" altLang="en-US"/>
              <a:t>，</a:t>
            </a:r>
            <a:r>
              <a:rPr lang="en-US" altLang="zh-CN"/>
              <a:t>zuul2</a:t>
            </a:r>
            <a:r>
              <a:rPr lang="zh-CN" altLang="en-US"/>
              <a:t>，</a:t>
            </a:r>
            <a:r>
              <a:rPr lang="en-US" altLang="zh-CN"/>
              <a:t>springcloud gateway</a:t>
            </a:r>
            <a:r>
              <a:rPr lang="zh-CN" altLang="en-US"/>
              <a:t>三种选择</a:t>
            </a:r>
            <a:r>
              <a:rPr lang="en-US" altLang="zh-CN"/>
              <a:t>....</a:t>
            </a:r>
            <a:r>
              <a:rPr lang="zh-CN" altLang="en-US"/>
              <a:t>选完后我的领导还是被骂</a:t>
            </a:r>
            <a:r>
              <a:rPr lang="en-US" altLang="zh-CN"/>
              <a:t>....</a:t>
            </a:r>
          </a:p>
          <a:p>
            <a:r>
              <a:rPr lang="en-US" altLang="zh-CN"/>
              <a:t>6 </a:t>
            </a:r>
            <a:r>
              <a:rPr lang="zh-CN" altLang="en-US"/>
              <a:t>自动化一切。</a:t>
            </a:r>
          </a:p>
          <a:p>
            <a:r>
              <a:rPr lang="en-US" altLang="zh-CN"/>
              <a:t>7 人人都是架构师</a:t>
            </a:r>
          </a:p>
          <a:p>
            <a:r>
              <a:rPr lang="en-US" altLang="zh-CN"/>
              <a:t>8 </a:t>
            </a:r>
            <a:r>
              <a:rPr lang="zh-CN" altLang="en-US"/>
              <a:t>平台化思路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理解</a:t>
            </a:r>
            <a:r>
              <a:rPr lang="en-US" altLang="zh-CN"/>
              <a:t>springcloud</a:t>
            </a:r>
            <a:r>
              <a:rPr lang="zh-CN" altLang="en-US"/>
              <a:t>开源工程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我们为什么不选择</a:t>
            </a:r>
            <a:r>
              <a:rPr lang="en-US" altLang="zh-CN">
                <a:sym typeface="+mn-ea"/>
              </a:rPr>
              <a:t>springcloud</a:t>
            </a:r>
            <a:r>
              <a:rPr lang="zh-CN" altLang="en-US">
                <a:sym typeface="+mn-ea"/>
              </a:rPr>
              <a:t>？</a:t>
            </a:r>
          </a:p>
          <a:p>
            <a:r>
              <a:rPr lang="zh-CN" altLang="en-US">
                <a:sym typeface="+mn-ea"/>
              </a:rPr>
              <a:t>不看好这一套体系。拥抱云而不是</a:t>
            </a:r>
            <a:r>
              <a:rPr lang="en-US" altLang="zh-CN">
                <a:sym typeface="+mn-ea"/>
              </a:rPr>
              <a:t>springcloud</a:t>
            </a:r>
            <a:r>
              <a:rPr lang="zh-CN" altLang="en-US">
                <a:sym typeface="+mn-ea"/>
              </a:rPr>
              <a:t>。</a:t>
            </a:r>
          </a:p>
          <a:p>
            <a:r>
              <a:rPr lang="zh-CN" altLang="en-US">
                <a:sym typeface="+mn-ea"/>
              </a:rPr>
              <a:t>核心组件不维护</a:t>
            </a:r>
          </a:p>
          <a:p>
            <a:r>
              <a:rPr lang="en-US" altLang="zh-CN">
                <a:sym typeface="+mn-ea"/>
              </a:rPr>
              <a:t>cncf</a:t>
            </a:r>
            <a:r>
              <a:rPr lang="zh-CN" altLang="en-US">
                <a:sym typeface="+mn-ea"/>
              </a:rPr>
              <a:t>体系成为技术热点。</a:t>
            </a: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springcloud</a:t>
            </a:r>
            <a:r>
              <a:rPr lang="zh-CN" altLang="en-US">
                <a:sym typeface="+mn-ea"/>
              </a:rPr>
              <a:t>精髓在于</a:t>
            </a:r>
            <a:r>
              <a:rPr lang="en-US" altLang="zh-CN">
                <a:sym typeface="+mn-ea"/>
              </a:rPr>
              <a:t>cloud</a:t>
            </a:r>
            <a:r>
              <a:rPr lang="zh-CN" altLang="en-US">
                <a:sym typeface="+mn-ea"/>
              </a:rPr>
              <a:t>的，而不是</a:t>
            </a:r>
            <a:r>
              <a:rPr lang="en-US" altLang="zh-CN">
                <a:sym typeface="+mn-ea"/>
              </a:rPr>
              <a:t>springboot</a:t>
            </a:r>
            <a:r>
              <a:rPr lang="zh-CN" altLang="en-US">
                <a:sym typeface="+mn-ea"/>
              </a:rPr>
              <a:t>甚至</a:t>
            </a:r>
            <a:r>
              <a:rPr lang="en-US" altLang="zh-CN">
                <a:sym typeface="+mn-ea"/>
              </a:rPr>
              <a:t>spring</a:t>
            </a:r>
            <a:r>
              <a:rPr lang="zh-CN" altLang="en-US">
                <a:sym typeface="+mn-ea"/>
              </a:rPr>
              <a:t>，所以他的软件都是基于</a:t>
            </a:r>
            <a:r>
              <a:rPr lang="en-US" altLang="zh-CN">
                <a:sym typeface="+mn-ea"/>
              </a:rPr>
              <a:t>cloud application</a:t>
            </a:r>
            <a:r>
              <a:rPr lang="zh-CN" altLang="en-US">
                <a:sym typeface="+mn-ea"/>
              </a:rPr>
              <a:t>设计的，</a:t>
            </a: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微服务设计原则：</a:t>
            </a:r>
          </a:p>
          <a:p>
            <a:r>
              <a:rPr lang="en-US" altLang="zh-CN"/>
              <a:t>1 </a:t>
            </a:r>
            <a:r>
              <a:rPr lang="zh-CN" altLang="en-US"/>
              <a:t>围绕业务概念建模</a:t>
            </a:r>
          </a:p>
          <a:p>
            <a:r>
              <a:rPr lang="en-US" altLang="zh-CN"/>
              <a:t>2 </a:t>
            </a:r>
            <a:r>
              <a:rPr lang="zh-CN" altLang="en-US"/>
              <a:t>接受自动化文化</a:t>
            </a:r>
          </a:p>
          <a:p>
            <a:r>
              <a:rPr lang="en-US" altLang="zh-CN"/>
              <a:t>3 </a:t>
            </a:r>
            <a:r>
              <a:rPr lang="zh-CN" altLang="en-US"/>
              <a:t>隐藏内部实现细节</a:t>
            </a:r>
          </a:p>
          <a:p>
            <a:r>
              <a:rPr lang="en-US" altLang="zh-CN"/>
              <a:t>4 </a:t>
            </a:r>
            <a:r>
              <a:rPr lang="zh-CN" altLang="en-US"/>
              <a:t>一切去中心化</a:t>
            </a:r>
          </a:p>
          <a:p>
            <a:r>
              <a:rPr lang="en-US" altLang="zh-CN"/>
              <a:t>5 </a:t>
            </a:r>
            <a:r>
              <a:rPr lang="zh-CN" altLang="en-US"/>
              <a:t>独立部署</a:t>
            </a:r>
          </a:p>
          <a:p>
            <a:r>
              <a:rPr lang="en-US" altLang="zh-CN"/>
              <a:t>6 </a:t>
            </a:r>
            <a:r>
              <a:rPr lang="zh-CN" altLang="en-US"/>
              <a:t>隔离失败，接受失败</a:t>
            </a:r>
          </a:p>
          <a:p>
            <a:r>
              <a:rPr lang="en-US" altLang="zh-CN"/>
              <a:t>7 </a:t>
            </a:r>
            <a:r>
              <a:rPr lang="zh-CN" altLang="en-US"/>
              <a:t>高度可观察</a:t>
            </a:r>
          </a:p>
          <a:p>
            <a:r>
              <a:rPr lang="en-US" altLang="zh-CN"/>
              <a:t>8 </a:t>
            </a:r>
            <a:r>
              <a:rPr lang="zh-CN" altLang="en-US"/>
              <a:t>拥抱变化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 </a:t>
            </a:r>
            <a:r>
              <a:rPr lang="zh-CN" altLang="en-US"/>
              <a:t>什么是架构？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   </a:t>
            </a:r>
            <a:r>
              <a:rPr lang="zh-CN" altLang="en-US"/>
              <a:t>组件和组件间的关系。</a:t>
            </a:r>
          </a:p>
          <a:p>
            <a:endParaRPr lang="zh-CN" altLang="en-US"/>
          </a:p>
          <a:p>
            <a:r>
              <a:rPr lang="en-US" altLang="zh-CN"/>
              <a:t>2   </a:t>
            </a:r>
            <a:r>
              <a:rPr lang="zh-CN" altLang="en-US"/>
              <a:t>一系列决策。</a:t>
            </a:r>
          </a:p>
          <a:p>
            <a:endParaRPr lang="zh-CN" altLang="en-US"/>
          </a:p>
          <a:p>
            <a:r>
              <a:rPr lang="en-US" altLang="zh-CN"/>
              <a:t>3   </a:t>
            </a:r>
            <a:r>
              <a:rPr lang="zh-CN" altLang="en-US"/>
              <a:t>延迟细节。不要思考细节！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 </a:t>
            </a:r>
            <a:r>
              <a:rPr lang="zh-CN" altLang="en-US"/>
              <a:t>推荐书籍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" y="1758315"/>
            <a:ext cx="340296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755" y="1715770"/>
            <a:ext cx="3199130" cy="4437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230" y="1646555"/>
            <a:ext cx="3321050" cy="4506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微服务架构与分布式架构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微服务架构可以用来实现分布式架构，但是分布式架构不是微服务架构。狭义理解微服务架构只适用于分布式业务系统，对于中间层和分布式操作系统这种架构模式无能为力。这和云计算发展密不可分。</a:t>
            </a:r>
          </a:p>
          <a:p>
            <a:endParaRPr lang="zh-CN" altLang="en-US"/>
          </a:p>
          <a:p>
            <a:r>
              <a:rPr lang="zh-CN" altLang="en-US"/>
              <a:t>分布式架构内涵远远多于微服务架构。</a:t>
            </a:r>
          </a:p>
          <a:p>
            <a:endParaRPr lang="zh-CN" altLang="en-US"/>
          </a:p>
          <a:p>
            <a:r>
              <a:rPr lang="zh-CN" altLang="en-US"/>
              <a:t>为什么</a:t>
            </a:r>
            <a:r>
              <a:rPr lang="en-US" altLang="zh-CN"/>
              <a:t>springcloud</a:t>
            </a:r>
            <a:r>
              <a:rPr lang="zh-CN" altLang="en-US"/>
              <a:t>大多数开源组件来自</a:t>
            </a:r>
            <a:r>
              <a:rPr lang="en-US" altLang="zh-CN"/>
              <a:t>netflix</a:t>
            </a:r>
            <a:r>
              <a:rPr lang="zh-CN" altLang="en-US"/>
              <a:t>，而不是</a:t>
            </a:r>
            <a:r>
              <a:rPr lang="en-US" altLang="zh-CN"/>
              <a:t>google</a:t>
            </a:r>
            <a:r>
              <a:rPr lang="zh-CN" altLang="en-US"/>
              <a:t>或者</a:t>
            </a:r>
            <a:r>
              <a:rPr lang="en-US" altLang="zh-CN"/>
              <a:t>ebay</a:t>
            </a:r>
            <a:r>
              <a:rPr lang="zh-CN" altLang="en-US"/>
              <a:t>或者amazon？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核心设计问题 </a:t>
            </a:r>
            <a:r>
              <a:rPr lang="en-US" altLang="zh-CN"/>
              <a:t>Core Design Issues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  </a:t>
            </a:r>
            <a:r>
              <a:rPr lang="zh-CN" altLang="en-US"/>
              <a:t>建模与分解  </a:t>
            </a:r>
            <a:r>
              <a:rPr lang="en-US" altLang="zh-CN"/>
              <a:t>model and split</a:t>
            </a:r>
            <a:endParaRPr lang="zh-CN" altLang="en-US"/>
          </a:p>
          <a:p>
            <a:r>
              <a:rPr lang="en-US" altLang="zh-CN"/>
              <a:t>2  </a:t>
            </a:r>
            <a:r>
              <a:rPr lang="zh-CN" altLang="en-US"/>
              <a:t>服务集成 </a:t>
            </a:r>
            <a:r>
              <a:rPr lang="en-US" altLang="zh-CN"/>
              <a:t>integration</a:t>
            </a:r>
            <a:endParaRPr lang="zh-CN" altLang="en-US"/>
          </a:p>
          <a:p>
            <a:r>
              <a:rPr lang="en-US" altLang="zh-CN"/>
              <a:t>3  </a:t>
            </a:r>
            <a:r>
              <a:rPr lang="zh-CN" altLang="en-US"/>
              <a:t>部署 </a:t>
            </a:r>
            <a:r>
              <a:rPr lang="en-US" altLang="zh-CN"/>
              <a:t>deploy</a:t>
            </a:r>
            <a:endParaRPr lang="zh-CN" altLang="en-US"/>
          </a:p>
          <a:p>
            <a:r>
              <a:rPr lang="en-US" altLang="zh-CN"/>
              <a:t>4  </a:t>
            </a:r>
            <a:r>
              <a:rPr lang="zh-CN" altLang="en-US"/>
              <a:t>测试 </a:t>
            </a:r>
            <a:r>
              <a:rPr lang="en-US" altLang="zh-CN"/>
              <a:t>testing</a:t>
            </a:r>
            <a:endParaRPr lang="zh-CN" altLang="en-US"/>
          </a:p>
          <a:p>
            <a:r>
              <a:rPr lang="en-US" altLang="zh-CN"/>
              <a:t>5  </a:t>
            </a:r>
            <a:r>
              <a:rPr lang="zh-CN" altLang="en-US"/>
              <a:t>监控 </a:t>
            </a:r>
            <a:r>
              <a:rPr lang="en-US" altLang="zh-CN"/>
              <a:t>monitoring</a:t>
            </a:r>
            <a:endParaRPr lang="zh-CN" altLang="en-US"/>
          </a:p>
          <a:p>
            <a:r>
              <a:rPr lang="en-US" altLang="zh-CN"/>
              <a:t>6  </a:t>
            </a:r>
            <a:r>
              <a:rPr lang="zh-CN" altLang="en-US"/>
              <a:t>安全 </a:t>
            </a:r>
            <a:r>
              <a:rPr lang="en-US" altLang="zh-CN"/>
              <a:t>security</a:t>
            </a:r>
            <a:endParaRPr lang="zh-CN" altLang="en-US"/>
          </a:p>
          <a:p>
            <a:r>
              <a:rPr lang="en-US" altLang="zh-CN"/>
              <a:t>7  scale it</a:t>
            </a:r>
            <a:r>
              <a:rPr lang="zh-CN" altLang="en-US"/>
              <a:t>！</a:t>
            </a:r>
            <a:r>
              <a:rPr lang="en-US" altLang="zh-CN"/>
              <a:t>      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 </a:t>
            </a:r>
            <a:r>
              <a:rPr lang="zh-CN" altLang="en-US"/>
              <a:t>建模与分解（</a:t>
            </a:r>
            <a:r>
              <a:rPr lang="en-US" altLang="zh-CN">
                <a:sym typeface="+mn-ea"/>
              </a:rPr>
              <a:t>model and split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什么样的服务是好服务？</a:t>
            </a: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如何将单体应用分解为微服务？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 </a:t>
            </a:r>
            <a:r>
              <a:rPr lang="zh-CN" altLang="en-US"/>
              <a:t>集成（</a:t>
            </a:r>
            <a:r>
              <a:rPr lang="en-US" altLang="zh-CN">
                <a:sym typeface="+mn-ea"/>
              </a:rPr>
              <a:t>integration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1  </a:t>
            </a:r>
            <a:r>
              <a:rPr lang="zh-CN" altLang="en-US"/>
              <a:t>理想集成</a:t>
            </a:r>
          </a:p>
          <a:p>
            <a:r>
              <a:rPr lang="zh-CN" altLang="en-US"/>
              <a:t>   </a:t>
            </a:r>
            <a:r>
              <a:rPr lang="en-US" altLang="zh-CN"/>
              <a:t>api</a:t>
            </a:r>
            <a:r>
              <a:rPr lang="zh-CN" altLang="en-US"/>
              <a:t>技术无关</a:t>
            </a:r>
          </a:p>
          <a:p>
            <a:r>
              <a:rPr lang="zh-CN" altLang="en-US"/>
              <a:t>   易于消费方使用</a:t>
            </a:r>
          </a:p>
          <a:p>
            <a:r>
              <a:rPr lang="zh-CN" altLang="en-US"/>
              <a:t>   隐藏内部实现细节</a:t>
            </a:r>
          </a:p>
          <a:p>
            <a:endParaRPr lang="zh-CN" altLang="en-US"/>
          </a:p>
          <a:p>
            <a:r>
              <a:rPr lang="en-US" altLang="zh-CN"/>
              <a:t>2  </a:t>
            </a:r>
            <a:r>
              <a:rPr lang="zh-CN" altLang="en-US"/>
              <a:t>实际选择</a:t>
            </a:r>
          </a:p>
          <a:p>
            <a:r>
              <a:rPr lang="zh-CN" altLang="en-US"/>
              <a:t>  </a:t>
            </a:r>
            <a:r>
              <a:rPr lang="en-US" altLang="zh-CN"/>
              <a:t>http</a:t>
            </a:r>
            <a:r>
              <a:rPr lang="zh-CN" altLang="en-US"/>
              <a:t>还是</a:t>
            </a:r>
            <a:r>
              <a:rPr lang="en-US" altLang="zh-CN"/>
              <a:t>rpc</a:t>
            </a:r>
            <a:r>
              <a:rPr lang="zh-CN" altLang="en-US"/>
              <a:t>还是</a:t>
            </a:r>
            <a:r>
              <a:rPr lang="en-US" altLang="zh-CN"/>
              <a:t>rest</a:t>
            </a:r>
            <a:r>
              <a:rPr lang="zh-CN" altLang="en-US"/>
              <a:t>？</a:t>
            </a:r>
          </a:p>
          <a:p>
            <a:r>
              <a:rPr lang="zh-CN" altLang="en-US"/>
              <a:t>  文本化还是二进制？  </a:t>
            </a:r>
          </a:p>
          <a:p>
            <a:r>
              <a:rPr lang="zh-CN" altLang="en-US"/>
              <a:t>  同步与异步？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部署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  CI &amp; CD</a:t>
            </a:r>
            <a:endParaRPr lang="zh-CN" altLang="en-US"/>
          </a:p>
          <a:p>
            <a:r>
              <a:rPr lang="en-US" altLang="zh-CN"/>
              <a:t>2  </a:t>
            </a:r>
            <a:r>
              <a:rPr lang="zh-CN" altLang="en-US"/>
              <a:t>服务与主机映射</a:t>
            </a:r>
          </a:p>
          <a:p>
            <a:r>
              <a:rPr lang="en-US" altLang="zh-CN"/>
              <a:t>3  </a:t>
            </a:r>
            <a:r>
              <a:rPr lang="zh-CN" altLang="en-US"/>
              <a:t>自动化</a:t>
            </a:r>
            <a:r>
              <a:rPr lang="en-US" altLang="zh-CN"/>
              <a:t> </a:t>
            </a:r>
          </a:p>
          <a:p>
            <a:r>
              <a:rPr lang="en-US" altLang="zh-CN"/>
              <a:t>4  </a:t>
            </a:r>
            <a:r>
              <a:rPr lang="zh-CN" altLang="en-US"/>
              <a:t>从物理机到虚拟机</a:t>
            </a:r>
          </a:p>
          <a:p>
            <a:r>
              <a:rPr lang="en-US" altLang="zh-CN"/>
              <a:t>5  </a:t>
            </a:r>
            <a:r>
              <a:rPr lang="zh-CN" altLang="en-US"/>
              <a:t>一键部署，一个部署接口（</a:t>
            </a:r>
            <a:r>
              <a:rPr lang="en-US" altLang="zh-CN"/>
              <a:t>JSON</a:t>
            </a:r>
            <a:r>
              <a:rPr lang="zh-CN" altLang="en-US"/>
              <a:t>，</a:t>
            </a:r>
            <a:r>
              <a:rPr lang="en-US" altLang="zh-CN"/>
              <a:t>YMAL</a:t>
            </a:r>
            <a:r>
              <a:rPr lang="zh-CN" altLang="en-US"/>
              <a:t>，</a:t>
            </a:r>
            <a:r>
              <a:rPr lang="en-US" altLang="zh-CN"/>
              <a:t>XML</a:t>
            </a:r>
            <a:r>
              <a:rPr lang="zh-CN" altLang="en-US"/>
              <a:t>）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单元测试，性能测试，功能测试，回归测试，端到端测试，</a:t>
            </a:r>
            <a:r>
              <a:rPr lang="en-US" altLang="zh-CN" dirty="0"/>
              <a:t>chaos</a:t>
            </a:r>
            <a:r>
              <a:rPr lang="zh-CN" altLang="en-US" dirty="0"/>
              <a:t>测试</a:t>
            </a:r>
          </a:p>
          <a:p>
            <a:r>
              <a:rPr lang="zh-CN" altLang="en-US" dirty="0"/>
              <a:t>金丝雀发布</a:t>
            </a:r>
            <a:r>
              <a:rPr lang="en-US" altLang="zh-CN" dirty="0"/>
              <a:t>(</a:t>
            </a:r>
            <a:r>
              <a:rPr lang="zh-CN" altLang="en-US" dirty="0"/>
              <a:t>灰度发布</a:t>
            </a:r>
            <a:r>
              <a:rPr lang="en-US" altLang="zh-CN" dirty="0"/>
              <a:t>)</a:t>
            </a:r>
            <a:r>
              <a:rPr lang="zh-CN" altLang="en-US" dirty="0"/>
              <a:t>，蓝绿发布等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0554"/>
            <a:ext cx="11062063" cy="351744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1579</Words>
  <Application>Microsoft Office PowerPoint</Application>
  <PresentationFormat>宽屏</PresentationFormat>
  <Paragraphs>178</Paragraphs>
  <Slides>30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主题</vt:lpstr>
      <vt:lpstr>springboot与微服务架构</vt:lpstr>
      <vt:lpstr>1  为什么选择微服务？</vt:lpstr>
      <vt:lpstr>2  什么是架构？</vt:lpstr>
      <vt:lpstr>3 微服务架构与分布式架构</vt:lpstr>
      <vt:lpstr>3 核心设计问题 Core Design Issues </vt:lpstr>
      <vt:lpstr>3.1  建模与分解（model and split）</vt:lpstr>
      <vt:lpstr>3.2  集成（integration）</vt:lpstr>
      <vt:lpstr>3.3 部署</vt:lpstr>
      <vt:lpstr>3.4 测试</vt:lpstr>
      <vt:lpstr>3.5 监控</vt:lpstr>
      <vt:lpstr>3.6 scale it！</vt:lpstr>
      <vt:lpstr>3.6 sacle it!</vt:lpstr>
      <vt:lpstr>4  微服务实践</vt:lpstr>
      <vt:lpstr>4 对话架构</vt:lpstr>
      <vt:lpstr>请求链路</vt:lpstr>
      <vt:lpstr>4.1  建模与分解</vt:lpstr>
      <vt:lpstr>4.2 集成</vt:lpstr>
      <vt:lpstr>亚马逊2002技术演进</vt:lpstr>
      <vt:lpstr>PowerPoint 演示文稿</vt:lpstr>
      <vt:lpstr>4.3 部署</vt:lpstr>
      <vt:lpstr>4.4 测试</vt:lpstr>
      <vt:lpstr>4.5 监控</vt:lpstr>
      <vt:lpstr>4.6 scale it！</vt:lpstr>
      <vt:lpstr>4.6 sacle it！</vt:lpstr>
      <vt:lpstr>4.6 sacle it！</vt:lpstr>
      <vt:lpstr>4.6 sacle it！</vt:lpstr>
      <vt:lpstr>4.7 总结</vt:lpstr>
      <vt:lpstr>5 理解springcloud开源工程</vt:lpstr>
      <vt:lpstr>6 总结</vt:lpstr>
      <vt:lpstr>7 推荐书籍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lili</dc:creator>
  <cp:lastModifiedBy>力 李</cp:lastModifiedBy>
  <cp:revision>10</cp:revision>
  <dcterms:created xsi:type="dcterms:W3CDTF">2019-07-01T18:27:21Z</dcterms:created>
  <dcterms:modified xsi:type="dcterms:W3CDTF">2020-03-21T17:00:48Z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