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1200"/>
            </a:pPr>
            <a:r>
              <a:t>- 如何保证持久性？</a:t>
            </a:r>
          </a:p>
          <a:p>
            <a:pPr>
              <a:lnSpc>
                <a:spcPct val="100000"/>
              </a:lnSpc>
              <a:defRPr sz="1200"/>
            </a:pPr>
            <a:r>
              <a:t>  事务提交前，会把修改数据到磁盘前，也就是说只要事务提交了，数据肯定持久化了。</a:t>
            </a:r>
          </a:p>
          <a:p>
            <a:pPr>
              <a:lnSpc>
                <a:spcPct val="100000"/>
              </a:lnSpc>
              <a:defRPr sz="1200"/>
            </a:pPr>
          </a:p>
          <a:p>
            <a:pPr>
              <a:lnSpc>
                <a:spcPct val="100000"/>
              </a:lnSpc>
              <a:defRPr sz="1200"/>
            </a:pPr>
            <a:r>
              <a:t>- 如何保证原子性？</a:t>
            </a:r>
          </a:p>
          <a:p>
            <a:pPr>
              <a:lnSpc>
                <a:spcPct val="100000"/>
              </a:lnSpc>
              <a:defRPr sz="1200"/>
            </a:pPr>
            <a:r>
              <a:t>  每次对数据库修改，都会把修改前数据记录在undo log，那么需要回滚时，可以读取undo log，恢复数据。</a:t>
            </a:r>
          </a:p>
          <a:p>
            <a:pPr>
              <a:lnSpc>
                <a:spcPct val="100000"/>
              </a:lnSpc>
              <a:defRPr sz="1200"/>
            </a:pPr>
          </a:p>
          <a:p>
            <a:pPr>
              <a:lnSpc>
                <a:spcPct val="100000"/>
              </a:lnSpc>
              <a:defRPr sz="1200"/>
            </a:pPr>
            <a:r>
              <a:t>  若系统在G和H之间崩溃，此时事务并未提交，需要回滚。而undo log已经被持久化，可以根据undo log来恢复数据</a:t>
            </a:r>
          </a:p>
          <a:p>
            <a:pPr>
              <a:lnSpc>
                <a:spcPct val="100000"/>
              </a:lnSpc>
              <a:defRPr sz="1200"/>
            </a:pPr>
          </a:p>
          <a:p>
            <a:pPr>
              <a:lnSpc>
                <a:spcPct val="100000"/>
              </a:lnSpc>
              <a:defRPr sz="1200"/>
            </a:pPr>
            <a:r>
              <a:t>  若系统在G之前崩溃，此时数据并未持久化到硬盘，依然保持在事务之前的状态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pc="-12" sz="12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- 如何保证原子性？</a:t>
            </a:r>
          </a:p>
          <a:p>
            <a:pPr>
              <a:lnSpc>
                <a:spcPct val="100000"/>
              </a:lnSpc>
              <a:defRPr spc="-12" sz="12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如果在事务提交前故障，通过undo log日志恢复数据。如果undo log都还没写入，那么数据就尚未持久化，无需回滚</a:t>
            </a:r>
          </a:p>
          <a:p>
            <a:pPr>
              <a:lnSpc>
                <a:spcPct val="100000"/>
              </a:lnSpc>
              <a:defRPr spc="-12" sz="12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- 如何保证持久化？</a:t>
            </a:r>
          </a:p>
          <a:p>
            <a:pPr>
              <a:lnSpc>
                <a:spcPct val="100000"/>
              </a:lnSpc>
              <a:defRPr spc="-12" sz="12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  大家会发现，这里并没有出现数据的持久化。因为数据已经写入redo log，而redo log持久化到了硬盘，因此只要到了步骤`I`以后，事务是可以提交的。</a:t>
            </a:r>
          </a:p>
          <a:p>
            <a:pPr>
              <a:lnSpc>
                <a:spcPct val="100000"/>
              </a:lnSpc>
              <a:defRPr spc="-12" sz="12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- 内存中的数据库数据何时持久化到磁盘？</a:t>
            </a:r>
          </a:p>
          <a:p>
            <a:pPr>
              <a:lnSpc>
                <a:spcPct val="100000"/>
              </a:lnSpc>
              <a:defRPr spc="-12" sz="12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  因为redo log已经持久化，因此数据库数据写入磁盘与否影响不大，不过为了避免出现脏数据（内存中与磁盘不一致），事务提交后也会将内存数据刷入磁盘（也可以按照固设定的频率刷新内存数据到磁盘中）。</a:t>
            </a:r>
          </a:p>
          <a:p>
            <a:pPr>
              <a:lnSpc>
                <a:spcPct val="100000"/>
              </a:lnSpc>
              <a:defRPr spc="-12" sz="12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- redo log何时写入磁盘</a:t>
            </a:r>
          </a:p>
          <a:p>
            <a:pPr>
              <a:lnSpc>
                <a:spcPct val="100000"/>
              </a:lnSpc>
              <a:defRPr spc="-12" sz="12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  redo log会在事务提交之前，或者redo log buffer满了的时候写入磁盘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r>
              <a:t>面对二阶段提交的上述缺点，后来又演变出了三阶段提交，但是依然没有完全解决阻塞和资源锁定的问题，而且引入了一些新的问题，因此实际使用的场景较少。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2" name="Shape 2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SPI扩展，拓展RM资源管理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7" name="Shape 2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1800"/>
            </a:pPr>
            <a:r>
              <a:t>Seata管理的分布式事务的典型生命周期：</a:t>
            </a:r>
          </a:p>
          <a:p>
            <a:pPr marL="333375" indent="-333375">
              <a:lnSpc>
                <a:spcPct val="100000"/>
              </a:lnSpc>
              <a:buSzPct val="100000"/>
              <a:buAutoNum type="arabicPeriod" startAt="1"/>
              <a:defRPr sz="1800"/>
            </a:pPr>
            <a:r>
              <a:t>TM告诉TC开始一项新的全局事务。 TC生成代表全局事务的XID。XID：一个全局事务的唯一标识，由ip:port:sequence组成</a:t>
            </a:r>
          </a:p>
          <a:p>
            <a:pPr marL="333375" indent="-333375">
              <a:lnSpc>
                <a:spcPct val="100000"/>
              </a:lnSpc>
              <a:buSzPct val="100000"/>
              <a:buAutoNum type="arabicPeriod" startAt="1"/>
              <a:defRPr sz="1800"/>
            </a:pPr>
            <a:r>
              <a:t>XID通过微服务的调用链传播。</a:t>
            </a:r>
          </a:p>
          <a:p>
            <a:pPr marL="333375" indent="-333375">
              <a:lnSpc>
                <a:spcPct val="100000"/>
              </a:lnSpc>
              <a:buSzPct val="100000"/>
              <a:buAutoNum type="arabicPeriod" startAt="1"/>
              <a:defRPr sz="1800"/>
            </a:pPr>
            <a:r>
              <a:t>RM将本地事务注册为XID到TC的相应全局事务的分支。</a:t>
            </a:r>
          </a:p>
          <a:p>
            <a:pPr marL="333375" indent="-333375">
              <a:lnSpc>
                <a:spcPct val="100000"/>
              </a:lnSpc>
              <a:buSzPct val="100000"/>
              <a:buAutoNum type="arabicPeriod" startAt="1"/>
              <a:defRPr sz="1800"/>
            </a:pPr>
            <a:r>
              <a:t>TM告诉TC提交或回滚XID的相应全局事务。</a:t>
            </a:r>
          </a:p>
          <a:p>
            <a:pPr marL="333375" indent="-333375">
              <a:lnSpc>
                <a:spcPct val="100000"/>
              </a:lnSpc>
              <a:buSzPct val="100000"/>
              <a:buAutoNum type="arabicPeriod" startAt="1"/>
              <a:defRPr sz="1800"/>
            </a:pPr>
            <a:r>
              <a:t>TC驱动相应的XID全局事务下的所有分支事务以完成分支提交或回滚。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4" name="Shape 2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一阶段：</a:t>
            </a:r>
          </a:p>
          <a:p>
            <a:pPr marL="279400" indent="-279400">
              <a:buSzPct val="123000"/>
              <a:buChar char="•"/>
            </a:pPr>
            <a:r>
              <a:t>拦截业务sql</a:t>
            </a:r>
          </a:p>
          <a:p>
            <a:pPr marL="279400" indent="-279400">
              <a:buSzPct val="123000"/>
              <a:buChar char="•"/>
            </a:pPr>
            <a:r>
              <a:t>生成前镜像—用于回滚，还解决了补偿幂等的问题</a:t>
            </a:r>
          </a:p>
          <a:p>
            <a:pPr marL="279400" indent="-279400">
              <a:buSzPct val="123000"/>
              <a:buChar char="•"/>
            </a:pPr>
            <a:r>
              <a:t>执行sql</a:t>
            </a:r>
          </a:p>
          <a:p>
            <a:pPr marL="279400" indent="-279400">
              <a:buSzPct val="123000"/>
              <a:buChar char="•"/>
            </a:pPr>
            <a:r>
              <a:t>生成后镜像—</a:t>
            </a:r>
          </a:p>
          <a:p>
            <a:pPr/>
            <a:r>
              <a:t>二阶段</a:t>
            </a:r>
          </a:p>
          <a:p>
            <a:pPr marL="279400" indent="-279400">
              <a:buSzPct val="123000"/>
              <a:buChar char="•"/>
            </a:pPr>
            <a:r>
              <a:t>TC向所有RM发起提交/回滚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8" name="Shape 2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数据校验不一致就说明有脏写，出现脏写就需要转人工处理。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5" name="Shape 2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/>
            <a:r>
              <a:t>SELECT FOR UPDATE 语句的执行会申请 全局锁 ，如果 全局锁 被其他事务持有，则释放本地锁（回滚 SELECT FOR UPDATE 语句的本地执行）并重试。这个过程中，查询是被 block 住的，直到 全局锁 拿到，即读取的相关数据是 已提交 的，才返回。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13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演示文稿标题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清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清单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事实信息"/>
          <p:cNvSpPr txBox="1"/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事实信息</a:t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/>
          <p:nvPr>
            <p:ph type="body" sz="quarter" idx="13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属性</a:t>
            </a:r>
          </a:p>
        </p:txBody>
      </p:sp>
      <p:sp>
        <p:nvSpPr>
          <p:cNvPr id="116" name="正文级别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图像"/>
          <p:cNvSpPr/>
          <p:nvPr>
            <p:ph type="pic" sz="quarter" idx="13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图像"/>
          <p:cNvSpPr/>
          <p:nvPr>
            <p:ph type="pic" sz="half" idx="14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图像"/>
          <p:cNvSpPr/>
          <p:nvPr>
            <p:ph type="pic" idx="15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图像"/>
          <p:cNvSpPr/>
          <p:nvPr>
            <p:ph type="pic" idx="13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13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演示文稿标题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23" name="作者和日期"/>
          <p:cNvSpPr txBox="1"/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13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幻灯片标题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幻灯片标题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幻灯片副标题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/>
          <p:nvPr>
            <p:ph type="body" sz="quarter" idx="13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61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14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幻灯片标题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章节标题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0" name="幻灯片副标题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89" name="议程副标题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议程副标题</a:t>
            </a:r>
          </a:p>
        </p:txBody>
      </p:sp>
      <p:sp>
        <p:nvSpPr>
          <p:cNvPr id="90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tif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tif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tif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tif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任威 2020/07/19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任威 2020/07/19</a:t>
            </a:r>
          </a:p>
        </p:txBody>
      </p:sp>
      <p:sp>
        <p:nvSpPr>
          <p:cNvPr id="152" name="分布式事务和Seata简介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分布式事务和Seata简介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该模型包括这样几个角色：…"/>
          <p:cNvSpPr txBox="1"/>
          <p:nvPr>
            <p:ph type="body" sz="half" idx="1"/>
          </p:nvPr>
        </p:nvSpPr>
        <p:spPr>
          <a:xfrm>
            <a:off x="13150208" y="2220878"/>
            <a:ext cx="9779001" cy="10022451"/>
          </a:xfrm>
          <a:prstGeom prst="rect">
            <a:avLst/>
          </a:prstGeom>
        </p:spPr>
        <p:txBody>
          <a:bodyPr/>
          <a:lstStyle/>
          <a:p>
            <a:pPr marL="0" indent="0" defTabSz="1389853">
              <a:spcBef>
                <a:spcPts val="2500"/>
              </a:spcBef>
              <a:buSzTx/>
              <a:buNone/>
              <a:defRPr sz="2736"/>
            </a:pPr>
            <a:r>
              <a:t>该模型包括这样几个角色：</a:t>
            </a:r>
          </a:p>
          <a:p>
            <a:pPr marL="803529" indent="-723900" defTabSz="1389853">
              <a:spcBef>
                <a:spcPts val="2500"/>
              </a:spcBef>
              <a:buClr>
                <a:srgbClr val="000000"/>
              </a:buClr>
              <a:buFont typeface="Times Roman"/>
              <a:defRPr sz="2736"/>
            </a:pPr>
            <a:r>
              <a:t>应用程序（ AP ）：我们的微服务</a:t>
            </a:r>
          </a:p>
          <a:p>
            <a:pPr marL="803529" indent="-723900" defTabSz="1389853">
              <a:spcBef>
                <a:spcPts val="2500"/>
              </a:spcBef>
              <a:buClr>
                <a:srgbClr val="000000"/>
              </a:buClr>
              <a:buFont typeface="Times Roman"/>
              <a:defRPr sz="2736"/>
            </a:pPr>
            <a:r>
              <a:t>事务管理器（ TM ）：全局事务管理者</a:t>
            </a:r>
          </a:p>
          <a:p>
            <a:pPr marL="803529" indent="-723900" defTabSz="1389853">
              <a:spcBef>
                <a:spcPts val="2500"/>
              </a:spcBef>
              <a:buClr>
                <a:srgbClr val="000000"/>
              </a:buClr>
              <a:buFont typeface="Times Roman"/>
              <a:defRPr sz="2736"/>
            </a:pPr>
            <a:r>
              <a:t>资源管理器（ RM ）：一般是数据库</a:t>
            </a:r>
          </a:p>
          <a:p>
            <a:pPr marL="803529" indent="-723900" defTabSz="1389853">
              <a:spcBef>
                <a:spcPts val="2500"/>
              </a:spcBef>
              <a:buClr>
                <a:srgbClr val="000000"/>
              </a:buClr>
              <a:buFont typeface="Times Roman"/>
              <a:defRPr sz="2736"/>
            </a:pPr>
            <a:r>
              <a:t>通信资源管理器（ CRM ）：是TM和RM间的通信中间件</a:t>
            </a:r>
          </a:p>
          <a:p>
            <a:pPr marL="0" indent="0" defTabSz="1389853">
              <a:spcBef>
                <a:spcPts val="2500"/>
              </a:spcBef>
              <a:buSzTx/>
              <a:buNone/>
              <a:defRPr sz="2736"/>
            </a:pPr>
            <a:r>
              <a:t>在该模型中，一个分布式事务（全局事务）可以被拆分成许多个本地事务，运行在不同的AP和RM上。每个本地事务的ACID很好实现，但是全局事务必须保证其中包含的每一个本地事务都能同时成功，若有一个本地事务失败，则所有其它事务都必须回滚。但问题是，本地事务处理过程中，并不知道其它事务的运行状态。因此，就需要通过CRM来通知各个本地事务，同步事务执行的状态。</a:t>
            </a:r>
          </a:p>
          <a:p>
            <a:pPr marL="0" indent="0" defTabSz="1389853">
              <a:spcBef>
                <a:spcPts val="2500"/>
              </a:spcBef>
              <a:buSzTx/>
              <a:buNone/>
              <a:defRPr sz="2736"/>
            </a:pPr>
            <a:r>
              <a:t>因此，各个本地事务的通信必须有统一的标准，否则不同数据库间就无法通信。</a:t>
            </a:r>
            <a:r>
              <a:rPr b="1"/>
              <a:t>XA</a:t>
            </a:r>
            <a:r>
              <a:t>就是 X/Open DTP中通信中间件与TM间联系的</a:t>
            </a:r>
            <a:r>
              <a:rPr b="1"/>
              <a:t>接口规范</a:t>
            </a:r>
            <a:r>
              <a:t>，定义了用于通知事务开始、提交、终止、回滚等接口，各个数据库厂商都必须实现这些接口。</a:t>
            </a:r>
          </a:p>
        </p:txBody>
      </p:sp>
      <p:sp>
        <p:nvSpPr>
          <p:cNvPr id="191" name="DTP模型和XA"/>
          <p:cNvSpPr txBox="1"/>
          <p:nvPr>
            <p:ph type="title"/>
          </p:nvPr>
        </p:nvSpPr>
        <p:spPr>
          <a:xfrm>
            <a:off x="13150208" y="817694"/>
            <a:ext cx="9779001" cy="1435101"/>
          </a:xfrm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DTP模型和XA</a:t>
            </a:r>
          </a:p>
        </p:txBody>
      </p:sp>
      <p:pic>
        <p:nvPicPr>
          <p:cNvPr id="19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609" y="1504949"/>
            <a:ext cx="12505187" cy="97609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二阶提交协议将全局事务拆分为两个阶段来执行：…"/>
          <p:cNvSpPr txBox="1"/>
          <p:nvPr>
            <p:ph type="body" sz="half" idx="1"/>
          </p:nvPr>
        </p:nvSpPr>
        <p:spPr>
          <a:xfrm>
            <a:off x="1206500" y="2509547"/>
            <a:ext cx="9779000" cy="999558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200"/>
            </a:pPr>
            <a:r>
              <a:rPr b="1"/>
              <a:t>二阶提交协议</a:t>
            </a:r>
            <a:r>
              <a:t>将全局事务拆分为两个阶段来执行：</a:t>
            </a:r>
          </a:p>
          <a:p>
            <a:pPr marL="254000" indent="-254000">
              <a:defRPr sz="2200"/>
            </a:pPr>
            <a:r>
              <a:t>阶段一：准备阶段，各个本地事务完成本地事务的准备工作。</a:t>
            </a:r>
          </a:p>
          <a:p>
            <a:pPr marL="254000" indent="-254000">
              <a:defRPr sz="2200"/>
            </a:pPr>
            <a:r>
              <a:t>阶段二：执行阶段，各个本地事务根据上一阶段执行结果，进行提交或回滚。</a:t>
            </a:r>
          </a:p>
          <a:p>
            <a:pPr marL="0" indent="0">
              <a:buSzTx/>
              <a:buNone/>
              <a:defRPr sz="2200"/>
            </a:pPr>
            <a:r>
              <a:t>投票阶段：</a:t>
            </a:r>
          </a:p>
          <a:p>
            <a:pPr marL="0" indent="0">
              <a:buSzTx/>
              <a:buNone/>
              <a:defRPr sz="2200"/>
            </a:pPr>
            <a:r>
              <a:t>协调组询问各个事务参与者，是否可以执行事务。每个事务参与者执行事务，写入redo和undo日志，然后反馈事务执行成功的信息（`agree`），但只要有一个参与者返回的是`Disagree`，则说明执行失败。</a:t>
            </a:r>
          </a:p>
          <a:p>
            <a:pPr marL="0" indent="0">
              <a:buSzTx/>
              <a:buNone/>
              <a:defRPr sz="2200"/>
            </a:pPr>
            <a:r>
              <a:t>提交阶段：</a:t>
            </a:r>
          </a:p>
          <a:p>
            <a:pPr marL="254000" indent="-254000">
              <a:defRPr sz="2200"/>
            </a:pPr>
            <a:r>
              <a:t>协调组发现每个参与者都可以执行事务（`agree`），于是向各个事务参与者发出`commit`指令，各个事务参与者提交事务。</a:t>
            </a:r>
          </a:p>
          <a:p>
            <a:pPr marL="254000" indent="-254000">
              <a:defRPr sz="2200"/>
            </a:pPr>
            <a:r>
              <a:t>协调组发现有一个或多个参与者返回的是`Disagree`，认为执行失败。于是向各个事务参与者发出`abort`指令，各个事务参与者回滚事务。</a:t>
            </a:r>
          </a:p>
        </p:txBody>
      </p:sp>
      <p:sp>
        <p:nvSpPr>
          <p:cNvPr id="195" name="二阶段提交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pc="0" sz="5500"/>
            </a:lvl1pPr>
          </a:lstStyle>
          <a:p>
            <a:pPr/>
            <a:r>
              <a:t>二阶段提交</a:t>
            </a:r>
          </a:p>
        </p:txBody>
      </p:sp>
      <p:grpSp>
        <p:nvGrpSpPr>
          <p:cNvPr id="198" name="图像画廊"/>
          <p:cNvGrpSpPr/>
          <p:nvPr/>
        </p:nvGrpSpPr>
        <p:grpSpPr>
          <a:xfrm>
            <a:off x="11481910" y="249005"/>
            <a:ext cx="12327778" cy="6715857"/>
            <a:chOff x="0" y="0"/>
            <a:chExt cx="12327777" cy="6715855"/>
          </a:xfrm>
        </p:grpSpPr>
        <p:pic>
          <p:nvPicPr>
            <p:cNvPr id="196" name="image-20200305141029973.png" descr="image-20200305141029973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36" r="0" b="136"/>
            <a:stretch>
              <a:fillRect/>
            </a:stretch>
          </p:blipFill>
          <p:spPr>
            <a:xfrm>
              <a:off x="0" y="0"/>
              <a:ext cx="12327778" cy="60681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7" name="正常情况"/>
            <p:cNvSpPr/>
            <p:nvPr/>
          </p:nvSpPr>
          <p:spPr>
            <a:xfrm>
              <a:off x="0" y="6144355"/>
              <a:ext cx="1232777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b="1" sz="2400">
                  <a:solidFill>
                    <a:srgbClr val="5E5E5E"/>
                  </a:solidFill>
                </a:defRPr>
              </a:lvl1pPr>
            </a:lstStyle>
            <a:p>
              <a:pPr/>
              <a:r>
                <a:t>正常情况</a:t>
              </a:r>
            </a:p>
          </p:txBody>
        </p:sp>
      </p:grpSp>
      <p:grpSp>
        <p:nvGrpSpPr>
          <p:cNvPr id="201" name="图像画廊"/>
          <p:cNvGrpSpPr/>
          <p:nvPr/>
        </p:nvGrpSpPr>
        <p:grpSpPr>
          <a:xfrm>
            <a:off x="11481910" y="7318909"/>
            <a:ext cx="12327778" cy="6141044"/>
            <a:chOff x="0" y="0"/>
            <a:chExt cx="12327777" cy="6141042"/>
          </a:xfrm>
        </p:grpSpPr>
        <p:pic>
          <p:nvPicPr>
            <p:cNvPr id="199" name="image-20200305141318326.png" descr="image-20200305141318326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5969" r="0" b="5969"/>
            <a:stretch>
              <a:fillRect/>
            </a:stretch>
          </p:blipFill>
          <p:spPr>
            <a:xfrm>
              <a:off x="0" y="0"/>
              <a:ext cx="12327778" cy="54933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0" name="异常情况"/>
            <p:cNvSpPr/>
            <p:nvPr/>
          </p:nvSpPr>
          <p:spPr>
            <a:xfrm>
              <a:off x="0" y="5569542"/>
              <a:ext cx="1232777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2400">
                  <a:solidFill>
                    <a:srgbClr val="5E5E5E"/>
                  </a:solidFill>
                </a:defRPr>
              </a:lvl1pPr>
            </a:lstStyle>
            <a:p>
              <a:pPr/>
              <a:r>
                <a:t>异常情况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二阶段提交的问题"/>
          <p:cNvSpPr txBox="1"/>
          <p:nvPr>
            <p:ph type="body" idx="13"/>
          </p:nvPr>
        </p:nvSpPr>
        <p:spPr>
          <a:xfrm>
            <a:off x="1203685" y="496411"/>
            <a:ext cx="9779001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二阶段提交的问题</a:t>
            </a:r>
          </a:p>
        </p:txBody>
      </p:sp>
      <p:sp>
        <p:nvSpPr>
          <p:cNvPr id="204" name="单点故障问题…"/>
          <p:cNvSpPr txBox="1"/>
          <p:nvPr>
            <p:ph type="body" sz="half" idx="1"/>
          </p:nvPr>
        </p:nvSpPr>
        <p:spPr>
          <a:xfrm>
            <a:off x="1206500" y="1427375"/>
            <a:ext cx="22332837" cy="5306673"/>
          </a:xfrm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单点故障问题</a:t>
            </a:r>
          </a:p>
          <a:p>
            <a:pPr marL="0" indent="0" defTabSz="457200">
              <a:lnSpc>
                <a:spcPct val="200000"/>
              </a:lnSpc>
              <a:spcBef>
                <a:spcPts val="0"/>
              </a:spcBef>
              <a:buSzTx/>
              <a:buNone/>
              <a:defRPr sz="2000">
                <a:solidFill>
                  <a:srgbClr val="333333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2PC的缺点在于不能处理fail-stop形式的节点failure. 比如下图这种情况.</a:t>
            </a:r>
          </a:p>
          <a:p>
            <a:pPr marL="0" indent="0" defTabSz="457200">
              <a:lnSpc>
                <a:spcPct val="200000"/>
              </a:lnSpc>
              <a:spcBef>
                <a:spcPts val="600"/>
              </a:spcBef>
              <a:buSzTx/>
              <a:buNone/>
              <a:defRPr sz="2000">
                <a:solidFill>
                  <a:srgbClr val="333333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假设coordinator和voter3都在Commit这个阶段crash了, 而voter1和voter2没有收到commit消息. 这时候voter1和voter2就陷入了一个困境. 因为他们并不能判断现在是两个场景中的哪一种:</a:t>
            </a:r>
          </a:p>
          <a:p>
            <a:pPr marL="0" indent="0" defTabSz="457200">
              <a:lnSpc>
                <a:spcPct val="200000"/>
              </a:lnSpc>
              <a:spcBef>
                <a:spcPts val="600"/>
              </a:spcBef>
              <a:buSzTx/>
              <a:buNone/>
              <a:defRPr sz="2000">
                <a:solidFill>
                  <a:srgbClr val="333333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 (1)上轮全票通过然后voter3第一个收到了commit的消息并在commit操作之后crash了</a:t>
            </a:r>
          </a:p>
          <a:p>
            <a:pPr marL="0" indent="0" defTabSz="457200">
              <a:lnSpc>
                <a:spcPct val="200000"/>
              </a:lnSpc>
              <a:spcBef>
                <a:spcPts val="600"/>
              </a:spcBef>
              <a:buSzTx/>
              <a:buNone/>
              <a:defRPr sz="2000">
                <a:solidFill>
                  <a:srgbClr val="333333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 (2)上轮voter3反对所以干脆没有通过.</a:t>
            </a:r>
          </a:p>
          <a:p>
            <a:pPr marL="735012" indent="-595312" defTabSz="457200">
              <a:lnSpc>
                <a:spcPct val="100000"/>
              </a:lnSpc>
              <a:spcBef>
                <a:spcPts val="0"/>
              </a:spcBef>
              <a:buClr>
                <a:srgbClr val="333333"/>
              </a:buClr>
              <a:buFont typeface="Helvetica Neue"/>
              <a:defRPr sz="1600">
                <a:solidFill>
                  <a:srgbClr val="333333"/>
                </a:solidFill>
              </a:defRPr>
            </a:pPr>
            <a:r>
              <a:rPr b="1" sz="3000"/>
              <a:t>阻塞问题 </a:t>
            </a:r>
            <a:endParaRPr b="1" sz="3000"/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333333"/>
              </a:buClr>
              <a:buFont typeface="Helvetica Neue"/>
              <a:defRPr sz="2000">
                <a:solidFill>
                  <a:srgbClr val="333333"/>
                </a:solidFill>
              </a:defRPr>
            </a:pPr>
            <a:r>
              <a:t>在准备阶段、提交阶段，每个事物参与者都会锁定本地资源，并等待其它事务的执行结果，阻塞时间较长，资源锁定时间太久，因此执行的效率就比较低了。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grpSp>
        <p:nvGrpSpPr>
          <p:cNvPr id="207" name="图像画廊"/>
          <p:cNvGrpSpPr/>
          <p:nvPr/>
        </p:nvGrpSpPr>
        <p:grpSpPr>
          <a:xfrm>
            <a:off x="1356185" y="7107005"/>
            <a:ext cx="12005227" cy="6065394"/>
            <a:chOff x="0" y="0"/>
            <a:chExt cx="12005226" cy="6065392"/>
          </a:xfrm>
        </p:grpSpPr>
        <p:pic>
          <p:nvPicPr>
            <p:cNvPr id="205" name="image-20200305142812815.png" descr="image-20200305142812815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5879" r="0" b="5879"/>
            <a:stretch>
              <a:fillRect/>
            </a:stretch>
          </p:blipFill>
          <p:spPr>
            <a:xfrm>
              <a:off x="0" y="0"/>
              <a:ext cx="12005227" cy="54176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6" name="键入说明。"/>
            <p:cNvSpPr/>
            <p:nvPr/>
          </p:nvSpPr>
          <p:spPr>
            <a:xfrm>
              <a:off x="0" y="5493892"/>
              <a:ext cx="12005227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2400">
                  <a:solidFill>
                    <a:srgbClr val="5E5E5E"/>
                  </a:solidFill>
                </a:defRPr>
              </a:lvl1pPr>
            </a:lstStyle>
            <a:p>
              <a:pPr/>
              <a:r>
                <a:t>键入说明。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基本原理…"/>
          <p:cNvSpPr txBox="1"/>
          <p:nvPr>
            <p:ph type="body" sz="half" idx="1"/>
          </p:nvPr>
        </p:nvSpPr>
        <p:spPr>
          <a:xfrm>
            <a:off x="1206500" y="2775557"/>
            <a:ext cx="9779000" cy="9729577"/>
          </a:xfrm>
          <a:prstGeom prst="rect">
            <a:avLst/>
          </a:prstGeom>
        </p:spPr>
        <p:txBody>
          <a:bodyPr/>
          <a:lstStyle/>
          <a:p>
            <a:pPr marL="0" indent="0" defTabSz="2023821">
              <a:spcBef>
                <a:spcPts val="3700"/>
              </a:spcBef>
              <a:buSzTx/>
              <a:buNone/>
              <a:defRPr sz="3818"/>
            </a:pPr>
            <a:r>
              <a:t>基本原理</a:t>
            </a:r>
          </a:p>
          <a:p>
            <a:pPr marL="505968" indent="-505968" defTabSz="2023821">
              <a:spcBef>
                <a:spcPts val="3700"/>
              </a:spcBef>
              <a:defRPr sz="2490"/>
            </a:pPr>
            <a:r>
              <a:t>一般分为事务的发起者A和事务的其它参与者B：</a:t>
            </a:r>
          </a:p>
          <a:p>
            <a:pPr marL="505968" indent="-505968" defTabSz="2023821">
              <a:spcBef>
                <a:spcPts val="3700"/>
              </a:spcBef>
              <a:defRPr sz="2490"/>
            </a:pPr>
            <a:r>
              <a:t>- 事务发起者A执行本地事务</a:t>
            </a:r>
          </a:p>
          <a:p>
            <a:pPr marL="505968" indent="-505968" defTabSz="2023821">
              <a:spcBef>
                <a:spcPts val="3700"/>
              </a:spcBef>
              <a:defRPr sz="2490"/>
            </a:pPr>
            <a:r>
              <a:t>- 事务发起者A通过MQ将需要执行的事务信息发送给事务参与者B</a:t>
            </a:r>
          </a:p>
          <a:p>
            <a:pPr marL="505968" indent="-505968" defTabSz="2023821">
              <a:spcBef>
                <a:spcPts val="3700"/>
              </a:spcBef>
              <a:defRPr sz="2490"/>
            </a:pPr>
            <a:r>
              <a:t>- 事务参与者B接收到消息后执行本地事务</a:t>
            </a:r>
          </a:p>
          <a:p>
            <a:pPr marL="0" indent="0" defTabSz="2023821">
              <a:spcBef>
                <a:spcPts val="3700"/>
              </a:spcBef>
              <a:buSzTx/>
              <a:buNone/>
              <a:defRPr b="1" sz="3984"/>
            </a:pPr>
            <a:r>
              <a:rPr sz="3818"/>
              <a:t>几个注意事项</a:t>
            </a:r>
            <a:r>
              <a:t>：</a:t>
            </a:r>
          </a:p>
          <a:p>
            <a:pPr marL="906525" indent="-790575" defTabSz="2023821">
              <a:spcBef>
                <a:spcPts val="3700"/>
              </a:spcBef>
              <a:buClr>
                <a:srgbClr val="333333"/>
              </a:buClr>
              <a:buFont typeface="Helvetica Neue"/>
              <a:defRPr sz="2490"/>
            </a:pPr>
            <a:r>
              <a:t>事务发起者A必须确保本地事务成功后，消息一定发送成功</a:t>
            </a:r>
          </a:p>
          <a:p>
            <a:pPr marL="906525" indent="-790575" defTabSz="2023821">
              <a:spcBef>
                <a:spcPts val="3700"/>
              </a:spcBef>
              <a:buClr>
                <a:srgbClr val="333333"/>
              </a:buClr>
              <a:buFont typeface="Helvetica Neue"/>
              <a:defRPr sz="2490"/>
            </a:pPr>
            <a:r>
              <a:t>MQ必须保证消息正确投递和持久化保存</a:t>
            </a:r>
          </a:p>
          <a:p>
            <a:pPr marL="906525" indent="-790575" defTabSz="2023821">
              <a:spcBef>
                <a:spcPts val="3700"/>
              </a:spcBef>
              <a:buClr>
                <a:srgbClr val="333333"/>
              </a:buClr>
              <a:buFont typeface="Helvetica Neue"/>
              <a:defRPr sz="2490"/>
            </a:pPr>
            <a:r>
              <a:t>事务参与者B必须确保消息最终一定能消费，如果失败需要多次重试</a:t>
            </a:r>
          </a:p>
          <a:p>
            <a:pPr marL="906525" indent="-790575" defTabSz="2023821">
              <a:spcBef>
                <a:spcPts val="3700"/>
              </a:spcBef>
              <a:buClr>
                <a:srgbClr val="333333"/>
              </a:buClr>
              <a:buFont typeface="Helvetica Neue"/>
              <a:defRPr sz="2490"/>
            </a:pPr>
            <a:r>
              <a:t>事务B执行失败，会重试，但不会导致事务A回滚</a:t>
            </a:r>
          </a:p>
          <a:p>
            <a:pPr marL="0" indent="0" defTabSz="379475">
              <a:lnSpc>
                <a:spcPct val="100000"/>
              </a:lnSpc>
              <a:spcBef>
                <a:spcPts val="0"/>
              </a:spcBef>
              <a:buSzTx/>
              <a:buNone/>
              <a:defRPr sz="996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212" name="事务消息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事务消息</a:t>
            </a:r>
          </a:p>
        </p:txBody>
      </p:sp>
      <p:grpSp>
        <p:nvGrpSpPr>
          <p:cNvPr id="215" name="图像画廊"/>
          <p:cNvGrpSpPr/>
          <p:nvPr/>
        </p:nvGrpSpPr>
        <p:grpSpPr>
          <a:xfrm>
            <a:off x="11932748" y="4876389"/>
            <a:ext cx="11426102" cy="5273913"/>
            <a:chOff x="0" y="0"/>
            <a:chExt cx="11426101" cy="5273911"/>
          </a:xfrm>
        </p:grpSpPr>
        <p:pic>
          <p:nvPicPr>
            <p:cNvPr id="213" name="image-20200305181454125.png" descr="image-20200305181454125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3904" r="0" b="0"/>
            <a:stretch>
              <a:fillRect/>
            </a:stretch>
          </p:blipFill>
          <p:spPr>
            <a:xfrm>
              <a:off x="0" y="0"/>
              <a:ext cx="11426102" cy="46262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4" name="键入说明。"/>
            <p:cNvSpPr/>
            <p:nvPr/>
          </p:nvSpPr>
          <p:spPr>
            <a:xfrm>
              <a:off x="0" y="4702411"/>
              <a:ext cx="11426102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2400">
                  <a:solidFill>
                    <a:srgbClr val="5E5E5E"/>
                  </a:solidFill>
                </a:defRPr>
              </a:lvl1pPr>
            </a:lstStyle>
            <a:p>
              <a:pPr/>
              <a:r>
                <a:t>键入说明。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ocketMq的事务消息"/>
          <p:cNvSpPr txBox="1"/>
          <p:nvPr>
            <p:ph type="body" idx="13"/>
          </p:nvPr>
        </p:nvSpPr>
        <p:spPr>
          <a:xfrm>
            <a:off x="1203685" y="485086"/>
            <a:ext cx="9779001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RocketMq的事务消息</a:t>
            </a:r>
          </a:p>
        </p:txBody>
      </p:sp>
      <p:sp>
        <p:nvSpPr>
          <p:cNvPr id="218" name="应用模块遇到要发送事务消息的场景时，先发送prepare消息给MQ。…"/>
          <p:cNvSpPr txBox="1"/>
          <p:nvPr>
            <p:ph type="body" sz="half" idx="1"/>
          </p:nvPr>
        </p:nvSpPr>
        <p:spPr>
          <a:xfrm>
            <a:off x="1206500" y="6612010"/>
            <a:ext cx="19530670" cy="5893124"/>
          </a:xfrm>
          <a:prstGeom prst="rect">
            <a:avLst/>
          </a:prstGeom>
        </p:spPr>
        <p:txBody>
          <a:bodyPr/>
          <a:lstStyle/>
          <a:p>
            <a:pPr marL="1130009" indent="-1001485" defTabSz="2243271">
              <a:spcBef>
                <a:spcPts val="4100"/>
              </a:spcBef>
              <a:buClr>
                <a:srgbClr val="333333"/>
              </a:buClr>
              <a:buSzPct val="100000"/>
              <a:buFont typeface="Verdana"/>
              <a:buAutoNum type="arabicPeriod" startAt="1"/>
              <a:defRPr sz="2760"/>
            </a:pPr>
            <a:r>
              <a:t>应用模块遇到要发送事务消息的场景时，先发送prepare消息给MQ。</a:t>
            </a:r>
          </a:p>
          <a:p>
            <a:pPr marL="1130009" indent="-1001485" defTabSz="2243271">
              <a:spcBef>
                <a:spcPts val="4100"/>
              </a:spcBef>
              <a:buClr>
                <a:srgbClr val="333333"/>
              </a:buClr>
              <a:buSzPct val="100000"/>
              <a:buFont typeface="Verdana"/>
              <a:buAutoNum type="arabicPeriod" startAt="1"/>
              <a:defRPr sz="2760"/>
            </a:pPr>
            <a:r>
              <a:t>prepare消息发送成功后，应用模块执行数据库事务（本地事务）。</a:t>
            </a:r>
          </a:p>
          <a:p>
            <a:pPr marL="1130009" indent="-1001485" defTabSz="2243271">
              <a:spcBef>
                <a:spcPts val="4100"/>
              </a:spcBef>
              <a:buClr>
                <a:srgbClr val="333333"/>
              </a:buClr>
              <a:buSzPct val="100000"/>
              <a:buFont typeface="Verdana"/>
              <a:buAutoNum type="arabicPeriod" startAt="1"/>
              <a:defRPr sz="2760"/>
            </a:pPr>
            <a:r>
              <a:t>根据数据库事务执行的结果，再返回Commit或Rollback给MQ。</a:t>
            </a:r>
          </a:p>
          <a:p>
            <a:pPr marL="1130009" indent="-1001485" defTabSz="2243271">
              <a:spcBef>
                <a:spcPts val="4100"/>
              </a:spcBef>
              <a:buClr>
                <a:srgbClr val="333333"/>
              </a:buClr>
              <a:buSzPct val="100000"/>
              <a:buFont typeface="Verdana"/>
              <a:buAutoNum type="arabicPeriod" startAt="1"/>
              <a:defRPr sz="2760"/>
            </a:pPr>
            <a:r>
              <a:t>如果是Commit，MQ把消息下发给Consumer端，如果是Rollback，直接删掉prepare消息。</a:t>
            </a:r>
          </a:p>
          <a:p>
            <a:pPr marL="1130009" indent="-1001485" defTabSz="2243271">
              <a:spcBef>
                <a:spcPts val="4100"/>
              </a:spcBef>
              <a:buClr>
                <a:srgbClr val="333333"/>
              </a:buClr>
              <a:buSzPct val="100000"/>
              <a:buFont typeface="Verdana"/>
              <a:buAutoNum type="arabicPeriod" startAt="1"/>
              <a:defRPr sz="2760"/>
            </a:pPr>
            <a:r>
              <a:t>第3步的执行结果如果没响应，或是超时的，启动定时任务回查事务状态（最多重试15次，超过了默认丢弃此消息），处理结果同第4步。</a:t>
            </a:r>
          </a:p>
          <a:p>
            <a:pPr marL="1130009" indent="-1001485" defTabSz="2243271">
              <a:spcBef>
                <a:spcPts val="4100"/>
              </a:spcBef>
              <a:buClr>
                <a:srgbClr val="333333"/>
              </a:buClr>
              <a:buSzPct val="100000"/>
              <a:buFont typeface="Verdana"/>
              <a:buAutoNum type="arabicPeriod" startAt="1"/>
              <a:defRPr sz="2760"/>
            </a:pPr>
            <a:r>
              <a:t>MQ消费的成功机制由MQ自己保证。</a:t>
            </a:r>
          </a:p>
        </p:txBody>
      </p:sp>
      <p:grpSp>
        <p:nvGrpSpPr>
          <p:cNvPr id="221" name="图像画廊"/>
          <p:cNvGrpSpPr/>
          <p:nvPr/>
        </p:nvGrpSpPr>
        <p:grpSpPr>
          <a:xfrm>
            <a:off x="1185006" y="1751601"/>
            <a:ext cx="18431743" cy="4927235"/>
            <a:chOff x="0" y="0"/>
            <a:chExt cx="18431741" cy="4927234"/>
          </a:xfrm>
        </p:grpSpPr>
        <p:pic>
          <p:nvPicPr>
            <p:cNvPr id="219" name="图像" descr="图像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2388" r="0" b="12388"/>
            <a:stretch>
              <a:fillRect/>
            </a:stretch>
          </p:blipFill>
          <p:spPr>
            <a:xfrm>
              <a:off x="0" y="0"/>
              <a:ext cx="18431742" cy="42795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0" name="键入说明。"/>
            <p:cNvSpPr/>
            <p:nvPr/>
          </p:nvSpPr>
          <p:spPr>
            <a:xfrm>
              <a:off x="0" y="4355734"/>
              <a:ext cx="18431742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2400">
                  <a:solidFill>
                    <a:srgbClr val="5E5E5E"/>
                  </a:solidFill>
                </a:defRPr>
              </a:lvl1pPr>
            </a:lstStyle>
            <a:p>
              <a:pPr/>
              <a:r>
                <a:t>键入说明。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eata简介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Seata简介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eata是什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Seata是什么</a:t>
            </a:r>
          </a:p>
        </p:txBody>
      </p:sp>
      <p:sp>
        <p:nvSpPr>
          <p:cNvPr id="226" name="Seata: Simple Extensible Autonomous Transaction Architecture"/>
          <p:cNvSpPr txBox="1"/>
          <p:nvPr>
            <p:ph type="body" idx="13"/>
          </p:nvPr>
        </p:nvSpPr>
        <p:spPr>
          <a:xfrm>
            <a:off x="1206500" y="2604131"/>
            <a:ext cx="19787768" cy="71015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619125">
              <a:defRPr sz="4125"/>
            </a:lvl1pPr>
          </a:lstStyle>
          <a:p>
            <a:pPr/>
            <a:r>
              <a:t>Seata: Simple Extensible Autonomous Transaction Architecture</a:t>
            </a:r>
          </a:p>
        </p:txBody>
      </p:sp>
      <p:sp>
        <p:nvSpPr>
          <p:cNvPr id="227" name="Seata 是一款开源的分布式事务解决方案，致力于提供高性能和简单易用的分布式事务服务…"/>
          <p:cNvSpPr txBox="1"/>
          <p:nvPr>
            <p:ph type="body" idx="1"/>
          </p:nvPr>
        </p:nvSpPr>
        <p:spPr>
          <a:xfrm>
            <a:off x="1206500" y="3869018"/>
            <a:ext cx="21971000" cy="8635498"/>
          </a:xfrm>
          <a:prstGeom prst="rect">
            <a:avLst/>
          </a:prstGeom>
        </p:spPr>
        <p:txBody>
          <a:bodyPr/>
          <a:lstStyle/>
          <a:p>
            <a:pPr marL="597408" indent="-597408" defTabSz="2389572">
              <a:spcBef>
                <a:spcPts val="4400"/>
              </a:spcBef>
              <a:defRPr sz="3528"/>
            </a:pPr>
            <a:r>
              <a:t>Seata 是一款开源的分布式事务解决方案，致力于提供高性能和简单易用的分布式事务服务</a:t>
            </a:r>
          </a:p>
          <a:p>
            <a:pPr marL="597408" indent="-597408" defTabSz="2389572">
              <a:spcBef>
                <a:spcPts val="4400"/>
              </a:spcBef>
              <a:defRPr sz="3528"/>
            </a:pPr>
            <a:r>
              <a:t>事务模型</a:t>
            </a:r>
          </a:p>
          <a:p>
            <a:pPr lvl="1" marL="1742439" indent="-871219" algn="just" defTabSz="2389572">
              <a:spcBef>
                <a:spcPts val="4400"/>
              </a:spcBef>
              <a:buSzPct val="100000"/>
              <a:buAutoNum type="arabicPeriod" startAt="1"/>
              <a:defRPr sz="3528"/>
            </a:pPr>
            <a:r>
              <a:t>AT模式：原始支持，早期还有MT模式（0.4.2废弃）</a:t>
            </a:r>
          </a:p>
          <a:p>
            <a:pPr lvl="1" marL="1742439" indent="-871219" algn="just" defTabSz="2389572">
              <a:spcBef>
                <a:spcPts val="4400"/>
              </a:spcBef>
              <a:buSzPct val="100000"/>
              <a:buAutoNum type="arabicPeriod" startAt="1"/>
              <a:defRPr sz="3528"/>
            </a:pPr>
            <a:r>
              <a:t>TCC模式：0.4版本支持</a:t>
            </a:r>
          </a:p>
          <a:p>
            <a:pPr lvl="1" marL="1742439" indent="-871219" algn="just" defTabSz="2389572">
              <a:spcBef>
                <a:spcPts val="4400"/>
              </a:spcBef>
              <a:buSzPct val="100000"/>
              <a:buAutoNum type="arabicPeriod" startAt="1"/>
              <a:defRPr sz="3528"/>
            </a:pPr>
            <a:r>
              <a:t>Saga模式：0.9版本支持</a:t>
            </a:r>
          </a:p>
          <a:p>
            <a:pPr lvl="1" marL="1742439" indent="-871219" algn="just" defTabSz="2389572">
              <a:spcBef>
                <a:spcPts val="4400"/>
              </a:spcBef>
              <a:buSzPct val="100000"/>
              <a:buAutoNum type="arabicPeriod" startAt="1"/>
              <a:defRPr sz="3528"/>
            </a:pPr>
            <a:r>
              <a:t>XA模式：1.2版本支持，20/04/21</a:t>
            </a:r>
          </a:p>
          <a:p>
            <a:pPr marL="597408" indent="-597408" defTabSz="2389572">
              <a:spcBef>
                <a:spcPts val="4400"/>
              </a:spcBef>
              <a:defRPr sz="3528"/>
            </a:pPr>
            <a:r>
              <a:t>愿景：</a:t>
            </a:r>
          </a:p>
          <a:p>
            <a:pPr lvl="1" marL="1045463" indent="-448055" defTabSz="2389572">
              <a:spcBef>
                <a:spcPts val="4400"/>
              </a:spcBef>
              <a:buSzPct val="40000"/>
              <a:buBlip>
                <a:blip r:embed="rId2"/>
              </a:buBlip>
              <a:defRPr sz="3528"/>
            </a:pPr>
            <a:r>
              <a:t>像使用本地事务一样使用分布式事务，提供一站式的分布式事务解决方案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eata特性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Seata特性</a:t>
            </a:r>
          </a:p>
        </p:txBody>
      </p:sp>
      <p:sp>
        <p:nvSpPr>
          <p:cNvPr id="230" name="支持多个微服务框架…"/>
          <p:cNvSpPr txBox="1"/>
          <p:nvPr>
            <p:ph type="body" idx="1"/>
          </p:nvPr>
        </p:nvSpPr>
        <p:spPr>
          <a:xfrm>
            <a:off x="1206500" y="2941785"/>
            <a:ext cx="21971000" cy="9562731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支持多个微服务框架</a:t>
            </a:r>
          </a:p>
          <a:p>
            <a:pPr lvl="1">
              <a:buSzPct val="40000"/>
              <a:buBlip>
                <a:blip r:embed="rId3"/>
              </a:buBlip>
              <a:defRPr sz="3600"/>
            </a:pPr>
            <a:r>
              <a:t>Dubbo、Spring Cloud、Sofa-RPC、gPRC等PRC框架</a:t>
            </a:r>
          </a:p>
          <a:p>
            <a:pPr>
              <a:defRPr sz="3600"/>
            </a:pPr>
            <a:r>
              <a:t>高可用</a:t>
            </a:r>
          </a:p>
          <a:p>
            <a:pPr lvl="1">
              <a:buSzPct val="40000"/>
              <a:buBlip>
                <a:blip r:embed="rId3"/>
              </a:buBlip>
              <a:defRPr sz="3600"/>
            </a:pPr>
            <a:r>
              <a:t>支持基于数据库存储的集群模式，水平扩展能力强</a:t>
            </a:r>
          </a:p>
          <a:p>
            <a:pPr>
              <a:defRPr sz="3600"/>
            </a:pPr>
            <a:r>
              <a:t>高可扩展性</a:t>
            </a:r>
          </a:p>
          <a:p>
            <a:pPr lvl="1">
              <a:buSzPct val="40000"/>
              <a:buBlip>
                <a:blip r:embed="rId3"/>
              </a:buBlip>
              <a:defRPr sz="3600"/>
            </a:pPr>
            <a:r>
              <a:t>支持配置中心、注册中心、SPI扩展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ransaction Coordinator(TC): 事务协调器，维护全局事务的运行状态，驱动全局事务的提交或回滚。…"/>
          <p:cNvSpPr txBox="1"/>
          <p:nvPr>
            <p:ph type="body" sz="half" idx="1"/>
          </p:nvPr>
        </p:nvSpPr>
        <p:spPr>
          <a:xfrm>
            <a:off x="1206500" y="2607298"/>
            <a:ext cx="9779000" cy="9897836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Transaction Coordinator(TC): 事务协调器，维护全局事务的运行状态，驱动全局事务的提交或回滚。</a:t>
            </a:r>
          </a:p>
          <a:p>
            <a:pPr>
              <a:defRPr sz="3600"/>
            </a:pPr>
            <a:r>
              <a:t>Transaction Manager(TM): 控制全局事务的边界，负责开启一个全局事务，并最终负责发起全局提交或全局回滚。 </a:t>
            </a:r>
          </a:p>
          <a:p>
            <a:pPr>
              <a:defRPr sz="3600"/>
            </a:pPr>
            <a:r>
              <a:t>Resource Manager(RM):控制分支事务，负责分支事务的注册、状态汇 报，并驱动分支(本地)事务的提交和回滚。</a:t>
            </a:r>
          </a:p>
          <a:p>
            <a:pPr marL="0" indent="0">
              <a:buSzTx/>
              <a:buNone/>
              <a:defRPr sz="3000"/>
            </a:pPr>
            <a:r>
              <a:t> 其中 TM 和 RM 是作为 Seata 的客户端与业务系统集成在一起，TC 作为 Seata 的服务端独立部署。</a:t>
            </a:r>
          </a:p>
        </p:txBody>
      </p:sp>
      <p:sp>
        <p:nvSpPr>
          <p:cNvPr id="235" name="Seata原理介绍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Seata原理介绍</a:t>
            </a:r>
          </a:p>
        </p:txBody>
      </p:sp>
      <p:grpSp>
        <p:nvGrpSpPr>
          <p:cNvPr id="238" name="图像画廊"/>
          <p:cNvGrpSpPr/>
          <p:nvPr/>
        </p:nvGrpSpPr>
        <p:grpSpPr>
          <a:xfrm>
            <a:off x="12192000" y="1270000"/>
            <a:ext cx="11058505" cy="9650688"/>
            <a:chOff x="0" y="0"/>
            <a:chExt cx="11058504" cy="9650687"/>
          </a:xfrm>
        </p:grpSpPr>
        <p:pic>
          <p:nvPicPr>
            <p:cNvPr id="236" name="图像" descr="图像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61" t="0" r="161" b="0"/>
            <a:stretch>
              <a:fillRect/>
            </a:stretch>
          </p:blipFill>
          <p:spPr>
            <a:xfrm>
              <a:off x="0" y="0"/>
              <a:ext cx="11058505" cy="90029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7" name="键入说明。"/>
            <p:cNvSpPr/>
            <p:nvPr/>
          </p:nvSpPr>
          <p:spPr>
            <a:xfrm>
              <a:off x="0" y="9079187"/>
              <a:ext cx="11058505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2400">
                  <a:solidFill>
                    <a:srgbClr val="5E5E5E"/>
                  </a:solidFill>
                </a:defRPr>
              </a:lvl1pPr>
            </a:lstStyle>
            <a:p>
              <a:pPr/>
              <a:r>
                <a:t>键入说明。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eata-A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Seata-AT</a:t>
            </a:r>
          </a:p>
        </p:txBody>
      </p:sp>
      <p:sp>
        <p:nvSpPr>
          <p:cNvPr id="241" name="2019年 1 月份，Seata 开源了 AT 模式。AT 模式是一种无侵入的分布式事务解决方案。可以看做是对TCC或者二阶段提交模型的一种优化，解决了TCC模式中的代码侵入、编码复杂等问题。…"/>
          <p:cNvSpPr txBox="1"/>
          <p:nvPr>
            <p:ph type="body" idx="1"/>
          </p:nvPr>
        </p:nvSpPr>
        <p:spPr>
          <a:xfrm>
            <a:off x="1206500" y="2699254"/>
            <a:ext cx="21971000" cy="9805262"/>
          </a:xfrm>
          <a:prstGeom prst="rect">
            <a:avLst/>
          </a:prstGeom>
        </p:spPr>
        <p:txBody>
          <a:bodyPr/>
          <a:lstStyle/>
          <a:p>
            <a:pPr marL="0" indent="0" defTabSz="2096971">
              <a:spcBef>
                <a:spcPts val="3800"/>
              </a:spcBef>
              <a:buSzTx/>
              <a:buNone/>
              <a:defRPr sz="2580"/>
            </a:pPr>
            <a:r>
              <a:t>2019年 1 月份，Seata 开源了 AT 模式。AT 模式是一种无侵入的分布式事务解决方案。可以看做是对TCC或者二阶段提交模型的一种优化，解决了TCC模式中的代码侵入、编码复杂等问题。</a:t>
            </a:r>
          </a:p>
          <a:p>
            <a:pPr marL="0" indent="0" defTabSz="2096971">
              <a:spcBef>
                <a:spcPts val="3800"/>
              </a:spcBef>
              <a:buSzTx/>
              <a:buNone/>
              <a:defRPr sz="2580"/>
            </a:pPr>
            <a:r>
              <a:t>在 AT 模式下，用户只需关注自己的“业务 SQL”，用户的 “业务 SQL” 作为一阶段，Seata 框架会自动生成事务的二阶段提交和回滚操作。</a:t>
            </a:r>
          </a:p>
          <a:p>
            <a:pPr marL="0" indent="0" defTabSz="2096971">
              <a:spcBef>
                <a:spcPts val="3800"/>
              </a:spcBef>
              <a:buSzTx/>
              <a:buNone/>
              <a:defRPr sz="2580"/>
            </a:pPr>
            <a:r>
              <a:t>AT模式的运行机制：</a:t>
            </a:r>
          </a:p>
          <a:p>
            <a:pPr marL="524255" indent="-524255" defTabSz="2096971">
              <a:spcBef>
                <a:spcPts val="3800"/>
              </a:spcBef>
              <a:defRPr sz="2580"/>
            </a:pPr>
            <a:r>
              <a:t>全局事务依然是基于各个分支事务来完成。Seata Server 协调各个分支事务要么一起提交，要么一起回滚。</a:t>
            </a:r>
            <a:br>
              <a:rPr>
                <a:solidFill>
                  <a:srgbClr val="333333"/>
                </a:solidFill>
              </a:rPr>
            </a:br>
          </a:p>
          <a:p>
            <a:pPr marL="524255" indent="-524255" defTabSz="2096971">
              <a:spcBef>
                <a:spcPts val="3800"/>
              </a:spcBef>
              <a:defRPr sz="2580"/>
            </a:pPr>
            <a:r>
              <a:t>各个分支事务在运行时，Seata Client 通过对 SQL 执行的代理和拦截，通过解析 SQL 定位到行记录，记录下 SQL 执行前后的行数据快照，beforeImage 和 afterImage 共同构成了回滚日志，回滚日志记录在独立的表中。回滚日志的写入和业务数据的更改在在同一个本地事务中提交。</a:t>
            </a:r>
            <a:br>
              <a:rPr>
                <a:solidFill>
                  <a:srgbClr val="333333"/>
                </a:solidFill>
              </a:rPr>
            </a:br>
          </a:p>
          <a:p>
            <a:pPr marL="524255" indent="-524255" defTabSz="2096971">
              <a:spcBef>
                <a:spcPts val="3800"/>
              </a:spcBef>
              <a:defRPr sz="2580"/>
            </a:pPr>
            <a:r>
              <a:t>分支事务完成后，立即释放对本地资源的锁，然后给 Seata 协调器上报事务执行的结果。</a:t>
            </a:r>
            <a:br>
              <a:rPr>
                <a:solidFill>
                  <a:srgbClr val="333333"/>
                </a:solidFill>
              </a:rPr>
            </a:br>
          </a:p>
          <a:p>
            <a:pPr marL="524255" indent="-524255" defTabSz="2096971">
              <a:spcBef>
                <a:spcPts val="3800"/>
              </a:spcBef>
              <a:defRPr sz="2580"/>
            </a:pPr>
            <a:r>
              <a:t>Seata 协调器汇总各个分支事务的完成情况，生成事务提交或者回滚的决议，将决议下发给 Seata Client。</a:t>
            </a:r>
            <a:br>
              <a:rPr>
                <a:solidFill>
                  <a:srgbClr val="333333"/>
                </a:solidFill>
              </a:rPr>
            </a:br>
          </a:p>
          <a:p>
            <a:pPr marL="327660" indent="-327660" defTabSz="2096971">
              <a:spcBef>
                <a:spcPts val="3800"/>
              </a:spcBef>
              <a:defRPr sz="4128"/>
            </a:pPr>
            <a:r>
              <a:rPr sz="2580"/>
              <a:t>如果决议是提交事务，则 Seata Client 异步清理回滚日志；如果决议是回滚事务，则 Seata Client 根据回滚日志进行补偿操作，补偿前会对比当前数据快照和 afterImage 是否一致，如果不一致则回滚失败，需要人工介入。</a:t>
            </a:r>
            <a:br>
              <a:rPr sz="1462">
                <a:solidFill>
                  <a:srgbClr val="333333"/>
                </a:solidFill>
              </a:rPr>
            </a:b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目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155" name="一、什么是分布式事务…"/>
          <p:cNvSpPr txBox="1"/>
          <p:nvPr>
            <p:ph type="body" idx="1"/>
          </p:nvPr>
        </p:nvSpPr>
        <p:spPr>
          <a:xfrm>
            <a:off x="1206500" y="2742597"/>
            <a:ext cx="21971000" cy="9761919"/>
          </a:xfrm>
          <a:prstGeom prst="rect">
            <a:avLst/>
          </a:prstGeom>
        </p:spPr>
        <p:txBody>
          <a:bodyPr/>
          <a:lstStyle/>
          <a:p>
            <a:pPr/>
            <a:r>
              <a:t>一、什么是分布式事务</a:t>
            </a:r>
          </a:p>
          <a:p>
            <a:pPr/>
            <a:r>
              <a:t>二、常见分布式一致性解决方案介绍 </a:t>
            </a:r>
            <a:endParaRPr sz="1200"/>
          </a:p>
          <a:p>
            <a:pPr marL="609600" indent="-609600"/>
            <a:r>
              <a:t>三、Seata原理介绍</a:t>
            </a:r>
          </a:p>
          <a:p>
            <a:pPr marL="609600" indent="-609600"/>
            <a:r>
              <a:t>四、demo演示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图像画廊"/>
          <p:cNvGrpSpPr/>
          <p:nvPr/>
        </p:nvGrpSpPr>
        <p:grpSpPr>
          <a:xfrm>
            <a:off x="2422495" y="265992"/>
            <a:ext cx="19868859" cy="12375065"/>
            <a:chOff x="0" y="0"/>
            <a:chExt cx="19868858" cy="12375064"/>
          </a:xfrm>
        </p:grpSpPr>
        <p:pic>
          <p:nvPicPr>
            <p:cNvPr id="243" name="图像" descr="图像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978" r="0" b="978"/>
            <a:stretch>
              <a:fillRect/>
            </a:stretch>
          </p:blipFill>
          <p:spPr>
            <a:xfrm>
              <a:off x="0" y="0"/>
              <a:ext cx="19868859" cy="117273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4" name="键入说明。"/>
            <p:cNvSpPr/>
            <p:nvPr/>
          </p:nvSpPr>
          <p:spPr>
            <a:xfrm>
              <a:off x="0" y="11803564"/>
              <a:ext cx="19868859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2400">
                  <a:solidFill>
                    <a:srgbClr val="5E5E5E"/>
                  </a:solidFill>
                </a:defRPr>
              </a:lvl1pPr>
            </a:lstStyle>
            <a:p>
              <a:pPr/>
              <a:r>
                <a:t>键入说明。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95602" y="350385"/>
            <a:ext cx="15057307" cy="12171324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RM"/>
          <p:cNvSpPr txBox="1"/>
          <p:nvPr/>
        </p:nvSpPr>
        <p:spPr>
          <a:xfrm>
            <a:off x="7745359" y="203377"/>
            <a:ext cx="106283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RM</a:t>
            </a:r>
          </a:p>
        </p:txBody>
      </p:sp>
      <p:sp>
        <p:nvSpPr>
          <p:cNvPr id="251" name="TC"/>
          <p:cNvSpPr txBox="1"/>
          <p:nvPr/>
        </p:nvSpPr>
        <p:spPr>
          <a:xfrm>
            <a:off x="15527487" y="3513869"/>
            <a:ext cx="904342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TC</a:t>
            </a:r>
          </a:p>
        </p:txBody>
      </p:sp>
      <p:sp>
        <p:nvSpPr>
          <p:cNvPr id="252" name="AT执行阶段"/>
          <p:cNvSpPr txBox="1"/>
          <p:nvPr/>
        </p:nvSpPr>
        <p:spPr>
          <a:xfrm>
            <a:off x="6656004" y="12632157"/>
            <a:ext cx="3241549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AT执行阶段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6281" y="1843170"/>
            <a:ext cx="21660761" cy="102614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eata隔离性"/>
          <p:cNvSpPr txBox="1"/>
          <p:nvPr>
            <p:ph type="body" idx="13"/>
          </p:nvPr>
        </p:nvSpPr>
        <p:spPr>
          <a:xfrm>
            <a:off x="440639" y="2355185"/>
            <a:ext cx="6359169" cy="12133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Seata隔离性</a:t>
            </a:r>
          </a:p>
        </p:txBody>
      </p:sp>
      <p:sp>
        <p:nvSpPr>
          <p:cNvPr id="261" name="写隔离…"/>
          <p:cNvSpPr txBox="1"/>
          <p:nvPr>
            <p:ph type="body" sz="quarter" idx="1"/>
          </p:nvPr>
        </p:nvSpPr>
        <p:spPr>
          <a:xfrm>
            <a:off x="383123" y="4240591"/>
            <a:ext cx="6976122" cy="8019711"/>
          </a:xfrm>
          <a:prstGeom prst="rect">
            <a:avLst/>
          </a:prstGeom>
        </p:spPr>
        <p:txBody>
          <a:bodyPr/>
          <a:lstStyle/>
          <a:p>
            <a:pPr/>
            <a:r>
              <a:t>写隔离</a:t>
            </a:r>
          </a:p>
          <a:p>
            <a:pPr lvl="1">
              <a:defRPr sz="3000"/>
            </a:pPr>
            <a:r>
              <a:t>分支事务提交前拿到全局锁</a:t>
            </a:r>
          </a:p>
          <a:p>
            <a:pPr lvl="1">
              <a:defRPr sz="3000"/>
            </a:pPr>
            <a:r>
              <a:t>拿全局锁超时，回滚本地事务，释放本地锁</a:t>
            </a:r>
          </a:p>
        </p:txBody>
      </p:sp>
      <p:grpSp>
        <p:nvGrpSpPr>
          <p:cNvPr id="264" name="图像画廊"/>
          <p:cNvGrpSpPr/>
          <p:nvPr/>
        </p:nvGrpSpPr>
        <p:grpSpPr>
          <a:xfrm>
            <a:off x="8228438" y="576324"/>
            <a:ext cx="15033794" cy="12048542"/>
            <a:chOff x="0" y="0"/>
            <a:chExt cx="15033792" cy="12048540"/>
          </a:xfrm>
        </p:grpSpPr>
        <p:pic>
          <p:nvPicPr>
            <p:cNvPr id="262" name="图像" descr="图像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066" t="0" r="1066" b="0"/>
            <a:stretch>
              <a:fillRect/>
            </a:stretch>
          </p:blipFill>
          <p:spPr>
            <a:xfrm>
              <a:off x="0" y="0"/>
              <a:ext cx="15033793" cy="114008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3" name="正常提交"/>
            <p:cNvSpPr/>
            <p:nvPr/>
          </p:nvSpPr>
          <p:spPr>
            <a:xfrm>
              <a:off x="0" y="11477040"/>
              <a:ext cx="15033793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2400">
                  <a:solidFill>
                    <a:srgbClr val="5E5E5E"/>
                  </a:solidFill>
                </a:defRPr>
              </a:lvl1pPr>
            </a:lstStyle>
            <a:p>
              <a:pPr/>
              <a:r>
                <a:t>正常提交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eata隔离性"/>
          <p:cNvSpPr txBox="1"/>
          <p:nvPr>
            <p:ph type="body" idx="13"/>
          </p:nvPr>
        </p:nvSpPr>
        <p:spPr>
          <a:xfrm>
            <a:off x="440639" y="2355185"/>
            <a:ext cx="6359169" cy="12133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Seata隔离性</a:t>
            </a:r>
          </a:p>
        </p:txBody>
      </p:sp>
      <p:sp>
        <p:nvSpPr>
          <p:cNvPr id="267" name="写隔离…"/>
          <p:cNvSpPr txBox="1"/>
          <p:nvPr>
            <p:ph type="body" sz="quarter" idx="1"/>
          </p:nvPr>
        </p:nvSpPr>
        <p:spPr>
          <a:xfrm>
            <a:off x="383123" y="4240591"/>
            <a:ext cx="6976122" cy="8019711"/>
          </a:xfrm>
          <a:prstGeom prst="rect">
            <a:avLst/>
          </a:prstGeom>
        </p:spPr>
        <p:txBody>
          <a:bodyPr/>
          <a:lstStyle/>
          <a:p>
            <a:pPr/>
            <a:r>
              <a:t>写隔离</a:t>
            </a:r>
          </a:p>
          <a:p>
            <a:pPr lvl="1">
              <a:defRPr sz="3000"/>
            </a:pPr>
            <a:r>
              <a:t>分支事务提交前拿到全局锁</a:t>
            </a:r>
          </a:p>
          <a:p>
            <a:pPr lvl="1">
              <a:defRPr sz="3000"/>
            </a:pPr>
            <a:r>
              <a:t>拿全局锁超时，回滚本地事务，释放本地锁</a:t>
            </a:r>
          </a:p>
        </p:txBody>
      </p:sp>
      <p:pic>
        <p:nvPicPr>
          <p:cNvPr id="26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88680" y="538804"/>
            <a:ext cx="16352846" cy="11866062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事务回滚"/>
          <p:cNvSpPr txBox="1"/>
          <p:nvPr/>
        </p:nvSpPr>
        <p:spPr>
          <a:xfrm>
            <a:off x="14288752" y="12558041"/>
            <a:ext cx="255270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事务回滚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eata隔离性"/>
          <p:cNvSpPr txBox="1"/>
          <p:nvPr>
            <p:ph type="body" idx="13"/>
          </p:nvPr>
        </p:nvSpPr>
        <p:spPr>
          <a:xfrm>
            <a:off x="440639" y="2355185"/>
            <a:ext cx="6359169" cy="12133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Seata隔离性</a:t>
            </a:r>
          </a:p>
        </p:txBody>
      </p:sp>
      <p:sp>
        <p:nvSpPr>
          <p:cNvPr id="272" name="读隔离…"/>
          <p:cNvSpPr txBox="1"/>
          <p:nvPr>
            <p:ph type="body" sz="quarter" idx="1"/>
          </p:nvPr>
        </p:nvSpPr>
        <p:spPr>
          <a:xfrm>
            <a:off x="383123" y="4240591"/>
            <a:ext cx="6976122" cy="8019711"/>
          </a:xfrm>
          <a:prstGeom prst="rect">
            <a:avLst/>
          </a:prstGeom>
        </p:spPr>
        <p:txBody>
          <a:bodyPr/>
          <a:lstStyle/>
          <a:p>
            <a:pPr/>
            <a:r>
              <a:t>读隔离</a:t>
            </a:r>
          </a:p>
          <a:p>
            <a:pPr lvl="1">
              <a:defRPr sz="3000"/>
            </a:pPr>
            <a:r>
              <a:t>默认全局隔离级别是读未提交</a:t>
            </a:r>
          </a:p>
          <a:p>
            <a:pPr lvl="1">
              <a:defRPr sz="3000"/>
            </a:pPr>
            <a:r>
              <a:t>通过select for upate实现读已提交</a:t>
            </a:r>
          </a:p>
        </p:txBody>
      </p:sp>
      <p:pic>
        <p:nvPicPr>
          <p:cNvPr id="273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88589" y="1031148"/>
            <a:ext cx="15153028" cy="109043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AT模式限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AT模式限制</a:t>
            </a:r>
          </a:p>
        </p:txBody>
      </p:sp>
      <p:sp>
        <p:nvSpPr>
          <p:cNvPr id="278" name="AT 模式通过自动生成回滚日志的方式，使得业务方接入成本低，对业务入侵度很低，但是应用 AT 模式也有一些限制：…"/>
          <p:cNvSpPr txBox="1"/>
          <p:nvPr>
            <p:ph type="body" idx="1"/>
          </p:nvPr>
        </p:nvSpPr>
        <p:spPr>
          <a:xfrm>
            <a:off x="1206500" y="2992015"/>
            <a:ext cx="21971000" cy="9512501"/>
          </a:xfrm>
          <a:prstGeom prst="rect">
            <a:avLst/>
          </a:prstGeom>
        </p:spPr>
        <p:txBody>
          <a:bodyPr/>
          <a:lstStyle/>
          <a:p>
            <a:pPr>
              <a:defRPr sz="3000"/>
            </a:pPr>
          </a:p>
          <a:p>
            <a:pPr marL="609600" indent="-609600">
              <a:defRPr sz="3300"/>
            </a:pPr>
            <a:r>
              <a:t>AT 模式通过自动生成回滚日志的方式，使得业务方接入成本低，对业务入侵度很低，但是应用 AT 模式也有一些限制：</a:t>
            </a:r>
          </a:p>
          <a:p>
            <a:pPr lvl="1">
              <a:defRPr sz="3300"/>
            </a:pPr>
            <a:r>
              <a:t>AT 模式只支持基于 ACID 事务的关系数据库。</a:t>
            </a:r>
          </a:p>
          <a:p>
            <a:pPr lvl="1">
              <a:defRPr sz="3300"/>
            </a:pPr>
            <a:r>
              <a:t>AT 模式是通过对 SQL 解析来完成的，对 SQL 语法的支持有限，使用复杂 SQL 时需要考虑兼容性。</a:t>
            </a:r>
          </a:p>
          <a:p>
            <a:pPr lvl="1">
              <a:defRPr sz="3300"/>
            </a:pPr>
            <a:r>
              <a:t>目前不支持复合主键，业务表在设计时注意添加自增主键。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传统TCC模型"/>
          <p:cNvSpPr txBox="1"/>
          <p:nvPr>
            <p:ph type="body" idx="13"/>
          </p:nvPr>
        </p:nvSpPr>
        <p:spPr>
          <a:xfrm>
            <a:off x="462530" y="2555745"/>
            <a:ext cx="7549457" cy="8322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635634">
              <a:defRPr sz="4235"/>
            </a:lvl1pPr>
          </a:lstStyle>
          <a:p>
            <a:pPr/>
            <a:r>
              <a:t>传统TCC模型</a:t>
            </a:r>
          </a:p>
        </p:txBody>
      </p:sp>
      <p:sp>
        <p:nvSpPr>
          <p:cNvPr id="281" name="尝试，预留资源…"/>
          <p:cNvSpPr txBox="1"/>
          <p:nvPr>
            <p:ph type="body" sz="quarter" idx="1"/>
          </p:nvPr>
        </p:nvSpPr>
        <p:spPr>
          <a:xfrm>
            <a:off x="604118" y="4099019"/>
            <a:ext cx="7291499" cy="8298737"/>
          </a:xfrm>
          <a:prstGeom prst="rect">
            <a:avLst/>
          </a:prstGeom>
        </p:spPr>
        <p:txBody>
          <a:bodyPr/>
          <a:lstStyle/>
          <a:p>
            <a:pPr/>
            <a:r>
              <a:t>尝试，预留资源</a:t>
            </a:r>
          </a:p>
          <a:p>
            <a:pPr/>
            <a:r>
              <a:t>确认，使用try阶段资源</a:t>
            </a:r>
          </a:p>
          <a:p>
            <a:pPr/>
            <a:r>
              <a:t>取消，释放try阶段预留的资源</a:t>
            </a:r>
          </a:p>
        </p:txBody>
      </p:sp>
      <p:sp>
        <p:nvSpPr>
          <p:cNvPr id="282" name="Seata TCC模式"/>
          <p:cNvSpPr txBox="1"/>
          <p:nvPr>
            <p:ph type="title"/>
          </p:nvPr>
        </p:nvSpPr>
        <p:spPr>
          <a:xfrm>
            <a:off x="539460" y="634806"/>
            <a:ext cx="6837349" cy="1312444"/>
          </a:xfrm>
          <a:prstGeom prst="rect">
            <a:avLst/>
          </a:prstGeom>
        </p:spPr>
        <p:txBody>
          <a:bodyPr/>
          <a:lstStyle>
            <a:lvl1pPr defTabSz="1950671">
              <a:defRPr spc="-136" sz="6800"/>
            </a:lvl1pPr>
          </a:lstStyle>
          <a:p>
            <a:pPr/>
            <a:r>
              <a:t>Seata TCC模式</a:t>
            </a:r>
          </a:p>
        </p:txBody>
      </p:sp>
      <p:pic>
        <p:nvPicPr>
          <p:cNvPr id="28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5155" y="811903"/>
            <a:ext cx="16497532" cy="11157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传统TCC模型"/>
          <p:cNvSpPr txBox="1"/>
          <p:nvPr>
            <p:ph type="body" idx="13"/>
          </p:nvPr>
        </p:nvSpPr>
        <p:spPr>
          <a:xfrm>
            <a:off x="586056" y="1376009"/>
            <a:ext cx="7549457" cy="83229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635634">
              <a:defRPr sz="4235"/>
            </a:lvl1pPr>
          </a:lstStyle>
          <a:p>
            <a:pPr/>
            <a:r>
              <a:t>传统TCC模型</a:t>
            </a:r>
          </a:p>
        </p:txBody>
      </p:sp>
      <p:sp>
        <p:nvSpPr>
          <p:cNvPr id="286" name="Seata TCC模式"/>
          <p:cNvSpPr txBox="1"/>
          <p:nvPr>
            <p:ph type="title"/>
          </p:nvPr>
        </p:nvSpPr>
        <p:spPr>
          <a:xfrm>
            <a:off x="415934" y="241863"/>
            <a:ext cx="6837349" cy="1312444"/>
          </a:xfrm>
          <a:prstGeom prst="rect">
            <a:avLst/>
          </a:prstGeom>
        </p:spPr>
        <p:txBody>
          <a:bodyPr/>
          <a:lstStyle>
            <a:lvl1pPr defTabSz="1950671">
              <a:defRPr spc="-136" sz="6800"/>
            </a:lvl1pPr>
          </a:lstStyle>
          <a:p>
            <a:pPr/>
            <a:r>
              <a:t>Seata TCC模式</a:t>
            </a:r>
          </a:p>
        </p:txBody>
      </p:sp>
      <p:pic>
        <p:nvPicPr>
          <p:cNvPr id="28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528" y="2634346"/>
            <a:ext cx="23266491" cy="108576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eata TCC模型"/>
          <p:cNvSpPr txBox="1"/>
          <p:nvPr>
            <p:ph type="body" idx="13"/>
          </p:nvPr>
        </p:nvSpPr>
        <p:spPr>
          <a:xfrm>
            <a:off x="487236" y="2113865"/>
            <a:ext cx="4502904" cy="107133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34694">
              <a:defRPr sz="4895"/>
            </a:lvl1pPr>
          </a:lstStyle>
          <a:p>
            <a:pPr/>
            <a:r>
              <a:t>Seata TCC模型</a:t>
            </a:r>
          </a:p>
        </p:txBody>
      </p:sp>
      <p:sp>
        <p:nvSpPr>
          <p:cNvPr id="290" name="Seata TCC模式"/>
          <p:cNvSpPr txBox="1"/>
          <p:nvPr>
            <p:ph type="title"/>
          </p:nvPr>
        </p:nvSpPr>
        <p:spPr>
          <a:xfrm>
            <a:off x="415934" y="241863"/>
            <a:ext cx="6837349" cy="1312444"/>
          </a:xfrm>
          <a:prstGeom prst="rect">
            <a:avLst/>
          </a:prstGeom>
        </p:spPr>
        <p:txBody>
          <a:bodyPr/>
          <a:lstStyle>
            <a:lvl1pPr defTabSz="1950671">
              <a:defRPr spc="-136" sz="6800"/>
            </a:lvl1pPr>
          </a:lstStyle>
          <a:p>
            <a:pPr/>
            <a:r>
              <a:t>Seata TCC模式</a:t>
            </a:r>
          </a:p>
        </p:txBody>
      </p:sp>
      <p:pic>
        <p:nvPicPr>
          <p:cNvPr id="29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00787" y="1779494"/>
            <a:ext cx="18824229" cy="10636902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TM发起全局事务…"/>
          <p:cNvSpPr txBox="1"/>
          <p:nvPr/>
        </p:nvSpPr>
        <p:spPr>
          <a:xfrm>
            <a:off x="580860" y="3863652"/>
            <a:ext cx="3906989" cy="2332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>
              <a:buSzPct val="123000"/>
              <a:buChar char="•"/>
              <a:defRPr sz="3300"/>
            </a:pPr>
            <a:r>
              <a:t>TM发起全局事务</a:t>
            </a:r>
          </a:p>
          <a:p>
            <a:pPr marL="609600" indent="-609600">
              <a:buSzPct val="123000"/>
              <a:buChar char="•"/>
              <a:defRPr sz="3300"/>
            </a:pPr>
            <a:r>
              <a:t>TC调度提交/回滚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一、什么是分布式事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一、什么是分布式事务</a:t>
            </a:r>
          </a:p>
        </p:txBody>
      </p:sp>
      <p:sp>
        <p:nvSpPr>
          <p:cNvPr id="158" name="1. 本地事务…"/>
          <p:cNvSpPr txBox="1"/>
          <p:nvPr>
            <p:ph type="body" idx="1"/>
          </p:nvPr>
        </p:nvSpPr>
        <p:spPr>
          <a:xfrm>
            <a:off x="1206500" y="2840797"/>
            <a:ext cx="21971000" cy="9663719"/>
          </a:xfrm>
          <a:prstGeom prst="rect">
            <a:avLst/>
          </a:prstGeom>
        </p:spPr>
        <p:txBody>
          <a:bodyPr/>
          <a:lstStyle/>
          <a:p>
            <a:pPr lvl="1" marL="0" indent="0" defTabSz="457200">
              <a:lnSpc>
                <a:spcPts val="6800"/>
              </a:lnSpc>
              <a:spcBef>
                <a:spcPts val="1200"/>
              </a:spcBef>
              <a:buSzTx/>
              <a:buNone/>
              <a:defRPr b="1" sz="3600">
                <a:solidFill>
                  <a:srgbClr val="333333"/>
                </a:solidFill>
              </a:defRPr>
            </a:pPr>
            <a:r>
              <a:t>1. 本地事务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400">
                <a:solidFill>
                  <a:srgbClr val="333333"/>
                </a:solidFill>
              </a:defRPr>
            </a:pPr>
            <a:r>
              <a:t>本地事务，是指传统的单机数据库事务，必须具备ACID原则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b="1" sz="12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266700" indent="-266700" defTabSz="457200">
              <a:lnSpc>
                <a:spcPct val="100000"/>
              </a:lnSpc>
              <a:spcBef>
                <a:spcPts val="0"/>
              </a:spcBef>
              <a:buSzPct val="40000"/>
              <a:buBlip>
                <a:blip r:embed="rId2"/>
              </a:buBlip>
              <a:defRPr b="1"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原子性（A）所谓的原子性就是说，在整个事务中的所有操作，要么全部完成，要么全部不做，没有中间状态。对于事务在执行中发生错误，所有的操作都会被回滚，整个事务就像从没被执行过一样。</a:t>
            </a:r>
          </a:p>
          <a:p>
            <a:pPr marL="0" indent="0" defTabSz="457200">
              <a:lnSpc>
                <a:spcPct val="100000"/>
              </a:lnSpc>
              <a:spcBef>
                <a:spcPts val="900"/>
              </a:spcBef>
              <a:buSzTx/>
              <a:buNone/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266700" indent="-266700" defTabSz="457200">
              <a:lnSpc>
                <a:spcPct val="100000"/>
              </a:lnSpc>
              <a:spcBef>
                <a:spcPts val="900"/>
              </a:spcBef>
              <a:buSzPct val="40000"/>
              <a:buBlip>
                <a:blip r:embed="rId2"/>
              </a:buBlip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</a:t>
            </a:r>
            <a:r>
              <a:rPr b="1"/>
              <a:t>一致性（C）</a:t>
            </a:r>
            <a:r>
              <a:t> 事务的执行必须保证系统的一致性，在事务开始之前和事务结束以后，数据库的完整性没有被破坏，就拿转账为例，A有500元，B有500元，如果在一个事务里A成功转给B50元，那么不管发生什么，那么最后A账户和B账户的数据之和必须是1000元。</a:t>
            </a:r>
          </a:p>
          <a:p>
            <a:pPr marL="0" indent="0" defTabSz="457200">
              <a:lnSpc>
                <a:spcPct val="100000"/>
              </a:lnSpc>
              <a:spcBef>
                <a:spcPts val="900"/>
              </a:spcBef>
              <a:buSzTx/>
              <a:buNone/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266700" indent="-266700" defTabSz="457200">
              <a:lnSpc>
                <a:spcPct val="100000"/>
              </a:lnSpc>
              <a:spcBef>
                <a:spcPts val="900"/>
              </a:spcBef>
              <a:buSzPct val="40000"/>
              <a:buBlip>
                <a:blip r:embed="rId2"/>
              </a:buBlip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隔离性（I）</a:t>
            </a:r>
            <a:r>
              <a:t> 所谓的隔离性就是说，事务与事务之间不会互相影响，一个事务的中间状态不会被其他事务感知。数据库保证隔离性包括四种不同的隔离级别： 	Read Uncommitted（读取未提交内容） 	Read Committed（读取提交内容） 	Repeatable Read（可重读） 	Serializable（可串行化）</a:t>
            </a:r>
          </a:p>
          <a:p>
            <a:pPr marL="0" indent="0" defTabSz="457200">
              <a:lnSpc>
                <a:spcPct val="100000"/>
              </a:lnSpc>
              <a:spcBef>
                <a:spcPts val="900"/>
              </a:spcBef>
              <a:buSzTx/>
              <a:buNone/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266700" indent="-266700" defTabSz="457200">
              <a:lnSpc>
                <a:spcPct val="100000"/>
              </a:lnSpc>
              <a:spcBef>
                <a:spcPts val="900"/>
              </a:spcBef>
              <a:buSzPct val="40000"/>
              <a:buBlip>
                <a:blip r:embed="rId2"/>
              </a:buBlip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持久性（D）</a:t>
            </a:r>
            <a:r>
              <a:t> 所谓的持久性，就是说一旦事务提交了，那么事务对数据所做的变更就完全保存在了数据库中，即使发生停电，系统宕机也是如此。</a:t>
            </a:r>
          </a:p>
          <a:p>
            <a:pPr marL="266700" indent="-266700" defTabSz="457200">
              <a:lnSpc>
                <a:spcPct val="100000"/>
              </a:lnSpc>
              <a:spcBef>
                <a:spcPts val="900"/>
              </a:spcBef>
              <a:buSzPct val="40000"/>
              <a:buBlip>
                <a:blip r:embed="rId2"/>
              </a:buBlip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1200"/>
              </a:spcBef>
              <a:buSzTx/>
              <a:buNone/>
              <a:defRPr sz="2400">
                <a:solidFill>
                  <a:srgbClr val="333333"/>
                </a:solidFill>
              </a:defRPr>
            </a:pPr>
            <a:r>
              <a:t>因为在传统项目中，项目部署基本是单点式：即单个服务器和单个数据库。这种情况下，数据库本身的事务机制就能保证ACID的原则，这样的事务就是本地事务。</a:t>
            </a:r>
          </a:p>
          <a:p>
            <a:pPr marL="0" indent="0" defTabSz="457200">
              <a:lnSpc>
                <a:spcPct val="100000"/>
              </a:lnSpc>
              <a:spcBef>
                <a:spcPts val="1200"/>
              </a:spcBef>
              <a:buSzTx/>
              <a:buNone/>
              <a:defRPr sz="2400">
                <a:solidFill>
                  <a:srgbClr val="333333"/>
                </a:solidFill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1200"/>
              </a:spcBef>
              <a:buSzTx/>
              <a:buNone/>
              <a:defRPr sz="2400">
                <a:solidFill>
                  <a:srgbClr val="333333"/>
                </a:solidFill>
              </a:defRPr>
            </a:pPr>
            <a:r>
              <a:t>概括来讲，单个服务与单个数据库的架构中，产生的事务都是本地事务。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eataTCC 实现原理"/>
          <p:cNvSpPr txBox="1"/>
          <p:nvPr>
            <p:ph type="body" idx="13"/>
          </p:nvPr>
        </p:nvSpPr>
        <p:spPr>
          <a:xfrm>
            <a:off x="462530" y="2555745"/>
            <a:ext cx="7549457" cy="83229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635634">
              <a:defRPr sz="4235"/>
            </a:lvl1pPr>
          </a:lstStyle>
          <a:p>
            <a:pPr/>
            <a:r>
              <a:t>SeataTCC 实现原理</a:t>
            </a:r>
          </a:p>
        </p:txBody>
      </p:sp>
      <p:sp>
        <p:nvSpPr>
          <p:cNvPr id="295" name="SPI扩展TCCResourceManger…"/>
          <p:cNvSpPr txBox="1"/>
          <p:nvPr>
            <p:ph type="body" sz="quarter" idx="1"/>
          </p:nvPr>
        </p:nvSpPr>
        <p:spPr>
          <a:xfrm>
            <a:off x="604118" y="4099019"/>
            <a:ext cx="7291499" cy="8298737"/>
          </a:xfrm>
          <a:prstGeom prst="rect">
            <a:avLst/>
          </a:prstGeom>
        </p:spPr>
        <p:txBody>
          <a:bodyPr/>
          <a:lstStyle/>
          <a:p>
            <a:pPr/>
            <a:r>
              <a:t>SPI扩展TCCResourceManger</a:t>
            </a:r>
          </a:p>
          <a:p>
            <a:pPr/>
            <a:r>
              <a:t>TCCRecourse，封装Confirm和Cancel方法</a:t>
            </a:r>
          </a:p>
          <a:p>
            <a:pPr/>
            <a:r>
              <a:t>资源本地缓存</a:t>
            </a:r>
          </a:p>
          <a:p>
            <a:pPr/>
            <a:r>
              <a:t>TC资源列表</a:t>
            </a:r>
          </a:p>
        </p:txBody>
      </p:sp>
      <p:sp>
        <p:nvSpPr>
          <p:cNvPr id="296" name="Seata TCC模式"/>
          <p:cNvSpPr txBox="1"/>
          <p:nvPr>
            <p:ph type="title"/>
          </p:nvPr>
        </p:nvSpPr>
        <p:spPr>
          <a:xfrm>
            <a:off x="539460" y="634806"/>
            <a:ext cx="6837349" cy="1312444"/>
          </a:xfrm>
          <a:prstGeom prst="rect">
            <a:avLst/>
          </a:prstGeom>
        </p:spPr>
        <p:txBody>
          <a:bodyPr/>
          <a:lstStyle>
            <a:lvl1pPr defTabSz="1950671">
              <a:defRPr spc="-136" sz="6800"/>
            </a:lvl1pPr>
          </a:lstStyle>
          <a:p>
            <a:pPr/>
            <a:r>
              <a:t>Seata TCC模式</a:t>
            </a:r>
          </a:p>
        </p:txBody>
      </p:sp>
      <p:pic>
        <p:nvPicPr>
          <p:cNvPr id="29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70044" y="2481981"/>
            <a:ext cx="14517472" cy="101486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eataTCC 实现原理"/>
          <p:cNvSpPr txBox="1"/>
          <p:nvPr>
            <p:ph type="body" idx="13"/>
          </p:nvPr>
        </p:nvSpPr>
        <p:spPr>
          <a:xfrm>
            <a:off x="462530" y="2555745"/>
            <a:ext cx="7549457" cy="83229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635634">
              <a:defRPr sz="4235"/>
            </a:lvl1pPr>
          </a:lstStyle>
          <a:p>
            <a:pPr/>
            <a:r>
              <a:t>SeataTCC 实现原理</a:t>
            </a:r>
          </a:p>
        </p:txBody>
      </p:sp>
      <p:sp>
        <p:nvSpPr>
          <p:cNvPr id="300" name="全局事务开启…"/>
          <p:cNvSpPr txBox="1"/>
          <p:nvPr>
            <p:ph type="body" sz="quarter" idx="1"/>
          </p:nvPr>
        </p:nvSpPr>
        <p:spPr>
          <a:xfrm>
            <a:off x="604118" y="4099019"/>
            <a:ext cx="5540327" cy="8298737"/>
          </a:xfrm>
          <a:prstGeom prst="rect">
            <a:avLst/>
          </a:prstGeom>
        </p:spPr>
        <p:txBody>
          <a:bodyPr/>
          <a:lstStyle/>
          <a:p>
            <a:pPr/>
            <a:r>
              <a:t>全局事务开启</a:t>
            </a:r>
          </a:p>
          <a:p>
            <a:pPr/>
            <a:r>
              <a:t>分支事务注册</a:t>
            </a:r>
          </a:p>
          <a:p>
            <a:pPr/>
            <a:r>
              <a:t>事务提交/回滚</a:t>
            </a:r>
          </a:p>
        </p:txBody>
      </p:sp>
      <p:sp>
        <p:nvSpPr>
          <p:cNvPr id="301" name="Seata TCC模式"/>
          <p:cNvSpPr txBox="1"/>
          <p:nvPr>
            <p:ph type="title"/>
          </p:nvPr>
        </p:nvSpPr>
        <p:spPr>
          <a:xfrm>
            <a:off x="539460" y="634806"/>
            <a:ext cx="6837349" cy="1312444"/>
          </a:xfrm>
          <a:prstGeom prst="rect">
            <a:avLst/>
          </a:prstGeom>
        </p:spPr>
        <p:txBody>
          <a:bodyPr/>
          <a:lstStyle>
            <a:lvl1pPr defTabSz="1950671">
              <a:defRPr spc="-136" sz="6800"/>
            </a:lvl1pPr>
          </a:lstStyle>
          <a:p>
            <a:pPr/>
            <a:r>
              <a:t>Seata TCC模式</a:t>
            </a:r>
          </a:p>
        </p:txBody>
      </p:sp>
      <p:pic>
        <p:nvPicPr>
          <p:cNvPr id="30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05177" y="108452"/>
            <a:ext cx="16091609" cy="133428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eataTCC 允许空回滚"/>
          <p:cNvSpPr txBox="1"/>
          <p:nvPr>
            <p:ph type="body" idx="13"/>
          </p:nvPr>
        </p:nvSpPr>
        <p:spPr>
          <a:xfrm>
            <a:off x="462530" y="2555745"/>
            <a:ext cx="7549457" cy="83229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635634">
              <a:defRPr sz="4235"/>
            </a:lvl1pPr>
          </a:lstStyle>
          <a:p>
            <a:pPr/>
            <a:r>
              <a:t>SeataTCC 允许空回滚</a:t>
            </a:r>
          </a:p>
        </p:txBody>
      </p:sp>
      <p:sp>
        <p:nvSpPr>
          <p:cNvPr id="305" name="空回滚…"/>
          <p:cNvSpPr txBox="1"/>
          <p:nvPr>
            <p:ph type="body" sz="quarter" idx="1"/>
          </p:nvPr>
        </p:nvSpPr>
        <p:spPr>
          <a:xfrm>
            <a:off x="604118" y="4099019"/>
            <a:ext cx="5540327" cy="8298737"/>
          </a:xfrm>
          <a:prstGeom prst="rect">
            <a:avLst/>
          </a:prstGeom>
        </p:spPr>
        <p:txBody>
          <a:bodyPr/>
          <a:lstStyle/>
          <a:p>
            <a:pPr marL="426719" indent="-426719" defTabSz="1706837">
              <a:spcBef>
                <a:spcPts val="3100"/>
              </a:spcBef>
              <a:defRPr sz="3359"/>
            </a:pPr>
            <a:r>
              <a:t>空回滚</a:t>
            </a:r>
          </a:p>
          <a:p>
            <a:pPr lvl="1" marL="853439" indent="-426719" defTabSz="1706837">
              <a:spcBef>
                <a:spcPts val="3100"/>
              </a:spcBef>
              <a:defRPr sz="3359"/>
            </a:pPr>
            <a:r>
              <a:t>Try未执行，Cancel执行了</a:t>
            </a:r>
          </a:p>
          <a:p>
            <a:pPr marL="426719" indent="-426719" defTabSz="1706837">
              <a:spcBef>
                <a:spcPts val="3100"/>
              </a:spcBef>
              <a:defRPr sz="3359"/>
            </a:pPr>
            <a:r>
              <a:t>出现原因</a:t>
            </a:r>
          </a:p>
          <a:p>
            <a:pPr lvl="1" marL="853439" indent="-426719" defTabSz="1706837">
              <a:spcBef>
                <a:spcPts val="3100"/>
              </a:spcBef>
              <a:defRPr sz="3359"/>
            </a:pPr>
            <a:r>
              <a:t>Try超时（丢包）</a:t>
            </a:r>
          </a:p>
          <a:p>
            <a:pPr lvl="1" marL="853439" indent="-426719" defTabSz="1706837">
              <a:spcBef>
                <a:spcPts val="3100"/>
              </a:spcBef>
              <a:defRPr sz="3359"/>
            </a:pPr>
            <a:r>
              <a:t>分布式事务回滚，触发Cancel</a:t>
            </a:r>
          </a:p>
          <a:p>
            <a:pPr lvl="1" marL="853439" indent="-426719" defTabSz="1706837">
              <a:spcBef>
                <a:spcPts val="3100"/>
              </a:spcBef>
              <a:defRPr sz="3359"/>
            </a:pPr>
            <a:r>
              <a:t>未收到try，收到Cancel</a:t>
            </a:r>
          </a:p>
          <a:p>
            <a:pPr marL="426719" indent="-426719" defTabSz="1706837">
              <a:spcBef>
                <a:spcPts val="3100"/>
              </a:spcBef>
              <a:defRPr sz="3359"/>
            </a:pPr>
            <a:r>
              <a:t>解决</a:t>
            </a:r>
          </a:p>
          <a:p>
            <a:pPr lvl="1" marL="853439" indent="-426719" defTabSz="1706837">
              <a:spcBef>
                <a:spcPts val="3100"/>
              </a:spcBef>
              <a:defRPr sz="3359"/>
            </a:pPr>
            <a:r>
              <a:t>允许空回滚</a:t>
            </a:r>
          </a:p>
        </p:txBody>
      </p:sp>
      <p:sp>
        <p:nvSpPr>
          <p:cNvPr id="306" name="Seata TCC模式"/>
          <p:cNvSpPr txBox="1"/>
          <p:nvPr>
            <p:ph type="title"/>
          </p:nvPr>
        </p:nvSpPr>
        <p:spPr>
          <a:xfrm>
            <a:off x="539460" y="634806"/>
            <a:ext cx="6837349" cy="1312444"/>
          </a:xfrm>
          <a:prstGeom prst="rect">
            <a:avLst/>
          </a:prstGeom>
        </p:spPr>
        <p:txBody>
          <a:bodyPr/>
          <a:lstStyle>
            <a:lvl1pPr defTabSz="1950671">
              <a:defRPr spc="-136" sz="6800"/>
            </a:lvl1pPr>
          </a:lstStyle>
          <a:p>
            <a:pPr/>
            <a:r>
              <a:t>Seata TCC模式</a:t>
            </a:r>
          </a:p>
        </p:txBody>
      </p:sp>
      <p:pic>
        <p:nvPicPr>
          <p:cNvPr id="30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5941" y="3655303"/>
            <a:ext cx="14983538" cy="91861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eataTCC 防悬挂机制"/>
          <p:cNvSpPr txBox="1"/>
          <p:nvPr>
            <p:ph type="body" idx="13"/>
          </p:nvPr>
        </p:nvSpPr>
        <p:spPr>
          <a:xfrm>
            <a:off x="462530" y="2555745"/>
            <a:ext cx="7549457" cy="83229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635634">
              <a:defRPr sz="4235"/>
            </a:lvl1pPr>
          </a:lstStyle>
          <a:p>
            <a:pPr/>
            <a:r>
              <a:t>SeataTCC 防悬挂机制</a:t>
            </a:r>
          </a:p>
        </p:txBody>
      </p:sp>
      <p:sp>
        <p:nvSpPr>
          <p:cNvPr id="310" name="悬挂…"/>
          <p:cNvSpPr txBox="1"/>
          <p:nvPr>
            <p:ph type="body" sz="quarter" idx="1"/>
          </p:nvPr>
        </p:nvSpPr>
        <p:spPr>
          <a:xfrm>
            <a:off x="604118" y="4099019"/>
            <a:ext cx="5540327" cy="8298737"/>
          </a:xfrm>
          <a:prstGeom prst="rect">
            <a:avLst/>
          </a:prstGeom>
        </p:spPr>
        <p:txBody>
          <a:bodyPr/>
          <a:lstStyle/>
          <a:p>
            <a:pPr marL="396239" indent="-396239" defTabSz="1584920">
              <a:spcBef>
                <a:spcPts val="2900"/>
              </a:spcBef>
              <a:defRPr sz="3120"/>
            </a:pPr>
            <a:r>
              <a:t>悬挂</a:t>
            </a:r>
          </a:p>
          <a:p>
            <a:pPr marL="396239" indent="-396239" defTabSz="1584920">
              <a:spcBef>
                <a:spcPts val="2900"/>
              </a:spcBef>
              <a:defRPr sz="3120"/>
            </a:pPr>
            <a:r>
              <a:t>Cancel比Try先执行</a:t>
            </a:r>
          </a:p>
          <a:p>
            <a:pPr marL="396239" indent="-396239" defTabSz="1584920">
              <a:spcBef>
                <a:spcPts val="2900"/>
              </a:spcBef>
              <a:defRPr sz="3120"/>
            </a:pPr>
            <a:r>
              <a:t>出现原因</a:t>
            </a:r>
          </a:p>
          <a:p>
            <a:pPr lvl="1" marL="792479" indent="-396239" defTabSz="1584920">
              <a:spcBef>
                <a:spcPts val="2900"/>
              </a:spcBef>
              <a:defRPr sz="3120"/>
            </a:pPr>
            <a:r>
              <a:t>Try超时（阻塞）</a:t>
            </a:r>
          </a:p>
          <a:p>
            <a:pPr lvl="1" marL="792479" indent="-396239" defTabSz="1584920">
              <a:spcBef>
                <a:spcPts val="2900"/>
              </a:spcBef>
              <a:defRPr sz="3120"/>
            </a:pPr>
            <a:r>
              <a:t>分布式事务回滚，触发Cancel</a:t>
            </a:r>
          </a:p>
          <a:p>
            <a:pPr lvl="1" marL="792479" indent="-396239" defTabSz="1584920">
              <a:spcBef>
                <a:spcPts val="2900"/>
              </a:spcBef>
              <a:defRPr sz="3120"/>
            </a:pPr>
            <a:r>
              <a:t>拥堵的Try在Cancel之后到达</a:t>
            </a:r>
          </a:p>
          <a:p>
            <a:pPr marL="396239" indent="-396239" defTabSz="1584920">
              <a:spcBef>
                <a:spcPts val="2900"/>
              </a:spcBef>
              <a:defRPr sz="3120"/>
            </a:pPr>
            <a:r>
              <a:t>解决</a:t>
            </a:r>
          </a:p>
          <a:p>
            <a:pPr lvl="1" marL="792479" indent="-396239" defTabSz="1584920">
              <a:spcBef>
                <a:spcPts val="2900"/>
              </a:spcBef>
              <a:defRPr sz="3120"/>
            </a:pPr>
            <a:r>
              <a:t>拒绝空回滚之后的try操作</a:t>
            </a:r>
          </a:p>
        </p:txBody>
      </p:sp>
      <p:sp>
        <p:nvSpPr>
          <p:cNvPr id="311" name="Seata TCC模式"/>
          <p:cNvSpPr txBox="1"/>
          <p:nvPr>
            <p:ph type="title"/>
          </p:nvPr>
        </p:nvSpPr>
        <p:spPr>
          <a:xfrm>
            <a:off x="539460" y="634806"/>
            <a:ext cx="6837349" cy="1312444"/>
          </a:xfrm>
          <a:prstGeom prst="rect">
            <a:avLst/>
          </a:prstGeom>
        </p:spPr>
        <p:txBody>
          <a:bodyPr/>
          <a:lstStyle>
            <a:lvl1pPr defTabSz="1950671">
              <a:defRPr spc="-136" sz="6800"/>
            </a:lvl1pPr>
          </a:lstStyle>
          <a:p>
            <a:pPr/>
            <a:r>
              <a:t>Seata TCC模式</a:t>
            </a:r>
          </a:p>
        </p:txBody>
      </p:sp>
      <p:pic>
        <p:nvPicPr>
          <p:cNvPr id="31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6062" y="3576948"/>
            <a:ext cx="16297129" cy="94923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eataTCC 幂等控制"/>
          <p:cNvSpPr txBox="1"/>
          <p:nvPr>
            <p:ph type="body" idx="13"/>
          </p:nvPr>
        </p:nvSpPr>
        <p:spPr>
          <a:xfrm>
            <a:off x="462530" y="2555745"/>
            <a:ext cx="7549457" cy="83229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635634">
              <a:defRPr sz="4235"/>
            </a:lvl1pPr>
          </a:lstStyle>
          <a:p>
            <a:pPr/>
            <a:r>
              <a:t>SeataTCC 幂等控制</a:t>
            </a:r>
          </a:p>
        </p:txBody>
      </p:sp>
      <p:sp>
        <p:nvSpPr>
          <p:cNvPr id="315" name="现象…"/>
          <p:cNvSpPr txBox="1"/>
          <p:nvPr>
            <p:ph type="body" idx="1"/>
          </p:nvPr>
        </p:nvSpPr>
        <p:spPr>
          <a:xfrm>
            <a:off x="604118" y="4099019"/>
            <a:ext cx="22479001" cy="8298737"/>
          </a:xfrm>
          <a:prstGeom prst="rect">
            <a:avLst/>
          </a:prstGeom>
        </p:spPr>
        <p:txBody>
          <a:bodyPr/>
          <a:lstStyle/>
          <a:p>
            <a:pPr/>
            <a:r>
              <a:t>现象</a:t>
            </a:r>
          </a:p>
          <a:p>
            <a:pPr lvl="1"/>
            <a:r>
              <a:t>超时重试，补偿都会导致TCC服务的Try、Confirm、Cancel操作被重复执行</a:t>
            </a:r>
          </a:p>
          <a:p>
            <a:pPr/>
            <a:r>
              <a:t>解决</a:t>
            </a:r>
          </a:p>
          <a:p>
            <a:pPr lvl="1"/>
            <a:r>
              <a:t>Confirm和Cancel开发是需要考虑幂等控制</a:t>
            </a:r>
          </a:p>
        </p:txBody>
      </p:sp>
      <p:sp>
        <p:nvSpPr>
          <p:cNvPr id="316" name="Seata TCC模式"/>
          <p:cNvSpPr txBox="1"/>
          <p:nvPr>
            <p:ph type="title"/>
          </p:nvPr>
        </p:nvSpPr>
        <p:spPr>
          <a:xfrm>
            <a:off x="539460" y="634806"/>
            <a:ext cx="6837349" cy="1312444"/>
          </a:xfrm>
          <a:prstGeom prst="rect">
            <a:avLst/>
          </a:prstGeom>
        </p:spPr>
        <p:txBody>
          <a:bodyPr/>
          <a:lstStyle>
            <a:lvl1pPr defTabSz="1950671">
              <a:defRPr spc="-136" sz="6800"/>
            </a:lvl1pPr>
          </a:lstStyle>
          <a:p>
            <a:pPr/>
            <a:r>
              <a:t>Seata TCC模式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矩形"/>
          <p:cNvSpPr txBox="1"/>
          <p:nvPr/>
        </p:nvSpPr>
        <p:spPr>
          <a:xfrm>
            <a:off x="3396513" y="602680"/>
            <a:ext cx="17456603" cy="10102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975335">
              <a:spcBef>
                <a:spcPts val="1800"/>
              </a:spcBef>
              <a:defRPr sz="1920"/>
            </a:pPr>
          </a:p>
        </p:txBody>
      </p:sp>
      <p:pic>
        <p:nvPicPr>
          <p:cNvPr id="16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96512" y="602681"/>
            <a:ext cx="14284984" cy="99947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2. undo log和redo log"/>
          <p:cNvSpPr txBox="1"/>
          <p:nvPr>
            <p:ph type="body" idx="13"/>
          </p:nvPr>
        </p:nvSpPr>
        <p:spPr>
          <a:xfrm>
            <a:off x="1206500" y="1063979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2. undo log和redo log</a:t>
            </a:r>
          </a:p>
        </p:txBody>
      </p:sp>
      <p:sp>
        <p:nvSpPr>
          <p:cNvPr id="164" name="undo log…"/>
          <p:cNvSpPr txBox="1"/>
          <p:nvPr>
            <p:ph type="body" sz="half" idx="1"/>
          </p:nvPr>
        </p:nvSpPr>
        <p:spPr>
          <a:xfrm>
            <a:off x="1206500" y="2186306"/>
            <a:ext cx="11657713" cy="10318210"/>
          </a:xfrm>
          <a:prstGeom prst="rect">
            <a:avLst/>
          </a:prstGeom>
        </p:spPr>
        <p:txBody>
          <a:bodyPr/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t>undo log</a:t>
            </a:r>
          </a:p>
          <a:p>
            <a:pPr marL="0" indent="0" defTabSz="2267655">
              <a:spcBef>
                <a:spcPts val="4100"/>
              </a:spcBef>
              <a:buSzTx/>
              <a:buNone/>
              <a:defRPr sz="2883"/>
            </a:pPr>
            <a:r>
              <a:t>也叫回滚日志，</a:t>
            </a:r>
          </a:p>
          <a:p>
            <a:pPr marL="0" indent="0" defTabSz="2267655">
              <a:spcBef>
                <a:spcPts val="4100"/>
              </a:spcBef>
              <a:buSzTx/>
              <a:buNone/>
              <a:defRPr sz="2883"/>
            </a:pPr>
            <a:r>
              <a:t>作用：</a:t>
            </a:r>
          </a:p>
          <a:p>
            <a:pPr marL="0" indent="0" defTabSz="425195">
              <a:lnSpc>
                <a:spcPct val="100000"/>
              </a:lnSpc>
              <a:spcBef>
                <a:spcPts val="0"/>
              </a:spcBef>
              <a:buSzTx/>
              <a:buNone/>
              <a:defRPr sz="1116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141731" indent="-141731" defTabSz="425195">
              <a:lnSpc>
                <a:spcPct val="100000"/>
              </a:lnSpc>
              <a:spcBef>
                <a:spcPts val="0"/>
              </a:spcBef>
              <a:buSzPct val="40000"/>
              <a:buBlip>
                <a:blip r:embed="rId3"/>
              </a:buBlip>
              <a:defRPr sz="186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用于回滚，保存了事务发生之前的数据的一个版本，可以用于回滚。</a:t>
            </a:r>
          </a:p>
          <a:p>
            <a:pPr marL="0" indent="0" defTabSz="425195">
              <a:lnSpc>
                <a:spcPct val="100000"/>
              </a:lnSpc>
              <a:spcBef>
                <a:spcPts val="0"/>
              </a:spcBef>
              <a:buSzTx/>
              <a:buNone/>
              <a:defRPr sz="186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141731" indent="-141731" defTabSz="425195">
              <a:lnSpc>
                <a:spcPct val="100000"/>
              </a:lnSpc>
              <a:spcBef>
                <a:spcPts val="0"/>
              </a:spcBef>
              <a:buSzPct val="40000"/>
              <a:buBlip>
                <a:blip r:embed="rId3"/>
              </a:buBlip>
              <a:defRPr sz="186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用于MVCC（实现非锁定读），读取一行记录时，若已被其他事务占据，则通过undo读取之前的版本</a:t>
            </a:r>
          </a:p>
          <a:p>
            <a:pPr marL="0" indent="0" defTabSz="425195">
              <a:lnSpc>
                <a:spcPct val="100000"/>
              </a:lnSpc>
              <a:spcBef>
                <a:spcPts val="0"/>
              </a:spcBef>
              <a:buSzTx/>
              <a:buNone/>
              <a:defRPr sz="186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141731" indent="-141731" defTabSz="425195">
              <a:lnSpc>
                <a:spcPct val="100000"/>
              </a:lnSpc>
              <a:spcBef>
                <a:spcPts val="0"/>
              </a:spcBef>
              <a:buSzPct val="40000"/>
              <a:buBlip>
                <a:blip r:embed="rId3"/>
              </a:buBlip>
              <a:defRPr sz="186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维护原子性</a:t>
            </a:r>
          </a:p>
          <a:p>
            <a:pPr marL="0" indent="0" defTabSz="425195">
              <a:lnSpc>
                <a:spcPct val="100000"/>
              </a:lnSpc>
              <a:spcBef>
                <a:spcPts val="0"/>
              </a:spcBef>
              <a:buSzTx/>
              <a:buNone/>
              <a:defRPr sz="186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236220" indent="-236220" defTabSz="425195">
              <a:lnSpc>
                <a:spcPct val="100000"/>
              </a:lnSpc>
              <a:spcBef>
                <a:spcPts val="0"/>
              </a:spcBef>
              <a:buSzPct val="40000"/>
              <a:buBlip>
                <a:blip r:embed="rId3"/>
              </a:buBlip>
              <a:defRPr sz="1116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1860"/>
              <a:t>行操作（回滚行记录到某个版本）</a:t>
            </a:r>
          </a:p>
          <a:p>
            <a:pPr marL="0" indent="0" defTabSz="2267655">
              <a:spcBef>
                <a:spcPts val="4100"/>
              </a:spcBef>
              <a:buSzTx/>
              <a:buNone/>
              <a:defRPr sz="2790"/>
            </a:pPr>
            <a:r>
              <a:t>原理很简单，为了满足事务的原子性，在操作任何数据之前，首先将数据备份到Undo Log。然后进行数据的修改。如果出现了错误或者用户执行了ROLLBACK语句，系统可以利用Undo Log中的备份将数据恢复到事务开始之前的状态。</a:t>
            </a:r>
          </a:p>
          <a:p>
            <a:pPr marL="0" indent="0" defTabSz="2267655">
              <a:spcBef>
                <a:spcPts val="4100"/>
              </a:spcBef>
              <a:buSzTx/>
              <a:buNone/>
              <a:defRPr sz="2790"/>
            </a:pPr>
            <a:r>
              <a:t>undo log是</a:t>
            </a:r>
            <a:r>
              <a:rPr>
                <a:solidFill>
                  <a:srgbClr val="333333"/>
                </a:solidFill>
              </a:rPr>
              <a:t>逻辑日志。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可以认为当delete一条记录时，undo log中会记录一条对应的insert记录，反之亦然，当update一条记录时，它记录一条对应相反的update记录。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</p:txBody>
      </p:sp>
      <p:sp>
        <p:nvSpPr>
          <p:cNvPr id="165" name="用Undo Log实现原子性的简化过程：…"/>
          <p:cNvSpPr txBox="1"/>
          <p:nvPr/>
        </p:nvSpPr>
        <p:spPr>
          <a:xfrm>
            <a:off x="14089395" y="2186306"/>
            <a:ext cx="9306553" cy="10318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sz="2000">
                <a:solidFill>
                  <a:srgbClr val="333333"/>
                </a:solidFill>
              </a:defRPr>
            </a:pPr>
            <a:r>
              <a:t>用Undo Log实现原子性的简化过程：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000">
                <a:solidFill>
                  <a:srgbClr val="333333"/>
                </a:solidFill>
              </a:defRPr>
            </a:pPr>
            <a:r>
              <a:t> 假设有A、B两个数据，值分别为1,2。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000">
                <a:solidFill>
                  <a:srgbClr val="333333"/>
                </a:solidFill>
              </a:defRPr>
            </a:pPr>
            <a:r>
              <a:t> A. 事务开始.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000">
                <a:solidFill>
                  <a:srgbClr val="333333"/>
                </a:solidFill>
              </a:defRPr>
            </a:pPr>
            <a:r>
              <a:t> B. 记录A=1到undo log.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000">
                <a:solidFill>
                  <a:srgbClr val="333333"/>
                </a:solidFill>
              </a:defRPr>
            </a:pPr>
            <a:r>
              <a:t> C. 修改A=3.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000">
                <a:solidFill>
                  <a:srgbClr val="333333"/>
                </a:solidFill>
              </a:defRPr>
            </a:pPr>
            <a:r>
              <a:t> D. 记录B=2到undo log.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000">
                <a:solidFill>
                  <a:srgbClr val="333333"/>
                </a:solidFill>
              </a:defRPr>
            </a:pPr>
            <a:r>
              <a:t> E. 修改B=4.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000">
                <a:solidFill>
                  <a:srgbClr val="333333"/>
                </a:solidFill>
              </a:defRPr>
            </a:pPr>
            <a:r>
              <a:t> F. 将undo log写到磁盘。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000">
                <a:solidFill>
                  <a:srgbClr val="333333"/>
                </a:solidFill>
              </a:defRPr>
            </a:pPr>
            <a:r>
              <a:t> G. 将数据写到磁盘。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000">
                <a:solidFill>
                  <a:srgbClr val="333333"/>
                </a:solidFill>
              </a:defRPr>
            </a:pPr>
            <a:r>
              <a:t> H. 事务提交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2. undo log和redo log"/>
          <p:cNvSpPr txBox="1"/>
          <p:nvPr>
            <p:ph type="body" idx="13"/>
          </p:nvPr>
        </p:nvSpPr>
        <p:spPr>
          <a:xfrm>
            <a:off x="1206500" y="1063979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2. undo log和redo log</a:t>
            </a:r>
          </a:p>
        </p:txBody>
      </p:sp>
      <p:sp>
        <p:nvSpPr>
          <p:cNvPr id="170" name="redo log…"/>
          <p:cNvSpPr txBox="1"/>
          <p:nvPr>
            <p:ph type="body" sz="half" idx="1"/>
          </p:nvPr>
        </p:nvSpPr>
        <p:spPr>
          <a:xfrm>
            <a:off x="1206500" y="2186306"/>
            <a:ext cx="11657713" cy="10318210"/>
          </a:xfrm>
          <a:prstGeom prst="rect">
            <a:avLst/>
          </a:prstGeom>
        </p:spPr>
        <p:txBody>
          <a:bodyPr/>
          <a:lstStyle/>
          <a:p>
            <a:pPr/>
            <a:r>
              <a:t>redo log</a:t>
            </a:r>
          </a:p>
          <a:p>
            <a:pPr marL="0" indent="0">
              <a:buSzTx/>
              <a:buNone/>
              <a:defRPr sz="3000"/>
            </a:pPr>
            <a:r>
              <a:t>作用：维护持久化</a:t>
            </a:r>
          </a:p>
          <a:p>
            <a:pPr marL="0" indent="0">
              <a:buSzTx/>
              <a:buNone/>
              <a:defRPr sz="3000"/>
            </a:pPr>
            <a:r>
              <a:t>redo log包括两部分：一是内存中的日志缓冲(redo log buffer)，该部分日志是易失性的；二是磁盘上的重做日志文件(redo log file)，该部分日志是持久的。</a:t>
            </a:r>
          </a:p>
          <a:p>
            <a:pPr marL="0" indent="0">
              <a:buSzTx/>
              <a:buNone/>
              <a:defRPr sz="3000"/>
            </a:pPr>
            <a:r>
              <a:t>在概念上，innodb通过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force log at commit</a:t>
            </a:r>
            <a:r>
              <a:t>机制实现事务的持久性，即在事务提交的时候，必须先将该事务的所有事务日志写入到磁盘上的redo log file和undo log file中进行持久化。</a:t>
            </a:r>
          </a:p>
        </p:txBody>
      </p:sp>
      <p:sp>
        <p:nvSpPr>
          <p:cNvPr id="171" name="Undo + Redo事务的简化过程…"/>
          <p:cNvSpPr txBox="1"/>
          <p:nvPr/>
        </p:nvSpPr>
        <p:spPr>
          <a:xfrm>
            <a:off x="14089395" y="2186306"/>
            <a:ext cx="9306553" cy="10318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457200">
              <a:lnSpc>
                <a:spcPts val="5500"/>
              </a:lnSpc>
              <a:spcBef>
                <a:spcPts val="0"/>
              </a:spcBef>
              <a:defRPr sz="2800">
                <a:solidFill>
                  <a:srgbClr val="ABB2B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3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Undo + Redo事务的简化过程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800">
                <a:solidFill>
                  <a:srgbClr val="333333"/>
                </a:solidFill>
              </a:defRPr>
            </a:pPr>
            <a:r>
              <a:t> 假设有A、B两个数据，值分别为1,2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333333"/>
                </a:solidFill>
              </a:defRPr>
            </a:pPr>
            <a:r>
              <a:t> A. 事务开始.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333333"/>
                </a:solidFill>
              </a:defRPr>
            </a:pPr>
            <a:r>
              <a:t> B. 记录A=1到undo log buffer.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333333"/>
                </a:solidFill>
              </a:defRPr>
            </a:pPr>
            <a:r>
              <a:t> C. 修改A=3.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333333"/>
                </a:solidFill>
              </a:defRPr>
            </a:pPr>
            <a:r>
              <a:t> D. 记录A=3到redo log buffer.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333333"/>
                </a:solidFill>
              </a:defRPr>
            </a:pPr>
            <a:r>
              <a:t> E. 记录B=2到undo log buffer.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333333"/>
                </a:solidFill>
              </a:defRPr>
            </a:pPr>
            <a:r>
              <a:t> F. 修改B=4.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333333"/>
                </a:solidFill>
              </a:defRPr>
            </a:pPr>
            <a:r>
              <a:t> G. 记录B=4到redo log buffer.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333333"/>
                </a:solidFill>
              </a:defRPr>
            </a:pPr>
            <a:r>
              <a:t> H. 将undo log写入磁盘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333333"/>
                </a:solidFill>
              </a:defRPr>
            </a:pPr>
            <a:r>
              <a:t> I. 将redo log写入磁盘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333333"/>
                </a:solidFill>
              </a:defRPr>
            </a:pPr>
            <a:r>
              <a:t> J. 事务提交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3. 分布式事务"/>
          <p:cNvSpPr txBox="1"/>
          <p:nvPr>
            <p:ph type="body" idx="13"/>
          </p:nvPr>
        </p:nvSpPr>
        <p:spPr>
          <a:xfrm>
            <a:off x="1206500" y="1120799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389853">
              <a:lnSpc>
                <a:spcPct val="80000"/>
              </a:lnSpc>
              <a:defRPr spc="-96" sz="4845"/>
            </a:lvl1pPr>
          </a:lstStyle>
          <a:p>
            <a:pPr/>
            <a:r>
              <a:t>3. 分布式事务</a:t>
            </a:r>
          </a:p>
        </p:txBody>
      </p:sp>
      <p:sp>
        <p:nvSpPr>
          <p:cNvPr id="176" name="分布式事务，就是指不是在单个服务或单个数据库架构下，产生的事务：…"/>
          <p:cNvSpPr txBox="1"/>
          <p:nvPr>
            <p:ph type="body" sz="quarter" idx="1"/>
          </p:nvPr>
        </p:nvSpPr>
        <p:spPr>
          <a:xfrm>
            <a:off x="1206500" y="2490961"/>
            <a:ext cx="5972061" cy="10013555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1200"/>
              </a:spcBef>
              <a:buSzTx/>
              <a:buNone/>
              <a:defRPr sz="3000">
                <a:solidFill>
                  <a:srgbClr val="333333"/>
                </a:solidFill>
              </a:defRPr>
            </a:pPr>
            <a:r>
              <a:t>分布式事务，就是指不是在单个服务或单个数据库架构下，产生的事务：</a:t>
            </a:r>
          </a:p>
          <a:p>
            <a:pPr marL="457200" indent="-317500" defTabSz="45720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Font typeface="Helvetica Neue"/>
              <a:defRPr sz="3000">
                <a:solidFill>
                  <a:srgbClr val="333333"/>
                </a:solidFill>
              </a:defRPr>
            </a:pPr>
            <a:r>
              <a:t>跨数据源的分布式事务</a:t>
            </a:r>
          </a:p>
          <a:p>
            <a:pPr marL="457200" indent="-317500" defTabSz="45720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Font typeface="Helvetica Neue"/>
              <a:defRPr sz="3000">
                <a:solidFill>
                  <a:srgbClr val="333333"/>
                </a:solidFill>
              </a:defRPr>
            </a:pPr>
            <a:r>
              <a:t>跨服务的分布式事务</a:t>
            </a:r>
          </a:p>
          <a:p>
            <a:pPr marL="457200" indent="-317500" defTabSz="45720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Font typeface="Helvetica Neue"/>
              <a:defRPr sz="3000">
                <a:solidFill>
                  <a:srgbClr val="333333"/>
                </a:solidFill>
              </a:defRPr>
            </a:pPr>
            <a:r>
              <a:t>综合情况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>
              <a:buSzTx/>
              <a:buNone/>
              <a:defRPr sz="3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分布式事务的最大问题：</a:t>
            </a:r>
          </a:p>
          <a:p>
            <a:pPr marL="0" indent="0">
              <a:buSzTx/>
              <a:buNone/>
              <a:defRPr sz="3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数据一致性问题。</a:t>
            </a:r>
          </a:p>
        </p:txBody>
      </p:sp>
      <p:pic>
        <p:nvPicPr>
          <p:cNvPr id="17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29720" y="2904869"/>
            <a:ext cx="15278110" cy="6267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1. 解决分布式事务的思路"/>
          <p:cNvSpPr txBox="1"/>
          <p:nvPr>
            <p:ph type="body" idx="13"/>
          </p:nvPr>
        </p:nvSpPr>
        <p:spPr>
          <a:xfrm>
            <a:off x="1206500" y="1844894"/>
            <a:ext cx="9779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389853">
              <a:lnSpc>
                <a:spcPct val="80000"/>
              </a:lnSpc>
              <a:defRPr spc="-96" sz="4845"/>
            </a:lvl1pPr>
          </a:lstStyle>
          <a:p>
            <a:pPr/>
            <a:r>
              <a:t>1. 解决分布式事务的思路</a:t>
            </a:r>
          </a:p>
        </p:txBody>
      </p:sp>
      <p:sp>
        <p:nvSpPr>
          <p:cNvPr id="180" name="分布式系统的三个指标…"/>
          <p:cNvSpPr txBox="1"/>
          <p:nvPr>
            <p:ph type="body" sz="half" idx="1"/>
          </p:nvPr>
        </p:nvSpPr>
        <p:spPr>
          <a:xfrm>
            <a:off x="1206500" y="3353744"/>
            <a:ext cx="9779000" cy="8975570"/>
          </a:xfrm>
          <a:prstGeom prst="rect">
            <a:avLst/>
          </a:prstGeom>
        </p:spPr>
        <p:txBody>
          <a:bodyPr/>
          <a:lstStyle/>
          <a:p>
            <a:pPr marL="0" indent="0" defTabSz="2413955">
              <a:spcBef>
                <a:spcPts val="4400"/>
              </a:spcBef>
              <a:buSzTx/>
              <a:buNone/>
              <a:defRPr sz="2970"/>
            </a:pPr>
            <a:r>
              <a:t>分布式系统的三个指标</a:t>
            </a:r>
          </a:p>
          <a:p>
            <a:pPr marL="603504" indent="-603504" defTabSz="2413955">
              <a:spcBef>
                <a:spcPts val="4400"/>
              </a:spcBef>
              <a:defRPr sz="2970"/>
            </a:pPr>
            <a:r>
              <a:t>Consistency（一致性）</a:t>
            </a:r>
          </a:p>
          <a:p>
            <a:pPr marL="603504" indent="-603504" defTabSz="2413955">
              <a:spcBef>
                <a:spcPts val="4400"/>
              </a:spcBef>
              <a:defRPr sz="2970"/>
            </a:pPr>
            <a:r>
              <a:t>Availability（可用性）</a:t>
            </a:r>
          </a:p>
          <a:p>
            <a:pPr marL="603504" indent="-603504" defTabSz="2413955">
              <a:spcBef>
                <a:spcPts val="4400"/>
              </a:spcBef>
              <a:defRPr sz="2970"/>
            </a:pPr>
            <a:r>
              <a:t>Partition tolerance （分区容错性）</a:t>
            </a:r>
          </a:p>
          <a:p>
            <a:pPr marL="0" indent="0" defTabSz="2413955">
              <a:spcBef>
                <a:spcPts val="4400"/>
              </a:spcBef>
              <a:buSzTx/>
              <a:buNone/>
              <a:defRPr sz="2970"/>
            </a:pPr>
            <a:r>
              <a:t>而我们解决分布式事务，需要根据BASE理论来实现。</a:t>
            </a:r>
          </a:p>
          <a:p>
            <a:pPr marL="0" indent="0" defTabSz="2413955">
              <a:spcBef>
                <a:spcPts val="4400"/>
              </a:spcBef>
              <a:buSzTx/>
              <a:buNone/>
              <a:defRPr sz="2970"/>
            </a:pPr>
            <a:r>
              <a:t>BASE是三个单词的缩写：</a:t>
            </a:r>
          </a:p>
          <a:p>
            <a:pPr marL="0" indent="0" defTabSz="2413955">
              <a:spcBef>
                <a:spcPts val="4400"/>
              </a:spcBef>
              <a:buSzTx/>
              <a:buNone/>
              <a:defRPr sz="2970"/>
            </a:pPr>
            <a:r>
              <a:t>- Basically Available（基本可用）</a:t>
            </a:r>
          </a:p>
          <a:p>
            <a:pPr marL="0" indent="0" defTabSz="2413955">
              <a:spcBef>
                <a:spcPts val="4400"/>
              </a:spcBef>
              <a:buSzTx/>
              <a:buNone/>
              <a:defRPr sz="2970"/>
            </a:pPr>
            <a:r>
              <a:t>- Soft state（软状态）</a:t>
            </a:r>
          </a:p>
          <a:p>
            <a:pPr marL="0" indent="0" defTabSz="2413955">
              <a:spcBef>
                <a:spcPts val="4400"/>
              </a:spcBef>
              <a:buSzTx/>
              <a:buNone/>
              <a:defRPr sz="2970"/>
            </a:pPr>
            <a:r>
              <a:t>- Eventually consistent（最终一致性）</a:t>
            </a:r>
          </a:p>
        </p:txBody>
      </p:sp>
      <p:grpSp>
        <p:nvGrpSpPr>
          <p:cNvPr id="183" name="图像画廊"/>
          <p:cNvGrpSpPr/>
          <p:nvPr/>
        </p:nvGrpSpPr>
        <p:grpSpPr>
          <a:xfrm>
            <a:off x="12192000" y="1270000"/>
            <a:ext cx="12202608" cy="10686026"/>
            <a:chOff x="0" y="0"/>
            <a:chExt cx="12202607" cy="10686025"/>
          </a:xfrm>
        </p:grpSpPr>
        <p:pic>
          <p:nvPicPr>
            <p:cNvPr id="181" name="图像" descr="图像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779" t="0" r="2779" b="0"/>
            <a:stretch>
              <a:fillRect/>
            </a:stretch>
          </p:blipFill>
          <p:spPr>
            <a:xfrm>
              <a:off x="0" y="0"/>
              <a:ext cx="12202608" cy="101272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2" name="这三个指标不可能同时做到。这个结论就叫做 CAP 定理"/>
            <p:cNvSpPr/>
            <p:nvPr/>
          </p:nvSpPr>
          <p:spPr>
            <a:xfrm>
              <a:off x="0" y="10203425"/>
              <a:ext cx="12202608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 defTabSz="457200">
                <a:lnSpc>
                  <a:spcPct val="100000"/>
                </a:lnSpc>
                <a:spcBef>
                  <a:spcPts val="0"/>
                </a:spcBef>
                <a:defRPr b="1" sz="1900">
                  <a:solidFill>
                    <a:srgbClr val="333333"/>
                  </a:solidFill>
                </a:defRPr>
              </a:lvl1pPr>
            </a:lstStyle>
            <a:p>
              <a:pPr/>
              <a:r>
                <a:t>这三个指标不可能同时做到。这个结论就叫做 CAP 定理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常见分布式一致性解决方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560536">
              <a:defRPr spc="-148" sz="7424"/>
            </a:lvl1pPr>
          </a:lstStyle>
          <a:p>
            <a:pPr/>
            <a:r>
              <a:t>常见分布式一致性解决方案</a:t>
            </a:r>
          </a:p>
        </p:txBody>
      </p:sp>
      <p:sp>
        <p:nvSpPr>
          <p:cNvPr id="186" name="刚性事务…"/>
          <p:cNvSpPr txBox="1"/>
          <p:nvPr>
            <p:ph type="body" sz="half" idx="1"/>
          </p:nvPr>
        </p:nvSpPr>
        <p:spPr>
          <a:xfrm>
            <a:off x="1206500" y="2982796"/>
            <a:ext cx="7541855" cy="9521720"/>
          </a:xfrm>
          <a:prstGeom prst="rect">
            <a:avLst/>
          </a:prstGeom>
        </p:spPr>
        <p:txBody>
          <a:bodyPr/>
          <a:lstStyle/>
          <a:p>
            <a:pPr>
              <a:buSzPct val="40000"/>
              <a:buBlip>
                <a:blip r:embed="rId2"/>
              </a:buBlip>
            </a:pPr>
            <a:r>
              <a:t>刚性事务</a:t>
            </a:r>
          </a:p>
          <a:p>
            <a:pPr marL="609599" indent="-609599">
              <a:defRPr sz="3600"/>
            </a:pPr>
            <a:r>
              <a:t>2pc（XA）</a:t>
            </a:r>
          </a:p>
          <a:p>
            <a:pPr>
              <a:buSzPct val="40000"/>
              <a:buBlip>
                <a:blip r:embed="rId2"/>
              </a:buBlip>
            </a:pPr>
            <a:r>
              <a:t>柔性事务</a:t>
            </a:r>
          </a:p>
          <a:p>
            <a:pPr marL="609599" indent="-609599">
              <a:defRPr sz="3900"/>
            </a:pPr>
            <a:r>
              <a:t>TCC</a:t>
            </a:r>
          </a:p>
          <a:p>
            <a:pPr marL="609599" indent="-609599">
              <a:defRPr sz="3900"/>
            </a:pPr>
            <a:r>
              <a:t>SAGA</a:t>
            </a:r>
          </a:p>
          <a:p>
            <a:pPr marL="609599" indent="-609599">
              <a:defRPr sz="3900"/>
            </a:pPr>
            <a:r>
              <a:t>事务消息</a:t>
            </a:r>
          </a:p>
          <a:p>
            <a:pPr marL="609599" indent="-609599">
              <a:defRPr sz="39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AT</a:t>
            </a:r>
          </a:p>
        </p:txBody>
      </p:sp>
      <p:sp>
        <p:nvSpPr>
          <p:cNvPr id="187" name="矩形"/>
          <p:cNvSpPr txBox="1"/>
          <p:nvPr/>
        </p:nvSpPr>
        <p:spPr>
          <a:xfrm>
            <a:off x="9231758" y="2982796"/>
            <a:ext cx="13569620" cy="952172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100000" lnSpcReduction="0"/>
          </a:bodyPr>
          <a:lstStyle/>
          <a:p>
            <a:pPr/>
          </a:p>
        </p:txBody>
      </p:sp>
      <p:graphicFrame>
        <p:nvGraphicFramePr>
          <p:cNvPr id="188" name="表格"/>
          <p:cNvGraphicFramePr/>
          <p:nvPr/>
        </p:nvGraphicFramePr>
        <p:xfrm>
          <a:off x="10530168" y="3622000"/>
          <a:ext cx="10985501" cy="741783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657600"/>
                <a:gridCol w="3657600"/>
                <a:gridCol w="3657600"/>
              </a:tblGrid>
              <a:tr h="166766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刚性事务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柔性事务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25403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业务改造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无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有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6057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一致性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强一致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最终一致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9840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隔离性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原生支持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实现资源锁定接口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26545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并发性能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严重衰退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略微衰退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26545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适合场景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短事务
并发低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长事务
高并发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