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6" r:id="rId14"/>
    <p:sldId id="267" r:id="rId15"/>
    <p:sldId id="268" r:id="rId16"/>
    <p:sldId id="269" r:id="rId17"/>
    <p:sldId id="271" r:id="rId18"/>
    <p:sldId id="272" r:id="rId19"/>
    <p:sldId id="290" r:id="rId20"/>
    <p:sldId id="273" r:id="rId21"/>
    <p:sldId id="274" r:id="rId22"/>
    <p:sldId id="275" r:id="rId23"/>
    <p:sldId id="276" r:id="rId24"/>
    <p:sldId id="277" r:id="rId25"/>
    <p:sldId id="278" r:id="rId26"/>
    <p:sldId id="279" r:id="rId27"/>
    <p:sldId id="280"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p:txBody>
      </p:sp>
      <p:sp>
        <p:nvSpPr>
          <p:cNvPr id="149" name="Shape 14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p:txBody>
      </p:sp>
      <p:sp>
        <p:nvSpPr>
          <p:cNvPr id="167" name="Shape 167"/>
          <p:cNvSpPr/>
          <p:nvPr>
            <p:ph type="body" sz="quarter" idx="1"/>
          </p:nvPr>
        </p:nvSpPr>
        <p:spPr>
          <a:prstGeom prst="rect">
            <a:avLst/>
          </a:prstGeom>
        </p:spPr>
        <p:txBody>
          <a:bodyPr/>
          <a:lstStyle/>
          <a:p>
            <a:pPr>
              <a:lnSpc>
                <a:spcPct val="100000"/>
              </a:lnSpc>
              <a:defRPr sz="1200"/>
            </a:pPr>
            <a:r>
              <a:t>- 如何保证持久性？</a:t>
            </a:r>
          </a:p>
          <a:p>
            <a:pPr>
              <a:lnSpc>
                <a:spcPct val="100000"/>
              </a:lnSpc>
              <a:defRPr sz="1200"/>
            </a:pPr>
            <a:r>
              <a:t>  事务提交前，会把修改数据到磁盘前，也就是说只要事务提交了，数据肯定持久化了。</a:t>
            </a:r>
          </a:p>
          <a:p>
            <a:pPr>
              <a:lnSpc>
                <a:spcPct val="100000"/>
              </a:lnSpc>
              <a:defRPr sz="1200"/>
            </a:pPr>
          </a:p>
          <a:p>
            <a:pPr>
              <a:lnSpc>
                <a:spcPct val="100000"/>
              </a:lnSpc>
              <a:defRPr sz="1200"/>
            </a:pPr>
            <a:r>
              <a:t>- 如何保证原子性？</a:t>
            </a:r>
          </a:p>
          <a:p>
            <a:pPr>
              <a:lnSpc>
                <a:spcPct val="100000"/>
              </a:lnSpc>
              <a:defRPr sz="1200"/>
            </a:pPr>
            <a:r>
              <a:t>  每次对数据库修改，都会把修改前数据记录在undo log，那么需要回滚时，可以读取undo log，恢复数据。</a:t>
            </a:r>
          </a:p>
          <a:p>
            <a:pPr>
              <a:lnSpc>
                <a:spcPct val="100000"/>
              </a:lnSpc>
              <a:defRPr sz="1200"/>
            </a:pPr>
          </a:p>
          <a:p>
            <a:pPr>
              <a:lnSpc>
                <a:spcPct val="100000"/>
              </a:lnSpc>
              <a:defRPr sz="1200"/>
            </a:pPr>
            <a:r>
              <a:t>  若系统在G和H之间崩溃，此时事务并未提交，需要回滚。而undo log已经被持久化，可以根据undo log来恢复数据</a:t>
            </a:r>
          </a:p>
          <a:p>
            <a:pPr>
              <a:lnSpc>
                <a:spcPct val="100000"/>
              </a:lnSpc>
              <a:defRPr sz="1200"/>
            </a:pPr>
          </a:p>
          <a:p>
            <a:pPr>
              <a:lnSpc>
                <a:spcPct val="100000"/>
              </a:lnSpc>
              <a:defRPr sz="1200"/>
            </a:pPr>
            <a:r>
              <a:t>  若系统在G之前崩溃，此时数据并未持久化到硬盘，依然保持在事务之前的状态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p:txBody>
      </p:sp>
      <p:sp>
        <p:nvSpPr>
          <p:cNvPr id="173" name="Shape 173"/>
          <p:cNvSpPr/>
          <p:nvPr>
            <p:ph type="body" sz="quarter" idx="1"/>
          </p:nvPr>
        </p:nvSpPr>
        <p:spPr>
          <a:prstGeom prst="rect">
            <a:avLst/>
          </a:prstGeom>
        </p:spPr>
        <p:txBody>
          <a:bodyPr/>
          <a:lstStyle/>
          <a:p>
            <a:pPr>
              <a:lnSpc>
                <a:spcPct val="100000"/>
              </a:lnSpc>
              <a:defRPr sz="1200" spc="-12">
                <a:latin typeface="Songti SC Regular"/>
                <a:ea typeface="Songti SC Regular"/>
                <a:cs typeface="Songti SC Regular"/>
                <a:sym typeface="Songti SC Regular"/>
              </a:defRPr>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p:txBody>
      </p:sp>
      <p:sp>
        <p:nvSpPr>
          <p:cNvPr id="209" name="Shape 209"/>
          <p:cNvSpPr/>
          <p:nvPr>
            <p:ph type="body" sz="quarter" idx="1"/>
          </p:nvPr>
        </p:nvSpPr>
        <p:spPr>
          <a:prstGeom prst="rect">
            <a:avLst/>
          </a:prstGeom>
        </p:spPr>
        <p:txBody>
          <a:bodyPr/>
          <a:lstStyle>
            <a:lvl1pPr>
              <a:defRPr sz="1600"/>
            </a:lvl1p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p:txBody>
      </p:sp>
      <p:sp>
        <p:nvSpPr>
          <p:cNvPr id="232" name="Shape 232"/>
          <p:cNvSpPr/>
          <p:nvPr>
            <p:ph type="body" sz="quarter" idx="1"/>
          </p:nvPr>
        </p:nvSpPr>
        <p:spPr>
          <a:prstGeom prst="rect">
            <a:avLst/>
          </a:prstGeom>
        </p:spPr>
        <p:txBody>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p:txBody>
      </p:sp>
      <p:sp>
        <p:nvSpPr>
          <p:cNvPr id="247" name="Shape 247"/>
          <p:cNvSpPr/>
          <p:nvPr>
            <p:ph type="body" sz="quarter" idx="1"/>
          </p:nvPr>
        </p:nvSpPr>
        <p:spPr>
          <a:prstGeom prst="rect">
            <a:avLst/>
          </a:prstGeom>
        </p:spPr>
        <p:txBody>
          <a:bodyPr/>
          <a:lstStyle/>
          <a:p>
            <a:pPr>
              <a:lnSpc>
                <a:spcPct val="100000"/>
              </a:lnSpc>
              <a:defRPr sz="1800"/>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p:txBody>
      </p:sp>
      <p:sp>
        <p:nvSpPr>
          <p:cNvPr id="254" name="Shape 254"/>
          <p:cNvSpPr/>
          <p:nvPr>
            <p:ph type="body" sz="quarter" idx="1"/>
          </p:nvPr>
        </p:nvSpPr>
        <p:spPr>
          <a:prstGeom prst="rect">
            <a:avLst/>
          </a:prstGeom>
        </p:spPr>
        <p:txBody>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p:txBody>
      </p:sp>
      <p:sp>
        <p:nvSpPr>
          <p:cNvPr id="258" name="Shape 258"/>
          <p:cNvSpPr/>
          <p:nvPr>
            <p:ph type="body" sz="quarter" idx="1"/>
          </p:nvPr>
        </p:nvSpPr>
        <p:spPr>
          <a:prstGeom prst="rect">
            <a:avLst/>
          </a:prstGeom>
        </p:spPr>
        <p:txBody>
          <a:bodyPr/>
          <a:lstStyle>
            <a:lvl1pPr>
              <a:defRPr sz="2000"/>
            </a:lvl1p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p:txBody>
      </p:sp>
      <p:sp>
        <p:nvSpPr>
          <p:cNvPr id="275" name="Shape 275"/>
          <p:cNvSpPr/>
          <p:nvPr>
            <p:ph type="body" sz="quarter" idx="1"/>
          </p:nvPr>
        </p:nvSpPr>
        <p:spPr>
          <a:prstGeom prst="rect">
            <a:avLst/>
          </a:prstGeom>
        </p:spPr>
        <p:txBody>
          <a:bodyPr/>
          <a:lstStyle>
            <a:lvl1pPr>
              <a:defRPr sz="1800"/>
            </a:lvl1pPr>
          </a:lstStyl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p:nvPr>
            <p:ph type="body" sz="quarter" idx="13"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演示文稿副标题</a:t>
            </a:r>
          </a:p>
          <a:p>
            <a:pPr lvl="1"/>
          </a:p>
          <a:p>
            <a:pPr lvl="2"/>
          </a:p>
          <a:p>
            <a:pPr lvl="3"/>
          </a:p>
          <a:p>
            <a:pPr lvl="4"/>
          </a:p>
        </p:txBody>
      </p:sp>
      <p:sp>
        <p:nvSpPr>
          <p:cNvPr id="1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清单">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清单</a:t>
            </a:r>
          </a:p>
          <a:p>
            <a:pPr lvl="1"/>
          </a:p>
          <a:p>
            <a:pPr lvl="2"/>
          </a:p>
          <a:p>
            <a:pPr lvl="3"/>
          </a:p>
          <a:p>
            <a:pPr lvl="4"/>
          </a:p>
        </p:txBody>
      </p:sp>
      <p:sp>
        <p:nvSpPr>
          <p:cNvPr id="9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p>
          <a:p>
            <a:pPr lvl="2"/>
          </a:p>
          <a:p>
            <a:pPr lvl="3"/>
          </a:p>
          <a:p>
            <a:pPr lvl="4"/>
          </a:p>
        </p:txBody>
      </p:sp>
      <p:sp>
        <p:nvSpPr>
          <p:cNvPr id="107" name="事实信息"/>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p:nvPr>
            <p:ph type="body" sz="quarter" idx="13"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810" indent="-469900">
              <a:spcBef>
                <a:spcPts val="0"/>
              </a:spcBef>
              <a:buSzTx/>
              <a:buNone/>
              <a:defRPr sz="8500" spc="-170">
                <a:latin typeface="Helvetica Neue Medium"/>
                <a:ea typeface="Helvetica Neue Medium"/>
                <a:cs typeface="Helvetica Neue Medium"/>
                <a:sym typeface="Helvetica Neue Medium"/>
              </a:defRPr>
            </a:lvl1pPr>
            <a:lvl2pPr marL="638810" indent="-469900">
              <a:spcBef>
                <a:spcPts val="0"/>
              </a:spcBef>
              <a:buSzTx/>
              <a:buNone/>
              <a:defRPr sz="8500" spc="-170">
                <a:latin typeface="Helvetica Neue Medium"/>
                <a:ea typeface="Helvetica Neue Medium"/>
                <a:cs typeface="Helvetica Neue Medium"/>
                <a:sym typeface="Helvetica Neue Medium"/>
              </a:defRPr>
            </a:lvl2pPr>
            <a:lvl3pPr marL="638810" indent="-469900">
              <a:spcBef>
                <a:spcPts val="0"/>
              </a:spcBef>
              <a:buSzTx/>
              <a:buNone/>
              <a:defRPr sz="8500" spc="-170">
                <a:latin typeface="Helvetica Neue Medium"/>
                <a:ea typeface="Helvetica Neue Medium"/>
                <a:cs typeface="Helvetica Neue Medium"/>
                <a:sym typeface="Helvetica Neue Medium"/>
              </a:defRPr>
            </a:lvl3pPr>
            <a:lvl4pPr marL="638810" indent="-469900">
              <a:spcBef>
                <a:spcPts val="0"/>
              </a:spcBef>
              <a:buSzTx/>
              <a:buNone/>
              <a:defRPr sz="8500" spc="-170">
                <a:latin typeface="Helvetica Neue Medium"/>
                <a:ea typeface="Helvetica Neue Medium"/>
                <a:cs typeface="Helvetica Neue Medium"/>
                <a:sym typeface="Helvetica Neue Medium"/>
              </a:defRPr>
            </a:lvl4pPr>
            <a:lvl5pPr marL="638810" indent="-469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p>
          <a:p>
            <a:pPr lvl="2"/>
          </a:p>
          <a:p>
            <a:pPr lvl="3"/>
          </a:p>
          <a:p>
            <a:pPr lvl="4"/>
          </a:p>
        </p:txBody>
      </p:sp>
      <p:sp>
        <p:nvSpPr>
          <p:cNvPr id="11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p:nvPr>
            <p:ph type="pic" sz="quarter" idx="13"/>
          </p:nvPr>
        </p:nvSpPr>
        <p:spPr>
          <a:xfrm>
            <a:off x="15760700" y="1016000"/>
            <a:ext cx="7439099" cy="5949678"/>
          </a:xfrm>
          <a:prstGeom prst="rect">
            <a:avLst/>
          </a:prstGeom>
        </p:spPr>
        <p:txBody>
          <a:bodyPr lIns="91439" tIns="45719" rIns="91439" bIns="45719">
            <a:noAutofit/>
          </a:bodyPr>
          <a:lstStyle/>
          <a:p/>
        </p:txBody>
      </p:sp>
      <p:sp>
        <p:nvSpPr>
          <p:cNvPr id="125" name="图像"/>
          <p:cNvSpPr/>
          <p:nvPr>
            <p:ph type="pic" sz="half" idx="14"/>
          </p:nvPr>
        </p:nvSpPr>
        <p:spPr>
          <a:xfrm>
            <a:off x="13500100" y="3978275"/>
            <a:ext cx="10439400" cy="12150181"/>
          </a:xfrm>
          <a:prstGeom prst="rect">
            <a:avLst/>
          </a:prstGeom>
        </p:spPr>
        <p:txBody>
          <a:bodyPr lIns="91439" tIns="45719" rIns="91439" bIns="45719">
            <a:noAutofit/>
          </a:bodyPr>
          <a:lstStyle/>
          <a:p/>
        </p:txBody>
      </p:sp>
      <p:sp>
        <p:nvSpPr>
          <p:cNvPr id="126" name="图像"/>
          <p:cNvSpPr/>
          <p:nvPr>
            <p:ph type="pic" idx="15"/>
          </p:nvPr>
        </p:nvSpPr>
        <p:spPr>
          <a:xfrm>
            <a:off x="-139700" y="495300"/>
            <a:ext cx="16611600" cy="12458700"/>
          </a:xfrm>
          <a:prstGeom prst="rect">
            <a:avLst/>
          </a:prstGeom>
        </p:spPr>
        <p:txBody>
          <a:bodyPr lIns="91439" tIns="45719" rIns="91439" bIns="45719">
            <a:noAutofit/>
          </a:bodyPr>
          <a:lstStyle/>
          <a:p/>
        </p:txBody>
      </p:sp>
      <p:sp>
        <p:nvSpPr>
          <p:cNvPr id="12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p:nvPr>
            <p:ph type="pic" idx="13"/>
          </p:nvPr>
        </p:nvSpPr>
        <p:spPr>
          <a:xfrm>
            <a:off x="-1333500" y="-5524500"/>
            <a:ext cx="27051000" cy="21640800"/>
          </a:xfrm>
          <a:prstGeom prst="rect">
            <a:avLst/>
          </a:prstGeom>
        </p:spPr>
        <p:txBody>
          <a:bodyPr lIns="91439" tIns="45719" rIns="91439" bIns="45719">
            <a:noAutofit/>
          </a:bodyPr>
          <a:lstStyle/>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g"/>
          <p:cNvSpPr/>
          <p:nvPr>
            <p:ph type="pic" idx="13"/>
          </p:nvPr>
        </p:nvSpPr>
        <p:spPr>
          <a:xfrm>
            <a:off x="-1155700" y="-1295400"/>
            <a:ext cx="26746200" cy="16018933"/>
          </a:xfrm>
          <a:prstGeom prst="rect">
            <a:avLst/>
          </a:prstGeom>
        </p:spPr>
        <p:txBody>
          <a:bodyPr lIns="91439" tIns="45719" rIns="91439" bIns="45719">
            <a:noAutofit/>
          </a:bodyPr>
          <a:lstStyle/>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演示文稿副标题</a:t>
            </a:r>
          </a:p>
          <a:p>
            <a:pPr lvl="1"/>
          </a:p>
          <a:p>
            <a:pPr lvl="2"/>
          </a:p>
          <a:p>
            <a:pPr lvl="3"/>
          </a:p>
          <a:p>
            <a:pPr lvl="4"/>
          </a:p>
        </p:txBody>
      </p:sp>
      <p:sp>
        <p:nvSpPr>
          <p:cNvPr id="2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g"/>
          <p:cNvSpPr/>
          <p:nvPr>
            <p:ph type="pic" idx="13"/>
          </p:nvPr>
        </p:nvSpPr>
        <p:spPr>
          <a:xfrm>
            <a:off x="10972800" y="-203200"/>
            <a:ext cx="12144837" cy="14135100"/>
          </a:xfrm>
          <a:prstGeom prst="rect">
            <a:avLst/>
          </a:prstGeom>
        </p:spPr>
        <p:txBody>
          <a:bodyPr lIns="91439" tIns="45719" rIns="91439" bIns="45719">
            <a:noAutofit/>
          </a:bodyPr>
          <a:lstStyle/>
          <a:p/>
        </p:txBody>
      </p:sp>
      <p:sp>
        <p:nvSpPr>
          <p:cNvPr id="33" name="幻灯片标题"/>
          <p:cNvSpPr txBox="1"/>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幻灯片副标题</a:t>
            </a:r>
          </a:p>
          <a:p>
            <a:pPr lvl="1"/>
          </a:p>
          <a:p>
            <a:pPr lvl="2"/>
          </a:p>
          <a:p>
            <a:pPr lvl="3"/>
          </a:p>
          <a:p>
            <a:pPr lvl="4"/>
          </a:p>
        </p:txBody>
      </p:sp>
      <p:sp>
        <p:nvSpPr>
          <p:cNvPr id="35" name="幻灯片编号"/>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r>
              <a:t>幻灯片标题</a:t>
            </a:r>
          </a:p>
        </p:txBody>
      </p:sp>
      <p:sp>
        <p:nvSpPr>
          <p:cNvPr id="43" name="幻灯片副标题"/>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p:nvPr>
            <p:ph type="body" idx="1" hasCustomPrompt="1"/>
          </p:nvPr>
        </p:nvSpPr>
        <p:spPr>
          <a:prstGeom prst="rect">
            <a:avLst/>
          </a:prstGeom>
        </p:spPr>
        <p:txBody>
          <a:bodyPr/>
          <a:lstStyle/>
          <a:p>
            <a:r>
              <a:t>幻灯片项目符号文本</a:t>
            </a:r>
          </a:p>
          <a:p>
            <a:pPr lvl="1"/>
          </a:p>
          <a:p>
            <a:pPr lvl="2"/>
          </a:p>
          <a:p>
            <a:pPr lvl="3"/>
          </a:p>
          <a:p>
            <a:pPr lvl="4"/>
          </a:p>
        </p:txBody>
      </p:sp>
      <p:sp>
        <p:nvSpPr>
          <p:cNvPr id="4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r>
              <a:t>幻灯片项目符号文本</a:t>
            </a:r>
          </a:p>
          <a:p>
            <a:pPr lvl="1"/>
          </a:p>
          <a:p>
            <a:pPr lvl="2"/>
          </a:p>
          <a:p>
            <a:pPr lvl="3"/>
          </a:p>
          <a:p>
            <a:pPr lvl="4"/>
          </a:p>
        </p:txBody>
      </p:sp>
      <p:sp>
        <p:nvSpPr>
          <p:cNvPr id="5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13"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r>
              <a:t>幻灯片项目符号文本</a:t>
            </a:r>
          </a:p>
          <a:p>
            <a:pPr lvl="1"/>
          </a:p>
          <a:p>
            <a:pPr lvl="2"/>
          </a:p>
          <a:p>
            <a:pPr lvl="3"/>
          </a:p>
          <a:p>
            <a:pPr lvl="4"/>
          </a:p>
        </p:txBody>
      </p:sp>
      <p:sp>
        <p:nvSpPr>
          <p:cNvPr id="62" name="660384004_1290x1720.jpg"/>
          <p:cNvSpPr/>
          <p:nvPr>
            <p:ph type="pic" idx="14"/>
          </p:nvPr>
        </p:nvSpPr>
        <p:spPr>
          <a:xfrm>
            <a:off x="12192000" y="-407266"/>
            <a:ext cx="10916874" cy="14555832"/>
          </a:xfrm>
          <a:prstGeom prst="rect">
            <a:avLst/>
          </a:prstGeom>
        </p:spPr>
        <p:txBody>
          <a:bodyPr lIns="91439" tIns="45719" rIns="91439" bIns="45719">
            <a:noAutofit/>
          </a:bodyPr>
          <a:lstStyle/>
          <a:p/>
        </p:txBody>
      </p:sp>
      <p:sp>
        <p:nvSpPr>
          <p:cNvPr id="63" name="幻灯片标题"/>
          <p:cNvSpPr txBox="1"/>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议程主题</a:t>
            </a:r>
          </a:p>
          <a:p>
            <a:pPr lvl="1"/>
          </a:p>
          <a:p>
            <a:pPr lvl="2"/>
          </a:p>
          <a:p>
            <a:pPr lvl="3"/>
          </a:p>
          <a:p>
            <a:pPr lvl="4"/>
          </a:p>
        </p:txBody>
      </p:sp>
      <p:sp>
        <p:nvSpPr>
          <p:cNvPr id="9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1079500"/>
            <a:ext cx="21971000" cy="1433163"/>
          </a:xfrm>
          <a:prstGeom prst="rect">
            <a:avLst/>
          </a:prstGeom>
          <a:ln w="12700">
            <a:miter lim="400000"/>
          </a:ln>
        </p:spPr>
        <p:txBody>
          <a:bodyPr lIns="50800" tIns="50800" rIns="50800" bIns="50800">
            <a:normAutofit/>
          </a:bodyPr>
          <a:lstStyle/>
          <a:p>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幻灯片项目符号文本</a:t>
            </a:r>
          </a:p>
          <a:p>
            <a:pPr lvl="1"/>
          </a:p>
          <a:p>
            <a:pPr lvl="2"/>
          </a:p>
          <a:p>
            <a:pPr lvl="3"/>
          </a:p>
          <a:p>
            <a:pPr lvl="4"/>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1pPr>
      <a:lvl2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2pPr>
      <a:lvl3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3pPr>
      <a:lvl4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4pPr>
      <a:lvl5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5pPr>
      <a:lvl6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6pPr>
      <a:lvl7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7pPr>
      <a:lvl8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8pPr>
      <a:lvl9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1pPr>
      <a:lvl2pPr marL="1219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2pPr>
      <a:lvl3pPr marL="1828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3pPr>
      <a:lvl4pPr marL="2438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4pPr>
      <a:lvl5pPr marL="30480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5pPr>
      <a:lvl6pPr marL="3657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6pPr>
      <a:lvl7pPr marL="4267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7pPr>
      <a:lvl8pPr marL="4876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8pPr>
      <a:lvl9pPr marL="5486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任威 2020/07/19"/>
          <p:cNvSpPr txBox="1"/>
          <p:nvPr>
            <p:ph type="body" idx="13"/>
          </p:nvPr>
        </p:nvSpPr>
        <p:spPr>
          <a:prstGeom prst="rect">
            <a:avLst/>
          </a:prstGeom>
        </p:spPr>
        <p:txBody>
          <a:bodyPr/>
          <a:lstStyle/>
          <a:p>
            <a:r>
              <a:rPr lang="zh-CN"/>
              <a:t>李苏佳</a:t>
            </a:r>
            <a:r>
              <a:t> 2020/07/</a:t>
            </a:r>
            <a:r>
              <a:rPr lang="en-US"/>
              <a:t>28</a:t>
            </a:r>
            <a:endParaRPr lang="en-US"/>
          </a:p>
        </p:txBody>
      </p:sp>
      <p:sp>
        <p:nvSpPr>
          <p:cNvPr id="152" name="分布式事务和Seata简介"/>
          <p:cNvSpPr txBox="1"/>
          <p:nvPr>
            <p:ph type="ctrTitle"/>
          </p:nvPr>
        </p:nvSpPr>
        <p:spPr>
          <a:prstGeom prst="rect">
            <a:avLst/>
          </a:prstGeom>
        </p:spPr>
        <p:txBody>
          <a:bodyPr/>
          <a:lstStyle/>
          <a:p>
            <a:r>
              <a:rPr lang="en-US"/>
              <a:t>ZooKeeper</a:t>
            </a:r>
            <a:endParaRPr lang="en-US"/>
          </a:p>
        </p:txBody>
      </p:sp>
      <p:pic>
        <p:nvPicPr>
          <p:cNvPr id="2" name="图片 1" descr="zookeeper_small"/>
          <p:cNvPicPr>
            <a:picLocks noChangeAspect="1"/>
          </p:cNvPicPr>
          <p:nvPr>
            <p:custDataLst>
              <p:tags r:id="rId1"/>
            </p:custDataLst>
          </p:nvPr>
        </p:nvPicPr>
        <p:blipFill>
          <a:blip r:embed="rId2"/>
          <a:stretch>
            <a:fillRect/>
          </a:stretch>
        </p:blipFill>
        <p:spPr>
          <a:xfrm>
            <a:off x="9670415" y="3493770"/>
            <a:ext cx="2629535" cy="372935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sz="5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5400">
                <a:latin typeface="宋体" panose="02010600030101010101" pitchFamily="2" charset="-122"/>
                <a:ea typeface="宋体" panose="02010600030101010101" pitchFamily="2" charset="-122"/>
                <a:cs typeface="宋体" panose="02010600030101010101" pitchFamily="2" charset="-122"/>
                <a:sym typeface="+mn-ea"/>
              </a:rPr>
              <a:t>、配置管理</a:t>
            </a:r>
            <a:endParaRPr lang="zh-CN" altLang="en-US" sz="5400"/>
          </a:p>
        </p:txBody>
      </p:sp>
      <p:sp>
        <p:nvSpPr>
          <p:cNvPr id="3" name="文本占位符 2"/>
          <p:cNvSpPr/>
          <p:nvPr>
            <p:ph type="body" sz="half" idx="1"/>
          </p:nvPr>
        </p:nvSpPr>
        <p:spPr>
          <a:xfrm>
            <a:off x="1206500" y="2809875"/>
            <a:ext cx="10427335" cy="9610725"/>
          </a:xfrm>
        </p:spPr>
        <p:txBody>
          <a:bodyPr>
            <a:normAutofit/>
          </a:bodyPr>
          <a:p>
            <a:pPr marL="0" indent="0">
              <a:buNone/>
            </a:pPr>
            <a:r>
              <a:rPr lang="zh-CN" altLang="en-US" sz="4400">
                <a:latin typeface="宋体" panose="02010600030101010101" pitchFamily="2" charset="-122"/>
                <a:ea typeface="宋体" panose="02010600030101010101" pitchFamily="2" charset="-122"/>
                <a:cs typeface="宋体" panose="02010600030101010101" pitchFamily="2" charset="-122"/>
              </a:rPr>
              <a:t>我们的项目程序都有配置文件来配置端口、数据库等信息，如果程序分散部署在多台机器上，要逐个改变配置就变得困难。</a:t>
            </a:r>
            <a:endParaRPr lang="zh-CN" altLang="en-US" sz="44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4400">
                <a:latin typeface="宋体" panose="02010600030101010101" pitchFamily="2" charset="-122"/>
                <a:ea typeface="宋体" panose="02010600030101010101" pitchFamily="2" charset="-122"/>
                <a:cs typeface="宋体" panose="02010600030101010101" pitchFamily="2" charset="-122"/>
              </a:rPr>
              <a:t>将这些配置全部放到zookeeper上去，保存在 Zookeeper 的某个目录节点中，然后所有相关应用程序对这个目录节点进行监听，一旦配置信息发生变化，每个应用程序就会收到 Zookeeper 的通知，然后从 Zookeeper 获取新的配置信息应用到系统中就好。（监听机制）</a:t>
            </a:r>
            <a:endParaRPr lang="zh-CN" altLang="en-US" sz="44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44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804968-a44e6d448bb5822e"/>
          <p:cNvPicPr>
            <a:picLocks noChangeAspect="1"/>
          </p:cNvPicPr>
          <p:nvPr/>
        </p:nvPicPr>
        <p:blipFill>
          <a:blip r:embed="rId1"/>
          <a:stretch>
            <a:fillRect/>
          </a:stretch>
        </p:blipFill>
        <p:spPr>
          <a:xfrm>
            <a:off x="12019280" y="2809875"/>
            <a:ext cx="11751310" cy="70866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二阶提交协议将全局事务拆分为两个阶段来执行：…"/>
          <p:cNvSpPr txBox="1"/>
          <p:nvPr>
            <p:ph type="body" sz="half" idx="1"/>
          </p:nvPr>
        </p:nvSpPr>
        <p:spPr>
          <a:xfrm>
            <a:off x="1206500" y="2509547"/>
            <a:ext cx="9779000" cy="9995587"/>
          </a:xfrm>
          <a:prstGeom prst="rect">
            <a:avLst/>
          </a:prstGeom>
        </p:spPr>
        <p:txBody>
          <a:bodyPr>
            <a:normAutofit/>
          </a:bodyPr>
          <a:lstStyle/>
          <a:p>
            <a:pPr marL="0" indent="0">
              <a:buSzTx/>
              <a:buNone/>
              <a:defRPr sz="2200"/>
            </a:pPr>
            <a:r>
              <a:rPr sz="4000">
                <a:latin typeface="宋体" panose="02010600030101010101" pitchFamily="2" charset="-122"/>
                <a:ea typeface="宋体" panose="02010600030101010101" pitchFamily="2" charset="-122"/>
                <a:cs typeface="宋体" panose="02010600030101010101" pitchFamily="2" charset="-122"/>
              </a:rPr>
              <a:t>所谓集群管理无在乎两点：是否有机器退出和加入（服务发现）、选举master。</a:t>
            </a:r>
            <a:endParaRPr sz="4000">
              <a:latin typeface="宋体" panose="02010600030101010101" pitchFamily="2" charset="-122"/>
              <a:ea typeface="宋体" panose="02010600030101010101" pitchFamily="2" charset="-122"/>
              <a:cs typeface="宋体" panose="02010600030101010101" pitchFamily="2" charset="-122"/>
            </a:endParaRPr>
          </a:p>
          <a:p>
            <a:pPr marL="0" indent="0">
              <a:buSzTx/>
              <a:buNone/>
              <a:defRPr sz="2200"/>
            </a:pPr>
            <a:r>
              <a:rPr sz="4000">
                <a:latin typeface="宋体" panose="02010600030101010101" pitchFamily="2" charset="-122"/>
                <a:ea typeface="宋体" panose="02010600030101010101" pitchFamily="2" charset="-122"/>
                <a:cs typeface="宋体" panose="02010600030101010101" pitchFamily="2" charset="-122"/>
              </a:rPr>
              <a:t>对于第一点，所有机器约定在父目录GroupMembers下创建临时目录节点，然后监听父目录节点的子节点变化消息。一旦有机器挂掉，该机器与 zookeeper的连接断开，其所创建的临时目录节点被删除，所有其他机器都收到通知。</a:t>
            </a:r>
            <a:r>
              <a:rPr sz="4000">
                <a:latin typeface="宋体" panose="02010600030101010101" pitchFamily="2" charset="-122"/>
                <a:ea typeface="宋体" panose="02010600030101010101" pitchFamily="2" charset="-122"/>
                <a:cs typeface="宋体" panose="02010600030101010101" pitchFamily="2" charset="-122"/>
                <a:sym typeface="+mn-ea"/>
              </a:rPr>
              <a:t>新机器加入也是类似，所有机器</a:t>
            </a:r>
            <a:r>
              <a:rPr lang="zh-CN" sz="4000">
                <a:latin typeface="宋体" panose="02010600030101010101" pitchFamily="2" charset="-122"/>
                <a:ea typeface="宋体" panose="02010600030101010101" pitchFamily="2" charset="-122"/>
                <a:cs typeface="宋体" panose="02010600030101010101" pitchFamily="2" charset="-122"/>
                <a:sym typeface="+mn-ea"/>
              </a:rPr>
              <a:t>都会</a:t>
            </a:r>
            <a:r>
              <a:rPr sz="4000">
                <a:latin typeface="宋体" panose="02010600030101010101" pitchFamily="2" charset="-122"/>
                <a:ea typeface="宋体" panose="02010600030101010101" pitchFamily="2" charset="-122"/>
                <a:cs typeface="宋体" panose="02010600030101010101" pitchFamily="2" charset="-122"/>
                <a:sym typeface="+mn-ea"/>
              </a:rPr>
              <a:t>收到通知</a:t>
            </a:r>
            <a:r>
              <a:rPr lang="zh-CN" sz="4000">
                <a:latin typeface="宋体" panose="02010600030101010101" pitchFamily="2" charset="-122"/>
                <a:ea typeface="宋体" panose="02010600030101010101" pitchFamily="2" charset="-122"/>
                <a:cs typeface="宋体" panose="02010600030101010101" pitchFamily="2" charset="-122"/>
                <a:sym typeface="+mn-ea"/>
              </a:rPr>
              <a:t>。</a:t>
            </a:r>
            <a:r>
              <a:rPr sz="4000">
                <a:latin typeface="宋体" panose="02010600030101010101" pitchFamily="2" charset="-122"/>
                <a:ea typeface="宋体" panose="02010600030101010101" pitchFamily="2" charset="-122"/>
                <a:cs typeface="宋体" panose="02010600030101010101" pitchFamily="2" charset="-122"/>
              </a:rPr>
              <a:t>（临时节点和监听机制）</a:t>
            </a:r>
            <a:endParaRPr sz="4000">
              <a:latin typeface="宋体" panose="02010600030101010101" pitchFamily="2" charset="-122"/>
              <a:ea typeface="宋体" panose="02010600030101010101" pitchFamily="2" charset="-122"/>
              <a:cs typeface="宋体" panose="02010600030101010101" pitchFamily="2" charset="-122"/>
            </a:endParaRPr>
          </a:p>
          <a:p>
            <a:pPr marL="0" indent="0">
              <a:buSzTx/>
              <a:buNone/>
              <a:defRPr sz="2200"/>
            </a:pPr>
            <a:r>
              <a:rPr sz="4000">
                <a:latin typeface="宋体" panose="02010600030101010101" pitchFamily="2" charset="-122"/>
                <a:ea typeface="宋体" panose="02010600030101010101" pitchFamily="2" charset="-122"/>
                <a:cs typeface="宋体" panose="02010600030101010101" pitchFamily="2" charset="-122"/>
              </a:rPr>
              <a:t>对于第二点，</a:t>
            </a:r>
            <a:r>
              <a:rPr lang="zh-CN" sz="4000">
                <a:latin typeface="宋体" panose="02010600030101010101" pitchFamily="2" charset="-122"/>
                <a:ea typeface="宋体" panose="02010600030101010101" pitchFamily="2" charset="-122"/>
                <a:cs typeface="宋体" panose="02010600030101010101" pitchFamily="2" charset="-122"/>
              </a:rPr>
              <a:t>比如</a:t>
            </a:r>
            <a:r>
              <a:rPr sz="4000">
                <a:latin typeface="宋体" panose="02010600030101010101" pitchFamily="2" charset="-122"/>
                <a:ea typeface="宋体" panose="02010600030101010101" pitchFamily="2" charset="-122"/>
                <a:cs typeface="宋体" panose="02010600030101010101" pitchFamily="2" charset="-122"/>
              </a:rPr>
              <a:t>所有机器创建临时顺序编号目录节点，每次选取编号最小的机器作为master</a:t>
            </a:r>
            <a:r>
              <a:rPr lang="zh-CN" sz="4000">
                <a:latin typeface="宋体" panose="02010600030101010101" pitchFamily="2" charset="-122"/>
                <a:ea typeface="宋体" panose="02010600030101010101" pitchFamily="2" charset="-122"/>
                <a:cs typeface="宋体" panose="02010600030101010101" pitchFamily="2" charset="-122"/>
              </a:rPr>
              <a:t>即可</a:t>
            </a:r>
            <a:r>
              <a:rPr sz="4000">
                <a:latin typeface="宋体" panose="02010600030101010101" pitchFamily="2" charset="-122"/>
                <a:ea typeface="宋体" panose="02010600030101010101" pitchFamily="2" charset="-122"/>
                <a:cs typeface="宋体" panose="02010600030101010101" pitchFamily="2" charset="-122"/>
              </a:rPr>
              <a:t>。</a:t>
            </a:r>
            <a:endParaRPr sz="4000">
              <a:latin typeface="宋体" panose="02010600030101010101" pitchFamily="2" charset="-122"/>
              <a:ea typeface="宋体" panose="02010600030101010101" pitchFamily="2" charset="-122"/>
              <a:cs typeface="宋体" panose="02010600030101010101" pitchFamily="2" charset="-122"/>
            </a:endParaRPr>
          </a:p>
        </p:txBody>
      </p:sp>
      <p:sp>
        <p:nvSpPr>
          <p:cNvPr id="195" name="二阶段提交"/>
          <p:cNvSpPr txBox="1"/>
          <p:nvPr>
            <p:ph type="title"/>
          </p:nvPr>
        </p:nvSpPr>
        <p:spPr>
          <a:prstGeom prst="rect">
            <a:avLst/>
          </a:prstGeom>
        </p:spPr>
        <p:txBody>
          <a:bodyPr/>
          <a:lstStyle>
            <a:lvl1pPr defTabSz="825500">
              <a:lnSpc>
                <a:spcPct val="100000"/>
              </a:lnSpc>
              <a:defRPr sz="5500" spc="0"/>
            </a:lvl1pPr>
          </a:lstStyle>
          <a:p>
            <a:r>
              <a:rPr lang="en-US"/>
              <a:t>3</a:t>
            </a:r>
            <a:r>
              <a:rPr lang="zh-CN" altLang="en-US"/>
              <a:t>、集群管理</a:t>
            </a:r>
            <a:endParaRPr lang="zh-CN" altLang="en-US"/>
          </a:p>
        </p:txBody>
      </p:sp>
      <p:pic>
        <p:nvPicPr>
          <p:cNvPr id="2" name="图片 1" descr="804968-0e520167d9eced1a"/>
          <p:cNvPicPr>
            <a:picLocks noChangeAspect="1"/>
          </p:cNvPicPr>
          <p:nvPr/>
        </p:nvPicPr>
        <p:blipFill>
          <a:blip r:embed="rId1"/>
          <a:stretch>
            <a:fillRect/>
          </a:stretch>
        </p:blipFill>
        <p:spPr>
          <a:xfrm>
            <a:off x="11520170" y="2267585"/>
            <a:ext cx="12469495" cy="822769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二阶段提交的问题"/>
          <p:cNvSpPr txBox="1"/>
          <p:nvPr>
            <p:ph type="body" idx="13"/>
          </p:nvPr>
        </p:nvSpPr>
        <p:spPr>
          <a:xfrm>
            <a:off x="1203685" y="1314926"/>
            <a:ext cx="9779001" cy="934780"/>
          </a:xfrm>
          <a:prstGeom prst="rect">
            <a:avLst/>
          </a:prstGeom>
        </p:spPr>
        <p:txBody>
          <a:bodyPr/>
          <a:lstStyle/>
          <a:p>
            <a:r>
              <a:rPr lang="en-US"/>
              <a:t>4</a:t>
            </a:r>
            <a:r>
              <a:rPr lang="zh-CN" altLang="en-US"/>
              <a:t>、分布式锁</a:t>
            </a:r>
            <a:endParaRPr lang="zh-CN" altLang="en-US"/>
          </a:p>
        </p:txBody>
      </p:sp>
      <p:sp>
        <p:nvSpPr>
          <p:cNvPr id="204" name="单点故障问题…"/>
          <p:cNvSpPr txBox="1"/>
          <p:nvPr>
            <p:ph type="body" sz="half" idx="1"/>
          </p:nvPr>
        </p:nvSpPr>
        <p:spPr>
          <a:xfrm>
            <a:off x="1203960" y="3485515"/>
            <a:ext cx="22305645" cy="6744970"/>
          </a:xfrm>
          <a:prstGeom prst="rect">
            <a:avLst/>
          </a:prstGeom>
        </p:spPr>
        <p:txBody>
          <a:bodyPr>
            <a:noAutofit/>
          </a:bodyPr>
          <a:lstStyle/>
          <a:p>
            <a:pPr marL="0" indent="0" defTabSz="457200">
              <a:lnSpc>
                <a:spcPct val="100000"/>
              </a:lnSpc>
              <a:spcBef>
                <a:spcPts val="0"/>
              </a:spcBef>
              <a:buSzTx/>
              <a:buNone/>
              <a:defRPr sz="1200">
                <a:latin typeface="Times Roman"/>
                <a:ea typeface="Times Roman"/>
                <a:cs typeface="Times Roman"/>
                <a:sym typeface="Times Roman"/>
              </a:defRPr>
            </a:pPr>
            <a:r>
              <a:rPr lang="zh-CN" sz="4000">
                <a:latin typeface="宋体" panose="02010600030101010101" pitchFamily="2" charset="-122"/>
                <a:ea typeface="宋体" panose="02010600030101010101" pitchFamily="2" charset="-122"/>
                <a:cs typeface="宋体" panose="02010600030101010101" pitchFamily="2" charset="-122"/>
              </a:rPr>
              <a:t>通过</a:t>
            </a:r>
            <a:r>
              <a:rPr sz="4000">
                <a:latin typeface="宋体" panose="02010600030101010101" pitchFamily="2" charset="-122"/>
                <a:ea typeface="宋体" panose="02010600030101010101" pitchFamily="2" charset="-122"/>
                <a:cs typeface="宋体" panose="02010600030101010101" pitchFamily="2" charset="-122"/>
              </a:rPr>
              <a:t>zookeeper的一致性文件系统</a:t>
            </a:r>
            <a:r>
              <a:rPr lang="zh-CN" sz="4000">
                <a:latin typeface="宋体" panose="02010600030101010101" pitchFamily="2" charset="-122"/>
                <a:ea typeface="宋体" panose="02010600030101010101" pitchFamily="2" charset="-122"/>
                <a:cs typeface="宋体" panose="02010600030101010101" pitchFamily="2" charset="-122"/>
              </a:rPr>
              <a:t>来实现锁</a:t>
            </a:r>
            <a:r>
              <a:rPr sz="4000">
                <a:latin typeface="宋体" panose="02010600030101010101" pitchFamily="2" charset="-122"/>
                <a:ea typeface="宋体" panose="02010600030101010101" pitchFamily="2" charset="-122"/>
                <a:cs typeface="宋体" panose="02010600030101010101" pitchFamily="2" charset="-122"/>
              </a:rPr>
              <a:t>。锁服务可以分为两类，一个是保持独占（监听机制），另一个是控制时序（顺序编号和监听机制）。</a:t>
            </a:r>
            <a:endParaRPr sz="40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1200">
                <a:latin typeface="Times Roman"/>
                <a:ea typeface="Times Roman"/>
                <a:cs typeface="Times Roman"/>
                <a:sym typeface="Times Roman"/>
              </a:defRPr>
            </a:pPr>
            <a:endParaRPr sz="40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1200">
                <a:latin typeface="Times Roman"/>
                <a:ea typeface="Times Roman"/>
                <a:cs typeface="Times Roman"/>
                <a:sym typeface="Times Roman"/>
              </a:defRPr>
            </a:pPr>
            <a:r>
              <a:rPr sz="4000">
                <a:latin typeface="宋体" panose="02010600030101010101" pitchFamily="2" charset="-122"/>
                <a:ea typeface="宋体" panose="02010600030101010101" pitchFamily="2" charset="-122"/>
                <a:cs typeface="宋体" panose="02010600030101010101" pitchFamily="2" charset="-122"/>
              </a:rPr>
              <a:t>对于第一类，我们将zookeeper上的一个znode看作是一把锁，通过createznode的方式来实现。所有客户端都去创建 /distribute_lock 节点，最终成功创建的那个客户端也即拥有了这把锁。用完删除掉自己创建的distribute_lock 节点就释放出锁。</a:t>
            </a:r>
            <a:endParaRPr sz="40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1200">
                <a:latin typeface="Times Roman"/>
                <a:ea typeface="Times Roman"/>
                <a:cs typeface="Times Roman"/>
                <a:sym typeface="Times Roman"/>
              </a:defRPr>
            </a:pPr>
            <a:endParaRPr sz="40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1200">
                <a:latin typeface="Times Roman"/>
                <a:ea typeface="Times Roman"/>
                <a:cs typeface="Times Roman"/>
                <a:sym typeface="Times Roman"/>
              </a:defRPr>
            </a:pPr>
            <a:r>
              <a:rPr sz="4000">
                <a:latin typeface="宋体" panose="02010600030101010101" pitchFamily="2" charset="-122"/>
                <a:ea typeface="宋体" panose="02010600030101010101" pitchFamily="2" charset="-122"/>
                <a:cs typeface="宋体" panose="02010600030101010101" pitchFamily="2" charset="-122"/>
              </a:rPr>
              <a:t>对于第二类， /distribute_lock 已经预先存在，所有客户端在它下面创建临时顺序编号目录节点，和选master一样，编号最小的获得锁，用完删除，依次方便。</a:t>
            </a:r>
            <a:endParaRPr sz="4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基本原理…"/>
          <p:cNvSpPr txBox="1"/>
          <p:nvPr>
            <p:ph type="body" sz="half" idx="1"/>
          </p:nvPr>
        </p:nvSpPr>
        <p:spPr>
          <a:xfrm>
            <a:off x="1206500" y="2719070"/>
            <a:ext cx="19516090" cy="9785985"/>
          </a:xfrm>
          <a:prstGeom prst="rect">
            <a:avLst/>
          </a:prstGeom>
        </p:spPr>
        <p:txBody>
          <a:bodyPr>
            <a:noAutofit/>
          </a:bodyPr>
          <a:lstStyle/>
          <a:p>
            <a:pPr marL="0" indent="0" defTabSz="2023745">
              <a:spcBef>
                <a:spcPts val="3700"/>
              </a:spcBef>
              <a:buSzTx/>
              <a:buNone/>
              <a:defRPr sz="3820"/>
            </a:pPr>
            <a:r>
              <a:rPr sz="4000"/>
              <a:t>两种类型的队列：</a:t>
            </a:r>
            <a:endParaRPr sz="4000"/>
          </a:p>
          <a:p>
            <a:pPr marL="0" indent="0" defTabSz="2023745">
              <a:spcBef>
                <a:spcPts val="3700"/>
              </a:spcBef>
              <a:buSzTx/>
              <a:buNone/>
              <a:defRPr sz="3820"/>
            </a:pPr>
            <a:r>
              <a:rPr sz="4000"/>
              <a:t>1、同步队列，当一个队列的成员都聚齐时，这个队列才可用，否则一直等待所有成员到达。</a:t>
            </a:r>
            <a:endParaRPr sz="4000"/>
          </a:p>
          <a:p>
            <a:pPr marL="0" indent="0" defTabSz="2023745">
              <a:spcBef>
                <a:spcPts val="3700"/>
              </a:spcBef>
              <a:buSzTx/>
              <a:buNone/>
              <a:defRPr sz="3820"/>
            </a:pPr>
            <a:r>
              <a:rPr sz="4000"/>
              <a:t>2、队列按照 FIFO 方式进行入队和出队操作。</a:t>
            </a:r>
            <a:endParaRPr sz="4000"/>
          </a:p>
          <a:p>
            <a:pPr marL="0" indent="0" defTabSz="2023745">
              <a:spcBef>
                <a:spcPts val="3700"/>
              </a:spcBef>
              <a:buSzTx/>
              <a:buNone/>
              <a:defRPr sz="3820"/>
            </a:pPr>
            <a:r>
              <a:rPr sz="4000"/>
              <a:t>第一类，在约定目录下创建临时目录节点，监听节点数目是否是我们要求的数目。</a:t>
            </a:r>
            <a:endParaRPr sz="4000"/>
          </a:p>
          <a:p>
            <a:pPr marL="0" indent="0" defTabSz="2023745">
              <a:spcBef>
                <a:spcPts val="3700"/>
              </a:spcBef>
              <a:buSzTx/>
              <a:buNone/>
              <a:defRPr sz="3820"/>
            </a:pPr>
            <a:r>
              <a:rPr sz="4000"/>
              <a:t>第二类，和分布式锁服务中的控制时序场景基本原理一致，入列有编号，出列按编号。</a:t>
            </a:r>
            <a:endParaRPr sz="4000"/>
          </a:p>
          <a:p>
            <a:pPr marL="0" indent="0" defTabSz="2023745">
              <a:spcBef>
                <a:spcPts val="3700"/>
              </a:spcBef>
              <a:buSzTx/>
              <a:buNone/>
              <a:defRPr sz="3820"/>
            </a:pPr>
            <a:endParaRPr sz="3500"/>
          </a:p>
        </p:txBody>
      </p:sp>
      <p:sp>
        <p:nvSpPr>
          <p:cNvPr id="212" name="事务消息"/>
          <p:cNvSpPr txBox="1"/>
          <p:nvPr>
            <p:ph type="title"/>
          </p:nvPr>
        </p:nvSpPr>
        <p:spPr>
          <a:prstGeom prst="rect">
            <a:avLst/>
          </a:prstGeom>
        </p:spPr>
        <p:txBody>
          <a:bodyPr/>
          <a:lstStyle>
            <a:lvl1pPr defTabSz="2145665">
              <a:defRPr sz="7480" spc="-149"/>
            </a:lvl1pPr>
          </a:lstStyle>
          <a:p>
            <a:r>
              <a:rPr lang="en-US" sz="6000"/>
              <a:t>5</a:t>
            </a:r>
            <a:r>
              <a:rPr lang="zh-CN" altLang="en-US" sz="6000"/>
              <a:t>、队列管理</a:t>
            </a:r>
            <a:endParaRPr lang="zh-CN" altLang="en-US" sz="60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ocketMq的事务消息"/>
          <p:cNvSpPr txBox="1"/>
          <p:nvPr>
            <p:ph type="body" idx="13"/>
          </p:nvPr>
        </p:nvSpPr>
        <p:spPr>
          <a:xfrm>
            <a:off x="1203685" y="1161996"/>
            <a:ext cx="9779001" cy="934780"/>
          </a:xfrm>
          <a:prstGeom prst="rect">
            <a:avLst/>
          </a:prstGeom>
        </p:spPr>
        <p:txBody>
          <a:bodyPr/>
          <a:lstStyle/>
          <a:p>
            <a:r>
              <a:rPr lang="en-US"/>
              <a:t>6</a:t>
            </a:r>
            <a:r>
              <a:rPr lang="zh-CN" altLang="en-US"/>
              <a:t>、</a:t>
            </a:r>
            <a:r>
              <a:rPr>
                <a:latin typeface="宋体" panose="02010600030101010101" pitchFamily="2" charset="-122"/>
                <a:ea typeface="宋体" panose="02010600030101010101" pitchFamily="2" charset="-122"/>
                <a:cs typeface="宋体" panose="02010600030101010101" pitchFamily="2" charset="-122"/>
                <a:sym typeface="+mn-ea"/>
              </a:rPr>
              <a:t>分布式通知/协调</a:t>
            </a:r>
            <a:endParaRPr>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8" name="应用模块遇到要发送事务消息的场景时，先发送prepare消息给MQ。…"/>
          <p:cNvSpPr txBox="1"/>
          <p:nvPr>
            <p:ph type="body" sz="half" idx="1"/>
          </p:nvPr>
        </p:nvSpPr>
        <p:spPr>
          <a:xfrm>
            <a:off x="1203960" y="2830830"/>
            <a:ext cx="21617940" cy="5921375"/>
          </a:xfrm>
          <a:prstGeom prst="rect">
            <a:avLst/>
          </a:prstGeom>
        </p:spPr>
        <p:txBody>
          <a:bodyPr>
            <a:noAutofit/>
          </a:bodyPr>
          <a:lstStyle/>
          <a:p>
            <a:pPr marL="128905" indent="0" defTabSz="2243455">
              <a:spcBef>
                <a:spcPts val="4100"/>
              </a:spcBef>
              <a:buClr>
                <a:srgbClr val="333333"/>
              </a:buClr>
              <a:buSzPct val="100000"/>
              <a:buFont typeface="Verdana" panose="020B0604030504040204"/>
              <a:buNone/>
              <a:defRPr sz="2760"/>
            </a:pPr>
            <a:r>
              <a:rPr sz="4000">
                <a:latin typeface="宋体" panose="02010600030101010101" pitchFamily="2" charset="-122"/>
                <a:ea typeface="宋体" panose="02010600030101010101" pitchFamily="2" charset="-122"/>
                <a:cs typeface="宋体" panose="02010600030101010101" pitchFamily="2" charset="-122"/>
              </a:rPr>
              <a:t>这个利用的是zookeeper的watcher注册和异步通知机制，能够很好的实现分布式环境中不同系统间的通知与协调，实现对数据变更的实时处理。</a:t>
            </a:r>
            <a:endParaRPr sz="4000">
              <a:latin typeface="宋体" panose="02010600030101010101" pitchFamily="2" charset="-122"/>
              <a:ea typeface="宋体" panose="02010600030101010101" pitchFamily="2" charset="-122"/>
              <a:cs typeface="宋体" panose="02010600030101010101" pitchFamily="2" charset="-122"/>
            </a:endParaRPr>
          </a:p>
          <a:p>
            <a:pPr marL="128905" indent="0" defTabSz="2243455">
              <a:spcBef>
                <a:spcPts val="4100"/>
              </a:spcBef>
              <a:buClr>
                <a:srgbClr val="333333"/>
              </a:buClr>
              <a:buSzPct val="100000"/>
              <a:buFont typeface="Verdana" panose="020B0604030504040204"/>
              <a:buNone/>
              <a:defRPr sz="2760"/>
            </a:pPr>
            <a:r>
              <a:rPr sz="4000">
                <a:latin typeface="宋体" panose="02010600030101010101" pitchFamily="2" charset="-122"/>
                <a:ea typeface="宋体" panose="02010600030101010101" pitchFamily="2" charset="-122"/>
                <a:cs typeface="宋体" panose="02010600030101010101" pitchFamily="2" charset="-122"/>
              </a:rPr>
              <a:t>（1）通过watch和通知机制</a:t>
            </a:r>
            <a:endParaRPr sz="4000">
              <a:latin typeface="宋体" panose="02010600030101010101" pitchFamily="2" charset="-122"/>
              <a:ea typeface="宋体" panose="02010600030101010101" pitchFamily="2" charset="-122"/>
              <a:cs typeface="宋体" panose="02010600030101010101" pitchFamily="2" charset="-122"/>
            </a:endParaRPr>
          </a:p>
          <a:p>
            <a:pPr marL="128905" indent="0" defTabSz="2243455">
              <a:spcBef>
                <a:spcPts val="4100"/>
              </a:spcBef>
              <a:buClr>
                <a:srgbClr val="333333"/>
              </a:buClr>
              <a:buSzPct val="100000"/>
              <a:buFont typeface="Verdana" panose="020B0604030504040204"/>
              <a:buNone/>
              <a:defRPr sz="2760"/>
            </a:pPr>
            <a:r>
              <a:rPr sz="4000">
                <a:latin typeface="宋体" panose="02010600030101010101" pitchFamily="2" charset="-122"/>
                <a:ea typeface="宋体" panose="02010600030101010101" pitchFamily="2" charset="-122"/>
                <a:cs typeface="宋体" panose="02010600030101010101" pitchFamily="2" charset="-122"/>
              </a:rPr>
              <a:t>（2）分布式锁</a:t>
            </a:r>
            <a:endParaRPr sz="4000">
              <a:latin typeface="宋体" panose="02010600030101010101" pitchFamily="2" charset="-122"/>
              <a:ea typeface="宋体" panose="02010600030101010101" pitchFamily="2" charset="-122"/>
              <a:cs typeface="宋体" panose="02010600030101010101" pitchFamily="2" charset="-122"/>
            </a:endParaRPr>
          </a:p>
          <a:p>
            <a:pPr marL="128905" indent="0" defTabSz="2243455">
              <a:spcBef>
                <a:spcPts val="4100"/>
              </a:spcBef>
              <a:buClr>
                <a:srgbClr val="333333"/>
              </a:buClr>
              <a:buSzPct val="100000"/>
              <a:buFont typeface="Verdana" panose="020B0604030504040204"/>
              <a:buNone/>
              <a:defRPr sz="2760"/>
            </a:pPr>
            <a:r>
              <a:rPr sz="4000">
                <a:latin typeface="宋体" panose="02010600030101010101" pitchFamily="2" charset="-122"/>
                <a:ea typeface="宋体" panose="02010600030101010101" pitchFamily="2" charset="-122"/>
                <a:cs typeface="宋体" panose="02010600030101010101" pitchFamily="2" charset="-122"/>
              </a:rPr>
              <a:t>（3）分布式事务</a:t>
            </a:r>
            <a:endParaRPr sz="4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eata是什么"/>
          <p:cNvSpPr txBox="1"/>
          <p:nvPr>
            <p:ph type="title"/>
          </p:nvPr>
        </p:nvSpPr>
        <p:spPr>
          <a:prstGeom prst="rect">
            <a:avLst/>
          </a:prstGeom>
        </p:spPr>
        <p:txBody>
          <a:bodyPr/>
          <a:lstStyle>
            <a:lvl1pPr defTabSz="2145665">
              <a:defRPr sz="7480" spc="-149"/>
            </a:lvl1pPr>
          </a:lstStyle>
          <a:p>
            <a:r>
              <a:rPr lang="en-US"/>
              <a:t>Zookeeper</a:t>
            </a:r>
            <a:r>
              <a:rPr lang="zh-CN" altLang="en-US"/>
              <a:t>工作原理</a:t>
            </a:r>
            <a:endParaRPr lang="zh-CN" altLang="en-US"/>
          </a:p>
        </p:txBody>
      </p:sp>
      <p:sp>
        <p:nvSpPr>
          <p:cNvPr id="226" name="Seata: Simple Extensible Autonomous Transaction Architecture"/>
          <p:cNvSpPr txBox="1"/>
          <p:nvPr>
            <p:ph type="body" idx="13"/>
          </p:nvPr>
        </p:nvSpPr>
        <p:spPr>
          <a:xfrm>
            <a:off x="1206500" y="2604131"/>
            <a:ext cx="19787768" cy="710158"/>
          </a:xfrm>
          <a:prstGeom prst="rect">
            <a:avLst/>
          </a:prstGeom>
        </p:spPr>
        <p:txBody>
          <a:bodyPr>
            <a:normAutofit lnSpcReduction="10000"/>
          </a:bodyPr>
          <a:lstStyle>
            <a:lvl1pPr defTabSz="619125">
              <a:defRPr sz="4125"/>
            </a:lvl1pPr>
          </a:lstStyle>
          <a:p>
            <a:r>
              <a:rPr lang="en-US"/>
              <a:t>ZAB</a:t>
            </a:r>
            <a:r>
              <a:rPr lang="zh-CN" altLang="en-US"/>
              <a:t>一致性协议</a:t>
            </a:r>
            <a:endParaRPr lang="zh-CN" altLang="en-US"/>
          </a:p>
        </p:txBody>
      </p:sp>
      <p:sp>
        <p:nvSpPr>
          <p:cNvPr id="227" name="Seata 是一款开源的分布式事务解决方案，致力于提供高性能和简单易用的分布式事务服务…"/>
          <p:cNvSpPr txBox="1"/>
          <p:nvPr>
            <p:ph type="body" idx="1"/>
          </p:nvPr>
        </p:nvSpPr>
        <p:spPr>
          <a:xfrm>
            <a:off x="1206500" y="3671570"/>
            <a:ext cx="22224365" cy="9425940"/>
          </a:xfrm>
          <a:prstGeom prst="rect">
            <a:avLst/>
          </a:prstGeom>
        </p:spPr>
        <p:txBody>
          <a:bodyPr>
            <a:noAutofit/>
          </a:bodyPr>
          <a:lstStyle/>
          <a:p>
            <a:pPr marL="0" indent="0" defTabSz="2389505" eaLnBrk="1" fontAlgn="auto" hangingPunct="1">
              <a:lnSpc>
                <a:spcPct val="100000"/>
              </a:lnSpc>
              <a:spcBef>
                <a:spcPts val="4400"/>
              </a:spcBef>
              <a:buNone/>
              <a:defRPr sz="3530"/>
            </a:pPr>
            <a:r>
              <a:rPr sz="3600">
                <a:latin typeface="宋体" panose="02010600030101010101" pitchFamily="2" charset="-122"/>
                <a:ea typeface="宋体" panose="02010600030101010101" pitchFamily="2" charset="-122"/>
                <a:cs typeface="宋体" panose="02010600030101010101" pitchFamily="2" charset="-122"/>
              </a:rPr>
              <a:t>ZAB（Zookeeper Atomic Broadcast） 协议是为分布式协调服务zookeeper专门设计的一种支持崩溃恢复的原子广播协议。在zookeeper中，主要依赖ZAB协议来实现分布式数据一致性，基于该协议，zookeeper实现了一种主备模式的系统架构来保持集群中各个副本之间的数据一致性。</a:t>
            </a:r>
            <a:endParaRPr sz="3600">
              <a:latin typeface="宋体" panose="02010600030101010101" pitchFamily="2" charset="-122"/>
              <a:ea typeface="宋体" panose="02010600030101010101" pitchFamily="2" charset="-122"/>
              <a:cs typeface="宋体" panose="02010600030101010101" pitchFamily="2" charset="-122"/>
            </a:endParaRPr>
          </a:p>
          <a:p>
            <a:pPr marL="0" indent="0" defTabSz="2389505" eaLnBrk="1" fontAlgn="auto" hangingPunct="1">
              <a:lnSpc>
                <a:spcPct val="100000"/>
              </a:lnSpc>
              <a:spcBef>
                <a:spcPts val="4400"/>
              </a:spcBef>
              <a:buNone/>
              <a:defRPr sz="3530"/>
            </a:pPr>
            <a:r>
              <a:rPr sz="3600">
                <a:latin typeface="宋体" panose="02010600030101010101" pitchFamily="2" charset="-122"/>
                <a:ea typeface="宋体" panose="02010600030101010101" pitchFamily="2" charset="-122"/>
                <a:cs typeface="宋体" panose="02010600030101010101" pitchFamily="2" charset="-122"/>
              </a:rPr>
              <a:t>ZAB协议包含两种基本模式，分别是： </a:t>
            </a:r>
            <a:endParaRPr sz="3600">
              <a:latin typeface="宋体" panose="02010600030101010101" pitchFamily="2" charset="-122"/>
              <a:ea typeface="宋体" panose="02010600030101010101" pitchFamily="2" charset="-122"/>
              <a:cs typeface="宋体" panose="02010600030101010101" pitchFamily="2" charset="-122"/>
            </a:endParaRPr>
          </a:p>
          <a:p>
            <a:pPr marL="0" indent="0" defTabSz="2389505" eaLnBrk="1" fontAlgn="auto" hangingPunct="1">
              <a:lnSpc>
                <a:spcPct val="100000"/>
              </a:lnSpc>
              <a:spcBef>
                <a:spcPts val="4400"/>
              </a:spcBef>
              <a:buNone/>
              <a:defRPr sz="3530"/>
            </a:pPr>
            <a:r>
              <a:rPr lang="en-US" sz="3600">
                <a:latin typeface="宋体" panose="02010600030101010101" pitchFamily="2" charset="-122"/>
                <a:ea typeface="宋体" panose="02010600030101010101" pitchFamily="2" charset="-122"/>
                <a:cs typeface="宋体" panose="02010600030101010101" pitchFamily="2" charset="-122"/>
              </a:rPr>
              <a:t>1</a:t>
            </a:r>
            <a:r>
              <a:rPr lang="zh-CN" altLang="en-US" sz="3600">
                <a:latin typeface="宋体" panose="02010600030101010101" pitchFamily="2" charset="-122"/>
                <a:ea typeface="宋体" panose="02010600030101010101" pitchFamily="2" charset="-122"/>
                <a:cs typeface="宋体" panose="02010600030101010101" pitchFamily="2" charset="-122"/>
              </a:rPr>
              <a:t>、</a:t>
            </a:r>
            <a:r>
              <a:rPr sz="3600">
                <a:latin typeface="宋体" panose="02010600030101010101" pitchFamily="2" charset="-122"/>
                <a:ea typeface="宋体" panose="02010600030101010101" pitchFamily="2" charset="-122"/>
                <a:cs typeface="宋体" panose="02010600030101010101" pitchFamily="2" charset="-122"/>
              </a:rPr>
              <a:t>崩溃恢复 </a:t>
            </a:r>
            <a:r>
              <a:rPr lang="en-US" sz="3600">
                <a:latin typeface="宋体" panose="02010600030101010101" pitchFamily="2" charset="-122"/>
                <a:ea typeface="宋体" panose="02010600030101010101" pitchFamily="2" charset="-122"/>
                <a:cs typeface="宋体" panose="02010600030101010101" pitchFamily="2" charset="-122"/>
              </a:rPr>
              <a:t>2</a:t>
            </a:r>
            <a:r>
              <a:rPr lang="zh-CN" sz="3600">
                <a:latin typeface="宋体" panose="02010600030101010101" pitchFamily="2" charset="-122"/>
                <a:ea typeface="宋体" panose="02010600030101010101" pitchFamily="2" charset="-122"/>
                <a:cs typeface="宋体" panose="02010600030101010101" pitchFamily="2" charset="-122"/>
              </a:rPr>
              <a:t>、</a:t>
            </a:r>
            <a:r>
              <a:rPr sz="3600">
                <a:latin typeface="宋体" panose="02010600030101010101" pitchFamily="2" charset="-122"/>
                <a:ea typeface="宋体" panose="02010600030101010101" pitchFamily="2" charset="-122"/>
                <a:cs typeface="宋体" panose="02010600030101010101" pitchFamily="2" charset="-122"/>
              </a:rPr>
              <a:t>消息广播 </a:t>
            </a:r>
            <a:endParaRPr sz="3600">
              <a:latin typeface="宋体" panose="02010600030101010101" pitchFamily="2" charset="-122"/>
              <a:ea typeface="宋体" panose="02010600030101010101" pitchFamily="2" charset="-122"/>
              <a:cs typeface="宋体" panose="02010600030101010101" pitchFamily="2" charset="-122"/>
            </a:endParaRPr>
          </a:p>
          <a:p>
            <a:pPr marL="0" indent="0" defTabSz="2389505" eaLnBrk="1" fontAlgn="auto" hangingPunct="1">
              <a:lnSpc>
                <a:spcPct val="100000"/>
              </a:lnSpc>
              <a:spcBef>
                <a:spcPts val="4400"/>
              </a:spcBef>
              <a:buNone/>
              <a:defRPr sz="3530"/>
            </a:pPr>
            <a:r>
              <a:rPr sz="3600">
                <a:latin typeface="宋体" panose="02010600030101010101" pitchFamily="2" charset="-122"/>
                <a:ea typeface="宋体" panose="02010600030101010101" pitchFamily="2" charset="-122"/>
                <a:cs typeface="宋体" panose="02010600030101010101" pitchFamily="2" charset="-122"/>
              </a:rPr>
              <a:t>当整个集群正在启动时，或者当leader节点出现网络中断、崩溃等情况时，ZAB协议就会进入恢复模式并选举产生新的leader，当leader服务器选举出来后，并且集群中有过半的机器和该leader节点完成数据同步后（同步指的是数据同步，用来保证集群中过半的机器能够和leader服务器的数据状态保持一致），ZAB协议就会退出恢复模式。 </a:t>
            </a:r>
            <a:endParaRPr sz="3600">
              <a:latin typeface="宋体" panose="02010600030101010101" pitchFamily="2" charset="-122"/>
              <a:ea typeface="宋体" panose="02010600030101010101" pitchFamily="2" charset="-122"/>
              <a:cs typeface="宋体" panose="02010600030101010101" pitchFamily="2" charset="-122"/>
            </a:endParaRPr>
          </a:p>
          <a:p>
            <a:pPr marL="0" indent="0" defTabSz="2389505" eaLnBrk="1" fontAlgn="auto" hangingPunct="1">
              <a:lnSpc>
                <a:spcPct val="100000"/>
              </a:lnSpc>
              <a:spcBef>
                <a:spcPts val="4400"/>
              </a:spcBef>
              <a:buNone/>
              <a:defRPr sz="3530"/>
            </a:pPr>
            <a:r>
              <a:rPr sz="3600">
                <a:latin typeface="宋体" panose="02010600030101010101" pitchFamily="2" charset="-122"/>
                <a:ea typeface="宋体" panose="02010600030101010101" pitchFamily="2" charset="-122"/>
                <a:cs typeface="宋体" panose="02010600030101010101" pitchFamily="2" charset="-122"/>
              </a:rPr>
              <a:t>当集群中已经有过半的Follower节点完成了和Leader状态同步以后，那么整个集群就进入了消息广播模式。这个时候，在Leader节点正常工作时，启动一台新的服务器加入到集群，那这个服务器会直接进入数据恢复模式，和leader节点进行数据同步。同步完成后即可正常对外提供非事务请求的处理。</a:t>
            </a:r>
            <a:endParaRPr sz="3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eata特性"/>
          <p:cNvSpPr txBox="1"/>
          <p:nvPr>
            <p:ph type="title"/>
          </p:nvPr>
        </p:nvSpPr>
        <p:spPr>
          <a:xfrm>
            <a:off x="1206500" y="909955"/>
            <a:ext cx="21971000" cy="1433163"/>
          </a:xfrm>
          <a:prstGeom prst="rect">
            <a:avLst/>
          </a:prstGeom>
        </p:spPr>
        <p:txBody>
          <a:bodyPr>
            <a:normAutofit fontScale="90000"/>
          </a:bodyPr>
          <a:lstStyle>
            <a:lvl1pPr defTabSz="2145665">
              <a:defRPr sz="7480" spc="-149"/>
            </a:lvl1pPr>
          </a:lstStyle>
          <a:p>
            <a:r>
              <a:rPr sz="6000">
                <a:sym typeface="+mn-ea"/>
              </a:rPr>
              <a:t>Zab 的四个阶段</a:t>
            </a:r>
            <a:br>
              <a:rPr sz="6000">
                <a:sym typeface="+mn-ea"/>
              </a:rPr>
            </a:br>
            <a:endParaRPr sz="6000">
              <a:sym typeface="+mn-ea"/>
            </a:endParaRPr>
          </a:p>
        </p:txBody>
      </p:sp>
      <p:sp>
        <p:nvSpPr>
          <p:cNvPr id="230" name="支持多个微服务框架…"/>
          <p:cNvSpPr txBox="1"/>
          <p:nvPr>
            <p:ph type="body" idx="1"/>
          </p:nvPr>
        </p:nvSpPr>
        <p:spPr>
          <a:xfrm>
            <a:off x="1206500" y="2077085"/>
            <a:ext cx="21686520" cy="11002645"/>
          </a:xfrm>
          <a:prstGeom prst="rect">
            <a:avLst/>
          </a:prstGeom>
        </p:spPr>
        <p:txBody>
          <a:bodyPr>
            <a:noAutofit/>
          </a:bodyPr>
          <a:lstStyle/>
          <a:p>
            <a:pPr marL="0" indent="0">
              <a:buNone/>
              <a:defRPr sz="3600"/>
            </a:pPr>
            <a:r>
              <a:rPr lang="zh-CN">
                <a:sym typeface="+mn-ea"/>
              </a:rPr>
              <a:t>节点持久状态</a:t>
            </a:r>
            <a:endParaRPr lang="zh-CN"/>
          </a:p>
          <a:p>
            <a:pPr marL="0" indent="0">
              <a:buNone/>
              <a:defRPr sz="3600"/>
            </a:pPr>
            <a:r>
              <a:rPr lang="zh-CN">
                <a:sym typeface="+mn-ea"/>
              </a:rPr>
              <a:t>history：当前节点接收到事务 Proposal 的Log</a:t>
            </a:r>
            <a:endParaRPr lang="zh-CN"/>
          </a:p>
          <a:p>
            <a:pPr marL="0" indent="0">
              <a:buNone/>
              <a:defRPr sz="3600"/>
            </a:pPr>
            <a:r>
              <a:rPr lang="zh-CN">
                <a:sym typeface="+mn-ea"/>
              </a:rPr>
              <a:t>acceptedEpoch：Follower 已经接受的 Leader 更改 epoch 的 newEpoch 提议。</a:t>
            </a:r>
            <a:endParaRPr lang="zh-CN"/>
          </a:p>
          <a:p>
            <a:pPr marL="0" indent="0">
              <a:buNone/>
              <a:defRPr sz="3600"/>
            </a:pPr>
            <a:r>
              <a:rPr lang="zh-CN">
                <a:sym typeface="+mn-ea"/>
              </a:rPr>
              <a:t>currentEpoch：当前所处的 Leader 年代</a:t>
            </a:r>
            <a:endParaRPr lang="zh-CN"/>
          </a:p>
          <a:p>
            <a:pPr marL="0" indent="0">
              <a:buNone/>
              <a:defRPr sz="3600"/>
            </a:pPr>
            <a:r>
              <a:rPr lang="zh-CN">
                <a:sym typeface="+mn-ea"/>
              </a:rPr>
              <a:t>lastZxid：history 中最近接收到的Proposal 的 zxid（最大zxid）</a:t>
            </a:r>
            <a:endParaRPr lang="zh-CN">
              <a:sym typeface="+mn-ea"/>
            </a:endParaRPr>
          </a:p>
          <a:p>
            <a:pPr marL="0" indent="0">
              <a:buNone/>
              <a:defRPr sz="3600"/>
            </a:pPr>
            <a:r>
              <a:t>在 ZAB 协议的事务编号 Zxid 设计中，Zxid 是一个 64 位的数字，</a:t>
            </a:r>
          </a:p>
          <a:p>
            <a:pPr marL="0" indent="0">
              <a:buNone/>
              <a:defRPr sz="3600"/>
            </a:pPr>
            <a:r>
              <a:t>低 32 位是一个简单的单调递增的计数器，针对客户端每一个事务请求，计数器加 1；</a:t>
            </a:r>
          </a:p>
          <a:p>
            <a:pPr marL="0" indent="0">
              <a:buNone/>
              <a:defRPr sz="3600"/>
            </a:pPr>
            <a:r>
              <a:t>高 32 位则代表 Leader 周期 epoch 的编号，每个当选产生一个新的 Leader 服务器，就会从这个 Leader 服务器上取出其本地日志中最大事务的ZXID，并从中读取 epoch 值，然后加 1，以此作为新的 epoch，并将低 32 位从 0 开始计数。</a:t>
            </a:r>
          </a:p>
          <a:p>
            <a:pPr marL="0" indent="0">
              <a:buNone/>
              <a:defRPr sz="3600"/>
            </a:pPr>
            <a:r>
              <a:t>epoch：可以理解为当前集群所处的年代或者周期，每个 leader 就像皇帝，都有自己的年号，所以每次改朝换代，leader 变更之后，都会在前一个年代的基础上加 1。这样就算旧的 leader 崩溃恢复之后，也没有人听他的了，因为 follower 只听从当前年代的 leader 的命令。</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 name="支持多个微服务框架…"/>
          <p:cNvSpPr txBox="1"/>
          <p:nvPr>
            <p:ph type="body" idx="1"/>
          </p:nvPr>
        </p:nvSpPr>
        <p:spPr>
          <a:xfrm>
            <a:off x="1206500" y="1513205"/>
            <a:ext cx="21998940" cy="4369435"/>
          </a:xfrm>
          <a:prstGeom prst="rect">
            <a:avLst/>
          </a:prstGeom>
        </p:spPr>
        <p:txBody>
          <a:bodyPr>
            <a:normAutofit fontScale="25000"/>
          </a:bodyPr>
          <a:p>
            <a:pPr marL="0" indent="0">
              <a:buNone/>
              <a:defRPr sz="3600"/>
            </a:pPr>
            <a:r>
              <a:rPr sz="16000" b="1"/>
              <a:t>1、选举阶段（Leader Election）</a:t>
            </a:r>
            <a:endParaRPr sz="16000" b="1"/>
          </a:p>
          <a:p>
            <a:pPr marL="0" indent="0">
              <a:buNone/>
              <a:defRPr sz="3600"/>
            </a:pPr>
            <a:r>
              <a:rPr sz="16000" b="0"/>
              <a:t>节点在一开始都处于选举节点，只要有一个节点得到超过半数节点的票数，它就可以当选准 Leader，只有到达第三个阶段（也就是同步阶段），这个准Leader才会成为真正的 Leader。</a:t>
            </a:r>
            <a:endParaRPr sz="16000" b="0"/>
          </a:p>
          <a:p>
            <a:pPr marL="0" indent="0">
              <a:buNone/>
              <a:defRPr sz="3600"/>
            </a:pPr>
            <a:r>
              <a:rPr sz="16000" b="0"/>
              <a:t>Zookeeper 规定所有有效的投票都必须在同一个轮次中，每个服务器在开始新一轮投票时，都会对自己维护的 logicalClock 进行自增操作。</a:t>
            </a:r>
            <a:endParaRPr sz="16000" b="0"/>
          </a:p>
          <a:p>
            <a:pPr marL="0" indent="0">
              <a:buNone/>
              <a:defRPr sz="3600"/>
            </a:pPr>
            <a:r>
              <a:rPr sz="16000" b="0"/>
              <a:t>每个服务器在广播自己的选票前，会将自己的投票箱（recvset）清空。该投票箱记录了所受到的选票。</a:t>
            </a:r>
            <a:endParaRPr sz="16000" b="0"/>
          </a:p>
          <a:p>
            <a:pPr marL="0" indent="0">
              <a:buNone/>
              <a:defRPr sz="3600"/>
            </a:pPr>
            <a:endParaRPr sz="16000" b="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ransaction Coordinator(TC): 事务协调器，维护全局事务的运行状态，驱动全局事务的提交或回滚。…"/>
          <p:cNvSpPr txBox="1"/>
          <p:nvPr>
            <p:ph type="body" sz="half" idx="1"/>
          </p:nvPr>
        </p:nvSpPr>
        <p:spPr>
          <a:xfrm>
            <a:off x="1206500" y="970915"/>
            <a:ext cx="20898485" cy="11534140"/>
          </a:xfrm>
          <a:prstGeom prst="rect">
            <a:avLst/>
          </a:prstGeom>
        </p:spPr>
        <p:txBody>
          <a:bodyPr>
            <a:normAutofit lnSpcReduction="10000"/>
          </a:bodyPr>
          <a:lstStyle/>
          <a:p>
            <a:pPr marL="0" indent="0">
              <a:buNone/>
              <a:defRPr sz="3600"/>
            </a:pPr>
            <a:r>
              <a:rPr sz="4000" b="1"/>
              <a:t>2、发现阶段（Descovery）</a:t>
            </a:r>
            <a:endParaRPr sz="4000" b="1"/>
          </a:p>
          <a:p>
            <a:pPr marL="0" indent="0">
              <a:buNone/>
              <a:defRPr sz="3600"/>
            </a:pPr>
            <a:r>
              <a:t>在这个阶段，Followers 和上一轮选举出的准 Leader 进行通信，同步 Followers 最近接收的事务 Proposal 。</a:t>
            </a:r>
          </a:p>
          <a:p>
            <a:pPr marL="0" indent="0">
              <a:buNone/>
              <a:defRPr sz="3600"/>
            </a:pPr>
            <a:r>
              <a:t>一个 Follower 只会连接一个 Leader，如果一个 Follower 节点认为另一个 Follower 节点，则会在尝试连接时被拒绝。被拒绝之后，该节点就会进入 Leader Election阶段。</a:t>
            </a:r>
          </a:p>
          <a:p>
            <a:pPr marL="0" indent="0">
              <a:buNone/>
              <a:defRPr sz="3600"/>
            </a:pPr>
            <a:r>
              <a:t>这个阶段的主要目的是发现当前大多数节点接收的最新 Proposal，并且准 Leader 生成新的 epoch ，让 Followers 接收，更新它们的 acceptedEpoch。</a:t>
            </a:r>
          </a:p>
          <a:p>
            <a:pPr marL="0" indent="0">
              <a:buNone/>
              <a:defRPr sz="3600"/>
            </a:pPr>
          </a:p>
          <a:p>
            <a:pPr marL="0" indent="0">
              <a:buNone/>
              <a:defRPr sz="3600"/>
            </a:pPr>
            <a:endParaRPr lang="zh-CN"/>
          </a:p>
        </p:txBody>
      </p:sp>
      <p:pic>
        <p:nvPicPr>
          <p:cNvPr id="3" name="图片 2"/>
          <p:cNvPicPr>
            <a:picLocks noChangeAspect="1"/>
          </p:cNvPicPr>
          <p:nvPr/>
        </p:nvPicPr>
        <p:blipFill>
          <a:blip r:embed="rId1"/>
          <a:stretch>
            <a:fillRect/>
          </a:stretch>
        </p:blipFill>
        <p:spPr>
          <a:xfrm>
            <a:off x="7292340" y="6124575"/>
            <a:ext cx="9517380" cy="741045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2019年 1 月份，Seata 开源了 AT 模式。AT 模式是一种无侵入的分布式事务解决方案。可以看做是对TCC或者二阶段提交模型的一种优化，解决了TCC模式中的代码侵入、编码复杂等问题。…"/>
          <p:cNvSpPr txBox="1"/>
          <p:nvPr>
            <p:ph type="body" idx="1"/>
          </p:nvPr>
        </p:nvSpPr>
        <p:spPr>
          <a:xfrm>
            <a:off x="1192530" y="1207770"/>
            <a:ext cx="21828125" cy="3568065"/>
          </a:xfrm>
          <a:prstGeom prst="rect">
            <a:avLst/>
          </a:prstGeom>
        </p:spPr>
        <p:txBody>
          <a:bodyPr>
            <a:normAutofit lnSpcReduction="20000"/>
          </a:bodyPr>
          <a:lstStyle/>
          <a:p>
            <a:pPr marL="0" indent="0" defTabSz="2096770">
              <a:spcBef>
                <a:spcPts val="3800"/>
              </a:spcBef>
              <a:buSzTx/>
              <a:buNone/>
              <a:defRPr sz="2580"/>
            </a:pPr>
            <a:r>
              <a:rPr sz="4000" b="1">
                <a:solidFill>
                  <a:srgbClr val="333333"/>
                </a:solidFill>
                <a:latin typeface="宋体" panose="02010600030101010101" pitchFamily="2" charset="-122"/>
                <a:ea typeface="宋体" panose="02010600030101010101" pitchFamily="2" charset="-122"/>
                <a:cs typeface="宋体" panose="02010600030101010101" pitchFamily="2" charset="-122"/>
              </a:rPr>
              <a:t>3、同步阶段（Synchronization）</a:t>
            </a:r>
            <a:endParaRPr sz="4000" b="1">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同步阶段主要是利用 Leader 前一阶段获得的最新 Proposal 历史，同步集群中所有的副本。</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只有当 quorum（超过半数的节点） 都同步完成，准 Leader 才会成为真正的 Leader。Follower 只会接收 zxid 比自己 lastZxid 大的 Proposal。</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1053629-594a86e8224affba"/>
          <p:cNvPicPr>
            <a:picLocks noChangeAspect="1"/>
          </p:cNvPicPr>
          <p:nvPr/>
        </p:nvPicPr>
        <p:blipFill>
          <a:blip r:embed="rId1"/>
          <a:stretch>
            <a:fillRect/>
          </a:stretch>
        </p:blipFill>
        <p:spPr>
          <a:xfrm>
            <a:off x="6093460" y="4167505"/>
            <a:ext cx="12959715" cy="919035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目录"/>
          <p:cNvSpPr txBox="1"/>
          <p:nvPr>
            <p:ph type="title"/>
          </p:nvPr>
        </p:nvSpPr>
        <p:spPr>
          <a:prstGeom prst="rect">
            <a:avLst/>
          </a:prstGeom>
        </p:spPr>
        <p:txBody>
          <a:bodyPr/>
          <a:lstStyle>
            <a:lvl1pPr defTabSz="2145665">
              <a:defRPr sz="7480" spc="-149">
                <a:solidFill>
                  <a:schemeClr val="accent2">
                    <a:hueOff val="-202083"/>
                    <a:satOff val="17755"/>
                    <a:lumOff val="-16086"/>
                  </a:schemeClr>
                </a:solidFill>
              </a:defRPr>
            </a:lvl1pPr>
          </a:lstStyle>
          <a:p>
            <a:r>
              <a:t>目录</a:t>
            </a:r>
          </a:p>
        </p:txBody>
      </p:sp>
      <p:sp>
        <p:nvSpPr>
          <p:cNvPr id="155" name="一、什么是分布式事务…"/>
          <p:cNvSpPr txBox="1"/>
          <p:nvPr>
            <p:ph type="body" idx="1"/>
          </p:nvPr>
        </p:nvSpPr>
        <p:spPr>
          <a:xfrm>
            <a:off x="1206500" y="2742597"/>
            <a:ext cx="21971000" cy="9761919"/>
          </a:xfrm>
          <a:prstGeom prst="rect">
            <a:avLst/>
          </a:prstGeom>
        </p:spPr>
        <p:txBody>
          <a:bodyPr/>
          <a:lstStyle/>
          <a:p>
            <a:r>
              <a:t>一、</a:t>
            </a:r>
            <a:r>
              <a:rPr lang="en-US"/>
              <a:t>Zookeeper</a:t>
            </a:r>
            <a:r>
              <a:rPr lang="zh-CN" altLang="en-US"/>
              <a:t>基本概念</a:t>
            </a:r>
            <a:endParaRPr lang="en-US"/>
          </a:p>
          <a:p>
            <a:r>
              <a:t>二、</a:t>
            </a:r>
            <a:r>
              <a:rPr lang="en-US">
                <a:sym typeface="+mn-ea"/>
              </a:rPr>
              <a:t>Zookeeper</a:t>
            </a:r>
            <a:r>
              <a:rPr lang="zh-CN">
                <a:sym typeface="+mn-ea"/>
              </a:rPr>
              <a:t>应用</a:t>
            </a:r>
            <a:r>
              <a:t> </a:t>
            </a:r>
            <a:endParaRPr sz="1200"/>
          </a:p>
          <a:p>
            <a:pPr marL="609600" indent="-609600"/>
            <a:r>
              <a:t>三、</a:t>
            </a:r>
            <a:r>
              <a:rPr lang="en-US">
                <a:sym typeface="+mn-ea"/>
              </a:rPr>
              <a:t>ZAB</a:t>
            </a:r>
            <a:r>
              <a:rPr lang="zh-CN" altLang="en-US">
                <a:sym typeface="+mn-ea"/>
              </a:rPr>
              <a:t>协议</a:t>
            </a:r>
            <a:endParaRPr lang="zh-CN"/>
          </a:p>
          <a:p>
            <a:pPr marL="609600" indent="-609600"/>
            <a:r>
              <a:t>四、demo演示</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2019年 1 月份，Seata 开源了 AT 模式。AT 模式是一种无侵入的分布式事务解决方案。可以看做是对TCC或者二阶段提交模型的一种优化，解决了TCC模式中的代码侵入、编码复杂等问题。…"/>
          <p:cNvSpPr txBox="1"/>
          <p:nvPr>
            <p:ph type="body" idx="1"/>
          </p:nvPr>
        </p:nvSpPr>
        <p:spPr>
          <a:xfrm>
            <a:off x="1192530" y="1207770"/>
            <a:ext cx="21998305" cy="4187825"/>
          </a:xfrm>
          <a:prstGeom prst="rect">
            <a:avLst/>
          </a:prstGeom>
        </p:spPr>
        <p:txBody>
          <a:bodyPr>
            <a:normAutofit lnSpcReduction="20000"/>
          </a:bodyPr>
          <a:p>
            <a:pPr marL="0" indent="0" defTabSz="2096770">
              <a:spcBef>
                <a:spcPts val="3800"/>
              </a:spcBef>
              <a:buSzTx/>
              <a:buNone/>
              <a:defRPr sz="2580"/>
            </a:pPr>
            <a:r>
              <a:rPr sz="4000" b="1">
                <a:solidFill>
                  <a:srgbClr val="333333"/>
                </a:solidFill>
                <a:latin typeface="宋体" panose="02010600030101010101" pitchFamily="2" charset="-122"/>
                <a:ea typeface="宋体" panose="02010600030101010101" pitchFamily="2" charset="-122"/>
                <a:cs typeface="宋体" panose="02010600030101010101" pitchFamily="2" charset="-122"/>
              </a:rPr>
              <a:t>4、广播阶段（Broadcast）</a:t>
            </a:r>
            <a:endParaRPr sz="4000" b="1">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lnSpc>
                <a:spcPct val="110000"/>
              </a:lnSpc>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到了这个阶段，Zookeeper 集群才能正式对外提供事务服务，并且 Leader 可以进行消息广播。同时，如果有新的节点加入，还需要对新节点进行同步。</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lnSpc>
                <a:spcPct val="110000"/>
              </a:lnSpc>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需要注意的是，Zab 提交事务并不像 2PC 一样需要全部 Follower 都 Ack，只需要得到 quorum（超过半数的节点）的Ack 就可以。</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1053629-6c9e4297627e4570"/>
          <p:cNvPicPr>
            <a:picLocks noChangeAspect="1"/>
          </p:cNvPicPr>
          <p:nvPr/>
        </p:nvPicPr>
        <p:blipFill>
          <a:blip r:embed="rId1"/>
          <a:stretch>
            <a:fillRect/>
          </a:stretch>
        </p:blipFill>
        <p:spPr>
          <a:xfrm>
            <a:off x="4427855" y="4846320"/>
            <a:ext cx="14813915" cy="780923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2019年 1 月份，Seata 开源了 AT 模式。AT 模式是一种无侵入的分布式事务解决方案。可以看做是对TCC或者二阶段提交模型的一种优化，解决了TCC模式中的代码侵入、编码复杂等问题。…"/>
          <p:cNvSpPr txBox="1"/>
          <p:nvPr>
            <p:ph type="body" idx="1"/>
          </p:nvPr>
        </p:nvSpPr>
        <p:spPr>
          <a:xfrm>
            <a:off x="1192530" y="1207770"/>
            <a:ext cx="21998305" cy="10904855"/>
          </a:xfrm>
          <a:prstGeom prst="rect">
            <a:avLst/>
          </a:prstGeom>
        </p:spPr>
        <p:txBody>
          <a:bodyPr>
            <a:normAutofit/>
          </a:bodyPr>
          <a:p>
            <a:pPr marL="0" indent="0" defTabSz="2096770">
              <a:spcBef>
                <a:spcPts val="3800"/>
              </a:spcBef>
              <a:buSzTx/>
              <a:buNone/>
              <a:defRPr sz="2580"/>
            </a:pPr>
            <a:r>
              <a:rPr sz="6000" b="1">
                <a:solidFill>
                  <a:srgbClr val="333333"/>
                </a:solidFill>
                <a:latin typeface="宋体" panose="02010600030101010101" pitchFamily="2" charset="-122"/>
                <a:ea typeface="宋体" panose="02010600030101010101" pitchFamily="2" charset="-122"/>
                <a:cs typeface="宋体" panose="02010600030101010101" pitchFamily="2" charset="-122"/>
              </a:rPr>
              <a:t>zookeeper中zab协议的实现</a:t>
            </a:r>
            <a:endParaRPr sz="6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协议的 Java 版本实现跟上面的定义有些不同，选举阶段使用的是 Fast Leader Election（FLE），它包含了 Phase 1 的发现职责。因为 FLE 会选举拥有最新提议历史的节点作为 leader，这样就省去了发现最新提议的步骤。实际的实现将 Phase 1 和 Phase 2 合并为 Recovery Phase（恢复阶段）。所以，ZAB 的实现只有三个阶段</a:t>
            </a:r>
            <a:r>
              <a:rPr lang="zh-CN" sz="4000">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zh-CN"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en-US" altLang="zh-CN" sz="4000">
                <a:solidFill>
                  <a:srgbClr val="333333"/>
                </a:solidFill>
                <a:latin typeface="宋体" panose="02010600030101010101" pitchFamily="2" charset="-122"/>
                <a:ea typeface="宋体" panose="02010600030101010101" pitchFamily="2" charset="-122"/>
                <a:cs typeface="宋体" panose="02010600030101010101" pitchFamily="2" charset="-122"/>
              </a:rPr>
              <a:t>1</a:t>
            </a: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、快速选举阶段</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en-US" altLang="zh-CN" sz="4000">
                <a:solidFill>
                  <a:srgbClr val="333333"/>
                </a:solidFill>
                <a:latin typeface="宋体" panose="02010600030101010101" pitchFamily="2" charset="-122"/>
                <a:ea typeface="宋体" panose="02010600030101010101" pitchFamily="2" charset="-122"/>
                <a:cs typeface="宋体" panose="02010600030101010101" pitchFamily="2" charset="-122"/>
              </a:rPr>
              <a:t>2</a:t>
            </a: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、恢复阶段</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en-US" sz="4000">
                <a:solidFill>
                  <a:srgbClr val="333333"/>
                </a:solidFill>
                <a:latin typeface="宋体" panose="02010600030101010101" pitchFamily="2" charset="-122"/>
                <a:ea typeface="宋体" panose="02010600030101010101" pitchFamily="2" charset="-122"/>
                <a:cs typeface="宋体" panose="02010600030101010101" pitchFamily="2" charset="-122"/>
              </a:rPr>
              <a:t>3</a:t>
            </a: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、广播阶段</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2019年 1 月份，Seata 开源了 AT 模式。AT 模式是一种无侵入的分布式事务解决方案。可以看做是对TCC或者二阶段提交模型的一种优化，解决了TCC模式中的代码侵入、编码复杂等问题。…"/>
          <p:cNvSpPr txBox="1"/>
          <p:nvPr>
            <p:ph type="body" idx="1"/>
          </p:nvPr>
        </p:nvSpPr>
        <p:spPr>
          <a:xfrm>
            <a:off x="1192530" y="1207770"/>
            <a:ext cx="21998305" cy="10904855"/>
          </a:xfrm>
          <a:prstGeom prst="rect">
            <a:avLst/>
          </a:prstGeom>
        </p:spPr>
        <p:txBody>
          <a:bodyPr>
            <a:normAutofit/>
          </a:bodyPr>
          <a:p>
            <a:pPr marL="0" indent="0" defTabSz="2096770">
              <a:spcBef>
                <a:spcPts val="3800"/>
              </a:spcBef>
              <a:buSzTx/>
              <a:buNone/>
              <a:defRPr sz="2580"/>
            </a:pPr>
            <a:r>
              <a:rPr lang="en-US" altLang="zh-CN" sz="4000" b="1">
                <a:solidFill>
                  <a:srgbClr val="333333"/>
                </a:solidFill>
                <a:latin typeface="宋体" panose="02010600030101010101" pitchFamily="2" charset="-122"/>
                <a:ea typeface="宋体" panose="02010600030101010101" pitchFamily="2" charset="-122"/>
                <a:cs typeface="宋体" panose="02010600030101010101" pitchFamily="2" charset="-122"/>
              </a:rPr>
              <a:t>1</a:t>
            </a:r>
            <a:r>
              <a:rPr lang="zh-CN" altLang="en-US" sz="4000" b="1">
                <a:solidFill>
                  <a:srgbClr val="333333"/>
                </a:solidFill>
                <a:latin typeface="宋体" panose="02010600030101010101" pitchFamily="2" charset="-122"/>
                <a:ea typeface="宋体" panose="02010600030101010101" pitchFamily="2" charset="-122"/>
                <a:cs typeface="宋体" panose="02010600030101010101" pitchFamily="2" charset="-122"/>
              </a:rPr>
              <a:t>、快速选举阶段</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FLE 会选举拥有最新提议历史（lastZixd最大）的节点作为 leader，这样就省去了发现最新提议的步骤。这是基于拥有最新提议的节点也有最新提交记录的前提。</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每个节点会同时向自己和其他节点发出投票请求，互相投票。</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选举流程：</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选epoch最大的</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epoch相等，选 zxid 最大的</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epoch和zxid都相等，选择serverID最大的（就是我们配置zoo.cfg中的myid）</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节点在选举开始都默认投票给自己，当接收其他节点的选票时，会根据上面的条件更改自己的选票并重新发送选票给其他节点，当有一个节点的得票超过半数，该节点会设置自己的状态为 leading，其他节点会设置自己的状态为 following。</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2019年 1 月份，Seata 开源了 AT 模式。AT 模式是一种无侵入的分布式事务解决方案。可以看做是对TCC或者二阶段提交模型的一种优化，解决了TCC模式中的代码侵入、编码复杂等问题。…"/>
          <p:cNvSpPr txBox="1"/>
          <p:nvPr>
            <p:ph type="body" idx="1"/>
          </p:nvPr>
        </p:nvSpPr>
        <p:spPr>
          <a:xfrm>
            <a:off x="1192530" y="1207770"/>
            <a:ext cx="21998305" cy="10904855"/>
          </a:xfrm>
          <a:prstGeom prst="rect">
            <a:avLst/>
          </a:prstGeom>
        </p:spPr>
        <p:txBody>
          <a:bodyPr>
            <a:normAutofit/>
          </a:bodyPr>
          <a:p>
            <a:pPr marL="0" indent="0" defTabSz="2096770">
              <a:spcBef>
                <a:spcPts val="3800"/>
              </a:spcBef>
              <a:buSzTx/>
              <a:buNone/>
              <a:defRPr sz="2580"/>
            </a:pPr>
            <a:r>
              <a:rPr lang="en-US" altLang="zh-CN" sz="4000" b="1">
                <a:solidFill>
                  <a:srgbClr val="333333"/>
                </a:solidFill>
                <a:latin typeface="宋体" panose="02010600030101010101" pitchFamily="2" charset="-122"/>
                <a:ea typeface="宋体" panose="02010600030101010101" pitchFamily="2" charset="-122"/>
                <a:cs typeface="宋体" panose="02010600030101010101" pitchFamily="2" charset="-122"/>
              </a:rPr>
              <a:t>2</a:t>
            </a:r>
            <a:r>
              <a:rPr lang="zh-CN" altLang="en-US" sz="4000" b="1">
                <a:solidFill>
                  <a:srgbClr val="333333"/>
                </a:solidFill>
                <a:latin typeface="宋体" panose="02010600030101010101" pitchFamily="2" charset="-122"/>
                <a:ea typeface="宋体" panose="02010600030101010101" pitchFamily="2" charset="-122"/>
                <a:cs typeface="宋体" panose="02010600030101010101" pitchFamily="2" charset="-122"/>
              </a:rPr>
              <a:t>、恢复阶段</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sz="4000">
                <a:solidFill>
                  <a:srgbClr val="333333"/>
                </a:solidFill>
                <a:latin typeface="宋体" panose="02010600030101010101" pitchFamily="2" charset="-122"/>
                <a:ea typeface="宋体" panose="02010600030101010101" pitchFamily="2" charset="-122"/>
                <a:cs typeface="宋体" panose="02010600030101010101" pitchFamily="2" charset="-122"/>
              </a:rPr>
              <a:t>这一阶段 follower 发送它们的 lastZixd 给 leader，leader 根据 lastZixd 决定如何同步数据。这里的实现跟前面</a:t>
            </a:r>
            <a:r>
              <a:rPr lang="zh-CN" sz="400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zh-CN" sz="4000">
                <a:solidFill>
                  <a:srgbClr val="333333"/>
                </a:solidFill>
                <a:latin typeface="宋体" panose="02010600030101010101" pitchFamily="2" charset="-122"/>
                <a:ea typeface="宋体" panose="02010600030101010101" pitchFamily="2" charset="-122"/>
                <a:cs typeface="宋体" panose="02010600030101010101" pitchFamily="2" charset="-122"/>
              </a:rPr>
              <a:t>同步阶段</a:t>
            </a:r>
            <a:r>
              <a:rPr sz="4000">
                <a:solidFill>
                  <a:srgbClr val="333333"/>
                </a:solidFill>
                <a:latin typeface="宋体" panose="02010600030101010101" pitchFamily="2" charset="-122"/>
                <a:ea typeface="宋体" panose="02010600030101010101" pitchFamily="2" charset="-122"/>
                <a:cs typeface="宋体" panose="02010600030101010101" pitchFamily="2" charset="-122"/>
              </a:rPr>
              <a:t>有所不同：Follower 收到 TRUNC 指令会中止 L.lastCommittedZxid 之后的提议，收到 DIFF 指令会接收新的提议。</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en-US" sz="4000" b="1">
                <a:solidFill>
                  <a:srgbClr val="333333"/>
                </a:solidFill>
                <a:latin typeface="宋体" panose="02010600030101010101" pitchFamily="2" charset="-122"/>
                <a:ea typeface="宋体" panose="02010600030101010101" pitchFamily="2" charset="-122"/>
                <a:cs typeface="宋体" panose="02010600030101010101" pitchFamily="2" charset="-122"/>
              </a:rPr>
              <a:t>3</a:t>
            </a:r>
            <a:r>
              <a:rPr lang="zh-CN" altLang="en-US" sz="4000" b="1">
                <a:solidFill>
                  <a:srgbClr val="333333"/>
                </a:solidFill>
                <a:latin typeface="宋体" panose="02010600030101010101" pitchFamily="2" charset="-122"/>
                <a:ea typeface="宋体" panose="02010600030101010101" pitchFamily="2" charset="-122"/>
                <a:cs typeface="宋体" panose="02010600030101010101" pitchFamily="2" charset="-122"/>
              </a:rPr>
              <a:t>、广播阶段</a:t>
            </a:r>
            <a:endParaRPr lang="zh-CN" altLang="en-US" sz="4000" b="1">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与前面的广播阶段相同</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2019年 1 月份，Seata 开源了 AT 模式。AT 模式是一种无侵入的分布式事务解决方案。可以看做是对TCC或者二阶段提交模型的一种优化，解决了TCC模式中的代码侵入、编码复杂等问题。…"/>
          <p:cNvSpPr txBox="1"/>
          <p:nvPr>
            <p:ph type="body" idx="1"/>
          </p:nvPr>
        </p:nvSpPr>
        <p:spPr>
          <a:xfrm>
            <a:off x="1192530" y="1207770"/>
            <a:ext cx="21236940" cy="11341100"/>
          </a:xfrm>
          <a:prstGeom prst="rect">
            <a:avLst/>
          </a:prstGeom>
        </p:spPr>
        <p:txBody>
          <a:bodyPr>
            <a:normAutofit fontScale="90000"/>
          </a:bodyPr>
          <a:p>
            <a:pPr marL="0" indent="0" defTabSz="2096770">
              <a:spcBef>
                <a:spcPts val="3800"/>
              </a:spcBef>
              <a:buSzTx/>
              <a:buNone/>
              <a:defRPr sz="2580"/>
            </a:pPr>
            <a:r>
              <a:rPr lang="en-US" sz="5400" b="1">
                <a:solidFill>
                  <a:srgbClr val="333333"/>
                </a:solidFill>
                <a:latin typeface="宋体" panose="02010600030101010101" pitchFamily="2" charset="-122"/>
                <a:ea typeface="宋体" panose="02010600030101010101" pitchFamily="2" charset="-122"/>
                <a:cs typeface="宋体" panose="02010600030101010101" pitchFamily="2" charset="-122"/>
              </a:rPr>
              <a:t>Leader</a:t>
            </a:r>
            <a:r>
              <a:rPr lang="zh-CN" altLang="en-US" sz="5400" b="1">
                <a:solidFill>
                  <a:srgbClr val="333333"/>
                </a:solidFill>
                <a:latin typeface="宋体" panose="02010600030101010101" pitchFamily="2" charset="-122"/>
                <a:ea typeface="宋体" panose="02010600030101010101" pitchFamily="2" charset="-122"/>
                <a:cs typeface="宋体" panose="02010600030101010101" pitchFamily="2" charset="-122"/>
              </a:rPr>
              <a:t>故障</a:t>
            </a:r>
            <a:endParaRPr sz="5400" b="1">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en-US" sz="4000">
                <a:solidFill>
                  <a:srgbClr val="333333"/>
                </a:solidFill>
                <a:latin typeface="宋体" panose="02010600030101010101" pitchFamily="2" charset="-122"/>
                <a:ea typeface="宋体" panose="02010600030101010101" pitchFamily="2" charset="-122"/>
                <a:cs typeface="宋体" panose="02010600030101010101" pitchFamily="2" charset="-122"/>
              </a:rPr>
              <a:t>leader</a:t>
            </a: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故障时通过快速选举、恢复、广播</a:t>
            </a:r>
            <a:r>
              <a:rPr lang="en-US" altLang="zh-CN" sz="4000">
                <a:solidFill>
                  <a:srgbClr val="333333"/>
                </a:solidFill>
                <a:latin typeface="宋体" panose="02010600030101010101" pitchFamily="2" charset="-122"/>
                <a:ea typeface="宋体" panose="02010600030101010101" pitchFamily="2" charset="-122"/>
                <a:cs typeface="宋体" panose="02010600030101010101" pitchFamily="2" charset="-122"/>
              </a:rPr>
              <a:t>3</a:t>
            </a: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阶段重新为集群选举</a:t>
            </a:r>
            <a:r>
              <a:rPr lang="en-US" altLang="zh-CN" sz="4000">
                <a:solidFill>
                  <a:srgbClr val="333333"/>
                </a:solidFill>
                <a:latin typeface="宋体" panose="02010600030101010101" pitchFamily="2" charset="-122"/>
                <a:ea typeface="宋体" panose="02010600030101010101" pitchFamily="2" charset="-122"/>
                <a:cs typeface="宋体" panose="02010600030101010101" pitchFamily="2" charset="-122"/>
              </a:rPr>
              <a:t>leader</a:t>
            </a: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恢复阶段保证以下两个问题解决</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defTabSz="2096770">
              <a:spcBef>
                <a:spcPts val="3800"/>
              </a:spcBef>
              <a:buSzTx/>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已经被处理的消息不能丢</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   当leader收到合法数量follower的ack后，就向各个follower广播commit命令，同时也会在本地执行commit并向连接的客户端返回「成功」。但是如果各个follower在收到commit命令前leader就挂了，导致剩下的服务器并没有执行到这条消息。 leader对事务消息发起commit操作，该消息在follower1上执行了，但是follower2还没有收到commit，leader就已经挂了，而实际上客户端已经收到该事务消息处理成功的回执了。所以在zab协议下需要保证所有机器都要执行这个事务消息，必须满足已经被处理的消息不能丢失。</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defTabSz="2096770">
              <a:spcBef>
                <a:spcPts val="3800"/>
              </a:spcBef>
              <a:buSzTx/>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被丢弃的消息不能再次出现</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  当leader接收到消息请求生成proposal后就挂了，其他follower并没有收到此proposal，因此经过恢复模式重新选了leader后，这条消息是被跳过的。 此时，之前挂了的leader重新启动并注册成了follower，他保留了被跳过消息的proposal状态，与整个系统的状态是不一致的，需要将其删除。</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defTabSz="2096770">
              <a:spcBef>
                <a:spcPts val="3800"/>
              </a:spcBef>
              <a:buSzTx/>
              <a:buNone/>
              <a:defRPr sz="2580"/>
            </a:pPr>
            <a:r>
              <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rPr>
              <a:t>总之就是要保证Leader操作日志是最新的。</a:t>
            </a:r>
            <a:endParaRPr lang="zh-CN" altLang="en-US" sz="400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eata隔离性"/>
          <p:cNvSpPr txBox="1"/>
          <p:nvPr>
            <p:ph type="body" idx="13"/>
          </p:nvPr>
        </p:nvSpPr>
        <p:spPr>
          <a:xfrm>
            <a:off x="1287729" y="1085185"/>
            <a:ext cx="6359169" cy="1213389"/>
          </a:xfrm>
          <a:prstGeom prst="rect">
            <a:avLst/>
          </a:prstGeom>
        </p:spPr>
        <p:txBody>
          <a:bodyPr/>
          <a:lstStyle>
            <a:lvl1pPr defTabSz="825500">
              <a:defRPr sz="5500"/>
            </a:lvl1pPr>
          </a:lstStyle>
          <a:p>
            <a:r>
              <a:rPr lang="en-US"/>
              <a:t>Java api</a:t>
            </a:r>
            <a:r>
              <a:rPr lang="zh-CN" altLang="en-US"/>
              <a:t>操作</a:t>
            </a:r>
            <a:endParaRPr lang="zh-CN" altLang="en-US"/>
          </a:p>
        </p:txBody>
      </p:sp>
      <p:sp>
        <p:nvSpPr>
          <p:cNvPr id="272" name="读隔离…"/>
          <p:cNvSpPr txBox="1"/>
          <p:nvPr>
            <p:ph type="body" sz="quarter" idx="1"/>
          </p:nvPr>
        </p:nvSpPr>
        <p:spPr>
          <a:xfrm>
            <a:off x="1287780" y="2904490"/>
            <a:ext cx="14143990" cy="7963535"/>
          </a:xfrm>
          <a:prstGeom prst="rect">
            <a:avLst/>
          </a:prstGeom>
        </p:spPr>
        <p:txBody>
          <a:bodyPr/>
          <a:lstStyle/>
          <a:p>
            <a:pPr marL="0" indent="0">
              <a:buNone/>
            </a:pPr>
            <a:r>
              <a:rPr lang="en-US" altLang="zh-CN"/>
              <a:t>&lt;dependency&gt;</a:t>
            </a:r>
            <a:endParaRPr lang="en-US" altLang="zh-CN"/>
          </a:p>
          <a:p>
            <a:pPr marL="0" indent="0">
              <a:buNone/>
            </a:pPr>
            <a:r>
              <a:rPr lang="en-US" altLang="zh-CN"/>
              <a:t>    &lt;groupId&gt;org.apache.zookeeper&lt;/groupId&gt;</a:t>
            </a:r>
            <a:endParaRPr lang="en-US" altLang="zh-CN"/>
          </a:p>
          <a:p>
            <a:pPr marL="0" indent="0">
              <a:buNone/>
            </a:pPr>
            <a:r>
              <a:rPr lang="en-US" altLang="zh-CN"/>
              <a:t>    &lt;artifactId&gt;zookeeper&lt;/</a:t>
            </a:r>
            <a:r>
              <a:rPr lang="en-US" altLang="zh-CN">
                <a:sym typeface="+mn-ea"/>
              </a:rPr>
              <a:t>artifactId</a:t>
            </a:r>
            <a:r>
              <a:rPr lang="en-US" altLang="zh-CN"/>
              <a:t>&gt;</a:t>
            </a:r>
            <a:endParaRPr lang="en-US" altLang="zh-CN"/>
          </a:p>
          <a:p>
            <a:pPr marL="0" indent="0">
              <a:buNone/>
            </a:pPr>
            <a:r>
              <a:rPr lang="en-US" altLang="zh-CN"/>
              <a:t>    &lt;version&gt;3.4.12&lt;/version&gt;</a:t>
            </a:r>
            <a:endParaRPr lang="en-US" altLang="zh-CN"/>
          </a:p>
          <a:p>
            <a:pPr marL="0" indent="0">
              <a:buNone/>
            </a:pPr>
            <a:r>
              <a:rPr lang="en-US" altLang="zh-CN"/>
              <a:t>&lt;/</a:t>
            </a:r>
            <a:r>
              <a:rPr lang="en-US" altLang="zh-CN">
                <a:sym typeface="+mn-ea"/>
              </a:rPr>
              <a:t>dependency</a:t>
            </a:r>
            <a:r>
              <a:rPr lang="en-US" altLang="zh-CN"/>
              <a:t>&gt;</a:t>
            </a:r>
            <a:endParaRPr lang="en-US" altLang="zh-C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一、什么是分布式事务"/>
          <p:cNvSpPr txBox="1"/>
          <p:nvPr>
            <p:ph type="title"/>
          </p:nvPr>
        </p:nvSpPr>
        <p:spPr>
          <a:prstGeom prst="rect">
            <a:avLst/>
          </a:prstGeom>
        </p:spPr>
        <p:txBody>
          <a:bodyPr/>
          <a:lstStyle>
            <a:lvl1pPr defTabSz="2145665">
              <a:defRPr sz="7480" spc="-149"/>
            </a:lvl1pPr>
          </a:lstStyle>
          <a:p>
            <a:r>
              <a:t>一、</a:t>
            </a:r>
            <a:r>
              <a:rPr lang="en-US"/>
              <a:t>Zookeeper</a:t>
            </a:r>
            <a:endParaRPr lang="zh-CN" altLang="en-US"/>
          </a:p>
        </p:txBody>
      </p:sp>
      <p:sp>
        <p:nvSpPr>
          <p:cNvPr id="158" name="1. 本地事务…"/>
          <p:cNvSpPr txBox="1"/>
          <p:nvPr>
            <p:ph type="body" idx="1"/>
          </p:nvPr>
        </p:nvSpPr>
        <p:spPr>
          <a:xfrm>
            <a:off x="1206500" y="2840797"/>
            <a:ext cx="21971000" cy="9663719"/>
          </a:xfrm>
          <a:prstGeom prst="rect">
            <a:avLst/>
          </a:prstGeom>
        </p:spPr>
        <p:txBody>
          <a:bodyPr/>
          <a:lstStyle/>
          <a:p>
            <a:pPr marL="0" lvl="1" indent="0" defTabSz="457200">
              <a:lnSpc>
                <a:spcPts val="6800"/>
              </a:lnSpc>
              <a:spcBef>
                <a:spcPts val="1200"/>
              </a:spcBef>
              <a:buSzTx/>
              <a:buNone/>
              <a:defRPr sz="3600" b="1">
                <a:solidFill>
                  <a:srgbClr val="333333"/>
                </a:solidFill>
              </a:defRPr>
            </a:pPr>
            <a:r>
              <a:rPr lang="zh-CN" sz="4000">
                <a:latin typeface="宋体" panose="02010600030101010101" pitchFamily="2" charset="-122"/>
                <a:ea typeface="宋体" panose="02010600030101010101" pitchFamily="2" charset="-122"/>
                <a:cs typeface="宋体" panose="02010600030101010101" pitchFamily="2" charset="-122"/>
              </a:rPr>
              <a:t>什么是</a:t>
            </a:r>
            <a:r>
              <a:rPr lang="en-US" altLang="zh-CN" sz="4000">
                <a:latin typeface="宋体" panose="02010600030101010101" pitchFamily="2" charset="-122"/>
                <a:ea typeface="宋体" panose="02010600030101010101" pitchFamily="2" charset="-122"/>
                <a:cs typeface="宋体" panose="02010600030101010101" pitchFamily="2" charset="-122"/>
              </a:rPr>
              <a:t>zookeeper</a:t>
            </a:r>
            <a:endParaRPr lang="en-US" altLang="zh-CN" sz="40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2400">
                <a:solidFill>
                  <a:srgbClr val="333333"/>
                </a:solidFill>
              </a:defRPr>
            </a:pPr>
            <a:r>
              <a:rPr sz="4000">
                <a:latin typeface="宋体" panose="02010600030101010101" pitchFamily="2" charset="-122"/>
                <a:ea typeface="宋体" panose="02010600030101010101" pitchFamily="2" charset="-122"/>
                <a:cs typeface="宋体" panose="02010600030101010101" pitchFamily="2" charset="-122"/>
              </a:rPr>
              <a:t>它是一个分布式的，开放源码的分布式应用程序协调服务，是Google的Chubby一个开源的实现，是Apache Hadoop 的一个子项目，它主要是用来解决分布式应用中经常遇到的一些数据管理问题，如：统一命名服务、状态同步服务、集群管理、分布式应用配置项的管理等。</a:t>
            </a:r>
            <a:endParaRPr sz="40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2400">
                <a:solidFill>
                  <a:srgbClr val="333333"/>
                </a:solidFill>
              </a:defRPr>
            </a:pPr>
            <a:endParaRPr lang="en-US" sz="36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2400">
                <a:solidFill>
                  <a:srgbClr val="333333"/>
                </a:solidFill>
              </a:defRPr>
            </a:pPr>
            <a:r>
              <a:rPr lang="zh-CN" altLang="en-US" sz="3600">
                <a:latin typeface="宋体" panose="02010600030101010101" pitchFamily="2" charset="-122"/>
                <a:ea typeface="宋体" panose="02010600030101010101" pitchFamily="2" charset="-122"/>
                <a:cs typeface="宋体" panose="02010600030101010101" pitchFamily="2" charset="-122"/>
              </a:rPr>
              <a:t>文件系统</a:t>
            </a:r>
            <a:r>
              <a:rPr lang="en-US" altLang="zh-CN" sz="3600">
                <a:latin typeface="宋体" panose="02010600030101010101" pitchFamily="2" charset="-122"/>
                <a:ea typeface="宋体" panose="02010600030101010101" pitchFamily="2" charset="-122"/>
                <a:cs typeface="宋体" panose="02010600030101010101" pitchFamily="2" charset="-122"/>
              </a:rPr>
              <a:t>+</a:t>
            </a:r>
            <a:r>
              <a:rPr lang="zh-CN" altLang="en-US" sz="3600">
                <a:latin typeface="宋体" panose="02010600030101010101" pitchFamily="2" charset="-122"/>
                <a:ea typeface="宋体" panose="02010600030101010101" pitchFamily="2" charset="-122"/>
                <a:cs typeface="宋体" panose="02010600030101010101" pitchFamily="2" charset="-122"/>
              </a:rPr>
              <a:t>监听通知机制。</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2400">
                <a:solidFill>
                  <a:srgbClr val="333333"/>
                </a:solidFill>
              </a:defRPr>
            </a:pP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2400">
                <a:solidFill>
                  <a:srgbClr val="333333"/>
                </a:solidFill>
              </a:defRPr>
            </a:pPr>
            <a:r>
              <a:rPr lang="en-US" altLang="zh-CN" sz="3600">
                <a:latin typeface="宋体" panose="02010600030101010101" pitchFamily="2" charset="-122"/>
                <a:ea typeface="宋体" panose="02010600030101010101" pitchFamily="2" charset="-122"/>
                <a:cs typeface="宋体" panose="02010600030101010101" pitchFamily="2" charset="-122"/>
              </a:rPr>
              <a:t>zookeeper</a:t>
            </a:r>
            <a:r>
              <a:rPr lang="zh-CN" altLang="en-US" sz="3600">
                <a:latin typeface="宋体" panose="02010600030101010101" pitchFamily="2" charset="-122"/>
                <a:ea typeface="宋体" panose="02010600030101010101" pitchFamily="2" charset="-122"/>
                <a:cs typeface="宋体" panose="02010600030101010101" pitchFamily="2" charset="-122"/>
              </a:rPr>
              <a:t>结构如右图</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0"/>
              </a:spcBef>
              <a:buSzTx/>
              <a:buNone/>
              <a:defRPr sz="2400">
                <a:solidFill>
                  <a:srgbClr val="333333"/>
                </a:solidFill>
              </a:defRPr>
            </a:pPr>
            <a:endParaRPr lang="zh-CN" altLang="en-US" sz="3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u=195699551,2917095612&amp;fm=15&amp;gp=0"/>
          <p:cNvPicPr>
            <a:picLocks noChangeAspect="1"/>
          </p:cNvPicPr>
          <p:nvPr>
            <p:custDataLst>
              <p:tags r:id="rId1"/>
            </p:custDataLst>
          </p:nvPr>
        </p:nvPicPr>
        <p:blipFill>
          <a:blip r:embed="rId2"/>
          <a:stretch>
            <a:fillRect/>
          </a:stretch>
        </p:blipFill>
        <p:spPr>
          <a:xfrm>
            <a:off x="11903710" y="5980430"/>
            <a:ext cx="10058400" cy="652399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1. 本地事务…"/>
          <p:cNvSpPr txBox="1"/>
          <p:nvPr>
            <p:ph type="body" idx="1"/>
          </p:nvPr>
        </p:nvSpPr>
        <p:spPr>
          <a:xfrm>
            <a:off x="1206500" y="2840797"/>
            <a:ext cx="21971000" cy="9663719"/>
          </a:xfrm>
          <a:prstGeom prst="rect">
            <a:avLst/>
          </a:prstGeom>
        </p:spPr>
        <p:txBody>
          <a:bodyPr/>
          <a:p>
            <a:pPr marL="0" lvl="1" indent="0" defTabSz="457200">
              <a:lnSpc>
                <a:spcPts val="6800"/>
              </a:lnSpc>
              <a:spcBef>
                <a:spcPts val="1200"/>
              </a:spcBef>
              <a:buSzTx/>
              <a:buNone/>
              <a:defRPr sz="3600" b="1">
                <a:solidFill>
                  <a:srgbClr val="333333"/>
                </a:solidFill>
              </a:defRPr>
            </a:pPr>
            <a:r>
              <a:rPr lang="en-US" altLang="zh-CN" sz="3600"/>
              <a:t>zookeeper</a:t>
            </a:r>
            <a:r>
              <a:rPr lang="zh-CN" altLang="en-US" sz="3600"/>
              <a:t>维护一个类似文件系统的数据结构，每个子目录</a:t>
            </a:r>
            <a:endParaRPr lang="zh-CN" altLang="en-US" sz="3600"/>
          </a:p>
          <a:p>
            <a:pPr marL="0" lvl="1" indent="0" defTabSz="457200">
              <a:lnSpc>
                <a:spcPts val="6800"/>
              </a:lnSpc>
              <a:spcBef>
                <a:spcPts val="1200"/>
              </a:spcBef>
              <a:buSzTx/>
              <a:buNone/>
              <a:defRPr sz="3600" b="1">
                <a:solidFill>
                  <a:srgbClr val="333333"/>
                </a:solidFill>
              </a:defRPr>
            </a:pPr>
            <a:r>
              <a:rPr lang="zh-CN" altLang="en-US" sz="3600"/>
              <a:t>都被称作为 znode(目录节点)，可以自由的增加、删除</a:t>
            </a:r>
            <a:endParaRPr lang="zh-CN" altLang="en-US" sz="3600"/>
          </a:p>
          <a:p>
            <a:pPr marL="0" lvl="1" indent="0" defTabSz="457200">
              <a:lnSpc>
                <a:spcPts val="6800"/>
              </a:lnSpc>
              <a:spcBef>
                <a:spcPts val="1200"/>
              </a:spcBef>
              <a:buSzTx/>
              <a:buNone/>
              <a:defRPr sz="3600" b="1">
                <a:solidFill>
                  <a:srgbClr val="333333"/>
                </a:solidFill>
              </a:defRPr>
            </a:pPr>
            <a:r>
              <a:rPr lang="zh-CN" altLang="en-US" sz="3600"/>
              <a:t>znode，在一个znode下增加、删除子znode（持久节点），</a:t>
            </a:r>
            <a:endParaRPr lang="zh-CN" altLang="en-US" sz="3600"/>
          </a:p>
          <a:p>
            <a:pPr marL="0" lvl="1" indent="0" defTabSz="457200">
              <a:lnSpc>
                <a:spcPts val="6800"/>
              </a:lnSpc>
              <a:spcBef>
                <a:spcPts val="1200"/>
              </a:spcBef>
              <a:buSzTx/>
              <a:buNone/>
              <a:defRPr sz="3600" b="1">
                <a:solidFill>
                  <a:srgbClr val="333333"/>
                </a:solidFill>
              </a:defRPr>
            </a:pPr>
            <a:r>
              <a:rPr lang="zh-CN" altLang="en-US" sz="3600"/>
              <a:t>唯一的不同在于znode是可以存储数据的。</a:t>
            </a:r>
            <a:endParaRPr lang="zh-CN" altLang="en-US" sz="3600"/>
          </a:p>
          <a:p>
            <a:pPr marL="0" lvl="1" indent="0" defTabSz="457200">
              <a:lnSpc>
                <a:spcPts val="6800"/>
              </a:lnSpc>
              <a:spcBef>
                <a:spcPts val="1200"/>
              </a:spcBef>
              <a:buSzTx/>
              <a:buNone/>
              <a:defRPr sz="3600" b="1">
                <a:solidFill>
                  <a:srgbClr val="333333"/>
                </a:solidFill>
              </a:defRPr>
            </a:pPr>
            <a:endParaRPr lang="zh-CN" altLang="en-US" sz="3600"/>
          </a:p>
          <a:p>
            <a:pPr marL="0" lvl="1" indent="0" defTabSz="457200">
              <a:lnSpc>
                <a:spcPts val="6800"/>
              </a:lnSpc>
              <a:spcBef>
                <a:spcPts val="1200"/>
              </a:spcBef>
              <a:buSzTx/>
              <a:buNone/>
              <a:defRPr sz="3600" b="1">
                <a:solidFill>
                  <a:srgbClr val="333333"/>
                </a:solidFill>
              </a:defRPr>
            </a:pPr>
            <a:endParaRPr lang="zh-CN" altLang="en-US" sz="3600"/>
          </a:p>
        </p:txBody>
      </p:sp>
      <p:sp>
        <p:nvSpPr>
          <p:cNvPr id="157" name="一、什么是分布式事务"/>
          <p:cNvSpPr txBox="1"/>
          <p:nvPr>
            <p:ph type="title"/>
          </p:nvPr>
        </p:nvSpPr>
        <p:spPr>
          <a:prstGeom prst="rect">
            <a:avLst/>
          </a:prstGeom>
        </p:spPr>
        <p:txBody>
          <a:bodyPr/>
          <a:lstStyle>
            <a:lvl1pPr defTabSz="2145665">
              <a:defRPr sz="7480" spc="-149"/>
            </a:lvl1pPr>
          </a:lstStyle>
          <a:p>
            <a:r>
              <a:rPr lang="zh-CN" altLang="en-US" sz="6000"/>
              <a:t>文件系统</a:t>
            </a:r>
            <a:endParaRPr lang="zh-CN" altLang="en-US" sz="6000"/>
          </a:p>
        </p:txBody>
      </p:sp>
      <p:pic>
        <p:nvPicPr>
          <p:cNvPr id="2" name="图片 1" descr="201807121434154"/>
          <p:cNvPicPr>
            <a:picLocks noChangeAspect="1"/>
          </p:cNvPicPr>
          <p:nvPr>
            <p:custDataLst>
              <p:tags r:id="rId1"/>
            </p:custDataLst>
          </p:nvPr>
        </p:nvPicPr>
        <p:blipFill>
          <a:blip r:embed="rId2"/>
          <a:stretch>
            <a:fillRect/>
          </a:stretch>
        </p:blipFill>
        <p:spPr>
          <a:xfrm>
            <a:off x="13580110" y="173990"/>
            <a:ext cx="10481310" cy="1340612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2. undo log和redo log"/>
          <p:cNvSpPr txBox="1"/>
          <p:nvPr>
            <p:ph type="body" idx="13"/>
          </p:nvPr>
        </p:nvSpPr>
        <p:spPr>
          <a:xfrm>
            <a:off x="1206500" y="1063979"/>
            <a:ext cx="21971000" cy="934780"/>
          </a:xfrm>
          <a:prstGeom prst="rect">
            <a:avLst/>
          </a:prstGeom>
        </p:spPr>
        <p:txBody>
          <a:bodyPr/>
          <a:lstStyle/>
          <a:p>
            <a:r>
              <a:rPr sz="5400"/>
              <a:t>zookeeper节点</a:t>
            </a:r>
            <a:endParaRPr sz="5400"/>
          </a:p>
        </p:txBody>
      </p:sp>
      <p:sp>
        <p:nvSpPr>
          <p:cNvPr id="164" name="undo log…"/>
          <p:cNvSpPr txBox="1"/>
          <p:nvPr>
            <p:ph type="body" sz="half" idx="1"/>
          </p:nvPr>
        </p:nvSpPr>
        <p:spPr>
          <a:xfrm>
            <a:off x="1206500" y="2186305"/>
            <a:ext cx="12221845" cy="10318115"/>
          </a:xfrm>
          <a:prstGeom prst="rect">
            <a:avLst/>
          </a:prstGeom>
        </p:spPr>
        <p:txBody>
          <a:bodyPr>
            <a:normAutofit fontScale="90000"/>
          </a:bodyPr>
          <a:lstStyle/>
          <a:p>
            <a:pPr defTabSz="2267585">
              <a:spcBef>
                <a:spcPts val="4100"/>
              </a:spcBef>
              <a:defRPr sz="4465"/>
            </a:pPr>
            <a:r>
              <a:rPr>
                <a:solidFill>
                  <a:schemeClr val="tx1"/>
                </a:solidFill>
              </a:rPr>
              <a:t>集群中的一台机器，我们成为机器节点</a:t>
            </a:r>
            <a:r>
              <a:rPr lang="zh-CN">
                <a:solidFill>
                  <a:schemeClr val="tx1"/>
                </a:solidFill>
              </a:rPr>
              <a:t>；</a:t>
            </a:r>
            <a:r>
              <a:rPr>
                <a:solidFill>
                  <a:schemeClr val="tx1"/>
                </a:solidFill>
              </a:rPr>
              <a:t>ZooKeeper数据模型中的数据单元，我们成为数据节点（ZNode）</a:t>
            </a:r>
            <a:r>
              <a:rPr lang="zh-CN">
                <a:solidFill>
                  <a:schemeClr val="tx1"/>
                </a:solidFill>
              </a:rPr>
              <a:t>。</a:t>
            </a:r>
            <a:endParaRPr>
              <a:solidFill>
                <a:schemeClr val="tx1"/>
              </a:solidFill>
            </a:endParaRPr>
          </a:p>
          <a:p>
            <a:pPr defTabSz="2267585">
              <a:spcBef>
                <a:spcPts val="4100"/>
              </a:spcBef>
              <a:defRPr sz="4465"/>
            </a:pPr>
            <a:r>
              <a:rPr>
                <a:solidFill>
                  <a:schemeClr val="tx1"/>
                </a:solidFill>
              </a:rPr>
              <a:t>Znode有两种类型，</a:t>
            </a:r>
            <a:r>
              <a:rPr lang="zh-CN">
                <a:solidFill>
                  <a:schemeClr val="tx1"/>
                </a:solidFill>
              </a:rPr>
              <a:t>临时</a:t>
            </a:r>
            <a:r>
              <a:rPr>
                <a:solidFill>
                  <a:schemeClr val="tx1"/>
                </a:solidFill>
              </a:rPr>
              <a:t>的（ephemeral）和持久的（persistent）</a:t>
            </a:r>
            <a:r>
              <a:rPr lang="zh-CN">
                <a:solidFill>
                  <a:schemeClr val="tx1"/>
                </a:solidFill>
              </a:rPr>
              <a:t>，</a:t>
            </a:r>
            <a:r>
              <a:rPr>
                <a:solidFill>
                  <a:schemeClr val="tx1"/>
                </a:solidFill>
              </a:rPr>
              <a:t>Znode的类型在创建时确定并且之后不能再修改 </a:t>
            </a:r>
            <a:endParaRPr>
              <a:solidFill>
                <a:schemeClr val="tx1"/>
              </a:solidFill>
            </a:endParaRPr>
          </a:p>
          <a:p>
            <a:pPr defTabSz="2267585">
              <a:spcBef>
                <a:spcPts val="4100"/>
              </a:spcBef>
              <a:defRPr sz="4465"/>
            </a:pPr>
            <a:r>
              <a:rPr lang="zh-CN">
                <a:solidFill>
                  <a:schemeClr val="tx1"/>
                </a:solidFill>
              </a:rPr>
              <a:t>临时</a:t>
            </a:r>
            <a:r>
              <a:rPr>
                <a:solidFill>
                  <a:schemeClr val="tx1"/>
                </a:solidFill>
              </a:rPr>
              <a:t>znode的客户端会话结束时，zookeeper会将该</a:t>
            </a:r>
            <a:r>
              <a:rPr lang="zh-CN">
                <a:solidFill>
                  <a:schemeClr val="tx1"/>
                </a:solidFill>
              </a:rPr>
              <a:t>临时</a:t>
            </a:r>
            <a:r>
              <a:rPr>
                <a:solidFill>
                  <a:schemeClr val="tx1"/>
                </a:solidFill>
              </a:rPr>
              <a:t>znode删除，</a:t>
            </a:r>
            <a:r>
              <a:rPr lang="zh-CN">
                <a:solidFill>
                  <a:schemeClr val="tx1"/>
                </a:solidFill>
              </a:rPr>
              <a:t>临时</a:t>
            </a:r>
            <a:r>
              <a:rPr>
                <a:solidFill>
                  <a:schemeClr val="tx1"/>
                </a:solidFill>
              </a:rPr>
              <a:t>znode不可以有子节点</a:t>
            </a:r>
            <a:endParaRPr>
              <a:solidFill>
                <a:schemeClr val="tx1"/>
              </a:solidFill>
            </a:endParaRPr>
          </a:p>
          <a:p>
            <a:pPr defTabSz="2267585">
              <a:spcBef>
                <a:spcPts val="4100"/>
              </a:spcBef>
              <a:defRPr sz="4465"/>
            </a:pPr>
            <a:r>
              <a:rPr>
                <a:solidFill>
                  <a:schemeClr val="tx1"/>
                </a:solidFill>
              </a:rPr>
              <a:t>持久znode不依赖于客户端会话，只有当客户端明确要删除该持久znode 时才会被删除</a:t>
            </a:r>
            <a:endParaRPr>
              <a:solidFill>
                <a:schemeClr val="tx1"/>
              </a:solidFill>
            </a:endParaRPr>
          </a:p>
          <a:p>
            <a:pPr marL="0" indent="0" defTabSz="2267585">
              <a:spcBef>
                <a:spcPts val="4100"/>
              </a:spcBef>
              <a:buNone/>
              <a:defRPr sz="4465"/>
            </a:pPr>
            <a:endParaRPr>
              <a:solidFill>
                <a:schemeClr val="tx1"/>
              </a:solidFill>
            </a:endParaRPr>
          </a:p>
          <a:p>
            <a:pPr marL="0" indent="0" defTabSz="2267585">
              <a:spcBef>
                <a:spcPts val="4100"/>
              </a:spcBef>
              <a:buNone/>
              <a:defRPr sz="4465"/>
            </a:pPr>
            <a:r>
              <a:rPr>
                <a:solidFill>
                  <a:schemeClr val="tx1"/>
                </a:solidFill>
              </a:rPr>
              <a:t>每个ZNode上除了保存自己的数据内容，还保存一系列属性信息</a:t>
            </a:r>
            <a:r>
              <a:rPr lang="zh-CN">
                <a:solidFill>
                  <a:schemeClr val="tx1"/>
                </a:solidFill>
              </a:rPr>
              <a:t>。</a:t>
            </a:r>
            <a:endParaRPr lang="zh-CN">
              <a:solidFill>
                <a:schemeClr val="tx1"/>
              </a:solidFill>
            </a:endParaRPr>
          </a:p>
        </p:txBody>
      </p:sp>
      <p:sp>
        <p:nvSpPr>
          <p:cNvPr id="165" name="用Undo Log实现原子性的简化过程：…"/>
          <p:cNvSpPr txBox="1"/>
          <p:nvPr/>
        </p:nvSpPr>
        <p:spPr>
          <a:xfrm>
            <a:off x="14089395" y="2186306"/>
            <a:ext cx="9306553" cy="10318210"/>
          </a:xfrm>
          <a:prstGeom prst="rect">
            <a:avLst/>
          </a:prstGeom>
          <a:ln w="12700">
            <a:miter lim="400000"/>
          </a:ln>
        </p:spPr>
        <p:txBody>
          <a:bodyPr lIns="50800" tIns="50800" rIns="50800" bIns="50800">
            <a:normAutofit/>
          </a:bodyPr>
          <a:lstStyle/>
          <a:p>
            <a:pPr defTabSz="457200">
              <a:lnSpc>
                <a:spcPct val="100000"/>
              </a:lnSpc>
              <a:spcBef>
                <a:spcPts val="1200"/>
              </a:spcBef>
              <a:defRPr sz="2000">
                <a:solidFill>
                  <a:srgbClr val="333333"/>
                </a:solidFill>
              </a:defRPr>
            </a:pPr>
            <a:r>
              <a:rPr sz="4400"/>
              <a:t>1、 PERSISTENT （永久节点）</a:t>
            </a:r>
            <a:endParaRPr sz="4400"/>
          </a:p>
          <a:p>
            <a:pPr defTabSz="457200">
              <a:lnSpc>
                <a:spcPct val="100000"/>
              </a:lnSpc>
              <a:spcBef>
                <a:spcPts val="1200"/>
              </a:spcBef>
              <a:defRPr sz="2000">
                <a:solidFill>
                  <a:srgbClr val="333333"/>
                </a:solidFill>
              </a:defRPr>
            </a:pPr>
            <a:r>
              <a:rPr sz="4400"/>
              <a:t>2、 EPHEMERAL（临时节点）</a:t>
            </a:r>
            <a:endParaRPr sz="4400"/>
          </a:p>
          <a:p>
            <a:pPr defTabSz="457200">
              <a:lnSpc>
                <a:spcPct val="100000"/>
              </a:lnSpc>
              <a:spcBef>
                <a:spcPts val="1200"/>
              </a:spcBef>
              <a:defRPr sz="2000">
                <a:solidFill>
                  <a:srgbClr val="333333"/>
                </a:solidFill>
              </a:defRPr>
            </a:pPr>
            <a:r>
              <a:rPr sz="4400"/>
              <a:t>3、 PERSISTENT_SEQUENTIAL（永久有序节点）</a:t>
            </a:r>
            <a:endParaRPr sz="4400"/>
          </a:p>
          <a:p>
            <a:pPr defTabSz="457200">
              <a:lnSpc>
                <a:spcPct val="100000"/>
              </a:lnSpc>
              <a:spcBef>
                <a:spcPts val="1200"/>
              </a:spcBef>
              <a:defRPr sz="2000">
                <a:solidFill>
                  <a:srgbClr val="333333"/>
                </a:solidFill>
              </a:defRPr>
            </a:pPr>
            <a:r>
              <a:rPr sz="4400"/>
              <a:t>4、 EPHEMERAL_SEQUENTIAL（临时有序节点）</a:t>
            </a:r>
            <a:endParaRPr sz="44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2. undo log和redo log"/>
          <p:cNvSpPr txBox="1"/>
          <p:nvPr>
            <p:ph type="body" idx="13"/>
          </p:nvPr>
        </p:nvSpPr>
        <p:spPr>
          <a:xfrm>
            <a:off x="1206500" y="1063979"/>
            <a:ext cx="21971000" cy="934780"/>
          </a:xfrm>
          <a:prstGeom prst="rect">
            <a:avLst/>
          </a:prstGeom>
        </p:spPr>
        <p:txBody>
          <a:bodyPr>
            <a:noAutofit/>
          </a:bodyPr>
          <a:lstStyle/>
          <a:p>
            <a:r>
              <a:rPr lang="zh-CN" sz="6000"/>
              <a:t>监听通知机制</a:t>
            </a:r>
            <a:endParaRPr lang="zh-CN" sz="6000"/>
          </a:p>
        </p:txBody>
      </p:sp>
      <p:sp>
        <p:nvSpPr>
          <p:cNvPr id="170" name="redo log…"/>
          <p:cNvSpPr txBox="1"/>
          <p:nvPr>
            <p:ph type="body" sz="half" idx="1"/>
          </p:nvPr>
        </p:nvSpPr>
        <p:spPr>
          <a:xfrm>
            <a:off x="1206500" y="2186306"/>
            <a:ext cx="11657713" cy="10318210"/>
          </a:xfrm>
          <a:prstGeom prst="rect">
            <a:avLst/>
          </a:prstGeom>
        </p:spPr>
        <p:txBody>
          <a:bodyPr>
            <a:normAutofit/>
          </a:bodyPr>
          <a:lstStyle/>
          <a:p>
            <a:pPr marL="0" indent="0">
              <a:buNone/>
            </a:pPr>
            <a:r>
              <a:t>Watcher</a:t>
            </a:r>
          </a:p>
          <a:p>
            <a:pPr marL="0" indent="0">
              <a:buNone/>
            </a:pPr>
            <a:r>
              <a:rPr sz="4400"/>
              <a:t>ZooKeeper</a:t>
            </a:r>
            <a:r>
              <a:rPr lang="zh-CN" sz="4400"/>
              <a:t>对</a:t>
            </a:r>
            <a:r>
              <a:rPr lang="en-US" altLang="zh-CN" sz="4400"/>
              <a:t>Z</a:t>
            </a:r>
            <a:r>
              <a:rPr lang="en-US" altLang="zh-CN" sz="4400"/>
              <a:t>Node</a:t>
            </a:r>
            <a:r>
              <a:rPr lang="zh-CN" altLang="en-US" sz="4400"/>
              <a:t>的增删改查都可触发监听。</a:t>
            </a:r>
            <a:endParaRPr lang="zh-CN" altLang="en-US" sz="4400"/>
          </a:p>
          <a:p>
            <a:pPr marL="0" indent="0">
              <a:buNone/>
            </a:pPr>
            <a:r>
              <a:rPr sz="4400"/>
              <a:t>Watcher可以监控目录节点的数据变化以及子目录的变化，一旦这些状态发生变化，服务器就会通知所有设置在这个目录节点上的Watcher，从而每个客户端都很快知道它所关注的目录节点的状态发生变化，而做出相应的反应</a:t>
            </a:r>
            <a:r>
              <a:rPr lang="zh-CN" sz="4400"/>
              <a:t>。</a:t>
            </a:r>
            <a:endParaRPr sz="4400"/>
          </a:p>
          <a:p>
            <a:pPr marL="0" indent="0">
              <a:buNone/>
            </a:pPr>
            <a:endParaRPr sz="4400"/>
          </a:p>
        </p:txBody>
      </p:sp>
      <p:sp>
        <p:nvSpPr>
          <p:cNvPr id="171" name="Undo + Redo事务的简化过程…"/>
          <p:cNvSpPr txBox="1"/>
          <p:nvPr/>
        </p:nvSpPr>
        <p:spPr>
          <a:xfrm>
            <a:off x="14089395" y="2186306"/>
            <a:ext cx="9306553" cy="10318210"/>
          </a:xfrm>
          <a:prstGeom prst="rect">
            <a:avLst/>
          </a:prstGeom>
          <a:ln w="12700">
            <a:miter lim="400000"/>
          </a:ln>
        </p:spPr>
        <p:txBody>
          <a:bodyPr lIns="50800" tIns="50800" rIns="50800" bIns="50800">
            <a:normAutofit/>
          </a:bodyPr>
          <a:lstStyle/>
          <a:p>
            <a:pPr defTabSz="457200">
              <a:lnSpc>
                <a:spcPts val="5500"/>
              </a:lnSpc>
              <a:spcBef>
                <a:spcPts val="0"/>
              </a:spcBef>
              <a:defRPr sz="2800">
                <a:solidFill>
                  <a:srgbClr val="ABB2BF"/>
                </a:solidFill>
                <a:latin typeface="Menlo Regular"/>
                <a:ea typeface="Menlo Regular"/>
                <a:cs typeface="Menlo Regular"/>
                <a:sym typeface="Menlo Regular"/>
              </a:defRPr>
            </a:p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3. 分布式事务"/>
          <p:cNvSpPr txBox="1"/>
          <p:nvPr>
            <p:ph type="body" idx="13"/>
          </p:nvPr>
        </p:nvSpPr>
        <p:spPr>
          <a:xfrm>
            <a:off x="1206500" y="1120799"/>
            <a:ext cx="21971000" cy="934780"/>
          </a:xfrm>
          <a:prstGeom prst="rect">
            <a:avLst/>
          </a:prstGeom>
        </p:spPr>
        <p:txBody>
          <a:bodyPr/>
          <a:lstStyle>
            <a:lvl1pPr defTabSz="1390015">
              <a:lnSpc>
                <a:spcPct val="80000"/>
              </a:lnSpc>
              <a:defRPr sz="4845" spc="-96"/>
            </a:lvl1pPr>
          </a:lstStyle>
          <a:p>
            <a:r>
              <a:rPr lang="zh-CN"/>
              <a:t>集群角色</a:t>
            </a:r>
            <a:endParaRPr lang="zh-CN"/>
          </a:p>
        </p:txBody>
      </p:sp>
      <p:sp>
        <p:nvSpPr>
          <p:cNvPr id="176" name="分布式事务，就是指不是在单个服务或单个数据库架构下，产生的事务：…"/>
          <p:cNvSpPr txBox="1"/>
          <p:nvPr>
            <p:ph type="body" sz="quarter" idx="1"/>
          </p:nvPr>
        </p:nvSpPr>
        <p:spPr>
          <a:xfrm>
            <a:off x="1206500" y="2519045"/>
            <a:ext cx="21606510" cy="3268980"/>
          </a:xfrm>
          <a:prstGeom prst="rect">
            <a:avLst/>
          </a:prstGeom>
        </p:spPr>
        <p:txBody>
          <a:bodyPr/>
          <a:lstStyle/>
          <a:p>
            <a:pPr defTabSz="457200">
              <a:lnSpc>
                <a:spcPct val="100000"/>
              </a:lnSpc>
              <a:spcBef>
                <a:spcPts val="1200"/>
              </a:spcBef>
              <a:buSzTx/>
              <a:defRPr sz="3000">
                <a:solidFill>
                  <a:srgbClr val="333333"/>
                </a:solidFill>
              </a:defRPr>
            </a:pPr>
            <a:r>
              <a:rPr sz="4400">
                <a:latin typeface="宋体" panose="02010600030101010101" pitchFamily="2" charset="-122"/>
                <a:ea typeface="宋体" panose="02010600030101010101" pitchFamily="2" charset="-122"/>
                <a:cs typeface="宋体" panose="02010600030101010101" pitchFamily="2" charset="-122"/>
              </a:rPr>
              <a:t>Leader：为客户端提供读和写操作</a:t>
            </a:r>
            <a:endParaRPr sz="4400">
              <a:latin typeface="宋体" panose="02010600030101010101" pitchFamily="2" charset="-122"/>
              <a:ea typeface="宋体" panose="02010600030101010101" pitchFamily="2" charset="-122"/>
              <a:cs typeface="宋体" panose="02010600030101010101" pitchFamily="2" charset="-122"/>
            </a:endParaRPr>
          </a:p>
          <a:p>
            <a:pPr defTabSz="457200">
              <a:lnSpc>
                <a:spcPct val="100000"/>
              </a:lnSpc>
              <a:spcBef>
                <a:spcPts val="1200"/>
              </a:spcBef>
              <a:buSzTx/>
              <a:buFont typeface="Arial" panose="020B0604020202020204" pitchFamily="34" charset="0"/>
              <a:buChar char="•"/>
              <a:defRPr sz="3000">
                <a:solidFill>
                  <a:srgbClr val="333333"/>
                </a:solidFill>
              </a:defRPr>
            </a:pPr>
            <a:r>
              <a:rPr sz="4400">
                <a:latin typeface="宋体" panose="02010600030101010101" pitchFamily="2" charset="-122"/>
                <a:ea typeface="宋体" panose="02010600030101010101" pitchFamily="2" charset="-122"/>
                <a:cs typeface="宋体" panose="02010600030101010101" pitchFamily="2" charset="-122"/>
              </a:rPr>
              <a:t>Follow：提供读服务，所有写服务都需要转交给leader角色，参与选举</a:t>
            </a:r>
            <a:endParaRPr sz="4400">
              <a:latin typeface="宋体" panose="02010600030101010101" pitchFamily="2" charset="-122"/>
              <a:ea typeface="宋体" panose="02010600030101010101" pitchFamily="2" charset="-122"/>
              <a:cs typeface="宋体" panose="02010600030101010101" pitchFamily="2" charset="-122"/>
            </a:endParaRPr>
          </a:p>
          <a:p>
            <a:pPr defTabSz="457200">
              <a:lnSpc>
                <a:spcPct val="100000"/>
              </a:lnSpc>
              <a:spcBef>
                <a:spcPts val="1200"/>
              </a:spcBef>
              <a:buSzTx/>
              <a:defRPr sz="3000">
                <a:solidFill>
                  <a:srgbClr val="333333"/>
                </a:solidFill>
              </a:defRPr>
            </a:pPr>
            <a:r>
              <a:rPr sz="4400">
                <a:latin typeface="宋体" panose="02010600030101010101" pitchFamily="2" charset="-122"/>
                <a:ea typeface="宋体" panose="02010600030101010101" pitchFamily="2" charset="-122"/>
                <a:cs typeface="宋体" panose="02010600030101010101" pitchFamily="2" charset="-122"/>
              </a:rPr>
              <a:t>Observer：提供读服务，不参与选举操作，一般是为了增强zk集群的读请求并发操作</a:t>
            </a:r>
            <a:endParaRPr sz="4400">
              <a:latin typeface="宋体" panose="02010600030101010101" pitchFamily="2" charset="-122"/>
              <a:ea typeface="宋体" panose="02010600030101010101" pitchFamily="2" charset="-122"/>
              <a:cs typeface="宋体" panose="02010600030101010101" pitchFamily="2" charset="-122"/>
            </a:endParaRPr>
          </a:p>
          <a:p>
            <a:pPr marL="0" indent="0" defTabSz="457200">
              <a:lnSpc>
                <a:spcPct val="100000"/>
              </a:lnSpc>
              <a:spcBef>
                <a:spcPts val="1200"/>
              </a:spcBef>
              <a:buSzTx/>
              <a:buNone/>
              <a:defRPr sz="3000">
                <a:solidFill>
                  <a:srgbClr val="333333"/>
                </a:solidFill>
              </a:defRPr>
            </a:pPr>
            <a:endParaRPr sz="4400">
              <a:latin typeface="宋体" panose="02010600030101010101" pitchFamily="2" charset="-122"/>
              <a:ea typeface="宋体" panose="02010600030101010101" pitchFamily="2" charset="-122"/>
              <a:cs typeface="宋体" panose="02010600030101010101" pitchFamily="2" charset="-122"/>
            </a:endParaRPr>
          </a:p>
        </p:txBody>
      </p:sp>
      <p:sp>
        <p:nvSpPr>
          <p:cNvPr id="180" name="分布式系统的三个指标…"/>
          <p:cNvSpPr txBox="1"/>
          <p:nvPr/>
        </p:nvSpPr>
        <p:spPr>
          <a:xfrm>
            <a:off x="1206500" y="7049770"/>
            <a:ext cx="21971000" cy="4941570"/>
          </a:xfrm>
          <a:prstGeom prst="rect">
            <a:avLst/>
          </a:prstGeom>
          <a:ln w="12700">
            <a:miter lim="400000"/>
          </a:ln>
        </p:spPr>
        <p:txBody>
          <a:bodyPr lIns="50800" tIns="50800" rIns="50800" bIns="50800">
            <a:normAutofit/>
          </a:bodyPr>
          <a:lstStyle>
            <a:lvl1pPr marL="609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1pPr>
            <a:lvl2pPr marL="1219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2pPr>
            <a:lvl3pPr marL="1828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3pPr>
            <a:lvl4pPr marL="2438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4pPr>
            <a:lvl5pPr marL="30480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5pPr>
            <a:lvl6pPr marL="3657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6pPr>
            <a:lvl7pPr marL="4267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7pPr>
            <a:lvl8pPr marL="4876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8pPr>
            <a:lvl9pPr marL="5486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9pPr>
          </a:lstStyle>
          <a:p>
            <a:pPr marR="0" algn="l" defTabSz="2438400" rtl="0" fontAlgn="auto" latinLnBrk="0" hangingPunct="0">
              <a:lnSpc>
                <a:spcPct val="90000"/>
              </a:lnSpc>
              <a:spcBef>
                <a:spcPts val="4500"/>
              </a:spcBef>
              <a:spcAft>
                <a:spcPts val="0"/>
              </a:spcAft>
              <a:buClrTx/>
              <a:buSzTx/>
            </a:pPr>
            <a:r>
              <a:rPr lang="zh-CN" altLang="en-US" sz="4000">
                <a:ln>
                  <a:noFill/>
                </a:ln>
                <a:effectLst/>
                <a:latin typeface="宋体" panose="02010600030101010101" pitchFamily="2" charset="-122"/>
                <a:ea typeface="宋体" panose="02010600030101010101" pitchFamily="2" charset="-122"/>
                <a:cs typeface="宋体" panose="02010600030101010101" pitchFamily="2" charset="-122"/>
                <a:sym typeface="Helvetica Neue"/>
              </a:rPr>
              <a:t>LOOKING：当前Server不知道leader是谁，正在搜寻。</a:t>
            </a:r>
            <a:endParaRPr kumimoji="0" lang="zh-CN" altLang="en-US" sz="4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Helvetica Neue"/>
            </a:endParaRPr>
          </a:p>
          <a:p>
            <a:pPr marR="0" algn="l" defTabSz="2438400" rtl="0" fontAlgn="auto" latinLnBrk="0" hangingPunct="0">
              <a:lnSpc>
                <a:spcPct val="90000"/>
              </a:lnSpc>
              <a:spcBef>
                <a:spcPts val="4500"/>
              </a:spcBef>
              <a:spcAft>
                <a:spcPts val="0"/>
              </a:spcAft>
              <a:buClrTx/>
              <a:buSzTx/>
            </a:pPr>
            <a:r>
              <a:rPr lang="zh-CN" altLang="en-US" sz="4000">
                <a:ln>
                  <a:noFill/>
                </a:ln>
                <a:effectLst/>
                <a:latin typeface="宋体" panose="02010600030101010101" pitchFamily="2" charset="-122"/>
                <a:ea typeface="宋体" panose="02010600030101010101" pitchFamily="2" charset="-122"/>
                <a:cs typeface="宋体" panose="02010600030101010101" pitchFamily="2" charset="-122"/>
                <a:sym typeface="Helvetica Neue"/>
              </a:rPr>
              <a:t>LEADING：当前Server即为选举出来的leader。</a:t>
            </a:r>
            <a:endParaRPr kumimoji="0" lang="zh-CN" altLang="en-US" sz="4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Helvetica Neue"/>
            </a:endParaRPr>
          </a:p>
          <a:p>
            <a:pPr marR="0" algn="l" defTabSz="2438400" rtl="0" fontAlgn="auto" latinLnBrk="0" hangingPunct="0">
              <a:lnSpc>
                <a:spcPct val="90000"/>
              </a:lnSpc>
              <a:spcBef>
                <a:spcPts val="4500"/>
              </a:spcBef>
              <a:spcAft>
                <a:spcPts val="0"/>
              </a:spcAft>
              <a:buClrTx/>
              <a:buSzTx/>
            </a:pPr>
            <a:r>
              <a:rPr lang="zh-CN" altLang="en-US" sz="4000">
                <a:ln>
                  <a:noFill/>
                </a:ln>
                <a:effectLst/>
                <a:latin typeface="宋体" panose="02010600030101010101" pitchFamily="2" charset="-122"/>
                <a:ea typeface="宋体" panose="02010600030101010101" pitchFamily="2" charset="-122"/>
                <a:cs typeface="宋体" panose="02010600030101010101" pitchFamily="2" charset="-122"/>
                <a:sym typeface="Helvetica Neue"/>
              </a:rPr>
              <a:t>FOLLOWING：leader已经选举出来，当前Server与之同步。</a:t>
            </a:r>
            <a:endParaRPr kumimoji="0" lang="zh-CN" altLang="en-US" sz="4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Helvetica Neue"/>
            </a:endParaRPr>
          </a:p>
          <a:p>
            <a:pPr marR="0" algn="l" defTabSz="2438400" rtl="0" fontAlgn="auto" latinLnBrk="0" hangingPunct="0">
              <a:lnSpc>
                <a:spcPct val="90000"/>
              </a:lnSpc>
              <a:spcBef>
                <a:spcPts val="4500"/>
              </a:spcBef>
              <a:spcAft>
                <a:spcPts val="0"/>
              </a:spcAft>
              <a:buClrTx/>
              <a:buSzTx/>
            </a:pPr>
            <a:r>
              <a:rPr lang="zh-CN" altLang="en-US" sz="4000">
                <a:ln>
                  <a:noFill/>
                </a:ln>
                <a:effectLst/>
                <a:latin typeface="宋体" panose="02010600030101010101" pitchFamily="2" charset="-122"/>
                <a:ea typeface="宋体" panose="02010600030101010101" pitchFamily="2" charset="-122"/>
                <a:cs typeface="宋体" panose="02010600030101010101" pitchFamily="2" charset="-122"/>
                <a:sym typeface="Helvetica Neue"/>
              </a:rPr>
              <a:t>OBSERVING：observer的行为在大多数情况下与follower完全一致，但是他们不参加选举和投票，而仅仅接受(observing)选举和投票的结果。</a:t>
            </a:r>
            <a:endParaRPr kumimoji="0" lang="zh-CN" altLang="en-US" sz="4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Helvetica Neue"/>
            </a:endParaRPr>
          </a:p>
          <a:p>
            <a:pPr marL="0" indent="0" defTabSz="2414270">
              <a:spcBef>
                <a:spcPts val="4400"/>
              </a:spcBef>
              <a:buSzTx/>
              <a:buNone/>
              <a:defRPr sz="2970"/>
            </a:pPr>
            <a:endParaRPr sz="4000">
              <a:latin typeface="宋体" panose="02010600030101010101" pitchFamily="2" charset="-122"/>
              <a:ea typeface="宋体" panose="02010600030101010101" pitchFamily="2" charset="-122"/>
              <a:cs typeface="宋体" panose="02010600030101010101" pitchFamily="2" charset="-122"/>
            </a:endParaRPr>
          </a:p>
        </p:txBody>
      </p:sp>
      <p:sp>
        <p:nvSpPr>
          <p:cNvPr id="179" name="1. 解决分布式事务的思路"/>
          <p:cNvSpPr txBox="1"/>
          <p:nvPr/>
        </p:nvSpPr>
        <p:spPr>
          <a:xfrm>
            <a:off x="1206500" y="5788244"/>
            <a:ext cx="9779000" cy="934780"/>
          </a:xfrm>
          <a:prstGeom prst="rect">
            <a:avLst/>
          </a:prstGeom>
          <a:ln w="12700">
            <a:miter lim="400000"/>
          </a:ln>
        </p:spPr>
        <p:txBody>
          <a:bodyPr lIns="45719" tIns="45719" rIns="45719" bIns="45719">
            <a:normAutofit/>
          </a:bodyPr>
          <a:lstStyle>
            <a:lvl1pPr defTabSz="1390015">
              <a:lnSpc>
                <a:spcPct val="80000"/>
              </a:lnSpc>
              <a:defRPr sz="4845" spc="-96"/>
            </a:lvl1pPr>
          </a:lstStyle>
          <a:p>
            <a:r>
              <a:rPr lang="zh-CN" b="1"/>
              <a:t>角色状态</a:t>
            </a:r>
            <a:endParaRPr lang="zh-CN" b="1"/>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621280" y="1845945"/>
            <a:ext cx="19991705" cy="857059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常见分布式一致性解决方案"/>
          <p:cNvSpPr txBox="1"/>
          <p:nvPr>
            <p:ph type="title"/>
          </p:nvPr>
        </p:nvSpPr>
        <p:spPr>
          <a:prstGeom prst="rect">
            <a:avLst/>
          </a:prstGeom>
        </p:spPr>
        <p:txBody>
          <a:bodyPr/>
          <a:lstStyle>
            <a:lvl1pPr defTabSz="1560830">
              <a:defRPr sz="7425" spc="-148"/>
            </a:lvl1pPr>
          </a:lstStyle>
          <a:p>
            <a:r>
              <a:rPr lang="en-US"/>
              <a:t>Zookeeper</a:t>
            </a:r>
            <a:r>
              <a:rPr lang="zh-CN" altLang="en-US"/>
              <a:t>应用</a:t>
            </a:r>
            <a:endParaRPr lang="zh-CN" altLang="en-US"/>
          </a:p>
        </p:txBody>
      </p:sp>
      <p:sp>
        <p:nvSpPr>
          <p:cNvPr id="186" name="刚性事务…"/>
          <p:cNvSpPr txBox="1"/>
          <p:nvPr>
            <p:ph type="body" sz="half" idx="1"/>
          </p:nvPr>
        </p:nvSpPr>
        <p:spPr>
          <a:xfrm>
            <a:off x="1206500" y="2982595"/>
            <a:ext cx="21971000" cy="9521825"/>
          </a:xfrm>
          <a:prstGeom prst="rect">
            <a:avLst/>
          </a:prstGeom>
        </p:spPr>
        <p:txBody>
          <a:bodyPr>
            <a:normAutofit/>
          </a:bodyPr>
          <a:lstStyle/>
          <a:p>
            <a:pPr marL="0" indent="0">
              <a:buSzPct val="40000"/>
              <a:buNone/>
            </a:pPr>
            <a:r>
              <a:rPr lang="en-US" b="1">
                <a:latin typeface="宋体" panose="02010600030101010101" pitchFamily="2" charset="-122"/>
                <a:ea typeface="宋体" panose="02010600030101010101" pitchFamily="2" charset="-122"/>
                <a:cs typeface="宋体" panose="02010600030101010101" pitchFamily="2" charset="-122"/>
              </a:rPr>
              <a:t>1</a:t>
            </a:r>
            <a:r>
              <a:rPr lang="zh-CN" altLang="en-US" b="1">
                <a:latin typeface="宋体" panose="02010600030101010101" pitchFamily="2" charset="-122"/>
                <a:ea typeface="宋体" panose="02010600030101010101" pitchFamily="2" charset="-122"/>
                <a:cs typeface="宋体" panose="02010600030101010101" pitchFamily="2" charset="-122"/>
              </a:rPr>
              <a:t>、</a:t>
            </a:r>
            <a:r>
              <a:rPr b="1">
                <a:latin typeface="宋体" panose="02010600030101010101" pitchFamily="2" charset="-122"/>
                <a:ea typeface="宋体" panose="02010600030101010101" pitchFamily="2" charset="-122"/>
                <a:cs typeface="宋体" panose="02010600030101010101" pitchFamily="2" charset="-122"/>
              </a:rPr>
              <a:t>命名服务</a:t>
            </a:r>
            <a:endParaRPr>
              <a:latin typeface="宋体" panose="02010600030101010101" pitchFamily="2" charset="-122"/>
              <a:ea typeface="宋体" panose="02010600030101010101" pitchFamily="2" charset="-122"/>
              <a:cs typeface="宋体" panose="02010600030101010101" pitchFamily="2" charset="-122"/>
            </a:endParaRPr>
          </a:p>
          <a:p>
            <a:pPr marL="0" indent="0">
              <a:buSzPct val="40000"/>
              <a:buNone/>
            </a:pPr>
            <a:r>
              <a:rPr>
                <a:latin typeface="宋体" panose="02010600030101010101" pitchFamily="2" charset="-122"/>
                <a:ea typeface="宋体" panose="02010600030101010101" pitchFamily="2" charset="-122"/>
                <a:cs typeface="宋体" panose="02010600030101010101" pitchFamily="2" charset="-122"/>
              </a:rPr>
              <a:t>在zookeeper的文件系统里创建一个目录，即有唯一的path。在我们使用tborg无法确定上游程序的部署机器时即可与下游程序约定好path，通过path即能互相探索发现。（临时节点顺序编号）</a:t>
            </a:r>
            <a:endParaRPr>
              <a:latin typeface="宋体" panose="02010600030101010101" pitchFamily="2" charset="-122"/>
              <a:ea typeface="宋体" panose="02010600030101010101" pitchFamily="2" charset="-122"/>
              <a:cs typeface="宋体" panose="02010600030101010101" pitchFamily="2" charset="-122"/>
            </a:endParaRPr>
          </a:p>
          <a:p>
            <a:pPr marL="0" indent="0">
              <a:buSzPct val="40000"/>
              <a:buNone/>
            </a:pPr>
            <a:r>
              <a:rPr>
                <a:latin typeface="宋体" panose="02010600030101010101" pitchFamily="2" charset="-122"/>
                <a:ea typeface="宋体" panose="02010600030101010101" pitchFamily="2" charset="-122"/>
                <a:cs typeface="宋体" panose="02010600030101010101" pitchFamily="2" charset="-122"/>
              </a:rPr>
              <a:t>常见的是发布者将自己的地址列表写到zookeeper的节点上，然后订阅者可以从固定名称的节点获取地址列表，链接到发布者进行相关通讯。分布式环境下，命名服务更多的是资源定位，并不是实体资源，其本质也是zk的集中配置管理和查找</a:t>
            </a:r>
            <a:r>
              <a:rPr lang="zh-CN">
                <a:latin typeface="宋体" panose="02010600030101010101" pitchFamily="2" charset="-122"/>
                <a:ea typeface="宋体" panose="02010600030101010101" pitchFamily="2" charset="-122"/>
                <a:cs typeface="宋体" panose="02010600030101010101" pitchFamily="2" charset="-122"/>
              </a:rPr>
              <a:t>。</a:t>
            </a:r>
            <a:endParaRPr 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tags/tag1.xml><?xml version="1.0" encoding="utf-8"?>
<p:tagLst xmlns:p="http://schemas.openxmlformats.org/presentationml/2006/main">
  <p:tag name="KSO_WM_UNIT_PLACING_PICTURE_USER_VIEWPORT" val="{&quot;height&quot;:4452,&quot;width&quot;:3140}"/>
</p:tagLst>
</file>

<file path=ppt/tags/tag2.xml><?xml version="1.0" encoding="utf-8"?>
<p:tagLst xmlns:p="http://schemas.openxmlformats.org/presentationml/2006/main">
  <p:tag name="REFSHAPE" val="463884212"/>
  <p:tag name="KSO_WM_UNIT_PLACING_PICTURE_USER_VIEWPORT" val="{&quot;height&quot;:10274,&quot;width&quot;:15840}"/>
</p:tagLst>
</file>

<file path=ppt/tags/tag3.xml><?xml version="1.0" encoding="utf-8"?>
<p:tagLst xmlns:p="http://schemas.openxmlformats.org/presentationml/2006/main">
  <p:tag name="REFSHAPE" val="463953436"/>
  <p:tag name="KSO_WM_UNIT_PLACING_PICTURE_USER_VIEWPORT" val="{&quot;height&quot;:9420,&quot;width&quot;:7365}"/>
</p:tagLst>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5705</Words>
  <Application>WPS 演示</Application>
  <PresentationFormat/>
  <Paragraphs>192</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Helvetica Neue</vt:lpstr>
      <vt:lpstr>Helvetica Neue Medium</vt:lpstr>
      <vt:lpstr>Menlo Regular</vt:lpstr>
      <vt:lpstr>Songti SC Regular</vt:lpstr>
      <vt:lpstr>Segoe Print</vt:lpstr>
      <vt:lpstr>微软雅黑</vt:lpstr>
      <vt:lpstr>Arial Unicode MS</vt:lpstr>
      <vt:lpstr>Times Roman</vt:lpstr>
      <vt:lpstr>Verdana</vt:lpstr>
      <vt:lpstr>Helvetica Neue</vt:lpstr>
      <vt:lpstr>21_BasicWhite</vt:lpstr>
      <vt:lpstr>ZooKeeper</vt:lpstr>
      <vt:lpstr>目录</vt:lpstr>
      <vt:lpstr>一、Zookeeper</vt:lpstr>
      <vt:lpstr>文件系统</vt:lpstr>
      <vt:lpstr>PowerPoint 演示文稿</vt:lpstr>
      <vt:lpstr>PowerPoint 演示文稿</vt:lpstr>
      <vt:lpstr>PowerPoint 演示文稿</vt:lpstr>
      <vt:lpstr>PowerPoint 演示文稿</vt:lpstr>
      <vt:lpstr>Zookeeper应用</vt:lpstr>
      <vt:lpstr>2、配置管理</vt:lpstr>
      <vt:lpstr>3、集群管理</vt:lpstr>
      <vt:lpstr>PowerPoint 演示文稿</vt:lpstr>
      <vt:lpstr>5、队列管理</vt:lpstr>
      <vt:lpstr>PowerPoint 演示文稿</vt:lpstr>
      <vt:lpstr>Zookeeper工作原理</vt:lpstr>
      <vt:lpstr>Zab 的四个阶段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
  <cp:lastModifiedBy>admin</cp:lastModifiedBy>
  <cp:revision>17</cp:revision>
  <dcterms:created xsi:type="dcterms:W3CDTF">2020-07-28T17:34:00Z</dcterms:created>
  <dcterms:modified xsi:type="dcterms:W3CDTF">2020-07-29T05:00:54Z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