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3" r:id="rId5"/>
    <p:sldId id="259" r:id="rId6"/>
    <p:sldId id="264" r:id="rId7"/>
    <p:sldId id="268" r:id="rId8"/>
    <p:sldId id="262" r:id="rId9"/>
    <p:sldId id="265" r:id="rId10"/>
    <p:sldId id="260" r:id="rId11"/>
    <p:sldId id="269" r:id="rId12"/>
    <p:sldId id="261" r:id="rId13"/>
    <p:sldId id="266" r:id="rId14"/>
    <p:sldId id="267" r:id="rId15"/>
    <p:sldId id="270" r:id="rId16"/>
    <p:sldId id="271" r:id="rId17"/>
    <p:sldId id="272" r:id="rId18"/>
    <p:sldId id="274" r:id="rId19"/>
    <p:sldId id="273" r:id="rId20"/>
    <p:sldId id="276" r:id="rId21"/>
    <p:sldId id="275" r:id="rId2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8" d="100"/>
          <a:sy n="108" d="100"/>
        </p:scale>
        <p:origin x="-1704"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2020-4-2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2020-4-2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2020-4-2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2020-4-2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2020-4-2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2020-4-2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2020-4-2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2020-4-2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2020-4-2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2020-4-2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2020-4-2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2020-4-2</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3568" y="2132856"/>
            <a:ext cx="7772400" cy="1470025"/>
          </a:xfrm>
          <a:solidFill>
            <a:schemeClr val="tx2">
              <a:lumMod val="40000"/>
              <a:lumOff val="60000"/>
            </a:schemeClr>
          </a:solidFill>
        </p:spPr>
        <p:txBody>
          <a:bodyPr/>
          <a:lstStyle/>
          <a:p>
            <a:r>
              <a:rPr lang="zh-CN" altLang="en-US" dirty="0" smtClean="0"/>
              <a:t>如何保存密码</a:t>
            </a:r>
            <a:endParaRPr lang="zh-CN" altLang="en-US" dirty="0"/>
          </a:p>
        </p:txBody>
      </p:sp>
      <p:sp>
        <p:nvSpPr>
          <p:cNvPr id="3" name="副标题 2"/>
          <p:cNvSpPr>
            <a:spLocks noGrp="1"/>
          </p:cNvSpPr>
          <p:nvPr>
            <p:ph type="subTitle" idx="1"/>
          </p:nvPr>
        </p:nvSpPr>
        <p:spPr/>
        <p:txBody>
          <a:bodyPr/>
          <a:lstStyle/>
          <a:p>
            <a:pPr algn="r"/>
            <a:r>
              <a:rPr lang="zh-CN" altLang="en-US" dirty="0" smtClean="0"/>
              <a:t>李建</a:t>
            </a:r>
            <a:endParaRPr lang="zh-CN" altLang="en-US" dirty="0"/>
          </a:p>
        </p:txBody>
      </p:sp>
    </p:spTree>
    <p:extLst>
      <p:ext uri="{BB962C8B-B14F-4D97-AF65-F5344CB8AC3E}">
        <p14:creationId xmlns:p14="http://schemas.microsoft.com/office/powerpoint/2010/main" val="11270702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彩虹表</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a:t>彩虹表是一个用于加密散列函数逆运算的预先计算好的表</a:t>
            </a:r>
            <a:r>
              <a:rPr lang="en-US" altLang="zh-CN" dirty="0"/>
              <a:t>, </a:t>
            </a:r>
            <a:r>
              <a:rPr lang="zh-CN" altLang="en-US" dirty="0"/>
              <a:t>为破解密码的散列值（或称哈希值、微缩图、摘要、指纹、哈希密文）而准备</a:t>
            </a:r>
            <a:r>
              <a:rPr lang="zh-CN" altLang="en-US" dirty="0" smtClean="0"/>
              <a:t>。这样</a:t>
            </a:r>
            <a:r>
              <a:rPr lang="zh-CN" altLang="en-US" dirty="0"/>
              <a:t>的表常常用于恢复由有限集字符组成的固定长度的纯文本密码。这是空间</a:t>
            </a:r>
            <a:r>
              <a:rPr lang="en-US" altLang="zh-CN" dirty="0"/>
              <a:t>/</a:t>
            </a:r>
            <a:r>
              <a:rPr lang="zh-CN" altLang="en-US" dirty="0"/>
              <a:t>时间替换的典型实践</a:t>
            </a:r>
            <a:r>
              <a:rPr lang="en-US" altLang="zh-CN" dirty="0"/>
              <a:t>, </a:t>
            </a:r>
            <a:r>
              <a:rPr lang="zh-CN" altLang="en-US" dirty="0"/>
              <a:t>比每一次尝试都计算哈希的暴力破解处理时间少而储存空间多，但却比简单的对每条输入散列翻查表的破解方式储存空间少而处理时间多。使用加</a:t>
            </a:r>
            <a:r>
              <a:rPr lang="en-US" altLang="zh-CN" dirty="0"/>
              <a:t>salt</a:t>
            </a:r>
            <a:r>
              <a:rPr lang="zh-CN" altLang="en-US" dirty="0"/>
              <a:t>的</a:t>
            </a:r>
            <a:r>
              <a:rPr lang="en-US" altLang="zh-CN" dirty="0"/>
              <a:t>KDF</a:t>
            </a:r>
            <a:r>
              <a:rPr lang="zh-CN" altLang="en-US" dirty="0"/>
              <a:t>函数可以使这种攻击难以实现。</a:t>
            </a:r>
          </a:p>
        </p:txBody>
      </p:sp>
    </p:spTree>
    <p:extLst>
      <p:ext uri="{BB962C8B-B14F-4D97-AF65-F5344CB8AC3E}">
        <p14:creationId xmlns:p14="http://schemas.microsoft.com/office/powerpoint/2010/main" val="28293917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zh-CN" altLang="en-US" dirty="0"/>
              <a:t>，一些新型的单向 </a:t>
            </a:r>
            <a:r>
              <a:rPr lang="en-US" altLang="zh-CN" dirty="0"/>
              <a:t>hash </a:t>
            </a:r>
            <a:r>
              <a:rPr lang="zh-CN" altLang="en-US" dirty="0"/>
              <a:t>算法被研究了出来。其中就包括：</a:t>
            </a:r>
            <a:r>
              <a:rPr lang="en-US" altLang="zh-CN" dirty="0" err="1"/>
              <a:t>Bcrypt</a:t>
            </a:r>
            <a:r>
              <a:rPr lang="zh-CN" altLang="en-US" dirty="0"/>
              <a:t>，</a:t>
            </a:r>
            <a:r>
              <a:rPr lang="en-US" altLang="zh-CN" dirty="0"/>
              <a:t>PBKDF2</a:t>
            </a:r>
            <a:r>
              <a:rPr lang="zh-CN" altLang="en-US" dirty="0"/>
              <a:t>，</a:t>
            </a:r>
            <a:r>
              <a:rPr lang="en-US" altLang="zh-CN" dirty="0" err="1"/>
              <a:t>Scrypt</a:t>
            </a:r>
            <a:r>
              <a:rPr lang="zh-CN" altLang="en-US" dirty="0"/>
              <a:t>，</a:t>
            </a:r>
            <a:r>
              <a:rPr lang="en-US" altLang="zh-CN" dirty="0"/>
              <a:t>Argon2</a:t>
            </a:r>
            <a:r>
              <a:rPr lang="zh-CN" altLang="en-US" dirty="0"/>
              <a:t>。为什么这些 </a:t>
            </a:r>
            <a:r>
              <a:rPr lang="en-US" altLang="zh-CN" dirty="0"/>
              <a:t>hash </a:t>
            </a:r>
            <a:r>
              <a:rPr lang="zh-CN" altLang="en-US" dirty="0"/>
              <a:t>算法能保证密码存储的安全性？因为他们足够慢，恰到好处的慢。这么说不严谨，只是为了给大家留个深刻的映像：慢。这类算法有一个特点，存在一个影响因子，可以用来控制计算强度，这直接决定了破解密码所需要的资源和</a:t>
            </a:r>
            <a:r>
              <a:rPr lang="zh-CN" altLang="en-US" dirty="0" smtClean="0"/>
              <a:t>时间</a:t>
            </a:r>
            <a:endParaRPr lang="zh-CN" altLang="en-US" dirty="0"/>
          </a:p>
        </p:txBody>
      </p:sp>
    </p:spTree>
    <p:extLst>
      <p:ext uri="{BB962C8B-B14F-4D97-AF65-F5344CB8AC3E}">
        <p14:creationId xmlns:p14="http://schemas.microsoft.com/office/powerpoint/2010/main" val="16517524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PBKDF2</a:t>
            </a:r>
            <a:r>
              <a:rPr lang="zh-CN" altLang="en-US" b="1" dirty="0"/>
              <a:t>算法</a:t>
            </a:r>
            <a:endParaRPr lang="zh-CN" altLang="en-US" dirty="0"/>
          </a:p>
        </p:txBody>
      </p:sp>
      <p:sp>
        <p:nvSpPr>
          <p:cNvPr id="3" name="内容占位符 2"/>
          <p:cNvSpPr>
            <a:spLocks noGrp="1"/>
          </p:cNvSpPr>
          <p:nvPr>
            <p:ph idx="1"/>
          </p:nvPr>
        </p:nvSpPr>
        <p:spPr/>
        <p:txBody>
          <a:bodyPr/>
          <a:lstStyle/>
          <a:p>
            <a:r>
              <a:rPr lang="en-US" altLang="zh-CN" b="1" dirty="0"/>
              <a:t>PBKDF2</a:t>
            </a:r>
            <a:r>
              <a:rPr lang="zh-CN" altLang="en-US" b="1" dirty="0"/>
              <a:t>算法</a:t>
            </a:r>
            <a:r>
              <a:rPr lang="zh-CN" altLang="en-US" dirty="0"/>
              <a:t>，该算法原理大致相当于在</a:t>
            </a:r>
            <a:r>
              <a:rPr lang="en-US" altLang="zh-CN" dirty="0"/>
              <a:t>HASH</a:t>
            </a:r>
            <a:r>
              <a:rPr lang="zh-CN" altLang="en-US" dirty="0"/>
              <a:t>算法基础上增加随机盐，并进行多次</a:t>
            </a:r>
            <a:r>
              <a:rPr lang="en-US" altLang="zh-CN" dirty="0"/>
              <a:t>HASH</a:t>
            </a:r>
            <a:r>
              <a:rPr lang="zh-CN" altLang="en-US" dirty="0"/>
              <a:t>运算，随机盐使得彩虹表的建表难度大幅增加，而多次</a:t>
            </a:r>
            <a:r>
              <a:rPr lang="en-US" altLang="zh-CN" dirty="0"/>
              <a:t>HASH</a:t>
            </a:r>
            <a:r>
              <a:rPr lang="zh-CN" altLang="en-US" dirty="0"/>
              <a:t>也使得建表和破解的难度都大幅增加。使用</a:t>
            </a:r>
            <a:r>
              <a:rPr lang="en-US" altLang="zh-CN" dirty="0"/>
              <a:t>PBKDF2</a:t>
            </a:r>
            <a:r>
              <a:rPr lang="zh-CN" altLang="en-US" dirty="0"/>
              <a:t>算法时，</a:t>
            </a:r>
            <a:r>
              <a:rPr lang="en-US" altLang="zh-CN" dirty="0"/>
              <a:t>HASH</a:t>
            </a:r>
            <a:r>
              <a:rPr lang="zh-CN" altLang="en-US" dirty="0"/>
              <a:t>算法一般选用</a:t>
            </a:r>
            <a:r>
              <a:rPr lang="en-US" altLang="zh-CN" dirty="0"/>
              <a:t>sha1</a:t>
            </a:r>
            <a:r>
              <a:rPr lang="zh-CN" altLang="en-US" dirty="0"/>
              <a:t>或者</a:t>
            </a:r>
            <a:r>
              <a:rPr lang="en-US" altLang="zh-CN" dirty="0"/>
              <a:t>sha256</a:t>
            </a:r>
            <a:r>
              <a:rPr lang="zh-CN" altLang="en-US" dirty="0"/>
              <a:t>，随机盐的长度一般不能少于</a:t>
            </a:r>
            <a:r>
              <a:rPr lang="en-US" altLang="zh-CN" dirty="0"/>
              <a:t>8</a:t>
            </a:r>
            <a:r>
              <a:rPr lang="zh-CN" altLang="en-US" dirty="0"/>
              <a:t>字节，</a:t>
            </a:r>
            <a:r>
              <a:rPr lang="en-US" altLang="zh-CN" dirty="0"/>
              <a:t>HASH</a:t>
            </a:r>
            <a:r>
              <a:rPr lang="zh-CN" altLang="en-US" dirty="0"/>
              <a:t>次数至少也</a:t>
            </a:r>
            <a:r>
              <a:rPr lang="zh-CN" altLang="en-US" dirty="0" smtClean="0"/>
              <a:t>要</a:t>
            </a:r>
            <a:r>
              <a:rPr lang="en-US" altLang="zh-CN" dirty="0" smtClean="0"/>
              <a:t>N</a:t>
            </a:r>
            <a:r>
              <a:rPr lang="zh-CN" altLang="en-US" dirty="0" smtClean="0"/>
              <a:t>次</a:t>
            </a:r>
            <a:r>
              <a:rPr lang="zh-CN" altLang="en-US" dirty="0"/>
              <a:t>，这样安全性才足够高。</a:t>
            </a:r>
          </a:p>
        </p:txBody>
      </p:sp>
    </p:spTree>
    <p:extLst>
      <p:ext uri="{BB962C8B-B14F-4D97-AF65-F5344CB8AC3E}">
        <p14:creationId xmlns:p14="http://schemas.microsoft.com/office/powerpoint/2010/main" val="33277308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lijian\Desktop\ppt\PBKDF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2420888"/>
            <a:ext cx="8877300" cy="2828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35302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70000" lnSpcReduction="20000"/>
          </a:bodyPr>
          <a:lstStyle/>
          <a:p>
            <a:pPr marL="0" indent="0">
              <a:buNone/>
            </a:pPr>
            <a:r>
              <a:rPr lang="en-US" altLang="zh-CN" dirty="0"/>
              <a:t>DK = PBKDF2(PRF, Password, Salt, c, </a:t>
            </a:r>
            <a:r>
              <a:rPr lang="en-US" altLang="zh-CN" dirty="0" err="1"/>
              <a:t>dkLen</a:t>
            </a:r>
            <a:r>
              <a:rPr lang="en-US" altLang="zh-CN" dirty="0" smtClean="0"/>
              <a:t>)</a:t>
            </a:r>
          </a:p>
          <a:p>
            <a:pPr marL="0" indent="0">
              <a:buNone/>
            </a:pPr>
            <a:endParaRPr lang="en-US" altLang="zh-CN" dirty="0" smtClean="0"/>
          </a:p>
          <a:p>
            <a:r>
              <a:rPr lang="en-US" altLang="zh-CN" dirty="0"/>
              <a:t>PRF </a:t>
            </a:r>
            <a:r>
              <a:rPr lang="zh-CN" altLang="en-US" dirty="0"/>
              <a:t>是一个伪随机函数，可以简单的理解为 </a:t>
            </a:r>
            <a:r>
              <a:rPr lang="en-US" altLang="zh-CN" dirty="0"/>
              <a:t>Hash </a:t>
            </a:r>
            <a:r>
              <a:rPr lang="zh-CN" altLang="en-US" dirty="0"/>
              <a:t>函数。</a:t>
            </a:r>
            <a:endParaRPr lang="en-US" altLang="zh-CN" dirty="0" smtClean="0"/>
          </a:p>
          <a:p>
            <a:r>
              <a:rPr lang="en-US" altLang="zh-CN" dirty="0" smtClean="0"/>
              <a:t>Password </a:t>
            </a:r>
            <a:r>
              <a:rPr lang="zh-CN" altLang="en-US" dirty="0"/>
              <a:t>表示口令 。</a:t>
            </a:r>
          </a:p>
          <a:p>
            <a:r>
              <a:rPr lang="en-US" altLang="zh-CN" dirty="0"/>
              <a:t>Salt </a:t>
            </a:r>
            <a:r>
              <a:rPr lang="zh-CN" altLang="en-US" dirty="0"/>
              <a:t>表示盐值，一个随机数。</a:t>
            </a:r>
          </a:p>
          <a:p>
            <a:r>
              <a:rPr lang="en-US" altLang="zh-CN" dirty="0"/>
              <a:t>c </a:t>
            </a:r>
            <a:r>
              <a:rPr lang="zh-CN" altLang="en-US" dirty="0"/>
              <a:t>表示迭代次数。</a:t>
            </a:r>
          </a:p>
          <a:p>
            <a:r>
              <a:rPr lang="en-US" altLang="zh-CN" dirty="0" err="1"/>
              <a:t>dkLen</a:t>
            </a:r>
            <a:r>
              <a:rPr lang="en-US" altLang="zh-CN" dirty="0"/>
              <a:t> </a:t>
            </a:r>
            <a:r>
              <a:rPr lang="zh-CN" altLang="en-US" dirty="0"/>
              <a:t>表示最后输出的密钥长度</a:t>
            </a:r>
            <a:r>
              <a:rPr lang="zh-CN" altLang="en-US" dirty="0" smtClean="0"/>
              <a:t>。</a:t>
            </a:r>
            <a:endParaRPr lang="en-US" altLang="zh-CN" dirty="0" smtClean="0"/>
          </a:p>
          <a:p>
            <a:endParaRPr lang="en-US" altLang="zh-CN" dirty="0"/>
          </a:p>
          <a:p>
            <a:pPr marL="0" indent="0">
              <a:buNone/>
            </a:pPr>
            <a:r>
              <a:rPr lang="zh-CN" altLang="en-US" dirty="0"/>
              <a:t>如果 </a:t>
            </a:r>
            <a:r>
              <a:rPr lang="en-US" altLang="zh-CN" dirty="0"/>
              <a:t>c </a:t>
            </a:r>
            <a:r>
              <a:rPr lang="zh-CN" altLang="en-US" dirty="0"/>
              <a:t>的数值越大，那么运算速度就越慢，增加了时间复杂度，攻击者破解的成功率就会下降</a:t>
            </a:r>
            <a:r>
              <a:rPr lang="zh-CN" altLang="en-US" dirty="0" smtClean="0"/>
              <a:t>。</a:t>
            </a:r>
            <a:endParaRPr lang="en-US" altLang="zh-CN" dirty="0" smtClean="0"/>
          </a:p>
          <a:p>
            <a:pPr marL="0" indent="0">
              <a:buNone/>
            </a:pPr>
            <a:endParaRPr lang="zh-CN" altLang="en-US" dirty="0"/>
          </a:p>
          <a:p>
            <a:pPr marL="0" indent="0">
              <a:buNone/>
            </a:pPr>
            <a:r>
              <a:rPr lang="zh-CN" altLang="en-US" dirty="0"/>
              <a:t>用同样的盐值对用户输入的</a:t>
            </a:r>
            <a:r>
              <a:rPr lang="en-US" altLang="zh-CN" dirty="0"/>
              <a:t>password</a:t>
            </a:r>
            <a:r>
              <a:rPr lang="zh-CN" altLang="en-US" dirty="0"/>
              <a:t>进行</a:t>
            </a:r>
            <a:r>
              <a:rPr lang="zh-CN" altLang="en-US" dirty="0" smtClean="0"/>
              <a:t>加密</a:t>
            </a:r>
            <a:endParaRPr lang="en-US" altLang="zh-CN" dirty="0" smtClean="0"/>
          </a:p>
          <a:p>
            <a:pPr marL="0" indent="0">
              <a:buNone/>
            </a:pPr>
            <a:r>
              <a:rPr lang="zh-CN" altLang="en-US" dirty="0"/>
              <a:t>把加密后的密文和原密文进行比較，同样则验证成功。否则失败</a:t>
            </a:r>
          </a:p>
        </p:txBody>
      </p:sp>
    </p:spTree>
    <p:extLst>
      <p:ext uri="{BB962C8B-B14F-4D97-AF65-F5344CB8AC3E}">
        <p14:creationId xmlns:p14="http://schemas.microsoft.com/office/powerpoint/2010/main" val="40577790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dirty="0"/>
              <a:t>PBKDF2 </a:t>
            </a:r>
            <a:r>
              <a:rPr lang="zh-CN" altLang="en-US" dirty="0"/>
              <a:t>被设计的很简单，它的基本原理是通过一个伪随机函数（例如 </a:t>
            </a:r>
            <a:r>
              <a:rPr lang="en-US" altLang="zh-CN" dirty="0"/>
              <a:t>HMAC </a:t>
            </a:r>
            <a:r>
              <a:rPr lang="zh-CN" altLang="en-US" dirty="0"/>
              <a:t>函数），把明文和一个盐值作为输入参数，然后按照设置的计算强度因子重复进行运算，并最终产生密钥。这样的重复 </a:t>
            </a:r>
            <a:r>
              <a:rPr lang="en-US" altLang="zh-CN" dirty="0"/>
              <a:t>hash </a:t>
            </a:r>
            <a:r>
              <a:rPr lang="zh-CN" altLang="en-US" dirty="0"/>
              <a:t>已经被认为足够安全，但也有人提出了不同意见，此类算法对于传统的 </a:t>
            </a:r>
            <a:r>
              <a:rPr lang="en-US" altLang="zh-CN" dirty="0"/>
              <a:t>CPU </a:t>
            </a:r>
            <a:r>
              <a:rPr lang="zh-CN" altLang="en-US" dirty="0"/>
              <a:t>来说的确是足够安全，但 </a:t>
            </a:r>
            <a:r>
              <a:rPr lang="en-US" altLang="zh-CN" dirty="0"/>
              <a:t>GPU </a:t>
            </a:r>
            <a:r>
              <a:rPr lang="zh-CN" altLang="en-US" dirty="0"/>
              <a:t>被搬了出来</a:t>
            </a:r>
            <a:r>
              <a:rPr lang="zh-CN" altLang="en-US" dirty="0" smtClean="0"/>
              <a:t>，</a:t>
            </a:r>
            <a:r>
              <a:rPr lang="en-US" altLang="zh-CN" dirty="0" smtClean="0"/>
              <a:t>GPU </a:t>
            </a:r>
            <a:r>
              <a:rPr lang="zh-CN" altLang="en-US" dirty="0"/>
              <a:t>的并行计算能力非常强大。</a:t>
            </a:r>
          </a:p>
        </p:txBody>
      </p:sp>
    </p:spTree>
    <p:extLst>
      <p:ext uri="{BB962C8B-B14F-4D97-AF65-F5344CB8AC3E}">
        <p14:creationId xmlns:p14="http://schemas.microsoft.com/office/powerpoint/2010/main" val="27882349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err="1"/>
              <a:t>bcrypt</a:t>
            </a:r>
            <a:r>
              <a:rPr lang="en-US" altLang="zh-CN" dirty="0"/>
              <a:t/>
            </a:r>
            <a:br>
              <a:rPr lang="en-US" altLang="zh-CN" dirty="0"/>
            </a:br>
            <a:endParaRPr lang="zh-CN" altLang="en-US" dirty="0"/>
          </a:p>
        </p:txBody>
      </p:sp>
      <p:sp>
        <p:nvSpPr>
          <p:cNvPr id="3" name="内容占位符 2"/>
          <p:cNvSpPr>
            <a:spLocks noGrp="1"/>
          </p:cNvSpPr>
          <p:nvPr>
            <p:ph idx="1"/>
          </p:nvPr>
        </p:nvSpPr>
        <p:spPr/>
        <p:txBody>
          <a:bodyPr/>
          <a:lstStyle/>
          <a:p>
            <a:pPr marL="0" indent="0">
              <a:buNone/>
            </a:pPr>
            <a:r>
              <a:rPr lang="en-US" altLang="zh-CN" dirty="0" err="1"/>
              <a:t>bcrypt</a:t>
            </a:r>
            <a:r>
              <a:rPr lang="zh-CN" altLang="en-US" dirty="0"/>
              <a:t>是专门为密码存储而设计的</a:t>
            </a:r>
            <a:r>
              <a:rPr lang="zh-CN" altLang="en-US" dirty="0" smtClean="0"/>
              <a:t>算法</a:t>
            </a:r>
            <a:endParaRPr lang="en-US" altLang="zh-CN" dirty="0" smtClean="0"/>
          </a:p>
          <a:p>
            <a:pPr marL="0" indent="0">
              <a:buNone/>
            </a:pPr>
            <a:r>
              <a:rPr lang="en-US" altLang="zh-CN" dirty="0" err="1"/>
              <a:t>bcrypt</a:t>
            </a:r>
            <a:r>
              <a:rPr lang="zh-CN" altLang="en-US" dirty="0"/>
              <a:t>经过了很多安全专家的仔细分析，使用在以安全著称的</a:t>
            </a:r>
            <a:r>
              <a:rPr lang="en-US" altLang="zh-CN" dirty="0" err="1"/>
              <a:t>OpenBSD</a:t>
            </a:r>
            <a:r>
              <a:rPr lang="zh-CN" altLang="en-US" dirty="0"/>
              <a:t>中，一般认为它比</a:t>
            </a:r>
            <a:r>
              <a:rPr lang="en-US" altLang="zh-CN" dirty="0"/>
              <a:t>PBKDF2</a:t>
            </a:r>
            <a:r>
              <a:rPr lang="zh-CN" altLang="en-US" dirty="0"/>
              <a:t>更能承受随着计算能力加强而带来的风险。</a:t>
            </a:r>
            <a:r>
              <a:rPr lang="en-US" altLang="zh-CN" dirty="0" err="1"/>
              <a:t>bcrypt</a:t>
            </a:r>
            <a:r>
              <a:rPr lang="zh-CN" altLang="en-US" dirty="0"/>
              <a:t>也有广泛的函数库支持，因此我们建议使用这种方式存储密码。</a:t>
            </a:r>
          </a:p>
        </p:txBody>
      </p:sp>
    </p:spTree>
    <p:extLst>
      <p:ext uri="{BB962C8B-B14F-4D97-AF65-F5344CB8AC3E}">
        <p14:creationId xmlns:p14="http://schemas.microsoft.com/office/powerpoint/2010/main" val="26277760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en-US" altLang="zh-CN" sz="2400" dirty="0" err="1" smtClean="0"/>
              <a:t>BCpwd</a:t>
            </a:r>
            <a:r>
              <a:rPr lang="zh-CN" altLang="en-US" sz="2400" dirty="0"/>
              <a:t>是加密后的密文 </a:t>
            </a:r>
            <a:endParaRPr lang="en-US" altLang="zh-CN" sz="2400" dirty="0" smtClean="0"/>
          </a:p>
          <a:p>
            <a:r>
              <a:rPr lang="en-US" altLang="zh-CN" sz="2400" dirty="0" smtClean="0"/>
              <a:t>String </a:t>
            </a:r>
            <a:r>
              <a:rPr lang="en-US" altLang="zh-CN" sz="2400" dirty="0" err="1"/>
              <a:t>BCpwd</a:t>
            </a:r>
            <a:r>
              <a:rPr lang="en-US" altLang="zh-CN" sz="2400" dirty="0"/>
              <a:t> = </a:t>
            </a:r>
            <a:r>
              <a:rPr lang="en-US" altLang="zh-CN" sz="2400" dirty="0" err="1" smtClean="0"/>
              <a:t>BCrypt.hashpw</a:t>
            </a:r>
            <a:r>
              <a:rPr lang="en-US" altLang="zh-CN" sz="2400" dirty="0" smtClean="0"/>
              <a:t>(password</a:t>
            </a:r>
            <a:r>
              <a:rPr lang="en-US" altLang="zh-CN" sz="2400" dirty="0"/>
              <a:t>, </a:t>
            </a:r>
            <a:r>
              <a:rPr lang="en-US" altLang="zh-CN" sz="2400" dirty="0" err="1"/>
              <a:t>BCrypt.gensalt</a:t>
            </a:r>
            <a:r>
              <a:rPr lang="en-US" altLang="zh-CN" sz="2400" dirty="0" smtClean="0"/>
              <a:t>());</a:t>
            </a:r>
          </a:p>
          <a:p>
            <a:pPr marL="0" indent="0">
              <a:buNone/>
            </a:pPr>
            <a:r>
              <a:rPr lang="zh-CN" altLang="en-US" sz="2400" dirty="0"/>
              <a:t>加密后的格式一般为：</a:t>
            </a:r>
          </a:p>
          <a:p>
            <a:pPr marL="0" indent="0">
              <a:buNone/>
            </a:pPr>
            <a:r>
              <a:rPr lang="en-US" altLang="zh-CN" sz="2400" dirty="0"/>
              <a:t>$2a$10$/bTVvqqlH9UiE0ZJZ7N2Me3RIgUCdgMheyTgV0B4cMCSokPa.6oCa</a:t>
            </a:r>
          </a:p>
          <a:p>
            <a:pPr marL="0" indent="0">
              <a:buNone/>
            </a:pPr>
            <a:r>
              <a:rPr lang="zh-CN" altLang="en-US" sz="2400" dirty="0"/>
              <a:t>其中：</a:t>
            </a:r>
            <a:r>
              <a:rPr lang="en-US" altLang="zh-CN" sz="2400" dirty="0"/>
              <a:t>$</a:t>
            </a:r>
            <a:r>
              <a:rPr lang="zh-CN" altLang="en-US" sz="2400" dirty="0"/>
              <a:t>是分割符，无意义；</a:t>
            </a:r>
            <a:r>
              <a:rPr lang="en-US" altLang="zh-CN" sz="2400" dirty="0"/>
              <a:t>2a</a:t>
            </a:r>
            <a:r>
              <a:rPr lang="zh-CN" altLang="en-US" sz="2400" dirty="0"/>
              <a:t>是</a:t>
            </a:r>
            <a:r>
              <a:rPr lang="en-US" altLang="zh-CN" sz="2400" dirty="0" err="1"/>
              <a:t>bcrypt</a:t>
            </a:r>
            <a:r>
              <a:rPr lang="zh-CN" altLang="en-US" sz="2400" dirty="0"/>
              <a:t>加密版本号；</a:t>
            </a:r>
            <a:r>
              <a:rPr lang="en-US" altLang="zh-CN" sz="2400" dirty="0"/>
              <a:t>10</a:t>
            </a:r>
            <a:r>
              <a:rPr lang="zh-CN" altLang="en-US" sz="2400" dirty="0"/>
              <a:t>是</a:t>
            </a:r>
            <a:r>
              <a:rPr lang="en-US" altLang="zh-CN" sz="2400" dirty="0"/>
              <a:t>cost</a:t>
            </a:r>
            <a:r>
              <a:rPr lang="zh-CN" altLang="en-US" sz="2400" dirty="0"/>
              <a:t>的值；而后的前</a:t>
            </a:r>
            <a:r>
              <a:rPr lang="en-US" altLang="zh-CN" sz="2400" dirty="0"/>
              <a:t>22</a:t>
            </a:r>
            <a:r>
              <a:rPr lang="zh-CN" altLang="en-US" sz="2400" dirty="0"/>
              <a:t>位是</a:t>
            </a:r>
            <a:r>
              <a:rPr lang="en-US" altLang="zh-CN" sz="2400" dirty="0"/>
              <a:t>salt</a:t>
            </a:r>
            <a:r>
              <a:rPr lang="zh-CN" altLang="en-US" sz="2400" dirty="0"/>
              <a:t>值；再然后的字符串就是密码的密文了。</a:t>
            </a:r>
          </a:p>
          <a:p>
            <a:pPr marL="0" indent="0">
              <a:buNone/>
            </a:pPr>
            <a:endParaRPr lang="zh-CN" altLang="en-US" sz="2400" dirty="0"/>
          </a:p>
        </p:txBody>
      </p:sp>
    </p:spTree>
    <p:extLst>
      <p:ext uri="{BB962C8B-B14F-4D97-AF65-F5344CB8AC3E}">
        <p14:creationId xmlns:p14="http://schemas.microsoft.com/office/powerpoint/2010/main" val="7660817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zh-CN" altLang="en-US" dirty="0" smtClean="0"/>
              <a:t>理论上可以被破解：</a:t>
            </a:r>
            <a:r>
              <a:rPr lang="en-US" altLang="zh-CN" dirty="0" smtClean="0"/>
              <a:t>FPGA</a:t>
            </a:r>
            <a:r>
              <a:rPr lang="zh-CN" altLang="en-US" dirty="0"/>
              <a:t>（现场可编程逻辑门阵列</a:t>
            </a:r>
            <a:r>
              <a:rPr lang="zh-CN" altLang="en-US" dirty="0" smtClean="0"/>
              <a:t>）</a:t>
            </a:r>
            <a:endParaRPr lang="en-US" altLang="zh-CN" dirty="0" smtClean="0"/>
          </a:p>
          <a:p>
            <a:pPr marL="0" indent="0">
              <a:buNone/>
            </a:pPr>
            <a:r>
              <a:rPr lang="zh-CN" altLang="en-US" dirty="0"/>
              <a:t>实际上 </a:t>
            </a:r>
            <a:r>
              <a:rPr lang="en-US" altLang="zh-CN" dirty="0" err="1"/>
              <a:t>Bcrypt</a:t>
            </a:r>
            <a:r>
              <a:rPr lang="en-US" altLang="zh-CN" dirty="0"/>
              <a:t> </a:t>
            </a:r>
            <a:r>
              <a:rPr lang="zh-CN" altLang="en-US" dirty="0"/>
              <a:t>算法被发明至今 </a:t>
            </a:r>
            <a:r>
              <a:rPr lang="zh-CN" altLang="en-US" dirty="0" smtClean="0"/>
              <a:t>，</a:t>
            </a:r>
            <a:r>
              <a:rPr lang="zh-CN" altLang="en-US" dirty="0"/>
              <a:t>使用范围广，且从未因为安全问题而被修改，其有限性是已经被验证过</a:t>
            </a:r>
            <a:r>
              <a:rPr lang="zh-CN" altLang="en-US" dirty="0" smtClean="0"/>
              <a:t>的</a:t>
            </a:r>
            <a:endParaRPr lang="en-US" altLang="zh-CN" dirty="0" smtClean="0"/>
          </a:p>
          <a:p>
            <a:pPr marL="0" indent="0">
              <a:buNone/>
            </a:pPr>
            <a:r>
              <a:rPr lang="zh-CN" altLang="en-US" dirty="0"/>
              <a:t>从破解成本和权威性的角度来看，</a:t>
            </a:r>
            <a:r>
              <a:rPr lang="en-US" altLang="zh-CN" dirty="0" err="1"/>
              <a:t>Bcrypt</a:t>
            </a:r>
            <a:r>
              <a:rPr lang="en-US" altLang="zh-CN" dirty="0"/>
              <a:t> </a:t>
            </a:r>
            <a:r>
              <a:rPr lang="zh-CN" altLang="en-US" dirty="0"/>
              <a:t>用作密码编码器是不错的选择。</a:t>
            </a:r>
          </a:p>
        </p:txBody>
      </p:sp>
    </p:spTree>
    <p:extLst>
      <p:ext uri="{BB962C8B-B14F-4D97-AF65-F5344CB8AC3E}">
        <p14:creationId xmlns:p14="http://schemas.microsoft.com/office/powerpoint/2010/main" val="36349380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err="1"/>
              <a:t>scrypt</a:t>
            </a:r>
            <a:r>
              <a:rPr lang="en-US" altLang="zh-CN" dirty="0"/>
              <a:t/>
            </a:r>
            <a:br>
              <a:rPr lang="en-US" altLang="zh-CN" dirty="0"/>
            </a:br>
            <a:endParaRPr lang="zh-CN" altLang="en-US" dirty="0"/>
          </a:p>
        </p:txBody>
      </p:sp>
      <p:sp>
        <p:nvSpPr>
          <p:cNvPr id="3" name="内容占位符 2"/>
          <p:cNvSpPr>
            <a:spLocks noGrp="1"/>
          </p:cNvSpPr>
          <p:nvPr>
            <p:ph idx="1"/>
          </p:nvPr>
        </p:nvSpPr>
        <p:spPr/>
        <p:txBody>
          <a:bodyPr>
            <a:normAutofit fontScale="92500"/>
          </a:bodyPr>
          <a:lstStyle/>
          <a:p>
            <a:r>
              <a:rPr lang="en-US" altLang="zh-CN" dirty="0" err="1"/>
              <a:t>scrypt</a:t>
            </a:r>
            <a:r>
              <a:rPr lang="zh-CN" altLang="en-US" dirty="0"/>
              <a:t>是由著名的</a:t>
            </a:r>
            <a:r>
              <a:rPr lang="en-US" altLang="zh-CN" dirty="0"/>
              <a:t>FreeBSD</a:t>
            </a:r>
            <a:r>
              <a:rPr lang="zh-CN" altLang="en-US" dirty="0"/>
              <a:t>黑客 </a:t>
            </a:r>
            <a:r>
              <a:rPr lang="en-US" altLang="zh-CN" dirty="0"/>
              <a:t>Colin Percival</a:t>
            </a:r>
            <a:r>
              <a:rPr lang="zh-CN" altLang="en-US" dirty="0"/>
              <a:t>为他的备份服务 </a:t>
            </a:r>
            <a:r>
              <a:rPr lang="en-US" altLang="zh-CN" dirty="0" err="1"/>
              <a:t>Tarsnap</a:t>
            </a:r>
            <a:r>
              <a:rPr lang="zh-CN" altLang="en-US" dirty="0"/>
              <a:t>开发的。</a:t>
            </a:r>
          </a:p>
          <a:p>
            <a:r>
              <a:rPr lang="zh-CN" altLang="en-US" dirty="0"/>
              <a:t>和上述两种方案不同，</a:t>
            </a:r>
            <a:r>
              <a:rPr lang="en-US" altLang="zh-CN" dirty="0" err="1"/>
              <a:t>scrypt</a:t>
            </a:r>
            <a:r>
              <a:rPr lang="zh-CN" altLang="en-US" dirty="0"/>
              <a:t>不仅计算所需时间长，而且占用的内存也多，使得并行计算多个摘要异常困难，因此利用</a:t>
            </a:r>
            <a:r>
              <a:rPr lang="en-US" altLang="zh-CN" dirty="0"/>
              <a:t>rainbow table</a:t>
            </a:r>
            <a:r>
              <a:rPr lang="zh-CN" altLang="en-US" dirty="0"/>
              <a:t>进行暴力攻击更加困难。</a:t>
            </a:r>
            <a:r>
              <a:rPr lang="en-US" altLang="zh-CN" dirty="0" err="1"/>
              <a:t>scrypt</a:t>
            </a:r>
            <a:r>
              <a:rPr lang="zh-CN" altLang="en-US" dirty="0"/>
              <a:t>没有在生产环境中大规模应用，并且缺乏仔细的审察和广泛的函数库支持。但是，</a:t>
            </a:r>
            <a:r>
              <a:rPr lang="en-US" altLang="zh-CN" dirty="0" err="1"/>
              <a:t>scrypt</a:t>
            </a:r>
            <a:r>
              <a:rPr lang="zh-CN" altLang="en-US" dirty="0"/>
              <a:t>在算法层面只要没有破绽，它的安全性应该高于</a:t>
            </a:r>
            <a:r>
              <a:rPr lang="en-US" altLang="zh-CN" dirty="0"/>
              <a:t>PBKDF2</a:t>
            </a:r>
            <a:r>
              <a:rPr lang="zh-CN" altLang="en-US" dirty="0"/>
              <a:t>和</a:t>
            </a:r>
            <a:r>
              <a:rPr lang="en-US" altLang="zh-CN" dirty="0" err="1"/>
              <a:t>bcrypt</a:t>
            </a:r>
            <a:r>
              <a:rPr lang="zh-CN" altLang="en-US" dirty="0"/>
              <a:t>。</a:t>
            </a:r>
          </a:p>
        </p:txBody>
      </p:sp>
    </p:spTree>
    <p:extLst>
      <p:ext uri="{BB962C8B-B14F-4D97-AF65-F5344CB8AC3E}">
        <p14:creationId xmlns:p14="http://schemas.microsoft.com/office/powerpoint/2010/main" val="2243480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用户密码到底要</a:t>
            </a:r>
            <a:r>
              <a:rPr lang="zh-CN" altLang="en-US" dirty="0" smtClean="0"/>
              <a:t>怎么存储</a:t>
            </a:r>
            <a:r>
              <a:rPr lang="zh-CN" altLang="en-US" dirty="0"/>
              <a:t>？</a:t>
            </a:r>
            <a:br>
              <a:rPr lang="zh-CN" altLang="en-US" dirty="0"/>
            </a:b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a:t>目前已经曝光的信息泄露事件至少上百起，其中包括多家一线互联网公司，泄露总数据超过</a:t>
            </a:r>
            <a:r>
              <a:rPr lang="en-US" altLang="zh-CN" dirty="0"/>
              <a:t>10</a:t>
            </a:r>
            <a:r>
              <a:rPr lang="zh-CN" altLang="en-US" dirty="0"/>
              <a:t>亿条。</a:t>
            </a:r>
          </a:p>
          <a:p>
            <a:r>
              <a:rPr lang="zh-CN" altLang="en-US" dirty="0"/>
              <a:t>要完全防止信息泄露是非常困难的事情，除了防止黑客外，还要防止内部人员泄密。但如果采用合适的算法去加密用户密码，即使信息泄露出去，黑客也无法还原出原始的密码（或者还原的代价非常大）。</a:t>
            </a:r>
          </a:p>
          <a:p>
            <a:r>
              <a:rPr lang="zh-CN" altLang="en-US" dirty="0"/>
              <a:t>也就是说我们可以将工作重点从防止泄露转换到防止黑客还原出数据。下面我们将分别介绍用户密码的加密方式以及主要的破解方法。</a:t>
            </a:r>
          </a:p>
          <a:p>
            <a:endParaRPr lang="zh-CN" altLang="en-US" dirty="0"/>
          </a:p>
        </p:txBody>
      </p:sp>
    </p:spTree>
    <p:extLst>
      <p:ext uri="{BB962C8B-B14F-4D97-AF65-F5344CB8AC3E}">
        <p14:creationId xmlns:p14="http://schemas.microsoft.com/office/powerpoint/2010/main" val="21922280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2400" dirty="0" err="1" smtClean="0"/>
              <a:t>SCrypt.scrypt</a:t>
            </a:r>
            <a:r>
              <a:rPr lang="en-US" altLang="zh-CN" sz="2400" dirty="0" smtClean="0"/>
              <a:t>(</a:t>
            </a:r>
            <a:r>
              <a:rPr lang="en-US" altLang="zh-CN" sz="2400" dirty="0"/>
              <a:t>Passphrase</a:t>
            </a:r>
            <a:r>
              <a:rPr lang="en-US" altLang="zh-CN" sz="2400" dirty="0" smtClean="0"/>
              <a:t>, </a:t>
            </a:r>
            <a:r>
              <a:rPr lang="en-US" altLang="zh-CN" sz="2400" dirty="0"/>
              <a:t>Salt</a:t>
            </a:r>
            <a:r>
              <a:rPr lang="en-US" altLang="zh-CN" sz="2400" dirty="0" smtClean="0"/>
              <a:t>, </a:t>
            </a:r>
            <a:r>
              <a:rPr lang="en-US" altLang="zh-CN" sz="2400" dirty="0"/>
              <a:t>N</a:t>
            </a:r>
            <a:r>
              <a:rPr lang="en-US" altLang="zh-CN" sz="2400" dirty="0" smtClean="0"/>
              <a:t>, </a:t>
            </a:r>
            <a:r>
              <a:rPr lang="en-US" altLang="zh-CN" sz="2400" dirty="0"/>
              <a:t>p</a:t>
            </a:r>
            <a:r>
              <a:rPr lang="en-US" altLang="zh-CN" sz="2400" dirty="0" smtClean="0"/>
              <a:t>, </a:t>
            </a:r>
            <a:r>
              <a:rPr lang="en-US" altLang="zh-CN" sz="2400" dirty="0"/>
              <a:t>r</a:t>
            </a:r>
            <a:r>
              <a:rPr lang="en-US" altLang="zh-CN" sz="2400" dirty="0" smtClean="0"/>
              <a:t>, </a:t>
            </a:r>
            <a:r>
              <a:rPr lang="en-US" altLang="zh-CN" sz="2400" dirty="0" err="1"/>
              <a:t>dkLen</a:t>
            </a:r>
            <a:r>
              <a:rPr lang="en-US" altLang="zh-CN" sz="2400" dirty="0" smtClean="0"/>
              <a:t>)</a:t>
            </a:r>
            <a:endParaRPr lang="zh-CN" altLang="en-US" sz="2400" dirty="0"/>
          </a:p>
        </p:txBody>
      </p:sp>
      <p:sp>
        <p:nvSpPr>
          <p:cNvPr id="3" name="内容占位符 2"/>
          <p:cNvSpPr>
            <a:spLocks noGrp="1"/>
          </p:cNvSpPr>
          <p:nvPr>
            <p:ph idx="1"/>
          </p:nvPr>
        </p:nvSpPr>
        <p:spPr/>
        <p:txBody>
          <a:bodyPr>
            <a:normAutofit fontScale="92500" lnSpcReduction="10000"/>
          </a:bodyPr>
          <a:lstStyle/>
          <a:p>
            <a:r>
              <a:rPr lang="en-US" altLang="zh-CN" dirty="0"/>
              <a:t>Passphrase</a:t>
            </a:r>
            <a:r>
              <a:rPr lang="zh-CN" altLang="en-US" dirty="0"/>
              <a:t>：待哈希</a:t>
            </a:r>
            <a:r>
              <a:rPr lang="zh-CN" altLang="en-US" dirty="0" smtClean="0"/>
              <a:t>密码</a:t>
            </a:r>
            <a:endParaRPr lang="en-US" altLang="zh-CN" dirty="0" smtClean="0"/>
          </a:p>
          <a:p>
            <a:r>
              <a:rPr lang="en-US" altLang="zh-CN" dirty="0" smtClean="0"/>
              <a:t>Salt</a:t>
            </a:r>
            <a:r>
              <a:rPr lang="zh-CN" altLang="en-US" dirty="0"/>
              <a:t>：盐，推荐不小于</a:t>
            </a:r>
            <a:r>
              <a:rPr lang="en-US" altLang="zh-CN" dirty="0"/>
              <a:t>16</a:t>
            </a:r>
            <a:r>
              <a:rPr lang="zh-CN" altLang="en-US" dirty="0" smtClean="0"/>
              <a:t>字节</a:t>
            </a:r>
            <a:endParaRPr lang="en-US" altLang="zh-CN" dirty="0" smtClean="0"/>
          </a:p>
          <a:p>
            <a:r>
              <a:rPr lang="en-US" altLang="zh-CN" dirty="0" smtClean="0"/>
              <a:t>N</a:t>
            </a:r>
            <a:r>
              <a:rPr lang="zh-CN" altLang="en-US" dirty="0"/>
              <a:t>：</a:t>
            </a:r>
            <a:r>
              <a:rPr lang="en-US" altLang="zh-CN" dirty="0"/>
              <a:t>CPU/</a:t>
            </a:r>
            <a:r>
              <a:rPr lang="zh-CN" altLang="en-US" dirty="0"/>
              <a:t>内存消耗指数，一般取值为</a:t>
            </a:r>
            <a:r>
              <a:rPr lang="en-US" altLang="zh-CN" dirty="0"/>
              <a:t>2</a:t>
            </a:r>
            <a:r>
              <a:rPr lang="zh-CN" altLang="en-US" dirty="0"/>
              <a:t>的若干次方，例如</a:t>
            </a:r>
            <a:r>
              <a:rPr lang="en-US" altLang="zh-CN" dirty="0" smtClean="0"/>
              <a:t>16384</a:t>
            </a:r>
          </a:p>
          <a:p>
            <a:r>
              <a:rPr lang="en-US" altLang="zh-CN" dirty="0" smtClean="0"/>
              <a:t>p</a:t>
            </a:r>
            <a:r>
              <a:rPr lang="zh-CN" altLang="en-US" dirty="0"/>
              <a:t>：并行计算参数，理论上取值范围为</a:t>
            </a:r>
            <a:r>
              <a:rPr lang="en-US" altLang="zh-CN" dirty="0"/>
              <a:t>1-255</a:t>
            </a:r>
            <a:r>
              <a:rPr lang="zh-CN" altLang="en-US" dirty="0"/>
              <a:t>，参数值越大越依赖于并发</a:t>
            </a:r>
            <a:r>
              <a:rPr lang="zh-CN" altLang="en-US" dirty="0" smtClean="0"/>
              <a:t>计算</a:t>
            </a:r>
            <a:endParaRPr lang="en-US" altLang="zh-CN" dirty="0" smtClean="0"/>
          </a:p>
          <a:p>
            <a:r>
              <a:rPr lang="en-US" altLang="zh-CN" dirty="0" smtClean="0"/>
              <a:t>r</a:t>
            </a:r>
            <a:r>
              <a:rPr lang="zh-CN" altLang="en-US" dirty="0"/>
              <a:t>：表块大小，理论取值范围为</a:t>
            </a:r>
            <a:r>
              <a:rPr lang="en-US" altLang="zh-CN" dirty="0"/>
              <a:t>1-255</a:t>
            </a:r>
            <a:r>
              <a:rPr lang="zh-CN" altLang="en-US" dirty="0"/>
              <a:t>，同样越大越依赖内存与</a:t>
            </a:r>
            <a:r>
              <a:rPr lang="zh-CN" altLang="en-US" dirty="0" smtClean="0"/>
              <a:t>带宽</a:t>
            </a:r>
            <a:endParaRPr lang="en-US" altLang="zh-CN" dirty="0" smtClean="0"/>
          </a:p>
          <a:p>
            <a:r>
              <a:rPr lang="en-US" altLang="zh-CN" dirty="0" err="1" smtClean="0"/>
              <a:t>dkLen</a:t>
            </a:r>
            <a:r>
              <a:rPr lang="en-US" altLang="zh-CN" dirty="0"/>
              <a:t>: </a:t>
            </a:r>
            <a:r>
              <a:rPr lang="zh-CN" altLang="en-US" dirty="0"/>
              <a:t>表最终生成的结果长度</a:t>
            </a:r>
            <a:r>
              <a:rPr lang="zh-CN" altLang="en-US" dirty="0" smtClean="0"/>
              <a:t>。</a:t>
            </a:r>
            <a:endParaRPr lang="zh-CN" altLang="en-US" dirty="0"/>
          </a:p>
        </p:txBody>
      </p:sp>
    </p:spTree>
    <p:extLst>
      <p:ext uri="{BB962C8B-B14F-4D97-AF65-F5344CB8AC3E}">
        <p14:creationId xmlns:p14="http://schemas.microsoft.com/office/powerpoint/2010/main" val="4490199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b="1" dirty="0"/>
              <a:t>Argon2</a:t>
            </a:r>
            <a:br>
              <a:rPr lang="en-US" altLang="zh-CN" b="1" dirty="0"/>
            </a:br>
            <a:endParaRPr lang="zh-CN" altLang="en-US" dirty="0"/>
          </a:p>
        </p:txBody>
      </p:sp>
    </p:spTree>
    <p:extLst>
      <p:ext uri="{BB962C8B-B14F-4D97-AF65-F5344CB8AC3E}">
        <p14:creationId xmlns:p14="http://schemas.microsoft.com/office/powerpoint/2010/main" val="1084026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对称</a:t>
            </a:r>
            <a:r>
              <a:rPr lang="zh-CN" altLang="en-US" dirty="0" smtClean="0"/>
              <a:t>加密</a:t>
            </a:r>
            <a:endParaRPr lang="zh-CN" altLang="en-US" dirty="0"/>
          </a:p>
        </p:txBody>
      </p:sp>
      <p:sp>
        <p:nvSpPr>
          <p:cNvPr id="3" name="内容占位符 2"/>
          <p:cNvSpPr>
            <a:spLocks noGrp="1"/>
          </p:cNvSpPr>
          <p:nvPr>
            <p:ph idx="1"/>
          </p:nvPr>
        </p:nvSpPr>
        <p:spPr/>
        <p:txBody>
          <a:bodyPr/>
          <a:lstStyle/>
          <a:p>
            <a:r>
              <a:rPr lang="zh-CN" altLang="en-US" b="1" dirty="0"/>
              <a:t>使用对称加密算法来保存</a:t>
            </a:r>
            <a:r>
              <a:rPr lang="zh-CN" altLang="en-US" dirty="0"/>
              <a:t>，比如</a:t>
            </a:r>
            <a:r>
              <a:rPr lang="en-US" altLang="zh-CN" dirty="0"/>
              <a:t>3DES</a:t>
            </a:r>
            <a:r>
              <a:rPr lang="zh-CN" altLang="en-US" dirty="0"/>
              <a:t>、</a:t>
            </a:r>
            <a:r>
              <a:rPr lang="en-US" altLang="zh-CN" dirty="0"/>
              <a:t>AES</a:t>
            </a:r>
            <a:r>
              <a:rPr lang="zh-CN" altLang="en-US" dirty="0"/>
              <a:t>等算法，使用这种方式加密是可以通过解密来还原出原始密码的，当然前提条件是需要获取到密钥。不过既然大量的用户信息已经泄露了，密钥很可能也会泄露，当然可以将一般数据和密钥分开存储、分开管理，但要完全保护好密钥也是一件非常复杂的事情，所以这种方式并不是很好的方式。</a:t>
            </a:r>
          </a:p>
        </p:txBody>
      </p:sp>
    </p:spTree>
    <p:extLst>
      <p:ext uri="{BB962C8B-B14F-4D97-AF65-F5344CB8AC3E}">
        <p14:creationId xmlns:p14="http://schemas.microsoft.com/office/powerpoint/2010/main" val="1571087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lijian\Desktop\对称加密.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2348880"/>
            <a:ext cx="8839200" cy="2800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28976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hash</a:t>
            </a:r>
            <a:endParaRPr lang="zh-CN" altLang="en-US" dirty="0"/>
          </a:p>
        </p:txBody>
      </p:sp>
      <p:sp>
        <p:nvSpPr>
          <p:cNvPr id="3" name="内容占位符 2"/>
          <p:cNvSpPr>
            <a:spLocks noGrp="1"/>
          </p:cNvSpPr>
          <p:nvPr>
            <p:ph idx="1"/>
          </p:nvPr>
        </p:nvSpPr>
        <p:spPr/>
        <p:txBody>
          <a:bodyPr/>
          <a:lstStyle/>
          <a:p>
            <a:r>
              <a:rPr lang="zh-CN" altLang="en-US" b="1" dirty="0"/>
              <a:t>使用</a:t>
            </a:r>
            <a:r>
              <a:rPr lang="en-US" altLang="zh-CN" b="1" dirty="0"/>
              <a:t>MD5</a:t>
            </a:r>
            <a:r>
              <a:rPr lang="zh-CN" altLang="en-US" b="1" dirty="0"/>
              <a:t>、</a:t>
            </a:r>
            <a:r>
              <a:rPr lang="en-US" altLang="zh-CN" b="1" dirty="0"/>
              <a:t>SHA1</a:t>
            </a:r>
            <a:r>
              <a:rPr lang="zh-CN" altLang="en-US" b="1" dirty="0"/>
              <a:t>等单向</a:t>
            </a:r>
            <a:r>
              <a:rPr lang="en-US" altLang="zh-CN" b="1" dirty="0"/>
              <a:t>HASH</a:t>
            </a:r>
            <a:r>
              <a:rPr lang="zh-CN" altLang="en-US" b="1" dirty="0"/>
              <a:t>算法保护密码</a:t>
            </a:r>
            <a:r>
              <a:rPr lang="zh-CN" altLang="en-US" dirty="0"/>
              <a:t>，使用这些算法后，无法通过计算还原出原始密码，而且实现比较简单，因此很多互联网公司都采用这种方式保存用户密码，曾经这种方式也是比较安全的方式，但随着彩虹表技术的兴起，可以建立彩虹表进行查表破解，目前这种方式已经很不安全了。</a:t>
            </a:r>
          </a:p>
        </p:txBody>
      </p:sp>
    </p:spTree>
    <p:extLst>
      <p:ext uri="{BB962C8B-B14F-4D97-AF65-F5344CB8AC3E}">
        <p14:creationId xmlns:p14="http://schemas.microsoft.com/office/powerpoint/2010/main" val="16516881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lijian\Desktop\ppt\hash.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853" y="2171699"/>
            <a:ext cx="8839201" cy="2828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10227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a:t>同一密码生成的 </a:t>
            </a:r>
            <a:r>
              <a:rPr lang="en-US" altLang="zh-CN" dirty="0"/>
              <a:t>hash </a:t>
            </a:r>
            <a:r>
              <a:rPr lang="zh-CN" altLang="en-US" dirty="0"/>
              <a:t>值一定相同</a:t>
            </a:r>
          </a:p>
          <a:p>
            <a:r>
              <a:rPr lang="zh-CN" altLang="en-US" dirty="0"/>
              <a:t>不同密码的生成的 </a:t>
            </a:r>
            <a:r>
              <a:rPr lang="en-US" altLang="zh-CN" dirty="0"/>
              <a:t>hash </a:t>
            </a:r>
            <a:r>
              <a:rPr lang="zh-CN" altLang="en-US" dirty="0"/>
              <a:t>值可能相同（</a:t>
            </a:r>
            <a:r>
              <a:rPr lang="en-US" altLang="zh-CN" dirty="0"/>
              <a:t>md5 </a:t>
            </a:r>
            <a:r>
              <a:rPr lang="zh-CN" altLang="en-US" dirty="0"/>
              <a:t>的碰撞问题相比 </a:t>
            </a:r>
            <a:r>
              <a:rPr lang="en-US" altLang="zh-CN" dirty="0"/>
              <a:t>sha256 </a:t>
            </a:r>
            <a:r>
              <a:rPr lang="zh-CN" altLang="en-US" dirty="0"/>
              <a:t>还要严重）</a:t>
            </a:r>
          </a:p>
          <a:p>
            <a:r>
              <a:rPr lang="zh-CN" altLang="en-US" dirty="0"/>
              <a:t>计算速度快。</a:t>
            </a:r>
          </a:p>
          <a:p>
            <a:endParaRPr lang="zh-CN" altLang="en-US" dirty="0"/>
          </a:p>
        </p:txBody>
      </p:sp>
    </p:spTree>
    <p:extLst>
      <p:ext uri="{BB962C8B-B14F-4D97-AF65-F5344CB8AC3E}">
        <p14:creationId xmlns:p14="http://schemas.microsoft.com/office/powerpoint/2010/main" val="6842770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特殊的单向</a:t>
            </a:r>
            <a:r>
              <a:rPr lang="en-US" altLang="zh-CN" b="1" dirty="0"/>
              <a:t>HASH</a:t>
            </a:r>
            <a:r>
              <a:rPr lang="zh-CN" altLang="en-US" b="1" dirty="0"/>
              <a:t>算法</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b="1" dirty="0"/>
              <a:t>特殊的单向</a:t>
            </a:r>
            <a:r>
              <a:rPr lang="en-US" altLang="zh-CN" b="1" dirty="0"/>
              <a:t>HASH</a:t>
            </a:r>
            <a:r>
              <a:rPr lang="zh-CN" altLang="en-US" b="1" dirty="0"/>
              <a:t>算法</a:t>
            </a:r>
            <a:r>
              <a:rPr lang="zh-CN" altLang="en-US" dirty="0"/>
              <a:t>，由于单向</a:t>
            </a:r>
            <a:r>
              <a:rPr lang="en-US" altLang="zh-CN" dirty="0"/>
              <a:t>HASH</a:t>
            </a:r>
            <a:r>
              <a:rPr lang="zh-CN" altLang="en-US" dirty="0"/>
              <a:t>算法在保护密码方面不再安全，于是有些公司在单向</a:t>
            </a:r>
            <a:r>
              <a:rPr lang="en-US" altLang="zh-CN" dirty="0"/>
              <a:t>HASH</a:t>
            </a:r>
            <a:r>
              <a:rPr lang="zh-CN" altLang="en-US" dirty="0"/>
              <a:t>算法基础上进行了加盐、多次</a:t>
            </a:r>
            <a:r>
              <a:rPr lang="en-US" altLang="zh-CN" dirty="0"/>
              <a:t>HASH</a:t>
            </a:r>
            <a:r>
              <a:rPr lang="zh-CN" altLang="en-US" dirty="0"/>
              <a:t>等扩展，这些方式可以在一定程度上增加破解难度，对于加了“固定盐”的</a:t>
            </a:r>
            <a:r>
              <a:rPr lang="en-US" altLang="zh-CN" dirty="0"/>
              <a:t>HASH</a:t>
            </a:r>
            <a:r>
              <a:rPr lang="zh-CN" altLang="en-US" dirty="0"/>
              <a:t>算法，需要保护“盐”不能泄露，这就会遇到“保护对称密钥”一样的问题，一旦“盐”泄露，根据“盐”重新建立彩虹表可以进行破解，对于多次</a:t>
            </a:r>
            <a:r>
              <a:rPr lang="en-US" altLang="zh-CN" dirty="0"/>
              <a:t>HASH</a:t>
            </a:r>
            <a:r>
              <a:rPr lang="zh-CN" altLang="en-US" dirty="0"/>
              <a:t>，也只是增加了破解的时间，并没有本质上的提升</a:t>
            </a:r>
            <a:r>
              <a:rPr lang="zh-CN" altLang="en-US" dirty="0" smtClean="0"/>
              <a:t>。</a:t>
            </a:r>
            <a:endParaRPr lang="zh-CN" altLang="en-US" dirty="0"/>
          </a:p>
        </p:txBody>
      </p:sp>
    </p:spTree>
    <p:extLst>
      <p:ext uri="{BB962C8B-B14F-4D97-AF65-F5344CB8AC3E}">
        <p14:creationId xmlns:p14="http://schemas.microsoft.com/office/powerpoint/2010/main" val="10186230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lijian\Desktop\ppt\特殊has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724" y="2091433"/>
            <a:ext cx="7983716" cy="25617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063968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150</TotalTime>
  <Words>1336</Words>
  <Application>Microsoft Office PowerPoint</Application>
  <PresentationFormat>全屏显示(4:3)</PresentationFormat>
  <Paragraphs>55</Paragraphs>
  <Slides>21</Slides>
  <Notes>0</Notes>
  <HiddenSlides>0</HiddenSlides>
  <MMClips>0</MMClips>
  <ScaleCrop>false</ScaleCrop>
  <HeadingPairs>
    <vt:vector size="4" baseType="variant">
      <vt:variant>
        <vt:lpstr>主题</vt:lpstr>
      </vt:variant>
      <vt:variant>
        <vt:i4>1</vt:i4>
      </vt:variant>
      <vt:variant>
        <vt:lpstr>幻灯片标题</vt:lpstr>
      </vt:variant>
      <vt:variant>
        <vt:i4>21</vt:i4>
      </vt:variant>
    </vt:vector>
  </HeadingPairs>
  <TitlesOfParts>
    <vt:vector size="22" baseType="lpstr">
      <vt:lpstr>Office 主题</vt:lpstr>
      <vt:lpstr>如何保存密码</vt:lpstr>
      <vt:lpstr>用户密码到底要怎么存储？ </vt:lpstr>
      <vt:lpstr>对称加密</vt:lpstr>
      <vt:lpstr>PowerPoint 演示文稿</vt:lpstr>
      <vt:lpstr>hash</vt:lpstr>
      <vt:lpstr>PowerPoint 演示文稿</vt:lpstr>
      <vt:lpstr>PowerPoint 演示文稿</vt:lpstr>
      <vt:lpstr>特殊的单向HASH算法</vt:lpstr>
      <vt:lpstr>PowerPoint 演示文稿</vt:lpstr>
      <vt:lpstr>彩虹表</vt:lpstr>
      <vt:lpstr>PowerPoint 演示文稿</vt:lpstr>
      <vt:lpstr>PBKDF2算法</vt:lpstr>
      <vt:lpstr>PowerPoint 演示文稿</vt:lpstr>
      <vt:lpstr>PowerPoint 演示文稿</vt:lpstr>
      <vt:lpstr>PowerPoint 演示文稿</vt:lpstr>
      <vt:lpstr>bcrypt </vt:lpstr>
      <vt:lpstr>PowerPoint 演示文稿</vt:lpstr>
      <vt:lpstr>PowerPoint 演示文稿</vt:lpstr>
      <vt:lpstr>scrypt </vt:lpstr>
      <vt:lpstr>SCrypt.scrypt(Passphrase, Salt, N, p, r, dkLen)</vt:lpstr>
      <vt:lpstr>Argon2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如何保存密码</dc:title>
  <dc:creator>lijian</dc:creator>
  <cp:lastModifiedBy>lijian</cp:lastModifiedBy>
  <cp:revision>11</cp:revision>
  <dcterms:created xsi:type="dcterms:W3CDTF">2020-04-01T16:19:08Z</dcterms:created>
  <dcterms:modified xsi:type="dcterms:W3CDTF">2020-04-01T19:02:16Z</dcterms:modified>
</cp:coreProperties>
</file>